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3"/>
  </p:notesMasterIdLst>
  <p:handoutMasterIdLst>
    <p:handoutMasterId r:id="rId34"/>
  </p:handoutMasterIdLst>
  <p:sldIdLst>
    <p:sldId id="295" r:id="rId3"/>
    <p:sldId id="296" r:id="rId4"/>
    <p:sldId id="297" r:id="rId5"/>
    <p:sldId id="259" r:id="rId6"/>
    <p:sldId id="299" r:id="rId7"/>
    <p:sldId id="262" r:id="rId8"/>
    <p:sldId id="263" r:id="rId9"/>
    <p:sldId id="264" r:id="rId10"/>
    <p:sldId id="265" r:id="rId11"/>
    <p:sldId id="266" r:id="rId12"/>
    <p:sldId id="267" r:id="rId13"/>
    <p:sldId id="300" r:id="rId14"/>
    <p:sldId id="269" r:id="rId15"/>
    <p:sldId id="271" r:id="rId16"/>
    <p:sldId id="273" r:id="rId17"/>
    <p:sldId id="274" r:id="rId18"/>
    <p:sldId id="276" r:id="rId19"/>
    <p:sldId id="277" r:id="rId20"/>
    <p:sldId id="278" r:id="rId21"/>
    <p:sldId id="280" r:id="rId22"/>
    <p:sldId id="281" r:id="rId23"/>
    <p:sldId id="282" r:id="rId24"/>
    <p:sldId id="283" r:id="rId25"/>
    <p:sldId id="284" r:id="rId26"/>
    <p:sldId id="301" r:id="rId27"/>
    <p:sldId id="287" r:id="rId28"/>
    <p:sldId id="289" r:id="rId29"/>
    <p:sldId id="290" r:id="rId30"/>
    <p:sldId id="302" r:id="rId31"/>
    <p:sldId id="303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4FF"/>
    <a:srgbClr val="E6E6E6"/>
    <a:srgbClr val="87ADFE"/>
    <a:srgbClr val="5B6CA4"/>
    <a:srgbClr val="B7BECD"/>
    <a:srgbClr val="8FA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37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5A6DC203-0200-49E0-9EA8-462DA25E4B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3B2BCAD-EA8C-4BA6-8BEE-DF72AE210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9D435-8AB7-4B49-B947-282338F0F04C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7002DAC-B0B6-4AEB-9202-C84FE147E9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EFC1F7CD-3BCC-4444-ADC1-94DAD3F979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A2E48-1E65-4F70-BB8E-231628D8FA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342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FE4C2-2323-4FBF-842C-5980C845C065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77E773-45ED-4EE5-9AB3-6EACEFEC4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248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9126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99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1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321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974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516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547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163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851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433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51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954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875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59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65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5678" y="75909"/>
            <a:ext cx="12040644" cy="670618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736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9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98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900" y="5283541"/>
            <a:ext cx="2959100" cy="15741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8" t="7321" r="9762" b="7678"/>
          <a:stretch/>
        </p:blipFill>
        <p:spPr>
          <a:xfrm>
            <a:off x="689445" y="598883"/>
            <a:ext cx="10813109" cy="566023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342" y="349293"/>
            <a:ext cx="1814285" cy="17107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63333"/>
          <a:stretch/>
        </p:blipFill>
        <p:spPr>
          <a:xfrm>
            <a:off x="6369978" y="4491344"/>
            <a:ext cx="4518455" cy="1019549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3149600" y="2579940"/>
            <a:ext cx="7264401" cy="14700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7200" dirty="0" smtClean="0">
                <a:solidFill>
                  <a:srgbClr val="6D64FF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内 科 病 例 讨 论</a:t>
            </a:r>
            <a:endParaRPr lang="zh-CN" altLang="en-US" sz="7200" dirty="0">
              <a:solidFill>
                <a:srgbClr val="6D64FF"/>
              </a:solidFill>
              <a:latin typeface="汉仪雅酷黑 75W" panose="020B0804020202020204" pitchFamily="34" charset="-122"/>
              <a:ea typeface="汉仪雅酷黑 75W" panose="020B0804020202020204" pitchFamily="34" charset="-122"/>
              <a:cs typeface="+mn-ea"/>
              <a:sym typeface="+mn-lt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4161744" y="2001959"/>
            <a:ext cx="5240112" cy="502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2400" b="1" spc="600" dirty="0" smtClean="0">
                <a:latin typeface="+mn-ea"/>
                <a:ea typeface="+mn-ea"/>
                <a:cs typeface="+mn-ea"/>
                <a:sym typeface="+mn-lt"/>
              </a:rPr>
              <a:t>XX</a:t>
            </a:r>
            <a:r>
              <a:rPr lang="zh-CN" altLang="en-US" sz="2400" b="1" spc="600" dirty="0" smtClean="0">
                <a:latin typeface="+mn-ea"/>
                <a:ea typeface="+mn-ea"/>
                <a:cs typeface="+mn-ea"/>
                <a:sym typeface="+mn-lt"/>
              </a:rPr>
              <a:t>省</a:t>
            </a:r>
            <a:r>
              <a:rPr lang="zh-CN" altLang="en-US" sz="2400" b="1" spc="600" dirty="0">
                <a:latin typeface="+mn-ea"/>
                <a:ea typeface="+mn-ea"/>
                <a:cs typeface="+mn-ea"/>
                <a:sym typeface="+mn-lt"/>
              </a:rPr>
              <a:t>三甲人民医院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6975007" y="4075365"/>
            <a:ext cx="2273979" cy="278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2000" b="1" spc="300" dirty="0" smtClean="0">
                <a:latin typeface="+mn-ea"/>
                <a:cs typeface="+mn-ea"/>
                <a:sym typeface="+mn-lt"/>
              </a:rPr>
              <a:t>部门：血液内科</a:t>
            </a:r>
            <a:endParaRPr lang="zh-CN" altLang="en-US" sz="2000" b="1" spc="300" dirty="0">
              <a:latin typeface="+mn-ea"/>
              <a:cs typeface="+mn-ea"/>
              <a:sym typeface="+mn-lt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4038601" y="4082939"/>
            <a:ext cx="2622426" cy="4181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000" b="1" spc="300" dirty="0">
                <a:latin typeface="+mn-ea"/>
                <a:cs typeface="+mn-ea"/>
                <a:sym typeface="+mn-lt"/>
              </a:rPr>
              <a:t>举办人</a:t>
            </a:r>
            <a:r>
              <a:rPr lang="zh-CN" altLang="en-US" sz="2000" b="1" spc="300" dirty="0" smtClean="0">
                <a:latin typeface="+mn-ea"/>
                <a:cs typeface="+mn-ea"/>
                <a:sym typeface="+mn-lt"/>
              </a:rPr>
              <a:t>：</a:t>
            </a:r>
            <a:r>
              <a:rPr lang="zh-CN" altLang="en-US" sz="2000" b="1" spc="300" dirty="0">
                <a:latin typeface="+mn-ea"/>
                <a:cs typeface="+mn-ea"/>
                <a:sym typeface="+mn-lt"/>
              </a:rPr>
              <a:t>优</a:t>
            </a:r>
            <a:r>
              <a:rPr lang="zh-CN" altLang="en-US" sz="2000" b="1" spc="300" dirty="0" smtClean="0">
                <a:latin typeface="+mn-ea"/>
                <a:cs typeface="+mn-ea"/>
                <a:sym typeface="+mn-lt"/>
              </a:rPr>
              <a:t>品</a:t>
            </a:r>
            <a:r>
              <a:rPr lang="en-US" altLang="zh-CN" sz="2000" b="1" spc="300" dirty="0" smtClean="0">
                <a:latin typeface="+mn-ea"/>
                <a:cs typeface="+mn-ea"/>
                <a:sym typeface="+mn-lt"/>
              </a:rPr>
              <a:t>PPT</a:t>
            </a:r>
            <a:endParaRPr lang="zh-CN" altLang="en-US" sz="2000" b="1" spc="300" dirty="0">
              <a:latin typeface="+mn-ea"/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689966"/>
            <a:ext cx="4038600" cy="515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0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4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build="p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73" name="Group 65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617016388"/>
              </p:ext>
            </p:extLst>
          </p:nvPr>
        </p:nvGraphicFramePr>
        <p:xfrm>
          <a:off x="1143000" y="1653611"/>
          <a:ext cx="10096499" cy="3756589"/>
        </p:xfrm>
        <a:graphic>
          <a:graphicData uri="http://schemas.openxmlformats.org/drawingml/2006/table">
            <a:tbl>
              <a:tblPr/>
              <a:tblGrid>
                <a:gridCol w="2077145">
                  <a:extLst>
                    <a:ext uri="{9D8B030D-6E8A-4147-A177-3AD203B41FA5}">
                      <a16:colId xmlns="" xmlns:a16="http://schemas.microsoft.com/office/drawing/2014/main" val="2387797511"/>
                    </a:ext>
                  </a:extLst>
                </a:gridCol>
                <a:gridCol w="2194451">
                  <a:extLst>
                    <a:ext uri="{9D8B030D-6E8A-4147-A177-3AD203B41FA5}">
                      <a16:colId xmlns="" xmlns:a16="http://schemas.microsoft.com/office/drawing/2014/main" val="3817101746"/>
                    </a:ext>
                  </a:extLst>
                </a:gridCol>
                <a:gridCol w="2329961">
                  <a:extLst>
                    <a:ext uri="{9D8B030D-6E8A-4147-A177-3AD203B41FA5}">
                      <a16:colId xmlns="" xmlns:a16="http://schemas.microsoft.com/office/drawing/2014/main" val="966787633"/>
                    </a:ext>
                  </a:extLst>
                </a:gridCol>
                <a:gridCol w="3494942">
                  <a:extLst>
                    <a:ext uri="{9D8B030D-6E8A-4147-A177-3AD203B41FA5}">
                      <a16:colId xmlns="" xmlns:a16="http://schemas.microsoft.com/office/drawing/2014/main" val="528340560"/>
                    </a:ext>
                  </a:extLst>
                </a:gridCol>
              </a:tblGrid>
              <a:tr h="821381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乙肝标志</a:t>
                      </a:r>
                      <a:endParaRPr kumimoji="0" lang="zh-CN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其它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传染病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免疫学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肝纤三项</a:t>
                      </a:r>
                      <a:endParaRPr kumimoji="0" lang="zh-CN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7598562"/>
                  </a:ext>
                </a:extLst>
              </a:tr>
              <a:tr h="293146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HbsAg</a:t>
                      </a:r>
                      <a:r>
                        <a:rPr kumimoji="0" lang="zh-CN" altLang="nb-NO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</a:t>
                      </a: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HbeAb  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其余       </a:t>
                      </a: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endParaRPr kumimoji="0" lang="en-US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HIV-Ab    -</a:t>
                      </a:r>
                      <a:endParaRPr kumimoji="0" lang="zh-CN" altLang="nb-NO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HCV-Ab   -</a:t>
                      </a:r>
                      <a:endParaRPr kumimoji="0" lang="zh-CN" altLang="nb-NO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Anti-TP</a:t>
                      </a:r>
                      <a:r>
                        <a:rPr kumimoji="0" lang="zh-CN" altLang="nb-NO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  </a:t>
                      </a: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  <a:endParaRPr kumimoji="0" lang="en-US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ENA</a:t>
                      </a:r>
                      <a:r>
                        <a:rPr kumimoji="0" lang="zh-CN" altLang="nb-NO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多肽  </a:t>
                      </a: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Ds-DNA    -</a:t>
                      </a:r>
                      <a:endParaRPr kumimoji="0" lang="en-US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血清层粘连蛋白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148.68ng/ml↑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Ⅲ</a:t>
                      </a:r>
                      <a:r>
                        <a:rPr kumimoji="0" lang="zh-CN" altLang="nb-NO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型胶原蛋白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280.35 ng/ml↑</a:t>
                      </a:r>
                      <a:r>
                        <a:rPr kumimoji="0" lang="zh-CN" altLang="nb-NO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        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透明质酸酶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121.7 ng/ml↑</a:t>
                      </a:r>
                      <a:endParaRPr kumimoji="0" lang="en-US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71728957"/>
                  </a:ext>
                </a:extLst>
              </a:tr>
            </a:tbl>
          </a:graphicData>
        </a:graphic>
      </p:graphicFrame>
      <p:sp>
        <p:nvSpPr>
          <p:cNvPr id="68634" name="Rectangle 26"/>
          <p:cNvSpPr>
            <a:spLocks noChangeArrowheads="1"/>
          </p:cNvSpPr>
          <p:nvPr/>
        </p:nvSpPr>
        <p:spPr bwMode="auto">
          <a:xfrm>
            <a:off x="2081251" y="5627726"/>
            <a:ext cx="821999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2009-2-3  </a:t>
            </a:r>
            <a:r>
              <a:rPr kumimoji="0" lang="zh-CN" altLang="nb-NO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眼科</a:t>
            </a:r>
            <a:r>
              <a:rPr kumimoji="0" lang="zh-CN" altLang="nb-NO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会诊：双角膜透明，未见</a:t>
            </a:r>
            <a:r>
              <a:rPr kumimoji="0" lang="nb-NO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K-F</a:t>
            </a:r>
            <a:r>
              <a:rPr kumimoji="0" lang="zh-CN" altLang="nb-NO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环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 rot="16200000">
            <a:off x="2039711" y="-120330"/>
            <a:ext cx="788761" cy="2293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/>
          <a:lstStyle>
            <a:lvl1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1pPr>
            <a:lvl2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2pPr>
            <a:lvl3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3pPr>
            <a:lvl4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4pPr>
            <a:lvl5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入院后检查</a:t>
            </a:r>
          </a:p>
        </p:txBody>
      </p:sp>
    </p:spTree>
    <p:extLst>
      <p:ext uri="{BB962C8B-B14F-4D97-AF65-F5344CB8AC3E}">
        <p14:creationId xmlns:p14="http://schemas.microsoft.com/office/powerpoint/2010/main" val="372139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34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直接连接符 101">
            <a:extLst>
              <a:ext uri="{FF2B5EF4-FFF2-40B4-BE49-F238E27FC236}">
                <a16:creationId xmlns="" xmlns:a16="http://schemas.microsoft.com/office/drawing/2014/main" id="{BE71388C-AAC2-48DE-B8F3-2F4F6B40764D}"/>
              </a:ext>
            </a:extLst>
          </p:cNvPr>
          <p:cNvCxnSpPr/>
          <p:nvPr/>
        </p:nvCxnSpPr>
        <p:spPr>
          <a:xfrm>
            <a:off x="5250965" y="2925788"/>
            <a:ext cx="170815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4643" y="698861"/>
            <a:ext cx="4782714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anchor="ctr"/>
          <a:lstStyle/>
          <a:p>
            <a:pPr fontAlgn="base">
              <a:lnSpc>
                <a:spcPct val="100000"/>
              </a:lnSpc>
              <a:spcAft>
                <a:spcPct val="0"/>
              </a:spcAft>
            </a:pPr>
            <a:r>
              <a:rPr lang="zh-CN" altLang="en-US" sz="28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入院后检查</a:t>
            </a:r>
            <a:r>
              <a:rPr lang="en-US" altLang="zh-CN" sz="28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—</a:t>
            </a:r>
            <a:r>
              <a:rPr lang="zh-CN" altLang="en-US" sz="28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影像</a:t>
            </a:r>
          </a:p>
        </p:txBody>
      </p:sp>
      <p:sp>
        <p:nvSpPr>
          <p:cNvPr id="3" name="矩形 2"/>
          <p:cNvSpPr/>
          <p:nvPr/>
        </p:nvSpPr>
        <p:spPr>
          <a:xfrm>
            <a:off x="1188839" y="1839473"/>
            <a:ext cx="14798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nb-NO" sz="20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上腹部</a:t>
            </a:r>
            <a:r>
              <a:rPr lang="nb-NO" altLang="zh-CN" sz="20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CT</a:t>
            </a:r>
            <a:endParaRPr lang="zh-CN" altLang="en-US" sz="2000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15532" y="3582715"/>
            <a:ext cx="2596218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nb-NO" dirty="0">
                <a:cs typeface="+mn-ea"/>
                <a:sym typeface="+mn-lt"/>
              </a:rPr>
              <a:t>脾巨大，前部实质内见扇形低密度灶， 境界清楚。肝、胆、胰、腹腔及腹膜后未见明显肿大淋巴结。（</a:t>
            </a:r>
            <a:r>
              <a:rPr lang="nb-NO" altLang="zh-CN" dirty="0">
                <a:solidFill>
                  <a:srgbClr val="C00000"/>
                </a:solidFill>
                <a:cs typeface="+mn-ea"/>
                <a:sym typeface="+mn-lt"/>
              </a:rPr>
              <a:t>CT</a:t>
            </a:r>
            <a:r>
              <a:rPr lang="zh-CN" altLang="nb-NO" dirty="0">
                <a:solidFill>
                  <a:srgbClr val="C00000"/>
                </a:solidFill>
                <a:cs typeface="+mn-ea"/>
                <a:sym typeface="+mn-lt"/>
              </a:rPr>
              <a:t>图片</a:t>
            </a:r>
            <a:r>
              <a:rPr lang="zh-CN" altLang="nb-NO" dirty="0">
                <a:cs typeface="+mn-ea"/>
                <a:sym typeface="+mn-lt"/>
              </a:rPr>
              <a:t>）</a:t>
            </a:r>
          </a:p>
        </p:txBody>
      </p:sp>
      <p:sp>
        <p:nvSpPr>
          <p:cNvPr id="72" name="矩形 71"/>
          <p:cNvSpPr/>
          <p:nvPr/>
        </p:nvSpPr>
        <p:spPr>
          <a:xfrm>
            <a:off x="680775" y="5438823"/>
            <a:ext cx="2954655" cy="4069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nb-NO" dirty="0">
                <a:cs typeface="+mn-ea"/>
                <a:sym typeface="+mn-lt"/>
              </a:rPr>
              <a:t>意见：</a:t>
            </a:r>
            <a:r>
              <a:rPr lang="zh-CN" altLang="nb-NO" dirty="0">
                <a:solidFill>
                  <a:srgbClr val="C00000"/>
                </a:solidFill>
                <a:cs typeface="+mn-ea"/>
                <a:sym typeface="+mn-lt"/>
              </a:rPr>
              <a:t>脾大并梗死</a:t>
            </a:r>
            <a:r>
              <a:rPr lang="zh-CN" altLang="nb-NO" dirty="0">
                <a:cs typeface="+mn-ea"/>
                <a:sym typeface="+mn-lt"/>
              </a:rPr>
              <a:t>首先考虑</a:t>
            </a:r>
          </a:p>
        </p:txBody>
      </p:sp>
      <p:sp>
        <p:nvSpPr>
          <p:cNvPr id="73" name="矩形 72"/>
          <p:cNvSpPr/>
          <p:nvPr/>
        </p:nvSpPr>
        <p:spPr>
          <a:xfrm>
            <a:off x="4008678" y="1798303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nb-NO" sz="24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食管吞钡</a:t>
            </a:r>
            <a:endParaRPr lang="zh-CN" altLang="en-US" sz="2400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403529" y="3601494"/>
            <a:ext cx="254722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nb-NO" dirty="0">
                <a:solidFill>
                  <a:srgbClr val="C00000"/>
                </a:solidFill>
                <a:cs typeface="+mn-ea"/>
                <a:sym typeface="+mn-lt"/>
              </a:rPr>
              <a:t>食管、胃底静脉曲张</a:t>
            </a:r>
            <a:r>
              <a:rPr lang="zh-CN" altLang="nb-NO" dirty="0">
                <a:cs typeface="+mn-ea"/>
                <a:sym typeface="+mn-lt"/>
              </a:rPr>
              <a:t>（中度）（</a:t>
            </a:r>
            <a:r>
              <a:rPr lang="zh-CN" altLang="nb-NO" dirty="0">
                <a:solidFill>
                  <a:srgbClr val="C00000"/>
                </a:solidFill>
                <a:cs typeface="+mn-ea"/>
                <a:sym typeface="+mn-lt"/>
              </a:rPr>
              <a:t>图片</a:t>
            </a:r>
            <a:r>
              <a:rPr lang="zh-CN" altLang="nb-NO" dirty="0">
                <a:cs typeface="+mn-ea"/>
                <a:sym typeface="+mn-lt"/>
              </a:rPr>
              <a:t>）</a:t>
            </a:r>
          </a:p>
        </p:txBody>
      </p:sp>
      <p:sp>
        <p:nvSpPr>
          <p:cNvPr id="75" name="矩形 74"/>
          <p:cNvSpPr/>
          <p:nvPr/>
        </p:nvSpPr>
        <p:spPr>
          <a:xfrm>
            <a:off x="7107251" y="1791348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nb-NO" sz="24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胸片</a:t>
            </a:r>
            <a:endParaRPr lang="zh-CN" altLang="en-US" sz="2400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574911" y="3650971"/>
            <a:ext cx="216374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nb-NO" dirty="0">
                <a:cs typeface="+mn-ea"/>
                <a:sym typeface="+mn-lt"/>
              </a:rPr>
              <a:t>双肺未见明显实质性病变，心膈正常</a:t>
            </a:r>
          </a:p>
        </p:txBody>
      </p:sp>
      <p:sp>
        <p:nvSpPr>
          <p:cNvPr id="77" name="矩形 76"/>
          <p:cNvSpPr/>
          <p:nvPr/>
        </p:nvSpPr>
        <p:spPr>
          <a:xfrm>
            <a:off x="9740037" y="1808190"/>
            <a:ext cx="1223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nb-NO" sz="24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心电图</a:t>
            </a:r>
            <a:endParaRPr lang="zh-CN" altLang="en-US" sz="2400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9213916" y="3650971"/>
            <a:ext cx="244253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nb-NO" dirty="0">
                <a:cs typeface="+mn-ea"/>
                <a:sym typeface="+mn-lt"/>
              </a:rPr>
              <a:t>窦性心律，正常心电图（</a:t>
            </a:r>
            <a:r>
              <a:rPr lang="zh-CN" altLang="nb-NO" dirty="0">
                <a:solidFill>
                  <a:srgbClr val="C00000"/>
                </a:solidFill>
                <a:cs typeface="+mn-ea"/>
                <a:sym typeface="+mn-lt"/>
              </a:rPr>
              <a:t>图</a:t>
            </a:r>
            <a:r>
              <a:rPr lang="zh-CN" altLang="nb-NO" dirty="0">
                <a:cs typeface="+mn-ea"/>
                <a:sym typeface="+mn-lt"/>
              </a:rPr>
              <a:t>）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2" name="ï$ḷîḍè">
            <a:extLst>
              <a:ext uri="{FF2B5EF4-FFF2-40B4-BE49-F238E27FC236}">
                <a16:creationId xmlns="" xmlns:a16="http://schemas.microsoft.com/office/drawing/2014/main" id="{2A53FE92-DDCD-4C54-8451-C61302A675D8}"/>
              </a:ext>
            </a:extLst>
          </p:cNvPr>
          <p:cNvSpPr/>
          <p:nvPr/>
        </p:nvSpPr>
        <p:spPr>
          <a:xfrm rot="10800000">
            <a:off x="4941518" y="2737075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1331" rIns="76073" bIns="8133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>
              <a:cs typeface="+mn-ea"/>
              <a:sym typeface="+mn-lt"/>
            </a:endParaRPr>
          </a:p>
        </p:txBody>
      </p:sp>
      <p:grpSp>
        <p:nvGrpSpPr>
          <p:cNvPr id="84" name="îšľîḑé">
            <a:extLst>
              <a:ext uri="{FF2B5EF4-FFF2-40B4-BE49-F238E27FC236}">
                <a16:creationId xmlns="" xmlns:a16="http://schemas.microsoft.com/office/drawing/2014/main" id="{1EE8C637-250B-4D9C-8AF8-C230A601DB41}"/>
              </a:ext>
            </a:extLst>
          </p:cNvPr>
          <p:cNvGrpSpPr/>
          <p:nvPr/>
        </p:nvGrpSpPr>
        <p:grpSpPr>
          <a:xfrm>
            <a:off x="1397226" y="2366989"/>
            <a:ext cx="1117598" cy="1117598"/>
            <a:chOff x="7923809" y="2571829"/>
            <a:chExt cx="1117598" cy="1117598"/>
          </a:xfrm>
        </p:grpSpPr>
        <p:sp>
          <p:nvSpPr>
            <p:cNvPr id="85" name="ïṩḷïdé">
              <a:extLst>
                <a:ext uri="{FF2B5EF4-FFF2-40B4-BE49-F238E27FC236}">
                  <a16:creationId xmlns="" xmlns:a16="http://schemas.microsoft.com/office/drawing/2014/main" id="{4799FA52-80CD-442C-93B1-EA509A99AB9C}"/>
                </a:ext>
              </a:extLst>
            </p:cNvPr>
            <p:cNvSpPr/>
            <p:nvPr/>
          </p:nvSpPr>
          <p:spPr>
            <a:xfrm rot="10800000" flipV="1">
              <a:off x="7923809" y="2571829"/>
              <a:ext cx="1117598" cy="1117598"/>
            </a:xfrm>
            <a:prstGeom prst="ellipse">
              <a:avLst/>
            </a:prstGeom>
            <a:solidFill>
              <a:srgbClr val="6D6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6" name="ís1iḑè">
              <a:extLst>
                <a:ext uri="{FF2B5EF4-FFF2-40B4-BE49-F238E27FC236}">
                  <a16:creationId xmlns="" xmlns:a16="http://schemas.microsoft.com/office/drawing/2014/main" id="{589D48DC-9BC4-4B1B-AC53-D4237A3FF38F}"/>
                </a:ext>
              </a:extLst>
            </p:cNvPr>
            <p:cNvSpPr/>
            <p:nvPr/>
          </p:nvSpPr>
          <p:spPr bwMode="auto">
            <a:xfrm>
              <a:off x="8274564" y="2933975"/>
              <a:ext cx="410122" cy="410644"/>
            </a:xfrm>
            <a:custGeom>
              <a:avLst/>
              <a:gdLst>
                <a:gd name="connsiteX0" fmla="*/ 150660 w 410122"/>
                <a:gd name="connsiteY0" fmla="*/ 149943 h 410644"/>
                <a:gd name="connsiteX1" fmla="*/ 259984 w 410122"/>
                <a:gd name="connsiteY1" fmla="*/ 149943 h 410644"/>
                <a:gd name="connsiteX2" fmla="*/ 263430 w 410122"/>
                <a:gd name="connsiteY2" fmla="*/ 150257 h 410644"/>
                <a:gd name="connsiteX3" fmla="*/ 266876 w 410122"/>
                <a:gd name="connsiteY3" fmla="*/ 151198 h 410644"/>
                <a:gd name="connsiteX4" fmla="*/ 270008 w 410122"/>
                <a:gd name="connsiteY4" fmla="*/ 152662 h 410644"/>
                <a:gd name="connsiteX5" fmla="*/ 272827 w 410122"/>
                <a:gd name="connsiteY5" fmla="*/ 154649 h 410644"/>
                <a:gd name="connsiteX6" fmla="*/ 275229 w 410122"/>
                <a:gd name="connsiteY6" fmla="*/ 157054 h 410644"/>
                <a:gd name="connsiteX7" fmla="*/ 277213 w 410122"/>
                <a:gd name="connsiteY7" fmla="*/ 159982 h 410644"/>
                <a:gd name="connsiteX8" fmla="*/ 278779 w 410122"/>
                <a:gd name="connsiteY8" fmla="*/ 163119 h 410644"/>
                <a:gd name="connsiteX9" fmla="*/ 279614 w 410122"/>
                <a:gd name="connsiteY9" fmla="*/ 166570 h 410644"/>
                <a:gd name="connsiteX10" fmla="*/ 280032 w 410122"/>
                <a:gd name="connsiteY10" fmla="*/ 170021 h 410644"/>
                <a:gd name="connsiteX11" fmla="*/ 280032 w 410122"/>
                <a:gd name="connsiteY11" fmla="*/ 275117 h 410644"/>
                <a:gd name="connsiteX12" fmla="*/ 279614 w 410122"/>
                <a:gd name="connsiteY12" fmla="*/ 278777 h 410644"/>
                <a:gd name="connsiteX13" fmla="*/ 278779 w 410122"/>
                <a:gd name="connsiteY13" fmla="*/ 282124 h 410644"/>
                <a:gd name="connsiteX14" fmla="*/ 277213 w 410122"/>
                <a:gd name="connsiteY14" fmla="*/ 285365 h 410644"/>
                <a:gd name="connsiteX15" fmla="*/ 275229 w 410122"/>
                <a:gd name="connsiteY15" fmla="*/ 288084 h 410644"/>
                <a:gd name="connsiteX16" fmla="*/ 272827 w 410122"/>
                <a:gd name="connsiteY16" fmla="*/ 290490 h 410644"/>
                <a:gd name="connsiteX17" fmla="*/ 270008 w 410122"/>
                <a:gd name="connsiteY17" fmla="*/ 292476 h 410644"/>
                <a:gd name="connsiteX18" fmla="*/ 266876 w 410122"/>
                <a:gd name="connsiteY18" fmla="*/ 294045 h 410644"/>
                <a:gd name="connsiteX19" fmla="*/ 263430 w 410122"/>
                <a:gd name="connsiteY19" fmla="*/ 294882 h 410644"/>
                <a:gd name="connsiteX20" fmla="*/ 259984 w 410122"/>
                <a:gd name="connsiteY20" fmla="*/ 295300 h 410644"/>
                <a:gd name="connsiteX21" fmla="*/ 252153 w 410122"/>
                <a:gd name="connsiteY21" fmla="*/ 295300 h 410644"/>
                <a:gd name="connsiteX22" fmla="*/ 252153 w 410122"/>
                <a:gd name="connsiteY22" fmla="*/ 390462 h 410644"/>
                <a:gd name="connsiteX23" fmla="*/ 251944 w 410122"/>
                <a:gd name="connsiteY23" fmla="*/ 394122 h 410644"/>
                <a:gd name="connsiteX24" fmla="*/ 250900 w 410122"/>
                <a:gd name="connsiteY24" fmla="*/ 397572 h 410644"/>
                <a:gd name="connsiteX25" fmla="*/ 249438 w 410122"/>
                <a:gd name="connsiteY25" fmla="*/ 400710 h 410644"/>
                <a:gd name="connsiteX26" fmla="*/ 247558 w 410122"/>
                <a:gd name="connsiteY26" fmla="*/ 403429 h 410644"/>
                <a:gd name="connsiteX27" fmla="*/ 245052 w 410122"/>
                <a:gd name="connsiteY27" fmla="*/ 405938 h 410644"/>
                <a:gd name="connsiteX28" fmla="*/ 242233 w 410122"/>
                <a:gd name="connsiteY28" fmla="*/ 407925 h 410644"/>
                <a:gd name="connsiteX29" fmla="*/ 239101 w 410122"/>
                <a:gd name="connsiteY29" fmla="*/ 409389 h 410644"/>
                <a:gd name="connsiteX30" fmla="*/ 235759 w 410122"/>
                <a:gd name="connsiteY30" fmla="*/ 410435 h 410644"/>
                <a:gd name="connsiteX31" fmla="*/ 232105 w 410122"/>
                <a:gd name="connsiteY31" fmla="*/ 410644 h 410644"/>
                <a:gd name="connsiteX32" fmla="*/ 178330 w 410122"/>
                <a:gd name="connsiteY32" fmla="*/ 410644 h 410644"/>
                <a:gd name="connsiteX33" fmla="*/ 174676 w 410122"/>
                <a:gd name="connsiteY33" fmla="*/ 410435 h 410644"/>
                <a:gd name="connsiteX34" fmla="*/ 171334 w 410122"/>
                <a:gd name="connsiteY34" fmla="*/ 409389 h 410644"/>
                <a:gd name="connsiteX35" fmla="*/ 168202 w 410122"/>
                <a:gd name="connsiteY35" fmla="*/ 407925 h 410644"/>
                <a:gd name="connsiteX36" fmla="*/ 165383 w 410122"/>
                <a:gd name="connsiteY36" fmla="*/ 405938 h 410644"/>
                <a:gd name="connsiteX37" fmla="*/ 163086 w 410122"/>
                <a:gd name="connsiteY37" fmla="*/ 403429 h 410644"/>
                <a:gd name="connsiteX38" fmla="*/ 160997 w 410122"/>
                <a:gd name="connsiteY38" fmla="*/ 400710 h 410644"/>
                <a:gd name="connsiteX39" fmla="*/ 159535 w 410122"/>
                <a:gd name="connsiteY39" fmla="*/ 397572 h 410644"/>
                <a:gd name="connsiteX40" fmla="*/ 158700 w 410122"/>
                <a:gd name="connsiteY40" fmla="*/ 394122 h 410644"/>
                <a:gd name="connsiteX41" fmla="*/ 158282 w 410122"/>
                <a:gd name="connsiteY41" fmla="*/ 390462 h 410644"/>
                <a:gd name="connsiteX42" fmla="*/ 158282 w 410122"/>
                <a:gd name="connsiteY42" fmla="*/ 295614 h 410644"/>
                <a:gd name="connsiteX43" fmla="*/ 150660 w 410122"/>
                <a:gd name="connsiteY43" fmla="*/ 295614 h 410644"/>
                <a:gd name="connsiteX44" fmla="*/ 147005 w 410122"/>
                <a:gd name="connsiteY44" fmla="*/ 295300 h 410644"/>
                <a:gd name="connsiteX45" fmla="*/ 143664 w 410122"/>
                <a:gd name="connsiteY45" fmla="*/ 294359 h 410644"/>
                <a:gd name="connsiteX46" fmla="*/ 140532 w 410122"/>
                <a:gd name="connsiteY46" fmla="*/ 292895 h 410644"/>
                <a:gd name="connsiteX47" fmla="*/ 137712 w 410122"/>
                <a:gd name="connsiteY47" fmla="*/ 290803 h 410644"/>
                <a:gd name="connsiteX48" fmla="*/ 135206 w 410122"/>
                <a:gd name="connsiteY48" fmla="*/ 288503 h 410644"/>
                <a:gd name="connsiteX49" fmla="*/ 133327 w 410122"/>
                <a:gd name="connsiteY49" fmla="*/ 285575 h 410644"/>
                <a:gd name="connsiteX50" fmla="*/ 131865 w 410122"/>
                <a:gd name="connsiteY50" fmla="*/ 282437 h 410644"/>
                <a:gd name="connsiteX51" fmla="*/ 130821 w 410122"/>
                <a:gd name="connsiteY51" fmla="*/ 278986 h 410644"/>
                <a:gd name="connsiteX52" fmla="*/ 130612 w 410122"/>
                <a:gd name="connsiteY52" fmla="*/ 275536 h 410644"/>
                <a:gd name="connsiteX53" fmla="*/ 130612 w 410122"/>
                <a:gd name="connsiteY53" fmla="*/ 170021 h 410644"/>
                <a:gd name="connsiteX54" fmla="*/ 130821 w 410122"/>
                <a:gd name="connsiteY54" fmla="*/ 166570 h 410644"/>
                <a:gd name="connsiteX55" fmla="*/ 131761 w 410122"/>
                <a:gd name="connsiteY55" fmla="*/ 163119 h 410644"/>
                <a:gd name="connsiteX56" fmla="*/ 133222 w 410122"/>
                <a:gd name="connsiteY56" fmla="*/ 159982 h 410644"/>
                <a:gd name="connsiteX57" fmla="*/ 135206 w 410122"/>
                <a:gd name="connsiteY57" fmla="*/ 157054 h 410644"/>
                <a:gd name="connsiteX58" fmla="*/ 137608 w 410122"/>
                <a:gd name="connsiteY58" fmla="*/ 154649 h 410644"/>
                <a:gd name="connsiteX59" fmla="*/ 140323 w 410122"/>
                <a:gd name="connsiteY59" fmla="*/ 152662 h 410644"/>
                <a:gd name="connsiteX60" fmla="*/ 143455 w 410122"/>
                <a:gd name="connsiteY60" fmla="*/ 151198 h 410644"/>
                <a:gd name="connsiteX61" fmla="*/ 146901 w 410122"/>
                <a:gd name="connsiteY61" fmla="*/ 150257 h 410644"/>
                <a:gd name="connsiteX62" fmla="*/ 20014 w 410122"/>
                <a:gd name="connsiteY62" fmla="*/ 96130 h 410644"/>
                <a:gd name="connsiteX63" fmla="*/ 110076 w 410122"/>
                <a:gd name="connsiteY63" fmla="*/ 96130 h 410644"/>
                <a:gd name="connsiteX64" fmla="*/ 113725 w 410122"/>
                <a:gd name="connsiteY64" fmla="*/ 96444 h 410644"/>
                <a:gd name="connsiteX65" fmla="*/ 117060 w 410122"/>
                <a:gd name="connsiteY65" fmla="*/ 97385 h 410644"/>
                <a:gd name="connsiteX66" fmla="*/ 120187 w 410122"/>
                <a:gd name="connsiteY66" fmla="*/ 98848 h 410644"/>
                <a:gd name="connsiteX67" fmla="*/ 123002 w 410122"/>
                <a:gd name="connsiteY67" fmla="*/ 100834 h 410644"/>
                <a:gd name="connsiteX68" fmla="*/ 125399 w 410122"/>
                <a:gd name="connsiteY68" fmla="*/ 103239 h 410644"/>
                <a:gd name="connsiteX69" fmla="*/ 127380 w 410122"/>
                <a:gd name="connsiteY69" fmla="*/ 106061 h 410644"/>
                <a:gd name="connsiteX70" fmla="*/ 128839 w 410122"/>
                <a:gd name="connsiteY70" fmla="*/ 109197 h 410644"/>
                <a:gd name="connsiteX71" fmla="*/ 129777 w 410122"/>
                <a:gd name="connsiteY71" fmla="*/ 112542 h 410644"/>
                <a:gd name="connsiteX72" fmla="*/ 130090 w 410122"/>
                <a:gd name="connsiteY72" fmla="*/ 116201 h 410644"/>
                <a:gd name="connsiteX73" fmla="*/ 130090 w 410122"/>
                <a:gd name="connsiteY73" fmla="*/ 124251 h 410644"/>
                <a:gd name="connsiteX74" fmla="*/ 124982 w 410122"/>
                <a:gd name="connsiteY74" fmla="*/ 126864 h 410644"/>
                <a:gd name="connsiteX75" fmla="*/ 120187 w 410122"/>
                <a:gd name="connsiteY75" fmla="*/ 130000 h 410644"/>
                <a:gd name="connsiteX76" fmla="*/ 115809 w 410122"/>
                <a:gd name="connsiteY76" fmla="*/ 133659 h 410644"/>
                <a:gd name="connsiteX77" fmla="*/ 111848 w 410122"/>
                <a:gd name="connsiteY77" fmla="*/ 137841 h 410644"/>
                <a:gd name="connsiteX78" fmla="*/ 108513 w 410122"/>
                <a:gd name="connsiteY78" fmla="*/ 142545 h 410644"/>
                <a:gd name="connsiteX79" fmla="*/ 105594 w 410122"/>
                <a:gd name="connsiteY79" fmla="*/ 147353 h 410644"/>
                <a:gd name="connsiteX80" fmla="*/ 103197 w 410122"/>
                <a:gd name="connsiteY80" fmla="*/ 152685 h 410644"/>
                <a:gd name="connsiteX81" fmla="*/ 101425 w 410122"/>
                <a:gd name="connsiteY81" fmla="*/ 158330 h 410644"/>
                <a:gd name="connsiteX82" fmla="*/ 100486 w 410122"/>
                <a:gd name="connsiteY82" fmla="*/ 164184 h 410644"/>
                <a:gd name="connsiteX83" fmla="*/ 100069 w 410122"/>
                <a:gd name="connsiteY83" fmla="*/ 170143 h 410644"/>
                <a:gd name="connsiteX84" fmla="*/ 100069 w 410122"/>
                <a:gd name="connsiteY84" fmla="*/ 275621 h 410644"/>
                <a:gd name="connsiteX85" fmla="*/ 100278 w 410122"/>
                <a:gd name="connsiteY85" fmla="*/ 280534 h 410644"/>
                <a:gd name="connsiteX86" fmla="*/ 101112 w 410122"/>
                <a:gd name="connsiteY86" fmla="*/ 285447 h 410644"/>
                <a:gd name="connsiteX87" fmla="*/ 102363 w 410122"/>
                <a:gd name="connsiteY87" fmla="*/ 290152 h 410644"/>
                <a:gd name="connsiteX88" fmla="*/ 104135 w 410122"/>
                <a:gd name="connsiteY88" fmla="*/ 294751 h 410644"/>
                <a:gd name="connsiteX89" fmla="*/ 106115 w 410122"/>
                <a:gd name="connsiteY89" fmla="*/ 298933 h 410644"/>
                <a:gd name="connsiteX90" fmla="*/ 106115 w 410122"/>
                <a:gd name="connsiteY90" fmla="*/ 303741 h 410644"/>
                <a:gd name="connsiteX91" fmla="*/ 105698 w 410122"/>
                <a:gd name="connsiteY91" fmla="*/ 307296 h 410644"/>
                <a:gd name="connsiteX92" fmla="*/ 104864 w 410122"/>
                <a:gd name="connsiteY92" fmla="*/ 310641 h 410644"/>
                <a:gd name="connsiteX93" fmla="*/ 103301 w 410122"/>
                <a:gd name="connsiteY93" fmla="*/ 313777 h 410644"/>
                <a:gd name="connsiteX94" fmla="*/ 101320 w 410122"/>
                <a:gd name="connsiteY94" fmla="*/ 316704 h 410644"/>
                <a:gd name="connsiteX95" fmla="*/ 98923 w 410122"/>
                <a:gd name="connsiteY95" fmla="*/ 319108 h 410644"/>
                <a:gd name="connsiteX96" fmla="*/ 96213 w 410122"/>
                <a:gd name="connsiteY96" fmla="*/ 321095 h 410644"/>
                <a:gd name="connsiteX97" fmla="*/ 93085 w 410122"/>
                <a:gd name="connsiteY97" fmla="*/ 322663 h 410644"/>
                <a:gd name="connsiteX98" fmla="*/ 89646 w 410122"/>
                <a:gd name="connsiteY98" fmla="*/ 323499 h 410644"/>
                <a:gd name="connsiteX99" fmla="*/ 86101 w 410122"/>
                <a:gd name="connsiteY99" fmla="*/ 323917 h 410644"/>
                <a:gd name="connsiteX100" fmla="*/ 43989 w 410122"/>
                <a:gd name="connsiteY100" fmla="*/ 323917 h 410644"/>
                <a:gd name="connsiteX101" fmla="*/ 40445 w 410122"/>
                <a:gd name="connsiteY101" fmla="*/ 323499 h 410644"/>
                <a:gd name="connsiteX102" fmla="*/ 37005 w 410122"/>
                <a:gd name="connsiteY102" fmla="*/ 322663 h 410644"/>
                <a:gd name="connsiteX103" fmla="*/ 33878 w 410122"/>
                <a:gd name="connsiteY103" fmla="*/ 321095 h 410644"/>
                <a:gd name="connsiteX104" fmla="*/ 31168 w 410122"/>
                <a:gd name="connsiteY104" fmla="*/ 319108 h 410644"/>
                <a:gd name="connsiteX105" fmla="*/ 28770 w 410122"/>
                <a:gd name="connsiteY105" fmla="*/ 316704 h 410644"/>
                <a:gd name="connsiteX106" fmla="*/ 26790 w 410122"/>
                <a:gd name="connsiteY106" fmla="*/ 313777 h 410644"/>
                <a:gd name="connsiteX107" fmla="*/ 25226 w 410122"/>
                <a:gd name="connsiteY107" fmla="*/ 310641 h 410644"/>
                <a:gd name="connsiteX108" fmla="*/ 24392 w 410122"/>
                <a:gd name="connsiteY108" fmla="*/ 307296 h 410644"/>
                <a:gd name="connsiteX109" fmla="*/ 23975 w 410122"/>
                <a:gd name="connsiteY109" fmla="*/ 303741 h 410644"/>
                <a:gd name="connsiteX110" fmla="*/ 23975 w 410122"/>
                <a:gd name="connsiteY110" fmla="*/ 223248 h 410644"/>
                <a:gd name="connsiteX111" fmla="*/ 20014 w 410122"/>
                <a:gd name="connsiteY111" fmla="*/ 223248 h 410644"/>
                <a:gd name="connsiteX112" fmla="*/ 16365 w 410122"/>
                <a:gd name="connsiteY112" fmla="*/ 222829 h 410644"/>
                <a:gd name="connsiteX113" fmla="*/ 12821 w 410122"/>
                <a:gd name="connsiteY113" fmla="*/ 221993 h 410644"/>
                <a:gd name="connsiteX114" fmla="*/ 9694 w 410122"/>
                <a:gd name="connsiteY114" fmla="*/ 220530 h 410644"/>
                <a:gd name="connsiteX115" fmla="*/ 6984 w 410122"/>
                <a:gd name="connsiteY115" fmla="*/ 218439 h 410644"/>
                <a:gd name="connsiteX116" fmla="*/ 4586 w 410122"/>
                <a:gd name="connsiteY116" fmla="*/ 216035 h 410644"/>
                <a:gd name="connsiteX117" fmla="*/ 2606 w 410122"/>
                <a:gd name="connsiteY117" fmla="*/ 213212 h 410644"/>
                <a:gd name="connsiteX118" fmla="*/ 1251 w 410122"/>
                <a:gd name="connsiteY118" fmla="*/ 210076 h 410644"/>
                <a:gd name="connsiteX119" fmla="*/ 208 w 410122"/>
                <a:gd name="connsiteY119" fmla="*/ 206626 h 410644"/>
                <a:gd name="connsiteX120" fmla="*/ 0 w 410122"/>
                <a:gd name="connsiteY120" fmla="*/ 203176 h 410644"/>
                <a:gd name="connsiteX121" fmla="*/ 0 w 410122"/>
                <a:gd name="connsiteY121" fmla="*/ 116201 h 410644"/>
                <a:gd name="connsiteX122" fmla="*/ 312 w 410122"/>
                <a:gd name="connsiteY122" fmla="*/ 112542 h 410644"/>
                <a:gd name="connsiteX123" fmla="*/ 1251 w 410122"/>
                <a:gd name="connsiteY123" fmla="*/ 109197 h 410644"/>
                <a:gd name="connsiteX124" fmla="*/ 2710 w 410122"/>
                <a:gd name="connsiteY124" fmla="*/ 106061 h 410644"/>
                <a:gd name="connsiteX125" fmla="*/ 4690 w 410122"/>
                <a:gd name="connsiteY125" fmla="*/ 103239 h 410644"/>
                <a:gd name="connsiteX126" fmla="*/ 7088 w 410122"/>
                <a:gd name="connsiteY126" fmla="*/ 100834 h 410644"/>
                <a:gd name="connsiteX127" fmla="*/ 9902 w 410122"/>
                <a:gd name="connsiteY127" fmla="*/ 98848 h 410644"/>
                <a:gd name="connsiteX128" fmla="*/ 13030 w 410122"/>
                <a:gd name="connsiteY128" fmla="*/ 97385 h 410644"/>
                <a:gd name="connsiteX129" fmla="*/ 16365 w 410122"/>
                <a:gd name="connsiteY129" fmla="*/ 96444 h 410644"/>
                <a:gd name="connsiteX130" fmla="*/ 300046 w 410122"/>
                <a:gd name="connsiteY130" fmla="*/ 95608 h 410644"/>
                <a:gd name="connsiteX131" fmla="*/ 390108 w 410122"/>
                <a:gd name="connsiteY131" fmla="*/ 95608 h 410644"/>
                <a:gd name="connsiteX132" fmla="*/ 393757 w 410122"/>
                <a:gd name="connsiteY132" fmla="*/ 96026 h 410644"/>
                <a:gd name="connsiteX133" fmla="*/ 397196 w 410122"/>
                <a:gd name="connsiteY133" fmla="*/ 96862 h 410644"/>
                <a:gd name="connsiteX134" fmla="*/ 400324 w 410122"/>
                <a:gd name="connsiteY134" fmla="*/ 98325 h 410644"/>
                <a:gd name="connsiteX135" fmla="*/ 403034 w 410122"/>
                <a:gd name="connsiteY135" fmla="*/ 100415 h 410644"/>
                <a:gd name="connsiteX136" fmla="*/ 405431 w 410122"/>
                <a:gd name="connsiteY136" fmla="*/ 102818 h 410644"/>
                <a:gd name="connsiteX137" fmla="*/ 407412 w 410122"/>
                <a:gd name="connsiteY137" fmla="*/ 105639 h 410644"/>
                <a:gd name="connsiteX138" fmla="*/ 408871 w 410122"/>
                <a:gd name="connsiteY138" fmla="*/ 108774 h 410644"/>
                <a:gd name="connsiteX139" fmla="*/ 409809 w 410122"/>
                <a:gd name="connsiteY139" fmla="*/ 112222 h 410644"/>
                <a:gd name="connsiteX140" fmla="*/ 410122 w 410122"/>
                <a:gd name="connsiteY140" fmla="*/ 115670 h 410644"/>
                <a:gd name="connsiteX141" fmla="*/ 410122 w 410122"/>
                <a:gd name="connsiteY141" fmla="*/ 202188 h 410644"/>
                <a:gd name="connsiteX142" fmla="*/ 409809 w 410122"/>
                <a:gd name="connsiteY142" fmla="*/ 205845 h 410644"/>
                <a:gd name="connsiteX143" fmla="*/ 408871 w 410122"/>
                <a:gd name="connsiteY143" fmla="*/ 209293 h 410644"/>
                <a:gd name="connsiteX144" fmla="*/ 407412 w 410122"/>
                <a:gd name="connsiteY144" fmla="*/ 212428 h 410644"/>
                <a:gd name="connsiteX145" fmla="*/ 405431 w 410122"/>
                <a:gd name="connsiteY145" fmla="*/ 215144 h 410644"/>
                <a:gd name="connsiteX146" fmla="*/ 403034 w 410122"/>
                <a:gd name="connsiteY146" fmla="*/ 217652 h 410644"/>
                <a:gd name="connsiteX147" fmla="*/ 400324 w 410122"/>
                <a:gd name="connsiteY147" fmla="*/ 219533 h 410644"/>
                <a:gd name="connsiteX148" fmla="*/ 397196 w 410122"/>
                <a:gd name="connsiteY148" fmla="*/ 221100 h 410644"/>
                <a:gd name="connsiteX149" fmla="*/ 393757 w 410122"/>
                <a:gd name="connsiteY149" fmla="*/ 222041 h 410644"/>
                <a:gd name="connsiteX150" fmla="*/ 390108 w 410122"/>
                <a:gd name="connsiteY150" fmla="*/ 222354 h 410644"/>
                <a:gd name="connsiteX151" fmla="*/ 386147 w 410122"/>
                <a:gd name="connsiteY151" fmla="*/ 222354 h 410644"/>
                <a:gd name="connsiteX152" fmla="*/ 386147 w 410122"/>
                <a:gd name="connsiteY152" fmla="*/ 302811 h 410644"/>
                <a:gd name="connsiteX153" fmla="*/ 385730 w 410122"/>
                <a:gd name="connsiteY153" fmla="*/ 306468 h 410644"/>
                <a:gd name="connsiteX154" fmla="*/ 384896 w 410122"/>
                <a:gd name="connsiteY154" fmla="*/ 309812 h 410644"/>
                <a:gd name="connsiteX155" fmla="*/ 383437 w 410122"/>
                <a:gd name="connsiteY155" fmla="*/ 312947 h 410644"/>
                <a:gd name="connsiteX156" fmla="*/ 381352 w 410122"/>
                <a:gd name="connsiteY156" fmla="*/ 315768 h 410644"/>
                <a:gd name="connsiteX157" fmla="*/ 378955 w 410122"/>
                <a:gd name="connsiteY157" fmla="*/ 318276 h 410644"/>
                <a:gd name="connsiteX158" fmla="*/ 376244 w 410122"/>
                <a:gd name="connsiteY158" fmla="*/ 320156 h 410644"/>
                <a:gd name="connsiteX159" fmla="*/ 373117 w 410122"/>
                <a:gd name="connsiteY159" fmla="*/ 321619 h 410644"/>
                <a:gd name="connsiteX160" fmla="*/ 369782 w 410122"/>
                <a:gd name="connsiteY160" fmla="*/ 322664 h 410644"/>
                <a:gd name="connsiteX161" fmla="*/ 366133 w 410122"/>
                <a:gd name="connsiteY161" fmla="*/ 322873 h 410644"/>
                <a:gd name="connsiteX162" fmla="*/ 324125 w 410122"/>
                <a:gd name="connsiteY162" fmla="*/ 322873 h 410644"/>
                <a:gd name="connsiteX163" fmla="*/ 320477 w 410122"/>
                <a:gd name="connsiteY163" fmla="*/ 322664 h 410644"/>
                <a:gd name="connsiteX164" fmla="*/ 317037 w 410122"/>
                <a:gd name="connsiteY164" fmla="*/ 321619 h 410644"/>
                <a:gd name="connsiteX165" fmla="*/ 313910 w 410122"/>
                <a:gd name="connsiteY165" fmla="*/ 320156 h 410644"/>
                <a:gd name="connsiteX166" fmla="*/ 311199 w 410122"/>
                <a:gd name="connsiteY166" fmla="*/ 318276 h 410644"/>
                <a:gd name="connsiteX167" fmla="*/ 308802 w 410122"/>
                <a:gd name="connsiteY167" fmla="*/ 315768 h 410644"/>
                <a:gd name="connsiteX168" fmla="*/ 306821 w 410122"/>
                <a:gd name="connsiteY168" fmla="*/ 312947 h 410644"/>
                <a:gd name="connsiteX169" fmla="*/ 305258 w 410122"/>
                <a:gd name="connsiteY169" fmla="*/ 309812 h 410644"/>
                <a:gd name="connsiteX170" fmla="*/ 304424 w 410122"/>
                <a:gd name="connsiteY170" fmla="*/ 306468 h 410644"/>
                <a:gd name="connsiteX171" fmla="*/ 304007 w 410122"/>
                <a:gd name="connsiteY171" fmla="*/ 302811 h 410644"/>
                <a:gd name="connsiteX172" fmla="*/ 304007 w 410122"/>
                <a:gd name="connsiteY172" fmla="*/ 298109 h 410644"/>
                <a:gd name="connsiteX173" fmla="*/ 306196 w 410122"/>
                <a:gd name="connsiteY173" fmla="*/ 293721 h 410644"/>
                <a:gd name="connsiteX174" fmla="*/ 307968 w 410122"/>
                <a:gd name="connsiteY174" fmla="*/ 289227 h 410644"/>
                <a:gd name="connsiteX175" fmla="*/ 309010 w 410122"/>
                <a:gd name="connsiteY175" fmla="*/ 284525 h 410644"/>
                <a:gd name="connsiteX176" fmla="*/ 309844 w 410122"/>
                <a:gd name="connsiteY176" fmla="*/ 279719 h 410644"/>
                <a:gd name="connsiteX177" fmla="*/ 310053 w 410122"/>
                <a:gd name="connsiteY177" fmla="*/ 274599 h 410644"/>
                <a:gd name="connsiteX178" fmla="*/ 310053 w 410122"/>
                <a:gd name="connsiteY178" fmla="*/ 169796 h 410644"/>
                <a:gd name="connsiteX179" fmla="*/ 309636 w 410122"/>
                <a:gd name="connsiteY179" fmla="*/ 163735 h 410644"/>
                <a:gd name="connsiteX180" fmla="*/ 308698 w 410122"/>
                <a:gd name="connsiteY180" fmla="*/ 157884 h 410644"/>
                <a:gd name="connsiteX181" fmla="*/ 306926 w 410122"/>
                <a:gd name="connsiteY181" fmla="*/ 152346 h 410644"/>
                <a:gd name="connsiteX182" fmla="*/ 304528 w 410122"/>
                <a:gd name="connsiteY182" fmla="*/ 146913 h 410644"/>
                <a:gd name="connsiteX183" fmla="*/ 301714 w 410122"/>
                <a:gd name="connsiteY183" fmla="*/ 142002 h 410644"/>
                <a:gd name="connsiteX184" fmla="*/ 298274 w 410122"/>
                <a:gd name="connsiteY184" fmla="*/ 137508 h 410644"/>
                <a:gd name="connsiteX185" fmla="*/ 294313 w 410122"/>
                <a:gd name="connsiteY185" fmla="*/ 133329 h 410644"/>
                <a:gd name="connsiteX186" fmla="*/ 289935 w 410122"/>
                <a:gd name="connsiteY186" fmla="*/ 129567 h 410644"/>
                <a:gd name="connsiteX187" fmla="*/ 285140 w 410122"/>
                <a:gd name="connsiteY187" fmla="*/ 126433 h 410644"/>
                <a:gd name="connsiteX188" fmla="*/ 280032 w 410122"/>
                <a:gd name="connsiteY188" fmla="*/ 123716 h 410644"/>
                <a:gd name="connsiteX189" fmla="*/ 280032 w 410122"/>
                <a:gd name="connsiteY189" fmla="*/ 115670 h 410644"/>
                <a:gd name="connsiteX190" fmla="*/ 280449 w 410122"/>
                <a:gd name="connsiteY190" fmla="*/ 112222 h 410644"/>
                <a:gd name="connsiteX191" fmla="*/ 281283 w 410122"/>
                <a:gd name="connsiteY191" fmla="*/ 108774 h 410644"/>
                <a:gd name="connsiteX192" fmla="*/ 282742 w 410122"/>
                <a:gd name="connsiteY192" fmla="*/ 105639 h 410644"/>
                <a:gd name="connsiteX193" fmla="*/ 284827 w 410122"/>
                <a:gd name="connsiteY193" fmla="*/ 102818 h 410644"/>
                <a:gd name="connsiteX194" fmla="*/ 287120 w 410122"/>
                <a:gd name="connsiteY194" fmla="*/ 100415 h 410644"/>
                <a:gd name="connsiteX195" fmla="*/ 289935 w 410122"/>
                <a:gd name="connsiteY195" fmla="*/ 98325 h 410644"/>
                <a:gd name="connsiteX196" fmla="*/ 293062 w 410122"/>
                <a:gd name="connsiteY196" fmla="*/ 96862 h 410644"/>
                <a:gd name="connsiteX197" fmla="*/ 296397 w 410122"/>
                <a:gd name="connsiteY197" fmla="*/ 96026 h 410644"/>
                <a:gd name="connsiteX198" fmla="*/ 205270 w 410122"/>
                <a:gd name="connsiteY198" fmla="*/ 40228 h 410644"/>
                <a:gd name="connsiteX199" fmla="*/ 211128 w 410122"/>
                <a:gd name="connsiteY199" fmla="*/ 40645 h 410644"/>
                <a:gd name="connsiteX200" fmla="*/ 216777 w 410122"/>
                <a:gd name="connsiteY200" fmla="*/ 41583 h 410644"/>
                <a:gd name="connsiteX201" fmla="*/ 222111 w 410122"/>
                <a:gd name="connsiteY201" fmla="*/ 43356 h 410644"/>
                <a:gd name="connsiteX202" fmla="*/ 227237 w 410122"/>
                <a:gd name="connsiteY202" fmla="*/ 45649 h 410644"/>
                <a:gd name="connsiteX203" fmla="*/ 231840 w 410122"/>
                <a:gd name="connsiteY203" fmla="*/ 48464 h 410644"/>
                <a:gd name="connsiteX204" fmla="*/ 236129 w 410122"/>
                <a:gd name="connsiteY204" fmla="*/ 51905 h 410644"/>
                <a:gd name="connsiteX205" fmla="*/ 239999 w 410122"/>
                <a:gd name="connsiteY205" fmla="*/ 55762 h 410644"/>
                <a:gd name="connsiteX206" fmla="*/ 243556 w 410122"/>
                <a:gd name="connsiteY206" fmla="*/ 60141 h 410644"/>
                <a:gd name="connsiteX207" fmla="*/ 246485 w 410122"/>
                <a:gd name="connsiteY207" fmla="*/ 64832 h 410644"/>
                <a:gd name="connsiteX208" fmla="*/ 248682 w 410122"/>
                <a:gd name="connsiteY208" fmla="*/ 69837 h 410644"/>
                <a:gd name="connsiteX209" fmla="*/ 250460 w 410122"/>
                <a:gd name="connsiteY209" fmla="*/ 75258 h 410644"/>
                <a:gd name="connsiteX210" fmla="*/ 251506 w 410122"/>
                <a:gd name="connsiteY210" fmla="*/ 80888 h 410644"/>
                <a:gd name="connsiteX211" fmla="*/ 251820 w 410122"/>
                <a:gd name="connsiteY211" fmla="*/ 86622 h 410644"/>
                <a:gd name="connsiteX212" fmla="*/ 251506 w 410122"/>
                <a:gd name="connsiteY212" fmla="*/ 92564 h 410644"/>
                <a:gd name="connsiteX213" fmla="*/ 250460 w 410122"/>
                <a:gd name="connsiteY213" fmla="*/ 98194 h 410644"/>
                <a:gd name="connsiteX214" fmla="*/ 248682 w 410122"/>
                <a:gd name="connsiteY214" fmla="*/ 103511 h 410644"/>
                <a:gd name="connsiteX215" fmla="*/ 246485 w 410122"/>
                <a:gd name="connsiteY215" fmla="*/ 108620 h 410644"/>
                <a:gd name="connsiteX216" fmla="*/ 243556 w 410122"/>
                <a:gd name="connsiteY216" fmla="*/ 113207 h 410644"/>
                <a:gd name="connsiteX217" fmla="*/ 239999 w 410122"/>
                <a:gd name="connsiteY217" fmla="*/ 117586 h 410644"/>
                <a:gd name="connsiteX218" fmla="*/ 236129 w 410122"/>
                <a:gd name="connsiteY218" fmla="*/ 121443 h 410644"/>
                <a:gd name="connsiteX219" fmla="*/ 231840 w 410122"/>
                <a:gd name="connsiteY219" fmla="*/ 124884 h 410644"/>
                <a:gd name="connsiteX220" fmla="*/ 227237 w 410122"/>
                <a:gd name="connsiteY220" fmla="*/ 127803 h 410644"/>
                <a:gd name="connsiteX221" fmla="*/ 222111 w 410122"/>
                <a:gd name="connsiteY221" fmla="*/ 130096 h 410644"/>
                <a:gd name="connsiteX222" fmla="*/ 216777 w 410122"/>
                <a:gd name="connsiteY222" fmla="*/ 131765 h 410644"/>
                <a:gd name="connsiteX223" fmla="*/ 211128 w 410122"/>
                <a:gd name="connsiteY223" fmla="*/ 132807 h 410644"/>
                <a:gd name="connsiteX224" fmla="*/ 205270 w 410122"/>
                <a:gd name="connsiteY224" fmla="*/ 133224 h 410644"/>
                <a:gd name="connsiteX225" fmla="*/ 199516 w 410122"/>
                <a:gd name="connsiteY225" fmla="*/ 132807 h 410644"/>
                <a:gd name="connsiteX226" fmla="*/ 193867 w 410122"/>
                <a:gd name="connsiteY226" fmla="*/ 131765 h 410644"/>
                <a:gd name="connsiteX227" fmla="*/ 188428 w 410122"/>
                <a:gd name="connsiteY227" fmla="*/ 130096 h 410644"/>
                <a:gd name="connsiteX228" fmla="*/ 183407 w 410122"/>
                <a:gd name="connsiteY228" fmla="*/ 127803 h 410644"/>
                <a:gd name="connsiteX229" fmla="*/ 178804 w 410122"/>
                <a:gd name="connsiteY229" fmla="*/ 124884 h 410644"/>
                <a:gd name="connsiteX230" fmla="*/ 174411 w 410122"/>
                <a:gd name="connsiteY230" fmla="*/ 121443 h 410644"/>
                <a:gd name="connsiteX231" fmla="*/ 170435 w 410122"/>
                <a:gd name="connsiteY231" fmla="*/ 117586 h 410644"/>
                <a:gd name="connsiteX232" fmla="*/ 167088 w 410122"/>
                <a:gd name="connsiteY232" fmla="*/ 113207 h 410644"/>
                <a:gd name="connsiteX233" fmla="*/ 164159 w 410122"/>
                <a:gd name="connsiteY233" fmla="*/ 108620 h 410644"/>
                <a:gd name="connsiteX234" fmla="*/ 161962 w 410122"/>
                <a:gd name="connsiteY234" fmla="*/ 103511 h 410644"/>
                <a:gd name="connsiteX235" fmla="*/ 160184 w 410122"/>
                <a:gd name="connsiteY235" fmla="*/ 98194 h 410644"/>
                <a:gd name="connsiteX236" fmla="*/ 159138 w 410122"/>
                <a:gd name="connsiteY236" fmla="*/ 92564 h 410644"/>
                <a:gd name="connsiteX237" fmla="*/ 158824 w 410122"/>
                <a:gd name="connsiteY237" fmla="*/ 86622 h 410644"/>
                <a:gd name="connsiteX238" fmla="*/ 159138 w 410122"/>
                <a:gd name="connsiteY238" fmla="*/ 80888 h 410644"/>
                <a:gd name="connsiteX239" fmla="*/ 160184 w 410122"/>
                <a:gd name="connsiteY239" fmla="*/ 75258 h 410644"/>
                <a:gd name="connsiteX240" fmla="*/ 161962 w 410122"/>
                <a:gd name="connsiteY240" fmla="*/ 69837 h 410644"/>
                <a:gd name="connsiteX241" fmla="*/ 164159 w 410122"/>
                <a:gd name="connsiteY241" fmla="*/ 64832 h 410644"/>
                <a:gd name="connsiteX242" fmla="*/ 167088 w 410122"/>
                <a:gd name="connsiteY242" fmla="*/ 60141 h 410644"/>
                <a:gd name="connsiteX243" fmla="*/ 170435 w 410122"/>
                <a:gd name="connsiteY243" fmla="*/ 55762 h 410644"/>
                <a:gd name="connsiteX244" fmla="*/ 174411 w 410122"/>
                <a:gd name="connsiteY244" fmla="*/ 51905 h 410644"/>
                <a:gd name="connsiteX245" fmla="*/ 178804 w 410122"/>
                <a:gd name="connsiteY245" fmla="*/ 48464 h 410644"/>
                <a:gd name="connsiteX246" fmla="*/ 183407 w 410122"/>
                <a:gd name="connsiteY246" fmla="*/ 45649 h 410644"/>
                <a:gd name="connsiteX247" fmla="*/ 188428 w 410122"/>
                <a:gd name="connsiteY247" fmla="*/ 43356 h 410644"/>
                <a:gd name="connsiteX248" fmla="*/ 193867 w 410122"/>
                <a:gd name="connsiteY248" fmla="*/ 41583 h 410644"/>
                <a:gd name="connsiteX249" fmla="*/ 199516 w 410122"/>
                <a:gd name="connsiteY249" fmla="*/ 40645 h 410644"/>
                <a:gd name="connsiteX250" fmla="*/ 345442 w 410122"/>
                <a:gd name="connsiteY250" fmla="*/ 0 h 410644"/>
                <a:gd name="connsiteX251" fmla="*/ 350744 w 410122"/>
                <a:gd name="connsiteY251" fmla="*/ 418 h 410644"/>
                <a:gd name="connsiteX252" fmla="*/ 356045 w 410122"/>
                <a:gd name="connsiteY252" fmla="*/ 1357 h 410644"/>
                <a:gd name="connsiteX253" fmla="*/ 361035 w 410122"/>
                <a:gd name="connsiteY253" fmla="*/ 3131 h 410644"/>
                <a:gd name="connsiteX254" fmla="*/ 365713 w 410122"/>
                <a:gd name="connsiteY254" fmla="*/ 5531 h 410644"/>
                <a:gd name="connsiteX255" fmla="*/ 369975 w 410122"/>
                <a:gd name="connsiteY255" fmla="*/ 8453 h 410644"/>
                <a:gd name="connsiteX256" fmla="*/ 373821 w 410122"/>
                <a:gd name="connsiteY256" fmla="*/ 11792 h 410644"/>
                <a:gd name="connsiteX257" fmla="*/ 377251 w 410122"/>
                <a:gd name="connsiteY257" fmla="*/ 15653 h 410644"/>
                <a:gd name="connsiteX258" fmla="*/ 380162 w 410122"/>
                <a:gd name="connsiteY258" fmla="*/ 19932 h 410644"/>
                <a:gd name="connsiteX259" fmla="*/ 382449 w 410122"/>
                <a:gd name="connsiteY259" fmla="*/ 24732 h 410644"/>
                <a:gd name="connsiteX260" fmla="*/ 384216 w 410122"/>
                <a:gd name="connsiteY260" fmla="*/ 29741 h 410644"/>
                <a:gd name="connsiteX261" fmla="*/ 385255 w 410122"/>
                <a:gd name="connsiteY261" fmla="*/ 35063 h 410644"/>
                <a:gd name="connsiteX262" fmla="*/ 385567 w 410122"/>
                <a:gd name="connsiteY262" fmla="*/ 40385 h 410644"/>
                <a:gd name="connsiteX263" fmla="*/ 385255 w 410122"/>
                <a:gd name="connsiteY263" fmla="*/ 45916 h 410644"/>
                <a:gd name="connsiteX264" fmla="*/ 384216 w 410122"/>
                <a:gd name="connsiteY264" fmla="*/ 51238 h 410644"/>
                <a:gd name="connsiteX265" fmla="*/ 382449 w 410122"/>
                <a:gd name="connsiteY265" fmla="*/ 56247 h 410644"/>
                <a:gd name="connsiteX266" fmla="*/ 380162 w 410122"/>
                <a:gd name="connsiteY266" fmla="*/ 60943 h 410644"/>
                <a:gd name="connsiteX267" fmla="*/ 377251 w 410122"/>
                <a:gd name="connsiteY267" fmla="*/ 65326 h 410644"/>
                <a:gd name="connsiteX268" fmla="*/ 373821 w 410122"/>
                <a:gd name="connsiteY268" fmla="*/ 69083 h 410644"/>
                <a:gd name="connsiteX269" fmla="*/ 369975 w 410122"/>
                <a:gd name="connsiteY269" fmla="*/ 72631 h 410644"/>
                <a:gd name="connsiteX270" fmla="*/ 365713 w 410122"/>
                <a:gd name="connsiteY270" fmla="*/ 75448 h 410644"/>
                <a:gd name="connsiteX271" fmla="*/ 361035 w 410122"/>
                <a:gd name="connsiteY271" fmla="*/ 77848 h 410644"/>
                <a:gd name="connsiteX272" fmla="*/ 356045 w 410122"/>
                <a:gd name="connsiteY272" fmla="*/ 79518 h 410644"/>
                <a:gd name="connsiteX273" fmla="*/ 350744 w 410122"/>
                <a:gd name="connsiteY273" fmla="*/ 80666 h 410644"/>
                <a:gd name="connsiteX274" fmla="*/ 345442 w 410122"/>
                <a:gd name="connsiteY274" fmla="*/ 80979 h 410644"/>
                <a:gd name="connsiteX275" fmla="*/ 339933 w 410122"/>
                <a:gd name="connsiteY275" fmla="*/ 80666 h 410644"/>
                <a:gd name="connsiteX276" fmla="*/ 334736 w 410122"/>
                <a:gd name="connsiteY276" fmla="*/ 79518 h 410644"/>
                <a:gd name="connsiteX277" fmla="*/ 329746 w 410122"/>
                <a:gd name="connsiteY277" fmla="*/ 77848 h 410644"/>
                <a:gd name="connsiteX278" fmla="*/ 325068 w 410122"/>
                <a:gd name="connsiteY278" fmla="*/ 75448 h 410644"/>
                <a:gd name="connsiteX279" fmla="*/ 320806 w 410122"/>
                <a:gd name="connsiteY279" fmla="*/ 72631 h 410644"/>
                <a:gd name="connsiteX280" fmla="*/ 316960 w 410122"/>
                <a:gd name="connsiteY280" fmla="*/ 69083 h 410644"/>
                <a:gd name="connsiteX281" fmla="*/ 313530 w 410122"/>
                <a:gd name="connsiteY281" fmla="*/ 65326 h 410644"/>
                <a:gd name="connsiteX282" fmla="*/ 310619 w 410122"/>
                <a:gd name="connsiteY282" fmla="*/ 60943 h 410644"/>
                <a:gd name="connsiteX283" fmla="*/ 308228 w 410122"/>
                <a:gd name="connsiteY283" fmla="*/ 56247 h 410644"/>
                <a:gd name="connsiteX284" fmla="*/ 306565 w 410122"/>
                <a:gd name="connsiteY284" fmla="*/ 51238 h 410644"/>
                <a:gd name="connsiteX285" fmla="*/ 305526 w 410122"/>
                <a:gd name="connsiteY285" fmla="*/ 45916 h 410644"/>
                <a:gd name="connsiteX286" fmla="*/ 305110 w 410122"/>
                <a:gd name="connsiteY286" fmla="*/ 40385 h 410644"/>
                <a:gd name="connsiteX287" fmla="*/ 305526 w 410122"/>
                <a:gd name="connsiteY287" fmla="*/ 35063 h 410644"/>
                <a:gd name="connsiteX288" fmla="*/ 306565 w 410122"/>
                <a:gd name="connsiteY288" fmla="*/ 29741 h 410644"/>
                <a:gd name="connsiteX289" fmla="*/ 308228 w 410122"/>
                <a:gd name="connsiteY289" fmla="*/ 24732 h 410644"/>
                <a:gd name="connsiteX290" fmla="*/ 310619 w 410122"/>
                <a:gd name="connsiteY290" fmla="*/ 19932 h 410644"/>
                <a:gd name="connsiteX291" fmla="*/ 313530 w 410122"/>
                <a:gd name="connsiteY291" fmla="*/ 15653 h 410644"/>
                <a:gd name="connsiteX292" fmla="*/ 316960 w 410122"/>
                <a:gd name="connsiteY292" fmla="*/ 11792 h 410644"/>
                <a:gd name="connsiteX293" fmla="*/ 320806 w 410122"/>
                <a:gd name="connsiteY293" fmla="*/ 8453 h 410644"/>
                <a:gd name="connsiteX294" fmla="*/ 325068 w 410122"/>
                <a:gd name="connsiteY294" fmla="*/ 5531 h 410644"/>
                <a:gd name="connsiteX295" fmla="*/ 329746 w 410122"/>
                <a:gd name="connsiteY295" fmla="*/ 3131 h 410644"/>
                <a:gd name="connsiteX296" fmla="*/ 334736 w 410122"/>
                <a:gd name="connsiteY296" fmla="*/ 1357 h 410644"/>
                <a:gd name="connsiteX297" fmla="*/ 339933 w 410122"/>
                <a:gd name="connsiteY297" fmla="*/ 418 h 410644"/>
                <a:gd name="connsiteX298" fmla="*/ 65045 w 410122"/>
                <a:gd name="connsiteY298" fmla="*/ 0 h 410644"/>
                <a:gd name="connsiteX299" fmla="*/ 70576 w 410122"/>
                <a:gd name="connsiteY299" fmla="*/ 418 h 410644"/>
                <a:gd name="connsiteX300" fmla="*/ 75794 w 410122"/>
                <a:gd name="connsiteY300" fmla="*/ 1357 h 410644"/>
                <a:gd name="connsiteX301" fmla="*/ 80803 w 410122"/>
                <a:gd name="connsiteY301" fmla="*/ 3131 h 410644"/>
                <a:gd name="connsiteX302" fmla="*/ 85499 w 410122"/>
                <a:gd name="connsiteY302" fmla="*/ 5531 h 410644"/>
                <a:gd name="connsiteX303" fmla="*/ 89673 w 410122"/>
                <a:gd name="connsiteY303" fmla="*/ 8453 h 410644"/>
                <a:gd name="connsiteX304" fmla="*/ 93639 w 410122"/>
                <a:gd name="connsiteY304" fmla="*/ 11792 h 410644"/>
                <a:gd name="connsiteX305" fmla="*/ 96978 w 410122"/>
                <a:gd name="connsiteY305" fmla="*/ 15653 h 410644"/>
                <a:gd name="connsiteX306" fmla="*/ 100004 w 410122"/>
                <a:gd name="connsiteY306" fmla="*/ 19932 h 410644"/>
                <a:gd name="connsiteX307" fmla="*/ 102196 w 410122"/>
                <a:gd name="connsiteY307" fmla="*/ 24732 h 410644"/>
                <a:gd name="connsiteX308" fmla="*/ 103970 w 410122"/>
                <a:gd name="connsiteY308" fmla="*/ 29741 h 410644"/>
                <a:gd name="connsiteX309" fmla="*/ 105118 w 410122"/>
                <a:gd name="connsiteY309" fmla="*/ 35063 h 410644"/>
                <a:gd name="connsiteX310" fmla="*/ 105535 w 410122"/>
                <a:gd name="connsiteY310" fmla="*/ 40385 h 410644"/>
                <a:gd name="connsiteX311" fmla="*/ 105118 w 410122"/>
                <a:gd name="connsiteY311" fmla="*/ 45916 h 410644"/>
                <a:gd name="connsiteX312" fmla="*/ 103970 w 410122"/>
                <a:gd name="connsiteY312" fmla="*/ 51238 h 410644"/>
                <a:gd name="connsiteX313" fmla="*/ 102196 w 410122"/>
                <a:gd name="connsiteY313" fmla="*/ 56247 h 410644"/>
                <a:gd name="connsiteX314" fmla="*/ 100004 w 410122"/>
                <a:gd name="connsiteY314" fmla="*/ 60943 h 410644"/>
                <a:gd name="connsiteX315" fmla="*/ 96978 w 410122"/>
                <a:gd name="connsiteY315" fmla="*/ 65326 h 410644"/>
                <a:gd name="connsiteX316" fmla="*/ 93639 w 410122"/>
                <a:gd name="connsiteY316" fmla="*/ 69083 h 410644"/>
                <a:gd name="connsiteX317" fmla="*/ 89673 w 410122"/>
                <a:gd name="connsiteY317" fmla="*/ 72631 h 410644"/>
                <a:gd name="connsiteX318" fmla="*/ 85499 w 410122"/>
                <a:gd name="connsiteY318" fmla="*/ 75448 h 410644"/>
                <a:gd name="connsiteX319" fmla="*/ 80803 w 410122"/>
                <a:gd name="connsiteY319" fmla="*/ 77848 h 410644"/>
                <a:gd name="connsiteX320" fmla="*/ 75794 w 410122"/>
                <a:gd name="connsiteY320" fmla="*/ 79518 h 410644"/>
                <a:gd name="connsiteX321" fmla="*/ 70576 w 410122"/>
                <a:gd name="connsiteY321" fmla="*/ 80666 h 410644"/>
                <a:gd name="connsiteX322" fmla="*/ 65045 w 410122"/>
                <a:gd name="connsiteY322" fmla="*/ 80979 h 410644"/>
                <a:gd name="connsiteX323" fmla="*/ 59514 w 410122"/>
                <a:gd name="connsiteY323" fmla="*/ 80666 h 410644"/>
                <a:gd name="connsiteX324" fmla="*/ 54297 w 410122"/>
                <a:gd name="connsiteY324" fmla="*/ 79518 h 410644"/>
                <a:gd name="connsiteX325" fmla="*/ 49288 w 410122"/>
                <a:gd name="connsiteY325" fmla="*/ 77848 h 410644"/>
                <a:gd name="connsiteX326" fmla="*/ 44592 w 410122"/>
                <a:gd name="connsiteY326" fmla="*/ 75448 h 410644"/>
                <a:gd name="connsiteX327" fmla="*/ 40417 w 410122"/>
                <a:gd name="connsiteY327" fmla="*/ 72631 h 410644"/>
                <a:gd name="connsiteX328" fmla="*/ 36452 w 410122"/>
                <a:gd name="connsiteY328" fmla="*/ 69083 h 410644"/>
                <a:gd name="connsiteX329" fmla="*/ 33112 w 410122"/>
                <a:gd name="connsiteY329" fmla="*/ 65326 h 410644"/>
                <a:gd name="connsiteX330" fmla="*/ 30086 w 410122"/>
                <a:gd name="connsiteY330" fmla="*/ 60943 h 410644"/>
                <a:gd name="connsiteX331" fmla="*/ 27790 w 410122"/>
                <a:gd name="connsiteY331" fmla="*/ 56247 h 410644"/>
                <a:gd name="connsiteX332" fmla="*/ 26121 w 410122"/>
                <a:gd name="connsiteY332" fmla="*/ 51238 h 410644"/>
                <a:gd name="connsiteX333" fmla="*/ 24973 w 410122"/>
                <a:gd name="connsiteY333" fmla="*/ 45916 h 410644"/>
                <a:gd name="connsiteX334" fmla="*/ 24555 w 410122"/>
                <a:gd name="connsiteY334" fmla="*/ 40385 h 410644"/>
                <a:gd name="connsiteX335" fmla="*/ 24973 w 410122"/>
                <a:gd name="connsiteY335" fmla="*/ 35063 h 410644"/>
                <a:gd name="connsiteX336" fmla="*/ 26121 w 410122"/>
                <a:gd name="connsiteY336" fmla="*/ 29741 h 410644"/>
                <a:gd name="connsiteX337" fmla="*/ 27790 w 410122"/>
                <a:gd name="connsiteY337" fmla="*/ 24732 h 410644"/>
                <a:gd name="connsiteX338" fmla="*/ 30086 w 410122"/>
                <a:gd name="connsiteY338" fmla="*/ 19932 h 410644"/>
                <a:gd name="connsiteX339" fmla="*/ 33112 w 410122"/>
                <a:gd name="connsiteY339" fmla="*/ 15653 h 410644"/>
                <a:gd name="connsiteX340" fmla="*/ 36452 w 410122"/>
                <a:gd name="connsiteY340" fmla="*/ 11792 h 410644"/>
                <a:gd name="connsiteX341" fmla="*/ 40417 w 410122"/>
                <a:gd name="connsiteY341" fmla="*/ 8453 h 410644"/>
                <a:gd name="connsiteX342" fmla="*/ 44592 w 410122"/>
                <a:gd name="connsiteY342" fmla="*/ 5531 h 410644"/>
                <a:gd name="connsiteX343" fmla="*/ 49288 w 410122"/>
                <a:gd name="connsiteY343" fmla="*/ 3131 h 410644"/>
                <a:gd name="connsiteX344" fmla="*/ 54297 w 410122"/>
                <a:gd name="connsiteY344" fmla="*/ 1357 h 410644"/>
                <a:gd name="connsiteX345" fmla="*/ 59514 w 410122"/>
                <a:gd name="connsiteY345" fmla="*/ 418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</a:cxnLst>
              <a:rect l="l" t="t" r="r" b="b"/>
              <a:pathLst>
                <a:path w="410122" h="410644">
                  <a:moveTo>
                    <a:pt x="150660" y="149943"/>
                  </a:moveTo>
                  <a:lnTo>
                    <a:pt x="259984" y="149943"/>
                  </a:lnTo>
                  <a:lnTo>
                    <a:pt x="263430" y="150257"/>
                  </a:lnTo>
                  <a:lnTo>
                    <a:pt x="266876" y="151198"/>
                  </a:lnTo>
                  <a:lnTo>
                    <a:pt x="270008" y="152662"/>
                  </a:lnTo>
                  <a:lnTo>
                    <a:pt x="272827" y="154649"/>
                  </a:lnTo>
                  <a:lnTo>
                    <a:pt x="275229" y="157054"/>
                  </a:lnTo>
                  <a:lnTo>
                    <a:pt x="277213" y="159982"/>
                  </a:lnTo>
                  <a:lnTo>
                    <a:pt x="278779" y="163119"/>
                  </a:lnTo>
                  <a:lnTo>
                    <a:pt x="279614" y="166570"/>
                  </a:lnTo>
                  <a:lnTo>
                    <a:pt x="280032" y="170021"/>
                  </a:lnTo>
                  <a:lnTo>
                    <a:pt x="280032" y="275117"/>
                  </a:lnTo>
                  <a:lnTo>
                    <a:pt x="279614" y="278777"/>
                  </a:lnTo>
                  <a:lnTo>
                    <a:pt x="278779" y="282124"/>
                  </a:lnTo>
                  <a:lnTo>
                    <a:pt x="277213" y="285365"/>
                  </a:lnTo>
                  <a:lnTo>
                    <a:pt x="275229" y="288084"/>
                  </a:lnTo>
                  <a:lnTo>
                    <a:pt x="272827" y="290490"/>
                  </a:lnTo>
                  <a:lnTo>
                    <a:pt x="270008" y="292476"/>
                  </a:lnTo>
                  <a:lnTo>
                    <a:pt x="266876" y="294045"/>
                  </a:lnTo>
                  <a:lnTo>
                    <a:pt x="263430" y="294882"/>
                  </a:lnTo>
                  <a:lnTo>
                    <a:pt x="259984" y="295300"/>
                  </a:lnTo>
                  <a:lnTo>
                    <a:pt x="252153" y="295300"/>
                  </a:lnTo>
                  <a:lnTo>
                    <a:pt x="252153" y="390462"/>
                  </a:lnTo>
                  <a:lnTo>
                    <a:pt x="251944" y="394122"/>
                  </a:lnTo>
                  <a:lnTo>
                    <a:pt x="250900" y="397572"/>
                  </a:lnTo>
                  <a:lnTo>
                    <a:pt x="249438" y="400710"/>
                  </a:lnTo>
                  <a:lnTo>
                    <a:pt x="247558" y="403429"/>
                  </a:lnTo>
                  <a:lnTo>
                    <a:pt x="245052" y="405938"/>
                  </a:lnTo>
                  <a:lnTo>
                    <a:pt x="242233" y="407925"/>
                  </a:lnTo>
                  <a:lnTo>
                    <a:pt x="239101" y="409389"/>
                  </a:lnTo>
                  <a:lnTo>
                    <a:pt x="235759" y="410435"/>
                  </a:lnTo>
                  <a:lnTo>
                    <a:pt x="232105" y="410644"/>
                  </a:lnTo>
                  <a:lnTo>
                    <a:pt x="178330" y="410644"/>
                  </a:lnTo>
                  <a:lnTo>
                    <a:pt x="174676" y="410435"/>
                  </a:lnTo>
                  <a:lnTo>
                    <a:pt x="171334" y="409389"/>
                  </a:lnTo>
                  <a:lnTo>
                    <a:pt x="168202" y="407925"/>
                  </a:lnTo>
                  <a:lnTo>
                    <a:pt x="165383" y="405938"/>
                  </a:lnTo>
                  <a:lnTo>
                    <a:pt x="163086" y="403429"/>
                  </a:lnTo>
                  <a:lnTo>
                    <a:pt x="160997" y="400710"/>
                  </a:lnTo>
                  <a:lnTo>
                    <a:pt x="159535" y="397572"/>
                  </a:lnTo>
                  <a:lnTo>
                    <a:pt x="158700" y="394122"/>
                  </a:lnTo>
                  <a:lnTo>
                    <a:pt x="158282" y="390462"/>
                  </a:lnTo>
                  <a:lnTo>
                    <a:pt x="158282" y="295614"/>
                  </a:lnTo>
                  <a:lnTo>
                    <a:pt x="150660" y="295614"/>
                  </a:lnTo>
                  <a:lnTo>
                    <a:pt x="147005" y="295300"/>
                  </a:lnTo>
                  <a:lnTo>
                    <a:pt x="143664" y="294359"/>
                  </a:lnTo>
                  <a:lnTo>
                    <a:pt x="140532" y="292895"/>
                  </a:lnTo>
                  <a:lnTo>
                    <a:pt x="137712" y="290803"/>
                  </a:lnTo>
                  <a:lnTo>
                    <a:pt x="135206" y="288503"/>
                  </a:lnTo>
                  <a:lnTo>
                    <a:pt x="133327" y="285575"/>
                  </a:lnTo>
                  <a:lnTo>
                    <a:pt x="131865" y="282437"/>
                  </a:lnTo>
                  <a:lnTo>
                    <a:pt x="130821" y="278986"/>
                  </a:lnTo>
                  <a:lnTo>
                    <a:pt x="130612" y="275536"/>
                  </a:lnTo>
                  <a:lnTo>
                    <a:pt x="130612" y="170021"/>
                  </a:lnTo>
                  <a:lnTo>
                    <a:pt x="130821" y="166570"/>
                  </a:lnTo>
                  <a:lnTo>
                    <a:pt x="131761" y="163119"/>
                  </a:lnTo>
                  <a:lnTo>
                    <a:pt x="133222" y="159982"/>
                  </a:lnTo>
                  <a:lnTo>
                    <a:pt x="135206" y="157054"/>
                  </a:lnTo>
                  <a:lnTo>
                    <a:pt x="137608" y="154649"/>
                  </a:lnTo>
                  <a:lnTo>
                    <a:pt x="140323" y="152662"/>
                  </a:lnTo>
                  <a:lnTo>
                    <a:pt x="143455" y="151198"/>
                  </a:lnTo>
                  <a:lnTo>
                    <a:pt x="146901" y="150257"/>
                  </a:lnTo>
                  <a:close/>
                  <a:moveTo>
                    <a:pt x="20014" y="96130"/>
                  </a:moveTo>
                  <a:lnTo>
                    <a:pt x="110076" y="96130"/>
                  </a:lnTo>
                  <a:lnTo>
                    <a:pt x="113725" y="96444"/>
                  </a:lnTo>
                  <a:lnTo>
                    <a:pt x="117060" y="97385"/>
                  </a:lnTo>
                  <a:lnTo>
                    <a:pt x="120187" y="98848"/>
                  </a:lnTo>
                  <a:lnTo>
                    <a:pt x="123002" y="100834"/>
                  </a:lnTo>
                  <a:lnTo>
                    <a:pt x="125399" y="103239"/>
                  </a:lnTo>
                  <a:lnTo>
                    <a:pt x="127380" y="106061"/>
                  </a:lnTo>
                  <a:lnTo>
                    <a:pt x="128839" y="109197"/>
                  </a:lnTo>
                  <a:lnTo>
                    <a:pt x="129777" y="112542"/>
                  </a:lnTo>
                  <a:lnTo>
                    <a:pt x="130090" y="116201"/>
                  </a:lnTo>
                  <a:lnTo>
                    <a:pt x="130090" y="124251"/>
                  </a:lnTo>
                  <a:lnTo>
                    <a:pt x="124982" y="126864"/>
                  </a:lnTo>
                  <a:lnTo>
                    <a:pt x="120187" y="130000"/>
                  </a:lnTo>
                  <a:lnTo>
                    <a:pt x="115809" y="133659"/>
                  </a:lnTo>
                  <a:lnTo>
                    <a:pt x="111848" y="137841"/>
                  </a:lnTo>
                  <a:lnTo>
                    <a:pt x="108513" y="142545"/>
                  </a:lnTo>
                  <a:lnTo>
                    <a:pt x="105594" y="147353"/>
                  </a:lnTo>
                  <a:lnTo>
                    <a:pt x="103197" y="152685"/>
                  </a:lnTo>
                  <a:lnTo>
                    <a:pt x="101425" y="158330"/>
                  </a:lnTo>
                  <a:lnTo>
                    <a:pt x="100486" y="164184"/>
                  </a:lnTo>
                  <a:lnTo>
                    <a:pt x="100069" y="170143"/>
                  </a:lnTo>
                  <a:lnTo>
                    <a:pt x="100069" y="275621"/>
                  </a:lnTo>
                  <a:lnTo>
                    <a:pt x="100278" y="280534"/>
                  </a:lnTo>
                  <a:lnTo>
                    <a:pt x="101112" y="285447"/>
                  </a:lnTo>
                  <a:lnTo>
                    <a:pt x="102363" y="290152"/>
                  </a:lnTo>
                  <a:lnTo>
                    <a:pt x="104135" y="294751"/>
                  </a:lnTo>
                  <a:lnTo>
                    <a:pt x="106115" y="298933"/>
                  </a:lnTo>
                  <a:lnTo>
                    <a:pt x="106115" y="303741"/>
                  </a:lnTo>
                  <a:lnTo>
                    <a:pt x="105698" y="307296"/>
                  </a:lnTo>
                  <a:lnTo>
                    <a:pt x="104864" y="310641"/>
                  </a:lnTo>
                  <a:lnTo>
                    <a:pt x="103301" y="313777"/>
                  </a:lnTo>
                  <a:lnTo>
                    <a:pt x="101320" y="316704"/>
                  </a:lnTo>
                  <a:lnTo>
                    <a:pt x="98923" y="319108"/>
                  </a:lnTo>
                  <a:lnTo>
                    <a:pt x="96213" y="321095"/>
                  </a:lnTo>
                  <a:lnTo>
                    <a:pt x="93085" y="322663"/>
                  </a:lnTo>
                  <a:lnTo>
                    <a:pt x="89646" y="323499"/>
                  </a:lnTo>
                  <a:lnTo>
                    <a:pt x="86101" y="323917"/>
                  </a:lnTo>
                  <a:lnTo>
                    <a:pt x="43989" y="323917"/>
                  </a:lnTo>
                  <a:lnTo>
                    <a:pt x="40445" y="323499"/>
                  </a:lnTo>
                  <a:lnTo>
                    <a:pt x="37005" y="322663"/>
                  </a:lnTo>
                  <a:lnTo>
                    <a:pt x="33878" y="321095"/>
                  </a:lnTo>
                  <a:lnTo>
                    <a:pt x="31168" y="319108"/>
                  </a:lnTo>
                  <a:lnTo>
                    <a:pt x="28770" y="316704"/>
                  </a:lnTo>
                  <a:lnTo>
                    <a:pt x="26790" y="313777"/>
                  </a:lnTo>
                  <a:lnTo>
                    <a:pt x="25226" y="310641"/>
                  </a:lnTo>
                  <a:lnTo>
                    <a:pt x="24392" y="307296"/>
                  </a:lnTo>
                  <a:lnTo>
                    <a:pt x="23975" y="303741"/>
                  </a:lnTo>
                  <a:lnTo>
                    <a:pt x="23975" y="223248"/>
                  </a:lnTo>
                  <a:lnTo>
                    <a:pt x="20014" y="223248"/>
                  </a:lnTo>
                  <a:lnTo>
                    <a:pt x="16365" y="222829"/>
                  </a:lnTo>
                  <a:lnTo>
                    <a:pt x="12821" y="221993"/>
                  </a:lnTo>
                  <a:lnTo>
                    <a:pt x="9694" y="220530"/>
                  </a:lnTo>
                  <a:lnTo>
                    <a:pt x="6984" y="218439"/>
                  </a:lnTo>
                  <a:lnTo>
                    <a:pt x="4586" y="216035"/>
                  </a:lnTo>
                  <a:lnTo>
                    <a:pt x="2606" y="213212"/>
                  </a:lnTo>
                  <a:lnTo>
                    <a:pt x="1251" y="210076"/>
                  </a:lnTo>
                  <a:lnTo>
                    <a:pt x="208" y="206626"/>
                  </a:lnTo>
                  <a:lnTo>
                    <a:pt x="0" y="203176"/>
                  </a:lnTo>
                  <a:lnTo>
                    <a:pt x="0" y="116201"/>
                  </a:lnTo>
                  <a:lnTo>
                    <a:pt x="312" y="112542"/>
                  </a:lnTo>
                  <a:lnTo>
                    <a:pt x="1251" y="109197"/>
                  </a:lnTo>
                  <a:lnTo>
                    <a:pt x="2710" y="106061"/>
                  </a:lnTo>
                  <a:lnTo>
                    <a:pt x="4690" y="103239"/>
                  </a:lnTo>
                  <a:lnTo>
                    <a:pt x="7088" y="100834"/>
                  </a:lnTo>
                  <a:lnTo>
                    <a:pt x="9902" y="98848"/>
                  </a:lnTo>
                  <a:lnTo>
                    <a:pt x="13030" y="97385"/>
                  </a:lnTo>
                  <a:lnTo>
                    <a:pt x="16365" y="96444"/>
                  </a:lnTo>
                  <a:close/>
                  <a:moveTo>
                    <a:pt x="300046" y="95608"/>
                  </a:moveTo>
                  <a:lnTo>
                    <a:pt x="390108" y="95608"/>
                  </a:lnTo>
                  <a:lnTo>
                    <a:pt x="393757" y="96026"/>
                  </a:lnTo>
                  <a:lnTo>
                    <a:pt x="397196" y="96862"/>
                  </a:lnTo>
                  <a:lnTo>
                    <a:pt x="400324" y="98325"/>
                  </a:lnTo>
                  <a:lnTo>
                    <a:pt x="403034" y="100415"/>
                  </a:lnTo>
                  <a:lnTo>
                    <a:pt x="405431" y="102818"/>
                  </a:lnTo>
                  <a:lnTo>
                    <a:pt x="407412" y="105639"/>
                  </a:lnTo>
                  <a:lnTo>
                    <a:pt x="408871" y="108774"/>
                  </a:lnTo>
                  <a:lnTo>
                    <a:pt x="409809" y="112222"/>
                  </a:lnTo>
                  <a:lnTo>
                    <a:pt x="410122" y="115670"/>
                  </a:lnTo>
                  <a:lnTo>
                    <a:pt x="410122" y="202188"/>
                  </a:lnTo>
                  <a:lnTo>
                    <a:pt x="409809" y="205845"/>
                  </a:lnTo>
                  <a:lnTo>
                    <a:pt x="408871" y="209293"/>
                  </a:lnTo>
                  <a:lnTo>
                    <a:pt x="407412" y="212428"/>
                  </a:lnTo>
                  <a:lnTo>
                    <a:pt x="405431" y="215144"/>
                  </a:lnTo>
                  <a:lnTo>
                    <a:pt x="403034" y="217652"/>
                  </a:lnTo>
                  <a:lnTo>
                    <a:pt x="400324" y="219533"/>
                  </a:lnTo>
                  <a:lnTo>
                    <a:pt x="397196" y="221100"/>
                  </a:lnTo>
                  <a:lnTo>
                    <a:pt x="393757" y="222041"/>
                  </a:lnTo>
                  <a:lnTo>
                    <a:pt x="390108" y="222354"/>
                  </a:lnTo>
                  <a:lnTo>
                    <a:pt x="386147" y="222354"/>
                  </a:lnTo>
                  <a:lnTo>
                    <a:pt x="386147" y="302811"/>
                  </a:lnTo>
                  <a:lnTo>
                    <a:pt x="385730" y="306468"/>
                  </a:lnTo>
                  <a:lnTo>
                    <a:pt x="384896" y="309812"/>
                  </a:lnTo>
                  <a:lnTo>
                    <a:pt x="383437" y="312947"/>
                  </a:lnTo>
                  <a:lnTo>
                    <a:pt x="381352" y="315768"/>
                  </a:lnTo>
                  <a:lnTo>
                    <a:pt x="378955" y="318276"/>
                  </a:lnTo>
                  <a:lnTo>
                    <a:pt x="376244" y="320156"/>
                  </a:lnTo>
                  <a:lnTo>
                    <a:pt x="373117" y="321619"/>
                  </a:lnTo>
                  <a:lnTo>
                    <a:pt x="369782" y="322664"/>
                  </a:lnTo>
                  <a:lnTo>
                    <a:pt x="366133" y="322873"/>
                  </a:lnTo>
                  <a:lnTo>
                    <a:pt x="324125" y="322873"/>
                  </a:lnTo>
                  <a:lnTo>
                    <a:pt x="320477" y="322664"/>
                  </a:lnTo>
                  <a:lnTo>
                    <a:pt x="317037" y="321619"/>
                  </a:lnTo>
                  <a:lnTo>
                    <a:pt x="313910" y="320156"/>
                  </a:lnTo>
                  <a:lnTo>
                    <a:pt x="311199" y="318276"/>
                  </a:lnTo>
                  <a:lnTo>
                    <a:pt x="308802" y="315768"/>
                  </a:lnTo>
                  <a:lnTo>
                    <a:pt x="306821" y="312947"/>
                  </a:lnTo>
                  <a:lnTo>
                    <a:pt x="305258" y="309812"/>
                  </a:lnTo>
                  <a:lnTo>
                    <a:pt x="304424" y="306468"/>
                  </a:lnTo>
                  <a:lnTo>
                    <a:pt x="304007" y="302811"/>
                  </a:lnTo>
                  <a:lnTo>
                    <a:pt x="304007" y="298109"/>
                  </a:lnTo>
                  <a:lnTo>
                    <a:pt x="306196" y="293721"/>
                  </a:lnTo>
                  <a:lnTo>
                    <a:pt x="307968" y="289227"/>
                  </a:lnTo>
                  <a:lnTo>
                    <a:pt x="309010" y="284525"/>
                  </a:lnTo>
                  <a:lnTo>
                    <a:pt x="309844" y="279719"/>
                  </a:lnTo>
                  <a:lnTo>
                    <a:pt x="310053" y="274599"/>
                  </a:lnTo>
                  <a:lnTo>
                    <a:pt x="310053" y="169796"/>
                  </a:lnTo>
                  <a:lnTo>
                    <a:pt x="309636" y="163735"/>
                  </a:lnTo>
                  <a:lnTo>
                    <a:pt x="308698" y="157884"/>
                  </a:lnTo>
                  <a:lnTo>
                    <a:pt x="306926" y="152346"/>
                  </a:lnTo>
                  <a:lnTo>
                    <a:pt x="304528" y="146913"/>
                  </a:lnTo>
                  <a:lnTo>
                    <a:pt x="301714" y="142002"/>
                  </a:lnTo>
                  <a:lnTo>
                    <a:pt x="298274" y="137508"/>
                  </a:lnTo>
                  <a:lnTo>
                    <a:pt x="294313" y="133329"/>
                  </a:lnTo>
                  <a:lnTo>
                    <a:pt x="289935" y="129567"/>
                  </a:lnTo>
                  <a:lnTo>
                    <a:pt x="285140" y="126433"/>
                  </a:lnTo>
                  <a:lnTo>
                    <a:pt x="280032" y="123716"/>
                  </a:lnTo>
                  <a:lnTo>
                    <a:pt x="280032" y="115670"/>
                  </a:lnTo>
                  <a:lnTo>
                    <a:pt x="280449" y="112222"/>
                  </a:lnTo>
                  <a:lnTo>
                    <a:pt x="281283" y="108774"/>
                  </a:lnTo>
                  <a:lnTo>
                    <a:pt x="282742" y="105639"/>
                  </a:lnTo>
                  <a:lnTo>
                    <a:pt x="284827" y="102818"/>
                  </a:lnTo>
                  <a:lnTo>
                    <a:pt x="287120" y="100415"/>
                  </a:lnTo>
                  <a:lnTo>
                    <a:pt x="289935" y="98325"/>
                  </a:lnTo>
                  <a:lnTo>
                    <a:pt x="293062" y="96862"/>
                  </a:lnTo>
                  <a:lnTo>
                    <a:pt x="296397" y="96026"/>
                  </a:lnTo>
                  <a:close/>
                  <a:moveTo>
                    <a:pt x="205270" y="40228"/>
                  </a:moveTo>
                  <a:lnTo>
                    <a:pt x="211128" y="40645"/>
                  </a:lnTo>
                  <a:lnTo>
                    <a:pt x="216777" y="41583"/>
                  </a:lnTo>
                  <a:lnTo>
                    <a:pt x="222111" y="43356"/>
                  </a:lnTo>
                  <a:lnTo>
                    <a:pt x="227237" y="45649"/>
                  </a:lnTo>
                  <a:lnTo>
                    <a:pt x="231840" y="48464"/>
                  </a:lnTo>
                  <a:lnTo>
                    <a:pt x="236129" y="51905"/>
                  </a:lnTo>
                  <a:lnTo>
                    <a:pt x="239999" y="55762"/>
                  </a:lnTo>
                  <a:lnTo>
                    <a:pt x="243556" y="60141"/>
                  </a:lnTo>
                  <a:lnTo>
                    <a:pt x="246485" y="64832"/>
                  </a:lnTo>
                  <a:lnTo>
                    <a:pt x="248682" y="69837"/>
                  </a:lnTo>
                  <a:lnTo>
                    <a:pt x="250460" y="75258"/>
                  </a:lnTo>
                  <a:lnTo>
                    <a:pt x="251506" y="80888"/>
                  </a:lnTo>
                  <a:lnTo>
                    <a:pt x="251820" y="86622"/>
                  </a:lnTo>
                  <a:lnTo>
                    <a:pt x="251506" y="92564"/>
                  </a:lnTo>
                  <a:lnTo>
                    <a:pt x="250460" y="98194"/>
                  </a:lnTo>
                  <a:lnTo>
                    <a:pt x="248682" y="103511"/>
                  </a:lnTo>
                  <a:lnTo>
                    <a:pt x="246485" y="108620"/>
                  </a:lnTo>
                  <a:lnTo>
                    <a:pt x="243556" y="113207"/>
                  </a:lnTo>
                  <a:lnTo>
                    <a:pt x="239999" y="117586"/>
                  </a:lnTo>
                  <a:lnTo>
                    <a:pt x="236129" y="121443"/>
                  </a:lnTo>
                  <a:lnTo>
                    <a:pt x="231840" y="124884"/>
                  </a:lnTo>
                  <a:lnTo>
                    <a:pt x="227237" y="127803"/>
                  </a:lnTo>
                  <a:lnTo>
                    <a:pt x="222111" y="130096"/>
                  </a:lnTo>
                  <a:lnTo>
                    <a:pt x="216777" y="131765"/>
                  </a:lnTo>
                  <a:lnTo>
                    <a:pt x="211128" y="132807"/>
                  </a:lnTo>
                  <a:lnTo>
                    <a:pt x="205270" y="133224"/>
                  </a:lnTo>
                  <a:lnTo>
                    <a:pt x="199516" y="132807"/>
                  </a:lnTo>
                  <a:lnTo>
                    <a:pt x="193867" y="131765"/>
                  </a:lnTo>
                  <a:lnTo>
                    <a:pt x="188428" y="130096"/>
                  </a:lnTo>
                  <a:lnTo>
                    <a:pt x="183407" y="127803"/>
                  </a:lnTo>
                  <a:lnTo>
                    <a:pt x="178804" y="124884"/>
                  </a:lnTo>
                  <a:lnTo>
                    <a:pt x="174411" y="121443"/>
                  </a:lnTo>
                  <a:lnTo>
                    <a:pt x="170435" y="117586"/>
                  </a:lnTo>
                  <a:lnTo>
                    <a:pt x="167088" y="113207"/>
                  </a:lnTo>
                  <a:lnTo>
                    <a:pt x="164159" y="108620"/>
                  </a:lnTo>
                  <a:lnTo>
                    <a:pt x="161962" y="103511"/>
                  </a:lnTo>
                  <a:lnTo>
                    <a:pt x="160184" y="98194"/>
                  </a:lnTo>
                  <a:lnTo>
                    <a:pt x="159138" y="92564"/>
                  </a:lnTo>
                  <a:lnTo>
                    <a:pt x="158824" y="86622"/>
                  </a:lnTo>
                  <a:lnTo>
                    <a:pt x="159138" y="80888"/>
                  </a:lnTo>
                  <a:lnTo>
                    <a:pt x="160184" y="75258"/>
                  </a:lnTo>
                  <a:lnTo>
                    <a:pt x="161962" y="69837"/>
                  </a:lnTo>
                  <a:lnTo>
                    <a:pt x="164159" y="64832"/>
                  </a:lnTo>
                  <a:lnTo>
                    <a:pt x="167088" y="60141"/>
                  </a:lnTo>
                  <a:lnTo>
                    <a:pt x="170435" y="55762"/>
                  </a:lnTo>
                  <a:lnTo>
                    <a:pt x="174411" y="51905"/>
                  </a:lnTo>
                  <a:lnTo>
                    <a:pt x="178804" y="48464"/>
                  </a:lnTo>
                  <a:lnTo>
                    <a:pt x="183407" y="45649"/>
                  </a:lnTo>
                  <a:lnTo>
                    <a:pt x="188428" y="43356"/>
                  </a:lnTo>
                  <a:lnTo>
                    <a:pt x="193867" y="41583"/>
                  </a:lnTo>
                  <a:lnTo>
                    <a:pt x="199516" y="40645"/>
                  </a:lnTo>
                  <a:close/>
                  <a:moveTo>
                    <a:pt x="345442" y="0"/>
                  </a:moveTo>
                  <a:lnTo>
                    <a:pt x="350744" y="418"/>
                  </a:lnTo>
                  <a:lnTo>
                    <a:pt x="356045" y="1357"/>
                  </a:lnTo>
                  <a:lnTo>
                    <a:pt x="361035" y="3131"/>
                  </a:lnTo>
                  <a:lnTo>
                    <a:pt x="365713" y="5531"/>
                  </a:lnTo>
                  <a:lnTo>
                    <a:pt x="369975" y="8453"/>
                  </a:lnTo>
                  <a:lnTo>
                    <a:pt x="373821" y="11792"/>
                  </a:lnTo>
                  <a:lnTo>
                    <a:pt x="377251" y="15653"/>
                  </a:lnTo>
                  <a:lnTo>
                    <a:pt x="380162" y="19932"/>
                  </a:lnTo>
                  <a:lnTo>
                    <a:pt x="382449" y="24732"/>
                  </a:lnTo>
                  <a:lnTo>
                    <a:pt x="384216" y="29741"/>
                  </a:lnTo>
                  <a:lnTo>
                    <a:pt x="385255" y="35063"/>
                  </a:lnTo>
                  <a:lnTo>
                    <a:pt x="385567" y="40385"/>
                  </a:lnTo>
                  <a:lnTo>
                    <a:pt x="385255" y="45916"/>
                  </a:lnTo>
                  <a:lnTo>
                    <a:pt x="384216" y="51238"/>
                  </a:lnTo>
                  <a:lnTo>
                    <a:pt x="382449" y="56247"/>
                  </a:lnTo>
                  <a:lnTo>
                    <a:pt x="380162" y="60943"/>
                  </a:lnTo>
                  <a:lnTo>
                    <a:pt x="377251" y="65326"/>
                  </a:lnTo>
                  <a:lnTo>
                    <a:pt x="373821" y="69083"/>
                  </a:lnTo>
                  <a:lnTo>
                    <a:pt x="369975" y="72631"/>
                  </a:lnTo>
                  <a:lnTo>
                    <a:pt x="365713" y="75448"/>
                  </a:lnTo>
                  <a:lnTo>
                    <a:pt x="361035" y="77848"/>
                  </a:lnTo>
                  <a:lnTo>
                    <a:pt x="356045" y="79518"/>
                  </a:lnTo>
                  <a:lnTo>
                    <a:pt x="350744" y="80666"/>
                  </a:lnTo>
                  <a:lnTo>
                    <a:pt x="345442" y="80979"/>
                  </a:lnTo>
                  <a:lnTo>
                    <a:pt x="339933" y="80666"/>
                  </a:lnTo>
                  <a:lnTo>
                    <a:pt x="334736" y="79518"/>
                  </a:lnTo>
                  <a:lnTo>
                    <a:pt x="329746" y="77848"/>
                  </a:lnTo>
                  <a:lnTo>
                    <a:pt x="325068" y="75448"/>
                  </a:lnTo>
                  <a:lnTo>
                    <a:pt x="320806" y="72631"/>
                  </a:lnTo>
                  <a:lnTo>
                    <a:pt x="316960" y="69083"/>
                  </a:lnTo>
                  <a:lnTo>
                    <a:pt x="313530" y="65326"/>
                  </a:lnTo>
                  <a:lnTo>
                    <a:pt x="310619" y="60943"/>
                  </a:lnTo>
                  <a:lnTo>
                    <a:pt x="308228" y="56247"/>
                  </a:lnTo>
                  <a:lnTo>
                    <a:pt x="306565" y="51238"/>
                  </a:lnTo>
                  <a:lnTo>
                    <a:pt x="305526" y="45916"/>
                  </a:lnTo>
                  <a:lnTo>
                    <a:pt x="305110" y="40385"/>
                  </a:lnTo>
                  <a:lnTo>
                    <a:pt x="305526" y="35063"/>
                  </a:lnTo>
                  <a:lnTo>
                    <a:pt x="306565" y="29741"/>
                  </a:lnTo>
                  <a:lnTo>
                    <a:pt x="308228" y="24732"/>
                  </a:lnTo>
                  <a:lnTo>
                    <a:pt x="310619" y="19932"/>
                  </a:lnTo>
                  <a:lnTo>
                    <a:pt x="313530" y="15653"/>
                  </a:lnTo>
                  <a:lnTo>
                    <a:pt x="316960" y="11792"/>
                  </a:lnTo>
                  <a:lnTo>
                    <a:pt x="320806" y="8453"/>
                  </a:lnTo>
                  <a:lnTo>
                    <a:pt x="325068" y="5531"/>
                  </a:lnTo>
                  <a:lnTo>
                    <a:pt x="329746" y="3131"/>
                  </a:lnTo>
                  <a:lnTo>
                    <a:pt x="334736" y="1357"/>
                  </a:lnTo>
                  <a:lnTo>
                    <a:pt x="339933" y="418"/>
                  </a:lnTo>
                  <a:close/>
                  <a:moveTo>
                    <a:pt x="65045" y="0"/>
                  </a:moveTo>
                  <a:lnTo>
                    <a:pt x="70576" y="418"/>
                  </a:lnTo>
                  <a:lnTo>
                    <a:pt x="75794" y="1357"/>
                  </a:lnTo>
                  <a:lnTo>
                    <a:pt x="80803" y="3131"/>
                  </a:lnTo>
                  <a:lnTo>
                    <a:pt x="85499" y="5531"/>
                  </a:lnTo>
                  <a:lnTo>
                    <a:pt x="89673" y="8453"/>
                  </a:lnTo>
                  <a:lnTo>
                    <a:pt x="93639" y="11792"/>
                  </a:lnTo>
                  <a:lnTo>
                    <a:pt x="96978" y="15653"/>
                  </a:lnTo>
                  <a:lnTo>
                    <a:pt x="100004" y="19932"/>
                  </a:lnTo>
                  <a:lnTo>
                    <a:pt x="102196" y="24732"/>
                  </a:lnTo>
                  <a:lnTo>
                    <a:pt x="103970" y="29741"/>
                  </a:lnTo>
                  <a:lnTo>
                    <a:pt x="105118" y="35063"/>
                  </a:lnTo>
                  <a:lnTo>
                    <a:pt x="105535" y="40385"/>
                  </a:lnTo>
                  <a:lnTo>
                    <a:pt x="105118" y="45916"/>
                  </a:lnTo>
                  <a:lnTo>
                    <a:pt x="103970" y="51238"/>
                  </a:lnTo>
                  <a:lnTo>
                    <a:pt x="102196" y="56247"/>
                  </a:lnTo>
                  <a:lnTo>
                    <a:pt x="100004" y="60943"/>
                  </a:lnTo>
                  <a:lnTo>
                    <a:pt x="96978" y="65326"/>
                  </a:lnTo>
                  <a:lnTo>
                    <a:pt x="93639" y="69083"/>
                  </a:lnTo>
                  <a:lnTo>
                    <a:pt x="89673" y="72631"/>
                  </a:lnTo>
                  <a:lnTo>
                    <a:pt x="85499" y="75448"/>
                  </a:lnTo>
                  <a:lnTo>
                    <a:pt x="80803" y="77848"/>
                  </a:lnTo>
                  <a:lnTo>
                    <a:pt x="75794" y="79518"/>
                  </a:lnTo>
                  <a:lnTo>
                    <a:pt x="70576" y="80666"/>
                  </a:lnTo>
                  <a:lnTo>
                    <a:pt x="65045" y="80979"/>
                  </a:lnTo>
                  <a:lnTo>
                    <a:pt x="59514" y="80666"/>
                  </a:lnTo>
                  <a:lnTo>
                    <a:pt x="54297" y="79518"/>
                  </a:lnTo>
                  <a:lnTo>
                    <a:pt x="49288" y="77848"/>
                  </a:lnTo>
                  <a:lnTo>
                    <a:pt x="44592" y="75448"/>
                  </a:lnTo>
                  <a:lnTo>
                    <a:pt x="40417" y="72631"/>
                  </a:lnTo>
                  <a:lnTo>
                    <a:pt x="36452" y="69083"/>
                  </a:lnTo>
                  <a:lnTo>
                    <a:pt x="33112" y="65326"/>
                  </a:lnTo>
                  <a:lnTo>
                    <a:pt x="30086" y="60943"/>
                  </a:lnTo>
                  <a:lnTo>
                    <a:pt x="27790" y="56247"/>
                  </a:lnTo>
                  <a:lnTo>
                    <a:pt x="26121" y="51238"/>
                  </a:lnTo>
                  <a:lnTo>
                    <a:pt x="24973" y="45916"/>
                  </a:lnTo>
                  <a:lnTo>
                    <a:pt x="24555" y="40385"/>
                  </a:lnTo>
                  <a:lnTo>
                    <a:pt x="24973" y="35063"/>
                  </a:lnTo>
                  <a:lnTo>
                    <a:pt x="26121" y="29741"/>
                  </a:lnTo>
                  <a:lnTo>
                    <a:pt x="27790" y="24732"/>
                  </a:lnTo>
                  <a:lnTo>
                    <a:pt x="30086" y="19932"/>
                  </a:lnTo>
                  <a:lnTo>
                    <a:pt x="33112" y="15653"/>
                  </a:lnTo>
                  <a:lnTo>
                    <a:pt x="36452" y="11792"/>
                  </a:lnTo>
                  <a:lnTo>
                    <a:pt x="40417" y="8453"/>
                  </a:lnTo>
                  <a:lnTo>
                    <a:pt x="44592" y="5531"/>
                  </a:lnTo>
                  <a:lnTo>
                    <a:pt x="49288" y="3131"/>
                  </a:lnTo>
                  <a:lnTo>
                    <a:pt x="54297" y="1357"/>
                  </a:lnTo>
                  <a:lnTo>
                    <a:pt x="59514" y="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7" name="îṥļiḋé">
            <a:extLst>
              <a:ext uri="{FF2B5EF4-FFF2-40B4-BE49-F238E27FC236}">
                <a16:creationId xmlns="" xmlns:a16="http://schemas.microsoft.com/office/drawing/2014/main" id="{2F7F731F-180A-4FFC-969A-70A8755550C0}"/>
              </a:ext>
            </a:extLst>
          </p:cNvPr>
          <p:cNvGrpSpPr/>
          <p:nvPr/>
        </p:nvGrpSpPr>
        <p:grpSpPr>
          <a:xfrm>
            <a:off x="4237692" y="2366988"/>
            <a:ext cx="1117598" cy="1117598"/>
            <a:chOff x="7923809" y="2571829"/>
            <a:chExt cx="1117598" cy="1117598"/>
          </a:xfrm>
        </p:grpSpPr>
        <p:sp>
          <p:nvSpPr>
            <p:cNvPr id="88" name="í$ḷíḓê">
              <a:extLst>
                <a:ext uri="{FF2B5EF4-FFF2-40B4-BE49-F238E27FC236}">
                  <a16:creationId xmlns="" xmlns:a16="http://schemas.microsoft.com/office/drawing/2014/main" id="{032D7CBB-8ADE-4243-BAB8-2B0A8BF89701}"/>
                </a:ext>
              </a:extLst>
            </p:cNvPr>
            <p:cNvSpPr/>
            <p:nvPr/>
          </p:nvSpPr>
          <p:spPr>
            <a:xfrm rot="10800000" flipV="1">
              <a:off x="7923809" y="2571829"/>
              <a:ext cx="1117598" cy="1117598"/>
            </a:xfrm>
            <a:prstGeom prst="ellipse">
              <a:avLst/>
            </a:prstGeom>
            <a:solidFill>
              <a:srgbClr val="6D6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9" name="íšḻiḑe">
              <a:extLst>
                <a:ext uri="{FF2B5EF4-FFF2-40B4-BE49-F238E27FC236}">
                  <a16:creationId xmlns="" xmlns:a16="http://schemas.microsoft.com/office/drawing/2014/main" id="{842AD185-8607-4100-999D-B3DF601DBFBB}"/>
                </a:ext>
              </a:extLst>
            </p:cNvPr>
            <p:cNvSpPr/>
            <p:nvPr/>
          </p:nvSpPr>
          <p:spPr bwMode="auto">
            <a:xfrm>
              <a:off x="8274564" y="2933975"/>
              <a:ext cx="410122" cy="410644"/>
            </a:xfrm>
            <a:custGeom>
              <a:avLst/>
              <a:gdLst>
                <a:gd name="connsiteX0" fmla="*/ 150660 w 410122"/>
                <a:gd name="connsiteY0" fmla="*/ 149943 h 410644"/>
                <a:gd name="connsiteX1" fmla="*/ 259984 w 410122"/>
                <a:gd name="connsiteY1" fmla="*/ 149943 h 410644"/>
                <a:gd name="connsiteX2" fmla="*/ 263430 w 410122"/>
                <a:gd name="connsiteY2" fmla="*/ 150257 h 410644"/>
                <a:gd name="connsiteX3" fmla="*/ 266876 w 410122"/>
                <a:gd name="connsiteY3" fmla="*/ 151198 h 410644"/>
                <a:gd name="connsiteX4" fmla="*/ 270008 w 410122"/>
                <a:gd name="connsiteY4" fmla="*/ 152662 h 410644"/>
                <a:gd name="connsiteX5" fmla="*/ 272827 w 410122"/>
                <a:gd name="connsiteY5" fmla="*/ 154649 h 410644"/>
                <a:gd name="connsiteX6" fmla="*/ 275229 w 410122"/>
                <a:gd name="connsiteY6" fmla="*/ 157054 h 410644"/>
                <a:gd name="connsiteX7" fmla="*/ 277213 w 410122"/>
                <a:gd name="connsiteY7" fmla="*/ 159982 h 410644"/>
                <a:gd name="connsiteX8" fmla="*/ 278779 w 410122"/>
                <a:gd name="connsiteY8" fmla="*/ 163119 h 410644"/>
                <a:gd name="connsiteX9" fmla="*/ 279614 w 410122"/>
                <a:gd name="connsiteY9" fmla="*/ 166570 h 410644"/>
                <a:gd name="connsiteX10" fmla="*/ 280032 w 410122"/>
                <a:gd name="connsiteY10" fmla="*/ 170021 h 410644"/>
                <a:gd name="connsiteX11" fmla="*/ 280032 w 410122"/>
                <a:gd name="connsiteY11" fmla="*/ 275117 h 410644"/>
                <a:gd name="connsiteX12" fmla="*/ 279614 w 410122"/>
                <a:gd name="connsiteY12" fmla="*/ 278777 h 410644"/>
                <a:gd name="connsiteX13" fmla="*/ 278779 w 410122"/>
                <a:gd name="connsiteY13" fmla="*/ 282124 h 410644"/>
                <a:gd name="connsiteX14" fmla="*/ 277213 w 410122"/>
                <a:gd name="connsiteY14" fmla="*/ 285365 h 410644"/>
                <a:gd name="connsiteX15" fmla="*/ 275229 w 410122"/>
                <a:gd name="connsiteY15" fmla="*/ 288084 h 410644"/>
                <a:gd name="connsiteX16" fmla="*/ 272827 w 410122"/>
                <a:gd name="connsiteY16" fmla="*/ 290490 h 410644"/>
                <a:gd name="connsiteX17" fmla="*/ 270008 w 410122"/>
                <a:gd name="connsiteY17" fmla="*/ 292476 h 410644"/>
                <a:gd name="connsiteX18" fmla="*/ 266876 w 410122"/>
                <a:gd name="connsiteY18" fmla="*/ 294045 h 410644"/>
                <a:gd name="connsiteX19" fmla="*/ 263430 w 410122"/>
                <a:gd name="connsiteY19" fmla="*/ 294882 h 410644"/>
                <a:gd name="connsiteX20" fmla="*/ 259984 w 410122"/>
                <a:gd name="connsiteY20" fmla="*/ 295300 h 410644"/>
                <a:gd name="connsiteX21" fmla="*/ 252153 w 410122"/>
                <a:gd name="connsiteY21" fmla="*/ 295300 h 410644"/>
                <a:gd name="connsiteX22" fmla="*/ 252153 w 410122"/>
                <a:gd name="connsiteY22" fmla="*/ 390462 h 410644"/>
                <a:gd name="connsiteX23" fmla="*/ 251944 w 410122"/>
                <a:gd name="connsiteY23" fmla="*/ 394122 h 410644"/>
                <a:gd name="connsiteX24" fmla="*/ 250900 w 410122"/>
                <a:gd name="connsiteY24" fmla="*/ 397572 h 410644"/>
                <a:gd name="connsiteX25" fmla="*/ 249438 w 410122"/>
                <a:gd name="connsiteY25" fmla="*/ 400710 h 410644"/>
                <a:gd name="connsiteX26" fmla="*/ 247558 w 410122"/>
                <a:gd name="connsiteY26" fmla="*/ 403429 h 410644"/>
                <a:gd name="connsiteX27" fmla="*/ 245052 w 410122"/>
                <a:gd name="connsiteY27" fmla="*/ 405938 h 410644"/>
                <a:gd name="connsiteX28" fmla="*/ 242233 w 410122"/>
                <a:gd name="connsiteY28" fmla="*/ 407925 h 410644"/>
                <a:gd name="connsiteX29" fmla="*/ 239101 w 410122"/>
                <a:gd name="connsiteY29" fmla="*/ 409389 h 410644"/>
                <a:gd name="connsiteX30" fmla="*/ 235759 w 410122"/>
                <a:gd name="connsiteY30" fmla="*/ 410435 h 410644"/>
                <a:gd name="connsiteX31" fmla="*/ 232105 w 410122"/>
                <a:gd name="connsiteY31" fmla="*/ 410644 h 410644"/>
                <a:gd name="connsiteX32" fmla="*/ 178330 w 410122"/>
                <a:gd name="connsiteY32" fmla="*/ 410644 h 410644"/>
                <a:gd name="connsiteX33" fmla="*/ 174676 w 410122"/>
                <a:gd name="connsiteY33" fmla="*/ 410435 h 410644"/>
                <a:gd name="connsiteX34" fmla="*/ 171334 w 410122"/>
                <a:gd name="connsiteY34" fmla="*/ 409389 h 410644"/>
                <a:gd name="connsiteX35" fmla="*/ 168202 w 410122"/>
                <a:gd name="connsiteY35" fmla="*/ 407925 h 410644"/>
                <a:gd name="connsiteX36" fmla="*/ 165383 w 410122"/>
                <a:gd name="connsiteY36" fmla="*/ 405938 h 410644"/>
                <a:gd name="connsiteX37" fmla="*/ 163086 w 410122"/>
                <a:gd name="connsiteY37" fmla="*/ 403429 h 410644"/>
                <a:gd name="connsiteX38" fmla="*/ 160997 w 410122"/>
                <a:gd name="connsiteY38" fmla="*/ 400710 h 410644"/>
                <a:gd name="connsiteX39" fmla="*/ 159535 w 410122"/>
                <a:gd name="connsiteY39" fmla="*/ 397572 h 410644"/>
                <a:gd name="connsiteX40" fmla="*/ 158700 w 410122"/>
                <a:gd name="connsiteY40" fmla="*/ 394122 h 410644"/>
                <a:gd name="connsiteX41" fmla="*/ 158282 w 410122"/>
                <a:gd name="connsiteY41" fmla="*/ 390462 h 410644"/>
                <a:gd name="connsiteX42" fmla="*/ 158282 w 410122"/>
                <a:gd name="connsiteY42" fmla="*/ 295614 h 410644"/>
                <a:gd name="connsiteX43" fmla="*/ 150660 w 410122"/>
                <a:gd name="connsiteY43" fmla="*/ 295614 h 410644"/>
                <a:gd name="connsiteX44" fmla="*/ 147005 w 410122"/>
                <a:gd name="connsiteY44" fmla="*/ 295300 h 410644"/>
                <a:gd name="connsiteX45" fmla="*/ 143664 w 410122"/>
                <a:gd name="connsiteY45" fmla="*/ 294359 h 410644"/>
                <a:gd name="connsiteX46" fmla="*/ 140532 w 410122"/>
                <a:gd name="connsiteY46" fmla="*/ 292895 h 410644"/>
                <a:gd name="connsiteX47" fmla="*/ 137712 w 410122"/>
                <a:gd name="connsiteY47" fmla="*/ 290803 h 410644"/>
                <a:gd name="connsiteX48" fmla="*/ 135206 w 410122"/>
                <a:gd name="connsiteY48" fmla="*/ 288503 h 410644"/>
                <a:gd name="connsiteX49" fmla="*/ 133327 w 410122"/>
                <a:gd name="connsiteY49" fmla="*/ 285575 h 410644"/>
                <a:gd name="connsiteX50" fmla="*/ 131865 w 410122"/>
                <a:gd name="connsiteY50" fmla="*/ 282437 h 410644"/>
                <a:gd name="connsiteX51" fmla="*/ 130821 w 410122"/>
                <a:gd name="connsiteY51" fmla="*/ 278986 h 410644"/>
                <a:gd name="connsiteX52" fmla="*/ 130612 w 410122"/>
                <a:gd name="connsiteY52" fmla="*/ 275536 h 410644"/>
                <a:gd name="connsiteX53" fmla="*/ 130612 w 410122"/>
                <a:gd name="connsiteY53" fmla="*/ 170021 h 410644"/>
                <a:gd name="connsiteX54" fmla="*/ 130821 w 410122"/>
                <a:gd name="connsiteY54" fmla="*/ 166570 h 410644"/>
                <a:gd name="connsiteX55" fmla="*/ 131761 w 410122"/>
                <a:gd name="connsiteY55" fmla="*/ 163119 h 410644"/>
                <a:gd name="connsiteX56" fmla="*/ 133222 w 410122"/>
                <a:gd name="connsiteY56" fmla="*/ 159982 h 410644"/>
                <a:gd name="connsiteX57" fmla="*/ 135206 w 410122"/>
                <a:gd name="connsiteY57" fmla="*/ 157054 h 410644"/>
                <a:gd name="connsiteX58" fmla="*/ 137608 w 410122"/>
                <a:gd name="connsiteY58" fmla="*/ 154649 h 410644"/>
                <a:gd name="connsiteX59" fmla="*/ 140323 w 410122"/>
                <a:gd name="connsiteY59" fmla="*/ 152662 h 410644"/>
                <a:gd name="connsiteX60" fmla="*/ 143455 w 410122"/>
                <a:gd name="connsiteY60" fmla="*/ 151198 h 410644"/>
                <a:gd name="connsiteX61" fmla="*/ 146901 w 410122"/>
                <a:gd name="connsiteY61" fmla="*/ 150257 h 410644"/>
                <a:gd name="connsiteX62" fmla="*/ 20014 w 410122"/>
                <a:gd name="connsiteY62" fmla="*/ 96130 h 410644"/>
                <a:gd name="connsiteX63" fmla="*/ 110076 w 410122"/>
                <a:gd name="connsiteY63" fmla="*/ 96130 h 410644"/>
                <a:gd name="connsiteX64" fmla="*/ 113725 w 410122"/>
                <a:gd name="connsiteY64" fmla="*/ 96444 h 410644"/>
                <a:gd name="connsiteX65" fmla="*/ 117060 w 410122"/>
                <a:gd name="connsiteY65" fmla="*/ 97385 h 410644"/>
                <a:gd name="connsiteX66" fmla="*/ 120187 w 410122"/>
                <a:gd name="connsiteY66" fmla="*/ 98848 h 410644"/>
                <a:gd name="connsiteX67" fmla="*/ 123002 w 410122"/>
                <a:gd name="connsiteY67" fmla="*/ 100834 h 410644"/>
                <a:gd name="connsiteX68" fmla="*/ 125399 w 410122"/>
                <a:gd name="connsiteY68" fmla="*/ 103239 h 410644"/>
                <a:gd name="connsiteX69" fmla="*/ 127380 w 410122"/>
                <a:gd name="connsiteY69" fmla="*/ 106061 h 410644"/>
                <a:gd name="connsiteX70" fmla="*/ 128839 w 410122"/>
                <a:gd name="connsiteY70" fmla="*/ 109197 h 410644"/>
                <a:gd name="connsiteX71" fmla="*/ 129777 w 410122"/>
                <a:gd name="connsiteY71" fmla="*/ 112542 h 410644"/>
                <a:gd name="connsiteX72" fmla="*/ 130090 w 410122"/>
                <a:gd name="connsiteY72" fmla="*/ 116201 h 410644"/>
                <a:gd name="connsiteX73" fmla="*/ 130090 w 410122"/>
                <a:gd name="connsiteY73" fmla="*/ 124251 h 410644"/>
                <a:gd name="connsiteX74" fmla="*/ 124982 w 410122"/>
                <a:gd name="connsiteY74" fmla="*/ 126864 h 410644"/>
                <a:gd name="connsiteX75" fmla="*/ 120187 w 410122"/>
                <a:gd name="connsiteY75" fmla="*/ 130000 h 410644"/>
                <a:gd name="connsiteX76" fmla="*/ 115809 w 410122"/>
                <a:gd name="connsiteY76" fmla="*/ 133659 h 410644"/>
                <a:gd name="connsiteX77" fmla="*/ 111848 w 410122"/>
                <a:gd name="connsiteY77" fmla="*/ 137841 h 410644"/>
                <a:gd name="connsiteX78" fmla="*/ 108513 w 410122"/>
                <a:gd name="connsiteY78" fmla="*/ 142545 h 410644"/>
                <a:gd name="connsiteX79" fmla="*/ 105594 w 410122"/>
                <a:gd name="connsiteY79" fmla="*/ 147353 h 410644"/>
                <a:gd name="connsiteX80" fmla="*/ 103197 w 410122"/>
                <a:gd name="connsiteY80" fmla="*/ 152685 h 410644"/>
                <a:gd name="connsiteX81" fmla="*/ 101425 w 410122"/>
                <a:gd name="connsiteY81" fmla="*/ 158330 h 410644"/>
                <a:gd name="connsiteX82" fmla="*/ 100486 w 410122"/>
                <a:gd name="connsiteY82" fmla="*/ 164184 h 410644"/>
                <a:gd name="connsiteX83" fmla="*/ 100069 w 410122"/>
                <a:gd name="connsiteY83" fmla="*/ 170143 h 410644"/>
                <a:gd name="connsiteX84" fmla="*/ 100069 w 410122"/>
                <a:gd name="connsiteY84" fmla="*/ 275621 h 410644"/>
                <a:gd name="connsiteX85" fmla="*/ 100278 w 410122"/>
                <a:gd name="connsiteY85" fmla="*/ 280534 h 410644"/>
                <a:gd name="connsiteX86" fmla="*/ 101112 w 410122"/>
                <a:gd name="connsiteY86" fmla="*/ 285447 h 410644"/>
                <a:gd name="connsiteX87" fmla="*/ 102363 w 410122"/>
                <a:gd name="connsiteY87" fmla="*/ 290152 h 410644"/>
                <a:gd name="connsiteX88" fmla="*/ 104135 w 410122"/>
                <a:gd name="connsiteY88" fmla="*/ 294751 h 410644"/>
                <a:gd name="connsiteX89" fmla="*/ 106115 w 410122"/>
                <a:gd name="connsiteY89" fmla="*/ 298933 h 410644"/>
                <a:gd name="connsiteX90" fmla="*/ 106115 w 410122"/>
                <a:gd name="connsiteY90" fmla="*/ 303741 h 410644"/>
                <a:gd name="connsiteX91" fmla="*/ 105698 w 410122"/>
                <a:gd name="connsiteY91" fmla="*/ 307296 h 410644"/>
                <a:gd name="connsiteX92" fmla="*/ 104864 w 410122"/>
                <a:gd name="connsiteY92" fmla="*/ 310641 h 410644"/>
                <a:gd name="connsiteX93" fmla="*/ 103301 w 410122"/>
                <a:gd name="connsiteY93" fmla="*/ 313777 h 410644"/>
                <a:gd name="connsiteX94" fmla="*/ 101320 w 410122"/>
                <a:gd name="connsiteY94" fmla="*/ 316704 h 410644"/>
                <a:gd name="connsiteX95" fmla="*/ 98923 w 410122"/>
                <a:gd name="connsiteY95" fmla="*/ 319108 h 410644"/>
                <a:gd name="connsiteX96" fmla="*/ 96213 w 410122"/>
                <a:gd name="connsiteY96" fmla="*/ 321095 h 410644"/>
                <a:gd name="connsiteX97" fmla="*/ 93085 w 410122"/>
                <a:gd name="connsiteY97" fmla="*/ 322663 h 410644"/>
                <a:gd name="connsiteX98" fmla="*/ 89646 w 410122"/>
                <a:gd name="connsiteY98" fmla="*/ 323499 h 410644"/>
                <a:gd name="connsiteX99" fmla="*/ 86101 w 410122"/>
                <a:gd name="connsiteY99" fmla="*/ 323917 h 410644"/>
                <a:gd name="connsiteX100" fmla="*/ 43989 w 410122"/>
                <a:gd name="connsiteY100" fmla="*/ 323917 h 410644"/>
                <a:gd name="connsiteX101" fmla="*/ 40445 w 410122"/>
                <a:gd name="connsiteY101" fmla="*/ 323499 h 410644"/>
                <a:gd name="connsiteX102" fmla="*/ 37005 w 410122"/>
                <a:gd name="connsiteY102" fmla="*/ 322663 h 410644"/>
                <a:gd name="connsiteX103" fmla="*/ 33878 w 410122"/>
                <a:gd name="connsiteY103" fmla="*/ 321095 h 410644"/>
                <a:gd name="connsiteX104" fmla="*/ 31168 w 410122"/>
                <a:gd name="connsiteY104" fmla="*/ 319108 h 410644"/>
                <a:gd name="connsiteX105" fmla="*/ 28770 w 410122"/>
                <a:gd name="connsiteY105" fmla="*/ 316704 h 410644"/>
                <a:gd name="connsiteX106" fmla="*/ 26790 w 410122"/>
                <a:gd name="connsiteY106" fmla="*/ 313777 h 410644"/>
                <a:gd name="connsiteX107" fmla="*/ 25226 w 410122"/>
                <a:gd name="connsiteY107" fmla="*/ 310641 h 410644"/>
                <a:gd name="connsiteX108" fmla="*/ 24392 w 410122"/>
                <a:gd name="connsiteY108" fmla="*/ 307296 h 410644"/>
                <a:gd name="connsiteX109" fmla="*/ 23975 w 410122"/>
                <a:gd name="connsiteY109" fmla="*/ 303741 h 410644"/>
                <a:gd name="connsiteX110" fmla="*/ 23975 w 410122"/>
                <a:gd name="connsiteY110" fmla="*/ 223248 h 410644"/>
                <a:gd name="connsiteX111" fmla="*/ 20014 w 410122"/>
                <a:gd name="connsiteY111" fmla="*/ 223248 h 410644"/>
                <a:gd name="connsiteX112" fmla="*/ 16365 w 410122"/>
                <a:gd name="connsiteY112" fmla="*/ 222829 h 410644"/>
                <a:gd name="connsiteX113" fmla="*/ 12821 w 410122"/>
                <a:gd name="connsiteY113" fmla="*/ 221993 h 410644"/>
                <a:gd name="connsiteX114" fmla="*/ 9694 w 410122"/>
                <a:gd name="connsiteY114" fmla="*/ 220530 h 410644"/>
                <a:gd name="connsiteX115" fmla="*/ 6984 w 410122"/>
                <a:gd name="connsiteY115" fmla="*/ 218439 h 410644"/>
                <a:gd name="connsiteX116" fmla="*/ 4586 w 410122"/>
                <a:gd name="connsiteY116" fmla="*/ 216035 h 410644"/>
                <a:gd name="connsiteX117" fmla="*/ 2606 w 410122"/>
                <a:gd name="connsiteY117" fmla="*/ 213212 h 410644"/>
                <a:gd name="connsiteX118" fmla="*/ 1251 w 410122"/>
                <a:gd name="connsiteY118" fmla="*/ 210076 h 410644"/>
                <a:gd name="connsiteX119" fmla="*/ 208 w 410122"/>
                <a:gd name="connsiteY119" fmla="*/ 206626 h 410644"/>
                <a:gd name="connsiteX120" fmla="*/ 0 w 410122"/>
                <a:gd name="connsiteY120" fmla="*/ 203176 h 410644"/>
                <a:gd name="connsiteX121" fmla="*/ 0 w 410122"/>
                <a:gd name="connsiteY121" fmla="*/ 116201 h 410644"/>
                <a:gd name="connsiteX122" fmla="*/ 312 w 410122"/>
                <a:gd name="connsiteY122" fmla="*/ 112542 h 410644"/>
                <a:gd name="connsiteX123" fmla="*/ 1251 w 410122"/>
                <a:gd name="connsiteY123" fmla="*/ 109197 h 410644"/>
                <a:gd name="connsiteX124" fmla="*/ 2710 w 410122"/>
                <a:gd name="connsiteY124" fmla="*/ 106061 h 410644"/>
                <a:gd name="connsiteX125" fmla="*/ 4690 w 410122"/>
                <a:gd name="connsiteY125" fmla="*/ 103239 h 410644"/>
                <a:gd name="connsiteX126" fmla="*/ 7088 w 410122"/>
                <a:gd name="connsiteY126" fmla="*/ 100834 h 410644"/>
                <a:gd name="connsiteX127" fmla="*/ 9902 w 410122"/>
                <a:gd name="connsiteY127" fmla="*/ 98848 h 410644"/>
                <a:gd name="connsiteX128" fmla="*/ 13030 w 410122"/>
                <a:gd name="connsiteY128" fmla="*/ 97385 h 410644"/>
                <a:gd name="connsiteX129" fmla="*/ 16365 w 410122"/>
                <a:gd name="connsiteY129" fmla="*/ 96444 h 410644"/>
                <a:gd name="connsiteX130" fmla="*/ 300046 w 410122"/>
                <a:gd name="connsiteY130" fmla="*/ 95608 h 410644"/>
                <a:gd name="connsiteX131" fmla="*/ 390108 w 410122"/>
                <a:gd name="connsiteY131" fmla="*/ 95608 h 410644"/>
                <a:gd name="connsiteX132" fmla="*/ 393757 w 410122"/>
                <a:gd name="connsiteY132" fmla="*/ 96026 h 410644"/>
                <a:gd name="connsiteX133" fmla="*/ 397196 w 410122"/>
                <a:gd name="connsiteY133" fmla="*/ 96862 h 410644"/>
                <a:gd name="connsiteX134" fmla="*/ 400324 w 410122"/>
                <a:gd name="connsiteY134" fmla="*/ 98325 h 410644"/>
                <a:gd name="connsiteX135" fmla="*/ 403034 w 410122"/>
                <a:gd name="connsiteY135" fmla="*/ 100415 h 410644"/>
                <a:gd name="connsiteX136" fmla="*/ 405431 w 410122"/>
                <a:gd name="connsiteY136" fmla="*/ 102818 h 410644"/>
                <a:gd name="connsiteX137" fmla="*/ 407412 w 410122"/>
                <a:gd name="connsiteY137" fmla="*/ 105639 h 410644"/>
                <a:gd name="connsiteX138" fmla="*/ 408871 w 410122"/>
                <a:gd name="connsiteY138" fmla="*/ 108774 h 410644"/>
                <a:gd name="connsiteX139" fmla="*/ 409809 w 410122"/>
                <a:gd name="connsiteY139" fmla="*/ 112222 h 410644"/>
                <a:gd name="connsiteX140" fmla="*/ 410122 w 410122"/>
                <a:gd name="connsiteY140" fmla="*/ 115670 h 410644"/>
                <a:gd name="connsiteX141" fmla="*/ 410122 w 410122"/>
                <a:gd name="connsiteY141" fmla="*/ 202188 h 410644"/>
                <a:gd name="connsiteX142" fmla="*/ 409809 w 410122"/>
                <a:gd name="connsiteY142" fmla="*/ 205845 h 410644"/>
                <a:gd name="connsiteX143" fmla="*/ 408871 w 410122"/>
                <a:gd name="connsiteY143" fmla="*/ 209293 h 410644"/>
                <a:gd name="connsiteX144" fmla="*/ 407412 w 410122"/>
                <a:gd name="connsiteY144" fmla="*/ 212428 h 410644"/>
                <a:gd name="connsiteX145" fmla="*/ 405431 w 410122"/>
                <a:gd name="connsiteY145" fmla="*/ 215144 h 410644"/>
                <a:gd name="connsiteX146" fmla="*/ 403034 w 410122"/>
                <a:gd name="connsiteY146" fmla="*/ 217652 h 410644"/>
                <a:gd name="connsiteX147" fmla="*/ 400324 w 410122"/>
                <a:gd name="connsiteY147" fmla="*/ 219533 h 410644"/>
                <a:gd name="connsiteX148" fmla="*/ 397196 w 410122"/>
                <a:gd name="connsiteY148" fmla="*/ 221100 h 410644"/>
                <a:gd name="connsiteX149" fmla="*/ 393757 w 410122"/>
                <a:gd name="connsiteY149" fmla="*/ 222041 h 410644"/>
                <a:gd name="connsiteX150" fmla="*/ 390108 w 410122"/>
                <a:gd name="connsiteY150" fmla="*/ 222354 h 410644"/>
                <a:gd name="connsiteX151" fmla="*/ 386147 w 410122"/>
                <a:gd name="connsiteY151" fmla="*/ 222354 h 410644"/>
                <a:gd name="connsiteX152" fmla="*/ 386147 w 410122"/>
                <a:gd name="connsiteY152" fmla="*/ 302811 h 410644"/>
                <a:gd name="connsiteX153" fmla="*/ 385730 w 410122"/>
                <a:gd name="connsiteY153" fmla="*/ 306468 h 410644"/>
                <a:gd name="connsiteX154" fmla="*/ 384896 w 410122"/>
                <a:gd name="connsiteY154" fmla="*/ 309812 h 410644"/>
                <a:gd name="connsiteX155" fmla="*/ 383437 w 410122"/>
                <a:gd name="connsiteY155" fmla="*/ 312947 h 410644"/>
                <a:gd name="connsiteX156" fmla="*/ 381352 w 410122"/>
                <a:gd name="connsiteY156" fmla="*/ 315768 h 410644"/>
                <a:gd name="connsiteX157" fmla="*/ 378955 w 410122"/>
                <a:gd name="connsiteY157" fmla="*/ 318276 h 410644"/>
                <a:gd name="connsiteX158" fmla="*/ 376244 w 410122"/>
                <a:gd name="connsiteY158" fmla="*/ 320156 h 410644"/>
                <a:gd name="connsiteX159" fmla="*/ 373117 w 410122"/>
                <a:gd name="connsiteY159" fmla="*/ 321619 h 410644"/>
                <a:gd name="connsiteX160" fmla="*/ 369782 w 410122"/>
                <a:gd name="connsiteY160" fmla="*/ 322664 h 410644"/>
                <a:gd name="connsiteX161" fmla="*/ 366133 w 410122"/>
                <a:gd name="connsiteY161" fmla="*/ 322873 h 410644"/>
                <a:gd name="connsiteX162" fmla="*/ 324125 w 410122"/>
                <a:gd name="connsiteY162" fmla="*/ 322873 h 410644"/>
                <a:gd name="connsiteX163" fmla="*/ 320477 w 410122"/>
                <a:gd name="connsiteY163" fmla="*/ 322664 h 410644"/>
                <a:gd name="connsiteX164" fmla="*/ 317037 w 410122"/>
                <a:gd name="connsiteY164" fmla="*/ 321619 h 410644"/>
                <a:gd name="connsiteX165" fmla="*/ 313910 w 410122"/>
                <a:gd name="connsiteY165" fmla="*/ 320156 h 410644"/>
                <a:gd name="connsiteX166" fmla="*/ 311199 w 410122"/>
                <a:gd name="connsiteY166" fmla="*/ 318276 h 410644"/>
                <a:gd name="connsiteX167" fmla="*/ 308802 w 410122"/>
                <a:gd name="connsiteY167" fmla="*/ 315768 h 410644"/>
                <a:gd name="connsiteX168" fmla="*/ 306821 w 410122"/>
                <a:gd name="connsiteY168" fmla="*/ 312947 h 410644"/>
                <a:gd name="connsiteX169" fmla="*/ 305258 w 410122"/>
                <a:gd name="connsiteY169" fmla="*/ 309812 h 410644"/>
                <a:gd name="connsiteX170" fmla="*/ 304424 w 410122"/>
                <a:gd name="connsiteY170" fmla="*/ 306468 h 410644"/>
                <a:gd name="connsiteX171" fmla="*/ 304007 w 410122"/>
                <a:gd name="connsiteY171" fmla="*/ 302811 h 410644"/>
                <a:gd name="connsiteX172" fmla="*/ 304007 w 410122"/>
                <a:gd name="connsiteY172" fmla="*/ 298109 h 410644"/>
                <a:gd name="connsiteX173" fmla="*/ 306196 w 410122"/>
                <a:gd name="connsiteY173" fmla="*/ 293721 h 410644"/>
                <a:gd name="connsiteX174" fmla="*/ 307968 w 410122"/>
                <a:gd name="connsiteY174" fmla="*/ 289227 h 410644"/>
                <a:gd name="connsiteX175" fmla="*/ 309010 w 410122"/>
                <a:gd name="connsiteY175" fmla="*/ 284525 h 410644"/>
                <a:gd name="connsiteX176" fmla="*/ 309844 w 410122"/>
                <a:gd name="connsiteY176" fmla="*/ 279719 h 410644"/>
                <a:gd name="connsiteX177" fmla="*/ 310053 w 410122"/>
                <a:gd name="connsiteY177" fmla="*/ 274599 h 410644"/>
                <a:gd name="connsiteX178" fmla="*/ 310053 w 410122"/>
                <a:gd name="connsiteY178" fmla="*/ 169796 h 410644"/>
                <a:gd name="connsiteX179" fmla="*/ 309636 w 410122"/>
                <a:gd name="connsiteY179" fmla="*/ 163735 h 410644"/>
                <a:gd name="connsiteX180" fmla="*/ 308698 w 410122"/>
                <a:gd name="connsiteY180" fmla="*/ 157884 h 410644"/>
                <a:gd name="connsiteX181" fmla="*/ 306926 w 410122"/>
                <a:gd name="connsiteY181" fmla="*/ 152346 h 410644"/>
                <a:gd name="connsiteX182" fmla="*/ 304528 w 410122"/>
                <a:gd name="connsiteY182" fmla="*/ 146913 h 410644"/>
                <a:gd name="connsiteX183" fmla="*/ 301714 w 410122"/>
                <a:gd name="connsiteY183" fmla="*/ 142002 h 410644"/>
                <a:gd name="connsiteX184" fmla="*/ 298274 w 410122"/>
                <a:gd name="connsiteY184" fmla="*/ 137508 h 410644"/>
                <a:gd name="connsiteX185" fmla="*/ 294313 w 410122"/>
                <a:gd name="connsiteY185" fmla="*/ 133329 h 410644"/>
                <a:gd name="connsiteX186" fmla="*/ 289935 w 410122"/>
                <a:gd name="connsiteY186" fmla="*/ 129567 h 410644"/>
                <a:gd name="connsiteX187" fmla="*/ 285140 w 410122"/>
                <a:gd name="connsiteY187" fmla="*/ 126433 h 410644"/>
                <a:gd name="connsiteX188" fmla="*/ 280032 w 410122"/>
                <a:gd name="connsiteY188" fmla="*/ 123716 h 410644"/>
                <a:gd name="connsiteX189" fmla="*/ 280032 w 410122"/>
                <a:gd name="connsiteY189" fmla="*/ 115670 h 410644"/>
                <a:gd name="connsiteX190" fmla="*/ 280449 w 410122"/>
                <a:gd name="connsiteY190" fmla="*/ 112222 h 410644"/>
                <a:gd name="connsiteX191" fmla="*/ 281283 w 410122"/>
                <a:gd name="connsiteY191" fmla="*/ 108774 h 410644"/>
                <a:gd name="connsiteX192" fmla="*/ 282742 w 410122"/>
                <a:gd name="connsiteY192" fmla="*/ 105639 h 410644"/>
                <a:gd name="connsiteX193" fmla="*/ 284827 w 410122"/>
                <a:gd name="connsiteY193" fmla="*/ 102818 h 410644"/>
                <a:gd name="connsiteX194" fmla="*/ 287120 w 410122"/>
                <a:gd name="connsiteY194" fmla="*/ 100415 h 410644"/>
                <a:gd name="connsiteX195" fmla="*/ 289935 w 410122"/>
                <a:gd name="connsiteY195" fmla="*/ 98325 h 410644"/>
                <a:gd name="connsiteX196" fmla="*/ 293062 w 410122"/>
                <a:gd name="connsiteY196" fmla="*/ 96862 h 410644"/>
                <a:gd name="connsiteX197" fmla="*/ 296397 w 410122"/>
                <a:gd name="connsiteY197" fmla="*/ 96026 h 410644"/>
                <a:gd name="connsiteX198" fmla="*/ 205270 w 410122"/>
                <a:gd name="connsiteY198" fmla="*/ 40228 h 410644"/>
                <a:gd name="connsiteX199" fmla="*/ 211128 w 410122"/>
                <a:gd name="connsiteY199" fmla="*/ 40645 h 410644"/>
                <a:gd name="connsiteX200" fmla="*/ 216777 w 410122"/>
                <a:gd name="connsiteY200" fmla="*/ 41583 h 410644"/>
                <a:gd name="connsiteX201" fmla="*/ 222111 w 410122"/>
                <a:gd name="connsiteY201" fmla="*/ 43356 h 410644"/>
                <a:gd name="connsiteX202" fmla="*/ 227237 w 410122"/>
                <a:gd name="connsiteY202" fmla="*/ 45649 h 410644"/>
                <a:gd name="connsiteX203" fmla="*/ 231840 w 410122"/>
                <a:gd name="connsiteY203" fmla="*/ 48464 h 410644"/>
                <a:gd name="connsiteX204" fmla="*/ 236129 w 410122"/>
                <a:gd name="connsiteY204" fmla="*/ 51905 h 410644"/>
                <a:gd name="connsiteX205" fmla="*/ 239999 w 410122"/>
                <a:gd name="connsiteY205" fmla="*/ 55762 h 410644"/>
                <a:gd name="connsiteX206" fmla="*/ 243556 w 410122"/>
                <a:gd name="connsiteY206" fmla="*/ 60141 h 410644"/>
                <a:gd name="connsiteX207" fmla="*/ 246485 w 410122"/>
                <a:gd name="connsiteY207" fmla="*/ 64832 h 410644"/>
                <a:gd name="connsiteX208" fmla="*/ 248682 w 410122"/>
                <a:gd name="connsiteY208" fmla="*/ 69837 h 410644"/>
                <a:gd name="connsiteX209" fmla="*/ 250460 w 410122"/>
                <a:gd name="connsiteY209" fmla="*/ 75258 h 410644"/>
                <a:gd name="connsiteX210" fmla="*/ 251506 w 410122"/>
                <a:gd name="connsiteY210" fmla="*/ 80888 h 410644"/>
                <a:gd name="connsiteX211" fmla="*/ 251820 w 410122"/>
                <a:gd name="connsiteY211" fmla="*/ 86622 h 410644"/>
                <a:gd name="connsiteX212" fmla="*/ 251506 w 410122"/>
                <a:gd name="connsiteY212" fmla="*/ 92564 h 410644"/>
                <a:gd name="connsiteX213" fmla="*/ 250460 w 410122"/>
                <a:gd name="connsiteY213" fmla="*/ 98194 h 410644"/>
                <a:gd name="connsiteX214" fmla="*/ 248682 w 410122"/>
                <a:gd name="connsiteY214" fmla="*/ 103511 h 410644"/>
                <a:gd name="connsiteX215" fmla="*/ 246485 w 410122"/>
                <a:gd name="connsiteY215" fmla="*/ 108620 h 410644"/>
                <a:gd name="connsiteX216" fmla="*/ 243556 w 410122"/>
                <a:gd name="connsiteY216" fmla="*/ 113207 h 410644"/>
                <a:gd name="connsiteX217" fmla="*/ 239999 w 410122"/>
                <a:gd name="connsiteY217" fmla="*/ 117586 h 410644"/>
                <a:gd name="connsiteX218" fmla="*/ 236129 w 410122"/>
                <a:gd name="connsiteY218" fmla="*/ 121443 h 410644"/>
                <a:gd name="connsiteX219" fmla="*/ 231840 w 410122"/>
                <a:gd name="connsiteY219" fmla="*/ 124884 h 410644"/>
                <a:gd name="connsiteX220" fmla="*/ 227237 w 410122"/>
                <a:gd name="connsiteY220" fmla="*/ 127803 h 410644"/>
                <a:gd name="connsiteX221" fmla="*/ 222111 w 410122"/>
                <a:gd name="connsiteY221" fmla="*/ 130096 h 410644"/>
                <a:gd name="connsiteX222" fmla="*/ 216777 w 410122"/>
                <a:gd name="connsiteY222" fmla="*/ 131765 h 410644"/>
                <a:gd name="connsiteX223" fmla="*/ 211128 w 410122"/>
                <a:gd name="connsiteY223" fmla="*/ 132807 h 410644"/>
                <a:gd name="connsiteX224" fmla="*/ 205270 w 410122"/>
                <a:gd name="connsiteY224" fmla="*/ 133224 h 410644"/>
                <a:gd name="connsiteX225" fmla="*/ 199516 w 410122"/>
                <a:gd name="connsiteY225" fmla="*/ 132807 h 410644"/>
                <a:gd name="connsiteX226" fmla="*/ 193867 w 410122"/>
                <a:gd name="connsiteY226" fmla="*/ 131765 h 410644"/>
                <a:gd name="connsiteX227" fmla="*/ 188428 w 410122"/>
                <a:gd name="connsiteY227" fmla="*/ 130096 h 410644"/>
                <a:gd name="connsiteX228" fmla="*/ 183407 w 410122"/>
                <a:gd name="connsiteY228" fmla="*/ 127803 h 410644"/>
                <a:gd name="connsiteX229" fmla="*/ 178804 w 410122"/>
                <a:gd name="connsiteY229" fmla="*/ 124884 h 410644"/>
                <a:gd name="connsiteX230" fmla="*/ 174411 w 410122"/>
                <a:gd name="connsiteY230" fmla="*/ 121443 h 410644"/>
                <a:gd name="connsiteX231" fmla="*/ 170435 w 410122"/>
                <a:gd name="connsiteY231" fmla="*/ 117586 h 410644"/>
                <a:gd name="connsiteX232" fmla="*/ 167088 w 410122"/>
                <a:gd name="connsiteY232" fmla="*/ 113207 h 410644"/>
                <a:gd name="connsiteX233" fmla="*/ 164159 w 410122"/>
                <a:gd name="connsiteY233" fmla="*/ 108620 h 410644"/>
                <a:gd name="connsiteX234" fmla="*/ 161962 w 410122"/>
                <a:gd name="connsiteY234" fmla="*/ 103511 h 410644"/>
                <a:gd name="connsiteX235" fmla="*/ 160184 w 410122"/>
                <a:gd name="connsiteY235" fmla="*/ 98194 h 410644"/>
                <a:gd name="connsiteX236" fmla="*/ 159138 w 410122"/>
                <a:gd name="connsiteY236" fmla="*/ 92564 h 410644"/>
                <a:gd name="connsiteX237" fmla="*/ 158824 w 410122"/>
                <a:gd name="connsiteY237" fmla="*/ 86622 h 410644"/>
                <a:gd name="connsiteX238" fmla="*/ 159138 w 410122"/>
                <a:gd name="connsiteY238" fmla="*/ 80888 h 410644"/>
                <a:gd name="connsiteX239" fmla="*/ 160184 w 410122"/>
                <a:gd name="connsiteY239" fmla="*/ 75258 h 410644"/>
                <a:gd name="connsiteX240" fmla="*/ 161962 w 410122"/>
                <a:gd name="connsiteY240" fmla="*/ 69837 h 410644"/>
                <a:gd name="connsiteX241" fmla="*/ 164159 w 410122"/>
                <a:gd name="connsiteY241" fmla="*/ 64832 h 410644"/>
                <a:gd name="connsiteX242" fmla="*/ 167088 w 410122"/>
                <a:gd name="connsiteY242" fmla="*/ 60141 h 410644"/>
                <a:gd name="connsiteX243" fmla="*/ 170435 w 410122"/>
                <a:gd name="connsiteY243" fmla="*/ 55762 h 410644"/>
                <a:gd name="connsiteX244" fmla="*/ 174411 w 410122"/>
                <a:gd name="connsiteY244" fmla="*/ 51905 h 410644"/>
                <a:gd name="connsiteX245" fmla="*/ 178804 w 410122"/>
                <a:gd name="connsiteY245" fmla="*/ 48464 h 410644"/>
                <a:gd name="connsiteX246" fmla="*/ 183407 w 410122"/>
                <a:gd name="connsiteY246" fmla="*/ 45649 h 410644"/>
                <a:gd name="connsiteX247" fmla="*/ 188428 w 410122"/>
                <a:gd name="connsiteY247" fmla="*/ 43356 h 410644"/>
                <a:gd name="connsiteX248" fmla="*/ 193867 w 410122"/>
                <a:gd name="connsiteY248" fmla="*/ 41583 h 410644"/>
                <a:gd name="connsiteX249" fmla="*/ 199516 w 410122"/>
                <a:gd name="connsiteY249" fmla="*/ 40645 h 410644"/>
                <a:gd name="connsiteX250" fmla="*/ 345442 w 410122"/>
                <a:gd name="connsiteY250" fmla="*/ 0 h 410644"/>
                <a:gd name="connsiteX251" fmla="*/ 350744 w 410122"/>
                <a:gd name="connsiteY251" fmla="*/ 418 h 410644"/>
                <a:gd name="connsiteX252" fmla="*/ 356045 w 410122"/>
                <a:gd name="connsiteY252" fmla="*/ 1357 h 410644"/>
                <a:gd name="connsiteX253" fmla="*/ 361035 w 410122"/>
                <a:gd name="connsiteY253" fmla="*/ 3131 h 410644"/>
                <a:gd name="connsiteX254" fmla="*/ 365713 w 410122"/>
                <a:gd name="connsiteY254" fmla="*/ 5531 h 410644"/>
                <a:gd name="connsiteX255" fmla="*/ 369975 w 410122"/>
                <a:gd name="connsiteY255" fmla="*/ 8453 h 410644"/>
                <a:gd name="connsiteX256" fmla="*/ 373821 w 410122"/>
                <a:gd name="connsiteY256" fmla="*/ 11792 h 410644"/>
                <a:gd name="connsiteX257" fmla="*/ 377251 w 410122"/>
                <a:gd name="connsiteY257" fmla="*/ 15653 h 410644"/>
                <a:gd name="connsiteX258" fmla="*/ 380162 w 410122"/>
                <a:gd name="connsiteY258" fmla="*/ 19932 h 410644"/>
                <a:gd name="connsiteX259" fmla="*/ 382449 w 410122"/>
                <a:gd name="connsiteY259" fmla="*/ 24732 h 410644"/>
                <a:gd name="connsiteX260" fmla="*/ 384216 w 410122"/>
                <a:gd name="connsiteY260" fmla="*/ 29741 h 410644"/>
                <a:gd name="connsiteX261" fmla="*/ 385255 w 410122"/>
                <a:gd name="connsiteY261" fmla="*/ 35063 h 410644"/>
                <a:gd name="connsiteX262" fmla="*/ 385567 w 410122"/>
                <a:gd name="connsiteY262" fmla="*/ 40385 h 410644"/>
                <a:gd name="connsiteX263" fmla="*/ 385255 w 410122"/>
                <a:gd name="connsiteY263" fmla="*/ 45916 h 410644"/>
                <a:gd name="connsiteX264" fmla="*/ 384216 w 410122"/>
                <a:gd name="connsiteY264" fmla="*/ 51238 h 410644"/>
                <a:gd name="connsiteX265" fmla="*/ 382449 w 410122"/>
                <a:gd name="connsiteY265" fmla="*/ 56247 h 410644"/>
                <a:gd name="connsiteX266" fmla="*/ 380162 w 410122"/>
                <a:gd name="connsiteY266" fmla="*/ 60943 h 410644"/>
                <a:gd name="connsiteX267" fmla="*/ 377251 w 410122"/>
                <a:gd name="connsiteY267" fmla="*/ 65326 h 410644"/>
                <a:gd name="connsiteX268" fmla="*/ 373821 w 410122"/>
                <a:gd name="connsiteY268" fmla="*/ 69083 h 410644"/>
                <a:gd name="connsiteX269" fmla="*/ 369975 w 410122"/>
                <a:gd name="connsiteY269" fmla="*/ 72631 h 410644"/>
                <a:gd name="connsiteX270" fmla="*/ 365713 w 410122"/>
                <a:gd name="connsiteY270" fmla="*/ 75448 h 410644"/>
                <a:gd name="connsiteX271" fmla="*/ 361035 w 410122"/>
                <a:gd name="connsiteY271" fmla="*/ 77848 h 410644"/>
                <a:gd name="connsiteX272" fmla="*/ 356045 w 410122"/>
                <a:gd name="connsiteY272" fmla="*/ 79518 h 410644"/>
                <a:gd name="connsiteX273" fmla="*/ 350744 w 410122"/>
                <a:gd name="connsiteY273" fmla="*/ 80666 h 410644"/>
                <a:gd name="connsiteX274" fmla="*/ 345442 w 410122"/>
                <a:gd name="connsiteY274" fmla="*/ 80979 h 410644"/>
                <a:gd name="connsiteX275" fmla="*/ 339933 w 410122"/>
                <a:gd name="connsiteY275" fmla="*/ 80666 h 410644"/>
                <a:gd name="connsiteX276" fmla="*/ 334736 w 410122"/>
                <a:gd name="connsiteY276" fmla="*/ 79518 h 410644"/>
                <a:gd name="connsiteX277" fmla="*/ 329746 w 410122"/>
                <a:gd name="connsiteY277" fmla="*/ 77848 h 410644"/>
                <a:gd name="connsiteX278" fmla="*/ 325068 w 410122"/>
                <a:gd name="connsiteY278" fmla="*/ 75448 h 410644"/>
                <a:gd name="connsiteX279" fmla="*/ 320806 w 410122"/>
                <a:gd name="connsiteY279" fmla="*/ 72631 h 410644"/>
                <a:gd name="connsiteX280" fmla="*/ 316960 w 410122"/>
                <a:gd name="connsiteY280" fmla="*/ 69083 h 410644"/>
                <a:gd name="connsiteX281" fmla="*/ 313530 w 410122"/>
                <a:gd name="connsiteY281" fmla="*/ 65326 h 410644"/>
                <a:gd name="connsiteX282" fmla="*/ 310619 w 410122"/>
                <a:gd name="connsiteY282" fmla="*/ 60943 h 410644"/>
                <a:gd name="connsiteX283" fmla="*/ 308228 w 410122"/>
                <a:gd name="connsiteY283" fmla="*/ 56247 h 410644"/>
                <a:gd name="connsiteX284" fmla="*/ 306565 w 410122"/>
                <a:gd name="connsiteY284" fmla="*/ 51238 h 410644"/>
                <a:gd name="connsiteX285" fmla="*/ 305526 w 410122"/>
                <a:gd name="connsiteY285" fmla="*/ 45916 h 410644"/>
                <a:gd name="connsiteX286" fmla="*/ 305110 w 410122"/>
                <a:gd name="connsiteY286" fmla="*/ 40385 h 410644"/>
                <a:gd name="connsiteX287" fmla="*/ 305526 w 410122"/>
                <a:gd name="connsiteY287" fmla="*/ 35063 h 410644"/>
                <a:gd name="connsiteX288" fmla="*/ 306565 w 410122"/>
                <a:gd name="connsiteY288" fmla="*/ 29741 h 410644"/>
                <a:gd name="connsiteX289" fmla="*/ 308228 w 410122"/>
                <a:gd name="connsiteY289" fmla="*/ 24732 h 410644"/>
                <a:gd name="connsiteX290" fmla="*/ 310619 w 410122"/>
                <a:gd name="connsiteY290" fmla="*/ 19932 h 410644"/>
                <a:gd name="connsiteX291" fmla="*/ 313530 w 410122"/>
                <a:gd name="connsiteY291" fmla="*/ 15653 h 410644"/>
                <a:gd name="connsiteX292" fmla="*/ 316960 w 410122"/>
                <a:gd name="connsiteY292" fmla="*/ 11792 h 410644"/>
                <a:gd name="connsiteX293" fmla="*/ 320806 w 410122"/>
                <a:gd name="connsiteY293" fmla="*/ 8453 h 410644"/>
                <a:gd name="connsiteX294" fmla="*/ 325068 w 410122"/>
                <a:gd name="connsiteY294" fmla="*/ 5531 h 410644"/>
                <a:gd name="connsiteX295" fmla="*/ 329746 w 410122"/>
                <a:gd name="connsiteY295" fmla="*/ 3131 h 410644"/>
                <a:gd name="connsiteX296" fmla="*/ 334736 w 410122"/>
                <a:gd name="connsiteY296" fmla="*/ 1357 h 410644"/>
                <a:gd name="connsiteX297" fmla="*/ 339933 w 410122"/>
                <a:gd name="connsiteY297" fmla="*/ 418 h 410644"/>
                <a:gd name="connsiteX298" fmla="*/ 65045 w 410122"/>
                <a:gd name="connsiteY298" fmla="*/ 0 h 410644"/>
                <a:gd name="connsiteX299" fmla="*/ 70576 w 410122"/>
                <a:gd name="connsiteY299" fmla="*/ 418 h 410644"/>
                <a:gd name="connsiteX300" fmla="*/ 75794 w 410122"/>
                <a:gd name="connsiteY300" fmla="*/ 1357 h 410644"/>
                <a:gd name="connsiteX301" fmla="*/ 80803 w 410122"/>
                <a:gd name="connsiteY301" fmla="*/ 3131 h 410644"/>
                <a:gd name="connsiteX302" fmla="*/ 85499 w 410122"/>
                <a:gd name="connsiteY302" fmla="*/ 5531 h 410644"/>
                <a:gd name="connsiteX303" fmla="*/ 89673 w 410122"/>
                <a:gd name="connsiteY303" fmla="*/ 8453 h 410644"/>
                <a:gd name="connsiteX304" fmla="*/ 93639 w 410122"/>
                <a:gd name="connsiteY304" fmla="*/ 11792 h 410644"/>
                <a:gd name="connsiteX305" fmla="*/ 96978 w 410122"/>
                <a:gd name="connsiteY305" fmla="*/ 15653 h 410644"/>
                <a:gd name="connsiteX306" fmla="*/ 100004 w 410122"/>
                <a:gd name="connsiteY306" fmla="*/ 19932 h 410644"/>
                <a:gd name="connsiteX307" fmla="*/ 102196 w 410122"/>
                <a:gd name="connsiteY307" fmla="*/ 24732 h 410644"/>
                <a:gd name="connsiteX308" fmla="*/ 103970 w 410122"/>
                <a:gd name="connsiteY308" fmla="*/ 29741 h 410644"/>
                <a:gd name="connsiteX309" fmla="*/ 105118 w 410122"/>
                <a:gd name="connsiteY309" fmla="*/ 35063 h 410644"/>
                <a:gd name="connsiteX310" fmla="*/ 105535 w 410122"/>
                <a:gd name="connsiteY310" fmla="*/ 40385 h 410644"/>
                <a:gd name="connsiteX311" fmla="*/ 105118 w 410122"/>
                <a:gd name="connsiteY311" fmla="*/ 45916 h 410644"/>
                <a:gd name="connsiteX312" fmla="*/ 103970 w 410122"/>
                <a:gd name="connsiteY312" fmla="*/ 51238 h 410644"/>
                <a:gd name="connsiteX313" fmla="*/ 102196 w 410122"/>
                <a:gd name="connsiteY313" fmla="*/ 56247 h 410644"/>
                <a:gd name="connsiteX314" fmla="*/ 100004 w 410122"/>
                <a:gd name="connsiteY314" fmla="*/ 60943 h 410644"/>
                <a:gd name="connsiteX315" fmla="*/ 96978 w 410122"/>
                <a:gd name="connsiteY315" fmla="*/ 65326 h 410644"/>
                <a:gd name="connsiteX316" fmla="*/ 93639 w 410122"/>
                <a:gd name="connsiteY316" fmla="*/ 69083 h 410644"/>
                <a:gd name="connsiteX317" fmla="*/ 89673 w 410122"/>
                <a:gd name="connsiteY317" fmla="*/ 72631 h 410644"/>
                <a:gd name="connsiteX318" fmla="*/ 85499 w 410122"/>
                <a:gd name="connsiteY318" fmla="*/ 75448 h 410644"/>
                <a:gd name="connsiteX319" fmla="*/ 80803 w 410122"/>
                <a:gd name="connsiteY319" fmla="*/ 77848 h 410644"/>
                <a:gd name="connsiteX320" fmla="*/ 75794 w 410122"/>
                <a:gd name="connsiteY320" fmla="*/ 79518 h 410644"/>
                <a:gd name="connsiteX321" fmla="*/ 70576 w 410122"/>
                <a:gd name="connsiteY321" fmla="*/ 80666 h 410644"/>
                <a:gd name="connsiteX322" fmla="*/ 65045 w 410122"/>
                <a:gd name="connsiteY322" fmla="*/ 80979 h 410644"/>
                <a:gd name="connsiteX323" fmla="*/ 59514 w 410122"/>
                <a:gd name="connsiteY323" fmla="*/ 80666 h 410644"/>
                <a:gd name="connsiteX324" fmla="*/ 54297 w 410122"/>
                <a:gd name="connsiteY324" fmla="*/ 79518 h 410644"/>
                <a:gd name="connsiteX325" fmla="*/ 49288 w 410122"/>
                <a:gd name="connsiteY325" fmla="*/ 77848 h 410644"/>
                <a:gd name="connsiteX326" fmla="*/ 44592 w 410122"/>
                <a:gd name="connsiteY326" fmla="*/ 75448 h 410644"/>
                <a:gd name="connsiteX327" fmla="*/ 40417 w 410122"/>
                <a:gd name="connsiteY327" fmla="*/ 72631 h 410644"/>
                <a:gd name="connsiteX328" fmla="*/ 36452 w 410122"/>
                <a:gd name="connsiteY328" fmla="*/ 69083 h 410644"/>
                <a:gd name="connsiteX329" fmla="*/ 33112 w 410122"/>
                <a:gd name="connsiteY329" fmla="*/ 65326 h 410644"/>
                <a:gd name="connsiteX330" fmla="*/ 30086 w 410122"/>
                <a:gd name="connsiteY330" fmla="*/ 60943 h 410644"/>
                <a:gd name="connsiteX331" fmla="*/ 27790 w 410122"/>
                <a:gd name="connsiteY331" fmla="*/ 56247 h 410644"/>
                <a:gd name="connsiteX332" fmla="*/ 26121 w 410122"/>
                <a:gd name="connsiteY332" fmla="*/ 51238 h 410644"/>
                <a:gd name="connsiteX333" fmla="*/ 24973 w 410122"/>
                <a:gd name="connsiteY333" fmla="*/ 45916 h 410644"/>
                <a:gd name="connsiteX334" fmla="*/ 24555 w 410122"/>
                <a:gd name="connsiteY334" fmla="*/ 40385 h 410644"/>
                <a:gd name="connsiteX335" fmla="*/ 24973 w 410122"/>
                <a:gd name="connsiteY335" fmla="*/ 35063 h 410644"/>
                <a:gd name="connsiteX336" fmla="*/ 26121 w 410122"/>
                <a:gd name="connsiteY336" fmla="*/ 29741 h 410644"/>
                <a:gd name="connsiteX337" fmla="*/ 27790 w 410122"/>
                <a:gd name="connsiteY337" fmla="*/ 24732 h 410644"/>
                <a:gd name="connsiteX338" fmla="*/ 30086 w 410122"/>
                <a:gd name="connsiteY338" fmla="*/ 19932 h 410644"/>
                <a:gd name="connsiteX339" fmla="*/ 33112 w 410122"/>
                <a:gd name="connsiteY339" fmla="*/ 15653 h 410644"/>
                <a:gd name="connsiteX340" fmla="*/ 36452 w 410122"/>
                <a:gd name="connsiteY340" fmla="*/ 11792 h 410644"/>
                <a:gd name="connsiteX341" fmla="*/ 40417 w 410122"/>
                <a:gd name="connsiteY341" fmla="*/ 8453 h 410644"/>
                <a:gd name="connsiteX342" fmla="*/ 44592 w 410122"/>
                <a:gd name="connsiteY342" fmla="*/ 5531 h 410644"/>
                <a:gd name="connsiteX343" fmla="*/ 49288 w 410122"/>
                <a:gd name="connsiteY343" fmla="*/ 3131 h 410644"/>
                <a:gd name="connsiteX344" fmla="*/ 54297 w 410122"/>
                <a:gd name="connsiteY344" fmla="*/ 1357 h 410644"/>
                <a:gd name="connsiteX345" fmla="*/ 59514 w 410122"/>
                <a:gd name="connsiteY345" fmla="*/ 418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</a:cxnLst>
              <a:rect l="l" t="t" r="r" b="b"/>
              <a:pathLst>
                <a:path w="410122" h="410644">
                  <a:moveTo>
                    <a:pt x="150660" y="149943"/>
                  </a:moveTo>
                  <a:lnTo>
                    <a:pt x="259984" y="149943"/>
                  </a:lnTo>
                  <a:lnTo>
                    <a:pt x="263430" y="150257"/>
                  </a:lnTo>
                  <a:lnTo>
                    <a:pt x="266876" y="151198"/>
                  </a:lnTo>
                  <a:lnTo>
                    <a:pt x="270008" y="152662"/>
                  </a:lnTo>
                  <a:lnTo>
                    <a:pt x="272827" y="154649"/>
                  </a:lnTo>
                  <a:lnTo>
                    <a:pt x="275229" y="157054"/>
                  </a:lnTo>
                  <a:lnTo>
                    <a:pt x="277213" y="159982"/>
                  </a:lnTo>
                  <a:lnTo>
                    <a:pt x="278779" y="163119"/>
                  </a:lnTo>
                  <a:lnTo>
                    <a:pt x="279614" y="166570"/>
                  </a:lnTo>
                  <a:lnTo>
                    <a:pt x="280032" y="170021"/>
                  </a:lnTo>
                  <a:lnTo>
                    <a:pt x="280032" y="275117"/>
                  </a:lnTo>
                  <a:lnTo>
                    <a:pt x="279614" y="278777"/>
                  </a:lnTo>
                  <a:lnTo>
                    <a:pt x="278779" y="282124"/>
                  </a:lnTo>
                  <a:lnTo>
                    <a:pt x="277213" y="285365"/>
                  </a:lnTo>
                  <a:lnTo>
                    <a:pt x="275229" y="288084"/>
                  </a:lnTo>
                  <a:lnTo>
                    <a:pt x="272827" y="290490"/>
                  </a:lnTo>
                  <a:lnTo>
                    <a:pt x="270008" y="292476"/>
                  </a:lnTo>
                  <a:lnTo>
                    <a:pt x="266876" y="294045"/>
                  </a:lnTo>
                  <a:lnTo>
                    <a:pt x="263430" y="294882"/>
                  </a:lnTo>
                  <a:lnTo>
                    <a:pt x="259984" y="295300"/>
                  </a:lnTo>
                  <a:lnTo>
                    <a:pt x="252153" y="295300"/>
                  </a:lnTo>
                  <a:lnTo>
                    <a:pt x="252153" y="390462"/>
                  </a:lnTo>
                  <a:lnTo>
                    <a:pt x="251944" y="394122"/>
                  </a:lnTo>
                  <a:lnTo>
                    <a:pt x="250900" y="397572"/>
                  </a:lnTo>
                  <a:lnTo>
                    <a:pt x="249438" y="400710"/>
                  </a:lnTo>
                  <a:lnTo>
                    <a:pt x="247558" y="403429"/>
                  </a:lnTo>
                  <a:lnTo>
                    <a:pt x="245052" y="405938"/>
                  </a:lnTo>
                  <a:lnTo>
                    <a:pt x="242233" y="407925"/>
                  </a:lnTo>
                  <a:lnTo>
                    <a:pt x="239101" y="409389"/>
                  </a:lnTo>
                  <a:lnTo>
                    <a:pt x="235759" y="410435"/>
                  </a:lnTo>
                  <a:lnTo>
                    <a:pt x="232105" y="410644"/>
                  </a:lnTo>
                  <a:lnTo>
                    <a:pt x="178330" y="410644"/>
                  </a:lnTo>
                  <a:lnTo>
                    <a:pt x="174676" y="410435"/>
                  </a:lnTo>
                  <a:lnTo>
                    <a:pt x="171334" y="409389"/>
                  </a:lnTo>
                  <a:lnTo>
                    <a:pt x="168202" y="407925"/>
                  </a:lnTo>
                  <a:lnTo>
                    <a:pt x="165383" y="405938"/>
                  </a:lnTo>
                  <a:lnTo>
                    <a:pt x="163086" y="403429"/>
                  </a:lnTo>
                  <a:lnTo>
                    <a:pt x="160997" y="400710"/>
                  </a:lnTo>
                  <a:lnTo>
                    <a:pt x="159535" y="397572"/>
                  </a:lnTo>
                  <a:lnTo>
                    <a:pt x="158700" y="394122"/>
                  </a:lnTo>
                  <a:lnTo>
                    <a:pt x="158282" y="390462"/>
                  </a:lnTo>
                  <a:lnTo>
                    <a:pt x="158282" y="295614"/>
                  </a:lnTo>
                  <a:lnTo>
                    <a:pt x="150660" y="295614"/>
                  </a:lnTo>
                  <a:lnTo>
                    <a:pt x="147005" y="295300"/>
                  </a:lnTo>
                  <a:lnTo>
                    <a:pt x="143664" y="294359"/>
                  </a:lnTo>
                  <a:lnTo>
                    <a:pt x="140532" y="292895"/>
                  </a:lnTo>
                  <a:lnTo>
                    <a:pt x="137712" y="290803"/>
                  </a:lnTo>
                  <a:lnTo>
                    <a:pt x="135206" y="288503"/>
                  </a:lnTo>
                  <a:lnTo>
                    <a:pt x="133327" y="285575"/>
                  </a:lnTo>
                  <a:lnTo>
                    <a:pt x="131865" y="282437"/>
                  </a:lnTo>
                  <a:lnTo>
                    <a:pt x="130821" y="278986"/>
                  </a:lnTo>
                  <a:lnTo>
                    <a:pt x="130612" y="275536"/>
                  </a:lnTo>
                  <a:lnTo>
                    <a:pt x="130612" y="170021"/>
                  </a:lnTo>
                  <a:lnTo>
                    <a:pt x="130821" y="166570"/>
                  </a:lnTo>
                  <a:lnTo>
                    <a:pt x="131761" y="163119"/>
                  </a:lnTo>
                  <a:lnTo>
                    <a:pt x="133222" y="159982"/>
                  </a:lnTo>
                  <a:lnTo>
                    <a:pt x="135206" y="157054"/>
                  </a:lnTo>
                  <a:lnTo>
                    <a:pt x="137608" y="154649"/>
                  </a:lnTo>
                  <a:lnTo>
                    <a:pt x="140323" y="152662"/>
                  </a:lnTo>
                  <a:lnTo>
                    <a:pt x="143455" y="151198"/>
                  </a:lnTo>
                  <a:lnTo>
                    <a:pt x="146901" y="150257"/>
                  </a:lnTo>
                  <a:close/>
                  <a:moveTo>
                    <a:pt x="20014" y="96130"/>
                  </a:moveTo>
                  <a:lnTo>
                    <a:pt x="110076" y="96130"/>
                  </a:lnTo>
                  <a:lnTo>
                    <a:pt x="113725" y="96444"/>
                  </a:lnTo>
                  <a:lnTo>
                    <a:pt x="117060" y="97385"/>
                  </a:lnTo>
                  <a:lnTo>
                    <a:pt x="120187" y="98848"/>
                  </a:lnTo>
                  <a:lnTo>
                    <a:pt x="123002" y="100834"/>
                  </a:lnTo>
                  <a:lnTo>
                    <a:pt x="125399" y="103239"/>
                  </a:lnTo>
                  <a:lnTo>
                    <a:pt x="127380" y="106061"/>
                  </a:lnTo>
                  <a:lnTo>
                    <a:pt x="128839" y="109197"/>
                  </a:lnTo>
                  <a:lnTo>
                    <a:pt x="129777" y="112542"/>
                  </a:lnTo>
                  <a:lnTo>
                    <a:pt x="130090" y="116201"/>
                  </a:lnTo>
                  <a:lnTo>
                    <a:pt x="130090" y="124251"/>
                  </a:lnTo>
                  <a:lnTo>
                    <a:pt x="124982" y="126864"/>
                  </a:lnTo>
                  <a:lnTo>
                    <a:pt x="120187" y="130000"/>
                  </a:lnTo>
                  <a:lnTo>
                    <a:pt x="115809" y="133659"/>
                  </a:lnTo>
                  <a:lnTo>
                    <a:pt x="111848" y="137841"/>
                  </a:lnTo>
                  <a:lnTo>
                    <a:pt x="108513" y="142545"/>
                  </a:lnTo>
                  <a:lnTo>
                    <a:pt x="105594" y="147353"/>
                  </a:lnTo>
                  <a:lnTo>
                    <a:pt x="103197" y="152685"/>
                  </a:lnTo>
                  <a:lnTo>
                    <a:pt x="101425" y="158330"/>
                  </a:lnTo>
                  <a:lnTo>
                    <a:pt x="100486" y="164184"/>
                  </a:lnTo>
                  <a:lnTo>
                    <a:pt x="100069" y="170143"/>
                  </a:lnTo>
                  <a:lnTo>
                    <a:pt x="100069" y="275621"/>
                  </a:lnTo>
                  <a:lnTo>
                    <a:pt x="100278" y="280534"/>
                  </a:lnTo>
                  <a:lnTo>
                    <a:pt x="101112" y="285447"/>
                  </a:lnTo>
                  <a:lnTo>
                    <a:pt x="102363" y="290152"/>
                  </a:lnTo>
                  <a:lnTo>
                    <a:pt x="104135" y="294751"/>
                  </a:lnTo>
                  <a:lnTo>
                    <a:pt x="106115" y="298933"/>
                  </a:lnTo>
                  <a:lnTo>
                    <a:pt x="106115" y="303741"/>
                  </a:lnTo>
                  <a:lnTo>
                    <a:pt x="105698" y="307296"/>
                  </a:lnTo>
                  <a:lnTo>
                    <a:pt x="104864" y="310641"/>
                  </a:lnTo>
                  <a:lnTo>
                    <a:pt x="103301" y="313777"/>
                  </a:lnTo>
                  <a:lnTo>
                    <a:pt x="101320" y="316704"/>
                  </a:lnTo>
                  <a:lnTo>
                    <a:pt x="98923" y="319108"/>
                  </a:lnTo>
                  <a:lnTo>
                    <a:pt x="96213" y="321095"/>
                  </a:lnTo>
                  <a:lnTo>
                    <a:pt x="93085" y="322663"/>
                  </a:lnTo>
                  <a:lnTo>
                    <a:pt x="89646" y="323499"/>
                  </a:lnTo>
                  <a:lnTo>
                    <a:pt x="86101" y="323917"/>
                  </a:lnTo>
                  <a:lnTo>
                    <a:pt x="43989" y="323917"/>
                  </a:lnTo>
                  <a:lnTo>
                    <a:pt x="40445" y="323499"/>
                  </a:lnTo>
                  <a:lnTo>
                    <a:pt x="37005" y="322663"/>
                  </a:lnTo>
                  <a:lnTo>
                    <a:pt x="33878" y="321095"/>
                  </a:lnTo>
                  <a:lnTo>
                    <a:pt x="31168" y="319108"/>
                  </a:lnTo>
                  <a:lnTo>
                    <a:pt x="28770" y="316704"/>
                  </a:lnTo>
                  <a:lnTo>
                    <a:pt x="26790" y="313777"/>
                  </a:lnTo>
                  <a:lnTo>
                    <a:pt x="25226" y="310641"/>
                  </a:lnTo>
                  <a:lnTo>
                    <a:pt x="24392" y="307296"/>
                  </a:lnTo>
                  <a:lnTo>
                    <a:pt x="23975" y="303741"/>
                  </a:lnTo>
                  <a:lnTo>
                    <a:pt x="23975" y="223248"/>
                  </a:lnTo>
                  <a:lnTo>
                    <a:pt x="20014" y="223248"/>
                  </a:lnTo>
                  <a:lnTo>
                    <a:pt x="16365" y="222829"/>
                  </a:lnTo>
                  <a:lnTo>
                    <a:pt x="12821" y="221993"/>
                  </a:lnTo>
                  <a:lnTo>
                    <a:pt x="9694" y="220530"/>
                  </a:lnTo>
                  <a:lnTo>
                    <a:pt x="6984" y="218439"/>
                  </a:lnTo>
                  <a:lnTo>
                    <a:pt x="4586" y="216035"/>
                  </a:lnTo>
                  <a:lnTo>
                    <a:pt x="2606" y="213212"/>
                  </a:lnTo>
                  <a:lnTo>
                    <a:pt x="1251" y="210076"/>
                  </a:lnTo>
                  <a:lnTo>
                    <a:pt x="208" y="206626"/>
                  </a:lnTo>
                  <a:lnTo>
                    <a:pt x="0" y="203176"/>
                  </a:lnTo>
                  <a:lnTo>
                    <a:pt x="0" y="116201"/>
                  </a:lnTo>
                  <a:lnTo>
                    <a:pt x="312" y="112542"/>
                  </a:lnTo>
                  <a:lnTo>
                    <a:pt x="1251" y="109197"/>
                  </a:lnTo>
                  <a:lnTo>
                    <a:pt x="2710" y="106061"/>
                  </a:lnTo>
                  <a:lnTo>
                    <a:pt x="4690" y="103239"/>
                  </a:lnTo>
                  <a:lnTo>
                    <a:pt x="7088" y="100834"/>
                  </a:lnTo>
                  <a:lnTo>
                    <a:pt x="9902" y="98848"/>
                  </a:lnTo>
                  <a:lnTo>
                    <a:pt x="13030" y="97385"/>
                  </a:lnTo>
                  <a:lnTo>
                    <a:pt x="16365" y="96444"/>
                  </a:lnTo>
                  <a:close/>
                  <a:moveTo>
                    <a:pt x="300046" y="95608"/>
                  </a:moveTo>
                  <a:lnTo>
                    <a:pt x="390108" y="95608"/>
                  </a:lnTo>
                  <a:lnTo>
                    <a:pt x="393757" y="96026"/>
                  </a:lnTo>
                  <a:lnTo>
                    <a:pt x="397196" y="96862"/>
                  </a:lnTo>
                  <a:lnTo>
                    <a:pt x="400324" y="98325"/>
                  </a:lnTo>
                  <a:lnTo>
                    <a:pt x="403034" y="100415"/>
                  </a:lnTo>
                  <a:lnTo>
                    <a:pt x="405431" y="102818"/>
                  </a:lnTo>
                  <a:lnTo>
                    <a:pt x="407412" y="105639"/>
                  </a:lnTo>
                  <a:lnTo>
                    <a:pt x="408871" y="108774"/>
                  </a:lnTo>
                  <a:lnTo>
                    <a:pt x="409809" y="112222"/>
                  </a:lnTo>
                  <a:lnTo>
                    <a:pt x="410122" y="115670"/>
                  </a:lnTo>
                  <a:lnTo>
                    <a:pt x="410122" y="202188"/>
                  </a:lnTo>
                  <a:lnTo>
                    <a:pt x="409809" y="205845"/>
                  </a:lnTo>
                  <a:lnTo>
                    <a:pt x="408871" y="209293"/>
                  </a:lnTo>
                  <a:lnTo>
                    <a:pt x="407412" y="212428"/>
                  </a:lnTo>
                  <a:lnTo>
                    <a:pt x="405431" y="215144"/>
                  </a:lnTo>
                  <a:lnTo>
                    <a:pt x="403034" y="217652"/>
                  </a:lnTo>
                  <a:lnTo>
                    <a:pt x="400324" y="219533"/>
                  </a:lnTo>
                  <a:lnTo>
                    <a:pt x="397196" y="221100"/>
                  </a:lnTo>
                  <a:lnTo>
                    <a:pt x="393757" y="222041"/>
                  </a:lnTo>
                  <a:lnTo>
                    <a:pt x="390108" y="222354"/>
                  </a:lnTo>
                  <a:lnTo>
                    <a:pt x="386147" y="222354"/>
                  </a:lnTo>
                  <a:lnTo>
                    <a:pt x="386147" y="302811"/>
                  </a:lnTo>
                  <a:lnTo>
                    <a:pt x="385730" y="306468"/>
                  </a:lnTo>
                  <a:lnTo>
                    <a:pt x="384896" y="309812"/>
                  </a:lnTo>
                  <a:lnTo>
                    <a:pt x="383437" y="312947"/>
                  </a:lnTo>
                  <a:lnTo>
                    <a:pt x="381352" y="315768"/>
                  </a:lnTo>
                  <a:lnTo>
                    <a:pt x="378955" y="318276"/>
                  </a:lnTo>
                  <a:lnTo>
                    <a:pt x="376244" y="320156"/>
                  </a:lnTo>
                  <a:lnTo>
                    <a:pt x="373117" y="321619"/>
                  </a:lnTo>
                  <a:lnTo>
                    <a:pt x="369782" y="322664"/>
                  </a:lnTo>
                  <a:lnTo>
                    <a:pt x="366133" y="322873"/>
                  </a:lnTo>
                  <a:lnTo>
                    <a:pt x="324125" y="322873"/>
                  </a:lnTo>
                  <a:lnTo>
                    <a:pt x="320477" y="322664"/>
                  </a:lnTo>
                  <a:lnTo>
                    <a:pt x="317037" y="321619"/>
                  </a:lnTo>
                  <a:lnTo>
                    <a:pt x="313910" y="320156"/>
                  </a:lnTo>
                  <a:lnTo>
                    <a:pt x="311199" y="318276"/>
                  </a:lnTo>
                  <a:lnTo>
                    <a:pt x="308802" y="315768"/>
                  </a:lnTo>
                  <a:lnTo>
                    <a:pt x="306821" y="312947"/>
                  </a:lnTo>
                  <a:lnTo>
                    <a:pt x="305258" y="309812"/>
                  </a:lnTo>
                  <a:lnTo>
                    <a:pt x="304424" y="306468"/>
                  </a:lnTo>
                  <a:lnTo>
                    <a:pt x="304007" y="302811"/>
                  </a:lnTo>
                  <a:lnTo>
                    <a:pt x="304007" y="298109"/>
                  </a:lnTo>
                  <a:lnTo>
                    <a:pt x="306196" y="293721"/>
                  </a:lnTo>
                  <a:lnTo>
                    <a:pt x="307968" y="289227"/>
                  </a:lnTo>
                  <a:lnTo>
                    <a:pt x="309010" y="284525"/>
                  </a:lnTo>
                  <a:lnTo>
                    <a:pt x="309844" y="279719"/>
                  </a:lnTo>
                  <a:lnTo>
                    <a:pt x="310053" y="274599"/>
                  </a:lnTo>
                  <a:lnTo>
                    <a:pt x="310053" y="169796"/>
                  </a:lnTo>
                  <a:lnTo>
                    <a:pt x="309636" y="163735"/>
                  </a:lnTo>
                  <a:lnTo>
                    <a:pt x="308698" y="157884"/>
                  </a:lnTo>
                  <a:lnTo>
                    <a:pt x="306926" y="152346"/>
                  </a:lnTo>
                  <a:lnTo>
                    <a:pt x="304528" y="146913"/>
                  </a:lnTo>
                  <a:lnTo>
                    <a:pt x="301714" y="142002"/>
                  </a:lnTo>
                  <a:lnTo>
                    <a:pt x="298274" y="137508"/>
                  </a:lnTo>
                  <a:lnTo>
                    <a:pt x="294313" y="133329"/>
                  </a:lnTo>
                  <a:lnTo>
                    <a:pt x="289935" y="129567"/>
                  </a:lnTo>
                  <a:lnTo>
                    <a:pt x="285140" y="126433"/>
                  </a:lnTo>
                  <a:lnTo>
                    <a:pt x="280032" y="123716"/>
                  </a:lnTo>
                  <a:lnTo>
                    <a:pt x="280032" y="115670"/>
                  </a:lnTo>
                  <a:lnTo>
                    <a:pt x="280449" y="112222"/>
                  </a:lnTo>
                  <a:lnTo>
                    <a:pt x="281283" y="108774"/>
                  </a:lnTo>
                  <a:lnTo>
                    <a:pt x="282742" y="105639"/>
                  </a:lnTo>
                  <a:lnTo>
                    <a:pt x="284827" y="102818"/>
                  </a:lnTo>
                  <a:lnTo>
                    <a:pt x="287120" y="100415"/>
                  </a:lnTo>
                  <a:lnTo>
                    <a:pt x="289935" y="98325"/>
                  </a:lnTo>
                  <a:lnTo>
                    <a:pt x="293062" y="96862"/>
                  </a:lnTo>
                  <a:lnTo>
                    <a:pt x="296397" y="96026"/>
                  </a:lnTo>
                  <a:close/>
                  <a:moveTo>
                    <a:pt x="205270" y="40228"/>
                  </a:moveTo>
                  <a:lnTo>
                    <a:pt x="211128" y="40645"/>
                  </a:lnTo>
                  <a:lnTo>
                    <a:pt x="216777" y="41583"/>
                  </a:lnTo>
                  <a:lnTo>
                    <a:pt x="222111" y="43356"/>
                  </a:lnTo>
                  <a:lnTo>
                    <a:pt x="227237" y="45649"/>
                  </a:lnTo>
                  <a:lnTo>
                    <a:pt x="231840" y="48464"/>
                  </a:lnTo>
                  <a:lnTo>
                    <a:pt x="236129" y="51905"/>
                  </a:lnTo>
                  <a:lnTo>
                    <a:pt x="239999" y="55762"/>
                  </a:lnTo>
                  <a:lnTo>
                    <a:pt x="243556" y="60141"/>
                  </a:lnTo>
                  <a:lnTo>
                    <a:pt x="246485" y="64832"/>
                  </a:lnTo>
                  <a:lnTo>
                    <a:pt x="248682" y="69837"/>
                  </a:lnTo>
                  <a:lnTo>
                    <a:pt x="250460" y="75258"/>
                  </a:lnTo>
                  <a:lnTo>
                    <a:pt x="251506" y="80888"/>
                  </a:lnTo>
                  <a:lnTo>
                    <a:pt x="251820" y="86622"/>
                  </a:lnTo>
                  <a:lnTo>
                    <a:pt x="251506" y="92564"/>
                  </a:lnTo>
                  <a:lnTo>
                    <a:pt x="250460" y="98194"/>
                  </a:lnTo>
                  <a:lnTo>
                    <a:pt x="248682" y="103511"/>
                  </a:lnTo>
                  <a:lnTo>
                    <a:pt x="246485" y="108620"/>
                  </a:lnTo>
                  <a:lnTo>
                    <a:pt x="243556" y="113207"/>
                  </a:lnTo>
                  <a:lnTo>
                    <a:pt x="239999" y="117586"/>
                  </a:lnTo>
                  <a:lnTo>
                    <a:pt x="236129" y="121443"/>
                  </a:lnTo>
                  <a:lnTo>
                    <a:pt x="231840" y="124884"/>
                  </a:lnTo>
                  <a:lnTo>
                    <a:pt x="227237" y="127803"/>
                  </a:lnTo>
                  <a:lnTo>
                    <a:pt x="222111" y="130096"/>
                  </a:lnTo>
                  <a:lnTo>
                    <a:pt x="216777" y="131765"/>
                  </a:lnTo>
                  <a:lnTo>
                    <a:pt x="211128" y="132807"/>
                  </a:lnTo>
                  <a:lnTo>
                    <a:pt x="205270" y="133224"/>
                  </a:lnTo>
                  <a:lnTo>
                    <a:pt x="199516" y="132807"/>
                  </a:lnTo>
                  <a:lnTo>
                    <a:pt x="193867" y="131765"/>
                  </a:lnTo>
                  <a:lnTo>
                    <a:pt x="188428" y="130096"/>
                  </a:lnTo>
                  <a:lnTo>
                    <a:pt x="183407" y="127803"/>
                  </a:lnTo>
                  <a:lnTo>
                    <a:pt x="178804" y="124884"/>
                  </a:lnTo>
                  <a:lnTo>
                    <a:pt x="174411" y="121443"/>
                  </a:lnTo>
                  <a:lnTo>
                    <a:pt x="170435" y="117586"/>
                  </a:lnTo>
                  <a:lnTo>
                    <a:pt x="167088" y="113207"/>
                  </a:lnTo>
                  <a:lnTo>
                    <a:pt x="164159" y="108620"/>
                  </a:lnTo>
                  <a:lnTo>
                    <a:pt x="161962" y="103511"/>
                  </a:lnTo>
                  <a:lnTo>
                    <a:pt x="160184" y="98194"/>
                  </a:lnTo>
                  <a:lnTo>
                    <a:pt x="159138" y="92564"/>
                  </a:lnTo>
                  <a:lnTo>
                    <a:pt x="158824" y="86622"/>
                  </a:lnTo>
                  <a:lnTo>
                    <a:pt x="159138" y="80888"/>
                  </a:lnTo>
                  <a:lnTo>
                    <a:pt x="160184" y="75258"/>
                  </a:lnTo>
                  <a:lnTo>
                    <a:pt x="161962" y="69837"/>
                  </a:lnTo>
                  <a:lnTo>
                    <a:pt x="164159" y="64832"/>
                  </a:lnTo>
                  <a:lnTo>
                    <a:pt x="167088" y="60141"/>
                  </a:lnTo>
                  <a:lnTo>
                    <a:pt x="170435" y="55762"/>
                  </a:lnTo>
                  <a:lnTo>
                    <a:pt x="174411" y="51905"/>
                  </a:lnTo>
                  <a:lnTo>
                    <a:pt x="178804" y="48464"/>
                  </a:lnTo>
                  <a:lnTo>
                    <a:pt x="183407" y="45649"/>
                  </a:lnTo>
                  <a:lnTo>
                    <a:pt x="188428" y="43356"/>
                  </a:lnTo>
                  <a:lnTo>
                    <a:pt x="193867" y="41583"/>
                  </a:lnTo>
                  <a:lnTo>
                    <a:pt x="199516" y="40645"/>
                  </a:lnTo>
                  <a:close/>
                  <a:moveTo>
                    <a:pt x="345442" y="0"/>
                  </a:moveTo>
                  <a:lnTo>
                    <a:pt x="350744" y="418"/>
                  </a:lnTo>
                  <a:lnTo>
                    <a:pt x="356045" y="1357"/>
                  </a:lnTo>
                  <a:lnTo>
                    <a:pt x="361035" y="3131"/>
                  </a:lnTo>
                  <a:lnTo>
                    <a:pt x="365713" y="5531"/>
                  </a:lnTo>
                  <a:lnTo>
                    <a:pt x="369975" y="8453"/>
                  </a:lnTo>
                  <a:lnTo>
                    <a:pt x="373821" y="11792"/>
                  </a:lnTo>
                  <a:lnTo>
                    <a:pt x="377251" y="15653"/>
                  </a:lnTo>
                  <a:lnTo>
                    <a:pt x="380162" y="19932"/>
                  </a:lnTo>
                  <a:lnTo>
                    <a:pt x="382449" y="24732"/>
                  </a:lnTo>
                  <a:lnTo>
                    <a:pt x="384216" y="29741"/>
                  </a:lnTo>
                  <a:lnTo>
                    <a:pt x="385255" y="35063"/>
                  </a:lnTo>
                  <a:lnTo>
                    <a:pt x="385567" y="40385"/>
                  </a:lnTo>
                  <a:lnTo>
                    <a:pt x="385255" y="45916"/>
                  </a:lnTo>
                  <a:lnTo>
                    <a:pt x="384216" y="51238"/>
                  </a:lnTo>
                  <a:lnTo>
                    <a:pt x="382449" y="56247"/>
                  </a:lnTo>
                  <a:lnTo>
                    <a:pt x="380162" y="60943"/>
                  </a:lnTo>
                  <a:lnTo>
                    <a:pt x="377251" y="65326"/>
                  </a:lnTo>
                  <a:lnTo>
                    <a:pt x="373821" y="69083"/>
                  </a:lnTo>
                  <a:lnTo>
                    <a:pt x="369975" y="72631"/>
                  </a:lnTo>
                  <a:lnTo>
                    <a:pt x="365713" y="75448"/>
                  </a:lnTo>
                  <a:lnTo>
                    <a:pt x="361035" y="77848"/>
                  </a:lnTo>
                  <a:lnTo>
                    <a:pt x="356045" y="79518"/>
                  </a:lnTo>
                  <a:lnTo>
                    <a:pt x="350744" y="80666"/>
                  </a:lnTo>
                  <a:lnTo>
                    <a:pt x="345442" y="80979"/>
                  </a:lnTo>
                  <a:lnTo>
                    <a:pt x="339933" y="80666"/>
                  </a:lnTo>
                  <a:lnTo>
                    <a:pt x="334736" y="79518"/>
                  </a:lnTo>
                  <a:lnTo>
                    <a:pt x="329746" y="77848"/>
                  </a:lnTo>
                  <a:lnTo>
                    <a:pt x="325068" y="75448"/>
                  </a:lnTo>
                  <a:lnTo>
                    <a:pt x="320806" y="72631"/>
                  </a:lnTo>
                  <a:lnTo>
                    <a:pt x="316960" y="69083"/>
                  </a:lnTo>
                  <a:lnTo>
                    <a:pt x="313530" y="65326"/>
                  </a:lnTo>
                  <a:lnTo>
                    <a:pt x="310619" y="60943"/>
                  </a:lnTo>
                  <a:lnTo>
                    <a:pt x="308228" y="56247"/>
                  </a:lnTo>
                  <a:lnTo>
                    <a:pt x="306565" y="51238"/>
                  </a:lnTo>
                  <a:lnTo>
                    <a:pt x="305526" y="45916"/>
                  </a:lnTo>
                  <a:lnTo>
                    <a:pt x="305110" y="40385"/>
                  </a:lnTo>
                  <a:lnTo>
                    <a:pt x="305526" y="35063"/>
                  </a:lnTo>
                  <a:lnTo>
                    <a:pt x="306565" y="29741"/>
                  </a:lnTo>
                  <a:lnTo>
                    <a:pt x="308228" y="24732"/>
                  </a:lnTo>
                  <a:lnTo>
                    <a:pt x="310619" y="19932"/>
                  </a:lnTo>
                  <a:lnTo>
                    <a:pt x="313530" y="15653"/>
                  </a:lnTo>
                  <a:lnTo>
                    <a:pt x="316960" y="11792"/>
                  </a:lnTo>
                  <a:lnTo>
                    <a:pt x="320806" y="8453"/>
                  </a:lnTo>
                  <a:lnTo>
                    <a:pt x="325068" y="5531"/>
                  </a:lnTo>
                  <a:lnTo>
                    <a:pt x="329746" y="3131"/>
                  </a:lnTo>
                  <a:lnTo>
                    <a:pt x="334736" y="1357"/>
                  </a:lnTo>
                  <a:lnTo>
                    <a:pt x="339933" y="418"/>
                  </a:lnTo>
                  <a:close/>
                  <a:moveTo>
                    <a:pt x="65045" y="0"/>
                  </a:moveTo>
                  <a:lnTo>
                    <a:pt x="70576" y="418"/>
                  </a:lnTo>
                  <a:lnTo>
                    <a:pt x="75794" y="1357"/>
                  </a:lnTo>
                  <a:lnTo>
                    <a:pt x="80803" y="3131"/>
                  </a:lnTo>
                  <a:lnTo>
                    <a:pt x="85499" y="5531"/>
                  </a:lnTo>
                  <a:lnTo>
                    <a:pt x="89673" y="8453"/>
                  </a:lnTo>
                  <a:lnTo>
                    <a:pt x="93639" y="11792"/>
                  </a:lnTo>
                  <a:lnTo>
                    <a:pt x="96978" y="15653"/>
                  </a:lnTo>
                  <a:lnTo>
                    <a:pt x="100004" y="19932"/>
                  </a:lnTo>
                  <a:lnTo>
                    <a:pt x="102196" y="24732"/>
                  </a:lnTo>
                  <a:lnTo>
                    <a:pt x="103970" y="29741"/>
                  </a:lnTo>
                  <a:lnTo>
                    <a:pt x="105118" y="35063"/>
                  </a:lnTo>
                  <a:lnTo>
                    <a:pt x="105535" y="40385"/>
                  </a:lnTo>
                  <a:lnTo>
                    <a:pt x="105118" y="45916"/>
                  </a:lnTo>
                  <a:lnTo>
                    <a:pt x="103970" y="51238"/>
                  </a:lnTo>
                  <a:lnTo>
                    <a:pt x="102196" y="56247"/>
                  </a:lnTo>
                  <a:lnTo>
                    <a:pt x="100004" y="60943"/>
                  </a:lnTo>
                  <a:lnTo>
                    <a:pt x="96978" y="65326"/>
                  </a:lnTo>
                  <a:lnTo>
                    <a:pt x="93639" y="69083"/>
                  </a:lnTo>
                  <a:lnTo>
                    <a:pt x="89673" y="72631"/>
                  </a:lnTo>
                  <a:lnTo>
                    <a:pt x="85499" y="75448"/>
                  </a:lnTo>
                  <a:lnTo>
                    <a:pt x="80803" y="77848"/>
                  </a:lnTo>
                  <a:lnTo>
                    <a:pt x="75794" y="79518"/>
                  </a:lnTo>
                  <a:lnTo>
                    <a:pt x="70576" y="80666"/>
                  </a:lnTo>
                  <a:lnTo>
                    <a:pt x="65045" y="80979"/>
                  </a:lnTo>
                  <a:lnTo>
                    <a:pt x="59514" y="80666"/>
                  </a:lnTo>
                  <a:lnTo>
                    <a:pt x="54297" y="79518"/>
                  </a:lnTo>
                  <a:lnTo>
                    <a:pt x="49288" y="77848"/>
                  </a:lnTo>
                  <a:lnTo>
                    <a:pt x="44592" y="75448"/>
                  </a:lnTo>
                  <a:lnTo>
                    <a:pt x="40417" y="72631"/>
                  </a:lnTo>
                  <a:lnTo>
                    <a:pt x="36452" y="69083"/>
                  </a:lnTo>
                  <a:lnTo>
                    <a:pt x="33112" y="65326"/>
                  </a:lnTo>
                  <a:lnTo>
                    <a:pt x="30086" y="60943"/>
                  </a:lnTo>
                  <a:lnTo>
                    <a:pt x="27790" y="56247"/>
                  </a:lnTo>
                  <a:lnTo>
                    <a:pt x="26121" y="51238"/>
                  </a:lnTo>
                  <a:lnTo>
                    <a:pt x="24973" y="45916"/>
                  </a:lnTo>
                  <a:lnTo>
                    <a:pt x="24555" y="40385"/>
                  </a:lnTo>
                  <a:lnTo>
                    <a:pt x="24973" y="35063"/>
                  </a:lnTo>
                  <a:lnTo>
                    <a:pt x="26121" y="29741"/>
                  </a:lnTo>
                  <a:lnTo>
                    <a:pt x="27790" y="24732"/>
                  </a:lnTo>
                  <a:lnTo>
                    <a:pt x="30086" y="19932"/>
                  </a:lnTo>
                  <a:lnTo>
                    <a:pt x="33112" y="15653"/>
                  </a:lnTo>
                  <a:lnTo>
                    <a:pt x="36452" y="11792"/>
                  </a:lnTo>
                  <a:lnTo>
                    <a:pt x="40417" y="8453"/>
                  </a:lnTo>
                  <a:lnTo>
                    <a:pt x="44592" y="5531"/>
                  </a:lnTo>
                  <a:lnTo>
                    <a:pt x="49288" y="3131"/>
                  </a:lnTo>
                  <a:lnTo>
                    <a:pt x="54297" y="1357"/>
                  </a:lnTo>
                  <a:lnTo>
                    <a:pt x="59514" y="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90" name="直接连接符 89">
            <a:extLst>
              <a:ext uri="{FF2B5EF4-FFF2-40B4-BE49-F238E27FC236}">
                <a16:creationId xmlns="" xmlns:a16="http://schemas.microsoft.com/office/drawing/2014/main" id="{BF9ACEE7-CD9E-4ADE-B596-9475182028D7}"/>
              </a:ext>
            </a:extLst>
          </p:cNvPr>
          <p:cNvCxnSpPr>
            <a:stCxn id="85" idx="2"/>
            <a:endCxn id="88" idx="6"/>
          </p:cNvCxnSpPr>
          <p:nvPr/>
        </p:nvCxnSpPr>
        <p:spPr>
          <a:xfrm flipV="1">
            <a:off x="2514824" y="2925787"/>
            <a:ext cx="1722868" cy="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ïṣļîḍé">
            <a:extLst>
              <a:ext uri="{FF2B5EF4-FFF2-40B4-BE49-F238E27FC236}">
                <a16:creationId xmlns="" xmlns:a16="http://schemas.microsoft.com/office/drawing/2014/main" id="{A1E6EE2E-0695-46E1-9C93-59B57EAC2C05}"/>
              </a:ext>
            </a:extLst>
          </p:cNvPr>
          <p:cNvGrpSpPr/>
          <p:nvPr/>
        </p:nvGrpSpPr>
        <p:grpSpPr>
          <a:xfrm>
            <a:off x="6920393" y="2366989"/>
            <a:ext cx="1117598" cy="1117598"/>
            <a:chOff x="7923809" y="2571829"/>
            <a:chExt cx="1117598" cy="1117598"/>
          </a:xfrm>
        </p:grpSpPr>
        <p:sp>
          <p:nvSpPr>
            <p:cNvPr id="92" name="îSlïdè">
              <a:extLst>
                <a:ext uri="{FF2B5EF4-FFF2-40B4-BE49-F238E27FC236}">
                  <a16:creationId xmlns="" xmlns:a16="http://schemas.microsoft.com/office/drawing/2014/main" id="{5BF31480-A738-4441-AEE1-FE93A7C2FC33}"/>
                </a:ext>
              </a:extLst>
            </p:cNvPr>
            <p:cNvSpPr/>
            <p:nvPr/>
          </p:nvSpPr>
          <p:spPr>
            <a:xfrm rot="10800000" flipV="1">
              <a:off x="7923809" y="2571829"/>
              <a:ext cx="1117598" cy="1117598"/>
            </a:xfrm>
            <a:prstGeom prst="ellipse">
              <a:avLst/>
            </a:prstGeom>
            <a:solidFill>
              <a:srgbClr val="6D6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3" name="iṧḻîḋe">
              <a:extLst>
                <a:ext uri="{FF2B5EF4-FFF2-40B4-BE49-F238E27FC236}">
                  <a16:creationId xmlns="" xmlns:a16="http://schemas.microsoft.com/office/drawing/2014/main" id="{566FDB6C-F0C3-4350-9626-D82E0EAA2BAA}"/>
                </a:ext>
              </a:extLst>
            </p:cNvPr>
            <p:cNvSpPr/>
            <p:nvPr/>
          </p:nvSpPr>
          <p:spPr bwMode="auto">
            <a:xfrm>
              <a:off x="8274564" y="2933975"/>
              <a:ext cx="410122" cy="410644"/>
            </a:xfrm>
            <a:custGeom>
              <a:avLst/>
              <a:gdLst>
                <a:gd name="connsiteX0" fmla="*/ 150660 w 410122"/>
                <a:gd name="connsiteY0" fmla="*/ 149943 h 410644"/>
                <a:gd name="connsiteX1" fmla="*/ 259984 w 410122"/>
                <a:gd name="connsiteY1" fmla="*/ 149943 h 410644"/>
                <a:gd name="connsiteX2" fmla="*/ 263430 w 410122"/>
                <a:gd name="connsiteY2" fmla="*/ 150257 h 410644"/>
                <a:gd name="connsiteX3" fmla="*/ 266876 w 410122"/>
                <a:gd name="connsiteY3" fmla="*/ 151198 h 410644"/>
                <a:gd name="connsiteX4" fmla="*/ 270008 w 410122"/>
                <a:gd name="connsiteY4" fmla="*/ 152662 h 410644"/>
                <a:gd name="connsiteX5" fmla="*/ 272827 w 410122"/>
                <a:gd name="connsiteY5" fmla="*/ 154649 h 410644"/>
                <a:gd name="connsiteX6" fmla="*/ 275229 w 410122"/>
                <a:gd name="connsiteY6" fmla="*/ 157054 h 410644"/>
                <a:gd name="connsiteX7" fmla="*/ 277213 w 410122"/>
                <a:gd name="connsiteY7" fmla="*/ 159982 h 410644"/>
                <a:gd name="connsiteX8" fmla="*/ 278779 w 410122"/>
                <a:gd name="connsiteY8" fmla="*/ 163119 h 410644"/>
                <a:gd name="connsiteX9" fmla="*/ 279614 w 410122"/>
                <a:gd name="connsiteY9" fmla="*/ 166570 h 410644"/>
                <a:gd name="connsiteX10" fmla="*/ 280032 w 410122"/>
                <a:gd name="connsiteY10" fmla="*/ 170021 h 410644"/>
                <a:gd name="connsiteX11" fmla="*/ 280032 w 410122"/>
                <a:gd name="connsiteY11" fmla="*/ 275117 h 410644"/>
                <a:gd name="connsiteX12" fmla="*/ 279614 w 410122"/>
                <a:gd name="connsiteY12" fmla="*/ 278777 h 410644"/>
                <a:gd name="connsiteX13" fmla="*/ 278779 w 410122"/>
                <a:gd name="connsiteY13" fmla="*/ 282124 h 410644"/>
                <a:gd name="connsiteX14" fmla="*/ 277213 w 410122"/>
                <a:gd name="connsiteY14" fmla="*/ 285365 h 410644"/>
                <a:gd name="connsiteX15" fmla="*/ 275229 w 410122"/>
                <a:gd name="connsiteY15" fmla="*/ 288084 h 410644"/>
                <a:gd name="connsiteX16" fmla="*/ 272827 w 410122"/>
                <a:gd name="connsiteY16" fmla="*/ 290490 h 410644"/>
                <a:gd name="connsiteX17" fmla="*/ 270008 w 410122"/>
                <a:gd name="connsiteY17" fmla="*/ 292476 h 410644"/>
                <a:gd name="connsiteX18" fmla="*/ 266876 w 410122"/>
                <a:gd name="connsiteY18" fmla="*/ 294045 h 410644"/>
                <a:gd name="connsiteX19" fmla="*/ 263430 w 410122"/>
                <a:gd name="connsiteY19" fmla="*/ 294882 h 410644"/>
                <a:gd name="connsiteX20" fmla="*/ 259984 w 410122"/>
                <a:gd name="connsiteY20" fmla="*/ 295300 h 410644"/>
                <a:gd name="connsiteX21" fmla="*/ 252153 w 410122"/>
                <a:gd name="connsiteY21" fmla="*/ 295300 h 410644"/>
                <a:gd name="connsiteX22" fmla="*/ 252153 w 410122"/>
                <a:gd name="connsiteY22" fmla="*/ 390462 h 410644"/>
                <a:gd name="connsiteX23" fmla="*/ 251944 w 410122"/>
                <a:gd name="connsiteY23" fmla="*/ 394122 h 410644"/>
                <a:gd name="connsiteX24" fmla="*/ 250900 w 410122"/>
                <a:gd name="connsiteY24" fmla="*/ 397572 h 410644"/>
                <a:gd name="connsiteX25" fmla="*/ 249438 w 410122"/>
                <a:gd name="connsiteY25" fmla="*/ 400710 h 410644"/>
                <a:gd name="connsiteX26" fmla="*/ 247558 w 410122"/>
                <a:gd name="connsiteY26" fmla="*/ 403429 h 410644"/>
                <a:gd name="connsiteX27" fmla="*/ 245052 w 410122"/>
                <a:gd name="connsiteY27" fmla="*/ 405938 h 410644"/>
                <a:gd name="connsiteX28" fmla="*/ 242233 w 410122"/>
                <a:gd name="connsiteY28" fmla="*/ 407925 h 410644"/>
                <a:gd name="connsiteX29" fmla="*/ 239101 w 410122"/>
                <a:gd name="connsiteY29" fmla="*/ 409389 h 410644"/>
                <a:gd name="connsiteX30" fmla="*/ 235759 w 410122"/>
                <a:gd name="connsiteY30" fmla="*/ 410435 h 410644"/>
                <a:gd name="connsiteX31" fmla="*/ 232105 w 410122"/>
                <a:gd name="connsiteY31" fmla="*/ 410644 h 410644"/>
                <a:gd name="connsiteX32" fmla="*/ 178330 w 410122"/>
                <a:gd name="connsiteY32" fmla="*/ 410644 h 410644"/>
                <a:gd name="connsiteX33" fmla="*/ 174676 w 410122"/>
                <a:gd name="connsiteY33" fmla="*/ 410435 h 410644"/>
                <a:gd name="connsiteX34" fmla="*/ 171334 w 410122"/>
                <a:gd name="connsiteY34" fmla="*/ 409389 h 410644"/>
                <a:gd name="connsiteX35" fmla="*/ 168202 w 410122"/>
                <a:gd name="connsiteY35" fmla="*/ 407925 h 410644"/>
                <a:gd name="connsiteX36" fmla="*/ 165383 w 410122"/>
                <a:gd name="connsiteY36" fmla="*/ 405938 h 410644"/>
                <a:gd name="connsiteX37" fmla="*/ 163086 w 410122"/>
                <a:gd name="connsiteY37" fmla="*/ 403429 h 410644"/>
                <a:gd name="connsiteX38" fmla="*/ 160997 w 410122"/>
                <a:gd name="connsiteY38" fmla="*/ 400710 h 410644"/>
                <a:gd name="connsiteX39" fmla="*/ 159535 w 410122"/>
                <a:gd name="connsiteY39" fmla="*/ 397572 h 410644"/>
                <a:gd name="connsiteX40" fmla="*/ 158700 w 410122"/>
                <a:gd name="connsiteY40" fmla="*/ 394122 h 410644"/>
                <a:gd name="connsiteX41" fmla="*/ 158282 w 410122"/>
                <a:gd name="connsiteY41" fmla="*/ 390462 h 410644"/>
                <a:gd name="connsiteX42" fmla="*/ 158282 w 410122"/>
                <a:gd name="connsiteY42" fmla="*/ 295614 h 410644"/>
                <a:gd name="connsiteX43" fmla="*/ 150660 w 410122"/>
                <a:gd name="connsiteY43" fmla="*/ 295614 h 410644"/>
                <a:gd name="connsiteX44" fmla="*/ 147005 w 410122"/>
                <a:gd name="connsiteY44" fmla="*/ 295300 h 410644"/>
                <a:gd name="connsiteX45" fmla="*/ 143664 w 410122"/>
                <a:gd name="connsiteY45" fmla="*/ 294359 h 410644"/>
                <a:gd name="connsiteX46" fmla="*/ 140532 w 410122"/>
                <a:gd name="connsiteY46" fmla="*/ 292895 h 410644"/>
                <a:gd name="connsiteX47" fmla="*/ 137712 w 410122"/>
                <a:gd name="connsiteY47" fmla="*/ 290803 h 410644"/>
                <a:gd name="connsiteX48" fmla="*/ 135206 w 410122"/>
                <a:gd name="connsiteY48" fmla="*/ 288503 h 410644"/>
                <a:gd name="connsiteX49" fmla="*/ 133327 w 410122"/>
                <a:gd name="connsiteY49" fmla="*/ 285575 h 410644"/>
                <a:gd name="connsiteX50" fmla="*/ 131865 w 410122"/>
                <a:gd name="connsiteY50" fmla="*/ 282437 h 410644"/>
                <a:gd name="connsiteX51" fmla="*/ 130821 w 410122"/>
                <a:gd name="connsiteY51" fmla="*/ 278986 h 410644"/>
                <a:gd name="connsiteX52" fmla="*/ 130612 w 410122"/>
                <a:gd name="connsiteY52" fmla="*/ 275536 h 410644"/>
                <a:gd name="connsiteX53" fmla="*/ 130612 w 410122"/>
                <a:gd name="connsiteY53" fmla="*/ 170021 h 410644"/>
                <a:gd name="connsiteX54" fmla="*/ 130821 w 410122"/>
                <a:gd name="connsiteY54" fmla="*/ 166570 h 410644"/>
                <a:gd name="connsiteX55" fmla="*/ 131761 w 410122"/>
                <a:gd name="connsiteY55" fmla="*/ 163119 h 410644"/>
                <a:gd name="connsiteX56" fmla="*/ 133222 w 410122"/>
                <a:gd name="connsiteY56" fmla="*/ 159982 h 410644"/>
                <a:gd name="connsiteX57" fmla="*/ 135206 w 410122"/>
                <a:gd name="connsiteY57" fmla="*/ 157054 h 410644"/>
                <a:gd name="connsiteX58" fmla="*/ 137608 w 410122"/>
                <a:gd name="connsiteY58" fmla="*/ 154649 h 410644"/>
                <a:gd name="connsiteX59" fmla="*/ 140323 w 410122"/>
                <a:gd name="connsiteY59" fmla="*/ 152662 h 410644"/>
                <a:gd name="connsiteX60" fmla="*/ 143455 w 410122"/>
                <a:gd name="connsiteY60" fmla="*/ 151198 h 410644"/>
                <a:gd name="connsiteX61" fmla="*/ 146901 w 410122"/>
                <a:gd name="connsiteY61" fmla="*/ 150257 h 410644"/>
                <a:gd name="connsiteX62" fmla="*/ 20014 w 410122"/>
                <a:gd name="connsiteY62" fmla="*/ 96130 h 410644"/>
                <a:gd name="connsiteX63" fmla="*/ 110076 w 410122"/>
                <a:gd name="connsiteY63" fmla="*/ 96130 h 410644"/>
                <a:gd name="connsiteX64" fmla="*/ 113725 w 410122"/>
                <a:gd name="connsiteY64" fmla="*/ 96444 h 410644"/>
                <a:gd name="connsiteX65" fmla="*/ 117060 w 410122"/>
                <a:gd name="connsiteY65" fmla="*/ 97385 h 410644"/>
                <a:gd name="connsiteX66" fmla="*/ 120187 w 410122"/>
                <a:gd name="connsiteY66" fmla="*/ 98848 h 410644"/>
                <a:gd name="connsiteX67" fmla="*/ 123002 w 410122"/>
                <a:gd name="connsiteY67" fmla="*/ 100834 h 410644"/>
                <a:gd name="connsiteX68" fmla="*/ 125399 w 410122"/>
                <a:gd name="connsiteY68" fmla="*/ 103239 h 410644"/>
                <a:gd name="connsiteX69" fmla="*/ 127380 w 410122"/>
                <a:gd name="connsiteY69" fmla="*/ 106061 h 410644"/>
                <a:gd name="connsiteX70" fmla="*/ 128839 w 410122"/>
                <a:gd name="connsiteY70" fmla="*/ 109197 h 410644"/>
                <a:gd name="connsiteX71" fmla="*/ 129777 w 410122"/>
                <a:gd name="connsiteY71" fmla="*/ 112542 h 410644"/>
                <a:gd name="connsiteX72" fmla="*/ 130090 w 410122"/>
                <a:gd name="connsiteY72" fmla="*/ 116201 h 410644"/>
                <a:gd name="connsiteX73" fmla="*/ 130090 w 410122"/>
                <a:gd name="connsiteY73" fmla="*/ 124251 h 410644"/>
                <a:gd name="connsiteX74" fmla="*/ 124982 w 410122"/>
                <a:gd name="connsiteY74" fmla="*/ 126864 h 410644"/>
                <a:gd name="connsiteX75" fmla="*/ 120187 w 410122"/>
                <a:gd name="connsiteY75" fmla="*/ 130000 h 410644"/>
                <a:gd name="connsiteX76" fmla="*/ 115809 w 410122"/>
                <a:gd name="connsiteY76" fmla="*/ 133659 h 410644"/>
                <a:gd name="connsiteX77" fmla="*/ 111848 w 410122"/>
                <a:gd name="connsiteY77" fmla="*/ 137841 h 410644"/>
                <a:gd name="connsiteX78" fmla="*/ 108513 w 410122"/>
                <a:gd name="connsiteY78" fmla="*/ 142545 h 410644"/>
                <a:gd name="connsiteX79" fmla="*/ 105594 w 410122"/>
                <a:gd name="connsiteY79" fmla="*/ 147353 h 410644"/>
                <a:gd name="connsiteX80" fmla="*/ 103197 w 410122"/>
                <a:gd name="connsiteY80" fmla="*/ 152685 h 410644"/>
                <a:gd name="connsiteX81" fmla="*/ 101425 w 410122"/>
                <a:gd name="connsiteY81" fmla="*/ 158330 h 410644"/>
                <a:gd name="connsiteX82" fmla="*/ 100486 w 410122"/>
                <a:gd name="connsiteY82" fmla="*/ 164184 h 410644"/>
                <a:gd name="connsiteX83" fmla="*/ 100069 w 410122"/>
                <a:gd name="connsiteY83" fmla="*/ 170143 h 410644"/>
                <a:gd name="connsiteX84" fmla="*/ 100069 w 410122"/>
                <a:gd name="connsiteY84" fmla="*/ 275621 h 410644"/>
                <a:gd name="connsiteX85" fmla="*/ 100278 w 410122"/>
                <a:gd name="connsiteY85" fmla="*/ 280534 h 410644"/>
                <a:gd name="connsiteX86" fmla="*/ 101112 w 410122"/>
                <a:gd name="connsiteY86" fmla="*/ 285447 h 410644"/>
                <a:gd name="connsiteX87" fmla="*/ 102363 w 410122"/>
                <a:gd name="connsiteY87" fmla="*/ 290152 h 410644"/>
                <a:gd name="connsiteX88" fmla="*/ 104135 w 410122"/>
                <a:gd name="connsiteY88" fmla="*/ 294751 h 410644"/>
                <a:gd name="connsiteX89" fmla="*/ 106115 w 410122"/>
                <a:gd name="connsiteY89" fmla="*/ 298933 h 410644"/>
                <a:gd name="connsiteX90" fmla="*/ 106115 w 410122"/>
                <a:gd name="connsiteY90" fmla="*/ 303741 h 410644"/>
                <a:gd name="connsiteX91" fmla="*/ 105698 w 410122"/>
                <a:gd name="connsiteY91" fmla="*/ 307296 h 410644"/>
                <a:gd name="connsiteX92" fmla="*/ 104864 w 410122"/>
                <a:gd name="connsiteY92" fmla="*/ 310641 h 410644"/>
                <a:gd name="connsiteX93" fmla="*/ 103301 w 410122"/>
                <a:gd name="connsiteY93" fmla="*/ 313777 h 410644"/>
                <a:gd name="connsiteX94" fmla="*/ 101320 w 410122"/>
                <a:gd name="connsiteY94" fmla="*/ 316704 h 410644"/>
                <a:gd name="connsiteX95" fmla="*/ 98923 w 410122"/>
                <a:gd name="connsiteY95" fmla="*/ 319108 h 410644"/>
                <a:gd name="connsiteX96" fmla="*/ 96213 w 410122"/>
                <a:gd name="connsiteY96" fmla="*/ 321095 h 410644"/>
                <a:gd name="connsiteX97" fmla="*/ 93085 w 410122"/>
                <a:gd name="connsiteY97" fmla="*/ 322663 h 410644"/>
                <a:gd name="connsiteX98" fmla="*/ 89646 w 410122"/>
                <a:gd name="connsiteY98" fmla="*/ 323499 h 410644"/>
                <a:gd name="connsiteX99" fmla="*/ 86101 w 410122"/>
                <a:gd name="connsiteY99" fmla="*/ 323917 h 410644"/>
                <a:gd name="connsiteX100" fmla="*/ 43989 w 410122"/>
                <a:gd name="connsiteY100" fmla="*/ 323917 h 410644"/>
                <a:gd name="connsiteX101" fmla="*/ 40445 w 410122"/>
                <a:gd name="connsiteY101" fmla="*/ 323499 h 410644"/>
                <a:gd name="connsiteX102" fmla="*/ 37005 w 410122"/>
                <a:gd name="connsiteY102" fmla="*/ 322663 h 410644"/>
                <a:gd name="connsiteX103" fmla="*/ 33878 w 410122"/>
                <a:gd name="connsiteY103" fmla="*/ 321095 h 410644"/>
                <a:gd name="connsiteX104" fmla="*/ 31168 w 410122"/>
                <a:gd name="connsiteY104" fmla="*/ 319108 h 410644"/>
                <a:gd name="connsiteX105" fmla="*/ 28770 w 410122"/>
                <a:gd name="connsiteY105" fmla="*/ 316704 h 410644"/>
                <a:gd name="connsiteX106" fmla="*/ 26790 w 410122"/>
                <a:gd name="connsiteY106" fmla="*/ 313777 h 410644"/>
                <a:gd name="connsiteX107" fmla="*/ 25226 w 410122"/>
                <a:gd name="connsiteY107" fmla="*/ 310641 h 410644"/>
                <a:gd name="connsiteX108" fmla="*/ 24392 w 410122"/>
                <a:gd name="connsiteY108" fmla="*/ 307296 h 410644"/>
                <a:gd name="connsiteX109" fmla="*/ 23975 w 410122"/>
                <a:gd name="connsiteY109" fmla="*/ 303741 h 410644"/>
                <a:gd name="connsiteX110" fmla="*/ 23975 w 410122"/>
                <a:gd name="connsiteY110" fmla="*/ 223248 h 410644"/>
                <a:gd name="connsiteX111" fmla="*/ 20014 w 410122"/>
                <a:gd name="connsiteY111" fmla="*/ 223248 h 410644"/>
                <a:gd name="connsiteX112" fmla="*/ 16365 w 410122"/>
                <a:gd name="connsiteY112" fmla="*/ 222829 h 410644"/>
                <a:gd name="connsiteX113" fmla="*/ 12821 w 410122"/>
                <a:gd name="connsiteY113" fmla="*/ 221993 h 410644"/>
                <a:gd name="connsiteX114" fmla="*/ 9694 w 410122"/>
                <a:gd name="connsiteY114" fmla="*/ 220530 h 410644"/>
                <a:gd name="connsiteX115" fmla="*/ 6984 w 410122"/>
                <a:gd name="connsiteY115" fmla="*/ 218439 h 410644"/>
                <a:gd name="connsiteX116" fmla="*/ 4586 w 410122"/>
                <a:gd name="connsiteY116" fmla="*/ 216035 h 410644"/>
                <a:gd name="connsiteX117" fmla="*/ 2606 w 410122"/>
                <a:gd name="connsiteY117" fmla="*/ 213212 h 410644"/>
                <a:gd name="connsiteX118" fmla="*/ 1251 w 410122"/>
                <a:gd name="connsiteY118" fmla="*/ 210076 h 410644"/>
                <a:gd name="connsiteX119" fmla="*/ 208 w 410122"/>
                <a:gd name="connsiteY119" fmla="*/ 206626 h 410644"/>
                <a:gd name="connsiteX120" fmla="*/ 0 w 410122"/>
                <a:gd name="connsiteY120" fmla="*/ 203176 h 410644"/>
                <a:gd name="connsiteX121" fmla="*/ 0 w 410122"/>
                <a:gd name="connsiteY121" fmla="*/ 116201 h 410644"/>
                <a:gd name="connsiteX122" fmla="*/ 312 w 410122"/>
                <a:gd name="connsiteY122" fmla="*/ 112542 h 410644"/>
                <a:gd name="connsiteX123" fmla="*/ 1251 w 410122"/>
                <a:gd name="connsiteY123" fmla="*/ 109197 h 410644"/>
                <a:gd name="connsiteX124" fmla="*/ 2710 w 410122"/>
                <a:gd name="connsiteY124" fmla="*/ 106061 h 410644"/>
                <a:gd name="connsiteX125" fmla="*/ 4690 w 410122"/>
                <a:gd name="connsiteY125" fmla="*/ 103239 h 410644"/>
                <a:gd name="connsiteX126" fmla="*/ 7088 w 410122"/>
                <a:gd name="connsiteY126" fmla="*/ 100834 h 410644"/>
                <a:gd name="connsiteX127" fmla="*/ 9902 w 410122"/>
                <a:gd name="connsiteY127" fmla="*/ 98848 h 410644"/>
                <a:gd name="connsiteX128" fmla="*/ 13030 w 410122"/>
                <a:gd name="connsiteY128" fmla="*/ 97385 h 410644"/>
                <a:gd name="connsiteX129" fmla="*/ 16365 w 410122"/>
                <a:gd name="connsiteY129" fmla="*/ 96444 h 410644"/>
                <a:gd name="connsiteX130" fmla="*/ 300046 w 410122"/>
                <a:gd name="connsiteY130" fmla="*/ 95608 h 410644"/>
                <a:gd name="connsiteX131" fmla="*/ 390108 w 410122"/>
                <a:gd name="connsiteY131" fmla="*/ 95608 h 410644"/>
                <a:gd name="connsiteX132" fmla="*/ 393757 w 410122"/>
                <a:gd name="connsiteY132" fmla="*/ 96026 h 410644"/>
                <a:gd name="connsiteX133" fmla="*/ 397196 w 410122"/>
                <a:gd name="connsiteY133" fmla="*/ 96862 h 410644"/>
                <a:gd name="connsiteX134" fmla="*/ 400324 w 410122"/>
                <a:gd name="connsiteY134" fmla="*/ 98325 h 410644"/>
                <a:gd name="connsiteX135" fmla="*/ 403034 w 410122"/>
                <a:gd name="connsiteY135" fmla="*/ 100415 h 410644"/>
                <a:gd name="connsiteX136" fmla="*/ 405431 w 410122"/>
                <a:gd name="connsiteY136" fmla="*/ 102818 h 410644"/>
                <a:gd name="connsiteX137" fmla="*/ 407412 w 410122"/>
                <a:gd name="connsiteY137" fmla="*/ 105639 h 410644"/>
                <a:gd name="connsiteX138" fmla="*/ 408871 w 410122"/>
                <a:gd name="connsiteY138" fmla="*/ 108774 h 410644"/>
                <a:gd name="connsiteX139" fmla="*/ 409809 w 410122"/>
                <a:gd name="connsiteY139" fmla="*/ 112222 h 410644"/>
                <a:gd name="connsiteX140" fmla="*/ 410122 w 410122"/>
                <a:gd name="connsiteY140" fmla="*/ 115670 h 410644"/>
                <a:gd name="connsiteX141" fmla="*/ 410122 w 410122"/>
                <a:gd name="connsiteY141" fmla="*/ 202188 h 410644"/>
                <a:gd name="connsiteX142" fmla="*/ 409809 w 410122"/>
                <a:gd name="connsiteY142" fmla="*/ 205845 h 410644"/>
                <a:gd name="connsiteX143" fmla="*/ 408871 w 410122"/>
                <a:gd name="connsiteY143" fmla="*/ 209293 h 410644"/>
                <a:gd name="connsiteX144" fmla="*/ 407412 w 410122"/>
                <a:gd name="connsiteY144" fmla="*/ 212428 h 410644"/>
                <a:gd name="connsiteX145" fmla="*/ 405431 w 410122"/>
                <a:gd name="connsiteY145" fmla="*/ 215144 h 410644"/>
                <a:gd name="connsiteX146" fmla="*/ 403034 w 410122"/>
                <a:gd name="connsiteY146" fmla="*/ 217652 h 410644"/>
                <a:gd name="connsiteX147" fmla="*/ 400324 w 410122"/>
                <a:gd name="connsiteY147" fmla="*/ 219533 h 410644"/>
                <a:gd name="connsiteX148" fmla="*/ 397196 w 410122"/>
                <a:gd name="connsiteY148" fmla="*/ 221100 h 410644"/>
                <a:gd name="connsiteX149" fmla="*/ 393757 w 410122"/>
                <a:gd name="connsiteY149" fmla="*/ 222041 h 410644"/>
                <a:gd name="connsiteX150" fmla="*/ 390108 w 410122"/>
                <a:gd name="connsiteY150" fmla="*/ 222354 h 410644"/>
                <a:gd name="connsiteX151" fmla="*/ 386147 w 410122"/>
                <a:gd name="connsiteY151" fmla="*/ 222354 h 410644"/>
                <a:gd name="connsiteX152" fmla="*/ 386147 w 410122"/>
                <a:gd name="connsiteY152" fmla="*/ 302811 h 410644"/>
                <a:gd name="connsiteX153" fmla="*/ 385730 w 410122"/>
                <a:gd name="connsiteY153" fmla="*/ 306468 h 410644"/>
                <a:gd name="connsiteX154" fmla="*/ 384896 w 410122"/>
                <a:gd name="connsiteY154" fmla="*/ 309812 h 410644"/>
                <a:gd name="connsiteX155" fmla="*/ 383437 w 410122"/>
                <a:gd name="connsiteY155" fmla="*/ 312947 h 410644"/>
                <a:gd name="connsiteX156" fmla="*/ 381352 w 410122"/>
                <a:gd name="connsiteY156" fmla="*/ 315768 h 410644"/>
                <a:gd name="connsiteX157" fmla="*/ 378955 w 410122"/>
                <a:gd name="connsiteY157" fmla="*/ 318276 h 410644"/>
                <a:gd name="connsiteX158" fmla="*/ 376244 w 410122"/>
                <a:gd name="connsiteY158" fmla="*/ 320156 h 410644"/>
                <a:gd name="connsiteX159" fmla="*/ 373117 w 410122"/>
                <a:gd name="connsiteY159" fmla="*/ 321619 h 410644"/>
                <a:gd name="connsiteX160" fmla="*/ 369782 w 410122"/>
                <a:gd name="connsiteY160" fmla="*/ 322664 h 410644"/>
                <a:gd name="connsiteX161" fmla="*/ 366133 w 410122"/>
                <a:gd name="connsiteY161" fmla="*/ 322873 h 410644"/>
                <a:gd name="connsiteX162" fmla="*/ 324125 w 410122"/>
                <a:gd name="connsiteY162" fmla="*/ 322873 h 410644"/>
                <a:gd name="connsiteX163" fmla="*/ 320477 w 410122"/>
                <a:gd name="connsiteY163" fmla="*/ 322664 h 410644"/>
                <a:gd name="connsiteX164" fmla="*/ 317037 w 410122"/>
                <a:gd name="connsiteY164" fmla="*/ 321619 h 410644"/>
                <a:gd name="connsiteX165" fmla="*/ 313910 w 410122"/>
                <a:gd name="connsiteY165" fmla="*/ 320156 h 410644"/>
                <a:gd name="connsiteX166" fmla="*/ 311199 w 410122"/>
                <a:gd name="connsiteY166" fmla="*/ 318276 h 410644"/>
                <a:gd name="connsiteX167" fmla="*/ 308802 w 410122"/>
                <a:gd name="connsiteY167" fmla="*/ 315768 h 410644"/>
                <a:gd name="connsiteX168" fmla="*/ 306821 w 410122"/>
                <a:gd name="connsiteY168" fmla="*/ 312947 h 410644"/>
                <a:gd name="connsiteX169" fmla="*/ 305258 w 410122"/>
                <a:gd name="connsiteY169" fmla="*/ 309812 h 410644"/>
                <a:gd name="connsiteX170" fmla="*/ 304424 w 410122"/>
                <a:gd name="connsiteY170" fmla="*/ 306468 h 410644"/>
                <a:gd name="connsiteX171" fmla="*/ 304007 w 410122"/>
                <a:gd name="connsiteY171" fmla="*/ 302811 h 410644"/>
                <a:gd name="connsiteX172" fmla="*/ 304007 w 410122"/>
                <a:gd name="connsiteY172" fmla="*/ 298109 h 410644"/>
                <a:gd name="connsiteX173" fmla="*/ 306196 w 410122"/>
                <a:gd name="connsiteY173" fmla="*/ 293721 h 410644"/>
                <a:gd name="connsiteX174" fmla="*/ 307968 w 410122"/>
                <a:gd name="connsiteY174" fmla="*/ 289227 h 410644"/>
                <a:gd name="connsiteX175" fmla="*/ 309010 w 410122"/>
                <a:gd name="connsiteY175" fmla="*/ 284525 h 410644"/>
                <a:gd name="connsiteX176" fmla="*/ 309844 w 410122"/>
                <a:gd name="connsiteY176" fmla="*/ 279719 h 410644"/>
                <a:gd name="connsiteX177" fmla="*/ 310053 w 410122"/>
                <a:gd name="connsiteY177" fmla="*/ 274599 h 410644"/>
                <a:gd name="connsiteX178" fmla="*/ 310053 w 410122"/>
                <a:gd name="connsiteY178" fmla="*/ 169796 h 410644"/>
                <a:gd name="connsiteX179" fmla="*/ 309636 w 410122"/>
                <a:gd name="connsiteY179" fmla="*/ 163735 h 410644"/>
                <a:gd name="connsiteX180" fmla="*/ 308698 w 410122"/>
                <a:gd name="connsiteY180" fmla="*/ 157884 h 410644"/>
                <a:gd name="connsiteX181" fmla="*/ 306926 w 410122"/>
                <a:gd name="connsiteY181" fmla="*/ 152346 h 410644"/>
                <a:gd name="connsiteX182" fmla="*/ 304528 w 410122"/>
                <a:gd name="connsiteY182" fmla="*/ 146913 h 410644"/>
                <a:gd name="connsiteX183" fmla="*/ 301714 w 410122"/>
                <a:gd name="connsiteY183" fmla="*/ 142002 h 410644"/>
                <a:gd name="connsiteX184" fmla="*/ 298274 w 410122"/>
                <a:gd name="connsiteY184" fmla="*/ 137508 h 410644"/>
                <a:gd name="connsiteX185" fmla="*/ 294313 w 410122"/>
                <a:gd name="connsiteY185" fmla="*/ 133329 h 410644"/>
                <a:gd name="connsiteX186" fmla="*/ 289935 w 410122"/>
                <a:gd name="connsiteY186" fmla="*/ 129567 h 410644"/>
                <a:gd name="connsiteX187" fmla="*/ 285140 w 410122"/>
                <a:gd name="connsiteY187" fmla="*/ 126433 h 410644"/>
                <a:gd name="connsiteX188" fmla="*/ 280032 w 410122"/>
                <a:gd name="connsiteY188" fmla="*/ 123716 h 410644"/>
                <a:gd name="connsiteX189" fmla="*/ 280032 w 410122"/>
                <a:gd name="connsiteY189" fmla="*/ 115670 h 410644"/>
                <a:gd name="connsiteX190" fmla="*/ 280449 w 410122"/>
                <a:gd name="connsiteY190" fmla="*/ 112222 h 410644"/>
                <a:gd name="connsiteX191" fmla="*/ 281283 w 410122"/>
                <a:gd name="connsiteY191" fmla="*/ 108774 h 410644"/>
                <a:gd name="connsiteX192" fmla="*/ 282742 w 410122"/>
                <a:gd name="connsiteY192" fmla="*/ 105639 h 410644"/>
                <a:gd name="connsiteX193" fmla="*/ 284827 w 410122"/>
                <a:gd name="connsiteY193" fmla="*/ 102818 h 410644"/>
                <a:gd name="connsiteX194" fmla="*/ 287120 w 410122"/>
                <a:gd name="connsiteY194" fmla="*/ 100415 h 410644"/>
                <a:gd name="connsiteX195" fmla="*/ 289935 w 410122"/>
                <a:gd name="connsiteY195" fmla="*/ 98325 h 410644"/>
                <a:gd name="connsiteX196" fmla="*/ 293062 w 410122"/>
                <a:gd name="connsiteY196" fmla="*/ 96862 h 410644"/>
                <a:gd name="connsiteX197" fmla="*/ 296397 w 410122"/>
                <a:gd name="connsiteY197" fmla="*/ 96026 h 410644"/>
                <a:gd name="connsiteX198" fmla="*/ 205270 w 410122"/>
                <a:gd name="connsiteY198" fmla="*/ 40228 h 410644"/>
                <a:gd name="connsiteX199" fmla="*/ 211128 w 410122"/>
                <a:gd name="connsiteY199" fmla="*/ 40645 h 410644"/>
                <a:gd name="connsiteX200" fmla="*/ 216777 w 410122"/>
                <a:gd name="connsiteY200" fmla="*/ 41583 h 410644"/>
                <a:gd name="connsiteX201" fmla="*/ 222111 w 410122"/>
                <a:gd name="connsiteY201" fmla="*/ 43356 h 410644"/>
                <a:gd name="connsiteX202" fmla="*/ 227237 w 410122"/>
                <a:gd name="connsiteY202" fmla="*/ 45649 h 410644"/>
                <a:gd name="connsiteX203" fmla="*/ 231840 w 410122"/>
                <a:gd name="connsiteY203" fmla="*/ 48464 h 410644"/>
                <a:gd name="connsiteX204" fmla="*/ 236129 w 410122"/>
                <a:gd name="connsiteY204" fmla="*/ 51905 h 410644"/>
                <a:gd name="connsiteX205" fmla="*/ 239999 w 410122"/>
                <a:gd name="connsiteY205" fmla="*/ 55762 h 410644"/>
                <a:gd name="connsiteX206" fmla="*/ 243556 w 410122"/>
                <a:gd name="connsiteY206" fmla="*/ 60141 h 410644"/>
                <a:gd name="connsiteX207" fmla="*/ 246485 w 410122"/>
                <a:gd name="connsiteY207" fmla="*/ 64832 h 410644"/>
                <a:gd name="connsiteX208" fmla="*/ 248682 w 410122"/>
                <a:gd name="connsiteY208" fmla="*/ 69837 h 410644"/>
                <a:gd name="connsiteX209" fmla="*/ 250460 w 410122"/>
                <a:gd name="connsiteY209" fmla="*/ 75258 h 410644"/>
                <a:gd name="connsiteX210" fmla="*/ 251506 w 410122"/>
                <a:gd name="connsiteY210" fmla="*/ 80888 h 410644"/>
                <a:gd name="connsiteX211" fmla="*/ 251820 w 410122"/>
                <a:gd name="connsiteY211" fmla="*/ 86622 h 410644"/>
                <a:gd name="connsiteX212" fmla="*/ 251506 w 410122"/>
                <a:gd name="connsiteY212" fmla="*/ 92564 h 410644"/>
                <a:gd name="connsiteX213" fmla="*/ 250460 w 410122"/>
                <a:gd name="connsiteY213" fmla="*/ 98194 h 410644"/>
                <a:gd name="connsiteX214" fmla="*/ 248682 w 410122"/>
                <a:gd name="connsiteY214" fmla="*/ 103511 h 410644"/>
                <a:gd name="connsiteX215" fmla="*/ 246485 w 410122"/>
                <a:gd name="connsiteY215" fmla="*/ 108620 h 410644"/>
                <a:gd name="connsiteX216" fmla="*/ 243556 w 410122"/>
                <a:gd name="connsiteY216" fmla="*/ 113207 h 410644"/>
                <a:gd name="connsiteX217" fmla="*/ 239999 w 410122"/>
                <a:gd name="connsiteY217" fmla="*/ 117586 h 410644"/>
                <a:gd name="connsiteX218" fmla="*/ 236129 w 410122"/>
                <a:gd name="connsiteY218" fmla="*/ 121443 h 410644"/>
                <a:gd name="connsiteX219" fmla="*/ 231840 w 410122"/>
                <a:gd name="connsiteY219" fmla="*/ 124884 h 410644"/>
                <a:gd name="connsiteX220" fmla="*/ 227237 w 410122"/>
                <a:gd name="connsiteY220" fmla="*/ 127803 h 410644"/>
                <a:gd name="connsiteX221" fmla="*/ 222111 w 410122"/>
                <a:gd name="connsiteY221" fmla="*/ 130096 h 410644"/>
                <a:gd name="connsiteX222" fmla="*/ 216777 w 410122"/>
                <a:gd name="connsiteY222" fmla="*/ 131765 h 410644"/>
                <a:gd name="connsiteX223" fmla="*/ 211128 w 410122"/>
                <a:gd name="connsiteY223" fmla="*/ 132807 h 410644"/>
                <a:gd name="connsiteX224" fmla="*/ 205270 w 410122"/>
                <a:gd name="connsiteY224" fmla="*/ 133224 h 410644"/>
                <a:gd name="connsiteX225" fmla="*/ 199516 w 410122"/>
                <a:gd name="connsiteY225" fmla="*/ 132807 h 410644"/>
                <a:gd name="connsiteX226" fmla="*/ 193867 w 410122"/>
                <a:gd name="connsiteY226" fmla="*/ 131765 h 410644"/>
                <a:gd name="connsiteX227" fmla="*/ 188428 w 410122"/>
                <a:gd name="connsiteY227" fmla="*/ 130096 h 410644"/>
                <a:gd name="connsiteX228" fmla="*/ 183407 w 410122"/>
                <a:gd name="connsiteY228" fmla="*/ 127803 h 410644"/>
                <a:gd name="connsiteX229" fmla="*/ 178804 w 410122"/>
                <a:gd name="connsiteY229" fmla="*/ 124884 h 410644"/>
                <a:gd name="connsiteX230" fmla="*/ 174411 w 410122"/>
                <a:gd name="connsiteY230" fmla="*/ 121443 h 410644"/>
                <a:gd name="connsiteX231" fmla="*/ 170435 w 410122"/>
                <a:gd name="connsiteY231" fmla="*/ 117586 h 410644"/>
                <a:gd name="connsiteX232" fmla="*/ 167088 w 410122"/>
                <a:gd name="connsiteY232" fmla="*/ 113207 h 410644"/>
                <a:gd name="connsiteX233" fmla="*/ 164159 w 410122"/>
                <a:gd name="connsiteY233" fmla="*/ 108620 h 410644"/>
                <a:gd name="connsiteX234" fmla="*/ 161962 w 410122"/>
                <a:gd name="connsiteY234" fmla="*/ 103511 h 410644"/>
                <a:gd name="connsiteX235" fmla="*/ 160184 w 410122"/>
                <a:gd name="connsiteY235" fmla="*/ 98194 h 410644"/>
                <a:gd name="connsiteX236" fmla="*/ 159138 w 410122"/>
                <a:gd name="connsiteY236" fmla="*/ 92564 h 410644"/>
                <a:gd name="connsiteX237" fmla="*/ 158824 w 410122"/>
                <a:gd name="connsiteY237" fmla="*/ 86622 h 410644"/>
                <a:gd name="connsiteX238" fmla="*/ 159138 w 410122"/>
                <a:gd name="connsiteY238" fmla="*/ 80888 h 410644"/>
                <a:gd name="connsiteX239" fmla="*/ 160184 w 410122"/>
                <a:gd name="connsiteY239" fmla="*/ 75258 h 410644"/>
                <a:gd name="connsiteX240" fmla="*/ 161962 w 410122"/>
                <a:gd name="connsiteY240" fmla="*/ 69837 h 410644"/>
                <a:gd name="connsiteX241" fmla="*/ 164159 w 410122"/>
                <a:gd name="connsiteY241" fmla="*/ 64832 h 410644"/>
                <a:gd name="connsiteX242" fmla="*/ 167088 w 410122"/>
                <a:gd name="connsiteY242" fmla="*/ 60141 h 410644"/>
                <a:gd name="connsiteX243" fmla="*/ 170435 w 410122"/>
                <a:gd name="connsiteY243" fmla="*/ 55762 h 410644"/>
                <a:gd name="connsiteX244" fmla="*/ 174411 w 410122"/>
                <a:gd name="connsiteY244" fmla="*/ 51905 h 410644"/>
                <a:gd name="connsiteX245" fmla="*/ 178804 w 410122"/>
                <a:gd name="connsiteY245" fmla="*/ 48464 h 410644"/>
                <a:gd name="connsiteX246" fmla="*/ 183407 w 410122"/>
                <a:gd name="connsiteY246" fmla="*/ 45649 h 410644"/>
                <a:gd name="connsiteX247" fmla="*/ 188428 w 410122"/>
                <a:gd name="connsiteY247" fmla="*/ 43356 h 410644"/>
                <a:gd name="connsiteX248" fmla="*/ 193867 w 410122"/>
                <a:gd name="connsiteY248" fmla="*/ 41583 h 410644"/>
                <a:gd name="connsiteX249" fmla="*/ 199516 w 410122"/>
                <a:gd name="connsiteY249" fmla="*/ 40645 h 410644"/>
                <a:gd name="connsiteX250" fmla="*/ 345442 w 410122"/>
                <a:gd name="connsiteY250" fmla="*/ 0 h 410644"/>
                <a:gd name="connsiteX251" fmla="*/ 350744 w 410122"/>
                <a:gd name="connsiteY251" fmla="*/ 418 h 410644"/>
                <a:gd name="connsiteX252" fmla="*/ 356045 w 410122"/>
                <a:gd name="connsiteY252" fmla="*/ 1357 h 410644"/>
                <a:gd name="connsiteX253" fmla="*/ 361035 w 410122"/>
                <a:gd name="connsiteY253" fmla="*/ 3131 h 410644"/>
                <a:gd name="connsiteX254" fmla="*/ 365713 w 410122"/>
                <a:gd name="connsiteY254" fmla="*/ 5531 h 410644"/>
                <a:gd name="connsiteX255" fmla="*/ 369975 w 410122"/>
                <a:gd name="connsiteY255" fmla="*/ 8453 h 410644"/>
                <a:gd name="connsiteX256" fmla="*/ 373821 w 410122"/>
                <a:gd name="connsiteY256" fmla="*/ 11792 h 410644"/>
                <a:gd name="connsiteX257" fmla="*/ 377251 w 410122"/>
                <a:gd name="connsiteY257" fmla="*/ 15653 h 410644"/>
                <a:gd name="connsiteX258" fmla="*/ 380162 w 410122"/>
                <a:gd name="connsiteY258" fmla="*/ 19932 h 410644"/>
                <a:gd name="connsiteX259" fmla="*/ 382449 w 410122"/>
                <a:gd name="connsiteY259" fmla="*/ 24732 h 410644"/>
                <a:gd name="connsiteX260" fmla="*/ 384216 w 410122"/>
                <a:gd name="connsiteY260" fmla="*/ 29741 h 410644"/>
                <a:gd name="connsiteX261" fmla="*/ 385255 w 410122"/>
                <a:gd name="connsiteY261" fmla="*/ 35063 h 410644"/>
                <a:gd name="connsiteX262" fmla="*/ 385567 w 410122"/>
                <a:gd name="connsiteY262" fmla="*/ 40385 h 410644"/>
                <a:gd name="connsiteX263" fmla="*/ 385255 w 410122"/>
                <a:gd name="connsiteY263" fmla="*/ 45916 h 410644"/>
                <a:gd name="connsiteX264" fmla="*/ 384216 w 410122"/>
                <a:gd name="connsiteY264" fmla="*/ 51238 h 410644"/>
                <a:gd name="connsiteX265" fmla="*/ 382449 w 410122"/>
                <a:gd name="connsiteY265" fmla="*/ 56247 h 410644"/>
                <a:gd name="connsiteX266" fmla="*/ 380162 w 410122"/>
                <a:gd name="connsiteY266" fmla="*/ 60943 h 410644"/>
                <a:gd name="connsiteX267" fmla="*/ 377251 w 410122"/>
                <a:gd name="connsiteY267" fmla="*/ 65326 h 410644"/>
                <a:gd name="connsiteX268" fmla="*/ 373821 w 410122"/>
                <a:gd name="connsiteY268" fmla="*/ 69083 h 410644"/>
                <a:gd name="connsiteX269" fmla="*/ 369975 w 410122"/>
                <a:gd name="connsiteY269" fmla="*/ 72631 h 410644"/>
                <a:gd name="connsiteX270" fmla="*/ 365713 w 410122"/>
                <a:gd name="connsiteY270" fmla="*/ 75448 h 410644"/>
                <a:gd name="connsiteX271" fmla="*/ 361035 w 410122"/>
                <a:gd name="connsiteY271" fmla="*/ 77848 h 410644"/>
                <a:gd name="connsiteX272" fmla="*/ 356045 w 410122"/>
                <a:gd name="connsiteY272" fmla="*/ 79518 h 410644"/>
                <a:gd name="connsiteX273" fmla="*/ 350744 w 410122"/>
                <a:gd name="connsiteY273" fmla="*/ 80666 h 410644"/>
                <a:gd name="connsiteX274" fmla="*/ 345442 w 410122"/>
                <a:gd name="connsiteY274" fmla="*/ 80979 h 410644"/>
                <a:gd name="connsiteX275" fmla="*/ 339933 w 410122"/>
                <a:gd name="connsiteY275" fmla="*/ 80666 h 410644"/>
                <a:gd name="connsiteX276" fmla="*/ 334736 w 410122"/>
                <a:gd name="connsiteY276" fmla="*/ 79518 h 410644"/>
                <a:gd name="connsiteX277" fmla="*/ 329746 w 410122"/>
                <a:gd name="connsiteY277" fmla="*/ 77848 h 410644"/>
                <a:gd name="connsiteX278" fmla="*/ 325068 w 410122"/>
                <a:gd name="connsiteY278" fmla="*/ 75448 h 410644"/>
                <a:gd name="connsiteX279" fmla="*/ 320806 w 410122"/>
                <a:gd name="connsiteY279" fmla="*/ 72631 h 410644"/>
                <a:gd name="connsiteX280" fmla="*/ 316960 w 410122"/>
                <a:gd name="connsiteY280" fmla="*/ 69083 h 410644"/>
                <a:gd name="connsiteX281" fmla="*/ 313530 w 410122"/>
                <a:gd name="connsiteY281" fmla="*/ 65326 h 410644"/>
                <a:gd name="connsiteX282" fmla="*/ 310619 w 410122"/>
                <a:gd name="connsiteY282" fmla="*/ 60943 h 410644"/>
                <a:gd name="connsiteX283" fmla="*/ 308228 w 410122"/>
                <a:gd name="connsiteY283" fmla="*/ 56247 h 410644"/>
                <a:gd name="connsiteX284" fmla="*/ 306565 w 410122"/>
                <a:gd name="connsiteY284" fmla="*/ 51238 h 410644"/>
                <a:gd name="connsiteX285" fmla="*/ 305526 w 410122"/>
                <a:gd name="connsiteY285" fmla="*/ 45916 h 410644"/>
                <a:gd name="connsiteX286" fmla="*/ 305110 w 410122"/>
                <a:gd name="connsiteY286" fmla="*/ 40385 h 410644"/>
                <a:gd name="connsiteX287" fmla="*/ 305526 w 410122"/>
                <a:gd name="connsiteY287" fmla="*/ 35063 h 410644"/>
                <a:gd name="connsiteX288" fmla="*/ 306565 w 410122"/>
                <a:gd name="connsiteY288" fmla="*/ 29741 h 410644"/>
                <a:gd name="connsiteX289" fmla="*/ 308228 w 410122"/>
                <a:gd name="connsiteY289" fmla="*/ 24732 h 410644"/>
                <a:gd name="connsiteX290" fmla="*/ 310619 w 410122"/>
                <a:gd name="connsiteY290" fmla="*/ 19932 h 410644"/>
                <a:gd name="connsiteX291" fmla="*/ 313530 w 410122"/>
                <a:gd name="connsiteY291" fmla="*/ 15653 h 410644"/>
                <a:gd name="connsiteX292" fmla="*/ 316960 w 410122"/>
                <a:gd name="connsiteY292" fmla="*/ 11792 h 410644"/>
                <a:gd name="connsiteX293" fmla="*/ 320806 w 410122"/>
                <a:gd name="connsiteY293" fmla="*/ 8453 h 410644"/>
                <a:gd name="connsiteX294" fmla="*/ 325068 w 410122"/>
                <a:gd name="connsiteY294" fmla="*/ 5531 h 410644"/>
                <a:gd name="connsiteX295" fmla="*/ 329746 w 410122"/>
                <a:gd name="connsiteY295" fmla="*/ 3131 h 410644"/>
                <a:gd name="connsiteX296" fmla="*/ 334736 w 410122"/>
                <a:gd name="connsiteY296" fmla="*/ 1357 h 410644"/>
                <a:gd name="connsiteX297" fmla="*/ 339933 w 410122"/>
                <a:gd name="connsiteY297" fmla="*/ 418 h 410644"/>
                <a:gd name="connsiteX298" fmla="*/ 65045 w 410122"/>
                <a:gd name="connsiteY298" fmla="*/ 0 h 410644"/>
                <a:gd name="connsiteX299" fmla="*/ 70576 w 410122"/>
                <a:gd name="connsiteY299" fmla="*/ 418 h 410644"/>
                <a:gd name="connsiteX300" fmla="*/ 75794 w 410122"/>
                <a:gd name="connsiteY300" fmla="*/ 1357 h 410644"/>
                <a:gd name="connsiteX301" fmla="*/ 80803 w 410122"/>
                <a:gd name="connsiteY301" fmla="*/ 3131 h 410644"/>
                <a:gd name="connsiteX302" fmla="*/ 85499 w 410122"/>
                <a:gd name="connsiteY302" fmla="*/ 5531 h 410644"/>
                <a:gd name="connsiteX303" fmla="*/ 89673 w 410122"/>
                <a:gd name="connsiteY303" fmla="*/ 8453 h 410644"/>
                <a:gd name="connsiteX304" fmla="*/ 93639 w 410122"/>
                <a:gd name="connsiteY304" fmla="*/ 11792 h 410644"/>
                <a:gd name="connsiteX305" fmla="*/ 96978 w 410122"/>
                <a:gd name="connsiteY305" fmla="*/ 15653 h 410644"/>
                <a:gd name="connsiteX306" fmla="*/ 100004 w 410122"/>
                <a:gd name="connsiteY306" fmla="*/ 19932 h 410644"/>
                <a:gd name="connsiteX307" fmla="*/ 102196 w 410122"/>
                <a:gd name="connsiteY307" fmla="*/ 24732 h 410644"/>
                <a:gd name="connsiteX308" fmla="*/ 103970 w 410122"/>
                <a:gd name="connsiteY308" fmla="*/ 29741 h 410644"/>
                <a:gd name="connsiteX309" fmla="*/ 105118 w 410122"/>
                <a:gd name="connsiteY309" fmla="*/ 35063 h 410644"/>
                <a:gd name="connsiteX310" fmla="*/ 105535 w 410122"/>
                <a:gd name="connsiteY310" fmla="*/ 40385 h 410644"/>
                <a:gd name="connsiteX311" fmla="*/ 105118 w 410122"/>
                <a:gd name="connsiteY311" fmla="*/ 45916 h 410644"/>
                <a:gd name="connsiteX312" fmla="*/ 103970 w 410122"/>
                <a:gd name="connsiteY312" fmla="*/ 51238 h 410644"/>
                <a:gd name="connsiteX313" fmla="*/ 102196 w 410122"/>
                <a:gd name="connsiteY313" fmla="*/ 56247 h 410644"/>
                <a:gd name="connsiteX314" fmla="*/ 100004 w 410122"/>
                <a:gd name="connsiteY314" fmla="*/ 60943 h 410644"/>
                <a:gd name="connsiteX315" fmla="*/ 96978 w 410122"/>
                <a:gd name="connsiteY315" fmla="*/ 65326 h 410644"/>
                <a:gd name="connsiteX316" fmla="*/ 93639 w 410122"/>
                <a:gd name="connsiteY316" fmla="*/ 69083 h 410644"/>
                <a:gd name="connsiteX317" fmla="*/ 89673 w 410122"/>
                <a:gd name="connsiteY317" fmla="*/ 72631 h 410644"/>
                <a:gd name="connsiteX318" fmla="*/ 85499 w 410122"/>
                <a:gd name="connsiteY318" fmla="*/ 75448 h 410644"/>
                <a:gd name="connsiteX319" fmla="*/ 80803 w 410122"/>
                <a:gd name="connsiteY319" fmla="*/ 77848 h 410644"/>
                <a:gd name="connsiteX320" fmla="*/ 75794 w 410122"/>
                <a:gd name="connsiteY320" fmla="*/ 79518 h 410644"/>
                <a:gd name="connsiteX321" fmla="*/ 70576 w 410122"/>
                <a:gd name="connsiteY321" fmla="*/ 80666 h 410644"/>
                <a:gd name="connsiteX322" fmla="*/ 65045 w 410122"/>
                <a:gd name="connsiteY322" fmla="*/ 80979 h 410644"/>
                <a:gd name="connsiteX323" fmla="*/ 59514 w 410122"/>
                <a:gd name="connsiteY323" fmla="*/ 80666 h 410644"/>
                <a:gd name="connsiteX324" fmla="*/ 54297 w 410122"/>
                <a:gd name="connsiteY324" fmla="*/ 79518 h 410644"/>
                <a:gd name="connsiteX325" fmla="*/ 49288 w 410122"/>
                <a:gd name="connsiteY325" fmla="*/ 77848 h 410644"/>
                <a:gd name="connsiteX326" fmla="*/ 44592 w 410122"/>
                <a:gd name="connsiteY326" fmla="*/ 75448 h 410644"/>
                <a:gd name="connsiteX327" fmla="*/ 40417 w 410122"/>
                <a:gd name="connsiteY327" fmla="*/ 72631 h 410644"/>
                <a:gd name="connsiteX328" fmla="*/ 36452 w 410122"/>
                <a:gd name="connsiteY328" fmla="*/ 69083 h 410644"/>
                <a:gd name="connsiteX329" fmla="*/ 33112 w 410122"/>
                <a:gd name="connsiteY329" fmla="*/ 65326 h 410644"/>
                <a:gd name="connsiteX330" fmla="*/ 30086 w 410122"/>
                <a:gd name="connsiteY330" fmla="*/ 60943 h 410644"/>
                <a:gd name="connsiteX331" fmla="*/ 27790 w 410122"/>
                <a:gd name="connsiteY331" fmla="*/ 56247 h 410644"/>
                <a:gd name="connsiteX332" fmla="*/ 26121 w 410122"/>
                <a:gd name="connsiteY332" fmla="*/ 51238 h 410644"/>
                <a:gd name="connsiteX333" fmla="*/ 24973 w 410122"/>
                <a:gd name="connsiteY333" fmla="*/ 45916 h 410644"/>
                <a:gd name="connsiteX334" fmla="*/ 24555 w 410122"/>
                <a:gd name="connsiteY334" fmla="*/ 40385 h 410644"/>
                <a:gd name="connsiteX335" fmla="*/ 24973 w 410122"/>
                <a:gd name="connsiteY335" fmla="*/ 35063 h 410644"/>
                <a:gd name="connsiteX336" fmla="*/ 26121 w 410122"/>
                <a:gd name="connsiteY336" fmla="*/ 29741 h 410644"/>
                <a:gd name="connsiteX337" fmla="*/ 27790 w 410122"/>
                <a:gd name="connsiteY337" fmla="*/ 24732 h 410644"/>
                <a:gd name="connsiteX338" fmla="*/ 30086 w 410122"/>
                <a:gd name="connsiteY338" fmla="*/ 19932 h 410644"/>
                <a:gd name="connsiteX339" fmla="*/ 33112 w 410122"/>
                <a:gd name="connsiteY339" fmla="*/ 15653 h 410644"/>
                <a:gd name="connsiteX340" fmla="*/ 36452 w 410122"/>
                <a:gd name="connsiteY340" fmla="*/ 11792 h 410644"/>
                <a:gd name="connsiteX341" fmla="*/ 40417 w 410122"/>
                <a:gd name="connsiteY341" fmla="*/ 8453 h 410644"/>
                <a:gd name="connsiteX342" fmla="*/ 44592 w 410122"/>
                <a:gd name="connsiteY342" fmla="*/ 5531 h 410644"/>
                <a:gd name="connsiteX343" fmla="*/ 49288 w 410122"/>
                <a:gd name="connsiteY343" fmla="*/ 3131 h 410644"/>
                <a:gd name="connsiteX344" fmla="*/ 54297 w 410122"/>
                <a:gd name="connsiteY344" fmla="*/ 1357 h 410644"/>
                <a:gd name="connsiteX345" fmla="*/ 59514 w 410122"/>
                <a:gd name="connsiteY345" fmla="*/ 418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</a:cxnLst>
              <a:rect l="l" t="t" r="r" b="b"/>
              <a:pathLst>
                <a:path w="410122" h="410644">
                  <a:moveTo>
                    <a:pt x="150660" y="149943"/>
                  </a:moveTo>
                  <a:lnTo>
                    <a:pt x="259984" y="149943"/>
                  </a:lnTo>
                  <a:lnTo>
                    <a:pt x="263430" y="150257"/>
                  </a:lnTo>
                  <a:lnTo>
                    <a:pt x="266876" y="151198"/>
                  </a:lnTo>
                  <a:lnTo>
                    <a:pt x="270008" y="152662"/>
                  </a:lnTo>
                  <a:lnTo>
                    <a:pt x="272827" y="154649"/>
                  </a:lnTo>
                  <a:lnTo>
                    <a:pt x="275229" y="157054"/>
                  </a:lnTo>
                  <a:lnTo>
                    <a:pt x="277213" y="159982"/>
                  </a:lnTo>
                  <a:lnTo>
                    <a:pt x="278779" y="163119"/>
                  </a:lnTo>
                  <a:lnTo>
                    <a:pt x="279614" y="166570"/>
                  </a:lnTo>
                  <a:lnTo>
                    <a:pt x="280032" y="170021"/>
                  </a:lnTo>
                  <a:lnTo>
                    <a:pt x="280032" y="275117"/>
                  </a:lnTo>
                  <a:lnTo>
                    <a:pt x="279614" y="278777"/>
                  </a:lnTo>
                  <a:lnTo>
                    <a:pt x="278779" y="282124"/>
                  </a:lnTo>
                  <a:lnTo>
                    <a:pt x="277213" y="285365"/>
                  </a:lnTo>
                  <a:lnTo>
                    <a:pt x="275229" y="288084"/>
                  </a:lnTo>
                  <a:lnTo>
                    <a:pt x="272827" y="290490"/>
                  </a:lnTo>
                  <a:lnTo>
                    <a:pt x="270008" y="292476"/>
                  </a:lnTo>
                  <a:lnTo>
                    <a:pt x="266876" y="294045"/>
                  </a:lnTo>
                  <a:lnTo>
                    <a:pt x="263430" y="294882"/>
                  </a:lnTo>
                  <a:lnTo>
                    <a:pt x="259984" y="295300"/>
                  </a:lnTo>
                  <a:lnTo>
                    <a:pt x="252153" y="295300"/>
                  </a:lnTo>
                  <a:lnTo>
                    <a:pt x="252153" y="390462"/>
                  </a:lnTo>
                  <a:lnTo>
                    <a:pt x="251944" y="394122"/>
                  </a:lnTo>
                  <a:lnTo>
                    <a:pt x="250900" y="397572"/>
                  </a:lnTo>
                  <a:lnTo>
                    <a:pt x="249438" y="400710"/>
                  </a:lnTo>
                  <a:lnTo>
                    <a:pt x="247558" y="403429"/>
                  </a:lnTo>
                  <a:lnTo>
                    <a:pt x="245052" y="405938"/>
                  </a:lnTo>
                  <a:lnTo>
                    <a:pt x="242233" y="407925"/>
                  </a:lnTo>
                  <a:lnTo>
                    <a:pt x="239101" y="409389"/>
                  </a:lnTo>
                  <a:lnTo>
                    <a:pt x="235759" y="410435"/>
                  </a:lnTo>
                  <a:lnTo>
                    <a:pt x="232105" y="410644"/>
                  </a:lnTo>
                  <a:lnTo>
                    <a:pt x="178330" y="410644"/>
                  </a:lnTo>
                  <a:lnTo>
                    <a:pt x="174676" y="410435"/>
                  </a:lnTo>
                  <a:lnTo>
                    <a:pt x="171334" y="409389"/>
                  </a:lnTo>
                  <a:lnTo>
                    <a:pt x="168202" y="407925"/>
                  </a:lnTo>
                  <a:lnTo>
                    <a:pt x="165383" y="405938"/>
                  </a:lnTo>
                  <a:lnTo>
                    <a:pt x="163086" y="403429"/>
                  </a:lnTo>
                  <a:lnTo>
                    <a:pt x="160997" y="400710"/>
                  </a:lnTo>
                  <a:lnTo>
                    <a:pt x="159535" y="397572"/>
                  </a:lnTo>
                  <a:lnTo>
                    <a:pt x="158700" y="394122"/>
                  </a:lnTo>
                  <a:lnTo>
                    <a:pt x="158282" y="390462"/>
                  </a:lnTo>
                  <a:lnTo>
                    <a:pt x="158282" y="295614"/>
                  </a:lnTo>
                  <a:lnTo>
                    <a:pt x="150660" y="295614"/>
                  </a:lnTo>
                  <a:lnTo>
                    <a:pt x="147005" y="295300"/>
                  </a:lnTo>
                  <a:lnTo>
                    <a:pt x="143664" y="294359"/>
                  </a:lnTo>
                  <a:lnTo>
                    <a:pt x="140532" y="292895"/>
                  </a:lnTo>
                  <a:lnTo>
                    <a:pt x="137712" y="290803"/>
                  </a:lnTo>
                  <a:lnTo>
                    <a:pt x="135206" y="288503"/>
                  </a:lnTo>
                  <a:lnTo>
                    <a:pt x="133327" y="285575"/>
                  </a:lnTo>
                  <a:lnTo>
                    <a:pt x="131865" y="282437"/>
                  </a:lnTo>
                  <a:lnTo>
                    <a:pt x="130821" y="278986"/>
                  </a:lnTo>
                  <a:lnTo>
                    <a:pt x="130612" y="275536"/>
                  </a:lnTo>
                  <a:lnTo>
                    <a:pt x="130612" y="170021"/>
                  </a:lnTo>
                  <a:lnTo>
                    <a:pt x="130821" y="166570"/>
                  </a:lnTo>
                  <a:lnTo>
                    <a:pt x="131761" y="163119"/>
                  </a:lnTo>
                  <a:lnTo>
                    <a:pt x="133222" y="159982"/>
                  </a:lnTo>
                  <a:lnTo>
                    <a:pt x="135206" y="157054"/>
                  </a:lnTo>
                  <a:lnTo>
                    <a:pt x="137608" y="154649"/>
                  </a:lnTo>
                  <a:lnTo>
                    <a:pt x="140323" y="152662"/>
                  </a:lnTo>
                  <a:lnTo>
                    <a:pt x="143455" y="151198"/>
                  </a:lnTo>
                  <a:lnTo>
                    <a:pt x="146901" y="150257"/>
                  </a:lnTo>
                  <a:close/>
                  <a:moveTo>
                    <a:pt x="20014" y="96130"/>
                  </a:moveTo>
                  <a:lnTo>
                    <a:pt x="110076" y="96130"/>
                  </a:lnTo>
                  <a:lnTo>
                    <a:pt x="113725" y="96444"/>
                  </a:lnTo>
                  <a:lnTo>
                    <a:pt x="117060" y="97385"/>
                  </a:lnTo>
                  <a:lnTo>
                    <a:pt x="120187" y="98848"/>
                  </a:lnTo>
                  <a:lnTo>
                    <a:pt x="123002" y="100834"/>
                  </a:lnTo>
                  <a:lnTo>
                    <a:pt x="125399" y="103239"/>
                  </a:lnTo>
                  <a:lnTo>
                    <a:pt x="127380" y="106061"/>
                  </a:lnTo>
                  <a:lnTo>
                    <a:pt x="128839" y="109197"/>
                  </a:lnTo>
                  <a:lnTo>
                    <a:pt x="129777" y="112542"/>
                  </a:lnTo>
                  <a:lnTo>
                    <a:pt x="130090" y="116201"/>
                  </a:lnTo>
                  <a:lnTo>
                    <a:pt x="130090" y="124251"/>
                  </a:lnTo>
                  <a:lnTo>
                    <a:pt x="124982" y="126864"/>
                  </a:lnTo>
                  <a:lnTo>
                    <a:pt x="120187" y="130000"/>
                  </a:lnTo>
                  <a:lnTo>
                    <a:pt x="115809" y="133659"/>
                  </a:lnTo>
                  <a:lnTo>
                    <a:pt x="111848" y="137841"/>
                  </a:lnTo>
                  <a:lnTo>
                    <a:pt x="108513" y="142545"/>
                  </a:lnTo>
                  <a:lnTo>
                    <a:pt x="105594" y="147353"/>
                  </a:lnTo>
                  <a:lnTo>
                    <a:pt x="103197" y="152685"/>
                  </a:lnTo>
                  <a:lnTo>
                    <a:pt x="101425" y="158330"/>
                  </a:lnTo>
                  <a:lnTo>
                    <a:pt x="100486" y="164184"/>
                  </a:lnTo>
                  <a:lnTo>
                    <a:pt x="100069" y="170143"/>
                  </a:lnTo>
                  <a:lnTo>
                    <a:pt x="100069" y="275621"/>
                  </a:lnTo>
                  <a:lnTo>
                    <a:pt x="100278" y="280534"/>
                  </a:lnTo>
                  <a:lnTo>
                    <a:pt x="101112" y="285447"/>
                  </a:lnTo>
                  <a:lnTo>
                    <a:pt x="102363" y="290152"/>
                  </a:lnTo>
                  <a:lnTo>
                    <a:pt x="104135" y="294751"/>
                  </a:lnTo>
                  <a:lnTo>
                    <a:pt x="106115" y="298933"/>
                  </a:lnTo>
                  <a:lnTo>
                    <a:pt x="106115" y="303741"/>
                  </a:lnTo>
                  <a:lnTo>
                    <a:pt x="105698" y="307296"/>
                  </a:lnTo>
                  <a:lnTo>
                    <a:pt x="104864" y="310641"/>
                  </a:lnTo>
                  <a:lnTo>
                    <a:pt x="103301" y="313777"/>
                  </a:lnTo>
                  <a:lnTo>
                    <a:pt x="101320" y="316704"/>
                  </a:lnTo>
                  <a:lnTo>
                    <a:pt x="98923" y="319108"/>
                  </a:lnTo>
                  <a:lnTo>
                    <a:pt x="96213" y="321095"/>
                  </a:lnTo>
                  <a:lnTo>
                    <a:pt x="93085" y="322663"/>
                  </a:lnTo>
                  <a:lnTo>
                    <a:pt x="89646" y="323499"/>
                  </a:lnTo>
                  <a:lnTo>
                    <a:pt x="86101" y="323917"/>
                  </a:lnTo>
                  <a:lnTo>
                    <a:pt x="43989" y="323917"/>
                  </a:lnTo>
                  <a:lnTo>
                    <a:pt x="40445" y="323499"/>
                  </a:lnTo>
                  <a:lnTo>
                    <a:pt x="37005" y="322663"/>
                  </a:lnTo>
                  <a:lnTo>
                    <a:pt x="33878" y="321095"/>
                  </a:lnTo>
                  <a:lnTo>
                    <a:pt x="31168" y="319108"/>
                  </a:lnTo>
                  <a:lnTo>
                    <a:pt x="28770" y="316704"/>
                  </a:lnTo>
                  <a:lnTo>
                    <a:pt x="26790" y="313777"/>
                  </a:lnTo>
                  <a:lnTo>
                    <a:pt x="25226" y="310641"/>
                  </a:lnTo>
                  <a:lnTo>
                    <a:pt x="24392" y="307296"/>
                  </a:lnTo>
                  <a:lnTo>
                    <a:pt x="23975" y="303741"/>
                  </a:lnTo>
                  <a:lnTo>
                    <a:pt x="23975" y="223248"/>
                  </a:lnTo>
                  <a:lnTo>
                    <a:pt x="20014" y="223248"/>
                  </a:lnTo>
                  <a:lnTo>
                    <a:pt x="16365" y="222829"/>
                  </a:lnTo>
                  <a:lnTo>
                    <a:pt x="12821" y="221993"/>
                  </a:lnTo>
                  <a:lnTo>
                    <a:pt x="9694" y="220530"/>
                  </a:lnTo>
                  <a:lnTo>
                    <a:pt x="6984" y="218439"/>
                  </a:lnTo>
                  <a:lnTo>
                    <a:pt x="4586" y="216035"/>
                  </a:lnTo>
                  <a:lnTo>
                    <a:pt x="2606" y="213212"/>
                  </a:lnTo>
                  <a:lnTo>
                    <a:pt x="1251" y="210076"/>
                  </a:lnTo>
                  <a:lnTo>
                    <a:pt x="208" y="206626"/>
                  </a:lnTo>
                  <a:lnTo>
                    <a:pt x="0" y="203176"/>
                  </a:lnTo>
                  <a:lnTo>
                    <a:pt x="0" y="116201"/>
                  </a:lnTo>
                  <a:lnTo>
                    <a:pt x="312" y="112542"/>
                  </a:lnTo>
                  <a:lnTo>
                    <a:pt x="1251" y="109197"/>
                  </a:lnTo>
                  <a:lnTo>
                    <a:pt x="2710" y="106061"/>
                  </a:lnTo>
                  <a:lnTo>
                    <a:pt x="4690" y="103239"/>
                  </a:lnTo>
                  <a:lnTo>
                    <a:pt x="7088" y="100834"/>
                  </a:lnTo>
                  <a:lnTo>
                    <a:pt x="9902" y="98848"/>
                  </a:lnTo>
                  <a:lnTo>
                    <a:pt x="13030" y="97385"/>
                  </a:lnTo>
                  <a:lnTo>
                    <a:pt x="16365" y="96444"/>
                  </a:lnTo>
                  <a:close/>
                  <a:moveTo>
                    <a:pt x="300046" y="95608"/>
                  </a:moveTo>
                  <a:lnTo>
                    <a:pt x="390108" y="95608"/>
                  </a:lnTo>
                  <a:lnTo>
                    <a:pt x="393757" y="96026"/>
                  </a:lnTo>
                  <a:lnTo>
                    <a:pt x="397196" y="96862"/>
                  </a:lnTo>
                  <a:lnTo>
                    <a:pt x="400324" y="98325"/>
                  </a:lnTo>
                  <a:lnTo>
                    <a:pt x="403034" y="100415"/>
                  </a:lnTo>
                  <a:lnTo>
                    <a:pt x="405431" y="102818"/>
                  </a:lnTo>
                  <a:lnTo>
                    <a:pt x="407412" y="105639"/>
                  </a:lnTo>
                  <a:lnTo>
                    <a:pt x="408871" y="108774"/>
                  </a:lnTo>
                  <a:lnTo>
                    <a:pt x="409809" y="112222"/>
                  </a:lnTo>
                  <a:lnTo>
                    <a:pt x="410122" y="115670"/>
                  </a:lnTo>
                  <a:lnTo>
                    <a:pt x="410122" y="202188"/>
                  </a:lnTo>
                  <a:lnTo>
                    <a:pt x="409809" y="205845"/>
                  </a:lnTo>
                  <a:lnTo>
                    <a:pt x="408871" y="209293"/>
                  </a:lnTo>
                  <a:lnTo>
                    <a:pt x="407412" y="212428"/>
                  </a:lnTo>
                  <a:lnTo>
                    <a:pt x="405431" y="215144"/>
                  </a:lnTo>
                  <a:lnTo>
                    <a:pt x="403034" y="217652"/>
                  </a:lnTo>
                  <a:lnTo>
                    <a:pt x="400324" y="219533"/>
                  </a:lnTo>
                  <a:lnTo>
                    <a:pt x="397196" y="221100"/>
                  </a:lnTo>
                  <a:lnTo>
                    <a:pt x="393757" y="222041"/>
                  </a:lnTo>
                  <a:lnTo>
                    <a:pt x="390108" y="222354"/>
                  </a:lnTo>
                  <a:lnTo>
                    <a:pt x="386147" y="222354"/>
                  </a:lnTo>
                  <a:lnTo>
                    <a:pt x="386147" y="302811"/>
                  </a:lnTo>
                  <a:lnTo>
                    <a:pt x="385730" y="306468"/>
                  </a:lnTo>
                  <a:lnTo>
                    <a:pt x="384896" y="309812"/>
                  </a:lnTo>
                  <a:lnTo>
                    <a:pt x="383437" y="312947"/>
                  </a:lnTo>
                  <a:lnTo>
                    <a:pt x="381352" y="315768"/>
                  </a:lnTo>
                  <a:lnTo>
                    <a:pt x="378955" y="318276"/>
                  </a:lnTo>
                  <a:lnTo>
                    <a:pt x="376244" y="320156"/>
                  </a:lnTo>
                  <a:lnTo>
                    <a:pt x="373117" y="321619"/>
                  </a:lnTo>
                  <a:lnTo>
                    <a:pt x="369782" y="322664"/>
                  </a:lnTo>
                  <a:lnTo>
                    <a:pt x="366133" y="322873"/>
                  </a:lnTo>
                  <a:lnTo>
                    <a:pt x="324125" y="322873"/>
                  </a:lnTo>
                  <a:lnTo>
                    <a:pt x="320477" y="322664"/>
                  </a:lnTo>
                  <a:lnTo>
                    <a:pt x="317037" y="321619"/>
                  </a:lnTo>
                  <a:lnTo>
                    <a:pt x="313910" y="320156"/>
                  </a:lnTo>
                  <a:lnTo>
                    <a:pt x="311199" y="318276"/>
                  </a:lnTo>
                  <a:lnTo>
                    <a:pt x="308802" y="315768"/>
                  </a:lnTo>
                  <a:lnTo>
                    <a:pt x="306821" y="312947"/>
                  </a:lnTo>
                  <a:lnTo>
                    <a:pt x="305258" y="309812"/>
                  </a:lnTo>
                  <a:lnTo>
                    <a:pt x="304424" y="306468"/>
                  </a:lnTo>
                  <a:lnTo>
                    <a:pt x="304007" y="302811"/>
                  </a:lnTo>
                  <a:lnTo>
                    <a:pt x="304007" y="298109"/>
                  </a:lnTo>
                  <a:lnTo>
                    <a:pt x="306196" y="293721"/>
                  </a:lnTo>
                  <a:lnTo>
                    <a:pt x="307968" y="289227"/>
                  </a:lnTo>
                  <a:lnTo>
                    <a:pt x="309010" y="284525"/>
                  </a:lnTo>
                  <a:lnTo>
                    <a:pt x="309844" y="279719"/>
                  </a:lnTo>
                  <a:lnTo>
                    <a:pt x="310053" y="274599"/>
                  </a:lnTo>
                  <a:lnTo>
                    <a:pt x="310053" y="169796"/>
                  </a:lnTo>
                  <a:lnTo>
                    <a:pt x="309636" y="163735"/>
                  </a:lnTo>
                  <a:lnTo>
                    <a:pt x="308698" y="157884"/>
                  </a:lnTo>
                  <a:lnTo>
                    <a:pt x="306926" y="152346"/>
                  </a:lnTo>
                  <a:lnTo>
                    <a:pt x="304528" y="146913"/>
                  </a:lnTo>
                  <a:lnTo>
                    <a:pt x="301714" y="142002"/>
                  </a:lnTo>
                  <a:lnTo>
                    <a:pt x="298274" y="137508"/>
                  </a:lnTo>
                  <a:lnTo>
                    <a:pt x="294313" y="133329"/>
                  </a:lnTo>
                  <a:lnTo>
                    <a:pt x="289935" y="129567"/>
                  </a:lnTo>
                  <a:lnTo>
                    <a:pt x="285140" y="126433"/>
                  </a:lnTo>
                  <a:lnTo>
                    <a:pt x="280032" y="123716"/>
                  </a:lnTo>
                  <a:lnTo>
                    <a:pt x="280032" y="115670"/>
                  </a:lnTo>
                  <a:lnTo>
                    <a:pt x="280449" y="112222"/>
                  </a:lnTo>
                  <a:lnTo>
                    <a:pt x="281283" y="108774"/>
                  </a:lnTo>
                  <a:lnTo>
                    <a:pt x="282742" y="105639"/>
                  </a:lnTo>
                  <a:lnTo>
                    <a:pt x="284827" y="102818"/>
                  </a:lnTo>
                  <a:lnTo>
                    <a:pt x="287120" y="100415"/>
                  </a:lnTo>
                  <a:lnTo>
                    <a:pt x="289935" y="98325"/>
                  </a:lnTo>
                  <a:lnTo>
                    <a:pt x="293062" y="96862"/>
                  </a:lnTo>
                  <a:lnTo>
                    <a:pt x="296397" y="96026"/>
                  </a:lnTo>
                  <a:close/>
                  <a:moveTo>
                    <a:pt x="205270" y="40228"/>
                  </a:moveTo>
                  <a:lnTo>
                    <a:pt x="211128" y="40645"/>
                  </a:lnTo>
                  <a:lnTo>
                    <a:pt x="216777" y="41583"/>
                  </a:lnTo>
                  <a:lnTo>
                    <a:pt x="222111" y="43356"/>
                  </a:lnTo>
                  <a:lnTo>
                    <a:pt x="227237" y="45649"/>
                  </a:lnTo>
                  <a:lnTo>
                    <a:pt x="231840" y="48464"/>
                  </a:lnTo>
                  <a:lnTo>
                    <a:pt x="236129" y="51905"/>
                  </a:lnTo>
                  <a:lnTo>
                    <a:pt x="239999" y="55762"/>
                  </a:lnTo>
                  <a:lnTo>
                    <a:pt x="243556" y="60141"/>
                  </a:lnTo>
                  <a:lnTo>
                    <a:pt x="246485" y="64832"/>
                  </a:lnTo>
                  <a:lnTo>
                    <a:pt x="248682" y="69837"/>
                  </a:lnTo>
                  <a:lnTo>
                    <a:pt x="250460" y="75258"/>
                  </a:lnTo>
                  <a:lnTo>
                    <a:pt x="251506" y="80888"/>
                  </a:lnTo>
                  <a:lnTo>
                    <a:pt x="251820" y="86622"/>
                  </a:lnTo>
                  <a:lnTo>
                    <a:pt x="251506" y="92564"/>
                  </a:lnTo>
                  <a:lnTo>
                    <a:pt x="250460" y="98194"/>
                  </a:lnTo>
                  <a:lnTo>
                    <a:pt x="248682" y="103511"/>
                  </a:lnTo>
                  <a:lnTo>
                    <a:pt x="246485" y="108620"/>
                  </a:lnTo>
                  <a:lnTo>
                    <a:pt x="243556" y="113207"/>
                  </a:lnTo>
                  <a:lnTo>
                    <a:pt x="239999" y="117586"/>
                  </a:lnTo>
                  <a:lnTo>
                    <a:pt x="236129" y="121443"/>
                  </a:lnTo>
                  <a:lnTo>
                    <a:pt x="231840" y="124884"/>
                  </a:lnTo>
                  <a:lnTo>
                    <a:pt x="227237" y="127803"/>
                  </a:lnTo>
                  <a:lnTo>
                    <a:pt x="222111" y="130096"/>
                  </a:lnTo>
                  <a:lnTo>
                    <a:pt x="216777" y="131765"/>
                  </a:lnTo>
                  <a:lnTo>
                    <a:pt x="211128" y="132807"/>
                  </a:lnTo>
                  <a:lnTo>
                    <a:pt x="205270" y="133224"/>
                  </a:lnTo>
                  <a:lnTo>
                    <a:pt x="199516" y="132807"/>
                  </a:lnTo>
                  <a:lnTo>
                    <a:pt x="193867" y="131765"/>
                  </a:lnTo>
                  <a:lnTo>
                    <a:pt x="188428" y="130096"/>
                  </a:lnTo>
                  <a:lnTo>
                    <a:pt x="183407" y="127803"/>
                  </a:lnTo>
                  <a:lnTo>
                    <a:pt x="178804" y="124884"/>
                  </a:lnTo>
                  <a:lnTo>
                    <a:pt x="174411" y="121443"/>
                  </a:lnTo>
                  <a:lnTo>
                    <a:pt x="170435" y="117586"/>
                  </a:lnTo>
                  <a:lnTo>
                    <a:pt x="167088" y="113207"/>
                  </a:lnTo>
                  <a:lnTo>
                    <a:pt x="164159" y="108620"/>
                  </a:lnTo>
                  <a:lnTo>
                    <a:pt x="161962" y="103511"/>
                  </a:lnTo>
                  <a:lnTo>
                    <a:pt x="160184" y="98194"/>
                  </a:lnTo>
                  <a:lnTo>
                    <a:pt x="159138" y="92564"/>
                  </a:lnTo>
                  <a:lnTo>
                    <a:pt x="158824" y="86622"/>
                  </a:lnTo>
                  <a:lnTo>
                    <a:pt x="159138" y="80888"/>
                  </a:lnTo>
                  <a:lnTo>
                    <a:pt x="160184" y="75258"/>
                  </a:lnTo>
                  <a:lnTo>
                    <a:pt x="161962" y="69837"/>
                  </a:lnTo>
                  <a:lnTo>
                    <a:pt x="164159" y="64832"/>
                  </a:lnTo>
                  <a:lnTo>
                    <a:pt x="167088" y="60141"/>
                  </a:lnTo>
                  <a:lnTo>
                    <a:pt x="170435" y="55762"/>
                  </a:lnTo>
                  <a:lnTo>
                    <a:pt x="174411" y="51905"/>
                  </a:lnTo>
                  <a:lnTo>
                    <a:pt x="178804" y="48464"/>
                  </a:lnTo>
                  <a:lnTo>
                    <a:pt x="183407" y="45649"/>
                  </a:lnTo>
                  <a:lnTo>
                    <a:pt x="188428" y="43356"/>
                  </a:lnTo>
                  <a:lnTo>
                    <a:pt x="193867" y="41583"/>
                  </a:lnTo>
                  <a:lnTo>
                    <a:pt x="199516" y="40645"/>
                  </a:lnTo>
                  <a:close/>
                  <a:moveTo>
                    <a:pt x="345442" y="0"/>
                  </a:moveTo>
                  <a:lnTo>
                    <a:pt x="350744" y="418"/>
                  </a:lnTo>
                  <a:lnTo>
                    <a:pt x="356045" y="1357"/>
                  </a:lnTo>
                  <a:lnTo>
                    <a:pt x="361035" y="3131"/>
                  </a:lnTo>
                  <a:lnTo>
                    <a:pt x="365713" y="5531"/>
                  </a:lnTo>
                  <a:lnTo>
                    <a:pt x="369975" y="8453"/>
                  </a:lnTo>
                  <a:lnTo>
                    <a:pt x="373821" y="11792"/>
                  </a:lnTo>
                  <a:lnTo>
                    <a:pt x="377251" y="15653"/>
                  </a:lnTo>
                  <a:lnTo>
                    <a:pt x="380162" y="19932"/>
                  </a:lnTo>
                  <a:lnTo>
                    <a:pt x="382449" y="24732"/>
                  </a:lnTo>
                  <a:lnTo>
                    <a:pt x="384216" y="29741"/>
                  </a:lnTo>
                  <a:lnTo>
                    <a:pt x="385255" y="35063"/>
                  </a:lnTo>
                  <a:lnTo>
                    <a:pt x="385567" y="40385"/>
                  </a:lnTo>
                  <a:lnTo>
                    <a:pt x="385255" y="45916"/>
                  </a:lnTo>
                  <a:lnTo>
                    <a:pt x="384216" y="51238"/>
                  </a:lnTo>
                  <a:lnTo>
                    <a:pt x="382449" y="56247"/>
                  </a:lnTo>
                  <a:lnTo>
                    <a:pt x="380162" y="60943"/>
                  </a:lnTo>
                  <a:lnTo>
                    <a:pt x="377251" y="65326"/>
                  </a:lnTo>
                  <a:lnTo>
                    <a:pt x="373821" y="69083"/>
                  </a:lnTo>
                  <a:lnTo>
                    <a:pt x="369975" y="72631"/>
                  </a:lnTo>
                  <a:lnTo>
                    <a:pt x="365713" y="75448"/>
                  </a:lnTo>
                  <a:lnTo>
                    <a:pt x="361035" y="77848"/>
                  </a:lnTo>
                  <a:lnTo>
                    <a:pt x="356045" y="79518"/>
                  </a:lnTo>
                  <a:lnTo>
                    <a:pt x="350744" y="80666"/>
                  </a:lnTo>
                  <a:lnTo>
                    <a:pt x="345442" y="80979"/>
                  </a:lnTo>
                  <a:lnTo>
                    <a:pt x="339933" y="80666"/>
                  </a:lnTo>
                  <a:lnTo>
                    <a:pt x="334736" y="79518"/>
                  </a:lnTo>
                  <a:lnTo>
                    <a:pt x="329746" y="77848"/>
                  </a:lnTo>
                  <a:lnTo>
                    <a:pt x="325068" y="75448"/>
                  </a:lnTo>
                  <a:lnTo>
                    <a:pt x="320806" y="72631"/>
                  </a:lnTo>
                  <a:lnTo>
                    <a:pt x="316960" y="69083"/>
                  </a:lnTo>
                  <a:lnTo>
                    <a:pt x="313530" y="65326"/>
                  </a:lnTo>
                  <a:lnTo>
                    <a:pt x="310619" y="60943"/>
                  </a:lnTo>
                  <a:lnTo>
                    <a:pt x="308228" y="56247"/>
                  </a:lnTo>
                  <a:lnTo>
                    <a:pt x="306565" y="51238"/>
                  </a:lnTo>
                  <a:lnTo>
                    <a:pt x="305526" y="45916"/>
                  </a:lnTo>
                  <a:lnTo>
                    <a:pt x="305110" y="40385"/>
                  </a:lnTo>
                  <a:lnTo>
                    <a:pt x="305526" y="35063"/>
                  </a:lnTo>
                  <a:lnTo>
                    <a:pt x="306565" y="29741"/>
                  </a:lnTo>
                  <a:lnTo>
                    <a:pt x="308228" y="24732"/>
                  </a:lnTo>
                  <a:lnTo>
                    <a:pt x="310619" y="19932"/>
                  </a:lnTo>
                  <a:lnTo>
                    <a:pt x="313530" y="15653"/>
                  </a:lnTo>
                  <a:lnTo>
                    <a:pt x="316960" y="11792"/>
                  </a:lnTo>
                  <a:lnTo>
                    <a:pt x="320806" y="8453"/>
                  </a:lnTo>
                  <a:lnTo>
                    <a:pt x="325068" y="5531"/>
                  </a:lnTo>
                  <a:lnTo>
                    <a:pt x="329746" y="3131"/>
                  </a:lnTo>
                  <a:lnTo>
                    <a:pt x="334736" y="1357"/>
                  </a:lnTo>
                  <a:lnTo>
                    <a:pt x="339933" y="418"/>
                  </a:lnTo>
                  <a:close/>
                  <a:moveTo>
                    <a:pt x="65045" y="0"/>
                  </a:moveTo>
                  <a:lnTo>
                    <a:pt x="70576" y="418"/>
                  </a:lnTo>
                  <a:lnTo>
                    <a:pt x="75794" y="1357"/>
                  </a:lnTo>
                  <a:lnTo>
                    <a:pt x="80803" y="3131"/>
                  </a:lnTo>
                  <a:lnTo>
                    <a:pt x="85499" y="5531"/>
                  </a:lnTo>
                  <a:lnTo>
                    <a:pt x="89673" y="8453"/>
                  </a:lnTo>
                  <a:lnTo>
                    <a:pt x="93639" y="11792"/>
                  </a:lnTo>
                  <a:lnTo>
                    <a:pt x="96978" y="15653"/>
                  </a:lnTo>
                  <a:lnTo>
                    <a:pt x="100004" y="19932"/>
                  </a:lnTo>
                  <a:lnTo>
                    <a:pt x="102196" y="24732"/>
                  </a:lnTo>
                  <a:lnTo>
                    <a:pt x="103970" y="29741"/>
                  </a:lnTo>
                  <a:lnTo>
                    <a:pt x="105118" y="35063"/>
                  </a:lnTo>
                  <a:lnTo>
                    <a:pt x="105535" y="40385"/>
                  </a:lnTo>
                  <a:lnTo>
                    <a:pt x="105118" y="45916"/>
                  </a:lnTo>
                  <a:lnTo>
                    <a:pt x="103970" y="51238"/>
                  </a:lnTo>
                  <a:lnTo>
                    <a:pt x="102196" y="56247"/>
                  </a:lnTo>
                  <a:lnTo>
                    <a:pt x="100004" y="60943"/>
                  </a:lnTo>
                  <a:lnTo>
                    <a:pt x="96978" y="65326"/>
                  </a:lnTo>
                  <a:lnTo>
                    <a:pt x="93639" y="69083"/>
                  </a:lnTo>
                  <a:lnTo>
                    <a:pt x="89673" y="72631"/>
                  </a:lnTo>
                  <a:lnTo>
                    <a:pt x="85499" y="75448"/>
                  </a:lnTo>
                  <a:lnTo>
                    <a:pt x="80803" y="77848"/>
                  </a:lnTo>
                  <a:lnTo>
                    <a:pt x="75794" y="79518"/>
                  </a:lnTo>
                  <a:lnTo>
                    <a:pt x="70576" y="80666"/>
                  </a:lnTo>
                  <a:lnTo>
                    <a:pt x="65045" y="80979"/>
                  </a:lnTo>
                  <a:lnTo>
                    <a:pt x="59514" y="80666"/>
                  </a:lnTo>
                  <a:lnTo>
                    <a:pt x="54297" y="79518"/>
                  </a:lnTo>
                  <a:lnTo>
                    <a:pt x="49288" y="77848"/>
                  </a:lnTo>
                  <a:lnTo>
                    <a:pt x="44592" y="75448"/>
                  </a:lnTo>
                  <a:lnTo>
                    <a:pt x="40417" y="72631"/>
                  </a:lnTo>
                  <a:lnTo>
                    <a:pt x="36452" y="69083"/>
                  </a:lnTo>
                  <a:lnTo>
                    <a:pt x="33112" y="65326"/>
                  </a:lnTo>
                  <a:lnTo>
                    <a:pt x="30086" y="60943"/>
                  </a:lnTo>
                  <a:lnTo>
                    <a:pt x="27790" y="56247"/>
                  </a:lnTo>
                  <a:lnTo>
                    <a:pt x="26121" y="51238"/>
                  </a:lnTo>
                  <a:lnTo>
                    <a:pt x="24973" y="45916"/>
                  </a:lnTo>
                  <a:lnTo>
                    <a:pt x="24555" y="40385"/>
                  </a:lnTo>
                  <a:lnTo>
                    <a:pt x="24973" y="35063"/>
                  </a:lnTo>
                  <a:lnTo>
                    <a:pt x="26121" y="29741"/>
                  </a:lnTo>
                  <a:lnTo>
                    <a:pt x="27790" y="24732"/>
                  </a:lnTo>
                  <a:lnTo>
                    <a:pt x="30086" y="19932"/>
                  </a:lnTo>
                  <a:lnTo>
                    <a:pt x="33112" y="15653"/>
                  </a:lnTo>
                  <a:lnTo>
                    <a:pt x="36452" y="11792"/>
                  </a:lnTo>
                  <a:lnTo>
                    <a:pt x="40417" y="8453"/>
                  </a:lnTo>
                  <a:lnTo>
                    <a:pt x="44592" y="5531"/>
                  </a:lnTo>
                  <a:lnTo>
                    <a:pt x="49288" y="3131"/>
                  </a:lnTo>
                  <a:lnTo>
                    <a:pt x="54297" y="1357"/>
                  </a:lnTo>
                  <a:lnTo>
                    <a:pt x="59514" y="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4" name="ïṩľîdê">
            <a:extLst>
              <a:ext uri="{FF2B5EF4-FFF2-40B4-BE49-F238E27FC236}">
                <a16:creationId xmlns="" xmlns:a16="http://schemas.microsoft.com/office/drawing/2014/main" id="{1C2C4CD5-25CD-47F2-BBCE-72B6FC18E248}"/>
              </a:ext>
            </a:extLst>
          </p:cNvPr>
          <p:cNvGrpSpPr/>
          <p:nvPr/>
        </p:nvGrpSpPr>
        <p:grpSpPr>
          <a:xfrm>
            <a:off x="9746143" y="2366989"/>
            <a:ext cx="1117598" cy="1117598"/>
            <a:chOff x="7923809" y="2571829"/>
            <a:chExt cx="1117598" cy="1117598"/>
          </a:xfrm>
        </p:grpSpPr>
        <p:sp>
          <p:nvSpPr>
            <p:cNvPr id="95" name="ïŝḻíḍé">
              <a:extLst>
                <a:ext uri="{FF2B5EF4-FFF2-40B4-BE49-F238E27FC236}">
                  <a16:creationId xmlns="" xmlns:a16="http://schemas.microsoft.com/office/drawing/2014/main" id="{5DB433A9-40EF-487C-A1D8-8D78820321C8}"/>
                </a:ext>
              </a:extLst>
            </p:cNvPr>
            <p:cNvSpPr/>
            <p:nvPr/>
          </p:nvSpPr>
          <p:spPr>
            <a:xfrm rot="10800000" flipV="1">
              <a:off x="7923809" y="2571829"/>
              <a:ext cx="1117598" cy="1117598"/>
            </a:xfrm>
            <a:prstGeom prst="ellipse">
              <a:avLst/>
            </a:prstGeom>
            <a:solidFill>
              <a:srgbClr val="6D6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96" name="ïšļîḑé">
              <a:extLst>
                <a:ext uri="{FF2B5EF4-FFF2-40B4-BE49-F238E27FC236}">
                  <a16:creationId xmlns="" xmlns:a16="http://schemas.microsoft.com/office/drawing/2014/main" id="{28B1E531-573E-4255-A541-2A71C90FFABA}"/>
                </a:ext>
              </a:extLst>
            </p:cNvPr>
            <p:cNvSpPr/>
            <p:nvPr/>
          </p:nvSpPr>
          <p:spPr bwMode="auto">
            <a:xfrm>
              <a:off x="8274564" y="2933975"/>
              <a:ext cx="410122" cy="410644"/>
            </a:xfrm>
            <a:custGeom>
              <a:avLst/>
              <a:gdLst>
                <a:gd name="connsiteX0" fmla="*/ 150660 w 410122"/>
                <a:gd name="connsiteY0" fmla="*/ 149943 h 410644"/>
                <a:gd name="connsiteX1" fmla="*/ 259984 w 410122"/>
                <a:gd name="connsiteY1" fmla="*/ 149943 h 410644"/>
                <a:gd name="connsiteX2" fmla="*/ 263430 w 410122"/>
                <a:gd name="connsiteY2" fmla="*/ 150257 h 410644"/>
                <a:gd name="connsiteX3" fmla="*/ 266876 w 410122"/>
                <a:gd name="connsiteY3" fmla="*/ 151198 h 410644"/>
                <a:gd name="connsiteX4" fmla="*/ 270008 w 410122"/>
                <a:gd name="connsiteY4" fmla="*/ 152662 h 410644"/>
                <a:gd name="connsiteX5" fmla="*/ 272827 w 410122"/>
                <a:gd name="connsiteY5" fmla="*/ 154649 h 410644"/>
                <a:gd name="connsiteX6" fmla="*/ 275229 w 410122"/>
                <a:gd name="connsiteY6" fmla="*/ 157054 h 410644"/>
                <a:gd name="connsiteX7" fmla="*/ 277213 w 410122"/>
                <a:gd name="connsiteY7" fmla="*/ 159982 h 410644"/>
                <a:gd name="connsiteX8" fmla="*/ 278779 w 410122"/>
                <a:gd name="connsiteY8" fmla="*/ 163119 h 410644"/>
                <a:gd name="connsiteX9" fmla="*/ 279614 w 410122"/>
                <a:gd name="connsiteY9" fmla="*/ 166570 h 410644"/>
                <a:gd name="connsiteX10" fmla="*/ 280032 w 410122"/>
                <a:gd name="connsiteY10" fmla="*/ 170021 h 410644"/>
                <a:gd name="connsiteX11" fmla="*/ 280032 w 410122"/>
                <a:gd name="connsiteY11" fmla="*/ 275117 h 410644"/>
                <a:gd name="connsiteX12" fmla="*/ 279614 w 410122"/>
                <a:gd name="connsiteY12" fmla="*/ 278777 h 410644"/>
                <a:gd name="connsiteX13" fmla="*/ 278779 w 410122"/>
                <a:gd name="connsiteY13" fmla="*/ 282124 h 410644"/>
                <a:gd name="connsiteX14" fmla="*/ 277213 w 410122"/>
                <a:gd name="connsiteY14" fmla="*/ 285365 h 410644"/>
                <a:gd name="connsiteX15" fmla="*/ 275229 w 410122"/>
                <a:gd name="connsiteY15" fmla="*/ 288084 h 410644"/>
                <a:gd name="connsiteX16" fmla="*/ 272827 w 410122"/>
                <a:gd name="connsiteY16" fmla="*/ 290490 h 410644"/>
                <a:gd name="connsiteX17" fmla="*/ 270008 w 410122"/>
                <a:gd name="connsiteY17" fmla="*/ 292476 h 410644"/>
                <a:gd name="connsiteX18" fmla="*/ 266876 w 410122"/>
                <a:gd name="connsiteY18" fmla="*/ 294045 h 410644"/>
                <a:gd name="connsiteX19" fmla="*/ 263430 w 410122"/>
                <a:gd name="connsiteY19" fmla="*/ 294882 h 410644"/>
                <a:gd name="connsiteX20" fmla="*/ 259984 w 410122"/>
                <a:gd name="connsiteY20" fmla="*/ 295300 h 410644"/>
                <a:gd name="connsiteX21" fmla="*/ 252153 w 410122"/>
                <a:gd name="connsiteY21" fmla="*/ 295300 h 410644"/>
                <a:gd name="connsiteX22" fmla="*/ 252153 w 410122"/>
                <a:gd name="connsiteY22" fmla="*/ 390462 h 410644"/>
                <a:gd name="connsiteX23" fmla="*/ 251944 w 410122"/>
                <a:gd name="connsiteY23" fmla="*/ 394122 h 410644"/>
                <a:gd name="connsiteX24" fmla="*/ 250900 w 410122"/>
                <a:gd name="connsiteY24" fmla="*/ 397572 h 410644"/>
                <a:gd name="connsiteX25" fmla="*/ 249438 w 410122"/>
                <a:gd name="connsiteY25" fmla="*/ 400710 h 410644"/>
                <a:gd name="connsiteX26" fmla="*/ 247558 w 410122"/>
                <a:gd name="connsiteY26" fmla="*/ 403429 h 410644"/>
                <a:gd name="connsiteX27" fmla="*/ 245052 w 410122"/>
                <a:gd name="connsiteY27" fmla="*/ 405938 h 410644"/>
                <a:gd name="connsiteX28" fmla="*/ 242233 w 410122"/>
                <a:gd name="connsiteY28" fmla="*/ 407925 h 410644"/>
                <a:gd name="connsiteX29" fmla="*/ 239101 w 410122"/>
                <a:gd name="connsiteY29" fmla="*/ 409389 h 410644"/>
                <a:gd name="connsiteX30" fmla="*/ 235759 w 410122"/>
                <a:gd name="connsiteY30" fmla="*/ 410435 h 410644"/>
                <a:gd name="connsiteX31" fmla="*/ 232105 w 410122"/>
                <a:gd name="connsiteY31" fmla="*/ 410644 h 410644"/>
                <a:gd name="connsiteX32" fmla="*/ 178330 w 410122"/>
                <a:gd name="connsiteY32" fmla="*/ 410644 h 410644"/>
                <a:gd name="connsiteX33" fmla="*/ 174676 w 410122"/>
                <a:gd name="connsiteY33" fmla="*/ 410435 h 410644"/>
                <a:gd name="connsiteX34" fmla="*/ 171334 w 410122"/>
                <a:gd name="connsiteY34" fmla="*/ 409389 h 410644"/>
                <a:gd name="connsiteX35" fmla="*/ 168202 w 410122"/>
                <a:gd name="connsiteY35" fmla="*/ 407925 h 410644"/>
                <a:gd name="connsiteX36" fmla="*/ 165383 w 410122"/>
                <a:gd name="connsiteY36" fmla="*/ 405938 h 410644"/>
                <a:gd name="connsiteX37" fmla="*/ 163086 w 410122"/>
                <a:gd name="connsiteY37" fmla="*/ 403429 h 410644"/>
                <a:gd name="connsiteX38" fmla="*/ 160997 w 410122"/>
                <a:gd name="connsiteY38" fmla="*/ 400710 h 410644"/>
                <a:gd name="connsiteX39" fmla="*/ 159535 w 410122"/>
                <a:gd name="connsiteY39" fmla="*/ 397572 h 410644"/>
                <a:gd name="connsiteX40" fmla="*/ 158700 w 410122"/>
                <a:gd name="connsiteY40" fmla="*/ 394122 h 410644"/>
                <a:gd name="connsiteX41" fmla="*/ 158282 w 410122"/>
                <a:gd name="connsiteY41" fmla="*/ 390462 h 410644"/>
                <a:gd name="connsiteX42" fmla="*/ 158282 w 410122"/>
                <a:gd name="connsiteY42" fmla="*/ 295614 h 410644"/>
                <a:gd name="connsiteX43" fmla="*/ 150660 w 410122"/>
                <a:gd name="connsiteY43" fmla="*/ 295614 h 410644"/>
                <a:gd name="connsiteX44" fmla="*/ 147005 w 410122"/>
                <a:gd name="connsiteY44" fmla="*/ 295300 h 410644"/>
                <a:gd name="connsiteX45" fmla="*/ 143664 w 410122"/>
                <a:gd name="connsiteY45" fmla="*/ 294359 h 410644"/>
                <a:gd name="connsiteX46" fmla="*/ 140532 w 410122"/>
                <a:gd name="connsiteY46" fmla="*/ 292895 h 410644"/>
                <a:gd name="connsiteX47" fmla="*/ 137712 w 410122"/>
                <a:gd name="connsiteY47" fmla="*/ 290803 h 410644"/>
                <a:gd name="connsiteX48" fmla="*/ 135206 w 410122"/>
                <a:gd name="connsiteY48" fmla="*/ 288503 h 410644"/>
                <a:gd name="connsiteX49" fmla="*/ 133327 w 410122"/>
                <a:gd name="connsiteY49" fmla="*/ 285575 h 410644"/>
                <a:gd name="connsiteX50" fmla="*/ 131865 w 410122"/>
                <a:gd name="connsiteY50" fmla="*/ 282437 h 410644"/>
                <a:gd name="connsiteX51" fmla="*/ 130821 w 410122"/>
                <a:gd name="connsiteY51" fmla="*/ 278986 h 410644"/>
                <a:gd name="connsiteX52" fmla="*/ 130612 w 410122"/>
                <a:gd name="connsiteY52" fmla="*/ 275536 h 410644"/>
                <a:gd name="connsiteX53" fmla="*/ 130612 w 410122"/>
                <a:gd name="connsiteY53" fmla="*/ 170021 h 410644"/>
                <a:gd name="connsiteX54" fmla="*/ 130821 w 410122"/>
                <a:gd name="connsiteY54" fmla="*/ 166570 h 410644"/>
                <a:gd name="connsiteX55" fmla="*/ 131761 w 410122"/>
                <a:gd name="connsiteY55" fmla="*/ 163119 h 410644"/>
                <a:gd name="connsiteX56" fmla="*/ 133222 w 410122"/>
                <a:gd name="connsiteY56" fmla="*/ 159982 h 410644"/>
                <a:gd name="connsiteX57" fmla="*/ 135206 w 410122"/>
                <a:gd name="connsiteY57" fmla="*/ 157054 h 410644"/>
                <a:gd name="connsiteX58" fmla="*/ 137608 w 410122"/>
                <a:gd name="connsiteY58" fmla="*/ 154649 h 410644"/>
                <a:gd name="connsiteX59" fmla="*/ 140323 w 410122"/>
                <a:gd name="connsiteY59" fmla="*/ 152662 h 410644"/>
                <a:gd name="connsiteX60" fmla="*/ 143455 w 410122"/>
                <a:gd name="connsiteY60" fmla="*/ 151198 h 410644"/>
                <a:gd name="connsiteX61" fmla="*/ 146901 w 410122"/>
                <a:gd name="connsiteY61" fmla="*/ 150257 h 410644"/>
                <a:gd name="connsiteX62" fmla="*/ 20014 w 410122"/>
                <a:gd name="connsiteY62" fmla="*/ 96130 h 410644"/>
                <a:gd name="connsiteX63" fmla="*/ 110076 w 410122"/>
                <a:gd name="connsiteY63" fmla="*/ 96130 h 410644"/>
                <a:gd name="connsiteX64" fmla="*/ 113725 w 410122"/>
                <a:gd name="connsiteY64" fmla="*/ 96444 h 410644"/>
                <a:gd name="connsiteX65" fmla="*/ 117060 w 410122"/>
                <a:gd name="connsiteY65" fmla="*/ 97385 h 410644"/>
                <a:gd name="connsiteX66" fmla="*/ 120187 w 410122"/>
                <a:gd name="connsiteY66" fmla="*/ 98848 h 410644"/>
                <a:gd name="connsiteX67" fmla="*/ 123002 w 410122"/>
                <a:gd name="connsiteY67" fmla="*/ 100834 h 410644"/>
                <a:gd name="connsiteX68" fmla="*/ 125399 w 410122"/>
                <a:gd name="connsiteY68" fmla="*/ 103239 h 410644"/>
                <a:gd name="connsiteX69" fmla="*/ 127380 w 410122"/>
                <a:gd name="connsiteY69" fmla="*/ 106061 h 410644"/>
                <a:gd name="connsiteX70" fmla="*/ 128839 w 410122"/>
                <a:gd name="connsiteY70" fmla="*/ 109197 h 410644"/>
                <a:gd name="connsiteX71" fmla="*/ 129777 w 410122"/>
                <a:gd name="connsiteY71" fmla="*/ 112542 h 410644"/>
                <a:gd name="connsiteX72" fmla="*/ 130090 w 410122"/>
                <a:gd name="connsiteY72" fmla="*/ 116201 h 410644"/>
                <a:gd name="connsiteX73" fmla="*/ 130090 w 410122"/>
                <a:gd name="connsiteY73" fmla="*/ 124251 h 410644"/>
                <a:gd name="connsiteX74" fmla="*/ 124982 w 410122"/>
                <a:gd name="connsiteY74" fmla="*/ 126864 h 410644"/>
                <a:gd name="connsiteX75" fmla="*/ 120187 w 410122"/>
                <a:gd name="connsiteY75" fmla="*/ 130000 h 410644"/>
                <a:gd name="connsiteX76" fmla="*/ 115809 w 410122"/>
                <a:gd name="connsiteY76" fmla="*/ 133659 h 410644"/>
                <a:gd name="connsiteX77" fmla="*/ 111848 w 410122"/>
                <a:gd name="connsiteY77" fmla="*/ 137841 h 410644"/>
                <a:gd name="connsiteX78" fmla="*/ 108513 w 410122"/>
                <a:gd name="connsiteY78" fmla="*/ 142545 h 410644"/>
                <a:gd name="connsiteX79" fmla="*/ 105594 w 410122"/>
                <a:gd name="connsiteY79" fmla="*/ 147353 h 410644"/>
                <a:gd name="connsiteX80" fmla="*/ 103197 w 410122"/>
                <a:gd name="connsiteY80" fmla="*/ 152685 h 410644"/>
                <a:gd name="connsiteX81" fmla="*/ 101425 w 410122"/>
                <a:gd name="connsiteY81" fmla="*/ 158330 h 410644"/>
                <a:gd name="connsiteX82" fmla="*/ 100486 w 410122"/>
                <a:gd name="connsiteY82" fmla="*/ 164184 h 410644"/>
                <a:gd name="connsiteX83" fmla="*/ 100069 w 410122"/>
                <a:gd name="connsiteY83" fmla="*/ 170143 h 410644"/>
                <a:gd name="connsiteX84" fmla="*/ 100069 w 410122"/>
                <a:gd name="connsiteY84" fmla="*/ 275621 h 410644"/>
                <a:gd name="connsiteX85" fmla="*/ 100278 w 410122"/>
                <a:gd name="connsiteY85" fmla="*/ 280534 h 410644"/>
                <a:gd name="connsiteX86" fmla="*/ 101112 w 410122"/>
                <a:gd name="connsiteY86" fmla="*/ 285447 h 410644"/>
                <a:gd name="connsiteX87" fmla="*/ 102363 w 410122"/>
                <a:gd name="connsiteY87" fmla="*/ 290152 h 410644"/>
                <a:gd name="connsiteX88" fmla="*/ 104135 w 410122"/>
                <a:gd name="connsiteY88" fmla="*/ 294751 h 410644"/>
                <a:gd name="connsiteX89" fmla="*/ 106115 w 410122"/>
                <a:gd name="connsiteY89" fmla="*/ 298933 h 410644"/>
                <a:gd name="connsiteX90" fmla="*/ 106115 w 410122"/>
                <a:gd name="connsiteY90" fmla="*/ 303741 h 410644"/>
                <a:gd name="connsiteX91" fmla="*/ 105698 w 410122"/>
                <a:gd name="connsiteY91" fmla="*/ 307296 h 410644"/>
                <a:gd name="connsiteX92" fmla="*/ 104864 w 410122"/>
                <a:gd name="connsiteY92" fmla="*/ 310641 h 410644"/>
                <a:gd name="connsiteX93" fmla="*/ 103301 w 410122"/>
                <a:gd name="connsiteY93" fmla="*/ 313777 h 410644"/>
                <a:gd name="connsiteX94" fmla="*/ 101320 w 410122"/>
                <a:gd name="connsiteY94" fmla="*/ 316704 h 410644"/>
                <a:gd name="connsiteX95" fmla="*/ 98923 w 410122"/>
                <a:gd name="connsiteY95" fmla="*/ 319108 h 410644"/>
                <a:gd name="connsiteX96" fmla="*/ 96213 w 410122"/>
                <a:gd name="connsiteY96" fmla="*/ 321095 h 410644"/>
                <a:gd name="connsiteX97" fmla="*/ 93085 w 410122"/>
                <a:gd name="connsiteY97" fmla="*/ 322663 h 410644"/>
                <a:gd name="connsiteX98" fmla="*/ 89646 w 410122"/>
                <a:gd name="connsiteY98" fmla="*/ 323499 h 410644"/>
                <a:gd name="connsiteX99" fmla="*/ 86101 w 410122"/>
                <a:gd name="connsiteY99" fmla="*/ 323917 h 410644"/>
                <a:gd name="connsiteX100" fmla="*/ 43989 w 410122"/>
                <a:gd name="connsiteY100" fmla="*/ 323917 h 410644"/>
                <a:gd name="connsiteX101" fmla="*/ 40445 w 410122"/>
                <a:gd name="connsiteY101" fmla="*/ 323499 h 410644"/>
                <a:gd name="connsiteX102" fmla="*/ 37005 w 410122"/>
                <a:gd name="connsiteY102" fmla="*/ 322663 h 410644"/>
                <a:gd name="connsiteX103" fmla="*/ 33878 w 410122"/>
                <a:gd name="connsiteY103" fmla="*/ 321095 h 410644"/>
                <a:gd name="connsiteX104" fmla="*/ 31168 w 410122"/>
                <a:gd name="connsiteY104" fmla="*/ 319108 h 410644"/>
                <a:gd name="connsiteX105" fmla="*/ 28770 w 410122"/>
                <a:gd name="connsiteY105" fmla="*/ 316704 h 410644"/>
                <a:gd name="connsiteX106" fmla="*/ 26790 w 410122"/>
                <a:gd name="connsiteY106" fmla="*/ 313777 h 410644"/>
                <a:gd name="connsiteX107" fmla="*/ 25226 w 410122"/>
                <a:gd name="connsiteY107" fmla="*/ 310641 h 410644"/>
                <a:gd name="connsiteX108" fmla="*/ 24392 w 410122"/>
                <a:gd name="connsiteY108" fmla="*/ 307296 h 410644"/>
                <a:gd name="connsiteX109" fmla="*/ 23975 w 410122"/>
                <a:gd name="connsiteY109" fmla="*/ 303741 h 410644"/>
                <a:gd name="connsiteX110" fmla="*/ 23975 w 410122"/>
                <a:gd name="connsiteY110" fmla="*/ 223248 h 410644"/>
                <a:gd name="connsiteX111" fmla="*/ 20014 w 410122"/>
                <a:gd name="connsiteY111" fmla="*/ 223248 h 410644"/>
                <a:gd name="connsiteX112" fmla="*/ 16365 w 410122"/>
                <a:gd name="connsiteY112" fmla="*/ 222829 h 410644"/>
                <a:gd name="connsiteX113" fmla="*/ 12821 w 410122"/>
                <a:gd name="connsiteY113" fmla="*/ 221993 h 410644"/>
                <a:gd name="connsiteX114" fmla="*/ 9694 w 410122"/>
                <a:gd name="connsiteY114" fmla="*/ 220530 h 410644"/>
                <a:gd name="connsiteX115" fmla="*/ 6984 w 410122"/>
                <a:gd name="connsiteY115" fmla="*/ 218439 h 410644"/>
                <a:gd name="connsiteX116" fmla="*/ 4586 w 410122"/>
                <a:gd name="connsiteY116" fmla="*/ 216035 h 410644"/>
                <a:gd name="connsiteX117" fmla="*/ 2606 w 410122"/>
                <a:gd name="connsiteY117" fmla="*/ 213212 h 410644"/>
                <a:gd name="connsiteX118" fmla="*/ 1251 w 410122"/>
                <a:gd name="connsiteY118" fmla="*/ 210076 h 410644"/>
                <a:gd name="connsiteX119" fmla="*/ 208 w 410122"/>
                <a:gd name="connsiteY119" fmla="*/ 206626 h 410644"/>
                <a:gd name="connsiteX120" fmla="*/ 0 w 410122"/>
                <a:gd name="connsiteY120" fmla="*/ 203176 h 410644"/>
                <a:gd name="connsiteX121" fmla="*/ 0 w 410122"/>
                <a:gd name="connsiteY121" fmla="*/ 116201 h 410644"/>
                <a:gd name="connsiteX122" fmla="*/ 312 w 410122"/>
                <a:gd name="connsiteY122" fmla="*/ 112542 h 410644"/>
                <a:gd name="connsiteX123" fmla="*/ 1251 w 410122"/>
                <a:gd name="connsiteY123" fmla="*/ 109197 h 410644"/>
                <a:gd name="connsiteX124" fmla="*/ 2710 w 410122"/>
                <a:gd name="connsiteY124" fmla="*/ 106061 h 410644"/>
                <a:gd name="connsiteX125" fmla="*/ 4690 w 410122"/>
                <a:gd name="connsiteY125" fmla="*/ 103239 h 410644"/>
                <a:gd name="connsiteX126" fmla="*/ 7088 w 410122"/>
                <a:gd name="connsiteY126" fmla="*/ 100834 h 410644"/>
                <a:gd name="connsiteX127" fmla="*/ 9902 w 410122"/>
                <a:gd name="connsiteY127" fmla="*/ 98848 h 410644"/>
                <a:gd name="connsiteX128" fmla="*/ 13030 w 410122"/>
                <a:gd name="connsiteY128" fmla="*/ 97385 h 410644"/>
                <a:gd name="connsiteX129" fmla="*/ 16365 w 410122"/>
                <a:gd name="connsiteY129" fmla="*/ 96444 h 410644"/>
                <a:gd name="connsiteX130" fmla="*/ 300046 w 410122"/>
                <a:gd name="connsiteY130" fmla="*/ 95608 h 410644"/>
                <a:gd name="connsiteX131" fmla="*/ 390108 w 410122"/>
                <a:gd name="connsiteY131" fmla="*/ 95608 h 410644"/>
                <a:gd name="connsiteX132" fmla="*/ 393757 w 410122"/>
                <a:gd name="connsiteY132" fmla="*/ 96026 h 410644"/>
                <a:gd name="connsiteX133" fmla="*/ 397196 w 410122"/>
                <a:gd name="connsiteY133" fmla="*/ 96862 h 410644"/>
                <a:gd name="connsiteX134" fmla="*/ 400324 w 410122"/>
                <a:gd name="connsiteY134" fmla="*/ 98325 h 410644"/>
                <a:gd name="connsiteX135" fmla="*/ 403034 w 410122"/>
                <a:gd name="connsiteY135" fmla="*/ 100415 h 410644"/>
                <a:gd name="connsiteX136" fmla="*/ 405431 w 410122"/>
                <a:gd name="connsiteY136" fmla="*/ 102818 h 410644"/>
                <a:gd name="connsiteX137" fmla="*/ 407412 w 410122"/>
                <a:gd name="connsiteY137" fmla="*/ 105639 h 410644"/>
                <a:gd name="connsiteX138" fmla="*/ 408871 w 410122"/>
                <a:gd name="connsiteY138" fmla="*/ 108774 h 410644"/>
                <a:gd name="connsiteX139" fmla="*/ 409809 w 410122"/>
                <a:gd name="connsiteY139" fmla="*/ 112222 h 410644"/>
                <a:gd name="connsiteX140" fmla="*/ 410122 w 410122"/>
                <a:gd name="connsiteY140" fmla="*/ 115670 h 410644"/>
                <a:gd name="connsiteX141" fmla="*/ 410122 w 410122"/>
                <a:gd name="connsiteY141" fmla="*/ 202188 h 410644"/>
                <a:gd name="connsiteX142" fmla="*/ 409809 w 410122"/>
                <a:gd name="connsiteY142" fmla="*/ 205845 h 410644"/>
                <a:gd name="connsiteX143" fmla="*/ 408871 w 410122"/>
                <a:gd name="connsiteY143" fmla="*/ 209293 h 410644"/>
                <a:gd name="connsiteX144" fmla="*/ 407412 w 410122"/>
                <a:gd name="connsiteY144" fmla="*/ 212428 h 410644"/>
                <a:gd name="connsiteX145" fmla="*/ 405431 w 410122"/>
                <a:gd name="connsiteY145" fmla="*/ 215144 h 410644"/>
                <a:gd name="connsiteX146" fmla="*/ 403034 w 410122"/>
                <a:gd name="connsiteY146" fmla="*/ 217652 h 410644"/>
                <a:gd name="connsiteX147" fmla="*/ 400324 w 410122"/>
                <a:gd name="connsiteY147" fmla="*/ 219533 h 410644"/>
                <a:gd name="connsiteX148" fmla="*/ 397196 w 410122"/>
                <a:gd name="connsiteY148" fmla="*/ 221100 h 410644"/>
                <a:gd name="connsiteX149" fmla="*/ 393757 w 410122"/>
                <a:gd name="connsiteY149" fmla="*/ 222041 h 410644"/>
                <a:gd name="connsiteX150" fmla="*/ 390108 w 410122"/>
                <a:gd name="connsiteY150" fmla="*/ 222354 h 410644"/>
                <a:gd name="connsiteX151" fmla="*/ 386147 w 410122"/>
                <a:gd name="connsiteY151" fmla="*/ 222354 h 410644"/>
                <a:gd name="connsiteX152" fmla="*/ 386147 w 410122"/>
                <a:gd name="connsiteY152" fmla="*/ 302811 h 410644"/>
                <a:gd name="connsiteX153" fmla="*/ 385730 w 410122"/>
                <a:gd name="connsiteY153" fmla="*/ 306468 h 410644"/>
                <a:gd name="connsiteX154" fmla="*/ 384896 w 410122"/>
                <a:gd name="connsiteY154" fmla="*/ 309812 h 410644"/>
                <a:gd name="connsiteX155" fmla="*/ 383437 w 410122"/>
                <a:gd name="connsiteY155" fmla="*/ 312947 h 410644"/>
                <a:gd name="connsiteX156" fmla="*/ 381352 w 410122"/>
                <a:gd name="connsiteY156" fmla="*/ 315768 h 410644"/>
                <a:gd name="connsiteX157" fmla="*/ 378955 w 410122"/>
                <a:gd name="connsiteY157" fmla="*/ 318276 h 410644"/>
                <a:gd name="connsiteX158" fmla="*/ 376244 w 410122"/>
                <a:gd name="connsiteY158" fmla="*/ 320156 h 410644"/>
                <a:gd name="connsiteX159" fmla="*/ 373117 w 410122"/>
                <a:gd name="connsiteY159" fmla="*/ 321619 h 410644"/>
                <a:gd name="connsiteX160" fmla="*/ 369782 w 410122"/>
                <a:gd name="connsiteY160" fmla="*/ 322664 h 410644"/>
                <a:gd name="connsiteX161" fmla="*/ 366133 w 410122"/>
                <a:gd name="connsiteY161" fmla="*/ 322873 h 410644"/>
                <a:gd name="connsiteX162" fmla="*/ 324125 w 410122"/>
                <a:gd name="connsiteY162" fmla="*/ 322873 h 410644"/>
                <a:gd name="connsiteX163" fmla="*/ 320477 w 410122"/>
                <a:gd name="connsiteY163" fmla="*/ 322664 h 410644"/>
                <a:gd name="connsiteX164" fmla="*/ 317037 w 410122"/>
                <a:gd name="connsiteY164" fmla="*/ 321619 h 410644"/>
                <a:gd name="connsiteX165" fmla="*/ 313910 w 410122"/>
                <a:gd name="connsiteY165" fmla="*/ 320156 h 410644"/>
                <a:gd name="connsiteX166" fmla="*/ 311199 w 410122"/>
                <a:gd name="connsiteY166" fmla="*/ 318276 h 410644"/>
                <a:gd name="connsiteX167" fmla="*/ 308802 w 410122"/>
                <a:gd name="connsiteY167" fmla="*/ 315768 h 410644"/>
                <a:gd name="connsiteX168" fmla="*/ 306821 w 410122"/>
                <a:gd name="connsiteY168" fmla="*/ 312947 h 410644"/>
                <a:gd name="connsiteX169" fmla="*/ 305258 w 410122"/>
                <a:gd name="connsiteY169" fmla="*/ 309812 h 410644"/>
                <a:gd name="connsiteX170" fmla="*/ 304424 w 410122"/>
                <a:gd name="connsiteY170" fmla="*/ 306468 h 410644"/>
                <a:gd name="connsiteX171" fmla="*/ 304007 w 410122"/>
                <a:gd name="connsiteY171" fmla="*/ 302811 h 410644"/>
                <a:gd name="connsiteX172" fmla="*/ 304007 w 410122"/>
                <a:gd name="connsiteY172" fmla="*/ 298109 h 410644"/>
                <a:gd name="connsiteX173" fmla="*/ 306196 w 410122"/>
                <a:gd name="connsiteY173" fmla="*/ 293721 h 410644"/>
                <a:gd name="connsiteX174" fmla="*/ 307968 w 410122"/>
                <a:gd name="connsiteY174" fmla="*/ 289227 h 410644"/>
                <a:gd name="connsiteX175" fmla="*/ 309010 w 410122"/>
                <a:gd name="connsiteY175" fmla="*/ 284525 h 410644"/>
                <a:gd name="connsiteX176" fmla="*/ 309844 w 410122"/>
                <a:gd name="connsiteY176" fmla="*/ 279719 h 410644"/>
                <a:gd name="connsiteX177" fmla="*/ 310053 w 410122"/>
                <a:gd name="connsiteY177" fmla="*/ 274599 h 410644"/>
                <a:gd name="connsiteX178" fmla="*/ 310053 w 410122"/>
                <a:gd name="connsiteY178" fmla="*/ 169796 h 410644"/>
                <a:gd name="connsiteX179" fmla="*/ 309636 w 410122"/>
                <a:gd name="connsiteY179" fmla="*/ 163735 h 410644"/>
                <a:gd name="connsiteX180" fmla="*/ 308698 w 410122"/>
                <a:gd name="connsiteY180" fmla="*/ 157884 h 410644"/>
                <a:gd name="connsiteX181" fmla="*/ 306926 w 410122"/>
                <a:gd name="connsiteY181" fmla="*/ 152346 h 410644"/>
                <a:gd name="connsiteX182" fmla="*/ 304528 w 410122"/>
                <a:gd name="connsiteY182" fmla="*/ 146913 h 410644"/>
                <a:gd name="connsiteX183" fmla="*/ 301714 w 410122"/>
                <a:gd name="connsiteY183" fmla="*/ 142002 h 410644"/>
                <a:gd name="connsiteX184" fmla="*/ 298274 w 410122"/>
                <a:gd name="connsiteY184" fmla="*/ 137508 h 410644"/>
                <a:gd name="connsiteX185" fmla="*/ 294313 w 410122"/>
                <a:gd name="connsiteY185" fmla="*/ 133329 h 410644"/>
                <a:gd name="connsiteX186" fmla="*/ 289935 w 410122"/>
                <a:gd name="connsiteY186" fmla="*/ 129567 h 410644"/>
                <a:gd name="connsiteX187" fmla="*/ 285140 w 410122"/>
                <a:gd name="connsiteY187" fmla="*/ 126433 h 410644"/>
                <a:gd name="connsiteX188" fmla="*/ 280032 w 410122"/>
                <a:gd name="connsiteY188" fmla="*/ 123716 h 410644"/>
                <a:gd name="connsiteX189" fmla="*/ 280032 w 410122"/>
                <a:gd name="connsiteY189" fmla="*/ 115670 h 410644"/>
                <a:gd name="connsiteX190" fmla="*/ 280449 w 410122"/>
                <a:gd name="connsiteY190" fmla="*/ 112222 h 410644"/>
                <a:gd name="connsiteX191" fmla="*/ 281283 w 410122"/>
                <a:gd name="connsiteY191" fmla="*/ 108774 h 410644"/>
                <a:gd name="connsiteX192" fmla="*/ 282742 w 410122"/>
                <a:gd name="connsiteY192" fmla="*/ 105639 h 410644"/>
                <a:gd name="connsiteX193" fmla="*/ 284827 w 410122"/>
                <a:gd name="connsiteY193" fmla="*/ 102818 h 410644"/>
                <a:gd name="connsiteX194" fmla="*/ 287120 w 410122"/>
                <a:gd name="connsiteY194" fmla="*/ 100415 h 410644"/>
                <a:gd name="connsiteX195" fmla="*/ 289935 w 410122"/>
                <a:gd name="connsiteY195" fmla="*/ 98325 h 410644"/>
                <a:gd name="connsiteX196" fmla="*/ 293062 w 410122"/>
                <a:gd name="connsiteY196" fmla="*/ 96862 h 410644"/>
                <a:gd name="connsiteX197" fmla="*/ 296397 w 410122"/>
                <a:gd name="connsiteY197" fmla="*/ 96026 h 410644"/>
                <a:gd name="connsiteX198" fmla="*/ 205270 w 410122"/>
                <a:gd name="connsiteY198" fmla="*/ 40228 h 410644"/>
                <a:gd name="connsiteX199" fmla="*/ 211128 w 410122"/>
                <a:gd name="connsiteY199" fmla="*/ 40645 h 410644"/>
                <a:gd name="connsiteX200" fmla="*/ 216777 w 410122"/>
                <a:gd name="connsiteY200" fmla="*/ 41583 h 410644"/>
                <a:gd name="connsiteX201" fmla="*/ 222111 w 410122"/>
                <a:gd name="connsiteY201" fmla="*/ 43356 h 410644"/>
                <a:gd name="connsiteX202" fmla="*/ 227237 w 410122"/>
                <a:gd name="connsiteY202" fmla="*/ 45649 h 410644"/>
                <a:gd name="connsiteX203" fmla="*/ 231840 w 410122"/>
                <a:gd name="connsiteY203" fmla="*/ 48464 h 410644"/>
                <a:gd name="connsiteX204" fmla="*/ 236129 w 410122"/>
                <a:gd name="connsiteY204" fmla="*/ 51905 h 410644"/>
                <a:gd name="connsiteX205" fmla="*/ 239999 w 410122"/>
                <a:gd name="connsiteY205" fmla="*/ 55762 h 410644"/>
                <a:gd name="connsiteX206" fmla="*/ 243556 w 410122"/>
                <a:gd name="connsiteY206" fmla="*/ 60141 h 410644"/>
                <a:gd name="connsiteX207" fmla="*/ 246485 w 410122"/>
                <a:gd name="connsiteY207" fmla="*/ 64832 h 410644"/>
                <a:gd name="connsiteX208" fmla="*/ 248682 w 410122"/>
                <a:gd name="connsiteY208" fmla="*/ 69837 h 410644"/>
                <a:gd name="connsiteX209" fmla="*/ 250460 w 410122"/>
                <a:gd name="connsiteY209" fmla="*/ 75258 h 410644"/>
                <a:gd name="connsiteX210" fmla="*/ 251506 w 410122"/>
                <a:gd name="connsiteY210" fmla="*/ 80888 h 410644"/>
                <a:gd name="connsiteX211" fmla="*/ 251820 w 410122"/>
                <a:gd name="connsiteY211" fmla="*/ 86622 h 410644"/>
                <a:gd name="connsiteX212" fmla="*/ 251506 w 410122"/>
                <a:gd name="connsiteY212" fmla="*/ 92564 h 410644"/>
                <a:gd name="connsiteX213" fmla="*/ 250460 w 410122"/>
                <a:gd name="connsiteY213" fmla="*/ 98194 h 410644"/>
                <a:gd name="connsiteX214" fmla="*/ 248682 w 410122"/>
                <a:gd name="connsiteY214" fmla="*/ 103511 h 410644"/>
                <a:gd name="connsiteX215" fmla="*/ 246485 w 410122"/>
                <a:gd name="connsiteY215" fmla="*/ 108620 h 410644"/>
                <a:gd name="connsiteX216" fmla="*/ 243556 w 410122"/>
                <a:gd name="connsiteY216" fmla="*/ 113207 h 410644"/>
                <a:gd name="connsiteX217" fmla="*/ 239999 w 410122"/>
                <a:gd name="connsiteY217" fmla="*/ 117586 h 410644"/>
                <a:gd name="connsiteX218" fmla="*/ 236129 w 410122"/>
                <a:gd name="connsiteY218" fmla="*/ 121443 h 410644"/>
                <a:gd name="connsiteX219" fmla="*/ 231840 w 410122"/>
                <a:gd name="connsiteY219" fmla="*/ 124884 h 410644"/>
                <a:gd name="connsiteX220" fmla="*/ 227237 w 410122"/>
                <a:gd name="connsiteY220" fmla="*/ 127803 h 410644"/>
                <a:gd name="connsiteX221" fmla="*/ 222111 w 410122"/>
                <a:gd name="connsiteY221" fmla="*/ 130096 h 410644"/>
                <a:gd name="connsiteX222" fmla="*/ 216777 w 410122"/>
                <a:gd name="connsiteY222" fmla="*/ 131765 h 410644"/>
                <a:gd name="connsiteX223" fmla="*/ 211128 w 410122"/>
                <a:gd name="connsiteY223" fmla="*/ 132807 h 410644"/>
                <a:gd name="connsiteX224" fmla="*/ 205270 w 410122"/>
                <a:gd name="connsiteY224" fmla="*/ 133224 h 410644"/>
                <a:gd name="connsiteX225" fmla="*/ 199516 w 410122"/>
                <a:gd name="connsiteY225" fmla="*/ 132807 h 410644"/>
                <a:gd name="connsiteX226" fmla="*/ 193867 w 410122"/>
                <a:gd name="connsiteY226" fmla="*/ 131765 h 410644"/>
                <a:gd name="connsiteX227" fmla="*/ 188428 w 410122"/>
                <a:gd name="connsiteY227" fmla="*/ 130096 h 410644"/>
                <a:gd name="connsiteX228" fmla="*/ 183407 w 410122"/>
                <a:gd name="connsiteY228" fmla="*/ 127803 h 410644"/>
                <a:gd name="connsiteX229" fmla="*/ 178804 w 410122"/>
                <a:gd name="connsiteY229" fmla="*/ 124884 h 410644"/>
                <a:gd name="connsiteX230" fmla="*/ 174411 w 410122"/>
                <a:gd name="connsiteY230" fmla="*/ 121443 h 410644"/>
                <a:gd name="connsiteX231" fmla="*/ 170435 w 410122"/>
                <a:gd name="connsiteY231" fmla="*/ 117586 h 410644"/>
                <a:gd name="connsiteX232" fmla="*/ 167088 w 410122"/>
                <a:gd name="connsiteY232" fmla="*/ 113207 h 410644"/>
                <a:gd name="connsiteX233" fmla="*/ 164159 w 410122"/>
                <a:gd name="connsiteY233" fmla="*/ 108620 h 410644"/>
                <a:gd name="connsiteX234" fmla="*/ 161962 w 410122"/>
                <a:gd name="connsiteY234" fmla="*/ 103511 h 410644"/>
                <a:gd name="connsiteX235" fmla="*/ 160184 w 410122"/>
                <a:gd name="connsiteY235" fmla="*/ 98194 h 410644"/>
                <a:gd name="connsiteX236" fmla="*/ 159138 w 410122"/>
                <a:gd name="connsiteY236" fmla="*/ 92564 h 410644"/>
                <a:gd name="connsiteX237" fmla="*/ 158824 w 410122"/>
                <a:gd name="connsiteY237" fmla="*/ 86622 h 410644"/>
                <a:gd name="connsiteX238" fmla="*/ 159138 w 410122"/>
                <a:gd name="connsiteY238" fmla="*/ 80888 h 410644"/>
                <a:gd name="connsiteX239" fmla="*/ 160184 w 410122"/>
                <a:gd name="connsiteY239" fmla="*/ 75258 h 410644"/>
                <a:gd name="connsiteX240" fmla="*/ 161962 w 410122"/>
                <a:gd name="connsiteY240" fmla="*/ 69837 h 410644"/>
                <a:gd name="connsiteX241" fmla="*/ 164159 w 410122"/>
                <a:gd name="connsiteY241" fmla="*/ 64832 h 410644"/>
                <a:gd name="connsiteX242" fmla="*/ 167088 w 410122"/>
                <a:gd name="connsiteY242" fmla="*/ 60141 h 410644"/>
                <a:gd name="connsiteX243" fmla="*/ 170435 w 410122"/>
                <a:gd name="connsiteY243" fmla="*/ 55762 h 410644"/>
                <a:gd name="connsiteX244" fmla="*/ 174411 w 410122"/>
                <a:gd name="connsiteY244" fmla="*/ 51905 h 410644"/>
                <a:gd name="connsiteX245" fmla="*/ 178804 w 410122"/>
                <a:gd name="connsiteY245" fmla="*/ 48464 h 410644"/>
                <a:gd name="connsiteX246" fmla="*/ 183407 w 410122"/>
                <a:gd name="connsiteY246" fmla="*/ 45649 h 410644"/>
                <a:gd name="connsiteX247" fmla="*/ 188428 w 410122"/>
                <a:gd name="connsiteY247" fmla="*/ 43356 h 410644"/>
                <a:gd name="connsiteX248" fmla="*/ 193867 w 410122"/>
                <a:gd name="connsiteY248" fmla="*/ 41583 h 410644"/>
                <a:gd name="connsiteX249" fmla="*/ 199516 w 410122"/>
                <a:gd name="connsiteY249" fmla="*/ 40645 h 410644"/>
                <a:gd name="connsiteX250" fmla="*/ 345442 w 410122"/>
                <a:gd name="connsiteY250" fmla="*/ 0 h 410644"/>
                <a:gd name="connsiteX251" fmla="*/ 350744 w 410122"/>
                <a:gd name="connsiteY251" fmla="*/ 418 h 410644"/>
                <a:gd name="connsiteX252" fmla="*/ 356045 w 410122"/>
                <a:gd name="connsiteY252" fmla="*/ 1357 h 410644"/>
                <a:gd name="connsiteX253" fmla="*/ 361035 w 410122"/>
                <a:gd name="connsiteY253" fmla="*/ 3131 h 410644"/>
                <a:gd name="connsiteX254" fmla="*/ 365713 w 410122"/>
                <a:gd name="connsiteY254" fmla="*/ 5531 h 410644"/>
                <a:gd name="connsiteX255" fmla="*/ 369975 w 410122"/>
                <a:gd name="connsiteY255" fmla="*/ 8453 h 410644"/>
                <a:gd name="connsiteX256" fmla="*/ 373821 w 410122"/>
                <a:gd name="connsiteY256" fmla="*/ 11792 h 410644"/>
                <a:gd name="connsiteX257" fmla="*/ 377251 w 410122"/>
                <a:gd name="connsiteY257" fmla="*/ 15653 h 410644"/>
                <a:gd name="connsiteX258" fmla="*/ 380162 w 410122"/>
                <a:gd name="connsiteY258" fmla="*/ 19932 h 410644"/>
                <a:gd name="connsiteX259" fmla="*/ 382449 w 410122"/>
                <a:gd name="connsiteY259" fmla="*/ 24732 h 410644"/>
                <a:gd name="connsiteX260" fmla="*/ 384216 w 410122"/>
                <a:gd name="connsiteY260" fmla="*/ 29741 h 410644"/>
                <a:gd name="connsiteX261" fmla="*/ 385255 w 410122"/>
                <a:gd name="connsiteY261" fmla="*/ 35063 h 410644"/>
                <a:gd name="connsiteX262" fmla="*/ 385567 w 410122"/>
                <a:gd name="connsiteY262" fmla="*/ 40385 h 410644"/>
                <a:gd name="connsiteX263" fmla="*/ 385255 w 410122"/>
                <a:gd name="connsiteY263" fmla="*/ 45916 h 410644"/>
                <a:gd name="connsiteX264" fmla="*/ 384216 w 410122"/>
                <a:gd name="connsiteY264" fmla="*/ 51238 h 410644"/>
                <a:gd name="connsiteX265" fmla="*/ 382449 w 410122"/>
                <a:gd name="connsiteY265" fmla="*/ 56247 h 410644"/>
                <a:gd name="connsiteX266" fmla="*/ 380162 w 410122"/>
                <a:gd name="connsiteY266" fmla="*/ 60943 h 410644"/>
                <a:gd name="connsiteX267" fmla="*/ 377251 w 410122"/>
                <a:gd name="connsiteY267" fmla="*/ 65326 h 410644"/>
                <a:gd name="connsiteX268" fmla="*/ 373821 w 410122"/>
                <a:gd name="connsiteY268" fmla="*/ 69083 h 410644"/>
                <a:gd name="connsiteX269" fmla="*/ 369975 w 410122"/>
                <a:gd name="connsiteY269" fmla="*/ 72631 h 410644"/>
                <a:gd name="connsiteX270" fmla="*/ 365713 w 410122"/>
                <a:gd name="connsiteY270" fmla="*/ 75448 h 410644"/>
                <a:gd name="connsiteX271" fmla="*/ 361035 w 410122"/>
                <a:gd name="connsiteY271" fmla="*/ 77848 h 410644"/>
                <a:gd name="connsiteX272" fmla="*/ 356045 w 410122"/>
                <a:gd name="connsiteY272" fmla="*/ 79518 h 410644"/>
                <a:gd name="connsiteX273" fmla="*/ 350744 w 410122"/>
                <a:gd name="connsiteY273" fmla="*/ 80666 h 410644"/>
                <a:gd name="connsiteX274" fmla="*/ 345442 w 410122"/>
                <a:gd name="connsiteY274" fmla="*/ 80979 h 410644"/>
                <a:gd name="connsiteX275" fmla="*/ 339933 w 410122"/>
                <a:gd name="connsiteY275" fmla="*/ 80666 h 410644"/>
                <a:gd name="connsiteX276" fmla="*/ 334736 w 410122"/>
                <a:gd name="connsiteY276" fmla="*/ 79518 h 410644"/>
                <a:gd name="connsiteX277" fmla="*/ 329746 w 410122"/>
                <a:gd name="connsiteY277" fmla="*/ 77848 h 410644"/>
                <a:gd name="connsiteX278" fmla="*/ 325068 w 410122"/>
                <a:gd name="connsiteY278" fmla="*/ 75448 h 410644"/>
                <a:gd name="connsiteX279" fmla="*/ 320806 w 410122"/>
                <a:gd name="connsiteY279" fmla="*/ 72631 h 410644"/>
                <a:gd name="connsiteX280" fmla="*/ 316960 w 410122"/>
                <a:gd name="connsiteY280" fmla="*/ 69083 h 410644"/>
                <a:gd name="connsiteX281" fmla="*/ 313530 w 410122"/>
                <a:gd name="connsiteY281" fmla="*/ 65326 h 410644"/>
                <a:gd name="connsiteX282" fmla="*/ 310619 w 410122"/>
                <a:gd name="connsiteY282" fmla="*/ 60943 h 410644"/>
                <a:gd name="connsiteX283" fmla="*/ 308228 w 410122"/>
                <a:gd name="connsiteY283" fmla="*/ 56247 h 410644"/>
                <a:gd name="connsiteX284" fmla="*/ 306565 w 410122"/>
                <a:gd name="connsiteY284" fmla="*/ 51238 h 410644"/>
                <a:gd name="connsiteX285" fmla="*/ 305526 w 410122"/>
                <a:gd name="connsiteY285" fmla="*/ 45916 h 410644"/>
                <a:gd name="connsiteX286" fmla="*/ 305110 w 410122"/>
                <a:gd name="connsiteY286" fmla="*/ 40385 h 410644"/>
                <a:gd name="connsiteX287" fmla="*/ 305526 w 410122"/>
                <a:gd name="connsiteY287" fmla="*/ 35063 h 410644"/>
                <a:gd name="connsiteX288" fmla="*/ 306565 w 410122"/>
                <a:gd name="connsiteY288" fmla="*/ 29741 h 410644"/>
                <a:gd name="connsiteX289" fmla="*/ 308228 w 410122"/>
                <a:gd name="connsiteY289" fmla="*/ 24732 h 410644"/>
                <a:gd name="connsiteX290" fmla="*/ 310619 w 410122"/>
                <a:gd name="connsiteY290" fmla="*/ 19932 h 410644"/>
                <a:gd name="connsiteX291" fmla="*/ 313530 w 410122"/>
                <a:gd name="connsiteY291" fmla="*/ 15653 h 410644"/>
                <a:gd name="connsiteX292" fmla="*/ 316960 w 410122"/>
                <a:gd name="connsiteY292" fmla="*/ 11792 h 410644"/>
                <a:gd name="connsiteX293" fmla="*/ 320806 w 410122"/>
                <a:gd name="connsiteY293" fmla="*/ 8453 h 410644"/>
                <a:gd name="connsiteX294" fmla="*/ 325068 w 410122"/>
                <a:gd name="connsiteY294" fmla="*/ 5531 h 410644"/>
                <a:gd name="connsiteX295" fmla="*/ 329746 w 410122"/>
                <a:gd name="connsiteY295" fmla="*/ 3131 h 410644"/>
                <a:gd name="connsiteX296" fmla="*/ 334736 w 410122"/>
                <a:gd name="connsiteY296" fmla="*/ 1357 h 410644"/>
                <a:gd name="connsiteX297" fmla="*/ 339933 w 410122"/>
                <a:gd name="connsiteY297" fmla="*/ 418 h 410644"/>
                <a:gd name="connsiteX298" fmla="*/ 65045 w 410122"/>
                <a:gd name="connsiteY298" fmla="*/ 0 h 410644"/>
                <a:gd name="connsiteX299" fmla="*/ 70576 w 410122"/>
                <a:gd name="connsiteY299" fmla="*/ 418 h 410644"/>
                <a:gd name="connsiteX300" fmla="*/ 75794 w 410122"/>
                <a:gd name="connsiteY300" fmla="*/ 1357 h 410644"/>
                <a:gd name="connsiteX301" fmla="*/ 80803 w 410122"/>
                <a:gd name="connsiteY301" fmla="*/ 3131 h 410644"/>
                <a:gd name="connsiteX302" fmla="*/ 85499 w 410122"/>
                <a:gd name="connsiteY302" fmla="*/ 5531 h 410644"/>
                <a:gd name="connsiteX303" fmla="*/ 89673 w 410122"/>
                <a:gd name="connsiteY303" fmla="*/ 8453 h 410644"/>
                <a:gd name="connsiteX304" fmla="*/ 93639 w 410122"/>
                <a:gd name="connsiteY304" fmla="*/ 11792 h 410644"/>
                <a:gd name="connsiteX305" fmla="*/ 96978 w 410122"/>
                <a:gd name="connsiteY305" fmla="*/ 15653 h 410644"/>
                <a:gd name="connsiteX306" fmla="*/ 100004 w 410122"/>
                <a:gd name="connsiteY306" fmla="*/ 19932 h 410644"/>
                <a:gd name="connsiteX307" fmla="*/ 102196 w 410122"/>
                <a:gd name="connsiteY307" fmla="*/ 24732 h 410644"/>
                <a:gd name="connsiteX308" fmla="*/ 103970 w 410122"/>
                <a:gd name="connsiteY308" fmla="*/ 29741 h 410644"/>
                <a:gd name="connsiteX309" fmla="*/ 105118 w 410122"/>
                <a:gd name="connsiteY309" fmla="*/ 35063 h 410644"/>
                <a:gd name="connsiteX310" fmla="*/ 105535 w 410122"/>
                <a:gd name="connsiteY310" fmla="*/ 40385 h 410644"/>
                <a:gd name="connsiteX311" fmla="*/ 105118 w 410122"/>
                <a:gd name="connsiteY311" fmla="*/ 45916 h 410644"/>
                <a:gd name="connsiteX312" fmla="*/ 103970 w 410122"/>
                <a:gd name="connsiteY312" fmla="*/ 51238 h 410644"/>
                <a:gd name="connsiteX313" fmla="*/ 102196 w 410122"/>
                <a:gd name="connsiteY313" fmla="*/ 56247 h 410644"/>
                <a:gd name="connsiteX314" fmla="*/ 100004 w 410122"/>
                <a:gd name="connsiteY314" fmla="*/ 60943 h 410644"/>
                <a:gd name="connsiteX315" fmla="*/ 96978 w 410122"/>
                <a:gd name="connsiteY315" fmla="*/ 65326 h 410644"/>
                <a:gd name="connsiteX316" fmla="*/ 93639 w 410122"/>
                <a:gd name="connsiteY316" fmla="*/ 69083 h 410644"/>
                <a:gd name="connsiteX317" fmla="*/ 89673 w 410122"/>
                <a:gd name="connsiteY317" fmla="*/ 72631 h 410644"/>
                <a:gd name="connsiteX318" fmla="*/ 85499 w 410122"/>
                <a:gd name="connsiteY318" fmla="*/ 75448 h 410644"/>
                <a:gd name="connsiteX319" fmla="*/ 80803 w 410122"/>
                <a:gd name="connsiteY319" fmla="*/ 77848 h 410644"/>
                <a:gd name="connsiteX320" fmla="*/ 75794 w 410122"/>
                <a:gd name="connsiteY320" fmla="*/ 79518 h 410644"/>
                <a:gd name="connsiteX321" fmla="*/ 70576 w 410122"/>
                <a:gd name="connsiteY321" fmla="*/ 80666 h 410644"/>
                <a:gd name="connsiteX322" fmla="*/ 65045 w 410122"/>
                <a:gd name="connsiteY322" fmla="*/ 80979 h 410644"/>
                <a:gd name="connsiteX323" fmla="*/ 59514 w 410122"/>
                <a:gd name="connsiteY323" fmla="*/ 80666 h 410644"/>
                <a:gd name="connsiteX324" fmla="*/ 54297 w 410122"/>
                <a:gd name="connsiteY324" fmla="*/ 79518 h 410644"/>
                <a:gd name="connsiteX325" fmla="*/ 49288 w 410122"/>
                <a:gd name="connsiteY325" fmla="*/ 77848 h 410644"/>
                <a:gd name="connsiteX326" fmla="*/ 44592 w 410122"/>
                <a:gd name="connsiteY326" fmla="*/ 75448 h 410644"/>
                <a:gd name="connsiteX327" fmla="*/ 40417 w 410122"/>
                <a:gd name="connsiteY327" fmla="*/ 72631 h 410644"/>
                <a:gd name="connsiteX328" fmla="*/ 36452 w 410122"/>
                <a:gd name="connsiteY328" fmla="*/ 69083 h 410644"/>
                <a:gd name="connsiteX329" fmla="*/ 33112 w 410122"/>
                <a:gd name="connsiteY329" fmla="*/ 65326 h 410644"/>
                <a:gd name="connsiteX330" fmla="*/ 30086 w 410122"/>
                <a:gd name="connsiteY330" fmla="*/ 60943 h 410644"/>
                <a:gd name="connsiteX331" fmla="*/ 27790 w 410122"/>
                <a:gd name="connsiteY331" fmla="*/ 56247 h 410644"/>
                <a:gd name="connsiteX332" fmla="*/ 26121 w 410122"/>
                <a:gd name="connsiteY332" fmla="*/ 51238 h 410644"/>
                <a:gd name="connsiteX333" fmla="*/ 24973 w 410122"/>
                <a:gd name="connsiteY333" fmla="*/ 45916 h 410644"/>
                <a:gd name="connsiteX334" fmla="*/ 24555 w 410122"/>
                <a:gd name="connsiteY334" fmla="*/ 40385 h 410644"/>
                <a:gd name="connsiteX335" fmla="*/ 24973 w 410122"/>
                <a:gd name="connsiteY335" fmla="*/ 35063 h 410644"/>
                <a:gd name="connsiteX336" fmla="*/ 26121 w 410122"/>
                <a:gd name="connsiteY336" fmla="*/ 29741 h 410644"/>
                <a:gd name="connsiteX337" fmla="*/ 27790 w 410122"/>
                <a:gd name="connsiteY337" fmla="*/ 24732 h 410644"/>
                <a:gd name="connsiteX338" fmla="*/ 30086 w 410122"/>
                <a:gd name="connsiteY338" fmla="*/ 19932 h 410644"/>
                <a:gd name="connsiteX339" fmla="*/ 33112 w 410122"/>
                <a:gd name="connsiteY339" fmla="*/ 15653 h 410644"/>
                <a:gd name="connsiteX340" fmla="*/ 36452 w 410122"/>
                <a:gd name="connsiteY340" fmla="*/ 11792 h 410644"/>
                <a:gd name="connsiteX341" fmla="*/ 40417 w 410122"/>
                <a:gd name="connsiteY341" fmla="*/ 8453 h 410644"/>
                <a:gd name="connsiteX342" fmla="*/ 44592 w 410122"/>
                <a:gd name="connsiteY342" fmla="*/ 5531 h 410644"/>
                <a:gd name="connsiteX343" fmla="*/ 49288 w 410122"/>
                <a:gd name="connsiteY343" fmla="*/ 3131 h 410644"/>
                <a:gd name="connsiteX344" fmla="*/ 54297 w 410122"/>
                <a:gd name="connsiteY344" fmla="*/ 1357 h 410644"/>
                <a:gd name="connsiteX345" fmla="*/ 59514 w 410122"/>
                <a:gd name="connsiteY345" fmla="*/ 418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</a:cxnLst>
              <a:rect l="l" t="t" r="r" b="b"/>
              <a:pathLst>
                <a:path w="410122" h="410644">
                  <a:moveTo>
                    <a:pt x="150660" y="149943"/>
                  </a:moveTo>
                  <a:lnTo>
                    <a:pt x="259984" y="149943"/>
                  </a:lnTo>
                  <a:lnTo>
                    <a:pt x="263430" y="150257"/>
                  </a:lnTo>
                  <a:lnTo>
                    <a:pt x="266876" y="151198"/>
                  </a:lnTo>
                  <a:lnTo>
                    <a:pt x="270008" y="152662"/>
                  </a:lnTo>
                  <a:lnTo>
                    <a:pt x="272827" y="154649"/>
                  </a:lnTo>
                  <a:lnTo>
                    <a:pt x="275229" y="157054"/>
                  </a:lnTo>
                  <a:lnTo>
                    <a:pt x="277213" y="159982"/>
                  </a:lnTo>
                  <a:lnTo>
                    <a:pt x="278779" y="163119"/>
                  </a:lnTo>
                  <a:lnTo>
                    <a:pt x="279614" y="166570"/>
                  </a:lnTo>
                  <a:lnTo>
                    <a:pt x="280032" y="170021"/>
                  </a:lnTo>
                  <a:lnTo>
                    <a:pt x="280032" y="275117"/>
                  </a:lnTo>
                  <a:lnTo>
                    <a:pt x="279614" y="278777"/>
                  </a:lnTo>
                  <a:lnTo>
                    <a:pt x="278779" y="282124"/>
                  </a:lnTo>
                  <a:lnTo>
                    <a:pt x="277213" y="285365"/>
                  </a:lnTo>
                  <a:lnTo>
                    <a:pt x="275229" y="288084"/>
                  </a:lnTo>
                  <a:lnTo>
                    <a:pt x="272827" y="290490"/>
                  </a:lnTo>
                  <a:lnTo>
                    <a:pt x="270008" y="292476"/>
                  </a:lnTo>
                  <a:lnTo>
                    <a:pt x="266876" y="294045"/>
                  </a:lnTo>
                  <a:lnTo>
                    <a:pt x="263430" y="294882"/>
                  </a:lnTo>
                  <a:lnTo>
                    <a:pt x="259984" y="295300"/>
                  </a:lnTo>
                  <a:lnTo>
                    <a:pt x="252153" y="295300"/>
                  </a:lnTo>
                  <a:lnTo>
                    <a:pt x="252153" y="390462"/>
                  </a:lnTo>
                  <a:lnTo>
                    <a:pt x="251944" y="394122"/>
                  </a:lnTo>
                  <a:lnTo>
                    <a:pt x="250900" y="397572"/>
                  </a:lnTo>
                  <a:lnTo>
                    <a:pt x="249438" y="400710"/>
                  </a:lnTo>
                  <a:lnTo>
                    <a:pt x="247558" y="403429"/>
                  </a:lnTo>
                  <a:lnTo>
                    <a:pt x="245052" y="405938"/>
                  </a:lnTo>
                  <a:lnTo>
                    <a:pt x="242233" y="407925"/>
                  </a:lnTo>
                  <a:lnTo>
                    <a:pt x="239101" y="409389"/>
                  </a:lnTo>
                  <a:lnTo>
                    <a:pt x="235759" y="410435"/>
                  </a:lnTo>
                  <a:lnTo>
                    <a:pt x="232105" y="410644"/>
                  </a:lnTo>
                  <a:lnTo>
                    <a:pt x="178330" y="410644"/>
                  </a:lnTo>
                  <a:lnTo>
                    <a:pt x="174676" y="410435"/>
                  </a:lnTo>
                  <a:lnTo>
                    <a:pt x="171334" y="409389"/>
                  </a:lnTo>
                  <a:lnTo>
                    <a:pt x="168202" y="407925"/>
                  </a:lnTo>
                  <a:lnTo>
                    <a:pt x="165383" y="405938"/>
                  </a:lnTo>
                  <a:lnTo>
                    <a:pt x="163086" y="403429"/>
                  </a:lnTo>
                  <a:lnTo>
                    <a:pt x="160997" y="400710"/>
                  </a:lnTo>
                  <a:lnTo>
                    <a:pt x="159535" y="397572"/>
                  </a:lnTo>
                  <a:lnTo>
                    <a:pt x="158700" y="394122"/>
                  </a:lnTo>
                  <a:lnTo>
                    <a:pt x="158282" y="390462"/>
                  </a:lnTo>
                  <a:lnTo>
                    <a:pt x="158282" y="295614"/>
                  </a:lnTo>
                  <a:lnTo>
                    <a:pt x="150660" y="295614"/>
                  </a:lnTo>
                  <a:lnTo>
                    <a:pt x="147005" y="295300"/>
                  </a:lnTo>
                  <a:lnTo>
                    <a:pt x="143664" y="294359"/>
                  </a:lnTo>
                  <a:lnTo>
                    <a:pt x="140532" y="292895"/>
                  </a:lnTo>
                  <a:lnTo>
                    <a:pt x="137712" y="290803"/>
                  </a:lnTo>
                  <a:lnTo>
                    <a:pt x="135206" y="288503"/>
                  </a:lnTo>
                  <a:lnTo>
                    <a:pt x="133327" y="285575"/>
                  </a:lnTo>
                  <a:lnTo>
                    <a:pt x="131865" y="282437"/>
                  </a:lnTo>
                  <a:lnTo>
                    <a:pt x="130821" y="278986"/>
                  </a:lnTo>
                  <a:lnTo>
                    <a:pt x="130612" y="275536"/>
                  </a:lnTo>
                  <a:lnTo>
                    <a:pt x="130612" y="170021"/>
                  </a:lnTo>
                  <a:lnTo>
                    <a:pt x="130821" y="166570"/>
                  </a:lnTo>
                  <a:lnTo>
                    <a:pt x="131761" y="163119"/>
                  </a:lnTo>
                  <a:lnTo>
                    <a:pt x="133222" y="159982"/>
                  </a:lnTo>
                  <a:lnTo>
                    <a:pt x="135206" y="157054"/>
                  </a:lnTo>
                  <a:lnTo>
                    <a:pt x="137608" y="154649"/>
                  </a:lnTo>
                  <a:lnTo>
                    <a:pt x="140323" y="152662"/>
                  </a:lnTo>
                  <a:lnTo>
                    <a:pt x="143455" y="151198"/>
                  </a:lnTo>
                  <a:lnTo>
                    <a:pt x="146901" y="150257"/>
                  </a:lnTo>
                  <a:close/>
                  <a:moveTo>
                    <a:pt x="20014" y="96130"/>
                  </a:moveTo>
                  <a:lnTo>
                    <a:pt x="110076" y="96130"/>
                  </a:lnTo>
                  <a:lnTo>
                    <a:pt x="113725" y="96444"/>
                  </a:lnTo>
                  <a:lnTo>
                    <a:pt x="117060" y="97385"/>
                  </a:lnTo>
                  <a:lnTo>
                    <a:pt x="120187" y="98848"/>
                  </a:lnTo>
                  <a:lnTo>
                    <a:pt x="123002" y="100834"/>
                  </a:lnTo>
                  <a:lnTo>
                    <a:pt x="125399" y="103239"/>
                  </a:lnTo>
                  <a:lnTo>
                    <a:pt x="127380" y="106061"/>
                  </a:lnTo>
                  <a:lnTo>
                    <a:pt x="128839" y="109197"/>
                  </a:lnTo>
                  <a:lnTo>
                    <a:pt x="129777" y="112542"/>
                  </a:lnTo>
                  <a:lnTo>
                    <a:pt x="130090" y="116201"/>
                  </a:lnTo>
                  <a:lnTo>
                    <a:pt x="130090" y="124251"/>
                  </a:lnTo>
                  <a:lnTo>
                    <a:pt x="124982" y="126864"/>
                  </a:lnTo>
                  <a:lnTo>
                    <a:pt x="120187" y="130000"/>
                  </a:lnTo>
                  <a:lnTo>
                    <a:pt x="115809" y="133659"/>
                  </a:lnTo>
                  <a:lnTo>
                    <a:pt x="111848" y="137841"/>
                  </a:lnTo>
                  <a:lnTo>
                    <a:pt x="108513" y="142545"/>
                  </a:lnTo>
                  <a:lnTo>
                    <a:pt x="105594" y="147353"/>
                  </a:lnTo>
                  <a:lnTo>
                    <a:pt x="103197" y="152685"/>
                  </a:lnTo>
                  <a:lnTo>
                    <a:pt x="101425" y="158330"/>
                  </a:lnTo>
                  <a:lnTo>
                    <a:pt x="100486" y="164184"/>
                  </a:lnTo>
                  <a:lnTo>
                    <a:pt x="100069" y="170143"/>
                  </a:lnTo>
                  <a:lnTo>
                    <a:pt x="100069" y="275621"/>
                  </a:lnTo>
                  <a:lnTo>
                    <a:pt x="100278" y="280534"/>
                  </a:lnTo>
                  <a:lnTo>
                    <a:pt x="101112" y="285447"/>
                  </a:lnTo>
                  <a:lnTo>
                    <a:pt x="102363" y="290152"/>
                  </a:lnTo>
                  <a:lnTo>
                    <a:pt x="104135" y="294751"/>
                  </a:lnTo>
                  <a:lnTo>
                    <a:pt x="106115" y="298933"/>
                  </a:lnTo>
                  <a:lnTo>
                    <a:pt x="106115" y="303741"/>
                  </a:lnTo>
                  <a:lnTo>
                    <a:pt x="105698" y="307296"/>
                  </a:lnTo>
                  <a:lnTo>
                    <a:pt x="104864" y="310641"/>
                  </a:lnTo>
                  <a:lnTo>
                    <a:pt x="103301" y="313777"/>
                  </a:lnTo>
                  <a:lnTo>
                    <a:pt x="101320" y="316704"/>
                  </a:lnTo>
                  <a:lnTo>
                    <a:pt x="98923" y="319108"/>
                  </a:lnTo>
                  <a:lnTo>
                    <a:pt x="96213" y="321095"/>
                  </a:lnTo>
                  <a:lnTo>
                    <a:pt x="93085" y="322663"/>
                  </a:lnTo>
                  <a:lnTo>
                    <a:pt x="89646" y="323499"/>
                  </a:lnTo>
                  <a:lnTo>
                    <a:pt x="86101" y="323917"/>
                  </a:lnTo>
                  <a:lnTo>
                    <a:pt x="43989" y="323917"/>
                  </a:lnTo>
                  <a:lnTo>
                    <a:pt x="40445" y="323499"/>
                  </a:lnTo>
                  <a:lnTo>
                    <a:pt x="37005" y="322663"/>
                  </a:lnTo>
                  <a:lnTo>
                    <a:pt x="33878" y="321095"/>
                  </a:lnTo>
                  <a:lnTo>
                    <a:pt x="31168" y="319108"/>
                  </a:lnTo>
                  <a:lnTo>
                    <a:pt x="28770" y="316704"/>
                  </a:lnTo>
                  <a:lnTo>
                    <a:pt x="26790" y="313777"/>
                  </a:lnTo>
                  <a:lnTo>
                    <a:pt x="25226" y="310641"/>
                  </a:lnTo>
                  <a:lnTo>
                    <a:pt x="24392" y="307296"/>
                  </a:lnTo>
                  <a:lnTo>
                    <a:pt x="23975" y="303741"/>
                  </a:lnTo>
                  <a:lnTo>
                    <a:pt x="23975" y="223248"/>
                  </a:lnTo>
                  <a:lnTo>
                    <a:pt x="20014" y="223248"/>
                  </a:lnTo>
                  <a:lnTo>
                    <a:pt x="16365" y="222829"/>
                  </a:lnTo>
                  <a:lnTo>
                    <a:pt x="12821" y="221993"/>
                  </a:lnTo>
                  <a:lnTo>
                    <a:pt x="9694" y="220530"/>
                  </a:lnTo>
                  <a:lnTo>
                    <a:pt x="6984" y="218439"/>
                  </a:lnTo>
                  <a:lnTo>
                    <a:pt x="4586" y="216035"/>
                  </a:lnTo>
                  <a:lnTo>
                    <a:pt x="2606" y="213212"/>
                  </a:lnTo>
                  <a:lnTo>
                    <a:pt x="1251" y="210076"/>
                  </a:lnTo>
                  <a:lnTo>
                    <a:pt x="208" y="206626"/>
                  </a:lnTo>
                  <a:lnTo>
                    <a:pt x="0" y="203176"/>
                  </a:lnTo>
                  <a:lnTo>
                    <a:pt x="0" y="116201"/>
                  </a:lnTo>
                  <a:lnTo>
                    <a:pt x="312" y="112542"/>
                  </a:lnTo>
                  <a:lnTo>
                    <a:pt x="1251" y="109197"/>
                  </a:lnTo>
                  <a:lnTo>
                    <a:pt x="2710" y="106061"/>
                  </a:lnTo>
                  <a:lnTo>
                    <a:pt x="4690" y="103239"/>
                  </a:lnTo>
                  <a:lnTo>
                    <a:pt x="7088" y="100834"/>
                  </a:lnTo>
                  <a:lnTo>
                    <a:pt x="9902" y="98848"/>
                  </a:lnTo>
                  <a:lnTo>
                    <a:pt x="13030" y="97385"/>
                  </a:lnTo>
                  <a:lnTo>
                    <a:pt x="16365" y="96444"/>
                  </a:lnTo>
                  <a:close/>
                  <a:moveTo>
                    <a:pt x="300046" y="95608"/>
                  </a:moveTo>
                  <a:lnTo>
                    <a:pt x="390108" y="95608"/>
                  </a:lnTo>
                  <a:lnTo>
                    <a:pt x="393757" y="96026"/>
                  </a:lnTo>
                  <a:lnTo>
                    <a:pt x="397196" y="96862"/>
                  </a:lnTo>
                  <a:lnTo>
                    <a:pt x="400324" y="98325"/>
                  </a:lnTo>
                  <a:lnTo>
                    <a:pt x="403034" y="100415"/>
                  </a:lnTo>
                  <a:lnTo>
                    <a:pt x="405431" y="102818"/>
                  </a:lnTo>
                  <a:lnTo>
                    <a:pt x="407412" y="105639"/>
                  </a:lnTo>
                  <a:lnTo>
                    <a:pt x="408871" y="108774"/>
                  </a:lnTo>
                  <a:lnTo>
                    <a:pt x="409809" y="112222"/>
                  </a:lnTo>
                  <a:lnTo>
                    <a:pt x="410122" y="115670"/>
                  </a:lnTo>
                  <a:lnTo>
                    <a:pt x="410122" y="202188"/>
                  </a:lnTo>
                  <a:lnTo>
                    <a:pt x="409809" y="205845"/>
                  </a:lnTo>
                  <a:lnTo>
                    <a:pt x="408871" y="209293"/>
                  </a:lnTo>
                  <a:lnTo>
                    <a:pt x="407412" y="212428"/>
                  </a:lnTo>
                  <a:lnTo>
                    <a:pt x="405431" y="215144"/>
                  </a:lnTo>
                  <a:lnTo>
                    <a:pt x="403034" y="217652"/>
                  </a:lnTo>
                  <a:lnTo>
                    <a:pt x="400324" y="219533"/>
                  </a:lnTo>
                  <a:lnTo>
                    <a:pt x="397196" y="221100"/>
                  </a:lnTo>
                  <a:lnTo>
                    <a:pt x="393757" y="222041"/>
                  </a:lnTo>
                  <a:lnTo>
                    <a:pt x="390108" y="222354"/>
                  </a:lnTo>
                  <a:lnTo>
                    <a:pt x="386147" y="222354"/>
                  </a:lnTo>
                  <a:lnTo>
                    <a:pt x="386147" y="302811"/>
                  </a:lnTo>
                  <a:lnTo>
                    <a:pt x="385730" y="306468"/>
                  </a:lnTo>
                  <a:lnTo>
                    <a:pt x="384896" y="309812"/>
                  </a:lnTo>
                  <a:lnTo>
                    <a:pt x="383437" y="312947"/>
                  </a:lnTo>
                  <a:lnTo>
                    <a:pt x="381352" y="315768"/>
                  </a:lnTo>
                  <a:lnTo>
                    <a:pt x="378955" y="318276"/>
                  </a:lnTo>
                  <a:lnTo>
                    <a:pt x="376244" y="320156"/>
                  </a:lnTo>
                  <a:lnTo>
                    <a:pt x="373117" y="321619"/>
                  </a:lnTo>
                  <a:lnTo>
                    <a:pt x="369782" y="322664"/>
                  </a:lnTo>
                  <a:lnTo>
                    <a:pt x="366133" y="322873"/>
                  </a:lnTo>
                  <a:lnTo>
                    <a:pt x="324125" y="322873"/>
                  </a:lnTo>
                  <a:lnTo>
                    <a:pt x="320477" y="322664"/>
                  </a:lnTo>
                  <a:lnTo>
                    <a:pt x="317037" y="321619"/>
                  </a:lnTo>
                  <a:lnTo>
                    <a:pt x="313910" y="320156"/>
                  </a:lnTo>
                  <a:lnTo>
                    <a:pt x="311199" y="318276"/>
                  </a:lnTo>
                  <a:lnTo>
                    <a:pt x="308802" y="315768"/>
                  </a:lnTo>
                  <a:lnTo>
                    <a:pt x="306821" y="312947"/>
                  </a:lnTo>
                  <a:lnTo>
                    <a:pt x="305258" y="309812"/>
                  </a:lnTo>
                  <a:lnTo>
                    <a:pt x="304424" y="306468"/>
                  </a:lnTo>
                  <a:lnTo>
                    <a:pt x="304007" y="302811"/>
                  </a:lnTo>
                  <a:lnTo>
                    <a:pt x="304007" y="298109"/>
                  </a:lnTo>
                  <a:lnTo>
                    <a:pt x="306196" y="293721"/>
                  </a:lnTo>
                  <a:lnTo>
                    <a:pt x="307968" y="289227"/>
                  </a:lnTo>
                  <a:lnTo>
                    <a:pt x="309010" y="284525"/>
                  </a:lnTo>
                  <a:lnTo>
                    <a:pt x="309844" y="279719"/>
                  </a:lnTo>
                  <a:lnTo>
                    <a:pt x="310053" y="274599"/>
                  </a:lnTo>
                  <a:lnTo>
                    <a:pt x="310053" y="169796"/>
                  </a:lnTo>
                  <a:lnTo>
                    <a:pt x="309636" y="163735"/>
                  </a:lnTo>
                  <a:lnTo>
                    <a:pt x="308698" y="157884"/>
                  </a:lnTo>
                  <a:lnTo>
                    <a:pt x="306926" y="152346"/>
                  </a:lnTo>
                  <a:lnTo>
                    <a:pt x="304528" y="146913"/>
                  </a:lnTo>
                  <a:lnTo>
                    <a:pt x="301714" y="142002"/>
                  </a:lnTo>
                  <a:lnTo>
                    <a:pt x="298274" y="137508"/>
                  </a:lnTo>
                  <a:lnTo>
                    <a:pt x="294313" y="133329"/>
                  </a:lnTo>
                  <a:lnTo>
                    <a:pt x="289935" y="129567"/>
                  </a:lnTo>
                  <a:lnTo>
                    <a:pt x="285140" y="126433"/>
                  </a:lnTo>
                  <a:lnTo>
                    <a:pt x="280032" y="123716"/>
                  </a:lnTo>
                  <a:lnTo>
                    <a:pt x="280032" y="115670"/>
                  </a:lnTo>
                  <a:lnTo>
                    <a:pt x="280449" y="112222"/>
                  </a:lnTo>
                  <a:lnTo>
                    <a:pt x="281283" y="108774"/>
                  </a:lnTo>
                  <a:lnTo>
                    <a:pt x="282742" y="105639"/>
                  </a:lnTo>
                  <a:lnTo>
                    <a:pt x="284827" y="102818"/>
                  </a:lnTo>
                  <a:lnTo>
                    <a:pt x="287120" y="100415"/>
                  </a:lnTo>
                  <a:lnTo>
                    <a:pt x="289935" y="98325"/>
                  </a:lnTo>
                  <a:lnTo>
                    <a:pt x="293062" y="96862"/>
                  </a:lnTo>
                  <a:lnTo>
                    <a:pt x="296397" y="96026"/>
                  </a:lnTo>
                  <a:close/>
                  <a:moveTo>
                    <a:pt x="205270" y="40228"/>
                  </a:moveTo>
                  <a:lnTo>
                    <a:pt x="211128" y="40645"/>
                  </a:lnTo>
                  <a:lnTo>
                    <a:pt x="216777" y="41583"/>
                  </a:lnTo>
                  <a:lnTo>
                    <a:pt x="222111" y="43356"/>
                  </a:lnTo>
                  <a:lnTo>
                    <a:pt x="227237" y="45649"/>
                  </a:lnTo>
                  <a:lnTo>
                    <a:pt x="231840" y="48464"/>
                  </a:lnTo>
                  <a:lnTo>
                    <a:pt x="236129" y="51905"/>
                  </a:lnTo>
                  <a:lnTo>
                    <a:pt x="239999" y="55762"/>
                  </a:lnTo>
                  <a:lnTo>
                    <a:pt x="243556" y="60141"/>
                  </a:lnTo>
                  <a:lnTo>
                    <a:pt x="246485" y="64832"/>
                  </a:lnTo>
                  <a:lnTo>
                    <a:pt x="248682" y="69837"/>
                  </a:lnTo>
                  <a:lnTo>
                    <a:pt x="250460" y="75258"/>
                  </a:lnTo>
                  <a:lnTo>
                    <a:pt x="251506" y="80888"/>
                  </a:lnTo>
                  <a:lnTo>
                    <a:pt x="251820" y="86622"/>
                  </a:lnTo>
                  <a:lnTo>
                    <a:pt x="251506" y="92564"/>
                  </a:lnTo>
                  <a:lnTo>
                    <a:pt x="250460" y="98194"/>
                  </a:lnTo>
                  <a:lnTo>
                    <a:pt x="248682" y="103511"/>
                  </a:lnTo>
                  <a:lnTo>
                    <a:pt x="246485" y="108620"/>
                  </a:lnTo>
                  <a:lnTo>
                    <a:pt x="243556" y="113207"/>
                  </a:lnTo>
                  <a:lnTo>
                    <a:pt x="239999" y="117586"/>
                  </a:lnTo>
                  <a:lnTo>
                    <a:pt x="236129" y="121443"/>
                  </a:lnTo>
                  <a:lnTo>
                    <a:pt x="231840" y="124884"/>
                  </a:lnTo>
                  <a:lnTo>
                    <a:pt x="227237" y="127803"/>
                  </a:lnTo>
                  <a:lnTo>
                    <a:pt x="222111" y="130096"/>
                  </a:lnTo>
                  <a:lnTo>
                    <a:pt x="216777" y="131765"/>
                  </a:lnTo>
                  <a:lnTo>
                    <a:pt x="211128" y="132807"/>
                  </a:lnTo>
                  <a:lnTo>
                    <a:pt x="205270" y="133224"/>
                  </a:lnTo>
                  <a:lnTo>
                    <a:pt x="199516" y="132807"/>
                  </a:lnTo>
                  <a:lnTo>
                    <a:pt x="193867" y="131765"/>
                  </a:lnTo>
                  <a:lnTo>
                    <a:pt x="188428" y="130096"/>
                  </a:lnTo>
                  <a:lnTo>
                    <a:pt x="183407" y="127803"/>
                  </a:lnTo>
                  <a:lnTo>
                    <a:pt x="178804" y="124884"/>
                  </a:lnTo>
                  <a:lnTo>
                    <a:pt x="174411" y="121443"/>
                  </a:lnTo>
                  <a:lnTo>
                    <a:pt x="170435" y="117586"/>
                  </a:lnTo>
                  <a:lnTo>
                    <a:pt x="167088" y="113207"/>
                  </a:lnTo>
                  <a:lnTo>
                    <a:pt x="164159" y="108620"/>
                  </a:lnTo>
                  <a:lnTo>
                    <a:pt x="161962" y="103511"/>
                  </a:lnTo>
                  <a:lnTo>
                    <a:pt x="160184" y="98194"/>
                  </a:lnTo>
                  <a:lnTo>
                    <a:pt x="159138" y="92564"/>
                  </a:lnTo>
                  <a:lnTo>
                    <a:pt x="158824" y="86622"/>
                  </a:lnTo>
                  <a:lnTo>
                    <a:pt x="159138" y="80888"/>
                  </a:lnTo>
                  <a:lnTo>
                    <a:pt x="160184" y="75258"/>
                  </a:lnTo>
                  <a:lnTo>
                    <a:pt x="161962" y="69837"/>
                  </a:lnTo>
                  <a:lnTo>
                    <a:pt x="164159" y="64832"/>
                  </a:lnTo>
                  <a:lnTo>
                    <a:pt x="167088" y="60141"/>
                  </a:lnTo>
                  <a:lnTo>
                    <a:pt x="170435" y="55762"/>
                  </a:lnTo>
                  <a:lnTo>
                    <a:pt x="174411" y="51905"/>
                  </a:lnTo>
                  <a:lnTo>
                    <a:pt x="178804" y="48464"/>
                  </a:lnTo>
                  <a:lnTo>
                    <a:pt x="183407" y="45649"/>
                  </a:lnTo>
                  <a:lnTo>
                    <a:pt x="188428" y="43356"/>
                  </a:lnTo>
                  <a:lnTo>
                    <a:pt x="193867" y="41583"/>
                  </a:lnTo>
                  <a:lnTo>
                    <a:pt x="199516" y="40645"/>
                  </a:lnTo>
                  <a:close/>
                  <a:moveTo>
                    <a:pt x="345442" y="0"/>
                  </a:moveTo>
                  <a:lnTo>
                    <a:pt x="350744" y="418"/>
                  </a:lnTo>
                  <a:lnTo>
                    <a:pt x="356045" y="1357"/>
                  </a:lnTo>
                  <a:lnTo>
                    <a:pt x="361035" y="3131"/>
                  </a:lnTo>
                  <a:lnTo>
                    <a:pt x="365713" y="5531"/>
                  </a:lnTo>
                  <a:lnTo>
                    <a:pt x="369975" y="8453"/>
                  </a:lnTo>
                  <a:lnTo>
                    <a:pt x="373821" y="11792"/>
                  </a:lnTo>
                  <a:lnTo>
                    <a:pt x="377251" y="15653"/>
                  </a:lnTo>
                  <a:lnTo>
                    <a:pt x="380162" y="19932"/>
                  </a:lnTo>
                  <a:lnTo>
                    <a:pt x="382449" y="24732"/>
                  </a:lnTo>
                  <a:lnTo>
                    <a:pt x="384216" y="29741"/>
                  </a:lnTo>
                  <a:lnTo>
                    <a:pt x="385255" y="35063"/>
                  </a:lnTo>
                  <a:lnTo>
                    <a:pt x="385567" y="40385"/>
                  </a:lnTo>
                  <a:lnTo>
                    <a:pt x="385255" y="45916"/>
                  </a:lnTo>
                  <a:lnTo>
                    <a:pt x="384216" y="51238"/>
                  </a:lnTo>
                  <a:lnTo>
                    <a:pt x="382449" y="56247"/>
                  </a:lnTo>
                  <a:lnTo>
                    <a:pt x="380162" y="60943"/>
                  </a:lnTo>
                  <a:lnTo>
                    <a:pt x="377251" y="65326"/>
                  </a:lnTo>
                  <a:lnTo>
                    <a:pt x="373821" y="69083"/>
                  </a:lnTo>
                  <a:lnTo>
                    <a:pt x="369975" y="72631"/>
                  </a:lnTo>
                  <a:lnTo>
                    <a:pt x="365713" y="75448"/>
                  </a:lnTo>
                  <a:lnTo>
                    <a:pt x="361035" y="77848"/>
                  </a:lnTo>
                  <a:lnTo>
                    <a:pt x="356045" y="79518"/>
                  </a:lnTo>
                  <a:lnTo>
                    <a:pt x="350744" y="80666"/>
                  </a:lnTo>
                  <a:lnTo>
                    <a:pt x="345442" y="80979"/>
                  </a:lnTo>
                  <a:lnTo>
                    <a:pt x="339933" y="80666"/>
                  </a:lnTo>
                  <a:lnTo>
                    <a:pt x="334736" y="79518"/>
                  </a:lnTo>
                  <a:lnTo>
                    <a:pt x="329746" y="77848"/>
                  </a:lnTo>
                  <a:lnTo>
                    <a:pt x="325068" y="75448"/>
                  </a:lnTo>
                  <a:lnTo>
                    <a:pt x="320806" y="72631"/>
                  </a:lnTo>
                  <a:lnTo>
                    <a:pt x="316960" y="69083"/>
                  </a:lnTo>
                  <a:lnTo>
                    <a:pt x="313530" y="65326"/>
                  </a:lnTo>
                  <a:lnTo>
                    <a:pt x="310619" y="60943"/>
                  </a:lnTo>
                  <a:lnTo>
                    <a:pt x="308228" y="56247"/>
                  </a:lnTo>
                  <a:lnTo>
                    <a:pt x="306565" y="51238"/>
                  </a:lnTo>
                  <a:lnTo>
                    <a:pt x="305526" y="45916"/>
                  </a:lnTo>
                  <a:lnTo>
                    <a:pt x="305110" y="40385"/>
                  </a:lnTo>
                  <a:lnTo>
                    <a:pt x="305526" y="35063"/>
                  </a:lnTo>
                  <a:lnTo>
                    <a:pt x="306565" y="29741"/>
                  </a:lnTo>
                  <a:lnTo>
                    <a:pt x="308228" y="24732"/>
                  </a:lnTo>
                  <a:lnTo>
                    <a:pt x="310619" y="19932"/>
                  </a:lnTo>
                  <a:lnTo>
                    <a:pt x="313530" y="15653"/>
                  </a:lnTo>
                  <a:lnTo>
                    <a:pt x="316960" y="11792"/>
                  </a:lnTo>
                  <a:lnTo>
                    <a:pt x="320806" y="8453"/>
                  </a:lnTo>
                  <a:lnTo>
                    <a:pt x="325068" y="5531"/>
                  </a:lnTo>
                  <a:lnTo>
                    <a:pt x="329746" y="3131"/>
                  </a:lnTo>
                  <a:lnTo>
                    <a:pt x="334736" y="1357"/>
                  </a:lnTo>
                  <a:lnTo>
                    <a:pt x="339933" y="418"/>
                  </a:lnTo>
                  <a:close/>
                  <a:moveTo>
                    <a:pt x="65045" y="0"/>
                  </a:moveTo>
                  <a:lnTo>
                    <a:pt x="70576" y="418"/>
                  </a:lnTo>
                  <a:lnTo>
                    <a:pt x="75794" y="1357"/>
                  </a:lnTo>
                  <a:lnTo>
                    <a:pt x="80803" y="3131"/>
                  </a:lnTo>
                  <a:lnTo>
                    <a:pt x="85499" y="5531"/>
                  </a:lnTo>
                  <a:lnTo>
                    <a:pt x="89673" y="8453"/>
                  </a:lnTo>
                  <a:lnTo>
                    <a:pt x="93639" y="11792"/>
                  </a:lnTo>
                  <a:lnTo>
                    <a:pt x="96978" y="15653"/>
                  </a:lnTo>
                  <a:lnTo>
                    <a:pt x="100004" y="19932"/>
                  </a:lnTo>
                  <a:lnTo>
                    <a:pt x="102196" y="24732"/>
                  </a:lnTo>
                  <a:lnTo>
                    <a:pt x="103970" y="29741"/>
                  </a:lnTo>
                  <a:lnTo>
                    <a:pt x="105118" y="35063"/>
                  </a:lnTo>
                  <a:lnTo>
                    <a:pt x="105535" y="40385"/>
                  </a:lnTo>
                  <a:lnTo>
                    <a:pt x="105118" y="45916"/>
                  </a:lnTo>
                  <a:lnTo>
                    <a:pt x="103970" y="51238"/>
                  </a:lnTo>
                  <a:lnTo>
                    <a:pt x="102196" y="56247"/>
                  </a:lnTo>
                  <a:lnTo>
                    <a:pt x="100004" y="60943"/>
                  </a:lnTo>
                  <a:lnTo>
                    <a:pt x="96978" y="65326"/>
                  </a:lnTo>
                  <a:lnTo>
                    <a:pt x="93639" y="69083"/>
                  </a:lnTo>
                  <a:lnTo>
                    <a:pt x="89673" y="72631"/>
                  </a:lnTo>
                  <a:lnTo>
                    <a:pt x="85499" y="75448"/>
                  </a:lnTo>
                  <a:lnTo>
                    <a:pt x="80803" y="77848"/>
                  </a:lnTo>
                  <a:lnTo>
                    <a:pt x="75794" y="79518"/>
                  </a:lnTo>
                  <a:lnTo>
                    <a:pt x="70576" y="80666"/>
                  </a:lnTo>
                  <a:lnTo>
                    <a:pt x="65045" y="80979"/>
                  </a:lnTo>
                  <a:lnTo>
                    <a:pt x="59514" y="80666"/>
                  </a:lnTo>
                  <a:lnTo>
                    <a:pt x="54297" y="79518"/>
                  </a:lnTo>
                  <a:lnTo>
                    <a:pt x="49288" y="77848"/>
                  </a:lnTo>
                  <a:lnTo>
                    <a:pt x="44592" y="75448"/>
                  </a:lnTo>
                  <a:lnTo>
                    <a:pt x="40417" y="72631"/>
                  </a:lnTo>
                  <a:lnTo>
                    <a:pt x="36452" y="69083"/>
                  </a:lnTo>
                  <a:lnTo>
                    <a:pt x="33112" y="65326"/>
                  </a:lnTo>
                  <a:lnTo>
                    <a:pt x="30086" y="60943"/>
                  </a:lnTo>
                  <a:lnTo>
                    <a:pt x="27790" y="56247"/>
                  </a:lnTo>
                  <a:lnTo>
                    <a:pt x="26121" y="51238"/>
                  </a:lnTo>
                  <a:lnTo>
                    <a:pt x="24973" y="45916"/>
                  </a:lnTo>
                  <a:lnTo>
                    <a:pt x="24555" y="40385"/>
                  </a:lnTo>
                  <a:lnTo>
                    <a:pt x="24973" y="35063"/>
                  </a:lnTo>
                  <a:lnTo>
                    <a:pt x="26121" y="29741"/>
                  </a:lnTo>
                  <a:lnTo>
                    <a:pt x="27790" y="24732"/>
                  </a:lnTo>
                  <a:lnTo>
                    <a:pt x="30086" y="19932"/>
                  </a:lnTo>
                  <a:lnTo>
                    <a:pt x="33112" y="15653"/>
                  </a:lnTo>
                  <a:lnTo>
                    <a:pt x="36452" y="11792"/>
                  </a:lnTo>
                  <a:lnTo>
                    <a:pt x="40417" y="8453"/>
                  </a:lnTo>
                  <a:lnTo>
                    <a:pt x="44592" y="5531"/>
                  </a:lnTo>
                  <a:lnTo>
                    <a:pt x="49288" y="3131"/>
                  </a:lnTo>
                  <a:lnTo>
                    <a:pt x="54297" y="1357"/>
                  </a:lnTo>
                  <a:lnTo>
                    <a:pt x="59514" y="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97" name="直接连接符 96">
            <a:extLst>
              <a:ext uri="{FF2B5EF4-FFF2-40B4-BE49-F238E27FC236}">
                <a16:creationId xmlns="" xmlns:a16="http://schemas.microsoft.com/office/drawing/2014/main" id="{BE71388C-AAC2-48DE-B8F3-2F4F6B40764D}"/>
              </a:ext>
            </a:extLst>
          </p:cNvPr>
          <p:cNvCxnSpPr>
            <a:stCxn id="92" idx="2"/>
            <a:endCxn id="95" idx="6"/>
          </p:cNvCxnSpPr>
          <p:nvPr/>
        </p:nvCxnSpPr>
        <p:spPr>
          <a:xfrm>
            <a:off x="8037991" y="2925788"/>
            <a:ext cx="170815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214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3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900" y="5283541"/>
            <a:ext cx="2959100" cy="15741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8" t="7321" r="9762" b="7678"/>
          <a:stretch/>
        </p:blipFill>
        <p:spPr>
          <a:xfrm>
            <a:off x="689445" y="598883"/>
            <a:ext cx="10813109" cy="566023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342" y="349293"/>
            <a:ext cx="1814285" cy="17107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63333"/>
          <a:stretch/>
        </p:blipFill>
        <p:spPr>
          <a:xfrm>
            <a:off x="6369978" y="4491344"/>
            <a:ext cx="4518455" cy="1019549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374242" y="3072877"/>
            <a:ext cx="5626100" cy="14700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8000" dirty="0">
                <a:solidFill>
                  <a:srgbClr val="6D64FF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治疗护理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1221733"/>
            <a:ext cx="4404951" cy="5627442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317341" y="1858696"/>
            <a:ext cx="1739902" cy="1214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8800" b="1" spc="600" dirty="0" smtClean="0">
                <a:solidFill>
                  <a:srgbClr val="6D64FF"/>
                </a:solidFill>
                <a:latin typeface="+mn-ea"/>
                <a:ea typeface="+mn-ea"/>
                <a:cs typeface="+mn-ea"/>
                <a:sym typeface="+mn-lt"/>
              </a:rPr>
              <a:t>03</a:t>
            </a:r>
            <a:endParaRPr lang="zh-CN" altLang="en-US" sz="8800" b="1" spc="600" dirty="0">
              <a:solidFill>
                <a:srgbClr val="6D64FF"/>
              </a:solidFill>
              <a:latin typeface="+mn-ea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746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4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765918" y="1324994"/>
            <a:ext cx="7009407" cy="244495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zh-CN" altLang="nb-NO" sz="2000" dirty="0">
                <a:latin typeface="+mn-ea"/>
                <a:cs typeface="+mn-ea"/>
                <a:sym typeface="+mn-lt"/>
              </a:rPr>
              <a:t> 抗  感  染：头孢地嗪、头孢哌酮舒巴坦、拜复乐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zh-CN" altLang="nb-NO" sz="2000" dirty="0">
                <a:latin typeface="+mn-ea"/>
                <a:cs typeface="+mn-ea"/>
                <a:sym typeface="+mn-lt"/>
              </a:rPr>
              <a:t> 支持治疗：红细胞、血浆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zh-CN" altLang="nb-NO" sz="2000" dirty="0">
                <a:latin typeface="+mn-ea"/>
                <a:cs typeface="+mn-ea"/>
                <a:sym typeface="+mn-lt"/>
              </a:rPr>
              <a:t> 升白细胞：</a:t>
            </a:r>
            <a:r>
              <a:rPr lang="nb-NO" altLang="zh-CN" sz="2000" dirty="0">
                <a:latin typeface="+mn-ea"/>
                <a:cs typeface="+mn-ea"/>
                <a:sym typeface="+mn-lt"/>
              </a:rPr>
              <a:t>G-CSF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zh-CN" altLang="en-US" sz="2000" b="0" dirty="0">
                <a:latin typeface="+mn-ea"/>
                <a:cs typeface="+mn-ea"/>
                <a:sym typeface="+mn-lt"/>
              </a:rPr>
              <a:t>　　　　                　</a:t>
            </a:r>
            <a:r>
              <a:rPr lang="en-US" altLang="zh-CN" sz="2000" b="0" dirty="0">
                <a:solidFill>
                  <a:srgbClr val="FF0000"/>
                </a:solidFill>
                <a:latin typeface="+mn-ea"/>
                <a:cs typeface="+mn-ea"/>
                <a:sym typeface="+mn-lt"/>
              </a:rPr>
              <a:t>——</a:t>
            </a:r>
            <a:r>
              <a:rPr lang="zh-CN" altLang="en-US" sz="2000" dirty="0">
                <a:solidFill>
                  <a:srgbClr val="FF0000"/>
                </a:solidFill>
                <a:latin typeface="+mn-ea"/>
                <a:cs typeface="+mn-ea"/>
                <a:sym typeface="+mn-lt"/>
              </a:rPr>
              <a:t>　治疗</a:t>
            </a:r>
            <a:r>
              <a:rPr lang="en-US" altLang="zh-CN" sz="2000" dirty="0">
                <a:solidFill>
                  <a:srgbClr val="FF0000"/>
                </a:solidFill>
                <a:latin typeface="+mn-ea"/>
                <a:cs typeface="+mn-ea"/>
                <a:sym typeface="+mn-lt"/>
              </a:rPr>
              <a:t>2</a:t>
            </a:r>
            <a:r>
              <a:rPr lang="zh-CN" altLang="en-US" sz="2000" dirty="0">
                <a:solidFill>
                  <a:srgbClr val="FF0000"/>
                </a:solidFill>
                <a:latin typeface="+mn-ea"/>
                <a:cs typeface="+mn-ea"/>
                <a:sym typeface="+mn-lt"/>
              </a:rPr>
              <a:t>周</a:t>
            </a:r>
          </a:p>
        </p:txBody>
      </p:sp>
      <p:sp>
        <p:nvSpPr>
          <p:cNvPr id="471" name="Rectangle 3"/>
          <p:cNvSpPr txBox="1">
            <a:spLocks noChangeArrowheads="1"/>
          </p:cNvSpPr>
          <p:nvPr/>
        </p:nvSpPr>
        <p:spPr>
          <a:xfrm>
            <a:off x="3765918" y="3886857"/>
            <a:ext cx="7449950" cy="225930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7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00000"/>
              </a:lnSpc>
            </a:pP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仍反复发热，体温波动于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36℃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～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38℃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，有时达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39℃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2009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－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－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血象：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　　 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HB128g/L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RBC 4.48×1012/L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 　　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　　 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WBC5.1×109/L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L7.8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％↓，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M3.5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％，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N87.1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％↑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nb-NO" dirty="0">
                <a:latin typeface="+mn-lt"/>
                <a:ea typeface="+mn-ea"/>
                <a:cs typeface="+mn-ea"/>
                <a:sym typeface="+mn-lt"/>
              </a:rPr>
              <a:t>　 </a:t>
            </a:r>
            <a:r>
              <a:rPr lang="nb-NO" altLang="zh-CN" dirty="0">
                <a:latin typeface="+mn-lt"/>
                <a:ea typeface="+mn-ea"/>
                <a:cs typeface="+mn-ea"/>
                <a:sym typeface="+mn-lt"/>
              </a:rPr>
              <a:t>PLT 36×109/L↓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37630" y="710723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治疗护理</a:t>
            </a:r>
          </a:p>
        </p:txBody>
      </p:sp>
      <p:sp>
        <p:nvSpPr>
          <p:cNvPr id="19" name="Freeform 7">
            <a:extLst>
              <a:ext uri="{FF2B5EF4-FFF2-40B4-BE49-F238E27FC236}">
                <a16:creationId xmlns="" xmlns:a16="http://schemas.microsoft.com/office/drawing/2014/main" id="{53FD8150-9DCD-4650-9A96-CB3A75BEC040}"/>
              </a:ext>
            </a:extLst>
          </p:cNvPr>
          <p:cNvSpPr/>
          <p:nvPr/>
        </p:nvSpPr>
        <p:spPr>
          <a:xfrm flipH="1">
            <a:off x="1022611" y="1593322"/>
            <a:ext cx="2348937" cy="1011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64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4664" y="21600"/>
                </a:lnTo>
                <a:lnTo>
                  <a:pt x="0" y="10891"/>
                </a:lnTo>
                <a:lnTo>
                  <a:pt x="4664" y="0"/>
                </a:lnTo>
                <a:close/>
              </a:path>
            </a:pathLst>
          </a:custGeom>
          <a:solidFill>
            <a:srgbClr val="786DCE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20" name="Freeform 8">
            <a:extLst>
              <a:ext uri="{FF2B5EF4-FFF2-40B4-BE49-F238E27FC236}">
                <a16:creationId xmlns="" xmlns:a16="http://schemas.microsoft.com/office/drawing/2014/main" id="{7EA3E883-5962-49DF-91F4-2B90D8E70751}"/>
              </a:ext>
            </a:extLst>
          </p:cNvPr>
          <p:cNvSpPr/>
          <p:nvPr/>
        </p:nvSpPr>
        <p:spPr>
          <a:xfrm flipH="1">
            <a:off x="1084048" y="1661620"/>
            <a:ext cx="1592404" cy="8412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21" name="Freeform 9">
            <a:extLst>
              <a:ext uri="{FF2B5EF4-FFF2-40B4-BE49-F238E27FC236}">
                <a16:creationId xmlns="" xmlns:a16="http://schemas.microsoft.com/office/drawing/2014/main" id="{5D987791-1B7A-4ACA-AC72-4E7507B90D44}"/>
              </a:ext>
            </a:extLst>
          </p:cNvPr>
          <p:cNvSpPr/>
          <p:nvPr/>
        </p:nvSpPr>
        <p:spPr>
          <a:xfrm flipH="1">
            <a:off x="2813355" y="1874725"/>
            <a:ext cx="342848" cy="382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60" y="0"/>
                </a:moveTo>
                <a:lnTo>
                  <a:pt x="11960" y="4960"/>
                </a:lnTo>
                <a:lnTo>
                  <a:pt x="21600" y="4960"/>
                </a:lnTo>
                <a:lnTo>
                  <a:pt x="21600" y="16640"/>
                </a:lnTo>
                <a:lnTo>
                  <a:pt x="11960" y="16640"/>
                </a:lnTo>
                <a:lnTo>
                  <a:pt x="11960" y="21600"/>
                </a:lnTo>
                <a:lnTo>
                  <a:pt x="0" y="11040"/>
                </a:lnTo>
                <a:lnTo>
                  <a:pt x="1196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22" name="矩形 15">
            <a:extLst>
              <a:ext uri="{FF2B5EF4-FFF2-40B4-BE49-F238E27FC236}">
                <a16:creationId xmlns="" xmlns:a16="http://schemas.microsoft.com/office/drawing/2014/main" id="{7F34DFD0-A4F5-43BA-B8C7-AE91D5F632E0}"/>
              </a:ext>
            </a:extLst>
          </p:cNvPr>
          <p:cNvSpPr txBox="1"/>
          <p:nvPr/>
        </p:nvSpPr>
        <p:spPr>
          <a:xfrm flipH="1">
            <a:off x="1152499" y="1869922"/>
            <a:ext cx="1455501" cy="400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02" tIns="45702" rIns="45702" bIns="45702">
            <a:spAutoFit/>
          </a:bodyPr>
          <a:lstStyle>
            <a:lvl1pPr defTabSz="1828800">
              <a:defRPr sz="4000" b="0">
                <a:solidFill>
                  <a:srgbClr val="404040"/>
                </a:solidFill>
                <a:latin typeface="方正黑体简体"/>
                <a:ea typeface="方正黑体简体"/>
                <a:cs typeface="方正黑体简体"/>
                <a:sym typeface="方正黑体简体"/>
              </a:defRPr>
            </a:lvl1pPr>
          </a:lstStyle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入院后治疗</a:t>
            </a:r>
            <a:endParaRPr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Freeform 7">
            <a:extLst>
              <a:ext uri="{FF2B5EF4-FFF2-40B4-BE49-F238E27FC236}">
                <a16:creationId xmlns="" xmlns:a16="http://schemas.microsoft.com/office/drawing/2014/main" id="{53FD8150-9DCD-4650-9A96-CB3A75BEC040}"/>
              </a:ext>
            </a:extLst>
          </p:cNvPr>
          <p:cNvSpPr/>
          <p:nvPr/>
        </p:nvSpPr>
        <p:spPr>
          <a:xfrm flipH="1">
            <a:off x="976208" y="3909923"/>
            <a:ext cx="2348937" cy="1011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64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4664" y="21600"/>
                </a:lnTo>
                <a:lnTo>
                  <a:pt x="0" y="10891"/>
                </a:lnTo>
                <a:lnTo>
                  <a:pt x="4664" y="0"/>
                </a:lnTo>
                <a:close/>
              </a:path>
            </a:pathLst>
          </a:custGeom>
          <a:solidFill>
            <a:srgbClr val="786DCE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24" name="Freeform 8">
            <a:extLst>
              <a:ext uri="{FF2B5EF4-FFF2-40B4-BE49-F238E27FC236}">
                <a16:creationId xmlns="" xmlns:a16="http://schemas.microsoft.com/office/drawing/2014/main" id="{7EA3E883-5962-49DF-91F4-2B90D8E70751}"/>
              </a:ext>
            </a:extLst>
          </p:cNvPr>
          <p:cNvSpPr/>
          <p:nvPr/>
        </p:nvSpPr>
        <p:spPr>
          <a:xfrm flipH="1">
            <a:off x="1037645" y="3978221"/>
            <a:ext cx="1592404" cy="8412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25" name="Freeform 9">
            <a:extLst>
              <a:ext uri="{FF2B5EF4-FFF2-40B4-BE49-F238E27FC236}">
                <a16:creationId xmlns="" xmlns:a16="http://schemas.microsoft.com/office/drawing/2014/main" id="{5D987791-1B7A-4ACA-AC72-4E7507B90D44}"/>
              </a:ext>
            </a:extLst>
          </p:cNvPr>
          <p:cNvSpPr/>
          <p:nvPr/>
        </p:nvSpPr>
        <p:spPr>
          <a:xfrm flipH="1">
            <a:off x="2766952" y="4191326"/>
            <a:ext cx="342848" cy="382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60" y="0"/>
                </a:moveTo>
                <a:lnTo>
                  <a:pt x="11960" y="4960"/>
                </a:lnTo>
                <a:lnTo>
                  <a:pt x="21600" y="4960"/>
                </a:lnTo>
                <a:lnTo>
                  <a:pt x="21600" y="16640"/>
                </a:lnTo>
                <a:lnTo>
                  <a:pt x="11960" y="16640"/>
                </a:lnTo>
                <a:lnTo>
                  <a:pt x="11960" y="21600"/>
                </a:lnTo>
                <a:lnTo>
                  <a:pt x="0" y="11040"/>
                </a:lnTo>
                <a:lnTo>
                  <a:pt x="1196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26" name="矩形 15">
            <a:extLst>
              <a:ext uri="{FF2B5EF4-FFF2-40B4-BE49-F238E27FC236}">
                <a16:creationId xmlns="" xmlns:a16="http://schemas.microsoft.com/office/drawing/2014/main" id="{7F34DFD0-A4F5-43BA-B8C7-AE91D5F632E0}"/>
              </a:ext>
            </a:extLst>
          </p:cNvPr>
          <p:cNvSpPr txBox="1"/>
          <p:nvPr/>
        </p:nvSpPr>
        <p:spPr>
          <a:xfrm flipH="1">
            <a:off x="1057410" y="4061594"/>
            <a:ext cx="1585391" cy="707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02" tIns="45702" rIns="45702" bIns="45702">
            <a:spAutoFit/>
          </a:bodyPr>
          <a:lstStyle>
            <a:lvl1pPr defTabSz="1828800">
              <a:defRPr sz="4000" b="0">
                <a:solidFill>
                  <a:srgbClr val="404040"/>
                </a:solidFill>
                <a:latin typeface="方正黑体简体"/>
                <a:ea typeface="方正黑体简体"/>
                <a:cs typeface="方正黑体简体"/>
                <a:sym typeface="方正黑体简体"/>
              </a:defRPr>
            </a:lvl1pPr>
          </a:lstStyle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治疗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周后体温、血象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157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471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670" name="Group 38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641718434"/>
              </p:ext>
            </p:extLst>
          </p:nvPr>
        </p:nvGraphicFramePr>
        <p:xfrm>
          <a:off x="1047136" y="1436711"/>
          <a:ext cx="10117394" cy="3270739"/>
        </p:xfrm>
        <a:graphic>
          <a:graphicData uri="http://schemas.openxmlformats.org/drawingml/2006/table">
            <a:tbl>
              <a:tblPr/>
              <a:tblGrid>
                <a:gridCol w="2428174">
                  <a:extLst>
                    <a:ext uri="{9D8B030D-6E8A-4147-A177-3AD203B41FA5}">
                      <a16:colId xmlns="" xmlns:a16="http://schemas.microsoft.com/office/drawing/2014/main" val="1462831591"/>
                    </a:ext>
                  </a:extLst>
                </a:gridCol>
                <a:gridCol w="5058697">
                  <a:extLst>
                    <a:ext uri="{9D8B030D-6E8A-4147-A177-3AD203B41FA5}">
                      <a16:colId xmlns="" xmlns:a16="http://schemas.microsoft.com/office/drawing/2014/main" val="3040398145"/>
                    </a:ext>
                  </a:extLst>
                </a:gridCol>
                <a:gridCol w="2630523">
                  <a:extLst>
                    <a:ext uri="{9D8B030D-6E8A-4147-A177-3AD203B41FA5}">
                      <a16:colId xmlns="" xmlns:a16="http://schemas.microsoft.com/office/drawing/2014/main" val="3305573144"/>
                    </a:ext>
                  </a:extLst>
                </a:gridCol>
              </a:tblGrid>
              <a:tr h="58849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电解质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肝功能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肾功能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21270304"/>
                  </a:ext>
                </a:extLst>
              </a:tr>
              <a:tr h="256642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K</a:t>
                      </a:r>
                      <a:r>
                        <a:rPr kumimoji="0" lang="nb-NO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+       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4.03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Na</a:t>
                      </a:r>
                      <a:r>
                        <a:rPr kumimoji="0" lang="nb-NO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+</a:t>
                      </a:r>
                      <a:r>
                        <a:rPr kumimoji="0" lang="zh-CN" altLang="nb-NO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138.3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CL</a:t>
                      </a:r>
                      <a:r>
                        <a:rPr kumimoji="0" lang="zh-CN" altLang="nb-NO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－</a:t>
                      </a: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99.9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Ca2</a:t>
                      </a:r>
                      <a:r>
                        <a:rPr kumimoji="0" lang="nb-NO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+      </a:t>
                      </a: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2.10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ALT  15     </a:t>
                      </a: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总蛋白  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69.4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AST  31     </a:t>
                      </a: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白蛋白   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34.5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GGT 52     </a:t>
                      </a: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球蛋白   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34.9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AKP 151</a:t>
                      </a: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 总胆红素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16.2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                结合胆红素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10.1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                总胆汁酸  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1.5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BUN     3.01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Cr        81.8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UA     484.2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血氨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10.71                     CRP     32.04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66292198"/>
                  </a:ext>
                </a:extLst>
              </a:tr>
            </a:tbl>
          </a:graphicData>
        </a:graphic>
      </p:graphicFrame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573275" y="4752881"/>
            <a:ext cx="6321192" cy="13403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nb-NO" altLang="zh-CN" sz="2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nb-NO" sz="2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、患者的诊断与鉴别诊断如何考虑？</a:t>
            </a:r>
          </a:p>
          <a:p>
            <a:pPr marL="609600" indent="-60960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nb-NO" altLang="zh-CN" sz="2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nb-NO" sz="2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、下一步的诊疗措施是什么？</a:t>
            </a:r>
            <a:endParaRPr lang="zh-CN" altLang="en-US" sz="24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36491" y="740219"/>
            <a:ext cx="323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治疗二周后生化</a:t>
            </a:r>
            <a:endParaRPr lang="zh-CN" altLang="en-US" sz="2800" b="1" spc="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形状">
            <a:extLst>
              <a:ext uri="{FF2B5EF4-FFF2-40B4-BE49-F238E27FC236}">
                <a16:creationId xmlns="" xmlns:a16="http://schemas.microsoft.com/office/drawing/2014/main" id="{134D4485-2ADC-4DED-ADB1-214A0B506206}"/>
              </a:ext>
            </a:extLst>
          </p:cNvPr>
          <p:cNvSpPr/>
          <p:nvPr/>
        </p:nvSpPr>
        <p:spPr>
          <a:xfrm rot="5400000">
            <a:off x="2276088" y="3788530"/>
            <a:ext cx="811162" cy="3269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605"/>
                </a:moveTo>
                <a:lnTo>
                  <a:pt x="10800" y="0"/>
                </a:lnTo>
                <a:lnTo>
                  <a:pt x="21600" y="2605"/>
                </a:lnTo>
                <a:lnTo>
                  <a:pt x="21592" y="2605"/>
                </a:lnTo>
                <a:lnTo>
                  <a:pt x="21592" y="21600"/>
                </a:lnTo>
                <a:lnTo>
                  <a:pt x="8" y="16169"/>
                </a:lnTo>
                <a:lnTo>
                  <a:pt x="8" y="2605"/>
                </a:lnTo>
                <a:close/>
              </a:path>
            </a:pathLst>
          </a:custGeom>
          <a:solidFill>
            <a:srgbClr val="6D64FF"/>
          </a:solidFill>
          <a:ln w="12700" cap="flat">
            <a:noFill/>
            <a:miter lim="400000"/>
          </a:ln>
          <a:effectLst/>
        </p:spPr>
        <p:txBody>
          <a:bodyPr wrap="square" lIns="91439" tIns="91439" rIns="91439" bIns="91439" numCol="1" anchor="ctr">
            <a:noAutofit/>
          </a:bodyPr>
          <a:lstStyle/>
          <a:p>
            <a:pPr defTabSz="1828800">
              <a:defRPr sz="3600" b="0">
                <a:solidFill>
                  <a:srgbClr val="FFFFFF"/>
                </a:solidFill>
                <a:latin typeface="等线"/>
                <a:ea typeface="等线"/>
                <a:cs typeface="等线"/>
                <a:sym typeface="等线"/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添 加 标 题">
            <a:extLst>
              <a:ext uri="{FF2B5EF4-FFF2-40B4-BE49-F238E27FC236}">
                <a16:creationId xmlns="" xmlns:a16="http://schemas.microsoft.com/office/drawing/2014/main" id="{81D7EF91-0ABB-4515-8648-9D15F2A111AC}"/>
              </a:ext>
            </a:extLst>
          </p:cNvPr>
          <p:cNvSpPr txBox="1"/>
          <p:nvPr/>
        </p:nvSpPr>
        <p:spPr>
          <a:xfrm>
            <a:off x="1881649" y="5017482"/>
            <a:ext cx="2115721" cy="8111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numCol="1" anchor="ctr">
            <a:normAutofit/>
          </a:bodyPr>
          <a:lstStyle>
            <a:lvl1pPr defTabSz="1828800">
              <a:defRPr sz="4400" b="0">
                <a:solidFill>
                  <a:srgbClr val="FFFFFF"/>
                </a:solidFill>
                <a:latin typeface="方正黑体简体"/>
                <a:ea typeface="方正黑体简体"/>
                <a:cs typeface="方正黑体简体"/>
                <a:sym typeface="方正黑体简体"/>
              </a:defRPr>
            </a:lvl1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讨 论 </a:t>
            </a:r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问 </a:t>
            </a: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题 </a:t>
            </a:r>
          </a:p>
        </p:txBody>
      </p:sp>
    </p:spTree>
    <p:extLst>
      <p:ext uri="{BB962C8B-B14F-4D97-AF65-F5344CB8AC3E}">
        <p14:creationId xmlns:p14="http://schemas.microsoft.com/office/powerpoint/2010/main" val="411223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230913" y="3130340"/>
            <a:ext cx="6342415" cy="242792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60000"/>
              </a:lnSpc>
              <a:buNone/>
            </a:pPr>
            <a:r>
              <a:rPr lang="nb-NO" altLang="zh-CN" sz="2000" dirty="0" smtClean="0">
                <a:cs typeface="+mn-ea"/>
                <a:sym typeface="+mn-lt"/>
              </a:rPr>
              <a:t>2009</a:t>
            </a:r>
            <a:r>
              <a:rPr lang="zh-CN" altLang="nb-NO" sz="2000" dirty="0">
                <a:cs typeface="+mn-ea"/>
                <a:sym typeface="+mn-lt"/>
              </a:rPr>
              <a:t>－</a:t>
            </a:r>
            <a:r>
              <a:rPr lang="nb-NO" altLang="zh-CN" sz="2000" dirty="0">
                <a:cs typeface="+mn-ea"/>
                <a:sym typeface="+mn-lt"/>
              </a:rPr>
              <a:t>2</a:t>
            </a:r>
            <a:r>
              <a:rPr lang="zh-CN" altLang="nb-NO" sz="2000" dirty="0">
                <a:cs typeface="+mn-ea"/>
                <a:sym typeface="+mn-lt"/>
              </a:rPr>
              <a:t>－</a:t>
            </a:r>
            <a:r>
              <a:rPr lang="nb-NO" altLang="zh-CN" sz="2000" dirty="0">
                <a:cs typeface="+mn-ea"/>
                <a:sym typeface="+mn-lt"/>
              </a:rPr>
              <a:t>6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nb-NO" sz="2000" dirty="0">
                <a:solidFill>
                  <a:srgbClr val="C00000"/>
                </a:solidFill>
                <a:cs typeface="+mn-ea"/>
                <a:sym typeface="+mn-lt"/>
              </a:rPr>
              <a:t>全麻下行脾切除</a:t>
            </a:r>
            <a:r>
              <a:rPr lang="nb-NO" altLang="zh-CN" sz="2000" dirty="0">
                <a:solidFill>
                  <a:srgbClr val="C00000"/>
                </a:solidFill>
                <a:cs typeface="+mn-ea"/>
                <a:sym typeface="+mn-lt"/>
              </a:rPr>
              <a:t>+</a:t>
            </a:r>
            <a:r>
              <a:rPr lang="zh-CN" altLang="nb-NO" sz="2000" dirty="0">
                <a:solidFill>
                  <a:srgbClr val="C00000"/>
                </a:solidFill>
                <a:cs typeface="+mn-ea"/>
                <a:sym typeface="+mn-lt"/>
              </a:rPr>
              <a:t>胃底周围曲张血管缝扎术</a:t>
            </a:r>
            <a:r>
              <a:rPr lang="zh-CN" altLang="nb-NO" sz="2000" dirty="0">
                <a:cs typeface="+mn-ea"/>
                <a:sym typeface="+mn-lt"/>
              </a:rPr>
              <a:t>。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zh-CN" altLang="nb-NO" sz="2000" dirty="0">
                <a:cs typeface="+mn-ea"/>
                <a:sym typeface="+mn-lt"/>
              </a:rPr>
              <a:t>术后</a:t>
            </a:r>
            <a:r>
              <a:rPr lang="zh-CN" altLang="nb-NO" sz="2000" dirty="0">
                <a:solidFill>
                  <a:srgbClr val="C00000"/>
                </a:solidFill>
                <a:cs typeface="+mn-ea"/>
                <a:sym typeface="+mn-lt"/>
              </a:rPr>
              <a:t>体温迅速下降</a:t>
            </a:r>
            <a:r>
              <a:rPr lang="zh-CN" altLang="nb-NO" sz="2000" dirty="0">
                <a:cs typeface="+mn-ea"/>
                <a:sym typeface="+mn-lt"/>
              </a:rPr>
              <a:t>，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nb-NO" altLang="zh-CN" sz="2000" dirty="0">
                <a:cs typeface="+mn-ea"/>
                <a:sym typeface="+mn-lt"/>
              </a:rPr>
              <a:t>   (</a:t>
            </a:r>
            <a:r>
              <a:rPr lang="zh-CN" altLang="nb-NO" sz="2000" dirty="0">
                <a:cs typeface="+mn-ea"/>
                <a:sym typeface="+mn-lt"/>
              </a:rPr>
              <a:t>第二天体温</a:t>
            </a:r>
            <a:r>
              <a:rPr lang="nb-NO" altLang="zh-CN" sz="2000" dirty="0">
                <a:cs typeface="+mn-ea"/>
                <a:sym typeface="+mn-lt"/>
              </a:rPr>
              <a:t>37.4℃</a:t>
            </a:r>
            <a:r>
              <a:rPr lang="zh-CN" altLang="nb-NO" sz="2000" dirty="0">
                <a:cs typeface="+mn-ea"/>
                <a:sym typeface="+mn-lt"/>
              </a:rPr>
              <a:t>，随后均在</a:t>
            </a:r>
            <a:r>
              <a:rPr lang="nb-NO" altLang="zh-CN" sz="2000" dirty="0">
                <a:cs typeface="+mn-ea"/>
                <a:sym typeface="+mn-lt"/>
              </a:rPr>
              <a:t>36℃</a:t>
            </a:r>
            <a:r>
              <a:rPr lang="zh-CN" altLang="nb-NO" sz="2000" dirty="0">
                <a:cs typeface="+mn-ea"/>
                <a:sym typeface="+mn-lt"/>
              </a:rPr>
              <a:t>～</a:t>
            </a:r>
            <a:r>
              <a:rPr lang="nb-NO" altLang="zh-CN" sz="2000" dirty="0">
                <a:cs typeface="+mn-ea"/>
                <a:sym typeface="+mn-lt"/>
              </a:rPr>
              <a:t>37℃</a:t>
            </a:r>
            <a:r>
              <a:rPr lang="zh-CN" altLang="nb-NO" sz="2000" dirty="0">
                <a:cs typeface="+mn-ea"/>
                <a:sym typeface="+mn-lt"/>
              </a:rPr>
              <a:t>之间</a:t>
            </a:r>
            <a:r>
              <a:rPr lang="nb-NO" altLang="zh-CN" sz="2000" dirty="0">
                <a:cs typeface="+mn-ea"/>
                <a:sym typeface="+mn-lt"/>
              </a:rPr>
              <a:t>)</a:t>
            </a:r>
            <a:endParaRPr lang="zh-CN" altLang="nb-NO" sz="2000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36491" y="740219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后续治疗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BE7F5D83-E825-4EEB-AC94-7AAB245E1FBB}"/>
              </a:ext>
            </a:extLst>
          </p:cNvPr>
          <p:cNvCxnSpPr>
            <a:cxnSpLocks/>
            <a:endCxn id="27" idx="2"/>
          </p:cNvCxnSpPr>
          <p:nvPr/>
        </p:nvCxnSpPr>
        <p:spPr>
          <a:xfrm>
            <a:off x="1500453" y="2685175"/>
            <a:ext cx="3685901" cy="1"/>
          </a:xfrm>
          <a:prstGeom prst="line">
            <a:avLst/>
          </a:prstGeom>
          <a:ln w="19050" cap="rnd">
            <a:solidFill>
              <a:srgbClr val="6D64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îSḷîḍé">
            <a:extLst>
              <a:ext uri="{FF2B5EF4-FFF2-40B4-BE49-F238E27FC236}">
                <a16:creationId xmlns="" xmlns:a16="http://schemas.microsoft.com/office/drawing/2014/main" id="{A5633269-25AD-4C40-AFA6-FC12A475F9E2}"/>
              </a:ext>
            </a:extLst>
          </p:cNvPr>
          <p:cNvSpPr/>
          <p:nvPr/>
        </p:nvSpPr>
        <p:spPr bwMode="auto">
          <a:xfrm>
            <a:off x="5186354" y="2392452"/>
            <a:ext cx="586146" cy="585448"/>
          </a:xfrm>
          <a:prstGeom prst="ellipse">
            <a:avLst/>
          </a:prstGeom>
          <a:solidFill>
            <a:srgbClr val="6D6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8" name="iS1íḑè">
            <a:extLst>
              <a:ext uri="{FF2B5EF4-FFF2-40B4-BE49-F238E27FC236}">
                <a16:creationId xmlns="" xmlns:a16="http://schemas.microsoft.com/office/drawing/2014/main" id="{8DBB1A75-ECC6-4F07-812C-611BE08BE165}"/>
              </a:ext>
            </a:extLst>
          </p:cNvPr>
          <p:cNvSpPr/>
          <p:nvPr/>
        </p:nvSpPr>
        <p:spPr bwMode="auto">
          <a:xfrm>
            <a:off x="5326265" y="2532734"/>
            <a:ext cx="306321" cy="304882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9" name="iśļíḓè">
            <a:extLst>
              <a:ext uri="{FF2B5EF4-FFF2-40B4-BE49-F238E27FC236}">
                <a16:creationId xmlns="" xmlns:a16="http://schemas.microsoft.com/office/drawing/2014/main" id="{39D649C5-4476-438E-BB03-73D7FDD83C0D}"/>
              </a:ext>
            </a:extLst>
          </p:cNvPr>
          <p:cNvSpPr/>
          <p:nvPr/>
        </p:nvSpPr>
        <p:spPr>
          <a:xfrm>
            <a:off x="1500454" y="3086242"/>
            <a:ext cx="281160" cy="280953"/>
          </a:xfrm>
          <a:prstGeom prst="rect">
            <a:avLst/>
          </a:prstGeom>
          <a:solidFill>
            <a:schemeClr val="bg1"/>
          </a:solidFill>
          <a:ln w="22225">
            <a:solidFill>
              <a:srgbClr val="6D64FF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square" lIns="91440" tIns="45720" rIns="91440" bIns="45720">
            <a:normAutofit fontScale="850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iṡḻiḍè">
            <a:extLst>
              <a:ext uri="{FF2B5EF4-FFF2-40B4-BE49-F238E27FC236}">
                <a16:creationId xmlns="" xmlns:a16="http://schemas.microsoft.com/office/drawing/2014/main" id="{ABB9745F-F67E-432A-91DB-A967547896E0}"/>
              </a:ext>
            </a:extLst>
          </p:cNvPr>
          <p:cNvSpPr/>
          <p:nvPr/>
        </p:nvSpPr>
        <p:spPr bwMode="auto">
          <a:xfrm>
            <a:off x="1532775" y="3013587"/>
            <a:ext cx="339373" cy="312754"/>
          </a:xfrm>
          <a:custGeom>
            <a:avLst/>
            <a:gdLst>
              <a:gd name="T0" fmla="*/ 602 w 611"/>
              <a:gd name="T1" fmla="*/ 5 h 562"/>
              <a:gd name="T2" fmla="*/ 599 w 611"/>
              <a:gd name="T3" fmla="*/ 2 h 562"/>
              <a:gd name="T4" fmla="*/ 594 w 611"/>
              <a:gd name="T5" fmla="*/ 1 h 562"/>
              <a:gd name="T6" fmla="*/ 590 w 611"/>
              <a:gd name="T7" fmla="*/ 0 h 562"/>
              <a:gd name="T8" fmla="*/ 585 w 611"/>
              <a:gd name="T9" fmla="*/ 0 h 562"/>
              <a:gd name="T10" fmla="*/ 580 w 611"/>
              <a:gd name="T11" fmla="*/ 1 h 562"/>
              <a:gd name="T12" fmla="*/ 576 w 611"/>
              <a:gd name="T13" fmla="*/ 2 h 562"/>
              <a:gd name="T14" fmla="*/ 572 w 611"/>
              <a:gd name="T15" fmla="*/ 5 h 562"/>
              <a:gd name="T16" fmla="*/ 569 w 611"/>
              <a:gd name="T17" fmla="*/ 8 h 562"/>
              <a:gd name="T18" fmla="*/ 166 w 611"/>
              <a:gd name="T19" fmla="*/ 503 h 562"/>
              <a:gd name="T20" fmla="*/ 41 w 611"/>
              <a:gd name="T21" fmla="*/ 377 h 562"/>
              <a:gd name="T22" fmla="*/ 38 w 611"/>
              <a:gd name="T23" fmla="*/ 374 h 562"/>
              <a:gd name="T24" fmla="*/ 33 w 611"/>
              <a:gd name="T25" fmla="*/ 372 h 562"/>
              <a:gd name="T26" fmla="*/ 29 w 611"/>
              <a:gd name="T27" fmla="*/ 371 h 562"/>
              <a:gd name="T28" fmla="*/ 24 w 611"/>
              <a:gd name="T29" fmla="*/ 371 h 562"/>
              <a:gd name="T30" fmla="*/ 20 w 611"/>
              <a:gd name="T31" fmla="*/ 371 h 562"/>
              <a:gd name="T32" fmla="*/ 16 w 611"/>
              <a:gd name="T33" fmla="*/ 372 h 562"/>
              <a:gd name="T34" fmla="*/ 11 w 611"/>
              <a:gd name="T35" fmla="*/ 374 h 562"/>
              <a:gd name="T36" fmla="*/ 8 w 611"/>
              <a:gd name="T37" fmla="*/ 377 h 562"/>
              <a:gd name="T38" fmla="*/ 4 w 611"/>
              <a:gd name="T39" fmla="*/ 382 h 562"/>
              <a:gd name="T40" fmla="*/ 2 w 611"/>
              <a:gd name="T41" fmla="*/ 386 h 562"/>
              <a:gd name="T42" fmla="*/ 1 w 611"/>
              <a:gd name="T43" fmla="*/ 390 h 562"/>
              <a:gd name="T44" fmla="*/ 0 w 611"/>
              <a:gd name="T45" fmla="*/ 395 h 562"/>
              <a:gd name="T46" fmla="*/ 1 w 611"/>
              <a:gd name="T47" fmla="*/ 399 h 562"/>
              <a:gd name="T48" fmla="*/ 2 w 611"/>
              <a:gd name="T49" fmla="*/ 404 h 562"/>
              <a:gd name="T50" fmla="*/ 4 w 611"/>
              <a:gd name="T51" fmla="*/ 408 h 562"/>
              <a:gd name="T52" fmla="*/ 8 w 611"/>
              <a:gd name="T53" fmla="*/ 412 h 562"/>
              <a:gd name="T54" fmla="*/ 151 w 611"/>
              <a:gd name="T55" fmla="*/ 556 h 562"/>
              <a:gd name="T56" fmla="*/ 155 w 611"/>
              <a:gd name="T57" fmla="*/ 558 h 562"/>
              <a:gd name="T58" fmla="*/ 159 w 611"/>
              <a:gd name="T59" fmla="*/ 560 h 562"/>
              <a:gd name="T60" fmla="*/ 164 w 611"/>
              <a:gd name="T61" fmla="*/ 562 h 562"/>
              <a:gd name="T62" fmla="*/ 168 w 611"/>
              <a:gd name="T63" fmla="*/ 562 h 562"/>
              <a:gd name="T64" fmla="*/ 169 w 611"/>
              <a:gd name="T65" fmla="*/ 562 h 562"/>
              <a:gd name="T66" fmla="*/ 169 w 611"/>
              <a:gd name="T67" fmla="*/ 562 h 562"/>
              <a:gd name="T68" fmla="*/ 175 w 611"/>
              <a:gd name="T69" fmla="*/ 562 h 562"/>
              <a:gd name="T70" fmla="*/ 179 w 611"/>
              <a:gd name="T71" fmla="*/ 559 h 562"/>
              <a:gd name="T72" fmla="*/ 183 w 611"/>
              <a:gd name="T73" fmla="*/ 557 h 562"/>
              <a:gd name="T74" fmla="*/ 187 w 611"/>
              <a:gd name="T75" fmla="*/ 554 h 562"/>
              <a:gd name="T76" fmla="*/ 606 w 611"/>
              <a:gd name="T77" fmla="*/ 38 h 562"/>
              <a:gd name="T78" fmla="*/ 609 w 611"/>
              <a:gd name="T79" fmla="*/ 34 h 562"/>
              <a:gd name="T80" fmla="*/ 611 w 611"/>
              <a:gd name="T81" fmla="*/ 29 h 562"/>
              <a:gd name="T82" fmla="*/ 611 w 611"/>
              <a:gd name="T83" fmla="*/ 25 h 562"/>
              <a:gd name="T84" fmla="*/ 611 w 611"/>
              <a:gd name="T85" fmla="*/ 20 h 562"/>
              <a:gd name="T86" fmla="*/ 611 w 611"/>
              <a:gd name="T87" fmla="*/ 16 h 562"/>
              <a:gd name="T88" fmla="*/ 609 w 611"/>
              <a:gd name="T89" fmla="*/ 12 h 562"/>
              <a:gd name="T90" fmla="*/ 606 w 611"/>
              <a:gd name="T91" fmla="*/ 8 h 562"/>
              <a:gd name="T92" fmla="*/ 602 w 611"/>
              <a:gd name="T93" fmla="*/ 5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11" h="562">
                <a:moveTo>
                  <a:pt x="602" y="5"/>
                </a:moveTo>
                <a:lnTo>
                  <a:pt x="599" y="2"/>
                </a:lnTo>
                <a:lnTo>
                  <a:pt x="594" y="1"/>
                </a:lnTo>
                <a:lnTo>
                  <a:pt x="590" y="0"/>
                </a:lnTo>
                <a:lnTo>
                  <a:pt x="585" y="0"/>
                </a:lnTo>
                <a:lnTo>
                  <a:pt x="580" y="1"/>
                </a:lnTo>
                <a:lnTo>
                  <a:pt x="576" y="2"/>
                </a:lnTo>
                <a:lnTo>
                  <a:pt x="572" y="5"/>
                </a:lnTo>
                <a:lnTo>
                  <a:pt x="569" y="8"/>
                </a:lnTo>
                <a:lnTo>
                  <a:pt x="166" y="503"/>
                </a:lnTo>
                <a:lnTo>
                  <a:pt x="41" y="377"/>
                </a:lnTo>
                <a:lnTo>
                  <a:pt x="38" y="374"/>
                </a:lnTo>
                <a:lnTo>
                  <a:pt x="33" y="372"/>
                </a:lnTo>
                <a:lnTo>
                  <a:pt x="29" y="371"/>
                </a:lnTo>
                <a:lnTo>
                  <a:pt x="24" y="371"/>
                </a:lnTo>
                <a:lnTo>
                  <a:pt x="20" y="371"/>
                </a:lnTo>
                <a:lnTo>
                  <a:pt x="16" y="372"/>
                </a:lnTo>
                <a:lnTo>
                  <a:pt x="11" y="374"/>
                </a:lnTo>
                <a:lnTo>
                  <a:pt x="8" y="377"/>
                </a:lnTo>
                <a:lnTo>
                  <a:pt x="4" y="382"/>
                </a:lnTo>
                <a:lnTo>
                  <a:pt x="2" y="386"/>
                </a:lnTo>
                <a:lnTo>
                  <a:pt x="1" y="390"/>
                </a:lnTo>
                <a:lnTo>
                  <a:pt x="0" y="395"/>
                </a:lnTo>
                <a:lnTo>
                  <a:pt x="1" y="399"/>
                </a:lnTo>
                <a:lnTo>
                  <a:pt x="2" y="404"/>
                </a:lnTo>
                <a:lnTo>
                  <a:pt x="4" y="408"/>
                </a:lnTo>
                <a:lnTo>
                  <a:pt x="8" y="412"/>
                </a:lnTo>
                <a:lnTo>
                  <a:pt x="151" y="556"/>
                </a:lnTo>
                <a:lnTo>
                  <a:pt x="155" y="558"/>
                </a:lnTo>
                <a:lnTo>
                  <a:pt x="159" y="560"/>
                </a:lnTo>
                <a:lnTo>
                  <a:pt x="164" y="562"/>
                </a:lnTo>
                <a:lnTo>
                  <a:pt x="168" y="562"/>
                </a:lnTo>
                <a:lnTo>
                  <a:pt x="169" y="562"/>
                </a:lnTo>
                <a:lnTo>
                  <a:pt x="169" y="562"/>
                </a:lnTo>
                <a:lnTo>
                  <a:pt x="175" y="562"/>
                </a:lnTo>
                <a:lnTo>
                  <a:pt x="179" y="559"/>
                </a:lnTo>
                <a:lnTo>
                  <a:pt x="183" y="557"/>
                </a:lnTo>
                <a:lnTo>
                  <a:pt x="187" y="554"/>
                </a:lnTo>
                <a:lnTo>
                  <a:pt x="606" y="38"/>
                </a:lnTo>
                <a:lnTo>
                  <a:pt x="609" y="34"/>
                </a:lnTo>
                <a:lnTo>
                  <a:pt x="611" y="29"/>
                </a:lnTo>
                <a:lnTo>
                  <a:pt x="611" y="25"/>
                </a:lnTo>
                <a:lnTo>
                  <a:pt x="611" y="20"/>
                </a:lnTo>
                <a:lnTo>
                  <a:pt x="611" y="16"/>
                </a:lnTo>
                <a:lnTo>
                  <a:pt x="609" y="12"/>
                </a:lnTo>
                <a:lnTo>
                  <a:pt x="606" y="8"/>
                </a:lnTo>
                <a:lnTo>
                  <a:pt x="602" y="5"/>
                </a:lnTo>
                <a:close/>
              </a:path>
            </a:pathLst>
          </a:custGeom>
          <a:solidFill>
            <a:srgbClr val="6BADD2"/>
          </a:solidFill>
          <a:ln>
            <a:solidFill>
              <a:srgbClr val="6D6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1" name="íṥḷiḓé">
            <a:extLst>
              <a:ext uri="{FF2B5EF4-FFF2-40B4-BE49-F238E27FC236}">
                <a16:creationId xmlns="" xmlns:a16="http://schemas.microsoft.com/office/drawing/2014/main" id="{35B4ADC2-3A98-4B4E-B8AE-DCF54A81C1CD}"/>
              </a:ext>
            </a:extLst>
          </p:cNvPr>
          <p:cNvSpPr/>
          <p:nvPr/>
        </p:nvSpPr>
        <p:spPr>
          <a:xfrm>
            <a:off x="1500454" y="4145672"/>
            <a:ext cx="281160" cy="280953"/>
          </a:xfrm>
          <a:prstGeom prst="rect">
            <a:avLst/>
          </a:prstGeom>
          <a:solidFill>
            <a:schemeClr val="bg1"/>
          </a:solidFill>
          <a:ln w="22225">
            <a:solidFill>
              <a:srgbClr val="6D64FF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square" lIns="91440" tIns="45720" rIns="91440" bIns="45720">
            <a:normAutofit fontScale="850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iṥļíde">
            <a:extLst>
              <a:ext uri="{FF2B5EF4-FFF2-40B4-BE49-F238E27FC236}">
                <a16:creationId xmlns="" xmlns:a16="http://schemas.microsoft.com/office/drawing/2014/main" id="{C22D569B-C672-40ED-AC61-9D50EF47D8B9}"/>
              </a:ext>
            </a:extLst>
          </p:cNvPr>
          <p:cNvSpPr/>
          <p:nvPr/>
        </p:nvSpPr>
        <p:spPr bwMode="auto">
          <a:xfrm>
            <a:off x="1532775" y="4073017"/>
            <a:ext cx="339373" cy="312754"/>
          </a:xfrm>
          <a:custGeom>
            <a:avLst/>
            <a:gdLst>
              <a:gd name="T0" fmla="*/ 602 w 611"/>
              <a:gd name="T1" fmla="*/ 5 h 562"/>
              <a:gd name="T2" fmla="*/ 599 w 611"/>
              <a:gd name="T3" fmla="*/ 2 h 562"/>
              <a:gd name="T4" fmla="*/ 594 w 611"/>
              <a:gd name="T5" fmla="*/ 1 h 562"/>
              <a:gd name="T6" fmla="*/ 590 w 611"/>
              <a:gd name="T7" fmla="*/ 0 h 562"/>
              <a:gd name="T8" fmla="*/ 585 w 611"/>
              <a:gd name="T9" fmla="*/ 0 h 562"/>
              <a:gd name="T10" fmla="*/ 580 w 611"/>
              <a:gd name="T11" fmla="*/ 1 h 562"/>
              <a:gd name="T12" fmla="*/ 576 w 611"/>
              <a:gd name="T13" fmla="*/ 2 h 562"/>
              <a:gd name="T14" fmla="*/ 572 w 611"/>
              <a:gd name="T15" fmla="*/ 5 h 562"/>
              <a:gd name="T16" fmla="*/ 569 w 611"/>
              <a:gd name="T17" fmla="*/ 8 h 562"/>
              <a:gd name="T18" fmla="*/ 166 w 611"/>
              <a:gd name="T19" fmla="*/ 503 h 562"/>
              <a:gd name="T20" fmla="*/ 41 w 611"/>
              <a:gd name="T21" fmla="*/ 377 h 562"/>
              <a:gd name="T22" fmla="*/ 38 w 611"/>
              <a:gd name="T23" fmla="*/ 374 h 562"/>
              <a:gd name="T24" fmla="*/ 33 w 611"/>
              <a:gd name="T25" fmla="*/ 372 h 562"/>
              <a:gd name="T26" fmla="*/ 29 w 611"/>
              <a:gd name="T27" fmla="*/ 371 h 562"/>
              <a:gd name="T28" fmla="*/ 24 w 611"/>
              <a:gd name="T29" fmla="*/ 371 h 562"/>
              <a:gd name="T30" fmla="*/ 20 w 611"/>
              <a:gd name="T31" fmla="*/ 371 h 562"/>
              <a:gd name="T32" fmla="*/ 16 w 611"/>
              <a:gd name="T33" fmla="*/ 372 h 562"/>
              <a:gd name="T34" fmla="*/ 11 w 611"/>
              <a:gd name="T35" fmla="*/ 374 h 562"/>
              <a:gd name="T36" fmla="*/ 8 w 611"/>
              <a:gd name="T37" fmla="*/ 377 h 562"/>
              <a:gd name="T38" fmla="*/ 4 w 611"/>
              <a:gd name="T39" fmla="*/ 382 h 562"/>
              <a:gd name="T40" fmla="*/ 2 w 611"/>
              <a:gd name="T41" fmla="*/ 386 h 562"/>
              <a:gd name="T42" fmla="*/ 1 w 611"/>
              <a:gd name="T43" fmla="*/ 390 h 562"/>
              <a:gd name="T44" fmla="*/ 0 w 611"/>
              <a:gd name="T45" fmla="*/ 395 h 562"/>
              <a:gd name="T46" fmla="*/ 1 w 611"/>
              <a:gd name="T47" fmla="*/ 399 h 562"/>
              <a:gd name="T48" fmla="*/ 2 w 611"/>
              <a:gd name="T49" fmla="*/ 404 h 562"/>
              <a:gd name="T50" fmla="*/ 4 w 611"/>
              <a:gd name="T51" fmla="*/ 408 h 562"/>
              <a:gd name="T52" fmla="*/ 8 w 611"/>
              <a:gd name="T53" fmla="*/ 412 h 562"/>
              <a:gd name="T54" fmla="*/ 151 w 611"/>
              <a:gd name="T55" fmla="*/ 556 h 562"/>
              <a:gd name="T56" fmla="*/ 155 w 611"/>
              <a:gd name="T57" fmla="*/ 558 h 562"/>
              <a:gd name="T58" fmla="*/ 159 w 611"/>
              <a:gd name="T59" fmla="*/ 560 h 562"/>
              <a:gd name="T60" fmla="*/ 164 w 611"/>
              <a:gd name="T61" fmla="*/ 562 h 562"/>
              <a:gd name="T62" fmla="*/ 168 w 611"/>
              <a:gd name="T63" fmla="*/ 562 h 562"/>
              <a:gd name="T64" fmla="*/ 169 w 611"/>
              <a:gd name="T65" fmla="*/ 562 h 562"/>
              <a:gd name="T66" fmla="*/ 169 w 611"/>
              <a:gd name="T67" fmla="*/ 562 h 562"/>
              <a:gd name="T68" fmla="*/ 175 w 611"/>
              <a:gd name="T69" fmla="*/ 562 h 562"/>
              <a:gd name="T70" fmla="*/ 179 w 611"/>
              <a:gd name="T71" fmla="*/ 559 h 562"/>
              <a:gd name="T72" fmla="*/ 183 w 611"/>
              <a:gd name="T73" fmla="*/ 557 h 562"/>
              <a:gd name="T74" fmla="*/ 187 w 611"/>
              <a:gd name="T75" fmla="*/ 554 h 562"/>
              <a:gd name="T76" fmla="*/ 606 w 611"/>
              <a:gd name="T77" fmla="*/ 38 h 562"/>
              <a:gd name="T78" fmla="*/ 609 w 611"/>
              <a:gd name="T79" fmla="*/ 34 h 562"/>
              <a:gd name="T80" fmla="*/ 611 w 611"/>
              <a:gd name="T81" fmla="*/ 29 h 562"/>
              <a:gd name="T82" fmla="*/ 611 w 611"/>
              <a:gd name="T83" fmla="*/ 25 h 562"/>
              <a:gd name="T84" fmla="*/ 611 w 611"/>
              <a:gd name="T85" fmla="*/ 20 h 562"/>
              <a:gd name="T86" fmla="*/ 611 w 611"/>
              <a:gd name="T87" fmla="*/ 16 h 562"/>
              <a:gd name="T88" fmla="*/ 609 w 611"/>
              <a:gd name="T89" fmla="*/ 12 h 562"/>
              <a:gd name="T90" fmla="*/ 606 w 611"/>
              <a:gd name="T91" fmla="*/ 8 h 562"/>
              <a:gd name="T92" fmla="*/ 602 w 611"/>
              <a:gd name="T93" fmla="*/ 5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11" h="562">
                <a:moveTo>
                  <a:pt x="602" y="5"/>
                </a:moveTo>
                <a:lnTo>
                  <a:pt x="599" y="2"/>
                </a:lnTo>
                <a:lnTo>
                  <a:pt x="594" y="1"/>
                </a:lnTo>
                <a:lnTo>
                  <a:pt x="590" y="0"/>
                </a:lnTo>
                <a:lnTo>
                  <a:pt x="585" y="0"/>
                </a:lnTo>
                <a:lnTo>
                  <a:pt x="580" y="1"/>
                </a:lnTo>
                <a:lnTo>
                  <a:pt x="576" y="2"/>
                </a:lnTo>
                <a:lnTo>
                  <a:pt x="572" y="5"/>
                </a:lnTo>
                <a:lnTo>
                  <a:pt x="569" y="8"/>
                </a:lnTo>
                <a:lnTo>
                  <a:pt x="166" y="503"/>
                </a:lnTo>
                <a:lnTo>
                  <a:pt x="41" y="377"/>
                </a:lnTo>
                <a:lnTo>
                  <a:pt x="38" y="374"/>
                </a:lnTo>
                <a:lnTo>
                  <a:pt x="33" y="372"/>
                </a:lnTo>
                <a:lnTo>
                  <a:pt x="29" y="371"/>
                </a:lnTo>
                <a:lnTo>
                  <a:pt x="24" y="371"/>
                </a:lnTo>
                <a:lnTo>
                  <a:pt x="20" y="371"/>
                </a:lnTo>
                <a:lnTo>
                  <a:pt x="16" y="372"/>
                </a:lnTo>
                <a:lnTo>
                  <a:pt x="11" y="374"/>
                </a:lnTo>
                <a:lnTo>
                  <a:pt x="8" y="377"/>
                </a:lnTo>
                <a:lnTo>
                  <a:pt x="4" y="382"/>
                </a:lnTo>
                <a:lnTo>
                  <a:pt x="2" y="386"/>
                </a:lnTo>
                <a:lnTo>
                  <a:pt x="1" y="390"/>
                </a:lnTo>
                <a:lnTo>
                  <a:pt x="0" y="395"/>
                </a:lnTo>
                <a:lnTo>
                  <a:pt x="1" y="399"/>
                </a:lnTo>
                <a:lnTo>
                  <a:pt x="2" y="404"/>
                </a:lnTo>
                <a:lnTo>
                  <a:pt x="4" y="408"/>
                </a:lnTo>
                <a:lnTo>
                  <a:pt x="8" y="412"/>
                </a:lnTo>
                <a:lnTo>
                  <a:pt x="151" y="556"/>
                </a:lnTo>
                <a:lnTo>
                  <a:pt x="155" y="558"/>
                </a:lnTo>
                <a:lnTo>
                  <a:pt x="159" y="560"/>
                </a:lnTo>
                <a:lnTo>
                  <a:pt x="164" y="562"/>
                </a:lnTo>
                <a:lnTo>
                  <a:pt x="168" y="562"/>
                </a:lnTo>
                <a:lnTo>
                  <a:pt x="169" y="562"/>
                </a:lnTo>
                <a:lnTo>
                  <a:pt x="169" y="562"/>
                </a:lnTo>
                <a:lnTo>
                  <a:pt x="175" y="562"/>
                </a:lnTo>
                <a:lnTo>
                  <a:pt x="179" y="559"/>
                </a:lnTo>
                <a:lnTo>
                  <a:pt x="183" y="557"/>
                </a:lnTo>
                <a:lnTo>
                  <a:pt x="187" y="554"/>
                </a:lnTo>
                <a:lnTo>
                  <a:pt x="606" y="38"/>
                </a:lnTo>
                <a:lnTo>
                  <a:pt x="609" y="34"/>
                </a:lnTo>
                <a:lnTo>
                  <a:pt x="611" y="29"/>
                </a:lnTo>
                <a:lnTo>
                  <a:pt x="611" y="25"/>
                </a:lnTo>
                <a:lnTo>
                  <a:pt x="611" y="20"/>
                </a:lnTo>
                <a:lnTo>
                  <a:pt x="611" y="16"/>
                </a:lnTo>
                <a:lnTo>
                  <a:pt x="609" y="12"/>
                </a:lnTo>
                <a:lnTo>
                  <a:pt x="606" y="8"/>
                </a:lnTo>
                <a:lnTo>
                  <a:pt x="602" y="5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6D64FF"/>
            </a:solidFill>
          </a:ln>
        </p:spPr>
        <p:txBody>
          <a:bodyPr vert="horz" wrap="square" lIns="91440" tIns="45720" rIns="91440" bIns="45720" numCol="1" anchor="t" anchorCtr="0" compatLnSpc="1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ïslïdê">
            <a:extLst>
              <a:ext uri="{FF2B5EF4-FFF2-40B4-BE49-F238E27FC236}">
                <a16:creationId xmlns="" xmlns:a16="http://schemas.microsoft.com/office/drawing/2014/main" id="{3D104A0D-68AE-4424-87B1-D5038C1AC7FB}"/>
              </a:ext>
            </a:extLst>
          </p:cNvPr>
          <p:cNvSpPr/>
          <p:nvPr/>
        </p:nvSpPr>
        <p:spPr>
          <a:xfrm>
            <a:off x="1500454" y="5205102"/>
            <a:ext cx="281160" cy="280953"/>
          </a:xfrm>
          <a:prstGeom prst="rect">
            <a:avLst/>
          </a:prstGeom>
          <a:solidFill>
            <a:schemeClr val="bg1"/>
          </a:solidFill>
          <a:ln w="22225">
            <a:solidFill>
              <a:srgbClr val="6D64FF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square" lIns="91440" tIns="45720" rIns="91440" bIns="45720">
            <a:normAutofit fontScale="850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ïšļiďé">
            <a:extLst>
              <a:ext uri="{FF2B5EF4-FFF2-40B4-BE49-F238E27FC236}">
                <a16:creationId xmlns="" xmlns:a16="http://schemas.microsoft.com/office/drawing/2014/main" id="{07A92240-3A3F-4DD7-9D92-FC01AE660CF0}"/>
              </a:ext>
            </a:extLst>
          </p:cNvPr>
          <p:cNvSpPr/>
          <p:nvPr/>
        </p:nvSpPr>
        <p:spPr bwMode="auto">
          <a:xfrm>
            <a:off x="1532775" y="5132447"/>
            <a:ext cx="339373" cy="312754"/>
          </a:xfrm>
          <a:custGeom>
            <a:avLst/>
            <a:gdLst>
              <a:gd name="T0" fmla="*/ 602 w 611"/>
              <a:gd name="T1" fmla="*/ 5 h 562"/>
              <a:gd name="T2" fmla="*/ 599 w 611"/>
              <a:gd name="T3" fmla="*/ 2 h 562"/>
              <a:gd name="T4" fmla="*/ 594 w 611"/>
              <a:gd name="T5" fmla="*/ 1 h 562"/>
              <a:gd name="T6" fmla="*/ 590 w 611"/>
              <a:gd name="T7" fmla="*/ 0 h 562"/>
              <a:gd name="T8" fmla="*/ 585 w 611"/>
              <a:gd name="T9" fmla="*/ 0 h 562"/>
              <a:gd name="T10" fmla="*/ 580 w 611"/>
              <a:gd name="T11" fmla="*/ 1 h 562"/>
              <a:gd name="T12" fmla="*/ 576 w 611"/>
              <a:gd name="T13" fmla="*/ 2 h 562"/>
              <a:gd name="T14" fmla="*/ 572 w 611"/>
              <a:gd name="T15" fmla="*/ 5 h 562"/>
              <a:gd name="T16" fmla="*/ 569 w 611"/>
              <a:gd name="T17" fmla="*/ 8 h 562"/>
              <a:gd name="T18" fmla="*/ 166 w 611"/>
              <a:gd name="T19" fmla="*/ 503 h 562"/>
              <a:gd name="T20" fmla="*/ 41 w 611"/>
              <a:gd name="T21" fmla="*/ 377 h 562"/>
              <a:gd name="T22" fmla="*/ 38 w 611"/>
              <a:gd name="T23" fmla="*/ 374 h 562"/>
              <a:gd name="T24" fmla="*/ 33 w 611"/>
              <a:gd name="T25" fmla="*/ 372 h 562"/>
              <a:gd name="T26" fmla="*/ 29 w 611"/>
              <a:gd name="T27" fmla="*/ 371 h 562"/>
              <a:gd name="T28" fmla="*/ 24 w 611"/>
              <a:gd name="T29" fmla="*/ 371 h 562"/>
              <a:gd name="T30" fmla="*/ 20 w 611"/>
              <a:gd name="T31" fmla="*/ 371 h 562"/>
              <a:gd name="T32" fmla="*/ 16 w 611"/>
              <a:gd name="T33" fmla="*/ 372 h 562"/>
              <a:gd name="T34" fmla="*/ 11 w 611"/>
              <a:gd name="T35" fmla="*/ 374 h 562"/>
              <a:gd name="T36" fmla="*/ 8 w 611"/>
              <a:gd name="T37" fmla="*/ 377 h 562"/>
              <a:gd name="T38" fmla="*/ 4 w 611"/>
              <a:gd name="T39" fmla="*/ 382 h 562"/>
              <a:gd name="T40" fmla="*/ 2 w 611"/>
              <a:gd name="T41" fmla="*/ 386 h 562"/>
              <a:gd name="T42" fmla="*/ 1 w 611"/>
              <a:gd name="T43" fmla="*/ 390 h 562"/>
              <a:gd name="T44" fmla="*/ 0 w 611"/>
              <a:gd name="T45" fmla="*/ 395 h 562"/>
              <a:gd name="T46" fmla="*/ 1 w 611"/>
              <a:gd name="T47" fmla="*/ 399 h 562"/>
              <a:gd name="T48" fmla="*/ 2 w 611"/>
              <a:gd name="T49" fmla="*/ 404 h 562"/>
              <a:gd name="T50" fmla="*/ 4 w 611"/>
              <a:gd name="T51" fmla="*/ 408 h 562"/>
              <a:gd name="T52" fmla="*/ 8 w 611"/>
              <a:gd name="T53" fmla="*/ 412 h 562"/>
              <a:gd name="T54" fmla="*/ 151 w 611"/>
              <a:gd name="T55" fmla="*/ 556 h 562"/>
              <a:gd name="T56" fmla="*/ 155 w 611"/>
              <a:gd name="T57" fmla="*/ 558 h 562"/>
              <a:gd name="T58" fmla="*/ 159 w 611"/>
              <a:gd name="T59" fmla="*/ 560 h 562"/>
              <a:gd name="T60" fmla="*/ 164 w 611"/>
              <a:gd name="T61" fmla="*/ 562 h 562"/>
              <a:gd name="T62" fmla="*/ 168 w 611"/>
              <a:gd name="T63" fmla="*/ 562 h 562"/>
              <a:gd name="T64" fmla="*/ 169 w 611"/>
              <a:gd name="T65" fmla="*/ 562 h 562"/>
              <a:gd name="T66" fmla="*/ 169 w 611"/>
              <a:gd name="T67" fmla="*/ 562 h 562"/>
              <a:gd name="T68" fmla="*/ 175 w 611"/>
              <a:gd name="T69" fmla="*/ 562 h 562"/>
              <a:gd name="T70" fmla="*/ 179 w 611"/>
              <a:gd name="T71" fmla="*/ 559 h 562"/>
              <a:gd name="T72" fmla="*/ 183 w 611"/>
              <a:gd name="T73" fmla="*/ 557 h 562"/>
              <a:gd name="T74" fmla="*/ 187 w 611"/>
              <a:gd name="T75" fmla="*/ 554 h 562"/>
              <a:gd name="T76" fmla="*/ 606 w 611"/>
              <a:gd name="T77" fmla="*/ 38 h 562"/>
              <a:gd name="T78" fmla="*/ 609 w 611"/>
              <a:gd name="T79" fmla="*/ 34 h 562"/>
              <a:gd name="T80" fmla="*/ 611 w 611"/>
              <a:gd name="T81" fmla="*/ 29 h 562"/>
              <a:gd name="T82" fmla="*/ 611 w 611"/>
              <a:gd name="T83" fmla="*/ 25 h 562"/>
              <a:gd name="T84" fmla="*/ 611 w 611"/>
              <a:gd name="T85" fmla="*/ 20 h 562"/>
              <a:gd name="T86" fmla="*/ 611 w 611"/>
              <a:gd name="T87" fmla="*/ 16 h 562"/>
              <a:gd name="T88" fmla="*/ 609 w 611"/>
              <a:gd name="T89" fmla="*/ 12 h 562"/>
              <a:gd name="T90" fmla="*/ 606 w 611"/>
              <a:gd name="T91" fmla="*/ 8 h 562"/>
              <a:gd name="T92" fmla="*/ 602 w 611"/>
              <a:gd name="T93" fmla="*/ 5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11" h="562">
                <a:moveTo>
                  <a:pt x="602" y="5"/>
                </a:moveTo>
                <a:lnTo>
                  <a:pt x="599" y="2"/>
                </a:lnTo>
                <a:lnTo>
                  <a:pt x="594" y="1"/>
                </a:lnTo>
                <a:lnTo>
                  <a:pt x="590" y="0"/>
                </a:lnTo>
                <a:lnTo>
                  <a:pt x="585" y="0"/>
                </a:lnTo>
                <a:lnTo>
                  <a:pt x="580" y="1"/>
                </a:lnTo>
                <a:lnTo>
                  <a:pt x="576" y="2"/>
                </a:lnTo>
                <a:lnTo>
                  <a:pt x="572" y="5"/>
                </a:lnTo>
                <a:lnTo>
                  <a:pt x="569" y="8"/>
                </a:lnTo>
                <a:lnTo>
                  <a:pt x="166" y="503"/>
                </a:lnTo>
                <a:lnTo>
                  <a:pt x="41" y="377"/>
                </a:lnTo>
                <a:lnTo>
                  <a:pt x="38" y="374"/>
                </a:lnTo>
                <a:lnTo>
                  <a:pt x="33" y="372"/>
                </a:lnTo>
                <a:lnTo>
                  <a:pt x="29" y="371"/>
                </a:lnTo>
                <a:lnTo>
                  <a:pt x="24" y="371"/>
                </a:lnTo>
                <a:lnTo>
                  <a:pt x="20" y="371"/>
                </a:lnTo>
                <a:lnTo>
                  <a:pt x="16" y="372"/>
                </a:lnTo>
                <a:lnTo>
                  <a:pt x="11" y="374"/>
                </a:lnTo>
                <a:lnTo>
                  <a:pt x="8" y="377"/>
                </a:lnTo>
                <a:lnTo>
                  <a:pt x="4" y="382"/>
                </a:lnTo>
                <a:lnTo>
                  <a:pt x="2" y="386"/>
                </a:lnTo>
                <a:lnTo>
                  <a:pt x="1" y="390"/>
                </a:lnTo>
                <a:lnTo>
                  <a:pt x="0" y="395"/>
                </a:lnTo>
                <a:lnTo>
                  <a:pt x="1" y="399"/>
                </a:lnTo>
                <a:lnTo>
                  <a:pt x="2" y="404"/>
                </a:lnTo>
                <a:lnTo>
                  <a:pt x="4" y="408"/>
                </a:lnTo>
                <a:lnTo>
                  <a:pt x="8" y="412"/>
                </a:lnTo>
                <a:lnTo>
                  <a:pt x="151" y="556"/>
                </a:lnTo>
                <a:lnTo>
                  <a:pt x="155" y="558"/>
                </a:lnTo>
                <a:lnTo>
                  <a:pt x="159" y="560"/>
                </a:lnTo>
                <a:lnTo>
                  <a:pt x="164" y="562"/>
                </a:lnTo>
                <a:lnTo>
                  <a:pt x="168" y="562"/>
                </a:lnTo>
                <a:lnTo>
                  <a:pt x="169" y="562"/>
                </a:lnTo>
                <a:lnTo>
                  <a:pt x="169" y="562"/>
                </a:lnTo>
                <a:lnTo>
                  <a:pt x="175" y="562"/>
                </a:lnTo>
                <a:lnTo>
                  <a:pt x="179" y="559"/>
                </a:lnTo>
                <a:lnTo>
                  <a:pt x="183" y="557"/>
                </a:lnTo>
                <a:lnTo>
                  <a:pt x="187" y="554"/>
                </a:lnTo>
                <a:lnTo>
                  <a:pt x="606" y="38"/>
                </a:lnTo>
                <a:lnTo>
                  <a:pt x="609" y="34"/>
                </a:lnTo>
                <a:lnTo>
                  <a:pt x="611" y="29"/>
                </a:lnTo>
                <a:lnTo>
                  <a:pt x="611" y="25"/>
                </a:lnTo>
                <a:lnTo>
                  <a:pt x="611" y="20"/>
                </a:lnTo>
                <a:lnTo>
                  <a:pt x="611" y="16"/>
                </a:lnTo>
                <a:lnTo>
                  <a:pt x="609" y="12"/>
                </a:lnTo>
                <a:lnTo>
                  <a:pt x="606" y="8"/>
                </a:lnTo>
                <a:lnTo>
                  <a:pt x="602" y="5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6D64FF"/>
            </a:solidFill>
          </a:ln>
        </p:spPr>
        <p:txBody>
          <a:bodyPr vert="horz" wrap="square" lIns="91440" tIns="45720" rIns="91440" bIns="45720" numCol="1" anchor="t" anchorCtr="0" compatLnSpc="1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1B9B9C20-4B40-4828-B6FE-0459DC74936C}"/>
              </a:ext>
            </a:extLst>
          </p:cNvPr>
          <p:cNvSpPr txBox="1"/>
          <p:nvPr/>
        </p:nvSpPr>
        <p:spPr>
          <a:xfrm>
            <a:off x="1500453" y="1967008"/>
            <a:ext cx="3349133" cy="461665"/>
          </a:xfrm>
          <a:prstGeom prst="rect">
            <a:avLst/>
          </a:prstGeom>
          <a:solidFill>
            <a:srgbClr val="6D64FF"/>
          </a:solidFill>
          <a:ln>
            <a:solidFill>
              <a:srgbClr val="6D64F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全院会诊决定手术治疗 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6E5C633-B5E9-4EDA-8D84-295A4A39DF4A}"/>
              </a:ext>
            </a:extLst>
          </p:cNvPr>
          <p:cNvSpPr txBox="1"/>
          <p:nvPr/>
        </p:nvSpPr>
        <p:spPr>
          <a:xfrm>
            <a:off x="2061666" y="2949609"/>
            <a:ext cx="33254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脾病检，明确诊断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FC2E7A79-641A-4F9E-89E9-3FAA3DBC7551}"/>
              </a:ext>
            </a:extLst>
          </p:cNvPr>
          <p:cNvSpPr txBox="1"/>
          <p:nvPr/>
        </p:nvSpPr>
        <p:spPr>
          <a:xfrm>
            <a:off x="2061667" y="3960636"/>
            <a:ext cx="33254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提升血细胞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A668C86F-3B6D-498C-941A-C13519412053}"/>
              </a:ext>
            </a:extLst>
          </p:cNvPr>
          <p:cNvSpPr txBox="1"/>
          <p:nvPr/>
        </p:nvSpPr>
        <p:spPr>
          <a:xfrm>
            <a:off x="2061667" y="4992107"/>
            <a:ext cx="33254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处理胃底曲张血管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786" y="444133"/>
            <a:ext cx="3516503" cy="351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91886" y="2780822"/>
            <a:ext cx="4277906" cy="256769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nb-NO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脾脏体积</a:t>
            </a:r>
            <a:r>
              <a:rPr lang="nb-NO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30*25*9cm</a:t>
            </a:r>
            <a:r>
              <a:rPr lang="zh-CN" altLang="nb-NO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，重</a:t>
            </a:r>
            <a:r>
              <a:rPr lang="nb-NO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4350g</a:t>
            </a:r>
            <a:r>
              <a:rPr lang="zh-CN" altLang="nb-NO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nb-NO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红髓区明显扩大，淤血伴明显髓外造血及梗死，以及明显红细胞吞噬现象。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nb-NO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部分区域见一些淋巴样细胞成分分布。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nb-NO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脾门淋巴结一枚反应性增生。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84627" y="1613791"/>
            <a:ext cx="2643029" cy="731786"/>
          </a:xfrm>
          <a:prstGeom prst="rect">
            <a:avLst/>
          </a:prstGeom>
          <a:solidFill>
            <a:srgbClr val="6D6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479981" y="1741993"/>
            <a:ext cx="1795021" cy="4351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nb-NO" sz="2800" b="1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脾脏病理</a:t>
            </a:r>
            <a:endParaRPr lang="zh-CN" altLang="en-US" sz="2800" b="1" spc="3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5702215" y="2608532"/>
            <a:ext cx="5874742" cy="3826739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电 解 质：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K+3.66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Na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＋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143.1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CL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－ 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104.6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， 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Ca2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＋ 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2.23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肝 功 能：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ALT 38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AST76,  GGT 238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AKP261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                        总蛋白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75.3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，白蛋白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36.9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，球蛋白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38.4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                        总胆红素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17.2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，结合胆红素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10.7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 ，总胆汁酸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3.4</a:t>
            </a:r>
            <a:endParaRPr lang="zh-CN" altLang="nb-NO" sz="16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葡 萄 糖：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4.48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肾 功 能：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BUN 4.33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Cr 77.9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UA 322.5</a:t>
            </a:r>
            <a:r>
              <a:rPr lang="zh-CN" altLang="nb-NO" sz="1600" dirty="0">
                <a:latin typeface="+mn-lt"/>
                <a:ea typeface="+mn-ea"/>
                <a:cs typeface="+mn-ea"/>
                <a:sym typeface="+mn-lt"/>
              </a:rPr>
              <a:t> ，血氨</a:t>
            </a:r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20.63</a:t>
            </a:r>
            <a:endParaRPr lang="zh-CN" altLang="nb-NO" sz="16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nb-NO" altLang="zh-CN" sz="1600" dirty="0">
                <a:latin typeface="+mn-lt"/>
                <a:ea typeface="+mn-ea"/>
                <a:cs typeface="+mn-ea"/>
                <a:sym typeface="+mn-lt"/>
              </a:rPr>
              <a:t>                CRP23.53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336491" y="740219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病理检查</a:t>
            </a:r>
          </a:p>
        </p:txBody>
      </p:sp>
      <p:sp>
        <p:nvSpPr>
          <p:cNvPr id="22" name="íŝlíḑe">
            <a:extLst>
              <a:ext uri="{FF2B5EF4-FFF2-40B4-BE49-F238E27FC236}">
                <a16:creationId xmlns="" xmlns:a16="http://schemas.microsoft.com/office/drawing/2014/main" id="{665D9D9D-6E1A-4818-93A5-1FFE9B10349A}"/>
              </a:ext>
            </a:extLst>
          </p:cNvPr>
          <p:cNvSpPr/>
          <p:nvPr/>
        </p:nvSpPr>
        <p:spPr>
          <a:xfrm>
            <a:off x="4582321" y="1377739"/>
            <a:ext cx="1306806" cy="1150702"/>
          </a:xfrm>
          <a:prstGeom prst="homePlate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í$ḻîďe">
            <a:extLst>
              <a:ext uri="{FF2B5EF4-FFF2-40B4-BE49-F238E27FC236}">
                <a16:creationId xmlns="" xmlns:a16="http://schemas.microsoft.com/office/drawing/2014/main" id="{543719A7-C380-4C41-B5BD-C2103D1EEC92}"/>
              </a:ext>
            </a:extLst>
          </p:cNvPr>
          <p:cNvSpPr/>
          <p:nvPr/>
        </p:nvSpPr>
        <p:spPr>
          <a:xfrm flipH="1">
            <a:off x="5976099" y="1377739"/>
            <a:ext cx="1306806" cy="1150702"/>
          </a:xfrm>
          <a:prstGeom prst="homePlate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4" name="íslïdê">
            <a:extLst>
              <a:ext uri="{FF2B5EF4-FFF2-40B4-BE49-F238E27FC236}">
                <a16:creationId xmlns="" xmlns:a16="http://schemas.microsoft.com/office/drawing/2014/main" id="{5DF16853-3837-4D8D-91C4-A7FF1A1B592C}"/>
              </a:ext>
            </a:extLst>
          </p:cNvPr>
          <p:cNvSpPr/>
          <p:nvPr/>
        </p:nvSpPr>
        <p:spPr>
          <a:xfrm>
            <a:off x="4184815" y="1560602"/>
            <a:ext cx="784977" cy="784975"/>
          </a:xfrm>
          <a:prstGeom prst="ellipse">
            <a:avLst/>
          </a:prstGeom>
          <a:solidFill>
            <a:srgbClr val="6D6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cs typeface="+mn-ea"/>
              <a:sym typeface="+mn-lt"/>
            </a:endParaRPr>
          </a:p>
        </p:txBody>
      </p:sp>
      <p:sp>
        <p:nvSpPr>
          <p:cNvPr id="25" name="ïṡľïďé">
            <a:extLst>
              <a:ext uri="{FF2B5EF4-FFF2-40B4-BE49-F238E27FC236}">
                <a16:creationId xmlns="" xmlns:a16="http://schemas.microsoft.com/office/drawing/2014/main" id="{7256A72E-DC14-4273-9A61-D0E44770730A}"/>
              </a:ext>
            </a:extLst>
          </p:cNvPr>
          <p:cNvSpPr/>
          <p:nvPr/>
        </p:nvSpPr>
        <p:spPr>
          <a:xfrm>
            <a:off x="4410111" y="1786149"/>
            <a:ext cx="334384" cy="333880"/>
          </a:xfrm>
          <a:custGeom>
            <a:avLst/>
            <a:gdLst>
              <a:gd name="connsiteX0" fmla="*/ 303820 w 607639"/>
              <a:gd name="connsiteY0" fmla="*/ 278099 h 606722"/>
              <a:gd name="connsiteX1" fmla="*/ 329118 w 607639"/>
              <a:gd name="connsiteY1" fmla="*/ 303362 h 606722"/>
              <a:gd name="connsiteX2" fmla="*/ 303820 w 607639"/>
              <a:gd name="connsiteY2" fmla="*/ 328625 h 606722"/>
              <a:gd name="connsiteX3" fmla="*/ 278522 w 607639"/>
              <a:gd name="connsiteY3" fmla="*/ 303362 h 606722"/>
              <a:gd name="connsiteX4" fmla="*/ 303820 w 607639"/>
              <a:gd name="connsiteY4" fmla="*/ 278099 h 606722"/>
              <a:gd name="connsiteX5" fmla="*/ 303775 w 607639"/>
              <a:gd name="connsiteY5" fmla="*/ 252735 h 606722"/>
              <a:gd name="connsiteX6" fmla="*/ 253140 w 607639"/>
              <a:gd name="connsiteY6" fmla="*/ 303317 h 606722"/>
              <a:gd name="connsiteX7" fmla="*/ 303775 w 607639"/>
              <a:gd name="connsiteY7" fmla="*/ 353900 h 606722"/>
              <a:gd name="connsiteX8" fmla="*/ 354410 w 607639"/>
              <a:gd name="connsiteY8" fmla="*/ 303317 h 606722"/>
              <a:gd name="connsiteX9" fmla="*/ 303775 w 607639"/>
              <a:gd name="connsiteY9" fmla="*/ 252735 h 606722"/>
              <a:gd name="connsiteX10" fmla="*/ 303775 w 607639"/>
              <a:gd name="connsiteY10" fmla="*/ 202241 h 606722"/>
              <a:gd name="connsiteX11" fmla="*/ 405045 w 607639"/>
              <a:gd name="connsiteY11" fmla="*/ 303317 h 606722"/>
              <a:gd name="connsiteX12" fmla="*/ 303775 w 607639"/>
              <a:gd name="connsiteY12" fmla="*/ 404482 h 606722"/>
              <a:gd name="connsiteX13" fmla="*/ 202593 w 607639"/>
              <a:gd name="connsiteY13" fmla="*/ 303317 h 606722"/>
              <a:gd name="connsiteX14" fmla="*/ 303775 w 607639"/>
              <a:gd name="connsiteY14" fmla="*/ 202241 h 606722"/>
              <a:gd name="connsiteX15" fmla="*/ 303775 w 607639"/>
              <a:gd name="connsiteY15" fmla="*/ 151703 h 606722"/>
              <a:gd name="connsiteX16" fmla="*/ 151932 w 607639"/>
              <a:gd name="connsiteY16" fmla="*/ 303317 h 606722"/>
              <a:gd name="connsiteX17" fmla="*/ 303775 w 607639"/>
              <a:gd name="connsiteY17" fmla="*/ 455019 h 606722"/>
              <a:gd name="connsiteX18" fmla="*/ 455707 w 607639"/>
              <a:gd name="connsiteY18" fmla="*/ 303317 h 606722"/>
              <a:gd name="connsiteX19" fmla="*/ 303775 w 607639"/>
              <a:gd name="connsiteY19" fmla="*/ 151703 h 606722"/>
              <a:gd name="connsiteX20" fmla="*/ 253131 w 607639"/>
              <a:gd name="connsiteY20" fmla="*/ 0 h 606722"/>
              <a:gd name="connsiteX21" fmla="*/ 354419 w 607639"/>
              <a:gd name="connsiteY21" fmla="*/ 0 h 606722"/>
              <a:gd name="connsiteX22" fmla="*/ 379786 w 607639"/>
              <a:gd name="connsiteY22" fmla="*/ 25239 h 606722"/>
              <a:gd name="connsiteX23" fmla="*/ 379786 w 607639"/>
              <a:gd name="connsiteY23" fmla="*/ 62387 h 606722"/>
              <a:gd name="connsiteX24" fmla="*/ 420639 w 607639"/>
              <a:gd name="connsiteY24" fmla="*/ 79451 h 606722"/>
              <a:gd name="connsiteX25" fmla="*/ 446985 w 607639"/>
              <a:gd name="connsiteY25" fmla="*/ 53145 h 606722"/>
              <a:gd name="connsiteX26" fmla="*/ 482854 w 607639"/>
              <a:gd name="connsiteY26" fmla="*/ 53145 h 606722"/>
              <a:gd name="connsiteX27" fmla="*/ 554414 w 607639"/>
              <a:gd name="connsiteY27" fmla="*/ 124597 h 606722"/>
              <a:gd name="connsiteX28" fmla="*/ 554414 w 607639"/>
              <a:gd name="connsiteY28" fmla="*/ 160323 h 606722"/>
              <a:gd name="connsiteX29" fmla="*/ 528069 w 607639"/>
              <a:gd name="connsiteY29" fmla="*/ 186629 h 606722"/>
              <a:gd name="connsiteX30" fmla="*/ 545158 w 607639"/>
              <a:gd name="connsiteY30" fmla="*/ 227510 h 606722"/>
              <a:gd name="connsiteX31" fmla="*/ 582273 w 607639"/>
              <a:gd name="connsiteY31" fmla="*/ 227510 h 606722"/>
              <a:gd name="connsiteX32" fmla="*/ 607639 w 607639"/>
              <a:gd name="connsiteY32" fmla="*/ 252749 h 606722"/>
              <a:gd name="connsiteX33" fmla="*/ 607639 w 607639"/>
              <a:gd name="connsiteY33" fmla="*/ 353884 h 606722"/>
              <a:gd name="connsiteX34" fmla="*/ 582273 w 607639"/>
              <a:gd name="connsiteY34" fmla="*/ 379212 h 606722"/>
              <a:gd name="connsiteX35" fmla="*/ 545158 w 607639"/>
              <a:gd name="connsiteY35" fmla="*/ 379212 h 606722"/>
              <a:gd name="connsiteX36" fmla="*/ 528069 w 607639"/>
              <a:gd name="connsiteY36" fmla="*/ 420004 h 606722"/>
              <a:gd name="connsiteX37" fmla="*/ 554414 w 607639"/>
              <a:gd name="connsiteY37" fmla="*/ 446310 h 606722"/>
              <a:gd name="connsiteX38" fmla="*/ 554414 w 607639"/>
              <a:gd name="connsiteY38" fmla="*/ 482125 h 606722"/>
              <a:gd name="connsiteX39" fmla="*/ 482854 w 607639"/>
              <a:gd name="connsiteY39" fmla="*/ 553577 h 606722"/>
              <a:gd name="connsiteX40" fmla="*/ 446985 w 607639"/>
              <a:gd name="connsiteY40" fmla="*/ 553577 h 606722"/>
              <a:gd name="connsiteX41" fmla="*/ 420639 w 607639"/>
              <a:gd name="connsiteY41" fmla="*/ 527271 h 606722"/>
              <a:gd name="connsiteX42" fmla="*/ 379786 w 607639"/>
              <a:gd name="connsiteY42" fmla="*/ 544246 h 606722"/>
              <a:gd name="connsiteX43" fmla="*/ 379786 w 607639"/>
              <a:gd name="connsiteY43" fmla="*/ 581394 h 606722"/>
              <a:gd name="connsiteX44" fmla="*/ 354419 w 607639"/>
              <a:gd name="connsiteY44" fmla="*/ 606722 h 606722"/>
              <a:gd name="connsiteX45" fmla="*/ 253131 w 607639"/>
              <a:gd name="connsiteY45" fmla="*/ 606722 h 606722"/>
              <a:gd name="connsiteX46" fmla="*/ 227854 w 607639"/>
              <a:gd name="connsiteY46" fmla="*/ 581394 h 606722"/>
              <a:gd name="connsiteX47" fmla="*/ 227854 w 607639"/>
              <a:gd name="connsiteY47" fmla="*/ 544246 h 606722"/>
              <a:gd name="connsiteX48" fmla="*/ 186911 w 607639"/>
              <a:gd name="connsiteY48" fmla="*/ 527271 h 606722"/>
              <a:gd name="connsiteX49" fmla="*/ 160566 w 607639"/>
              <a:gd name="connsiteY49" fmla="*/ 553577 h 606722"/>
              <a:gd name="connsiteX50" fmla="*/ 124786 w 607639"/>
              <a:gd name="connsiteY50" fmla="*/ 553577 h 606722"/>
              <a:gd name="connsiteX51" fmla="*/ 53225 w 607639"/>
              <a:gd name="connsiteY51" fmla="*/ 482125 h 606722"/>
              <a:gd name="connsiteX52" fmla="*/ 53225 w 607639"/>
              <a:gd name="connsiteY52" fmla="*/ 446310 h 606722"/>
              <a:gd name="connsiteX53" fmla="*/ 79482 w 607639"/>
              <a:gd name="connsiteY53" fmla="*/ 420004 h 606722"/>
              <a:gd name="connsiteX54" fmla="*/ 62482 w 607639"/>
              <a:gd name="connsiteY54" fmla="*/ 379212 h 606722"/>
              <a:gd name="connsiteX55" fmla="*/ 25278 w 607639"/>
              <a:gd name="connsiteY55" fmla="*/ 379212 h 606722"/>
              <a:gd name="connsiteX56" fmla="*/ 0 w 607639"/>
              <a:gd name="connsiteY56" fmla="*/ 353884 h 606722"/>
              <a:gd name="connsiteX57" fmla="*/ 0 w 607639"/>
              <a:gd name="connsiteY57" fmla="*/ 252749 h 606722"/>
              <a:gd name="connsiteX58" fmla="*/ 25278 w 607639"/>
              <a:gd name="connsiteY58" fmla="*/ 227510 h 606722"/>
              <a:gd name="connsiteX59" fmla="*/ 62482 w 607639"/>
              <a:gd name="connsiteY59" fmla="*/ 227510 h 606722"/>
              <a:gd name="connsiteX60" fmla="*/ 79482 w 607639"/>
              <a:gd name="connsiteY60" fmla="*/ 186629 h 606722"/>
              <a:gd name="connsiteX61" fmla="*/ 53225 w 607639"/>
              <a:gd name="connsiteY61" fmla="*/ 160323 h 606722"/>
              <a:gd name="connsiteX62" fmla="*/ 53225 w 607639"/>
              <a:gd name="connsiteY62" fmla="*/ 124597 h 606722"/>
              <a:gd name="connsiteX63" fmla="*/ 124786 w 607639"/>
              <a:gd name="connsiteY63" fmla="*/ 53145 h 606722"/>
              <a:gd name="connsiteX64" fmla="*/ 160566 w 607639"/>
              <a:gd name="connsiteY64" fmla="*/ 53145 h 606722"/>
              <a:gd name="connsiteX65" fmla="*/ 186911 w 607639"/>
              <a:gd name="connsiteY65" fmla="*/ 79451 h 606722"/>
              <a:gd name="connsiteX66" fmla="*/ 227854 w 607639"/>
              <a:gd name="connsiteY66" fmla="*/ 62387 h 606722"/>
              <a:gd name="connsiteX67" fmla="*/ 227854 w 607639"/>
              <a:gd name="connsiteY67" fmla="*/ 25239 h 606722"/>
              <a:gd name="connsiteX68" fmla="*/ 253131 w 607639"/>
              <a:gd name="connsiteY6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606722">
                <a:moveTo>
                  <a:pt x="303820" y="278099"/>
                </a:moveTo>
                <a:cubicBezTo>
                  <a:pt x="317792" y="278099"/>
                  <a:pt x="329118" y="289410"/>
                  <a:pt x="329118" y="303362"/>
                </a:cubicBezTo>
                <a:cubicBezTo>
                  <a:pt x="329118" y="317314"/>
                  <a:pt x="317792" y="328625"/>
                  <a:pt x="303820" y="328625"/>
                </a:cubicBezTo>
                <a:cubicBezTo>
                  <a:pt x="289848" y="328625"/>
                  <a:pt x="278522" y="317314"/>
                  <a:pt x="278522" y="303362"/>
                </a:cubicBezTo>
                <a:cubicBezTo>
                  <a:pt x="278522" y="289410"/>
                  <a:pt x="289848" y="278099"/>
                  <a:pt x="303820" y="278099"/>
                </a:cubicBezTo>
                <a:close/>
                <a:moveTo>
                  <a:pt x="303775" y="252735"/>
                </a:moveTo>
                <a:cubicBezTo>
                  <a:pt x="275921" y="252735"/>
                  <a:pt x="253140" y="275492"/>
                  <a:pt x="253140" y="303317"/>
                </a:cubicBezTo>
                <a:cubicBezTo>
                  <a:pt x="253140" y="331231"/>
                  <a:pt x="275921" y="353900"/>
                  <a:pt x="303775" y="353900"/>
                </a:cubicBezTo>
                <a:cubicBezTo>
                  <a:pt x="331718" y="353900"/>
                  <a:pt x="354410" y="331231"/>
                  <a:pt x="354410" y="303317"/>
                </a:cubicBezTo>
                <a:cubicBezTo>
                  <a:pt x="354410" y="275492"/>
                  <a:pt x="331718" y="252735"/>
                  <a:pt x="303775" y="252735"/>
                </a:cubicBezTo>
                <a:close/>
                <a:moveTo>
                  <a:pt x="303775" y="202241"/>
                </a:moveTo>
                <a:cubicBezTo>
                  <a:pt x="359660" y="202241"/>
                  <a:pt x="405045" y="247579"/>
                  <a:pt x="405045" y="303317"/>
                </a:cubicBezTo>
                <a:cubicBezTo>
                  <a:pt x="405045" y="359144"/>
                  <a:pt x="359660" y="404482"/>
                  <a:pt x="303775" y="404482"/>
                </a:cubicBezTo>
                <a:cubicBezTo>
                  <a:pt x="247978" y="404482"/>
                  <a:pt x="202593" y="359144"/>
                  <a:pt x="202593" y="303317"/>
                </a:cubicBezTo>
                <a:cubicBezTo>
                  <a:pt x="202593" y="247579"/>
                  <a:pt x="247978" y="202241"/>
                  <a:pt x="303775" y="202241"/>
                </a:cubicBezTo>
                <a:close/>
                <a:moveTo>
                  <a:pt x="303775" y="151703"/>
                </a:moveTo>
                <a:cubicBezTo>
                  <a:pt x="220021" y="151703"/>
                  <a:pt x="151932" y="219689"/>
                  <a:pt x="151932" y="303317"/>
                </a:cubicBezTo>
                <a:cubicBezTo>
                  <a:pt x="151932" y="387033"/>
                  <a:pt x="220021" y="455019"/>
                  <a:pt x="303775" y="455019"/>
                </a:cubicBezTo>
                <a:cubicBezTo>
                  <a:pt x="387618" y="455019"/>
                  <a:pt x="455707" y="387033"/>
                  <a:pt x="455707" y="303317"/>
                </a:cubicBezTo>
                <a:cubicBezTo>
                  <a:pt x="455707" y="219689"/>
                  <a:pt x="387618" y="151703"/>
                  <a:pt x="303775" y="151703"/>
                </a:cubicBezTo>
                <a:close/>
                <a:moveTo>
                  <a:pt x="253131" y="0"/>
                </a:moveTo>
                <a:lnTo>
                  <a:pt x="354419" y="0"/>
                </a:lnTo>
                <a:cubicBezTo>
                  <a:pt x="368482" y="0"/>
                  <a:pt x="379786" y="11287"/>
                  <a:pt x="379786" y="25239"/>
                </a:cubicBezTo>
                <a:lnTo>
                  <a:pt x="379786" y="62387"/>
                </a:lnTo>
                <a:cubicBezTo>
                  <a:pt x="393849" y="66831"/>
                  <a:pt x="407555" y="72519"/>
                  <a:pt x="420639" y="79451"/>
                </a:cubicBezTo>
                <a:lnTo>
                  <a:pt x="446985" y="53145"/>
                </a:lnTo>
                <a:cubicBezTo>
                  <a:pt x="456953" y="43191"/>
                  <a:pt x="472974" y="43191"/>
                  <a:pt x="482854" y="53145"/>
                </a:cubicBezTo>
                <a:lnTo>
                  <a:pt x="554414" y="124597"/>
                </a:lnTo>
                <a:cubicBezTo>
                  <a:pt x="564294" y="134462"/>
                  <a:pt x="564294" y="150459"/>
                  <a:pt x="554414" y="160323"/>
                </a:cubicBezTo>
                <a:lnTo>
                  <a:pt x="528069" y="186629"/>
                </a:lnTo>
                <a:cubicBezTo>
                  <a:pt x="535011" y="199782"/>
                  <a:pt x="540707" y="213468"/>
                  <a:pt x="545158" y="227510"/>
                </a:cubicBezTo>
                <a:lnTo>
                  <a:pt x="582273" y="227510"/>
                </a:lnTo>
                <a:cubicBezTo>
                  <a:pt x="596336" y="227510"/>
                  <a:pt x="607639" y="238796"/>
                  <a:pt x="607639" y="252749"/>
                </a:cubicBezTo>
                <a:lnTo>
                  <a:pt x="607639" y="353884"/>
                </a:lnTo>
                <a:cubicBezTo>
                  <a:pt x="607639" y="367926"/>
                  <a:pt x="596247" y="379212"/>
                  <a:pt x="582273" y="379212"/>
                </a:cubicBezTo>
                <a:lnTo>
                  <a:pt x="545158" y="379212"/>
                </a:lnTo>
                <a:cubicBezTo>
                  <a:pt x="540707" y="393254"/>
                  <a:pt x="535011" y="406940"/>
                  <a:pt x="528069" y="420004"/>
                </a:cubicBezTo>
                <a:lnTo>
                  <a:pt x="554414" y="446310"/>
                </a:lnTo>
                <a:cubicBezTo>
                  <a:pt x="564294" y="456263"/>
                  <a:pt x="564294" y="472260"/>
                  <a:pt x="554414" y="482125"/>
                </a:cubicBezTo>
                <a:lnTo>
                  <a:pt x="482854" y="553577"/>
                </a:lnTo>
                <a:cubicBezTo>
                  <a:pt x="472974" y="563442"/>
                  <a:pt x="456953" y="563442"/>
                  <a:pt x="446985" y="553577"/>
                </a:cubicBezTo>
                <a:lnTo>
                  <a:pt x="420639" y="527271"/>
                </a:lnTo>
                <a:cubicBezTo>
                  <a:pt x="407555" y="534203"/>
                  <a:pt x="393849" y="539802"/>
                  <a:pt x="379786" y="544246"/>
                </a:cubicBezTo>
                <a:lnTo>
                  <a:pt x="379786" y="581394"/>
                </a:lnTo>
                <a:cubicBezTo>
                  <a:pt x="379786" y="595435"/>
                  <a:pt x="368393" y="606722"/>
                  <a:pt x="354419" y="606722"/>
                </a:cubicBezTo>
                <a:lnTo>
                  <a:pt x="253131" y="606722"/>
                </a:lnTo>
                <a:cubicBezTo>
                  <a:pt x="239157" y="606722"/>
                  <a:pt x="227854" y="595435"/>
                  <a:pt x="227854" y="581394"/>
                </a:cubicBezTo>
                <a:lnTo>
                  <a:pt x="227854" y="544246"/>
                </a:lnTo>
                <a:cubicBezTo>
                  <a:pt x="213791" y="539802"/>
                  <a:pt x="200084" y="534203"/>
                  <a:pt x="186911" y="527271"/>
                </a:cubicBezTo>
                <a:lnTo>
                  <a:pt x="160566" y="553577"/>
                </a:lnTo>
                <a:cubicBezTo>
                  <a:pt x="150686" y="563442"/>
                  <a:pt x="134665" y="563442"/>
                  <a:pt x="124786" y="553577"/>
                </a:cubicBezTo>
                <a:lnTo>
                  <a:pt x="53225" y="482125"/>
                </a:lnTo>
                <a:cubicBezTo>
                  <a:pt x="43257" y="472260"/>
                  <a:pt x="43257" y="456263"/>
                  <a:pt x="53225" y="446310"/>
                </a:cubicBezTo>
                <a:lnTo>
                  <a:pt x="79482" y="420004"/>
                </a:lnTo>
                <a:cubicBezTo>
                  <a:pt x="72629" y="406940"/>
                  <a:pt x="66932" y="393254"/>
                  <a:pt x="62482" y="379212"/>
                </a:cubicBezTo>
                <a:lnTo>
                  <a:pt x="25278" y="379212"/>
                </a:lnTo>
                <a:cubicBezTo>
                  <a:pt x="11304" y="379212"/>
                  <a:pt x="0" y="367926"/>
                  <a:pt x="0" y="353884"/>
                </a:cubicBezTo>
                <a:lnTo>
                  <a:pt x="0" y="252749"/>
                </a:lnTo>
                <a:cubicBezTo>
                  <a:pt x="0" y="238796"/>
                  <a:pt x="11304" y="227510"/>
                  <a:pt x="25278" y="227510"/>
                </a:cubicBezTo>
                <a:lnTo>
                  <a:pt x="62482" y="227510"/>
                </a:lnTo>
                <a:cubicBezTo>
                  <a:pt x="66932" y="213468"/>
                  <a:pt x="72629" y="199782"/>
                  <a:pt x="79482" y="186629"/>
                </a:cubicBezTo>
                <a:lnTo>
                  <a:pt x="53225" y="160323"/>
                </a:lnTo>
                <a:cubicBezTo>
                  <a:pt x="43257" y="150459"/>
                  <a:pt x="43257" y="134462"/>
                  <a:pt x="53225" y="124597"/>
                </a:cubicBezTo>
                <a:lnTo>
                  <a:pt x="124786" y="53145"/>
                </a:lnTo>
                <a:cubicBezTo>
                  <a:pt x="134665" y="43191"/>
                  <a:pt x="150686" y="43191"/>
                  <a:pt x="160566" y="53145"/>
                </a:cubicBezTo>
                <a:lnTo>
                  <a:pt x="186911" y="79451"/>
                </a:lnTo>
                <a:cubicBezTo>
                  <a:pt x="200084" y="72519"/>
                  <a:pt x="213791" y="66831"/>
                  <a:pt x="227854" y="62387"/>
                </a:cubicBezTo>
                <a:lnTo>
                  <a:pt x="227854" y="25239"/>
                </a:lnTo>
                <a:cubicBezTo>
                  <a:pt x="227854" y="11287"/>
                  <a:pt x="239157" y="0"/>
                  <a:pt x="253131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6" name="íṩḷîḋé">
            <a:extLst>
              <a:ext uri="{FF2B5EF4-FFF2-40B4-BE49-F238E27FC236}">
                <a16:creationId xmlns="" xmlns:a16="http://schemas.microsoft.com/office/drawing/2014/main" id="{2E9A5020-1533-4A4C-9361-D652107568C1}"/>
              </a:ext>
            </a:extLst>
          </p:cNvPr>
          <p:cNvSpPr/>
          <p:nvPr/>
        </p:nvSpPr>
        <p:spPr>
          <a:xfrm>
            <a:off x="6890416" y="1560602"/>
            <a:ext cx="784977" cy="784975"/>
          </a:xfrm>
          <a:prstGeom prst="ellipse">
            <a:avLst/>
          </a:prstGeom>
          <a:solidFill>
            <a:srgbClr val="6D6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cs typeface="+mn-ea"/>
              <a:sym typeface="+mn-lt"/>
            </a:endParaRPr>
          </a:p>
        </p:txBody>
      </p:sp>
      <p:sp>
        <p:nvSpPr>
          <p:cNvPr id="27" name="îśḷiḋé">
            <a:extLst>
              <a:ext uri="{FF2B5EF4-FFF2-40B4-BE49-F238E27FC236}">
                <a16:creationId xmlns="" xmlns:a16="http://schemas.microsoft.com/office/drawing/2014/main" id="{62A5E594-5DB5-40A7-A89E-E55396BA1237}"/>
              </a:ext>
            </a:extLst>
          </p:cNvPr>
          <p:cNvSpPr/>
          <p:nvPr/>
        </p:nvSpPr>
        <p:spPr>
          <a:xfrm>
            <a:off x="7115712" y="1786149"/>
            <a:ext cx="334384" cy="333880"/>
          </a:xfrm>
          <a:custGeom>
            <a:avLst/>
            <a:gdLst>
              <a:gd name="connsiteX0" fmla="*/ 303820 w 607639"/>
              <a:gd name="connsiteY0" fmla="*/ 278099 h 606722"/>
              <a:gd name="connsiteX1" fmla="*/ 329118 w 607639"/>
              <a:gd name="connsiteY1" fmla="*/ 303362 h 606722"/>
              <a:gd name="connsiteX2" fmla="*/ 303820 w 607639"/>
              <a:gd name="connsiteY2" fmla="*/ 328625 h 606722"/>
              <a:gd name="connsiteX3" fmla="*/ 278522 w 607639"/>
              <a:gd name="connsiteY3" fmla="*/ 303362 h 606722"/>
              <a:gd name="connsiteX4" fmla="*/ 303820 w 607639"/>
              <a:gd name="connsiteY4" fmla="*/ 278099 h 606722"/>
              <a:gd name="connsiteX5" fmla="*/ 303775 w 607639"/>
              <a:gd name="connsiteY5" fmla="*/ 252735 h 606722"/>
              <a:gd name="connsiteX6" fmla="*/ 253140 w 607639"/>
              <a:gd name="connsiteY6" fmla="*/ 303317 h 606722"/>
              <a:gd name="connsiteX7" fmla="*/ 303775 w 607639"/>
              <a:gd name="connsiteY7" fmla="*/ 353900 h 606722"/>
              <a:gd name="connsiteX8" fmla="*/ 354410 w 607639"/>
              <a:gd name="connsiteY8" fmla="*/ 303317 h 606722"/>
              <a:gd name="connsiteX9" fmla="*/ 303775 w 607639"/>
              <a:gd name="connsiteY9" fmla="*/ 252735 h 606722"/>
              <a:gd name="connsiteX10" fmla="*/ 303775 w 607639"/>
              <a:gd name="connsiteY10" fmla="*/ 202241 h 606722"/>
              <a:gd name="connsiteX11" fmla="*/ 405045 w 607639"/>
              <a:gd name="connsiteY11" fmla="*/ 303317 h 606722"/>
              <a:gd name="connsiteX12" fmla="*/ 303775 w 607639"/>
              <a:gd name="connsiteY12" fmla="*/ 404482 h 606722"/>
              <a:gd name="connsiteX13" fmla="*/ 202593 w 607639"/>
              <a:gd name="connsiteY13" fmla="*/ 303317 h 606722"/>
              <a:gd name="connsiteX14" fmla="*/ 303775 w 607639"/>
              <a:gd name="connsiteY14" fmla="*/ 202241 h 606722"/>
              <a:gd name="connsiteX15" fmla="*/ 303775 w 607639"/>
              <a:gd name="connsiteY15" fmla="*/ 151703 h 606722"/>
              <a:gd name="connsiteX16" fmla="*/ 151932 w 607639"/>
              <a:gd name="connsiteY16" fmla="*/ 303317 h 606722"/>
              <a:gd name="connsiteX17" fmla="*/ 303775 w 607639"/>
              <a:gd name="connsiteY17" fmla="*/ 455019 h 606722"/>
              <a:gd name="connsiteX18" fmla="*/ 455707 w 607639"/>
              <a:gd name="connsiteY18" fmla="*/ 303317 h 606722"/>
              <a:gd name="connsiteX19" fmla="*/ 303775 w 607639"/>
              <a:gd name="connsiteY19" fmla="*/ 151703 h 606722"/>
              <a:gd name="connsiteX20" fmla="*/ 253131 w 607639"/>
              <a:gd name="connsiteY20" fmla="*/ 0 h 606722"/>
              <a:gd name="connsiteX21" fmla="*/ 354419 w 607639"/>
              <a:gd name="connsiteY21" fmla="*/ 0 h 606722"/>
              <a:gd name="connsiteX22" fmla="*/ 379786 w 607639"/>
              <a:gd name="connsiteY22" fmla="*/ 25239 h 606722"/>
              <a:gd name="connsiteX23" fmla="*/ 379786 w 607639"/>
              <a:gd name="connsiteY23" fmla="*/ 62387 h 606722"/>
              <a:gd name="connsiteX24" fmla="*/ 420639 w 607639"/>
              <a:gd name="connsiteY24" fmla="*/ 79451 h 606722"/>
              <a:gd name="connsiteX25" fmla="*/ 446985 w 607639"/>
              <a:gd name="connsiteY25" fmla="*/ 53145 h 606722"/>
              <a:gd name="connsiteX26" fmla="*/ 482854 w 607639"/>
              <a:gd name="connsiteY26" fmla="*/ 53145 h 606722"/>
              <a:gd name="connsiteX27" fmla="*/ 554414 w 607639"/>
              <a:gd name="connsiteY27" fmla="*/ 124597 h 606722"/>
              <a:gd name="connsiteX28" fmla="*/ 554414 w 607639"/>
              <a:gd name="connsiteY28" fmla="*/ 160323 h 606722"/>
              <a:gd name="connsiteX29" fmla="*/ 528069 w 607639"/>
              <a:gd name="connsiteY29" fmla="*/ 186629 h 606722"/>
              <a:gd name="connsiteX30" fmla="*/ 545158 w 607639"/>
              <a:gd name="connsiteY30" fmla="*/ 227510 h 606722"/>
              <a:gd name="connsiteX31" fmla="*/ 582273 w 607639"/>
              <a:gd name="connsiteY31" fmla="*/ 227510 h 606722"/>
              <a:gd name="connsiteX32" fmla="*/ 607639 w 607639"/>
              <a:gd name="connsiteY32" fmla="*/ 252749 h 606722"/>
              <a:gd name="connsiteX33" fmla="*/ 607639 w 607639"/>
              <a:gd name="connsiteY33" fmla="*/ 353884 h 606722"/>
              <a:gd name="connsiteX34" fmla="*/ 582273 w 607639"/>
              <a:gd name="connsiteY34" fmla="*/ 379212 h 606722"/>
              <a:gd name="connsiteX35" fmla="*/ 545158 w 607639"/>
              <a:gd name="connsiteY35" fmla="*/ 379212 h 606722"/>
              <a:gd name="connsiteX36" fmla="*/ 528069 w 607639"/>
              <a:gd name="connsiteY36" fmla="*/ 420004 h 606722"/>
              <a:gd name="connsiteX37" fmla="*/ 554414 w 607639"/>
              <a:gd name="connsiteY37" fmla="*/ 446310 h 606722"/>
              <a:gd name="connsiteX38" fmla="*/ 554414 w 607639"/>
              <a:gd name="connsiteY38" fmla="*/ 482125 h 606722"/>
              <a:gd name="connsiteX39" fmla="*/ 482854 w 607639"/>
              <a:gd name="connsiteY39" fmla="*/ 553577 h 606722"/>
              <a:gd name="connsiteX40" fmla="*/ 446985 w 607639"/>
              <a:gd name="connsiteY40" fmla="*/ 553577 h 606722"/>
              <a:gd name="connsiteX41" fmla="*/ 420639 w 607639"/>
              <a:gd name="connsiteY41" fmla="*/ 527271 h 606722"/>
              <a:gd name="connsiteX42" fmla="*/ 379786 w 607639"/>
              <a:gd name="connsiteY42" fmla="*/ 544246 h 606722"/>
              <a:gd name="connsiteX43" fmla="*/ 379786 w 607639"/>
              <a:gd name="connsiteY43" fmla="*/ 581394 h 606722"/>
              <a:gd name="connsiteX44" fmla="*/ 354419 w 607639"/>
              <a:gd name="connsiteY44" fmla="*/ 606722 h 606722"/>
              <a:gd name="connsiteX45" fmla="*/ 253131 w 607639"/>
              <a:gd name="connsiteY45" fmla="*/ 606722 h 606722"/>
              <a:gd name="connsiteX46" fmla="*/ 227854 w 607639"/>
              <a:gd name="connsiteY46" fmla="*/ 581394 h 606722"/>
              <a:gd name="connsiteX47" fmla="*/ 227854 w 607639"/>
              <a:gd name="connsiteY47" fmla="*/ 544246 h 606722"/>
              <a:gd name="connsiteX48" fmla="*/ 186911 w 607639"/>
              <a:gd name="connsiteY48" fmla="*/ 527271 h 606722"/>
              <a:gd name="connsiteX49" fmla="*/ 160566 w 607639"/>
              <a:gd name="connsiteY49" fmla="*/ 553577 h 606722"/>
              <a:gd name="connsiteX50" fmla="*/ 124786 w 607639"/>
              <a:gd name="connsiteY50" fmla="*/ 553577 h 606722"/>
              <a:gd name="connsiteX51" fmla="*/ 53225 w 607639"/>
              <a:gd name="connsiteY51" fmla="*/ 482125 h 606722"/>
              <a:gd name="connsiteX52" fmla="*/ 53225 w 607639"/>
              <a:gd name="connsiteY52" fmla="*/ 446310 h 606722"/>
              <a:gd name="connsiteX53" fmla="*/ 79482 w 607639"/>
              <a:gd name="connsiteY53" fmla="*/ 420004 h 606722"/>
              <a:gd name="connsiteX54" fmla="*/ 62482 w 607639"/>
              <a:gd name="connsiteY54" fmla="*/ 379212 h 606722"/>
              <a:gd name="connsiteX55" fmla="*/ 25278 w 607639"/>
              <a:gd name="connsiteY55" fmla="*/ 379212 h 606722"/>
              <a:gd name="connsiteX56" fmla="*/ 0 w 607639"/>
              <a:gd name="connsiteY56" fmla="*/ 353884 h 606722"/>
              <a:gd name="connsiteX57" fmla="*/ 0 w 607639"/>
              <a:gd name="connsiteY57" fmla="*/ 252749 h 606722"/>
              <a:gd name="connsiteX58" fmla="*/ 25278 w 607639"/>
              <a:gd name="connsiteY58" fmla="*/ 227510 h 606722"/>
              <a:gd name="connsiteX59" fmla="*/ 62482 w 607639"/>
              <a:gd name="connsiteY59" fmla="*/ 227510 h 606722"/>
              <a:gd name="connsiteX60" fmla="*/ 79482 w 607639"/>
              <a:gd name="connsiteY60" fmla="*/ 186629 h 606722"/>
              <a:gd name="connsiteX61" fmla="*/ 53225 w 607639"/>
              <a:gd name="connsiteY61" fmla="*/ 160323 h 606722"/>
              <a:gd name="connsiteX62" fmla="*/ 53225 w 607639"/>
              <a:gd name="connsiteY62" fmla="*/ 124597 h 606722"/>
              <a:gd name="connsiteX63" fmla="*/ 124786 w 607639"/>
              <a:gd name="connsiteY63" fmla="*/ 53145 h 606722"/>
              <a:gd name="connsiteX64" fmla="*/ 160566 w 607639"/>
              <a:gd name="connsiteY64" fmla="*/ 53145 h 606722"/>
              <a:gd name="connsiteX65" fmla="*/ 186911 w 607639"/>
              <a:gd name="connsiteY65" fmla="*/ 79451 h 606722"/>
              <a:gd name="connsiteX66" fmla="*/ 227854 w 607639"/>
              <a:gd name="connsiteY66" fmla="*/ 62387 h 606722"/>
              <a:gd name="connsiteX67" fmla="*/ 227854 w 607639"/>
              <a:gd name="connsiteY67" fmla="*/ 25239 h 606722"/>
              <a:gd name="connsiteX68" fmla="*/ 253131 w 607639"/>
              <a:gd name="connsiteY6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606722">
                <a:moveTo>
                  <a:pt x="303820" y="278099"/>
                </a:moveTo>
                <a:cubicBezTo>
                  <a:pt x="317792" y="278099"/>
                  <a:pt x="329118" y="289410"/>
                  <a:pt x="329118" y="303362"/>
                </a:cubicBezTo>
                <a:cubicBezTo>
                  <a:pt x="329118" y="317314"/>
                  <a:pt x="317792" y="328625"/>
                  <a:pt x="303820" y="328625"/>
                </a:cubicBezTo>
                <a:cubicBezTo>
                  <a:pt x="289848" y="328625"/>
                  <a:pt x="278522" y="317314"/>
                  <a:pt x="278522" y="303362"/>
                </a:cubicBezTo>
                <a:cubicBezTo>
                  <a:pt x="278522" y="289410"/>
                  <a:pt x="289848" y="278099"/>
                  <a:pt x="303820" y="278099"/>
                </a:cubicBezTo>
                <a:close/>
                <a:moveTo>
                  <a:pt x="303775" y="252735"/>
                </a:moveTo>
                <a:cubicBezTo>
                  <a:pt x="275921" y="252735"/>
                  <a:pt x="253140" y="275492"/>
                  <a:pt x="253140" y="303317"/>
                </a:cubicBezTo>
                <a:cubicBezTo>
                  <a:pt x="253140" y="331231"/>
                  <a:pt x="275921" y="353900"/>
                  <a:pt x="303775" y="353900"/>
                </a:cubicBezTo>
                <a:cubicBezTo>
                  <a:pt x="331718" y="353900"/>
                  <a:pt x="354410" y="331231"/>
                  <a:pt x="354410" y="303317"/>
                </a:cubicBezTo>
                <a:cubicBezTo>
                  <a:pt x="354410" y="275492"/>
                  <a:pt x="331718" y="252735"/>
                  <a:pt x="303775" y="252735"/>
                </a:cubicBezTo>
                <a:close/>
                <a:moveTo>
                  <a:pt x="303775" y="202241"/>
                </a:moveTo>
                <a:cubicBezTo>
                  <a:pt x="359660" y="202241"/>
                  <a:pt x="405045" y="247579"/>
                  <a:pt x="405045" y="303317"/>
                </a:cubicBezTo>
                <a:cubicBezTo>
                  <a:pt x="405045" y="359144"/>
                  <a:pt x="359660" y="404482"/>
                  <a:pt x="303775" y="404482"/>
                </a:cubicBezTo>
                <a:cubicBezTo>
                  <a:pt x="247978" y="404482"/>
                  <a:pt x="202593" y="359144"/>
                  <a:pt x="202593" y="303317"/>
                </a:cubicBezTo>
                <a:cubicBezTo>
                  <a:pt x="202593" y="247579"/>
                  <a:pt x="247978" y="202241"/>
                  <a:pt x="303775" y="202241"/>
                </a:cubicBezTo>
                <a:close/>
                <a:moveTo>
                  <a:pt x="303775" y="151703"/>
                </a:moveTo>
                <a:cubicBezTo>
                  <a:pt x="220021" y="151703"/>
                  <a:pt x="151932" y="219689"/>
                  <a:pt x="151932" y="303317"/>
                </a:cubicBezTo>
                <a:cubicBezTo>
                  <a:pt x="151932" y="387033"/>
                  <a:pt x="220021" y="455019"/>
                  <a:pt x="303775" y="455019"/>
                </a:cubicBezTo>
                <a:cubicBezTo>
                  <a:pt x="387618" y="455019"/>
                  <a:pt x="455707" y="387033"/>
                  <a:pt x="455707" y="303317"/>
                </a:cubicBezTo>
                <a:cubicBezTo>
                  <a:pt x="455707" y="219689"/>
                  <a:pt x="387618" y="151703"/>
                  <a:pt x="303775" y="151703"/>
                </a:cubicBezTo>
                <a:close/>
                <a:moveTo>
                  <a:pt x="253131" y="0"/>
                </a:moveTo>
                <a:lnTo>
                  <a:pt x="354419" y="0"/>
                </a:lnTo>
                <a:cubicBezTo>
                  <a:pt x="368482" y="0"/>
                  <a:pt x="379786" y="11287"/>
                  <a:pt x="379786" y="25239"/>
                </a:cubicBezTo>
                <a:lnTo>
                  <a:pt x="379786" y="62387"/>
                </a:lnTo>
                <a:cubicBezTo>
                  <a:pt x="393849" y="66831"/>
                  <a:pt x="407555" y="72519"/>
                  <a:pt x="420639" y="79451"/>
                </a:cubicBezTo>
                <a:lnTo>
                  <a:pt x="446985" y="53145"/>
                </a:lnTo>
                <a:cubicBezTo>
                  <a:pt x="456953" y="43191"/>
                  <a:pt x="472974" y="43191"/>
                  <a:pt x="482854" y="53145"/>
                </a:cubicBezTo>
                <a:lnTo>
                  <a:pt x="554414" y="124597"/>
                </a:lnTo>
                <a:cubicBezTo>
                  <a:pt x="564294" y="134462"/>
                  <a:pt x="564294" y="150459"/>
                  <a:pt x="554414" y="160323"/>
                </a:cubicBezTo>
                <a:lnTo>
                  <a:pt x="528069" y="186629"/>
                </a:lnTo>
                <a:cubicBezTo>
                  <a:pt x="535011" y="199782"/>
                  <a:pt x="540707" y="213468"/>
                  <a:pt x="545158" y="227510"/>
                </a:cubicBezTo>
                <a:lnTo>
                  <a:pt x="582273" y="227510"/>
                </a:lnTo>
                <a:cubicBezTo>
                  <a:pt x="596336" y="227510"/>
                  <a:pt x="607639" y="238796"/>
                  <a:pt x="607639" y="252749"/>
                </a:cubicBezTo>
                <a:lnTo>
                  <a:pt x="607639" y="353884"/>
                </a:lnTo>
                <a:cubicBezTo>
                  <a:pt x="607639" y="367926"/>
                  <a:pt x="596247" y="379212"/>
                  <a:pt x="582273" y="379212"/>
                </a:cubicBezTo>
                <a:lnTo>
                  <a:pt x="545158" y="379212"/>
                </a:lnTo>
                <a:cubicBezTo>
                  <a:pt x="540707" y="393254"/>
                  <a:pt x="535011" y="406940"/>
                  <a:pt x="528069" y="420004"/>
                </a:cubicBezTo>
                <a:lnTo>
                  <a:pt x="554414" y="446310"/>
                </a:lnTo>
                <a:cubicBezTo>
                  <a:pt x="564294" y="456263"/>
                  <a:pt x="564294" y="472260"/>
                  <a:pt x="554414" y="482125"/>
                </a:cubicBezTo>
                <a:lnTo>
                  <a:pt x="482854" y="553577"/>
                </a:lnTo>
                <a:cubicBezTo>
                  <a:pt x="472974" y="563442"/>
                  <a:pt x="456953" y="563442"/>
                  <a:pt x="446985" y="553577"/>
                </a:cubicBezTo>
                <a:lnTo>
                  <a:pt x="420639" y="527271"/>
                </a:lnTo>
                <a:cubicBezTo>
                  <a:pt x="407555" y="534203"/>
                  <a:pt x="393849" y="539802"/>
                  <a:pt x="379786" y="544246"/>
                </a:cubicBezTo>
                <a:lnTo>
                  <a:pt x="379786" y="581394"/>
                </a:lnTo>
                <a:cubicBezTo>
                  <a:pt x="379786" y="595435"/>
                  <a:pt x="368393" y="606722"/>
                  <a:pt x="354419" y="606722"/>
                </a:cubicBezTo>
                <a:lnTo>
                  <a:pt x="253131" y="606722"/>
                </a:lnTo>
                <a:cubicBezTo>
                  <a:pt x="239157" y="606722"/>
                  <a:pt x="227854" y="595435"/>
                  <a:pt x="227854" y="581394"/>
                </a:cubicBezTo>
                <a:lnTo>
                  <a:pt x="227854" y="544246"/>
                </a:lnTo>
                <a:cubicBezTo>
                  <a:pt x="213791" y="539802"/>
                  <a:pt x="200084" y="534203"/>
                  <a:pt x="186911" y="527271"/>
                </a:cubicBezTo>
                <a:lnTo>
                  <a:pt x="160566" y="553577"/>
                </a:lnTo>
                <a:cubicBezTo>
                  <a:pt x="150686" y="563442"/>
                  <a:pt x="134665" y="563442"/>
                  <a:pt x="124786" y="553577"/>
                </a:cubicBezTo>
                <a:lnTo>
                  <a:pt x="53225" y="482125"/>
                </a:lnTo>
                <a:cubicBezTo>
                  <a:pt x="43257" y="472260"/>
                  <a:pt x="43257" y="456263"/>
                  <a:pt x="53225" y="446310"/>
                </a:cubicBezTo>
                <a:lnTo>
                  <a:pt x="79482" y="420004"/>
                </a:lnTo>
                <a:cubicBezTo>
                  <a:pt x="72629" y="406940"/>
                  <a:pt x="66932" y="393254"/>
                  <a:pt x="62482" y="379212"/>
                </a:cubicBezTo>
                <a:lnTo>
                  <a:pt x="25278" y="379212"/>
                </a:lnTo>
                <a:cubicBezTo>
                  <a:pt x="11304" y="379212"/>
                  <a:pt x="0" y="367926"/>
                  <a:pt x="0" y="353884"/>
                </a:cubicBezTo>
                <a:lnTo>
                  <a:pt x="0" y="252749"/>
                </a:lnTo>
                <a:cubicBezTo>
                  <a:pt x="0" y="238796"/>
                  <a:pt x="11304" y="227510"/>
                  <a:pt x="25278" y="227510"/>
                </a:cubicBezTo>
                <a:lnTo>
                  <a:pt x="62482" y="227510"/>
                </a:lnTo>
                <a:cubicBezTo>
                  <a:pt x="66932" y="213468"/>
                  <a:pt x="72629" y="199782"/>
                  <a:pt x="79482" y="186629"/>
                </a:cubicBezTo>
                <a:lnTo>
                  <a:pt x="53225" y="160323"/>
                </a:lnTo>
                <a:cubicBezTo>
                  <a:pt x="43257" y="150459"/>
                  <a:pt x="43257" y="134462"/>
                  <a:pt x="53225" y="124597"/>
                </a:cubicBezTo>
                <a:lnTo>
                  <a:pt x="124786" y="53145"/>
                </a:lnTo>
                <a:cubicBezTo>
                  <a:pt x="134665" y="43191"/>
                  <a:pt x="150686" y="43191"/>
                  <a:pt x="160566" y="53145"/>
                </a:cubicBezTo>
                <a:lnTo>
                  <a:pt x="186911" y="79451"/>
                </a:lnTo>
                <a:cubicBezTo>
                  <a:pt x="200084" y="72519"/>
                  <a:pt x="213791" y="66831"/>
                  <a:pt x="227854" y="62387"/>
                </a:cubicBezTo>
                <a:lnTo>
                  <a:pt x="227854" y="25239"/>
                </a:lnTo>
                <a:cubicBezTo>
                  <a:pt x="227854" y="11287"/>
                  <a:pt x="239157" y="0"/>
                  <a:pt x="253131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928229" y="1613791"/>
            <a:ext cx="2643029" cy="731786"/>
          </a:xfrm>
          <a:prstGeom prst="rect">
            <a:avLst/>
          </a:prstGeom>
          <a:solidFill>
            <a:srgbClr val="6D6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8323583" y="1741993"/>
            <a:ext cx="1795021" cy="4351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术后生化</a:t>
            </a:r>
          </a:p>
        </p:txBody>
      </p:sp>
    </p:spTree>
    <p:extLst>
      <p:ext uri="{BB962C8B-B14F-4D97-AF65-F5344CB8AC3E}">
        <p14:creationId xmlns:p14="http://schemas.microsoft.com/office/powerpoint/2010/main" val="146157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  <p:bldP spid="8" grpId="0" animBg="1"/>
      <p:bldP spid="10" grpId="0"/>
      <p:bldP spid="17" grpId="0"/>
      <p:bldP spid="28" grpId="0" animBg="1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567" name="Group 127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3695473686"/>
              </p:ext>
            </p:extLst>
          </p:nvPr>
        </p:nvGraphicFramePr>
        <p:xfrm>
          <a:off x="1124219" y="1569645"/>
          <a:ext cx="9764485" cy="3970354"/>
        </p:xfrm>
        <a:graphic>
          <a:graphicData uri="http://schemas.openxmlformats.org/drawingml/2006/table">
            <a:tbl>
              <a:tblPr/>
              <a:tblGrid>
                <a:gridCol w="1627414">
                  <a:extLst>
                    <a:ext uri="{9D8B030D-6E8A-4147-A177-3AD203B41FA5}">
                      <a16:colId xmlns="" xmlns:a16="http://schemas.microsoft.com/office/drawing/2014/main" val="2437626015"/>
                    </a:ext>
                  </a:extLst>
                </a:gridCol>
                <a:gridCol w="1627414">
                  <a:extLst>
                    <a:ext uri="{9D8B030D-6E8A-4147-A177-3AD203B41FA5}">
                      <a16:colId xmlns="" xmlns:a16="http://schemas.microsoft.com/office/drawing/2014/main" val="2854585528"/>
                    </a:ext>
                  </a:extLst>
                </a:gridCol>
                <a:gridCol w="1627414">
                  <a:extLst>
                    <a:ext uri="{9D8B030D-6E8A-4147-A177-3AD203B41FA5}">
                      <a16:colId xmlns="" xmlns:a16="http://schemas.microsoft.com/office/drawing/2014/main" val="3549917168"/>
                    </a:ext>
                  </a:extLst>
                </a:gridCol>
                <a:gridCol w="1627414">
                  <a:extLst>
                    <a:ext uri="{9D8B030D-6E8A-4147-A177-3AD203B41FA5}">
                      <a16:colId xmlns="" xmlns:a16="http://schemas.microsoft.com/office/drawing/2014/main" val="985560807"/>
                    </a:ext>
                  </a:extLst>
                </a:gridCol>
                <a:gridCol w="1537003">
                  <a:extLst>
                    <a:ext uri="{9D8B030D-6E8A-4147-A177-3AD203B41FA5}">
                      <a16:colId xmlns="" xmlns:a16="http://schemas.microsoft.com/office/drawing/2014/main" val="510014244"/>
                    </a:ext>
                  </a:extLst>
                </a:gridCol>
                <a:gridCol w="1717826">
                  <a:extLst>
                    <a:ext uri="{9D8B030D-6E8A-4147-A177-3AD203B41FA5}">
                      <a16:colId xmlns="" xmlns:a16="http://schemas.microsoft.com/office/drawing/2014/main" val="430551327"/>
                    </a:ext>
                  </a:extLst>
                </a:gridCol>
              </a:tblGrid>
              <a:tr h="90919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时 间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HB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(g/L)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PLT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(10</a:t>
                      </a:r>
                      <a:r>
                        <a:rPr kumimoji="0" lang="en-US" altLang="zh-CN" sz="2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9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/L)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WBC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(10</a:t>
                      </a:r>
                      <a:r>
                        <a:rPr kumimoji="0" lang="en-US" altLang="zh-CN" sz="2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9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/L)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(%)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(%)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25172041"/>
                  </a:ext>
                </a:extLst>
              </a:tr>
              <a:tr h="53802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1-26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54.5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29.9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1813949"/>
                  </a:ext>
                </a:extLst>
              </a:tr>
              <a:tr h="59368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1-31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0.9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50.3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49133703"/>
                  </a:ext>
                </a:extLst>
              </a:tr>
              <a:tr h="60450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2-06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128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5.1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7.8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87.1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96342464"/>
                  </a:ext>
                </a:extLst>
              </a:tr>
              <a:tr h="65706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2-15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123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532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2.8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※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37.8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27.3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36413059"/>
                  </a:ext>
                </a:extLst>
              </a:tr>
              <a:tr h="66789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2-19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117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658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1.9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△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49.4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8.1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71696749"/>
                  </a:ext>
                </a:extLst>
              </a:tr>
            </a:tbl>
          </a:graphicData>
        </a:graphic>
      </p:graphicFrame>
      <p:sp>
        <p:nvSpPr>
          <p:cNvPr id="61569" name="Rectangle 129"/>
          <p:cNvSpPr>
            <a:spLocks noChangeArrowheads="1"/>
          </p:cNvSpPr>
          <p:nvPr/>
        </p:nvSpPr>
        <p:spPr bwMode="auto">
          <a:xfrm>
            <a:off x="2030052" y="5713346"/>
            <a:ext cx="79528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nb-NO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注：</a:t>
            </a:r>
            <a:r>
              <a:rPr kumimoji="0" lang="nb-NO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※ </a:t>
            </a:r>
            <a:r>
              <a:rPr kumimoji="0" lang="nb-NO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M 16.6</a:t>
            </a:r>
            <a:r>
              <a:rPr kumimoji="0" lang="zh-CN" altLang="nb-NO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％、</a:t>
            </a:r>
            <a:r>
              <a:rPr kumimoji="0" lang="nb-NO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 15.9</a:t>
            </a:r>
            <a:r>
              <a:rPr kumimoji="0" lang="zh-CN" altLang="nb-NO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％；</a:t>
            </a:r>
            <a:r>
              <a:rPr kumimoji="0" lang="zh-CN" altLang="nb-NO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△ </a:t>
            </a:r>
            <a:r>
              <a:rPr kumimoji="0" lang="nb-NO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M 16.4</a:t>
            </a:r>
            <a:r>
              <a:rPr kumimoji="0" lang="zh-CN" altLang="nb-NO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％，</a:t>
            </a:r>
            <a:r>
              <a:rPr kumimoji="0" lang="nb-NO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 21.7</a:t>
            </a:r>
            <a:r>
              <a:rPr kumimoji="0" lang="zh-CN" altLang="nb-NO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％，</a:t>
            </a:r>
            <a:r>
              <a:rPr kumimoji="0" lang="zh-CN" altLang="nb-NO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36491" y="740219"/>
            <a:ext cx="3701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入院后检查</a:t>
            </a:r>
            <a:r>
              <a:rPr lang="en-US" altLang="zh-CN" sz="2800" b="1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2800" b="1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血象</a:t>
            </a:r>
            <a:endParaRPr lang="zh-CN" altLang="en-US" sz="2800" b="1" spc="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075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5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299482" y="723482"/>
            <a:ext cx="2050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讨 论 问 题 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59FA8D1C-FEBE-44C4-8D3A-98F0402ABF7C}"/>
              </a:ext>
            </a:extLst>
          </p:cNvPr>
          <p:cNvCxnSpPr/>
          <p:nvPr/>
        </p:nvCxnSpPr>
        <p:spPr>
          <a:xfrm>
            <a:off x="5410200" y="2078092"/>
            <a:ext cx="54244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íşliḑê">
            <a:extLst>
              <a:ext uri="{FF2B5EF4-FFF2-40B4-BE49-F238E27FC236}">
                <a16:creationId xmlns="" xmlns:a16="http://schemas.microsoft.com/office/drawing/2014/main" id="{B1347B4B-B81C-42B7-850C-78768CA40623}"/>
              </a:ext>
            </a:extLst>
          </p:cNvPr>
          <p:cNvSpPr/>
          <p:nvPr/>
        </p:nvSpPr>
        <p:spPr bwMode="auto">
          <a:xfrm flipH="1">
            <a:off x="6437924" y="2511717"/>
            <a:ext cx="449789" cy="449789"/>
          </a:xfrm>
          <a:custGeom>
            <a:avLst/>
            <a:gdLst>
              <a:gd name="T0" fmla="*/ 209 w 418"/>
              <a:gd name="T1" fmla="*/ 0 h 418"/>
              <a:gd name="T2" fmla="*/ 247 w 418"/>
              <a:gd name="T3" fmla="*/ 3 h 418"/>
              <a:gd name="T4" fmla="*/ 282 w 418"/>
              <a:gd name="T5" fmla="*/ 13 h 418"/>
              <a:gd name="T6" fmla="*/ 315 w 418"/>
              <a:gd name="T7" fmla="*/ 27 h 418"/>
              <a:gd name="T8" fmla="*/ 344 w 418"/>
              <a:gd name="T9" fmla="*/ 48 h 418"/>
              <a:gd name="T10" fmla="*/ 369 w 418"/>
              <a:gd name="T11" fmla="*/ 73 h 418"/>
              <a:gd name="T12" fmla="*/ 390 w 418"/>
              <a:gd name="T13" fmla="*/ 103 h 418"/>
              <a:gd name="T14" fmla="*/ 405 w 418"/>
              <a:gd name="T15" fmla="*/ 136 h 418"/>
              <a:gd name="T16" fmla="*/ 415 w 418"/>
              <a:gd name="T17" fmla="*/ 171 h 418"/>
              <a:gd name="T18" fmla="*/ 418 w 418"/>
              <a:gd name="T19" fmla="*/ 208 h 418"/>
              <a:gd name="T20" fmla="*/ 415 w 418"/>
              <a:gd name="T21" fmla="*/ 246 h 418"/>
              <a:gd name="T22" fmla="*/ 405 w 418"/>
              <a:gd name="T23" fmla="*/ 281 h 418"/>
              <a:gd name="T24" fmla="*/ 390 w 418"/>
              <a:gd name="T25" fmla="*/ 314 h 418"/>
              <a:gd name="T26" fmla="*/ 369 w 418"/>
              <a:gd name="T27" fmla="*/ 343 h 418"/>
              <a:gd name="T28" fmla="*/ 344 w 418"/>
              <a:gd name="T29" fmla="*/ 369 h 418"/>
              <a:gd name="T30" fmla="*/ 315 w 418"/>
              <a:gd name="T31" fmla="*/ 390 h 418"/>
              <a:gd name="T32" fmla="*/ 282 w 418"/>
              <a:gd name="T33" fmla="*/ 404 h 418"/>
              <a:gd name="T34" fmla="*/ 247 w 418"/>
              <a:gd name="T35" fmla="*/ 415 h 418"/>
              <a:gd name="T36" fmla="*/ 209 w 418"/>
              <a:gd name="T37" fmla="*/ 418 h 418"/>
              <a:gd name="T38" fmla="*/ 171 w 418"/>
              <a:gd name="T39" fmla="*/ 415 h 418"/>
              <a:gd name="T40" fmla="*/ 136 w 418"/>
              <a:gd name="T41" fmla="*/ 404 h 418"/>
              <a:gd name="T42" fmla="*/ 103 w 418"/>
              <a:gd name="T43" fmla="*/ 390 h 418"/>
              <a:gd name="T44" fmla="*/ 74 w 418"/>
              <a:gd name="T45" fmla="*/ 369 h 418"/>
              <a:gd name="T46" fmla="*/ 49 w 418"/>
              <a:gd name="T47" fmla="*/ 343 h 418"/>
              <a:gd name="T48" fmla="*/ 28 w 418"/>
              <a:gd name="T49" fmla="*/ 314 h 418"/>
              <a:gd name="T50" fmla="*/ 13 w 418"/>
              <a:gd name="T51" fmla="*/ 281 h 418"/>
              <a:gd name="T52" fmla="*/ 3 w 418"/>
              <a:gd name="T53" fmla="*/ 246 h 418"/>
              <a:gd name="T54" fmla="*/ 0 w 418"/>
              <a:gd name="T55" fmla="*/ 208 h 418"/>
              <a:gd name="T56" fmla="*/ 3 w 418"/>
              <a:gd name="T57" fmla="*/ 171 h 418"/>
              <a:gd name="T58" fmla="*/ 13 w 418"/>
              <a:gd name="T59" fmla="*/ 136 h 418"/>
              <a:gd name="T60" fmla="*/ 28 w 418"/>
              <a:gd name="T61" fmla="*/ 103 h 418"/>
              <a:gd name="T62" fmla="*/ 49 w 418"/>
              <a:gd name="T63" fmla="*/ 73 h 418"/>
              <a:gd name="T64" fmla="*/ 74 w 418"/>
              <a:gd name="T65" fmla="*/ 48 h 418"/>
              <a:gd name="T66" fmla="*/ 103 w 418"/>
              <a:gd name="T67" fmla="*/ 27 h 418"/>
              <a:gd name="T68" fmla="*/ 136 w 418"/>
              <a:gd name="T69" fmla="*/ 13 h 418"/>
              <a:gd name="T70" fmla="*/ 171 w 418"/>
              <a:gd name="T71" fmla="*/ 3 h 418"/>
              <a:gd name="T72" fmla="*/ 209 w 418"/>
              <a:gd name="T73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8" h="418">
                <a:moveTo>
                  <a:pt x="209" y="0"/>
                </a:moveTo>
                <a:lnTo>
                  <a:pt x="247" y="3"/>
                </a:lnTo>
                <a:lnTo>
                  <a:pt x="282" y="13"/>
                </a:lnTo>
                <a:lnTo>
                  <a:pt x="315" y="27"/>
                </a:lnTo>
                <a:lnTo>
                  <a:pt x="344" y="48"/>
                </a:lnTo>
                <a:lnTo>
                  <a:pt x="369" y="73"/>
                </a:lnTo>
                <a:lnTo>
                  <a:pt x="390" y="103"/>
                </a:lnTo>
                <a:lnTo>
                  <a:pt x="405" y="136"/>
                </a:lnTo>
                <a:lnTo>
                  <a:pt x="415" y="171"/>
                </a:lnTo>
                <a:lnTo>
                  <a:pt x="418" y="208"/>
                </a:lnTo>
                <a:lnTo>
                  <a:pt x="415" y="246"/>
                </a:lnTo>
                <a:lnTo>
                  <a:pt x="405" y="281"/>
                </a:lnTo>
                <a:lnTo>
                  <a:pt x="390" y="314"/>
                </a:lnTo>
                <a:lnTo>
                  <a:pt x="369" y="343"/>
                </a:lnTo>
                <a:lnTo>
                  <a:pt x="344" y="369"/>
                </a:lnTo>
                <a:lnTo>
                  <a:pt x="315" y="390"/>
                </a:lnTo>
                <a:lnTo>
                  <a:pt x="282" y="404"/>
                </a:lnTo>
                <a:lnTo>
                  <a:pt x="247" y="415"/>
                </a:lnTo>
                <a:lnTo>
                  <a:pt x="209" y="418"/>
                </a:lnTo>
                <a:lnTo>
                  <a:pt x="171" y="415"/>
                </a:lnTo>
                <a:lnTo>
                  <a:pt x="136" y="404"/>
                </a:lnTo>
                <a:lnTo>
                  <a:pt x="103" y="390"/>
                </a:lnTo>
                <a:lnTo>
                  <a:pt x="74" y="369"/>
                </a:lnTo>
                <a:lnTo>
                  <a:pt x="49" y="343"/>
                </a:lnTo>
                <a:lnTo>
                  <a:pt x="28" y="314"/>
                </a:lnTo>
                <a:lnTo>
                  <a:pt x="13" y="281"/>
                </a:lnTo>
                <a:lnTo>
                  <a:pt x="3" y="246"/>
                </a:lnTo>
                <a:lnTo>
                  <a:pt x="0" y="208"/>
                </a:lnTo>
                <a:lnTo>
                  <a:pt x="3" y="171"/>
                </a:lnTo>
                <a:lnTo>
                  <a:pt x="13" y="136"/>
                </a:lnTo>
                <a:lnTo>
                  <a:pt x="28" y="103"/>
                </a:lnTo>
                <a:lnTo>
                  <a:pt x="49" y="73"/>
                </a:lnTo>
                <a:lnTo>
                  <a:pt x="74" y="48"/>
                </a:lnTo>
                <a:lnTo>
                  <a:pt x="103" y="27"/>
                </a:lnTo>
                <a:lnTo>
                  <a:pt x="136" y="13"/>
                </a:lnTo>
                <a:lnTo>
                  <a:pt x="171" y="3"/>
                </a:lnTo>
                <a:lnTo>
                  <a:pt x="209" y="0"/>
                </a:lnTo>
                <a:close/>
              </a:path>
            </a:pathLst>
          </a:custGeom>
          <a:solidFill>
            <a:srgbClr val="6D6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5" name="îṩļîḑé">
            <a:extLst>
              <a:ext uri="{FF2B5EF4-FFF2-40B4-BE49-F238E27FC236}">
                <a16:creationId xmlns="" xmlns:a16="http://schemas.microsoft.com/office/drawing/2014/main" id="{78F69B99-2D53-4857-B003-6E45BEEDC9E3}"/>
              </a:ext>
            </a:extLst>
          </p:cNvPr>
          <p:cNvSpPr/>
          <p:nvPr/>
        </p:nvSpPr>
        <p:spPr bwMode="auto">
          <a:xfrm>
            <a:off x="6546966" y="2620398"/>
            <a:ext cx="231706" cy="232427"/>
          </a:xfrm>
          <a:custGeom>
            <a:avLst/>
            <a:gdLst>
              <a:gd name="connsiteX0" fmla="*/ 222793 w 335506"/>
              <a:gd name="connsiteY0" fmla="*/ 130175 h 336550"/>
              <a:gd name="connsiteX1" fmla="*/ 208505 w 335506"/>
              <a:gd name="connsiteY1" fmla="*/ 152400 h 336550"/>
              <a:gd name="connsiteX2" fmla="*/ 222793 w 335506"/>
              <a:gd name="connsiteY2" fmla="*/ 152400 h 336550"/>
              <a:gd name="connsiteX3" fmla="*/ 222793 w 335506"/>
              <a:gd name="connsiteY3" fmla="*/ 100012 h 336550"/>
              <a:gd name="connsiteX4" fmla="*/ 241843 w 335506"/>
              <a:gd name="connsiteY4" fmla="*/ 100012 h 336550"/>
              <a:gd name="connsiteX5" fmla="*/ 241843 w 335506"/>
              <a:gd name="connsiteY5" fmla="*/ 152400 h 336550"/>
              <a:gd name="connsiteX6" fmla="*/ 251368 w 335506"/>
              <a:gd name="connsiteY6" fmla="*/ 152400 h 336550"/>
              <a:gd name="connsiteX7" fmla="*/ 251368 w 335506"/>
              <a:gd name="connsiteY7" fmla="*/ 168275 h 336550"/>
              <a:gd name="connsiteX8" fmla="*/ 241843 w 335506"/>
              <a:gd name="connsiteY8" fmla="*/ 168275 h 336550"/>
              <a:gd name="connsiteX9" fmla="*/ 241843 w 335506"/>
              <a:gd name="connsiteY9" fmla="*/ 185737 h 336550"/>
              <a:gd name="connsiteX10" fmla="*/ 222793 w 335506"/>
              <a:gd name="connsiteY10" fmla="*/ 185737 h 336550"/>
              <a:gd name="connsiteX11" fmla="*/ 222793 w 335506"/>
              <a:gd name="connsiteY11" fmla="*/ 168275 h 336550"/>
              <a:gd name="connsiteX12" fmla="*/ 187868 w 335506"/>
              <a:gd name="connsiteY12" fmla="*/ 168275 h 336550"/>
              <a:gd name="connsiteX13" fmla="*/ 187868 w 335506"/>
              <a:gd name="connsiteY13" fmla="*/ 155575 h 336550"/>
              <a:gd name="connsiteX14" fmla="*/ 149903 w 335506"/>
              <a:gd name="connsiteY14" fmla="*/ 100012 h 336550"/>
              <a:gd name="connsiteX15" fmla="*/ 170979 w 335506"/>
              <a:gd name="connsiteY15" fmla="*/ 106506 h 336550"/>
              <a:gd name="connsiteX16" fmla="*/ 178883 w 335506"/>
              <a:gd name="connsiteY16" fmla="*/ 124690 h 336550"/>
              <a:gd name="connsiteX17" fmla="*/ 174931 w 335506"/>
              <a:gd name="connsiteY17" fmla="*/ 140277 h 336550"/>
              <a:gd name="connsiteX18" fmla="*/ 160441 w 335506"/>
              <a:gd name="connsiteY18" fmla="*/ 155863 h 336550"/>
              <a:gd name="connsiteX19" fmla="*/ 148585 w 335506"/>
              <a:gd name="connsiteY19" fmla="*/ 168852 h 336550"/>
              <a:gd name="connsiteX20" fmla="*/ 181518 w 335506"/>
              <a:gd name="connsiteY20" fmla="*/ 168852 h 336550"/>
              <a:gd name="connsiteX21" fmla="*/ 181518 w 335506"/>
              <a:gd name="connsiteY21" fmla="*/ 185737 h 336550"/>
              <a:gd name="connsiteX22" fmla="*/ 122239 w 335506"/>
              <a:gd name="connsiteY22" fmla="*/ 185737 h 336550"/>
              <a:gd name="connsiteX23" fmla="*/ 122239 w 335506"/>
              <a:gd name="connsiteY23" fmla="*/ 171450 h 336550"/>
              <a:gd name="connsiteX24" fmla="*/ 148585 w 335506"/>
              <a:gd name="connsiteY24" fmla="*/ 142875 h 336550"/>
              <a:gd name="connsiteX25" fmla="*/ 156489 w 335506"/>
              <a:gd name="connsiteY25" fmla="*/ 132484 h 336550"/>
              <a:gd name="connsiteX26" fmla="*/ 159124 w 335506"/>
              <a:gd name="connsiteY26" fmla="*/ 125989 h 336550"/>
              <a:gd name="connsiteX27" fmla="*/ 156489 w 335506"/>
              <a:gd name="connsiteY27" fmla="*/ 118196 h 336550"/>
              <a:gd name="connsiteX28" fmla="*/ 149903 w 335506"/>
              <a:gd name="connsiteY28" fmla="*/ 115598 h 336550"/>
              <a:gd name="connsiteX29" fmla="*/ 143316 w 335506"/>
              <a:gd name="connsiteY29" fmla="*/ 119495 h 336550"/>
              <a:gd name="connsiteX30" fmla="*/ 140682 w 335506"/>
              <a:gd name="connsiteY30" fmla="*/ 127288 h 336550"/>
              <a:gd name="connsiteX31" fmla="*/ 140682 w 335506"/>
              <a:gd name="connsiteY31" fmla="*/ 129886 h 336550"/>
              <a:gd name="connsiteX32" fmla="*/ 120922 w 335506"/>
              <a:gd name="connsiteY32" fmla="*/ 129886 h 336550"/>
              <a:gd name="connsiteX33" fmla="*/ 120922 w 335506"/>
              <a:gd name="connsiteY33" fmla="*/ 127288 h 336550"/>
              <a:gd name="connsiteX34" fmla="*/ 127509 w 335506"/>
              <a:gd name="connsiteY34" fmla="*/ 107805 h 336550"/>
              <a:gd name="connsiteX35" fmla="*/ 149903 w 335506"/>
              <a:gd name="connsiteY35" fmla="*/ 100012 h 336550"/>
              <a:gd name="connsiteX36" fmla="*/ 186027 w 335506"/>
              <a:gd name="connsiteY36" fmla="*/ 26987 h 336550"/>
              <a:gd name="connsiteX37" fmla="*/ 72756 w 335506"/>
              <a:gd name="connsiteY37" fmla="*/ 104608 h 336550"/>
              <a:gd name="connsiteX38" fmla="*/ 75390 w 335506"/>
              <a:gd name="connsiteY38" fmla="*/ 107239 h 336550"/>
              <a:gd name="connsiteX39" fmla="*/ 75390 w 335506"/>
              <a:gd name="connsiteY39" fmla="*/ 169073 h 336550"/>
              <a:gd name="connsiteX40" fmla="*/ 72756 w 335506"/>
              <a:gd name="connsiteY40" fmla="*/ 171704 h 336550"/>
              <a:gd name="connsiteX41" fmla="*/ 78024 w 335506"/>
              <a:gd name="connsiteY41" fmla="*/ 192754 h 336550"/>
              <a:gd name="connsiteX42" fmla="*/ 108318 w 335506"/>
              <a:gd name="connsiteY42" fmla="*/ 228275 h 336550"/>
              <a:gd name="connsiteX43" fmla="*/ 161002 w 335506"/>
              <a:gd name="connsiteY43" fmla="*/ 265112 h 336550"/>
              <a:gd name="connsiteX44" fmla="*/ 164953 w 335506"/>
              <a:gd name="connsiteY44" fmla="*/ 263796 h 336550"/>
              <a:gd name="connsiteX45" fmla="*/ 167588 w 335506"/>
              <a:gd name="connsiteY45" fmla="*/ 261165 h 336550"/>
              <a:gd name="connsiteX46" fmla="*/ 195247 w 335506"/>
              <a:gd name="connsiteY46" fmla="*/ 245378 h 336550"/>
              <a:gd name="connsiteX47" fmla="*/ 229492 w 335506"/>
              <a:gd name="connsiteY47" fmla="*/ 261165 h 336550"/>
              <a:gd name="connsiteX48" fmla="*/ 230809 w 335506"/>
              <a:gd name="connsiteY48" fmla="*/ 263796 h 336550"/>
              <a:gd name="connsiteX49" fmla="*/ 308518 w 335506"/>
              <a:gd name="connsiteY49" fmla="*/ 149339 h 336550"/>
              <a:gd name="connsiteX50" fmla="*/ 186027 w 335506"/>
              <a:gd name="connsiteY50" fmla="*/ 26987 h 336550"/>
              <a:gd name="connsiteX51" fmla="*/ 185515 w 335506"/>
              <a:gd name="connsiteY51" fmla="*/ 0 h 336550"/>
              <a:gd name="connsiteX52" fmla="*/ 335506 w 335506"/>
              <a:gd name="connsiteY52" fmla="*/ 149870 h 336550"/>
              <a:gd name="connsiteX53" fmla="*/ 247354 w 335506"/>
              <a:gd name="connsiteY53" fmla="*/ 286593 h 336550"/>
              <a:gd name="connsiteX54" fmla="*/ 247354 w 335506"/>
              <a:gd name="connsiteY54" fmla="*/ 290537 h 336550"/>
              <a:gd name="connsiteX55" fmla="*/ 226302 w 335506"/>
              <a:gd name="connsiteY55" fmla="*/ 324718 h 336550"/>
              <a:gd name="connsiteX56" fmla="*/ 222355 w 335506"/>
              <a:gd name="connsiteY56" fmla="*/ 328662 h 336550"/>
              <a:gd name="connsiteX57" fmla="*/ 198672 w 335506"/>
              <a:gd name="connsiteY57" fmla="*/ 336550 h 336550"/>
              <a:gd name="connsiteX58" fmla="*/ 71048 w 335506"/>
              <a:gd name="connsiteY58" fmla="*/ 265559 h 336550"/>
              <a:gd name="connsiteX59" fmla="*/ 7893 w 335506"/>
              <a:gd name="connsiteY59" fmla="*/ 174848 h 336550"/>
              <a:gd name="connsiteX60" fmla="*/ 7893 w 335506"/>
              <a:gd name="connsiteY60" fmla="*/ 114374 h 336550"/>
              <a:gd name="connsiteX61" fmla="*/ 13156 w 335506"/>
              <a:gd name="connsiteY61" fmla="*/ 110430 h 336550"/>
              <a:gd name="connsiteX62" fmla="*/ 44733 w 335506"/>
              <a:gd name="connsiteY62" fmla="*/ 89396 h 336550"/>
              <a:gd name="connsiteX63" fmla="*/ 48681 w 335506"/>
              <a:gd name="connsiteY63" fmla="*/ 90711 h 336550"/>
              <a:gd name="connsiteX64" fmla="*/ 185515 w 335506"/>
              <a:gd name="connsiteY64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35506" h="336550">
                <a:moveTo>
                  <a:pt x="222793" y="130175"/>
                </a:moveTo>
                <a:lnTo>
                  <a:pt x="208505" y="152400"/>
                </a:lnTo>
                <a:lnTo>
                  <a:pt x="222793" y="152400"/>
                </a:lnTo>
                <a:close/>
                <a:moveTo>
                  <a:pt x="222793" y="100012"/>
                </a:moveTo>
                <a:lnTo>
                  <a:pt x="241843" y="100012"/>
                </a:lnTo>
                <a:lnTo>
                  <a:pt x="241843" y="152400"/>
                </a:lnTo>
                <a:lnTo>
                  <a:pt x="251368" y="152400"/>
                </a:lnTo>
                <a:lnTo>
                  <a:pt x="251368" y="168275"/>
                </a:lnTo>
                <a:lnTo>
                  <a:pt x="241843" y="168275"/>
                </a:lnTo>
                <a:lnTo>
                  <a:pt x="241843" y="185737"/>
                </a:lnTo>
                <a:lnTo>
                  <a:pt x="222793" y="185737"/>
                </a:lnTo>
                <a:lnTo>
                  <a:pt x="222793" y="168275"/>
                </a:lnTo>
                <a:lnTo>
                  <a:pt x="187868" y="168275"/>
                </a:lnTo>
                <a:lnTo>
                  <a:pt x="187868" y="155575"/>
                </a:lnTo>
                <a:close/>
                <a:moveTo>
                  <a:pt x="149903" y="100012"/>
                </a:moveTo>
                <a:cubicBezTo>
                  <a:pt x="159124" y="100012"/>
                  <a:pt x="165710" y="101311"/>
                  <a:pt x="170979" y="106506"/>
                </a:cubicBezTo>
                <a:cubicBezTo>
                  <a:pt x="176249" y="111702"/>
                  <a:pt x="178883" y="116897"/>
                  <a:pt x="178883" y="124690"/>
                </a:cubicBezTo>
                <a:cubicBezTo>
                  <a:pt x="178883" y="129886"/>
                  <a:pt x="177566" y="135081"/>
                  <a:pt x="174931" y="140277"/>
                </a:cubicBezTo>
                <a:cubicBezTo>
                  <a:pt x="172297" y="144173"/>
                  <a:pt x="167027" y="149369"/>
                  <a:pt x="160441" y="155863"/>
                </a:cubicBezTo>
                <a:lnTo>
                  <a:pt x="148585" y="168852"/>
                </a:lnTo>
                <a:cubicBezTo>
                  <a:pt x="148585" y="168852"/>
                  <a:pt x="148585" y="168852"/>
                  <a:pt x="181518" y="168852"/>
                </a:cubicBezTo>
                <a:cubicBezTo>
                  <a:pt x="181518" y="168852"/>
                  <a:pt x="181518" y="168852"/>
                  <a:pt x="181518" y="185737"/>
                </a:cubicBezTo>
                <a:cubicBezTo>
                  <a:pt x="181518" y="185737"/>
                  <a:pt x="181518" y="185737"/>
                  <a:pt x="122239" y="185737"/>
                </a:cubicBezTo>
                <a:cubicBezTo>
                  <a:pt x="122239" y="185737"/>
                  <a:pt x="122239" y="185737"/>
                  <a:pt x="122239" y="171450"/>
                </a:cubicBezTo>
                <a:cubicBezTo>
                  <a:pt x="122239" y="171450"/>
                  <a:pt x="122239" y="171450"/>
                  <a:pt x="148585" y="142875"/>
                </a:cubicBezTo>
                <a:cubicBezTo>
                  <a:pt x="152537" y="138978"/>
                  <a:pt x="155172" y="135081"/>
                  <a:pt x="156489" y="132484"/>
                </a:cubicBezTo>
                <a:cubicBezTo>
                  <a:pt x="157806" y="129886"/>
                  <a:pt x="159124" y="127288"/>
                  <a:pt x="159124" y="125989"/>
                </a:cubicBezTo>
                <a:cubicBezTo>
                  <a:pt x="159124" y="122093"/>
                  <a:pt x="157806" y="120794"/>
                  <a:pt x="156489" y="118196"/>
                </a:cubicBezTo>
                <a:cubicBezTo>
                  <a:pt x="155172" y="116897"/>
                  <a:pt x="152537" y="115598"/>
                  <a:pt x="149903" y="115598"/>
                </a:cubicBezTo>
                <a:cubicBezTo>
                  <a:pt x="147268" y="115598"/>
                  <a:pt x="144633" y="116897"/>
                  <a:pt x="143316" y="119495"/>
                </a:cubicBezTo>
                <a:cubicBezTo>
                  <a:pt x="140682" y="120794"/>
                  <a:pt x="140682" y="124690"/>
                  <a:pt x="140682" y="127288"/>
                </a:cubicBezTo>
                <a:cubicBezTo>
                  <a:pt x="140682" y="127288"/>
                  <a:pt x="140682" y="127288"/>
                  <a:pt x="140682" y="129886"/>
                </a:cubicBezTo>
                <a:cubicBezTo>
                  <a:pt x="140682" y="129886"/>
                  <a:pt x="140682" y="129886"/>
                  <a:pt x="120922" y="129886"/>
                </a:cubicBezTo>
                <a:cubicBezTo>
                  <a:pt x="120922" y="129886"/>
                  <a:pt x="120922" y="129886"/>
                  <a:pt x="120922" y="127288"/>
                </a:cubicBezTo>
                <a:cubicBezTo>
                  <a:pt x="119605" y="119495"/>
                  <a:pt x="122239" y="113001"/>
                  <a:pt x="127509" y="107805"/>
                </a:cubicBezTo>
                <a:cubicBezTo>
                  <a:pt x="134095" y="102610"/>
                  <a:pt x="140682" y="100012"/>
                  <a:pt x="149903" y="100012"/>
                </a:cubicBezTo>
                <a:close/>
                <a:moveTo>
                  <a:pt x="186027" y="26987"/>
                </a:moveTo>
                <a:cubicBezTo>
                  <a:pt x="134660" y="26987"/>
                  <a:pt x="89878" y="59877"/>
                  <a:pt x="72756" y="104608"/>
                </a:cubicBezTo>
                <a:cubicBezTo>
                  <a:pt x="72756" y="105923"/>
                  <a:pt x="74073" y="105923"/>
                  <a:pt x="75390" y="107239"/>
                </a:cubicBezTo>
                <a:cubicBezTo>
                  <a:pt x="103049" y="142761"/>
                  <a:pt x="91196" y="154601"/>
                  <a:pt x="75390" y="169073"/>
                </a:cubicBezTo>
                <a:cubicBezTo>
                  <a:pt x="75390" y="170388"/>
                  <a:pt x="74073" y="171704"/>
                  <a:pt x="72756" y="171704"/>
                </a:cubicBezTo>
                <a:cubicBezTo>
                  <a:pt x="68805" y="176966"/>
                  <a:pt x="75390" y="187491"/>
                  <a:pt x="78024" y="192754"/>
                </a:cubicBezTo>
                <a:cubicBezTo>
                  <a:pt x="84610" y="201963"/>
                  <a:pt x="95147" y="213803"/>
                  <a:pt x="108318" y="228275"/>
                </a:cubicBezTo>
                <a:cubicBezTo>
                  <a:pt x="139928" y="258534"/>
                  <a:pt x="154417" y="265112"/>
                  <a:pt x="161002" y="265112"/>
                </a:cubicBezTo>
                <a:cubicBezTo>
                  <a:pt x="162319" y="265112"/>
                  <a:pt x="163636" y="265112"/>
                  <a:pt x="164953" y="263796"/>
                </a:cubicBezTo>
                <a:cubicBezTo>
                  <a:pt x="166270" y="262481"/>
                  <a:pt x="166270" y="261165"/>
                  <a:pt x="167588" y="261165"/>
                </a:cubicBezTo>
                <a:cubicBezTo>
                  <a:pt x="175490" y="253272"/>
                  <a:pt x="183393" y="245378"/>
                  <a:pt x="195247" y="245378"/>
                </a:cubicBezTo>
                <a:cubicBezTo>
                  <a:pt x="204467" y="245378"/>
                  <a:pt x="215004" y="250640"/>
                  <a:pt x="229492" y="261165"/>
                </a:cubicBezTo>
                <a:cubicBezTo>
                  <a:pt x="229492" y="262481"/>
                  <a:pt x="230809" y="262481"/>
                  <a:pt x="230809" y="263796"/>
                </a:cubicBezTo>
                <a:cubicBezTo>
                  <a:pt x="276908" y="245378"/>
                  <a:pt x="308518" y="200647"/>
                  <a:pt x="308518" y="149339"/>
                </a:cubicBezTo>
                <a:cubicBezTo>
                  <a:pt x="308518" y="82242"/>
                  <a:pt x="253200" y="26987"/>
                  <a:pt x="186027" y="26987"/>
                </a:cubicBezTo>
                <a:close/>
                <a:moveTo>
                  <a:pt x="185515" y="0"/>
                </a:moveTo>
                <a:cubicBezTo>
                  <a:pt x="268405" y="0"/>
                  <a:pt x="335506" y="67047"/>
                  <a:pt x="335506" y="149870"/>
                </a:cubicBezTo>
                <a:cubicBezTo>
                  <a:pt x="335506" y="211658"/>
                  <a:pt x="298666" y="264244"/>
                  <a:pt x="247354" y="286593"/>
                </a:cubicBezTo>
                <a:cubicBezTo>
                  <a:pt x="247354" y="287908"/>
                  <a:pt x="247354" y="289223"/>
                  <a:pt x="247354" y="290537"/>
                </a:cubicBezTo>
                <a:cubicBezTo>
                  <a:pt x="247354" y="304999"/>
                  <a:pt x="236828" y="315516"/>
                  <a:pt x="226302" y="324718"/>
                </a:cubicBezTo>
                <a:cubicBezTo>
                  <a:pt x="224986" y="326033"/>
                  <a:pt x="223671" y="327348"/>
                  <a:pt x="222355" y="328662"/>
                </a:cubicBezTo>
                <a:cubicBezTo>
                  <a:pt x="217092" y="333921"/>
                  <a:pt x="209198" y="336550"/>
                  <a:pt x="198672" y="336550"/>
                </a:cubicBezTo>
                <a:cubicBezTo>
                  <a:pt x="172357" y="336550"/>
                  <a:pt x="122360" y="318145"/>
                  <a:pt x="71048" y="265559"/>
                </a:cubicBezTo>
                <a:cubicBezTo>
                  <a:pt x="42102" y="236637"/>
                  <a:pt x="19735" y="203771"/>
                  <a:pt x="7893" y="174848"/>
                </a:cubicBezTo>
                <a:cubicBezTo>
                  <a:pt x="-2632" y="147241"/>
                  <a:pt x="-2632" y="124892"/>
                  <a:pt x="7893" y="114374"/>
                </a:cubicBezTo>
                <a:cubicBezTo>
                  <a:pt x="9209" y="113060"/>
                  <a:pt x="10525" y="111745"/>
                  <a:pt x="13156" y="110430"/>
                </a:cubicBezTo>
                <a:cubicBezTo>
                  <a:pt x="21051" y="101228"/>
                  <a:pt x="31576" y="89396"/>
                  <a:pt x="44733" y="89396"/>
                </a:cubicBezTo>
                <a:cubicBezTo>
                  <a:pt x="46049" y="89396"/>
                  <a:pt x="47365" y="89396"/>
                  <a:pt x="48681" y="90711"/>
                </a:cubicBezTo>
                <a:cubicBezTo>
                  <a:pt x="71048" y="36810"/>
                  <a:pt x="123676" y="0"/>
                  <a:pt x="185515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dirty="0"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B8E763F1-690A-450C-9AFC-F8A04C9FBC9D}"/>
              </a:ext>
            </a:extLst>
          </p:cNvPr>
          <p:cNvCxnSpPr>
            <a:cxnSpLocks/>
          </p:cNvCxnSpPr>
          <p:nvPr/>
        </p:nvCxnSpPr>
        <p:spPr>
          <a:xfrm>
            <a:off x="8139331" y="2379596"/>
            <a:ext cx="0" cy="3191504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îšḷîḑè">
            <a:extLst>
              <a:ext uri="{FF2B5EF4-FFF2-40B4-BE49-F238E27FC236}">
                <a16:creationId xmlns="" xmlns:a16="http://schemas.microsoft.com/office/drawing/2014/main" id="{5023BEC3-9F43-4D61-BFDB-93B9FF94AB20}"/>
              </a:ext>
            </a:extLst>
          </p:cNvPr>
          <p:cNvSpPr/>
          <p:nvPr/>
        </p:nvSpPr>
        <p:spPr>
          <a:xfrm>
            <a:off x="8002664" y="2552461"/>
            <a:ext cx="297867" cy="368300"/>
          </a:xfrm>
          <a:prstGeom prst="rightArrow">
            <a:avLst/>
          </a:prstGeom>
          <a:solidFill>
            <a:srgbClr val="6D6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iṥ1íḋe">
            <a:extLst>
              <a:ext uri="{FF2B5EF4-FFF2-40B4-BE49-F238E27FC236}">
                <a16:creationId xmlns="" xmlns:a16="http://schemas.microsoft.com/office/drawing/2014/main" id="{178FC6E3-2D26-4ED0-9D1B-8039DBB29CD6}"/>
              </a:ext>
            </a:extLst>
          </p:cNvPr>
          <p:cNvSpPr/>
          <p:nvPr/>
        </p:nvSpPr>
        <p:spPr bwMode="auto">
          <a:xfrm flipH="1">
            <a:off x="9403217" y="2511717"/>
            <a:ext cx="449789" cy="449789"/>
          </a:xfrm>
          <a:custGeom>
            <a:avLst/>
            <a:gdLst>
              <a:gd name="T0" fmla="*/ 209 w 418"/>
              <a:gd name="T1" fmla="*/ 0 h 418"/>
              <a:gd name="T2" fmla="*/ 247 w 418"/>
              <a:gd name="T3" fmla="*/ 3 h 418"/>
              <a:gd name="T4" fmla="*/ 282 w 418"/>
              <a:gd name="T5" fmla="*/ 13 h 418"/>
              <a:gd name="T6" fmla="*/ 315 w 418"/>
              <a:gd name="T7" fmla="*/ 27 h 418"/>
              <a:gd name="T8" fmla="*/ 344 w 418"/>
              <a:gd name="T9" fmla="*/ 48 h 418"/>
              <a:gd name="T10" fmla="*/ 369 w 418"/>
              <a:gd name="T11" fmla="*/ 73 h 418"/>
              <a:gd name="T12" fmla="*/ 390 w 418"/>
              <a:gd name="T13" fmla="*/ 103 h 418"/>
              <a:gd name="T14" fmla="*/ 405 w 418"/>
              <a:gd name="T15" fmla="*/ 136 h 418"/>
              <a:gd name="T16" fmla="*/ 415 w 418"/>
              <a:gd name="T17" fmla="*/ 171 h 418"/>
              <a:gd name="T18" fmla="*/ 418 w 418"/>
              <a:gd name="T19" fmla="*/ 208 h 418"/>
              <a:gd name="T20" fmla="*/ 415 w 418"/>
              <a:gd name="T21" fmla="*/ 246 h 418"/>
              <a:gd name="T22" fmla="*/ 405 w 418"/>
              <a:gd name="T23" fmla="*/ 281 h 418"/>
              <a:gd name="T24" fmla="*/ 390 w 418"/>
              <a:gd name="T25" fmla="*/ 314 h 418"/>
              <a:gd name="T26" fmla="*/ 369 w 418"/>
              <a:gd name="T27" fmla="*/ 343 h 418"/>
              <a:gd name="T28" fmla="*/ 344 w 418"/>
              <a:gd name="T29" fmla="*/ 369 h 418"/>
              <a:gd name="T30" fmla="*/ 315 w 418"/>
              <a:gd name="T31" fmla="*/ 390 h 418"/>
              <a:gd name="T32" fmla="*/ 282 w 418"/>
              <a:gd name="T33" fmla="*/ 404 h 418"/>
              <a:gd name="T34" fmla="*/ 247 w 418"/>
              <a:gd name="T35" fmla="*/ 415 h 418"/>
              <a:gd name="T36" fmla="*/ 209 w 418"/>
              <a:gd name="T37" fmla="*/ 418 h 418"/>
              <a:gd name="T38" fmla="*/ 171 w 418"/>
              <a:gd name="T39" fmla="*/ 415 h 418"/>
              <a:gd name="T40" fmla="*/ 136 w 418"/>
              <a:gd name="T41" fmla="*/ 404 h 418"/>
              <a:gd name="T42" fmla="*/ 103 w 418"/>
              <a:gd name="T43" fmla="*/ 390 h 418"/>
              <a:gd name="T44" fmla="*/ 74 w 418"/>
              <a:gd name="T45" fmla="*/ 369 h 418"/>
              <a:gd name="T46" fmla="*/ 49 w 418"/>
              <a:gd name="T47" fmla="*/ 343 h 418"/>
              <a:gd name="T48" fmla="*/ 28 w 418"/>
              <a:gd name="T49" fmla="*/ 314 h 418"/>
              <a:gd name="T50" fmla="*/ 13 w 418"/>
              <a:gd name="T51" fmla="*/ 281 h 418"/>
              <a:gd name="T52" fmla="*/ 3 w 418"/>
              <a:gd name="T53" fmla="*/ 246 h 418"/>
              <a:gd name="T54" fmla="*/ 0 w 418"/>
              <a:gd name="T55" fmla="*/ 208 h 418"/>
              <a:gd name="T56" fmla="*/ 3 w 418"/>
              <a:gd name="T57" fmla="*/ 171 h 418"/>
              <a:gd name="T58" fmla="*/ 13 w 418"/>
              <a:gd name="T59" fmla="*/ 136 h 418"/>
              <a:gd name="T60" fmla="*/ 28 w 418"/>
              <a:gd name="T61" fmla="*/ 103 h 418"/>
              <a:gd name="T62" fmla="*/ 49 w 418"/>
              <a:gd name="T63" fmla="*/ 73 h 418"/>
              <a:gd name="T64" fmla="*/ 74 w 418"/>
              <a:gd name="T65" fmla="*/ 48 h 418"/>
              <a:gd name="T66" fmla="*/ 103 w 418"/>
              <a:gd name="T67" fmla="*/ 27 h 418"/>
              <a:gd name="T68" fmla="*/ 136 w 418"/>
              <a:gd name="T69" fmla="*/ 13 h 418"/>
              <a:gd name="T70" fmla="*/ 171 w 418"/>
              <a:gd name="T71" fmla="*/ 3 h 418"/>
              <a:gd name="T72" fmla="*/ 209 w 418"/>
              <a:gd name="T73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8" h="418">
                <a:moveTo>
                  <a:pt x="209" y="0"/>
                </a:moveTo>
                <a:lnTo>
                  <a:pt x="247" y="3"/>
                </a:lnTo>
                <a:lnTo>
                  <a:pt x="282" y="13"/>
                </a:lnTo>
                <a:lnTo>
                  <a:pt x="315" y="27"/>
                </a:lnTo>
                <a:lnTo>
                  <a:pt x="344" y="48"/>
                </a:lnTo>
                <a:lnTo>
                  <a:pt x="369" y="73"/>
                </a:lnTo>
                <a:lnTo>
                  <a:pt x="390" y="103"/>
                </a:lnTo>
                <a:lnTo>
                  <a:pt x="405" y="136"/>
                </a:lnTo>
                <a:lnTo>
                  <a:pt x="415" y="171"/>
                </a:lnTo>
                <a:lnTo>
                  <a:pt x="418" y="208"/>
                </a:lnTo>
                <a:lnTo>
                  <a:pt x="415" y="246"/>
                </a:lnTo>
                <a:lnTo>
                  <a:pt x="405" y="281"/>
                </a:lnTo>
                <a:lnTo>
                  <a:pt x="390" y="314"/>
                </a:lnTo>
                <a:lnTo>
                  <a:pt x="369" y="343"/>
                </a:lnTo>
                <a:lnTo>
                  <a:pt x="344" y="369"/>
                </a:lnTo>
                <a:lnTo>
                  <a:pt x="315" y="390"/>
                </a:lnTo>
                <a:lnTo>
                  <a:pt x="282" y="404"/>
                </a:lnTo>
                <a:lnTo>
                  <a:pt x="247" y="415"/>
                </a:lnTo>
                <a:lnTo>
                  <a:pt x="209" y="418"/>
                </a:lnTo>
                <a:lnTo>
                  <a:pt x="171" y="415"/>
                </a:lnTo>
                <a:lnTo>
                  <a:pt x="136" y="404"/>
                </a:lnTo>
                <a:lnTo>
                  <a:pt x="103" y="390"/>
                </a:lnTo>
                <a:lnTo>
                  <a:pt x="74" y="369"/>
                </a:lnTo>
                <a:lnTo>
                  <a:pt x="49" y="343"/>
                </a:lnTo>
                <a:lnTo>
                  <a:pt x="28" y="314"/>
                </a:lnTo>
                <a:lnTo>
                  <a:pt x="13" y="281"/>
                </a:lnTo>
                <a:lnTo>
                  <a:pt x="3" y="246"/>
                </a:lnTo>
                <a:lnTo>
                  <a:pt x="0" y="208"/>
                </a:lnTo>
                <a:lnTo>
                  <a:pt x="3" y="171"/>
                </a:lnTo>
                <a:lnTo>
                  <a:pt x="13" y="136"/>
                </a:lnTo>
                <a:lnTo>
                  <a:pt x="28" y="103"/>
                </a:lnTo>
                <a:lnTo>
                  <a:pt x="49" y="73"/>
                </a:lnTo>
                <a:lnTo>
                  <a:pt x="74" y="48"/>
                </a:lnTo>
                <a:lnTo>
                  <a:pt x="103" y="27"/>
                </a:lnTo>
                <a:lnTo>
                  <a:pt x="136" y="13"/>
                </a:lnTo>
                <a:lnTo>
                  <a:pt x="171" y="3"/>
                </a:lnTo>
                <a:lnTo>
                  <a:pt x="209" y="0"/>
                </a:lnTo>
                <a:close/>
              </a:path>
            </a:pathLst>
          </a:custGeom>
          <a:solidFill>
            <a:srgbClr val="6D6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9" name="ïṥ1ídê">
            <a:extLst>
              <a:ext uri="{FF2B5EF4-FFF2-40B4-BE49-F238E27FC236}">
                <a16:creationId xmlns="" xmlns:a16="http://schemas.microsoft.com/office/drawing/2014/main" id="{4372F57B-26E4-44EB-8003-9D49CF552BB8}"/>
              </a:ext>
            </a:extLst>
          </p:cNvPr>
          <p:cNvSpPr/>
          <p:nvPr/>
        </p:nvSpPr>
        <p:spPr bwMode="auto">
          <a:xfrm>
            <a:off x="9512259" y="2620398"/>
            <a:ext cx="231706" cy="232427"/>
          </a:xfrm>
          <a:custGeom>
            <a:avLst/>
            <a:gdLst>
              <a:gd name="connsiteX0" fmla="*/ 222793 w 335506"/>
              <a:gd name="connsiteY0" fmla="*/ 130175 h 336550"/>
              <a:gd name="connsiteX1" fmla="*/ 208505 w 335506"/>
              <a:gd name="connsiteY1" fmla="*/ 152400 h 336550"/>
              <a:gd name="connsiteX2" fmla="*/ 222793 w 335506"/>
              <a:gd name="connsiteY2" fmla="*/ 152400 h 336550"/>
              <a:gd name="connsiteX3" fmla="*/ 222793 w 335506"/>
              <a:gd name="connsiteY3" fmla="*/ 100012 h 336550"/>
              <a:gd name="connsiteX4" fmla="*/ 241843 w 335506"/>
              <a:gd name="connsiteY4" fmla="*/ 100012 h 336550"/>
              <a:gd name="connsiteX5" fmla="*/ 241843 w 335506"/>
              <a:gd name="connsiteY5" fmla="*/ 152400 h 336550"/>
              <a:gd name="connsiteX6" fmla="*/ 251368 w 335506"/>
              <a:gd name="connsiteY6" fmla="*/ 152400 h 336550"/>
              <a:gd name="connsiteX7" fmla="*/ 251368 w 335506"/>
              <a:gd name="connsiteY7" fmla="*/ 168275 h 336550"/>
              <a:gd name="connsiteX8" fmla="*/ 241843 w 335506"/>
              <a:gd name="connsiteY8" fmla="*/ 168275 h 336550"/>
              <a:gd name="connsiteX9" fmla="*/ 241843 w 335506"/>
              <a:gd name="connsiteY9" fmla="*/ 185737 h 336550"/>
              <a:gd name="connsiteX10" fmla="*/ 222793 w 335506"/>
              <a:gd name="connsiteY10" fmla="*/ 185737 h 336550"/>
              <a:gd name="connsiteX11" fmla="*/ 222793 w 335506"/>
              <a:gd name="connsiteY11" fmla="*/ 168275 h 336550"/>
              <a:gd name="connsiteX12" fmla="*/ 187868 w 335506"/>
              <a:gd name="connsiteY12" fmla="*/ 168275 h 336550"/>
              <a:gd name="connsiteX13" fmla="*/ 187868 w 335506"/>
              <a:gd name="connsiteY13" fmla="*/ 155575 h 336550"/>
              <a:gd name="connsiteX14" fmla="*/ 149903 w 335506"/>
              <a:gd name="connsiteY14" fmla="*/ 100012 h 336550"/>
              <a:gd name="connsiteX15" fmla="*/ 170979 w 335506"/>
              <a:gd name="connsiteY15" fmla="*/ 106506 h 336550"/>
              <a:gd name="connsiteX16" fmla="*/ 178883 w 335506"/>
              <a:gd name="connsiteY16" fmla="*/ 124690 h 336550"/>
              <a:gd name="connsiteX17" fmla="*/ 174931 w 335506"/>
              <a:gd name="connsiteY17" fmla="*/ 140277 h 336550"/>
              <a:gd name="connsiteX18" fmla="*/ 160441 w 335506"/>
              <a:gd name="connsiteY18" fmla="*/ 155863 h 336550"/>
              <a:gd name="connsiteX19" fmla="*/ 148585 w 335506"/>
              <a:gd name="connsiteY19" fmla="*/ 168852 h 336550"/>
              <a:gd name="connsiteX20" fmla="*/ 181518 w 335506"/>
              <a:gd name="connsiteY20" fmla="*/ 168852 h 336550"/>
              <a:gd name="connsiteX21" fmla="*/ 181518 w 335506"/>
              <a:gd name="connsiteY21" fmla="*/ 185737 h 336550"/>
              <a:gd name="connsiteX22" fmla="*/ 122239 w 335506"/>
              <a:gd name="connsiteY22" fmla="*/ 185737 h 336550"/>
              <a:gd name="connsiteX23" fmla="*/ 122239 w 335506"/>
              <a:gd name="connsiteY23" fmla="*/ 171450 h 336550"/>
              <a:gd name="connsiteX24" fmla="*/ 148585 w 335506"/>
              <a:gd name="connsiteY24" fmla="*/ 142875 h 336550"/>
              <a:gd name="connsiteX25" fmla="*/ 156489 w 335506"/>
              <a:gd name="connsiteY25" fmla="*/ 132484 h 336550"/>
              <a:gd name="connsiteX26" fmla="*/ 159124 w 335506"/>
              <a:gd name="connsiteY26" fmla="*/ 125989 h 336550"/>
              <a:gd name="connsiteX27" fmla="*/ 156489 w 335506"/>
              <a:gd name="connsiteY27" fmla="*/ 118196 h 336550"/>
              <a:gd name="connsiteX28" fmla="*/ 149903 w 335506"/>
              <a:gd name="connsiteY28" fmla="*/ 115598 h 336550"/>
              <a:gd name="connsiteX29" fmla="*/ 143316 w 335506"/>
              <a:gd name="connsiteY29" fmla="*/ 119495 h 336550"/>
              <a:gd name="connsiteX30" fmla="*/ 140682 w 335506"/>
              <a:gd name="connsiteY30" fmla="*/ 127288 h 336550"/>
              <a:gd name="connsiteX31" fmla="*/ 140682 w 335506"/>
              <a:gd name="connsiteY31" fmla="*/ 129886 h 336550"/>
              <a:gd name="connsiteX32" fmla="*/ 120922 w 335506"/>
              <a:gd name="connsiteY32" fmla="*/ 129886 h 336550"/>
              <a:gd name="connsiteX33" fmla="*/ 120922 w 335506"/>
              <a:gd name="connsiteY33" fmla="*/ 127288 h 336550"/>
              <a:gd name="connsiteX34" fmla="*/ 127509 w 335506"/>
              <a:gd name="connsiteY34" fmla="*/ 107805 h 336550"/>
              <a:gd name="connsiteX35" fmla="*/ 149903 w 335506"/>
              <a:gd name="connsiteY35" fmla="*/ 100012 h 336550"/>
              <a:gd name="connsiteX36" fmla="*/ 186027 w 335506"/>
              <a:gd name="connsiteY36" fmla="*/ 26987 h 336550"/>
              <a:gd name="connsiteX37" fmla="*/ 72756 w 335506"/>
              <a:gd name="connsiteY37" fmla="*/ 104608 h 336550"/>
              <a:gd name="connsiteX38" fmla="*/ 75390 w 335506"/>
              <a:gd name="connsiteY38" fmla="*/ 107239 h 336550"/>
              <a:gd name="connsiteX39" fmla="*/ 75390 w 335506"/>
              <a:gd name="connsiteY39" fmla="*/ 169073 h 336550"/>
              <a:gd name="connsiteX40" fmla="*/ 72756 w 335506"/>
              <a:gd name="connsiteY40" fmla="*/ 171704 h 336550"/>
              <a:gd name="connsiteX41" fmla="*/ 78024 w 335506"/>
              <a:gd name="connsiteY41" fmla="*/ 192754 h 336550"/>
              <a:gd name="connsiteX42" fmla="*/ 108318 w 335506"/>
              <a:gd name="connsiteY42" fmla="*/ 228275 h 336550"/>
              <a:gd name="connsiteX43" fmla="*/ 161002 w 335506"/>
              <a:gd name="connsiteY43" fmla="*/ 265112 h 336550"/>
              <a:gd name="connsiteX44" fmla="*/ 164953 w 335506"/>
              <a:gd name="connsiteY44" fmla="*/ 263796 h 336550"/>
              <a:gd name="connsiteX45" fmla="*/ 167588 w 335506"/>
              <a:gd name="connsiteY45" fmla="*/ 261165 h 336550"/>
              <a:gd name="connsiteX46" fmla="*/ 195247 w 335506"/>
              <a:gd name="connsiteY46" fmla="*/ 245378 h 336550"/>
              <a:gd name="connsiteX47" fmla="*/ 229492 w 335506"/>
              <a:gd name="connsiteY47" fmla="*/ 261165 h 336550"/>
              <a:gd name="connsiteX48" fmla="*/ 230809 w 335506"/>
              <a:gd name="connsiteY48" fmla="*/ 263796 h 336550"/>
              <a:gd name="connsiteX49" fmla="*/ 308518 w 335506"/>
              <a:gd name="connsiteY49" fmla="*/ 149339 h 336550"/>
              <a:gd name="connsiteX50" fmla="*/ 186027 w 335506"/>
              <a:gd name="connsiteY50" fmla="*/ 26987 h 336550"/>
              <a:gd name="connsiteX51" fmla="*/ 185515 w 335506"/>
              <a:gd name="connsiteY51" fmla="*/ 0 h 336550"/>
              <a:gd name="connsiteX52" fmla="*/ 335506 w 335506"/>
              <a:gd name="connsiteY52" fmla="*/ 149870 h 336550"/>
              <a:gd name="connsiteX53" fmla="*/ 247354 w 335506"/>
              <a:gd name="connsiteY53" fmla="*/ 286593 h 336550"/>
              <a:gd name="connsiteX54" fmla="*/ 247354 w 335506"/>
              <a:gd name="connsiteY54" fmla="*/ 290537 h 336550"/>
              <a:gd name="connsiteX55" fmla="*/ 226302 w 335506"/>
              <a:gd name="connsiteY55" fmla="*/ 324718 h 336550"/>
              <a:gd name="connsiteX56" fmla="*/ 222355 w 335506"/>
              <a:gd name="connsiteY56" fmla="*/ 328662 h 336550"/>
              <a:gd name="connsiteX57" fmla="*/ 198672 w 335506"/>
              <a:gd name="connsiteY57" fmla="*/ 336550 h 336550"/>
              <a:gd name="connsiteX58" fmla="*/ 71048 w 335506"/>
              <a:gd name="connsiteY58" fmla="*/ 265559 h 336550"/>
              <a:gd name="connsiteX59" fmla="*/ 7893 w 335506"/>
              <a:gd name="connsiteY59" fmla="*/ 174848 h 336550"/>
              <a:gd name="connsiteX60" fmla="*/ 7893 w 335506"/>
              <a:gd name="connsiteY60" fmla="*/ 114374 h 336550"/>
              <a:gd name="connsiteX61" fmla="*/ 13156 w 335506"/>
              <a:gd name="connsiteY61" fmla="*/ 110430 h 336550"/>
              <a:gd name="connsiteX62" fmla="*/ 44733 w 335506"/>
              <a:gd name="connsiteY62" fmla="*/ 89396 h 336550"/>
              <a:gd name="connsiteX63" fmla="*/ 48681 w 335506"/>
              <a:gd name="connsiteY63" fmla="*/ 90711 h 336550"/>
              <a:gd name="connsiteX64" fmla="*/ 185515 w 335506"/>
              <a:gd name="connsiteY64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35506" h="336550">
                <a:moveTo>
                  <a:pt x="222793" y="130175"/>
                </a:moveTo>
                <a:lnTo>
                  <a:pt x="208505" y="152400"/>
                </a:lnTo>
                <a:lnTo>
                  <a:pt x="222793" y="152400"/>
                </a:lnTo>
                <a:close/>
                <a:moveTo>
                  <a:pt x="222793" y="100012"/>
                </a:moveTo>
                <a:lnTo>
                  <a:pt x="241843" y="100012"/>
                </a:lnTo>
                <a:lnTo>
                  <a:pt x="241843" y="152400"/>
                </a:lnTo>
                <a:lnTo>
                  <a:pt x="251368" y="152400"/>
                </a:lnTo>
                <a:lnTo>
                  <a:pt x="251368" y="168275"/>
                </a:lnTo>
                <a:lnTo>
                  <a:pt x="241843" y="168275"/>
                </a:lnTo>
                <a:lnTo>
                  <a:pt x="241843" y="185737"/>
                </a:lnTo>
                <a:lnTo>
                  <a:pt x="222793" y="185737"/>
                </a:lnTo>
                <a:lnTo>
                  <a:pt x="222793" y="168275"/>
                </a:lnTo>
                <a:lnTo>
                  <a:pt x="187868" y="168275"/>
                </a:lnTo>
                <a:lnTo>
                  <a:pt x="187868" y="155575"/>
                </a:lnTo>
                <a:close/>
                <a:moveTo>
                  <a:pt x="149903" y="100012"/>
                </a:moveTo>
                <a:cubicBezTo>
                  <a:pt x="159124" y="100012"/>
                  <a:pt x="165710" y="101311"/>
                  <a:pt x="170979" y="106506"/>
                </a:cubicBezTo>
                <a:cubicBezTo>
                  <a:pt x="176249" y="111702"/>
                  <a:pt x="178883" y="116897"/>
                  <a:pt x="178883" y="124690"/>
                </a:cubicBezTo>
                <a:cubicBezTo>
                  <a:pt x="178883" y="129886"/>
                  <a:pt x="177566" y="135081"/>
                  <a:pt x="174931" y="140277"/>
                </a:cubicBezTo>
                <a:cubicBezTo>
                  <a:pt x="172297" y="144173"/>
                  <a:pt x="167027" y="149369"/>
                  <a:pt x="160441" y="155863"/>
                </a:cubicBezTo>
                <a:lnTo>
                  <a:pt x="148585" y="168852"/>
                </a:lnTo>
                <a:cubicBezTo>
                  <a:pt x="148585" y="168852"/>
                  <a:pt x="148585" y="168852"/>
                  <a:pt x="181518" y="168852"/>
                </a:cubicBezTo>
                <a:cubicBezTo>
                  <a:pt x="181518" y="168852"/>
                  <a:pt x="181518" y="168852"/>
                  <a:pt x="181518" y="185737"/>
                </a:cubicBezTo>
                <a:cubicBezTo>
                  <a:pt x="181518" y="185737"/>
                  <a:pt x="181518" y="185737"/>
                  <a:pt x="122239" y="185737"/>
                </a:cubicBezTo>
                <a:cubicBezTo>
                  <a:pt x="122239" y="185737"/>
                  <a:pt x="122239" y="185737"/>
                  <a:pt x="122239" y="171450"/>
                </a:cubicBezTo>
                <a:cubicBezTo>
                  <a:pt x="122239" y="171450"/>
                  <a:pt x="122239" y="171450"/>
                  <a:pt x="148585" y="142875"/>
                </a:cubicBezTo>
                <a:cubicBezTo>
                  <a:pt x="152537" y="138978"/>
                  <a:pt x="155172" y="135081"/>
                  <a:pt x="156489" y="132484"/>
                </a:cubicBezTo>
                <a:cubicBezTo>
                  <a:pt x="157806" y="129886"/>
                  <a:pt x="159124" y="127288"/>
                  <a:pt x="159124" y="125989"/>
                </a:cubicBezTo>
                <a:cubicBezTo>
                  <a:pt x="159124" y="122093"/>
                  <a:pt x="157806" y="120794"/>
                  <a:pt x="156489" y="118196"/>
                </a:cubicBezTo>
                <a:cubicBezTo>
                  <a:pt x="155172" y="116897"/>
                  <a:pt x="152537" y="115598"/>
                  <a:pt x="149903" y="115598"/>
                </a:cubicBezTo>
                <a:cubicBezTo>
                  <a:pt x="147268" y="115598"/>
                  <a:pt x="144633" y="116897"/>
                  <a:pt x="143316" y="119495"/>
                </a:cubicBezTo>
                <a:cubicBezTo>
                  <a:pt x="140682" y="120794"/>
                  <a:pt x="140682" y="124690"/>
                  <a:pt x="140682" y="127288"/>
                </a:cubicBezTo>
                <a:cubicBezTo>
                  <a:pt x="140682" y="127288"/>
                  <a:pt x="140682" y="127288"/>
                  <a:pt x="140682" y="129886"/>
                </a:cubicBezTo>
                <a:cubicBezTo>
                  <a:pt x="140682" y="129886"/>
                  <a:pt x="140682" y="129886"/>
                  <a:pt x="120922" y="129886"/>
                </a:cubicBezTo>
                <a:cubicBezTo>
                  <a:pt x="120922" y="129886"/>
                  <a:pt x="120922" y="129886"/>
                  <a:pt x="120922" y="127288"/>
                </a:cubicBezTo>
                <a:cubicBezTo>
                  <a:pt x="119605" y="119495"/>
                  <a:pt x="122239" y="113001"/>
                  <a:pt x="127509" y="107805"/>
                </a:cubicBezTo>
                <a:cubicBezTo>
                  <a:pt x="134095" y="102610"/>
                  <a:pt x="140682" y="100012"/>
                  <a:pt x="149903" y="100012"/>
                </a:cubicBezTo>
                <a:close/>
                <a:moveTo>
                  <a:pt x="186027" y="26987"/>
                </a:moveTo>
                <a:cubicBezTo>
                  <a:pt x="134660" y="26987"/>
                  <a:pt x="89878" y="59877"/>
                  <a:pt x="72756" y="104608"/>
                </a:cubicBezTo>
                <a:cubicBezTo>
                  <a:pt x="72756" y="105923"/>
                  <a:pt x="74073" y="105923"/>
                  <a:pt x="75390" y="107239"/>
                </a:cubicBezTo>
                <a:cubicBezTo>
                  <a:pt x="103049" y="142761"/>
                  <a:pt x="91196" y="154601"/>
                  <a:pt x="75390" y="169073"/>
                </a:cubicBezTo>
                <a:cubicBezTo>
                  <a:pt x="75390" y="170388"/>
                  <a:pt x="74073" y="171704"/>
                  <a:pt x="72756" y="171704"/>
                </a:cubicBezTo>
                <a:cubicBezTo>
                  <a:pt x="68805" y="176966"/>
                  <a:pt x="75390" y="187491"/>
                  <a:pt x="78024" y="192754"/>
                </a:cubicBezTo>
                <a:cubicBezTo>
                  <a:pt x="84610" y="201963"/>
                  <a:pt x="95147" y="213803"/>
                  <a:pt x="108318" y="228275"/>
                </a:cubicBezTo>
                <a:cubicBezTo>
                  <a:pt x="139928" y="258534"/>
                  <a:pt x="154417" y="265112"/>
                  <a:pt x="161002" y="265112"/>
                </a:cubicBezTo>
                <a:cubicBezTo>
                  <a:pt x="162319" y="265112"/>
                  <a:pt x="163636" y="265112"/>
                  <a:pt x="164953" y="263796"/>
                </a:cubicBezTo>
                <a:cubicBezTo>
                  <a:pt x="166270" y="262481"/>
                  <a:pt x="166270" y="261165"/>
                  <a:pt x="167588" y="261165"/>
                </a:cubicBezTo>
                <a:cubicBezTo>
                  <a:pt x="175490" y="253272"/>
                  <a:pt x="183393" y="245378"/>
                  <a:pt x="195247" y="245378"/>
                </a:cubicBezTo>
                <a:cubicBezTo>
                  <a:pt x="204467" y="245378"/>
                  <a:pt x="215004" y="250640"/>
                  <a:pt x="229492" y="261165"/>
                </a:cubicBezTo>
                <a:cubicBezTo>
                  <a:pt x="229492" y="262481"/>
                  <a:pt x="230809" y="262481"/>
                  <a:pt x="230809" y="263796"/>
                </a:cubicBezTo>
                <a:cubicBezTo>
                  <a:pt x="276908" y="245378"/>
                  <a:pt x="308518" y="200647"/>
                  <a:pt x="308518" y="149339"/>
                </a:cubicBezTo>
                <a:cubicBezTo>
                  <a:pt x="308518" y="82242"/>
                  <a:pt x="253200" y="26987"/>
                  <a:pt x="186027" y="26987"/>
                </a:cubicBezTo>
                <a:close/>
                <a:moveTo>
                  <a:pt x="185515" y="0"/>
                </a:moveTo>
                <a:cubicBezTo>
                  <a:pt x="268405" y="0"/>
                  <a:pt x="335506" y="67047"/>
                  <a:pt x="335506" y="149870"/>
                </a:cubicBezTo>
                <a:cubicBezTo>
                  <a:pt x="335506" y="211658"/>
                  <a:pt x="298666" y="264244"/>
                  <a:pt x="247354" y="286593"/>
                </a:cubicBezTo>
                <a:cubicBezTo>
                  <a:pt x="247354" y="287908"/>
                  <a:pt x="247354" y="289223"/>
                  <a:pt x="247354" y="290537"/>
                </a:cubicBezTo>
                <a:cubicBezTo>
                  <a:pt x="247354" y="304999"/>
                  <a:pt x="236828" y="315516"/>
                  <a:pt x="226302" y="324718"/>
                </a:cubicBezTo>
                <a:cubicBezTo>
                  <a:pt x="224986" y="326033"/>
                  <a:pt x="223671" y="327348"/>
                  <a:pt x="222355" y="328662"/>
                </a:cubicBezTo>
                <a:cubicBezTo>
                  <a:pt x="217092" y="333921"/>
                  <a:pt x="209198" y="336550"/>
                  <a:pt x="198672" y="336550"/>
                </a:cubicBezTo>
                <a:cubicBezTo>
                  <a:pt x="172357" y="336550"/>
                  <a:pt x="122360" y="318145"/>
                  <a:pt x="71048" y="265559"/>
                </a:cubicBezTo>
                <a:cubicBezTo>
                  <a:pt x="42102" y="236637"/>
                  <a:pt x="19735" y="203771"/>
                  <a:pt x="7893" y="174848"/>
                </a:cubicBezTo>
                <a:cubicBezTo>
                  <a:pt x="-2632" y="147241"/>
                  <a:pt x="-2632" y="124892"/>
                  <a:pt x="7893" y="114374"/>
                </a:cubicBezTo>
                <a:cubicBezTo>
                  <a:pt x="9209" y="113060"/>
                  <a:pt x="10525" y="111745"/>
                  <a:pt x="13156" y="110430"/>
                </a:cubicBezTo>
                <a:cubicBezTo>
                  <a:pt x="21051" y="101228"/>
                  <a:pt x="31576" y="89396"/>
                  <a:pt x="44733" y="89396"/>
                </a:cubicBezTo>
                <a:cubicBezTo>
                  <a:pt x="46049" y="89396"/>
                  <a:pt x="47365" y="89396"/>
                  <a:pt x="48681" y="90711"/>
                </a:cubicBezTo>
                <a:cubicBezTo>
                  <a:pt x="71048" y="36810"/>
                  <a:pt x="123676" y="0"/>
                  <a:pt x="185515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348FC97-276F-49F1-A361-D0EF48146AB7}"/>
              </a:ext>
            </a:extLst>
          </p:cNvPr>
          <p:cNvSpPr txBox="1"/>
          <p:nvPr/>
        </p:nvSpPr>
        <p:spPr>
          <a:xfrm>
            <a:off x="4960268" y="3063709"/>
            <a:ext cx="2953027" cy="1781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533400" algn="ctr">
              <a:lnSpc>
                <a:spcPct val="250000"/>
              </a:lnSpc>
              <a:buNone/>
            </a:pPr>
            <a:r>
              <a:rPr lang="zh-CN" altLang="nb-NO" sz="2400" dirty="0">
                <a:cs typeface="+mn-ea"/>
                <a:sym typeface="+mn-lt"/>
              </a:rPr>
              <a:t>脾切除后嗜酸性粒细胞增多原因？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3AD90003-BA86-4C9F-8F3C-175DD702B8FD}"/>
              </a:ext>
            </a:extLst>
          </p:cNvPr>
          <p:cNvSpPr txBox="1"/>
          <p:nvPr/>
        </p:nvSpPr>
        <p:spPr>
          <a:xfrm>
            <a:off x="8719523" y="3084655"/>
            <a:ext cx="2048884" cy="1781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533400">
              <a:lnSpc>
                <a:spcPct val="250000"/>
              </a:lnSpc>
              <a:buNone/>
            </a:pPr>
            <a:r>
              <a:rPr lang="zh-CN" altLang="nb-NO" sz="2400" dirty="0">
                <a:cs typeface="+mn-ea"/>
                <a:sym typeface="+mn-lt"/>
              </a:rPr>
              <a:t>目前诊断如何考虑？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08" y="1761431"/>
            <a:ext cx="3937239" cy="393723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224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508451" y="1543963"/>
            <a:ext cx="8078682" cy="218770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sz="1800" dirty="0">
                <a:latin typeface="+mn-ea"/>
                <a:cs typeface="+mn-ea"/>
                <a:sym typeface="+mn-lt"/>
              </a:rPr>
              <a:t> 2009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－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2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－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23 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四川大学华西医院病理诊断：</a:t>
            </a:r>
          </a:p>
          <a:p>
            <a:pPr>
              <a:lnSpc>
                <a:spcPct val="130000"/>
              </a:lnSpc>
            </a:pPr>
            <a:r>
              <a:rPr lang="zh-CN" altLang="en-US" sz="1800" dirty="0">
                <a:latin typeface="+mn-ea"/>
                <a:cs typeface="+mn-ea"/>
                <a:sym typeface="+mn-lt"/>
              </a:rPr>
              <a:t>（脾脏）非霍奇金淋巴瘤，系肝脾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T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细胞淋巴瘤，侵袭性 </a:t>
            </a:r>
          </a:p>
          <a:p>
            <a:pPr>
              <a:lnSpc>
                <a:spcPct val="130000"/>
              </a:lnSpc>
            </a:pPr>
            <a:r>
              <a:rPr lang="zh-CN" altLang="en-US" sz="1800" dirty="0">
                <a:latin typeface="+mn-ea"/>
                <a:cs typeface="+mn-ea"/>
                <a:sym typeface="+mn-lt"/>
              </a:rPr>
              <a:t>  免疫表型检测：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CD3 (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＋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)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，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CD7 (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＋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)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，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CD56(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部分＋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)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，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CD4 (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－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)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，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CD8 (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－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)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， 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CD20 (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－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)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，</a:t>
            </a:r>
            <a:r>
              <a:rPr lang="en-US" altLang="zh-CN" sz="1800" dirty="0" err="1">
                <a:latin typeface="+mn-ea"/>
                <a:cs typeface="+mn-ea"/>
                <a:sym typeface="+mn-lt"/>
              </a:rPr>
              <a:t>granzymeB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(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－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)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、 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TIA-1(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＋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)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，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EBER-ISH(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－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zh-CN" sz="1800" dirty="0">
                <a:latin typeface="+mn-ea"/>
                <a:cs typeface="+mn-ea"/>
                <a:sym typeface="+mn-lt"/>
              </a:rPr>
              <a:t> PCR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检测：检出</a:t>
            </a:r>
            <a:r>
              <a:rPr lang="en-US" altLang="zh-CN" sz="1800" dirty="0">
                <a:latin typeface="+mn-ea"/>
                <a:cs typeface="+mn-ea"/>
                <a:sym typeface="+mn-lt"/>
              </a:rPr>
              <a:t>TCR </a:t>
            </a:r>
            <a:r>
              <a:rPr lang="zh-CN" altLang="en-US" sz="1800" dirty="0">
                <a:latin typeface="+mn-ea"/>
                <a:cs typeface="+mn-ea"/>
                <a:sym typeface="+mn-lt"/>
              </a:rPr>
              <a:t>基因克隆性重排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515464" y="4100997"/>
            <a:ext cx="4018190" cy="17795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dirty="0">
                <a:cs typeface="+mn-ea"/>
                <a:sym typeface="+mn-lt"/>
              </a:rPr>
              <a:t>术后患者体温逐渐正常，</a:t>
            </a:r>
          </a:p>
          <a:p>
            <a:pPr>
              <a:lnSpc>
                <a:spcPct val="130000"/>
              </a:lnSpc>
            </a:pPr>
            <a:r>
              <a:rPr lang="zh-CN" altLang="en-US" sz="2000" dirty="0">
                <a:cs typeface="+mn-ea"/>
                <a:sym typeface="+mn-lt"/>
              </a:rPr>
              <a:t>体重增加，</a:t>
            </a:r>
          </a:p>
          <a:p>
            <a:pPr>
              <a:lnSpc>
                <a:spcPct val="130000"/>
              </a:lnSpc>
            </a:pPr>
            <a:r>
              <a:rPr lang="zh-CN" altLang="en-US" sz="2000" dirty="0">
                <a:cs typeface="+mn-ea"/>
                <a:sym typeface="+mn-lt"/>
              </a:rPr>
              <a:t>一般情况明显好转。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299482" y="723482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治疗护理</a:t>
            </a:r>
          </a:p>
        </p:txBody>
      </p:sp>
      <p:sp>
        <p:nvSpPr>
          <p:cNvPr id="17" name="Freeform 7">
            <a:extLst>
              <a:ext uri="{FF2B5EF4-FFF2-40B4-BE49-F238E27FC236}">
                <a16:creationId xmlns="" xmlns:a16="http://schemas.microsoft.com/office/drawing/2014/main" id="{53FD8150-9DCD-4650-9A96-CB3A75BEC040}"/>
              </a:ext>
            </a:extLst>
          </p:cNvPr>
          <p:cNvSpPr/>
          <p:nvPr/>
        </p:nvSpPr>
        <p:spPr>
          <a:xfrm flipH="1">
            <a:off x="1022611" y="1710929"/>
            <a:ext cx="2348937" cy="1011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64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4664" y="21600"/>
                </a:lnTo>
                <a:lnTo>
                  <a:pt x="0" y="10891"/>
                </a:lnTo>
                <a:lnTo>
                  <a:pt x="4664" y="0"/>
                </a:lnTo>
                <a:close/>
              </a:path>
            </a:pathLst>
          </a:custGeom>
          <a:solidFill>
            <a:srgbClr val="786DCE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18" name="Freeform 8">
            <a:extLst>
              <a:ext uri="{FF2B5EF4-FFF2-40B4-BE49-F238E27FC236}">
                <a16:creationId xmlns="" xmlns:a16="http://schemas.microsoft.com/office/drawing/2014/main" id="{7EA3E883-5962-49DF-91F4-2B90D8E70751}"/>
              </a:ext>
            </a:extLst>
          </p:cNvPr>
          <p:cNvSpPr/>
          <p:nvPr/>
        </p:nvSpPr>
        <p:spPr>
          <a:xfrm flipH="1">
            <a:off x="1084048" y="1779227"/>
            <a:ext cx="1592404" cy="8412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19" name="Freeform 9">
            <a:extLst>
              <a:ext uri="{FF2B5EF4-FFF2-40B4-BE49-F238E27FC236}">
                <a16:creationId xmlns="" xmlns:a16="http://schemas.microsoft.com/office/drawing/2014/main" id="{5D987791-1B7A-4ACA-AC72-4E7507B90D44}"/>
              </a:ext>
            </a:extLst>
          </p:cNvPr>
          <p:cNvSpPr/>
          <p:nvPr/>
        </p:nvSpPr>
        <p:spPr>
          <a:xfrm flipH="1">
            <a:off x="2813355" y="1992332"/>
            <a:ext cx="342848" cy="382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60" y="0"/>
                </a:moveTo>
                <a:lnTo>
                  <a:pt x="11960" y="4960"/>
                </a:lnTo>
                <a:lnTo>
                  <a:pt x="21600" y="4960"/>
                </a:lnTo>
                <a:lnTo>
                  <a:pt x="21600" y="16640"/>
                </a:lnTo>
                <a:lnTo>
                  <a:pt x="11960" y="16640"/>
                </a:lnTo>
                <a:lnTo>
                  <a:pt x="11960" y="21600"/>
                </a:lnTo>
                <a:lnTo>
                  <a:pt x="0" y="11040"/>
                </a:lnTo>
                <a:lnTo>
                  <a:pt x="1196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20" name="矩形 15">
            <a:extLst>
              <a:ext uri="{FF2B5EF4-FFF2-40B4-BE49-F238E27FC236}">
                <a16:creationId xmlns="" xmlns:a16="http://schemas.microsoft.com/office/drawing/2014/main" id="{7F34DFD0-A4F5-43BA-B8C7-AE91D5F632E0}"/>
              </a:ext>
            </a:extLst>
          </p:cNvPr>
          <p:cNvSpPr txBox="1"/>
          <p:nvPr/>
        </p:nvSpPr>
        <p:spPr>
          <a:xfrm flipH="1">
            <a:off x="1289306" y="1992332"/>
            <a:ext cx="1159392" cy="400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02" tIns="45702" rIns="45702" bIns="45702">
            <a:spAutoFit/>
          </a:bodyPr>
          <a:lstStyle>
            <a:lvl1pPr defTabSz="1828800">
              <a:defRPr sz="4000" b="0">
                <a:solidFill>
                  <a:srgbClr val="404040"/>
                </a:solidFill>
                <a:latin typeface="方正黑体简体"/>
                <a:ea typeface="方正黑体简体"/>
                <a:cs typeface="方正黑体简体"/>
                <a:sym typeface="方正黑体简体"/>
              </a:defRPr>
            </a:lvl1pPr>
          </a:lstStyle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病理检查</a:t>
            </a:r>
            <a:endParaRPr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Freeform 7">
            <a:extLst>
              <a:ext uri="{FF2B5EF4-FFF2-40B4-BE49-F238E27FC236}">
                <a16:creationId xmlns="" xmlns:a16="http://schemas.microsoft.com/office/drawing/2014/main" id="{53FD8150-9DCD-4650-9A96-CB3A75BEC040}"/>
              </a:ext>
            </a:extLst>
          </p:cNvPr>
          <p:cNvSpPr/>
          <p:nvPr/>
        </p:nvSpPr>
        <p:spPr>
          <a:xfrm flipH="1">
            <a:off x="1022611" y="4301809"/>
            <a:ext cx="2348937" cy="1011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64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4664" y="21600"/>
                </a:lnTo>
                <a:lnTo>
                  <a:pt x="0" y="10891"/>
                </a:lnTo>
                <a:lnTo>
                  <a:pt x="4664" y="0"/>
                </a:lnTo>
                <a:close/>
              </a:path>
            </a:pathLst>
          </a:custGeom>
          <a:solidFill>
            <a:srgbClr val="786DCE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22" name="Freeform 8">
            <a:extLst>
              <a:ext uri="{FF2B5EF4-FFF2-40B4-BE49-F238E27FC236}">
                <a16:creationId xmlns="" xmlns:a16="http://schemas.microsoft.com/office/drawing/2014/main" id="{7EA3E883-5962-49DF-91F4-2B90D8E70751}"/>
              </a:ext>
            </a:extLst>
          </p:cNvPr>
          <p:cNvSpPr/>
          <p:nvPr/>
        </p:nvSpPr>
        <p:spPr>
          <a:xfrm flipH="1">
            <a:off x="1084048" y="4370107"/>
            <a:ext cx="1592404" cy="8412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23" name="Freeform 9">
            <a:extLst>
              <a:ext uri="{FF2B5EF4-FFF2-40B4-BE49-F238E27FC236}">
                <a16:creationId xmlns="" xmlns:a16="http://schemas.microsoft.com/office/drawing/2014/main" id="{5D987791-1B7A-4ACA-AC72-4E7507B90D44}"/>
              </a:ext>
            </a:extLst>
          </p:cNvPr>
          <p:cNvSpPr/>
          <p:nvPr/>
        </p:nvSpPr>
        <p:spPr>
          <a:xfrm flipH="1">
            <a:off x="2813355" y="4583212"/>
            <a:ext cx="342848" cy="382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60" y="0"/>
                </a:moveTo>
                <a:lnTo>
                  <a:pt x="11960" y="4960"/>
                </a:lnTo>
                <a:lnTo>
                  <a:pt x="21600" y="4960"/>
                </a:lnTo>
                <a:lnTo>
                  <a:pt x="21600" y="16640"/>
                </a:lnTo>
                <a:lnTo>
                  <a:pt x="11960" y="16640"/>
                </a:lnTo>
                <a:lnTo>
                  <a:pt x="11960" y="21600"/>
                </a:lnTo>
                <a:lnTo>
                  <a:pt x="0" y="11040"/>
                </a:lnTo>
                <a:lnTo>
                  <a:pt x="1196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tIns="45720" bIns="45720"/>
          <a:lstStyle/>
          <a:p>
            <a:pPr>
              <a:defRPr sz="3000" b="0">
                <a:solidFill>
                  <a:srgbClr val="404040"/>
                </a:solidFill>
                <a:latin typeface="Noto Sans S Chinese Regular"/>
                <a:ea typeface="Noto Sans S Chinese Regular"/>
                <a:cs typeface="Noto Sans S Chinese Regular"/>
                <a:sym typeface="Noto Sans S Chinese Regular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24" name="矩形 15">
            <a:extLst>
              <a:ext uri="{FF2B5EF4-FFF2-40B4-BE49-F238E27FC236}">
                <a16:creationId xmlns="" xmlns:a16="http://schemas.microsoft.com/office/drawing/2014/main" id="{7F34DFD0-A4F5-43BA-B8C7-AE91D5F632E0}"/>
              </a:ext>
            </a:extLst>
          </p:cNvPr>
          <p:cNvSpPr txBox="1"/>
          <p:nvPr/>
        </p:nvSpPr>
        <p:spPr>
          <a:xfrm flipH="1">
            <a:off x="1227964" y="4590692"/>
            <a:ext cx="1198782" cy="400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02" tIns="45702" rIns="45702" bIns="45702">
            <a:spAutoFit/>
          </a:bodyPr>
          <a:lstStyle>
            <a:lvl1pPr defTabSz="1828800">
              <a:defRPr sz="4000" b="0">
                <a:solidFill>
                  <a:srgbClr val="404040"/>
                </a:solidFill>
                <a:latin typeface="方正黑体简体"/>
                <a:ea typeface="方正黑体简体"/>
                <a:cs typeface="方正黑体简体"/>
                <a:sym typeface="方正黑体简体"/>
              </a:defRPr>
            </a:lvl1pPr>
          </a:lstStyle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病情变化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308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  <p:bldP spid="10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8" t="7321" r="9762" b="7678"/>
          <a:stretch/>
        </p:blipFill>
        <p:spPr>
          <a:xfrm>
            <a:off x="689445" y="598883"/>
            <a:ext cx="10813109" cy="566023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900" y="5283541"/>
            <a:ext cx="2959100" cy="1574118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A951DB3-3B14-4D78-88FD-98D56F6AEC71}"/>
              </a:ext>
            </a:extLst>
          </p:cNvPr>
          <p:cNvGrpSpPr/>
          <p:nvPr/>
        </p:nvGrpSpPr>
        <p:grpSpPr>
          <a:xfrm>
            <a:off x="4115501" y="2245044"/>
            <a:ext cx="2688290" cy="584775"/>
            <a:chOff x="7235685" y="1229782"/>
            <a:chExt cx="2688290" cy="584775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65E14223-8805-463A-B87C-E48FA6F7A224}"/>
                </a:ext>
              </a:extLst>
            </p:cNvPr>
            <p:cNvSpPr txBox="1"/>
            <p:nvPr/>
          </p:nvSpPr>
          <p:spPr bwMode="auto">
            <a:xfrm>
              <a:off x="8025685" y="1242179"/>
              <a:ext cx="189829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9号-创粗黑" panose="00000500000000000000" pitchFamily="2" charset="-122"/>
                </a:rPr>
                <a:t>病史介绍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706A73E4-3D3C-47C0-905C-6329F740A2A3}"/>
                </a:ext>
              </a:extLst>
            </p:cNvPr>
            <p:cNvSpPr txBox="1"/>
            <p:nvPr/>
          </p:nvSpPr>
          <p:spPr bwMode="auto">
            <a:xfrm>
              <a:off x="7235685" y="1229782"/>
              <a:ext cx="890556" cy="58477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9号-创粗黑" panose="00000500000000000000" pitchFamily="2" charset="-122"/>
                </a:rPr>
                <a:t>01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664" y="3857756"/>
            <a:ext cx="2157764" cy="1892243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9A951DB3-3B14-4D78-88FD-98D56F6AEC71}"/>
              </a:ext>
            </a:extLst>
          </p:cNvPr>
          <p:cNvGrpSpPr/>
          <p:nvPr/>
        </p:nvGrpSpPr>
        <p:grpSpPr>
          <a:xfrm>
            <a:off x="7493236" y="2257441"/>
            <a:ext cx="2688290" cy="584775"/>
            <a:chOff x="7235685" y="1229782"/>
            <a:chExt cx="2688290" cy="584775"/>
          </a:xfrm>
        </p:grpSpPr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65E14223-8805-463A-B87C-E48FA6F7A224}"/>
                </a:ext>
              </a:extLst>
            </p:cNvPr>
            <p:cNvSpPr txBox="1"/>
            <p:nvPr/>
          </p:nvSpPr>
          <p:spPr bwMode="auto">
            <a:xfrm>
              <a:off x="8025685" y="1242179"/>
              <a:ext cx="189829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9号-创粗黑" panose="00000500000000000000" pitchFamily="2" charset="-122"/>
                </a:rPr>
                <a:t>辅助检查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706A73E4-3D3C-47C0-905C-6329F740A2A3}"/>
                </a:ext>
              </a:extLst>
            </p:cNvPr>
            <p:cNvSpPr txBox="1"/>
            <p:nvPr/>
          </p:nvSpPr>
          <p:spPr bwMode="auto">
            <a:xfrm>
              <a:off x="7235685" y="1229782"/>
              <a:ext cx="890556" cy="58477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9号-创粗黑" panose="00000500000000000000" pitchFamily="2" charset="-122"/>
                </a:rPr>
                <a:t>02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9A951DB3-3B14-4D78-88FD-98D56F6AEC71}"/>
              </a:ext>
            </a:extLst>
          </p:cNvPr>
          <p:cNvGrpSpPr/>
          <p:nvPr/>
        </p:nvGrpSpPr>
        <p:grpSpPr>
          <a:xfrm>
            <a:off x="4115501" y="3609149"/>
            <a:ext cx="2688290" cy="584775"/>
            <a:chOff x="7235685" y="1229782"/>
            <a:chExt cx="2688290" cy="584775"/>
          </a:xfrm>
        </p:grpSpPr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65E14223-8805-463A-B87C-E48FA6F7A224}"/>
                </a:ext>
              </a:extLst>
            </p:cNvPr>
            <p:cNvSpPr txBox="1"/>
            <p:nvPr/>
          </p:nvSpPr>
          <p:spPr bwMode="auto">
            <a:xfrm>
              <a:off x="8025685" y="1242179"/>
              <a:ext cx="189829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9号-创粗黑" panose="00000500000000000000" pitchFamily="2" charset="-122"/>
                </a:rPr>
                <a:t>治疗护理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706A73E4-3D3C-47C0-905C-6329F740A2A3}"/>
                </a:ext>
              </a:extLst>
            </p:cNvPr>
            <p:cNvSpPr txBox="1"/>
            <p:nvPr/>
          </p:nvSpPr>
          <p:spPr bwMode="auto">
            <a:xfrm>
              <a:off x="7235685" y="1229782"/>
              <a:ext cx="890556" cy="58477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9号-创粗黑" panose="00000500000000000000" pitchFamily="2" charset="-122"/>
                </a:rPr>
                <a:t>03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9A951DB3-3B14-4D78-88FD-98D56F6AEC71}"/>
              </a:ext>
            </a:extLst>
          </p:cNvPr>
          <p:cNvGrpSpPr/>
          <p:nvPr/>
        </p:nvGrpSpPr>
        <p:grpSpPr>
          <a:xfrm>
            <a:off x="7493236" y="3621546"/>
            <a:ext cx="2688290" cy="584775"/>
            <a:chOff x="7235685" y="1229782"/>
            <a:chExt cx="2688290" cy="584775"/>
          </a:xfrm>
        </p:grpSpPr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65E14223-8805-463A-B87C-E48FA6F7A224}"/>
                </a:ext>
              </a:extLst>
            </p:cNvPr>
            <p:cNvSpPr txBox="1"/>
            <p:nvPr/>
          </p:nvSpPr>
          <p:spPr bwMode="auto">
            <a:xfrm>
              <a:off x="8025685" y="1242179"/>
              <a:ext cx="189829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9号-创粗黑" panose="00000500000000000000" pitchFamily="2" charset="-122"/>
                </a:rPr>
                <a:t>讨论总结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706A73E4-3D3C-47C0-905C-6329F740A2A3}"/>
                </a:ext>
              </a:extLst>
            </p:cNvPr>
            <p:cNvSpPr txBox="1"/>
            <p:nvPr/>
          </p:nvSpPr>
          <p:spPr bwMode="auto">
            <a:xfrm>
              <a:off x="7235685" y="1229782"/>
              <a:ext cx="890556" cy="58477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9号-创粗黑" panose="00000500000000000000" pitchFamily="2" charset="-122"/>
                </a:rPr>
                <a:t>04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342" y="349293"/>
            <a:ext cx="1814285" cy="1710785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63333"/>
          <a:stretch/>
        </p:blipFill>
        <p:spPr>
          <a:xfrm>
            <a:off x="6369978" y="4491344"/>
            <a:ext cx="4518455" cy="1019549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65E14223-8805-463A-B87C-E48FA6F7A224}"/>
              </a:ext>
            </a:extLst>
          </p:cNvPr>
          <p:cNvSpPr txBox="1"/>
          <p:nvPr/>
        </p:nvSpPr>
        <p:spPr bwMode="auto">
          <a:xfrm>
            <a:off x="2233301" y="1608828"/>
            <a:ext cx="1078204" cy="212365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9号-创粗黑" panose="00000500000000000000" pitchFamily="2" charset="-122"/>
              </a:rPr>
              <a:t>目</a:t>
            </a:r>
            <a:endParaRPr lang="en-US" altLang="zh-CN" sz="6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字魂59号-创粗黑" panose="00000500000000000000" pitchFamily="2" charset="-122"/>
            </a:endParaRPr>
          </a:p>
          <a:p>
            <a:pPr algn="dist">
              <a:defRPr/>
            </a:pPr>
            <a:r>
              <a:rPr lang="zh-CN" altLang="en-US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9号-创粗黑" panose="00000500000000000000" pitchFamily="2" charset="-122"/>
              </a:rPr>
              <a:t>录</a:t>
            </a:r>
            <a:endParaRPr lang="zh-CN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7492" y="17692"/>
            <a:ext cx="1448572" cy="1229461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97" t="71237" r="48803" b="6621"/>
          <a:stretch/>
        </p:blipFill>
        <p:spPr>
          <a:xfrm>
            <a:off x="159656" y="5562892"/>
            <a:ext cx="1744831" cy="128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37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873771" y="1719395"/>
            <a:ext cx="36668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 HB 114g/L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， 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PLT 460×10</a:t>
            </a:r>
            <a:r>
              <a:rPr lang="nb-NO" altLang="zh-CN" sz="24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9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/L </a:t>
            </a:r>
            <a:endParaRPr lang="zh-CN" altLang="nb-NO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        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WBC 5.1×10</a:t>
            </a:r>
            <a:r>
              <a:rPr lang="nb-NO" altLang="zh-CN" sz="24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9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/L</a:t>
            </a:r>
            <a:endParaRPr lang="zh-CN" altLang="nb-NO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        L 23.7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％，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M 12.3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％，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N 51.7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％，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E 11.2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％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28700" y="1719395"/>
            <a:ext cx="39261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HB 131g/L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， 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PLT 300×109/L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        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WBC 6.2×109/L</a:t>
            </a:r>
            <a:endParaRPr lang="zh-CN" altLang="nb-NO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        L 34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％，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M 6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％，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N 47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％，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E 6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％，异淋</a:t>
            </a:r>
            <a:r>
              <a:rPr lang="nb-NO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4</a:t>
            </a:r>
            <a:r>
              <a:rPr lang="zh-CN" altLang="nb-NO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％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99482" y="723482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血象演变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C49255A0-DE77-4C30-BD01-6EB19FBB02DA}"/>
              </a:ext>
            </a:extLst>
          </p:cNvPr>
          <p:cNvGrpSpPr/>
          <p:nvPr/>
        </p:nvGrpSpPr>
        <p:grpSpPr>
          <a:xfrm>
            <a:off x="1653282" y="1589064"/>
            <a:ext cx="4030112" cy="4310292"/>
            <a:chOff x="22275" y="-1"/>
            <a:chExt cx="4330204" cy="5459370"/>
          </a:xfrm>
        </p:grpSpPr>
        <p:sp>
          <p:nvSpPr>
            <p:cNvPr id="16" name="PA-7 Rectángulo redondeado">
              <a:extLst>
                <a:ext uri="{FF2B5EF4-FFF2-40B4-BE49-F238E27FC236}">
                  <a16:creationId xmlns="" xmlns:a16="http://schemas.microsoft.com/office/drawing/2014/main" id="{629B4F34-DFCF-4FDE-8944-72F198CDD384}"/>
                </a:ext>
              </a:extLst>
            </p:cNvPr>
            <p:cNvSpPr/>
            <p:nvPr/>
          </p:nvSpPr>
          <p:spPr>
            <a:xfrm>
              <a:off x="22275" y="-1"/>
              <a:ext cx="4298510" cy="3955539"/>
            </a:xfrm>
            <a:prstGeom prst="roundRect">
              <a:avLst>
                <a:gd name="adj" fmla="val 0"/>
              </a:avLst>
            </a:prstGeom>
            <a:noFill/>
            <a:ln w="317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just" defTabSz="1828800">
                <a:lnSpc>
                  <a:spcPct val="125000"/>
                </a:lnSpc>
                <a:defRPr sz="3600" b="0">
                  <a:solidFill>
                    <a:srgbClr val="F0F0F0"/>
                  </a:solidFill>
                  <a:latin typeface="Source Sans Pro"/>
                  <a:ea typeface="Source Sans Pro"/>
                  <a:cs typeface="Source Sans Pro"/>
                  <a:sym typeface="Source Sans Pro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PA-9 Rectángulo">
              <a:extLst>
                <a:ext uri="{FF2B5EF4-FFF2-40B4-BE49-F238E27FC236}">
                  <a16:creationId xmlns="" xmlns:a16="http://schemas.microsoft.com/office/drawing/2014/main" id="{31E8EB9D-736F-40C1-8D84-E04C8F733828}"/>
                </a:ext>
              </a:extLst>
            </p:cNvPr>
            <p:cNvSpPr/>
            <p:nvPr/>
          </p:nvSpPr>
          <p:spPr>
            <a:xfrm>
              <a:off x="31692" y="3871172"/>
              <a:ext cx="4320787" cy="1588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800" y="17864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786DCE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12000">
                  <a:solidFill>
                    <a:srgbClr val="FFFFFF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defRPr>
              </a:pPr>
              <a:endParaRPr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18">
            <a:extLst>
              <a:ext uri="{FF2B5EF4-FFF2-40B4-BE49-F238E27FC236}">
                <a16:creationId xmlns="" xmlns:a16="http://schemas.microsoft.com/office/drawing/2014/main" id="{62590D3F-3598-40ED-B1F7-F0D8F82918B6}"/>
              </a:ext>
            </a:extLst>
          </p:cNvPr>
          <p:cNvGrpSpPr/>
          <p:nvPr/>
        </p:nvGrpSpPr>
        <p:grpSpPr>
          <a:xfrm>
            <a:off x="6625600" y="1589064"/>
            <a:ext cx="4229214" cy="4310292"/>
            <a:chOff x="-2" y="-1"/>
            <a:chExt cx="4380388" cy="5459370"/>
          </a:xfrm>
        </p:grpSpPr>
        <p:sp>
          <p:nvSpPr>
            <p:cNvPr id="29" name="PA-7 Rectángulo redondeado">
              <a:extLst>
                <a:ext uri="{FF2B5EF4-FFF2-40B4-BE49-F238E27FC236}">
                  <a16:creationId xmlns="" xmlns:a16="http://schemas.microsoft.com/office/drawing/2014/main" id="{63497A77-A7CE-45A5-ABC3-3DB5D4D185CA}"/>
                </a:ext>
              </a:extLst>
            </p:cNvPr>
            <p:cNvSpPr/>
            <p:nvPr/>
          </p:nvSpPr>
          <p:spPr>
            <a:xfrm>
              <a:off x="40938" y="-1"/>
              <a:ext cx="4298509" cy="3955539"/>
            </a:xfrm>
            <a:prstGeom prst="roundRect">
              <a:avLst>
                <a:gd name="adj" fmla="val 0"/>
              </a:avLst>
            </a:prstGeom>
            <a:noFill/>
            <a:ln w="317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just" defTabSz="1828800">
                <a:lnSpc>
                  <a:spcPct val="125000"/>
                </a:lnSpc>
                <a:defRPr sz="3600" b="0">
                  <a:solidFill>
                    <a:srgbClr val="F0F0F0"/>
                  </a:solidFill>
                  <a:latin typeface="Source Sans Pro"/>
                  <a:ea typeface="Source Sans Pro"/>
                  <a:cs typeface="Source Sans Pro"/>
                  <a:sym typeface="Source Sans Pro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0" name="PA-组合 7">
              <a:extLst>
                <a:ext uri="{FF2B5EF4-FFF2-40B4-BE49-F238E27FC236}">
                  <a16:creationId xmlns="" xmlns:a16="http://schemas.microsoft.com/office/drawing/2014/main" id="{8568B5BA-8836-4015-8C89-F66ADAF0535E}"/>
                </a:ext>
              </a:extLst>
            </p:cNvPr>
            <p:cNvGrpSpPr/>
            <p:nvPr/>
          </p:nvGrpSpPr>
          <p:grpSpPr>
            <a:xfrm>
              <a:off x="-2" y="3871172"/>
              <a:ext cx="4380388" cy="1588197"/>
              <a:chOff x="-1" y="-1"/>
              <a:chExt cx="4380386" cy="1588196"/>
            </a:xfrm>
          </p:grpSpPr>
          <p:sp>
            <p:nvSpPr>
              <p:cNvPr id="39" name="PA-9 Rectángulo">
                <a:extLst>
                  <a:ext uri="{FF2B5EF4-FFF2-40B4-BE49-F238E27FC236}">
                    <a16:creationId xmlns="" xmlns:a16="http://schemas.microsoft.com/office/drawing/2014/main" id="{C151B4E0-07D3-4523-B049-F06E40845647}"/>
                  </a:ext>
                </a:extLst>
              </p:cNvPr>
              <p:cNvSpPr/>
              <p:nvPr/>
            </p:nvSpPr>
            <p:spPr>
              <a:xfrm>
                <a:off x="-1" y="-1"/>
                <a:ext cx="4380386" cy="1588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10800" y="17864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78CDE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12000">
                    <a:solidFill>
                      <a:srgbClr val="FFFFFF"/>
                    </a:solidFill>
                    <a:latin typeface="Open Sans Extrabold"/>
                    <a:ea typeface="Open Sans Extrabold"/>
                    <a:cs typeface="Open Sans Extrabold"/>
                    <a:sym typeface="Open Sans Extrabold"/>
                  </a:defRPr>
                </a:pPr>
                <a:endParaRPr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PA-AutoShape 82">
                <a:extLst>
                  <a:ext uri="{FF2B5EF4-FFF2-40B4-BE49-F238E27FC236}">
                    <a16:creationId xmlns="" xmlns:a16="http://schemas.microsoft.com/office/drawing/2014/main" id="{13080675-3888-47F2-994F-28908DE07F10}"/>
                  </a:ext>
                </a:extLst>
              </p:cNvPr>
              <p:cNvSpPr/>
              <p:nvPr/>
            </p:nvSpPr>
            <p:spPr>
              <a:xfrm>
                <a:off x="1863391" y="918175"/>
                <a:ext cx="75675" cy="75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4401"/>
                    </a:moveTo>
                    <a:cubicBezTo>
                      <a:pt x="8820" y="14401"/>
                      <a:pt x="7200" y="12783"/>
                      <a:pt x="7200" y="10801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1"/>
                    </a:cubicBezTo>
                    <a:cubicBezTo>
                      <a:pt x="14400" y="12783"/>
                      <a:pt x="12779" y="14401"/>
                      <a:pt x="10800" y="14401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1"/>
                    </a:cubicBezTo>
                    <a:cubicBezTo>
                      <a:pt x="0" y="16763"/>
                      <a:pt x="4837" y="21600"/>
                      <a:pt x="10800" y="21600"/>
                    </a:cubicBezTo>
                    <a:cubicBezTo>
                      <a:pt x="16762" y="21600"/>
                      <a:pt x="21600" y="16763"/>
                      <a:pt x="21600" y="10801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457200">
                  <a:defRPr sz="3000" b="0">
                    <a:solidFill>
                      <a:srgbClr val="FFFFFF"/>
                    </a:solidFill>
                    <a:effectLst>
                      <a:outerShdw blurRad="38100" dist="38100" dir="2700000" rotWithShape="0">
                        <a:srgbClr val="000000"/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8" name="矩形 7"/>
          <p:cNvSpPr/>
          <p:nvPr/>
        </p:nvSpPr>
        <p:spPr>
          <a:xfrm>
            <a:off x="2179362" y="4889276"/>
            <a:ext cx="3055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altLang="zh-CN" sz="28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2009</a:t>
            </a:r>
            <a:r>
              <a:rPr lang="zh-CN" altLang="nb-NO" sz="28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－</a:t>
            </a:r>
            <a:r>
              <a:rPr lang="nb-NO" altLang="zh-CN" sz="28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3</a:t>
            </a:r>
            <a:r>
              <a:rPr lang="zh-CN" altLang="nb-NO" sz="28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－</a:t>
            </a:r>
            <a:r>
              <a:rPr lang="nb-NO" altLang="zh-CN" sz="28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3 </a:t>
            </a:r>
            <a:r>
              <a:rPr lang="zh-CN" altLang="nb-NO" sz="28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血象</a:t>
            </a:r>
            <a:endParaRPr lang="zh-CN" altLang="en-US" sz="28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94751" y="4918773"/>
            <a:ext cx="31694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rPr>
              <a:t>2009</a:t>
            </a:r>
            <a:r>
              <a:rPr lang="zh-CN" altLang="nb-NO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rPr>
              <a:t>－</a:t>
            </a:r>
            <a:r>
              <a:rPr lang="nb-NO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rPr>
              <a:t>3</a:t>
            </a:r>
            <a:r>
              <a:rPr lang="zh-CN" altLang="nb-NO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rPr>
              <a:t>－</a:t>
            </a:r>
            <a:r>
              <a:rPr lang="nb-NO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rPr>
              <a:t>24</a:t>
            </a:r>
            <a:r>
              <a:rPr lang="zh-CN" altLang="nb-NO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rPr>
              <a:t>血象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907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8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422170" y="2810379"/>
            <a:ext cx="4124530" cy="1069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70000"/>
              </a:lnSpc>
            </a:pPr>
            <a:r>
              <a: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骨髓增生</a:t>
            </a:r>
            <a:r>
              <a:rPr lang="zh-CN" altLang="en-US" sz="2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活跃</a:t>
            </a:r>
            <a:endParaRPr lang="en-US" altLang="zh-CN" sz="2000" spc="300" dirty="0" smtClean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70000"/>
              </a:lnSpc>
            </a:pPr>
            <a:r>
              <a:rPr lang="zh-CN" altLang="en-US" sz="2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瘤</a:t>
            </a:r>
            <a:r>
              <a: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细胞</a:t>
            </a:r>
            <a:r>
              <a:rPr lang="en-US" altLang="zh-CN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1.5</a:t>
            </a:r>
            <a:r>
              <a: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％</a:t>
            </a:r>
          </a:p>
        </p:txBody>
      </p:sp>
      <p:sp>
        <p:nvSpPr>
          <p:cNvPr id="12" name="矩形 11"/>
          <p:cNvSpPr/>
          <p:nvPr/>
        </p:nvSpPr>
        <p:spPr>
          <a:xfrm>
            <a:off x="2519441" y="1246702"/>
            <a:ext cx="2071401" cy="727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2009-3-27 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299482" y="723482"/>
            <a:ext cx="1492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骨髓象</a:t>
            </a:r>
          </a:p>
        </p:txBody>
      </p:sp>
      <p:cxnSp>
        <p:nvCxnSpPr>
          <p:cNvPr id="18" name="直接箭头连接符 17">
            <a:extLst>
              <a:ext uri="{FF2B5EF4-FFF2-40B4-BE49-F238E27FC236}">
                <a16:creationId xmlns="" xmlns:a16="http://schemas.microsoft.com/office/drawing/2014/main" id="{7052A3A8-172D-4DAB-8DA7-8E798622E683}"/>
              </a:ext>
            </a:extLst>
          </p:cNvPr>
          <p:cNvCxnSpPr/>
          <p:nvPr/>
        </p:nvCxnSpPr>
        <p:spPr>
          <a:xfrm>
            <a:off x="1788986" y="2668656"/>
            <a:ext cx="3390900" cy="0"/>
          </a:xfrm>
          <a:prstGeom prst="straightConnector1">
            <a:avLst/>
          </a:prstGeom>
          <a:ln w="38100" cap="rnd">
            <a:solidFill>
              <a:srgbClr val="6D64FF"/>
            </a:solidFill>
            <a:prstDash val="dash"/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BB5C194-1187-4318-AD45-9F339BBE3A85}"/>
              </a:ext>
            </a:extLst>
          </p:cNvPr>
          <p:cNvSpPr txBox="1"/>
          <p:nvPr/>
        </p:nvSpPr>
        <p:spPr>
          <a:xfrm>
            <a:off x="2538209" y="2072108"/>
            <a:ext cx="1892453" cy="400110"/>
          </a:xfrm>
          <a:prstGeom prst="rect">
            <a:avLst/>
          </a:prstGeom>
          <a:solidFill>
            <a:srgbClr val="6D64FF"/>
          </a:solidFill>
          <a:ln>
            <a:solidFill>
              <a:srgbClr val="6BADD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骨髓细胞学</a:t>
            </a:r>
          </a:p>
        </p:txBody>
      </p:sp>
      <p:sp>
        <p:nvSpPr>
          <p:cNvPr id="21" name="矩形 20"/>
          <p:cNvSpPr/>
          <p:nvPr/>
        </p:nvSpPr>
        <p:spPr>
          <a:xfrm>
            <a:off x="1408102" y="4885994"/>
            <a:ext cx="4124530" cy="1069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70000"/>
              </a:lnSpc>
            </a:pPr>
            <a:r>
              <a: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造血组织增生活跃</a:t>
            </a:r>
          </a:p>
          <a:p>
            <a:pPr algn="ctr"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淋巴瘤细胞散在分布</a:t>
            </a:r>
          </a:p>
        </p:txBody>
      </p:sp>
      <p:cxnSp>
        <p:nvCxnSpPr>
          <p:cNvPr id="22" name="直接箭头连接符 21">
            <a:extLst>
              <a:ext uri="{FF2B5EF4-FFF2-40B4-BE49-F238E27FC236}">
                <a16:creationId xmlns="" xmlns:a16="http://schemas.microsoft.com/office/drawing/2014/main" id="{7052A3A8-172D-4DAB-8DA7-8E798622E683}"/>
              </a:ext>
            </a:extLst>
          </p:cNvPr>
          <p:cNvCxnSpPr/>
          <p:nvPr/>
        </p:nvCxnSpPr>
        <p:spPr>
          <a:xfrm>
            <a:off x="1774918" y="4744271"/>
            <a:ext cx="3390900" cy="0"/>
          </a:xfrm>
          <a:prstGeom prst="straightConnector1">
            <a:avLst/>
          </a:prstGeom>
          <a:ln w="38100" cap="rnd">
            <a:solidFill>
              <a:srgbClr val="6D64FF"/>
            </a:solidFill>
            <a:prstDash val="dash"/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8BB5C194-1187-4318-AD45-9F339BBE3A85}"/>
              </a:ext>
            </a:extLst>
          </p:cNvPr>
          <p:cNvSpPr txBox="1"/>
          <p:nvPr/>
        </p:nvSpPr>
        <p:spPr>
          <a:xfrm>
            <a:off x="2524141" y="4147723"/>
            <a:ext cx="1892453" cy="400110"/>
          </a:xfrm>
          <a:prstGeom prst="rect">
            <a:avLst/>
          </a:prstGeom>
          <a:solidFill>
            <a:srgbClr val="6D64FF"/>
          </a:solidFill>
          <a:ln>
            <a:solidFill>
              <a:srgbClr val="6BADD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骨髓病理学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671" y="1508301"/>
            <a:ext cx="4150661" cy="415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13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9" grpId="0" animBg="1"/>
      <p:bldP spid="21" grpId="0"/>
      <p:bldP spid="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6200000">
            <a:off x="6338479" y="348822"/>
            <a:ext cx="714875" cy="3622912"/>
          </a:xfrm>
          <a:prstGeom prst="rect">
            <a:avLst/>
          </a:prstGeom>
          <a:solidFill>
            <a:srgbClr val="6D64FF"/>
          </a:solidFill>
          <a:ln>
            <a:solidFill>
              <a:srgbClr val="6D6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47133" y="1830293"/>
            <a:ext cx="3050319" cy="65886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诊断与治疗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299482" y="723482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治疗护理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C310BB5C-0111-4DBE-B881-A1A367783871}"/>
              </a:ext>
            </a:extLst>
          </p:cNvPr>
          <p:cNvCxnSpPr/>
          <p:nvPr/>
        </p:nvCxnSpPr>
        <p:spPr>
          <a:xfrm>
            <a:off x="6897249" y="3255821"/>
            <a:ext cx="0" cy="60053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094EF594-210F-41A8-A20E-3CBC001ED1A2}"/>
              </a:ext>
            </a:extLst>
          </p:cNvPr>
          <p:cNvCxnSpPr>
            <a:cxnSpLocks/>
          </p:cNvCxnSpPr>
          <p:nvPr/>
        </p:nvCxnSpPr>
        <p:spPr>
          <a:xfrm>
            <a:off x="11237144" y="3198801"/>
            <a:ext cx="0" cy="60053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94356CC3-5271-437D-B95A-30883DB9165B}"/>
              </a:ext>
            </a:extLst>
          </p:cNvPr>
          <p:cNvSpPr txBox="1"/>
          <p:nvPr/>
        </p:nvSpPr>
        <p:spPr>
          <a:xfrm>
            <a:off x="4884460" y="3356034"/>
            <a:ext cx="1787833" cy="400110"/>
          </a:xfrm>
          <a:prstGeom prst="rect">
            <a:avLst/>
          </a:prstGeom>
          <a:solidFill>
            <a:srgbClr val="6D64FF"/>
          </a:solidFill>
          <a:ln>
            <a:solidFill>
              <a:srgbClr val="6D64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临床诊断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AC48103-E842-4146-B940-3C37A6CFEB08}"/>
              </a:ext>
            </a:extLst>
          </p:cNvPr>
          <p:cNvSpPr txBox="1"/>
          <p:nvPr/>
        </p:nvSpPr>
        <p:spPr>
          <a:xfrm>
            <a:off x="7122206" y="3198801"/>
            <a:ext cx="377535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非霍奇金淋巴瘤（ 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T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细胞性）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IV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期  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B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组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C310BB5C-0111-4DBE-B881-A1A367783871}"/>
              </a:ext>
            </a:extLst>
          </p:cNvPr>
          <p:cNvCxnSpPr/>
          <p:nvPr/>
        </p:nvCxnSpPr>
        <p:spPr>
          <a:xfrm>
            <a:off x="6912626" y="4995634"/>
            <a:ext cx="0" cy="60053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094EF594-210F-41A8-A20E-3CBC001ED1A2}"/>
              </a:ext>
            </a:extLst>
          </p:cNvPr>
          <p:cNvCxnSpPr>
            <a:cxnSpLocks/>
          </p:cNvCxnSpPr>
          <p:nvPr/>
        </p:nvCxnSpPr>
        <p:spPr>
          <a:xfrm>
            <a:off x="11252521" y="4938614"/>
            <a:ext cx="0" cy="60053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94356CC3-5271-437D-B95A-30883DB9165B}"/>
              </a:ext>
            </a:extLst>
          </p:cNvPr>
          <p:cNvSpPr txBox="1"/>
          <p:nvPr/>
        </p:nvSpPr>
        <p:spPr>
          <a:xfrm>
            <a:off x="4899837" y="5095847"/>
            <a:ext cx="1787833" cy="400110"/>
          </a:xfrm>
          <a:prstGeom prst="rect">
            <a:avLst/>
          </a:prstGeom>
          <a:solidFill>
            <a:srgbClr val="6D64FF"/>
          </a:solidFill>
          <a:ln>
            <a:solidFill>
              <a:srgbClr val="6D64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联合化疗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6AC48103-E842-4146-B940-3C37A6CFEB08}"/>
              </a:ext>
            </a:extLst>
          </p:cNvPr>
          <p:cNvSpPr txBox="1"/>
          <p:nvPr/>
        </p:nvSpPr>
        <p:spPr>
          <a:xfrm>
            <a:off x="7863307" y="5030203"/>
            <a:ext cx="2792559" cy="465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改良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ECHOP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方案。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3905" y="1460619"/>
            <a:ext cx="6267450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10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6866" grpId="0"/>
      <p:bldP spid="21" grpId="0" animBg="1"/>
      <p:bldP spid="22" grpId="0"/>
      <p:bldP spid="25" grpId="0" animBg="1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262248" y="1633644"/>
            <a:ext cx="3534395" cy="731786"/>
          </a:xfrm>
          <a:prstGeom prst="rect">
            <a:avLst/>
          </a:prstGeom>
          <a:solidFill>
            <a:srgbClr val="6D6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62248" y="1770408"/>
            <a:ext cx="3395602" cy="404965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zh-CN" altLang="en-US" sz="2800" b="1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第三次化疗前检查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78914" y="2653892"/>
            <a:ext cx="6669768" cy="327362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nb-NO" sz="2000" dirty="0">
                <a:cs typeface="+mn-ea"/>
                <a:sym typeface="+mn-lt"/>
              </a:rPr>
              <a:t>肝 功 能：</a:t>
            </a:r>
            <a:r>
              <a:rPr lang="nb-NO" altLang="zh-CN" sz="2000" dirty="0">
                <a:cs typeface="+mn-ea"/>
                <a:sym typeface="+mn-lt"/>
              </a:rPr>
              <a:t>ALT 147</a:t>
            </a:r>
            <a:r>
              <a:rPr lang="nb-NO" altLang="zh-CN" sz="2000" dirty="0">
                <a:solidFill>
                  <a:srgbClr val="FF0000"/>
                </a:solidFill>
                <a:cs typeface="+mn-ea"/>
                <a:sym typeface="+mn-lt"/>
              </a:rPr>
              <a:t>↑</a:t>
            </a:r>
            <a:r>
              <a:rPr lang="zh-CN" altLang="nb-NO" sz="2000" dirty="0">
                <a:cs typeface="+mn-ea"/>
                <a:sym typeface="+mn-lt"/>
              </a:rPr>
              <a:t>，</a:t>
            </a:r>
            <a:r>
              <a:rPr lang="nb-NO" altLang="zh-CN" sz="2000" dirty="0">
                <a:cs typeface="+mn-ea"/>
                <a:sym typeface="+mn-lt"/>
              </a:rPr>
              <a:t>AST 55</a:t>
            </a:r>
            <a:r>
              <a:rPr lang="nb-NO" altLang="zh-CN" sz="2000" dirty="0">
                <a:solidFill>
                  <a:srgbClr val="FF0000"/>
                </a:solidFill>
                <a:cs typeface="+mn-ea"/>
                <a:sym typeface="+mn-lt"/>
              </a:rPr>
              <a:t>↑</a:t>
            </a:r>
            <a:r>
              <a:rPr lang="zh-CN" altLang="nb-NO" sz="2000" dirty="0">
                <a:cs typeface="+mn-ea"/>
                <a:sym typeface="+mn-lt"/>
              </a:rPr>
              <a:t>，</a:t>
            </a:r>
            <a:r>
              <a:rPr lang="nb-NO" altLang="zh-CN" sz="2000" dirty="0">
                <a:cs typeface="+mn-ea"/>
                <a:sym typeface="+mn-lt"/>
              </a:rPr>
              <a:t>GGT 110</a:t>
            </a:r>
            <a:r>
              <a:rPr lang="zh-CN" altLang="nb-NO" sz="2000" dirty="0">
                <a:solidFill>
                  <a:srgbClr val="FF0000"/>
                </a:solidFill>
                <a:cs typeface="+mn-ea"/>
                <a:sym typeface="+mn-lt"/>
              </a:rPr>
              <a:t>↑</a:t>
            </a:r>
            <a:r>
              <a:rPr lang="nb-NO" altLang="zh-CN" sz="2000" dirty="0">
                <a:cs typeface="+mn-ea"/>
                <a:sym typeface="+mn-lt"/>
              </a:rPr>
              <a:t> </a:t>
            </a:r>
            <a:endParaRPr lang="zh-CN" altLang="nb-NO" sz="2000" dirty="0">
              <a:cs typeface="+mn-ea"/>
              <a:sym typeface="+mn-lt"/>
            </a:endParaRPr>
          </a:p>
          <a:p>
            <a:pPr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nb-NO" sz="2000" dirty="0" smtClean="0">
                <a:cs typeface="+mn-ea"/>
                <a:sym typeface="+mn-lt"/>
              </a:rPr>
              <a:t>总</a:t>
            </a:r>
            <a:r>
              <a:rPr lang="zh-CN" altLang="nb-NO" sz="2000" dirty="0">
                <a:cs typeface="+mn-ea"/>
                <a:sym typeface="+mn-lt"/>
              </a:rPr>
              <a:t>胆红素</a:t>
            </a:r>
            <a:r>
              <a:rPr lang="nb-NO" altLang="zh-CN" sz="2000" dirty="0">
                <a:cs typeface="+mn-ea"/>
                <a:sym typeface="+mn-lt"/>
              </a:rPr>
              <a:t>14.7</a:t>
            </a:r>
            <a:r>
              <a:rPr lang="zh-CN" altLang="nb-NO" sz="2000" dirty="0">
                <a:cs typeface="+mn-ea"/>
                <a:sym typeface="+mn-lt"/>
              </a:rPr>
              <a:t>，结合胆红素</a:t>
            </a:r>
            <a:r>
              <a:rPr lang="nb-NO" altLang="zh-CN" sz="2000" dirty="0">
                <a:cs typeface="+mn-ea"/>
                <a:sym typeface="+mn-lt"/>
              </a:rPr>
              <a:t>5.7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cs typeface="+mn-ea"/>
                <a:sym typeface="+mn-lt"/>
              </a:rPr>
              <a:t>乙肝标志：</a:t>
            </a:r>
            <a:r>
              <a:rPr lang="en-US" altLang="zh-CN" sz="2000" dirty="0" err="1">
                <a:cs typeface="+mn-ea"/>
                <a:sym typeface="+mn-lt"/>
              </a:rPr>
              <a:t>HBsAg</a:t>
            </a:r>
            <a:r>
              <a:rPr lang="zh-CN" altLang="en-US" sz="2000" dirty="0">
                <a:cs typeface="+mn-ea"/>
                <a:sym typeface="+mn-lt"/>
              </a:rPr>
              <a:t>、</a:t>
            </a:r>
            <a:r>
              <a:rPr lang="en-US" altLang="zh-CN" sz="2000" dirty="0" err="1">
                <a:cs typeface="+mn-ea"/>
                <a:sym typeface="+mn-lt"/>
              </a:rPr>
              <a:t>HBeAb</a:t>
            </a:r>
            <a:r>
              <a:rPr lang="en-US" altLang="zh-CN" sz="2000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、</a:t>
            </a:r>
            <a:r>
              <a:rPr lang="en-US" altLang="zh-CN" sz="2000" dirty="0" err="1">
                <a:cs typeface="+mn-ea"/>
                <a:sym typeface="+mn-lt"/>
              </a:rPr>
              <a:t>HBcAb</a:t>
            </a:r>
            <a:r>
              <a:rPr lang="zh-CN" altLang="en-US" sz="2000" dirty="0">
                <a:cs typeface="+mn-ea"/>
                <a:sym typeface="+mn-lt"/>
              </a:rPr>
              <a:t>阳性，余均阴性。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cs typeface="+mn-ea"/>
                <a:sym typeface="+mn-lt"/>
              </a:rPr>
              <a:t>HBV--DNA</a:t>
            </a:r>
            <a:r>
              <a:rPr lang="zh-CN" altLang="en-US" sz="2000" dirty="0">
                <a:cs typeface="+mn-ea"/>
                <a:sym typeface="+mn-lt"/>
              </a:rPr>
              <a:t>：</a:t>
            </a:r>
            <a:r>
              <a:rPr lang="en-US" altLang="zh-CN" sz="2000" dirty="0">
                <a:cs typeface="+mn-ea"/>
                <a:sym typeface="+mn-lt"/>
              </a:rPr>
              <a:t>9.89</a:t>
            </a:r>
            <a:r>
              <a:rPr lang="nb-NO" altLang="zh-CN" sz="2000" dirty="0">
                <a:cs typeface="+mn-ea"/>
                <a:sym typeface="+mn-lt"/>
              </a:rPr>
              <a:t>×10</a:t>
            </a:r>
            <a:r>
              <a:rPr lang="nb-NO" altLang="zh-CN" sz="2000" baseline="30000" dirty="0">
                <a:cs typeface="+mn-ea"/>
                <a:sym typeface="+mn-lt"/>
              </a:rPr>
              <a:t>7 </a:t>
            </a:r>
            <a:r>
              <a:rPr lang="nb-NO" altLang="zh-CN" sz="2000" dirty="0">
                <a:cs typeface="+mn-ea"/>
                <a:sym typeface="+mn-lt"/>
              </a:rPr>
              <a:t>cps/ml</a:t>
            </a:r>
            <a:r>
              <a:rPr lang="nb-NO" altLang="zh-CN" sz="2000" dirty="0">
                <a:solidFill>
                  <a:srgbClr val="FF0000"/>
                </a:solidFill>
                <a:cs typeface="+mn-ea"/>
                <a:sym typeface="+mn-lt"/>
              </a:rPr>
              <a:t>↑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cs typeface="+mn-ea"/>
                <a:sym typeface="+mn-lt"/>
              </a:rPr>
              <a:t>骨髓细胞：骨髓增生活跃，瘤细胞</a:t>
            </a:r>
            <a:r>
              <a:rPr lang="en-US" altLang="zh-CN" sz="2000" dirty="0">
                <a:cs typeface="+mn-ea"/>
                <a:sym typeface="+mn-lt"/>
              </a:rPr>
              <a:t>1.5</a:t>
            </a:r>
            <a:r>
              <a:rPr lang="zh-CN" altLang="en-US" sz="2000" dirty="0">
                <a:cs typeface="+mn-ea"/>
                <a:sym typeface="+mn-lt"/>
              </a:rPr>
              <a:t>％。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cs typeface="+mn-ea"/>
                <a:sym typeface="+mn-lt"/>
              </a:rPr>
              <a:t>骨髓病理：造血组织增生活跃，淋巴瘤细胞散在分布</a:t>
            </a:r>
          </a:p>
        </p:txBody>
      </p:sp>
      <p:sp>
        <p:nvSpPr>
          <p:cNvPr id="9" name="hospital-buildings_33777"/>
          <p:cNvSpPr>
            <a:spLocks noChangeAspect="1"/>
          </p:cNvSpPr>
          <p:nvPr/>
        </p:nvSpPr>
        <p:spPr bwMode="auto">
          <a:xfrm>
            <a:off x="1078914" y="1633644"/>
            <a:ext cx="1071267" cy="731786"/>
          </a:xfrm>
          <a:custGeom>
            <a:avLst/>
            <a:gdLst>
              <a:gd name="T0" fmla="*/ 1192 w 1260"/>
              <a:gd name="T1" fmla="*/ 756 h 862"/>
              <a:gd name="T2" fmla="*/ 1147 w 1260"/>
              <a:gd name="T3" fmla="*/ 193 h 862"/>
              <a:gd name="T4" fmla="*/ 900 w 1260"/>
              <a:gd name="T5" fmla="*/ 745 h 862"/>
              <a:gd name="T6" fmla="*/ 866 w 1260"/>
              <a:gd name="T7" fmla="*/ 770 h 862"/>
              <a:gd name="T8" fmla="*/ 869 w 1260"/>
              <a:gd name="T9" fmla="*/ 44 h 862"/>
              <a:gd name="T10" fmla="*/ 436 w 1260"/>
              <a:gd name="T11" fmla="*/ 0 h 862"/>
              <a:gd name="T12" fmla="*/ 391 w 1260"/>
              <a:gd name="T13" fmla="*/ 756 h 862"/>
              <a:gd name="T14" fmla="*/ 365 w 1260"/>
              <a:gd name="T15" fmla="*/ 770 h 862"/>
              <a:gd name="T16" fmla="*/ 360 w 1260"/>
              <a:gd name="T17" fmla="*/ 193 h 862"/>
              <a:gd name="T18" fmla="*/ 74 w 1260"/>
              <a:gd name="T19" fmla="*/ 238 h 862"/>
              <a:gd name="T20" fmla="*/ 76 w 1260"/>
              <a:gd name="T21" fmla="*/ 770 h 862"/>
              <a:gd name="T22" fmla="*/ 0 w 1260"/>
              <a:gd name="T23" fmla="*/ 862 h 862"/>
              <a:gd name="T24" fmla="*/ 1260 w 1260"/>
              <a:gd name="T25" fmla="*/ 770 h 862"/>
              <a:gd name="T26" fmla="*/ 1190 w 1260"/>
              <a:gd name="T27" fmla="*/ 770 h 862"/>
              <a:gd name="T28" fmla="*/ 144 w 1260"/>
              <a:gd name="T29" fmla="*/ 589 h 862"/>
              <a:gd name="T30" fmla="*/ 208 w 1260"/>
              <a:gd name="T31" fmla="*/ 525 h 862"/>
              <a:gd name="T32" fmla="*/ 208 w 1260"/>
              <a:gd name="T33" fmla="*/ 477 h 862"/>
              <a:gd name="T34" fmla="*/ 144 w 1260"/>
              <a:gd name="T35" fmla="*/ 413 h 862"/>
              <a:gd name="T36" fmla="*/ 208 w 1260"/>
              <a:gd name="T37" fmla="*/ 477 h 862"/>
              <a:gd name="T38" fmla="*/ 144 w 1260"/>
              <a:gd name="T39" fmla="*/ 368 h 862"/>
              <a:gd name="T40" fmla="*/ 208 w 1260"/>
              <a:gd name="T41" fmla="*/ 305 h 862"/>
              <a:gd name="T42" fmla="*/ 307 w 1260"/>
              <a:gd name="T43" fmla="*/ 589 h 862"/>
              <a:gd name="T44" fmla="*/ 243 w 1260"/>
              <a:gd name="T45" fmla="*/ 525 h 862"/>
              <a:gd name="T46" fmla="*/ 307 w 1260"/>
              <a:gd name="T47" fmla="*/ 589 h 862"/>
              <a:gd name="T48" fmla="*/ 243 w 1260"/>
              <a:gd name="T49" fmla="*/ 477 h 862"/>
              <a:gd name="T50" fmla="*/ 307 w 1260"/>
              <a:gd name="T51" fmla="*/ 413 h 862"/>
              <a:gd name="T52" fmla="*/ 307 w 1260"/>
              <a:gd name="T53" fmla="*/ 368 h 862"/>
              <a:gd name="T54" fmla="*/ 243 w 1260"/>
              <a:gd name="T55" fmla="*/ 305 h 862"/>
              <a:gd name="T56" fmla="*/ 307 w 1260"/>
              <a:gd name="T57" fmla="*/ 368 h 862"/>
              <a:gd name="T58" fmla="*/ 542 w 1260"/>
              <a:gd name="T59" fmla="*/ 767 h 862"/>
              <a:gd name="T60" fmla="*/ 729 w 1260"/>
              <a:gd name="T61" fmla="*/ 534 h 862"/>
              <a:gd name="T62" fmla="*/ 630 w 1260"/>
              <a:gd name="T63" fmla="*/ 334 h 862"/>
              <a:gd name="T64" fmla="*/ 630 w 1260"/>
              <a:gd name="T65" fmla="*/ 20 h 862"/>
              <a:gd name="T66" fmla="*/ 630 w 1260"/>
              <a:gd name="T67" fmla="*/ 334 h 862"/>
              <a:gd name="T68" fmla="*/ 971 w 1260"/>
              <a:gd name="T69" fmla="*/ 589 h 862"/>
              <a:gd name="T70" fmla="*/ 1035 w 1260"/>
              <a:gd name="T71" fmla="*/ 525 h 862"/>
              <a:gd name="T72" fmla="*/ 1035 w 1260"/>
              <a:gd name="T73" fmla="*/ 477 h 862"/>
              <a:gd name="T74" fmla="*/ 971 w 1260"/>
              <a:gd name="T75" fmla="*/ 413 h 862"/>
              <a:gd name="T76" fmla="*/ 1035 w 1260"/>
              <a:gd name="T77" fmla="*/ 477 h 862"/>
              <a:gd name="T78" fmla="*/ 971 w 1260"/>
              <a:gd name="T79" fmla="*/ 368 h 862"/>
              <a:gd name="T80" fmla="*/ 1035 w 1260"/>
              <a:gd name="T81" fmla="*/ 305 h 862"/>
              <a:gd name="T82" fmla="*/ 1134 w 1260"/>
              <a:gd name="T83" fmla="*/ 589 h 862"/>
              <a:gd name="T84" fmla="*/ 1070 w 1260"/>
              <a:gd name="T85" fmla="*/ 525 h 862"/>
              <a:gd name="T86" fmla="*/ 1134 w 1260"/>
              <a:gd name="T87" fmla="*/ 589 h 862"/>
              <a:gd name="T88" fmla="*/ 1070 w 1260"/>
              <a:gd name="T89" fmla="*/ 477 h 862"/>
              <a:gd name="T90" fmla="*/ 1134 w 1260"/>
              <a:gd name="T91" fmla="*/ 413 h 862"/>
              <a:gd name="T92" fmla="*/ 1134 w 1260"/>
              <a:gd name="T93" fmla="*/ 368 h 862"/>
              <a:gd name="T94" fmla="*/ 1070 w 1260"/>
              <a:gd name="T95" fmla="*/ 305 h 862"/>
              <a:gd name="T96" fmla="*/ 1134 w 1260"/>
              <a:gd name="T97" fmla="*/ 368 h 862"/>
              <a:gd name="T98" fmla="*/ 729 w 1260"/>
              <a:gd name="T99" fmla="*/ 138 h 862"/>
              <a:gd name="T100" fmla="*/ 669 w 1260"/>
              <a:gd name="T101" fmla="*/ 216 h 862"/>
              <a:gd name="T102" fmla="*/ 591 w 1260"/>
              <a:gd name="T103" fmla="*/ 276 h 862"/>
              <a:gd name="T104" fmla="*/ 531 w 1260"/>
              <a:gd name="T105" fmla="*/ 216 h 862"/>
              <a:gd name="T106" fmla="*/ 591 w 1260"/>
              <a:gd name="T107" fmla="*/ 138 h 862"/>
              <a:gd name="T108" fmla="*/ 669 w 1260"/>
              <a:gd name="T109" fmla="*/ 7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0" h="862">
                <a:moveTo>
                  <a:pt x="1190" y="770"/>
                </a:moveTo>
                <a:cubicBezTo>
                  <a:pt x="1191" y="766"/>
                  <a:pt x="1192" y="761"/>
                  <a:pt x="1192" y="756"/>
                </a:cubicBezTo>
                <a:lnTo>
                  <a:pt x="1192" y="238"/>
                </a:lnTo>
                <a:cubicBezTo>
                  <a:pt x="1192" y="213"/>
                  <a:pt x="1172" y="193"/>
                  <a:pt x="1147" y="193"/>
                </a:cubicBezTo>
                <a:lnTo>
                  <a:pt x="900" y="193"/>
                </a:lnTo>
                <a:lnTo>
                  <a:pt x="900" y="745"/>
                </a:lnTo>
                <a:cubicBezTo>
                  <a:pt x="900" y="754"/>
                  <a:pt x="898" y="762"/>
                  <a:pt x="895" y="770"/>
                </a:cubicBezTo>
                <a:lnTo>
                  <a:pt x="866" y="770"/>
                </a:lnTo>
                <a:cubicBezTo>
                  <a:pt x="868" y="766"/>
                  <a:pt x="869" y="761"/>
                  <a:pt x="869" y="756"/>
                </a:cubicBezTo>
                <a:lnTo>
                  <a:pt x="869" y="44"/>
                </a:lnTo>
                <a:cubicBezTo>
                  <a:pt x="869" y="20"/>
                  <a:pt x="849" y="0"/>
                  <a:pt x="824" y="0"/>
                </a:cubicBezTo>
                <a:lnTo>
                  <a:pt x="436" y="0"/>
                </a:lnTo>
                <a:cubicBezTo>
                  <a:pt x="411" y="0"/>
                  <a:pt x="391" y="20"/>
                  <a:pt x="391" y="44"/>
                </a:cubicBezTo>
                <a:lnTo>
                  <a:pt x="391" y="756"/>
                </a:lnTo>
                <a:cubicBezTo>
                  <a:pt x="391" y="761"/>
                  <a:pt x="392" y="766"/>
                  <a:pt x="394" y="770"/>
                </a:cubicBezTo>
                <a:lnTo>
                  <a:pt x="365" y="770"/>
                </a:lnTo>
                <a:cubicBezTo>
                  <a:pt x="362" y="762"/>
                  <a:pt x="360" y="754"/>
                  <a:pt x="360" y="745"/>
                </a:cubicBezTo>
                <a:lnTo>
                  <a:pt x="360" y="193"/>
                </a:lnTo>
                <a:lnTo>
                  <a:pt x="119" y="193"/>
                </a:lnTo>
                <a:cubicBezTo>
                  <a:pt x="94" y="193"/>
                  <a:pt x="74" y="213"/>
                  <a:pt x="74" y="238"/>
                </a:cubicBezTo>
                <a:lnTo>
                  <a:pt x="74" y="756"/>
                </a:lnTo>
                <a:cubicBezTo>
                  <a:pt x="74" y="761"/>
                  <a:pt x="75" y="766"/>
                  <a:pt x="76" y="770"/>
                </a:cubicBezTo>
                <a:lnTo>
                  <a:pt x="0" y="770"/>
                </a:lnTo>
                <a:lnTo>
                  <a:pt x="0" y="862"/>
                </a:lnTo>
                <a:lnTo>
                  <a:pt x="1260" y="862"/>
                </a:lnTo>
                <a:lnTo>
                  <a:pt x="1260" y="770"/>
                </a:lnTo>
                <a:lnTo>
                  <a:pt x="1190" y="770"/>
                </a:lnTo>
                <a:lnTo>
                  <a:pt x="1190" y="770"/>
                </a:lnTo>
                <a:close/>
                <a:moveTo>
                  <a:pt x="208" y="589"/>
                </a:moveTo>
                <a:lnTo>
                  <a:pt x="144" y="589"/>
                </a:lnTo>
                <a:lnTo>
                  <a:pt x="144" y="525"/>
                </a:lnTo>
                <a:lnTo>
                  <a:pt x="208" y="525"/>
                </a:lnTo>
                <a:lnTo>
                  <a:pt x="208" y="589"/>
                </a:lnTo>
                <a:close/>
                <a:moveTo>
                  <a:pt x="208" y="477"/>
                </a:moveTo>
                <a:lnTo>
                  <a:pt x="144" y="477"/>
                </a:lnTo>
                <a:lnTo>
                  <a:pt x="144" y="413"/>
                </a:lnTo>
                <a:lnTo>
                  <a:pt x="208" y="413"/>
                </a:lnTo>
                <a:lnTo>
                  <a:pt x="208" y="477"/>
                </a:lnTo>
                <a:close/>
                <a:moveTo>
                  <a:pt x="208" y="368"/>
                </a:moveTo>
                <a:lnTo>
                  <a:pt x="144" y="368"/>
                </a:lnTo>
                <a:lnTo>
                  <a:pt x="144" y="305"/>
                </a:lnTo>
                <a:lnTo>
                  <a:pt x="208" y="305"/>
                </a:lnTo>
                <a:lnTo>
                  <a:pt x="208" y="368"/>
                </a:lnTo>
                <a:close/>
                <a:moveTo>
                  <a:pt x="307" y="589"/>
                </a:moveTo>
                <a:lnTo>
                  <a:pt x="243" y="589"/>
                </a:lnTo>
                <a:lnTo>
                  <a:pt x="243" y="525"/>
                </a:lnTo>
                <a:lnTo>
                  <a:pt x="307" y="525"/>
                </a:lnTo>
                <a:lnTo>
                  <a:pt x="307" y="589"/>
                </a:lnTo>
                <a:close/>
                <a:moveTo>
                  <a:pt x="307" y="477"/>
                </a:moveTo>
                <a:lnTo>
                  <a:pt x="243" y="477"/>
                </a:lnTo>
                <a:lnTo>
                  <a:pt x="243" y="413"/>
                </a:lnTo>
                <a:lnTo>
                  <a:pt x="307" y="413"/>
                </a:lnTo>
                <a:lnTo>
                  <a:pt x="307" y="477"/>
                </a:lnTo>
                <a:close/>
                <a:moveTo>
                  <a:pt x="307" y="368"/>
                </a:moveTo>
                <a:lnTo>
                  <a:pt x="243" y="368"/>
                </a:lnTo>
                <a:lnTo>
                  <a:pt x="243" y="305"/>
                </a:lnTo>
                <a:lnTo>
                  <a:pt x="307" y="305"/>
                </a:lnTo>
                <a:lnTo>
                  <a:pt x="307" y="368"/>
                </a:lnTo>
                <a:close/>
                <a:moveTo>
                  <a:pt x="729" y="767"/>
                </a:moveTo>
                <a:lnTo>
                  <a:pt x="542" y="767"/>
                </a:lnTo>
                <a:lnTo>
                  <a:pt x="542" y="534"/>
                </a:lnTo>
                <a:lnTo>
                  <a:pt x="729" y="534"/>
                </a:lnTo>
                <a:lnTo>
                  <a:pt x="729" y="767"/>
                </a:lnTo>
                <a:close/>
                <a:moveTo>
                  <a:pt x="630" y="334"/>
                </a:moveTo>
                <a:cubicBezTo>
                  <a:pt x="543" y="334"/>
                  <a:pt x="473" y="263"/>
                  <a:pt x="473" y="177"/>
                </a:cubicBezTo>
                <a:cubicBezTo>
                  <a:pt x="473" y="90"/>
                  <a:pt x="543" y="20"/>
                  <a:pt x="630" y="20"/>
                </a:cubicBezTo>
                <a:cubicBezTo>
                  <a:pt x="717" y="20"/>
                  <a:pt x="787" y="90"/>
                  <a:pt x="787" y="177"/>
                </a:cubicBezTo>
                <a:cubicBezTo>
                  <a:pt x="787" y="263"/>
                  <a:pt x="717" y="334"/>
                  <a:pt x="630" y="334"/>
                </a:cubicBezTo>
                <a:close/>
                <a:moveTo>
                  <a:pt x="1035" y="589"/>
                </a:moveTo>
                <a:lnTo>
                  <a:pt x="971" y="589"/>
                </a:lnTo>
                <a:lnTo>
                  <a:pt x="971" y="525"/>
                </a:lnTo>
                <a:lnTo>
                  <a:pt x="1035" y="525"/>
                </a:lnTo>
                <a:lnTo>
                  <a:pt x="1035" y="589"/>
                </a:lnTo>
                <a:close/>
                <a:moveTo>
                  <a:pt x="1035" y="477"/>
                </a:moveTo>
                <a:lnTo>
                  <a:pt x="971" y="477"/>
                </a:lnTo>
                <a:lnTo>
                  <a:pt x="971" y="413"/>
                </a:lnTo>
                <a:lnTo>
                  <a:pt x="1035" y="413"/>
                </a:lnTo>
                <a:lnTo>
                  <a:pt x="1035" y="477"/>
                </a:lnTo>
                <a:close/>
                <a:moveTo>
                  <a:pt x="1035" y="368"/>
                </a:moveTo>
                <a:lnTo>
                  <a:pt x="971" y="368"/>
                </a:lnTo>
                <a:lnTo>
                  <a:pt x="971" y="305"/>
                </a:lnTo>
                <a:lnTo>
                  <a:pt x="1035" y="305"/>
                </a:lnTo>
                <a:lnTo>
                  <a:pt x="1035" y="368"/>
                </a:lnTo>
                <a:close/>
                <a:moveTo>
                  <a:pt x="1134" y="589"/>
                </a:moveTo>
                <a:lnTo>
                  <a:pt x="1070" y="589"/>
                </a:lnTo>
                <a:lnTo>
                  <a:pt x="1070" y="525"/>
                </a:lnTo>
                <a:lnTo>
                  <a:pt x="1134" y="525"/>
                </a:lnTo>
                <a:lnTo>
                  <a:pt x="1134" y="589"/>
                </a:lnTo>
                <a:close/>
                <a:moveTo>
                  <a:pt x="1134" y="477"/>
                </a:moveTo>
                <a:lnTo>
                  <a:pt x="1070" y="477"/>
                </a:lnTo>
                <a:lnTo>
                  <a:pt x="1070" y="413"/>
                </a:lnTo>
                <a:lnTo>
                  <a:pt x="1134" y="413"/>
                </a:lnTo>
                <a:lnTo>
                  <a:pt x="1134" y="477"/>
                </a:lnTo>
                <a:close/>
                <a:moveTo>
                  <a:pt x="1134" y="368"/>
                </a:moveTo>
                <a:lnTo>
                  <a:pt x="1070" y="368"/>
                </a:lnTo>
                <a:lnTo>
                  <a:pt x="1070" y="305"/>
                </a:lnTo>
                <a:lnTo>
                  <a:pt x="1134" y="305"/>
                </a:lnTo>
                <a:lnTo>
                  <a:pt x="1134" y="368"/>
                </a:lnTo>
                <a:close/>
                <a:moveTo>
                  <a:pt x="669" y="138"/>
                </a:moveTo>
                <a:lnTo>
                  <a:pt x="729" y="138"/>
                </a:lnTo>
                <a:lnTo>
                  <a:pt x="729" y="216"/>
                </a:lnTo>
                <a:lnTo>
                  <a:pt x="669" y="216"/>
                </a:lnTo>
                <a:lnTo>
                  <a:pt x="669" y="276"/>
                </a:lnTo>
                <a:lnTo>
                  <a:pt x="591" y="276"/>
                </a:lnTo>
                <a:lnTo>
                  <a:pt x="591" y="216"/>
                </a:lnTo>
                <a:lnTo>
                  <a:pt x="531" y="216"/>
                </a:lnTo>
                <a:lnTo>
                  <a:pt x="531" y="138"/>
                </a:lnTo>
                <a:lnTo>
                  <a:pt x="591" y="138"/>
                </a:lnTo>
                <a:lnTo>
                  <a:pt x="591" y="78"/>
                </a:lnTo>
                <a:lnTo>
                  <a:pt x="669" y="78"/>
                </a:lnTo>
                <a:lnTo>
                  <a:pt x="669" y="138"/>
                </a:lnTo>
                <a:close/>
              </a:path>
            </a:pathLst>
          </a:custGeom>
          <a:solidFill>
            <a:srgbClr val="6D64FF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99482" y="723482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治疗护理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749" y="1633644"/>
            <a:ext cx="3869890" cy="416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4818" grpId="0"/>
      <p:bldP spid="3481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78818" y="3320577"/>
            <a:ext cx="4920929" cy="161440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cs typeface="+mn-ea"/>
                <a:sym typeface="+mn-lt"/>
              </a:rPr>
              <a:t>诊断： </a:t>
            </a:r>
            <a:r>
              <a:rPr lang="en-US" altLang="zh-CN" sz="2000" dirty="0">
                <a:cs typeface="+mn-ea"/>
                <a:sym typeface="+mn-lt"/>
              </a:rPr>
              <a:t>1</a:t>
            </a:r>
            <a:r>
              <a:rPr lang="zh-CN" altLang="en-US" sz="2000" dirty="0">
                <a:cs typeface="+mn-ea"/>
                <a:sym typeface="+mn-lt"/>
              </a:rPr>
              <a:t>、</a:t>
            </a:r>
            <a:r>
              <a:rPr lang="en-US" altLang="zh-CN" sz="2000" dirty="0">
                <a:cs typeface="+mn-ea"/>
                <a:sym typeface="+mn-lt"/>
              </a:rPr>
              <a:t>NHL </a:t>
            </a:r>
            <a:r>
              <a:rPr lang="zh-CN" altLang="en-US" sz="2000" dirty="0">
                <a:cs typeface="+mn-ea"/>
                <a:sym typeface="+mn-lt"/>
              </a:rPr>
              <a:t>（ </a:t>
            </a:r>
            <a:r>
              <a:rPr lang="en-US" altLang="zh-CN" sz="2000" dirty="0">
                <a:cs typeface="+mn-ea"/>
                <a:sym typeface="+mn-lt"/>
              </a:rPr>
              <a:t>T</a:t>
            </a:r>
            <a:r>
              <a:rPr lang="zh-CN" altLang="en-US" sz="2000" dirty="0">
                <a:cs typeface="+mn-ea"/>
                <a:sym typeface="+mn-lt"/>
              </a:rPr>
              <a:t>细胞性）</a:t>
            </a:r>
            <a:r>
              <a:rPr lang="en-US" altLang="zh-CN" sz="2000" dirty="0">
                <a:cs typeface="+mn-ea"/>
                <a:sym typeface="+mn-lt"/>
              </a:rPr>
              <a:t>IV</a:t>
            </a:r>
            <a:r>
              <a:rPr lang="zh-CN" altLang="en-US" sz="2000" dirty="0">
                <a:cs typeface="+mn-ea"/>
                <a:sym typeface="+mn-lt"/>
              </a:rPr>
              <a:t>期  </a:t>
            </a:r>
            <a:r>
              <a:rPr lang="en-US" altLang="zh-CN" sz="2000" dirty="0">
                <a:cs typeface="+mn-ea"/>
                <a:sym typeface="+mn-lt"/>
              </a:rPr>
              <a:t>B</a:t>
            </a:r>
            <a:r>
              <a:rPr lang="zh-CN" altLang="en-US" sz="2000" dirty="0">
                <a:cs typeface="+mn-ea"/>
                <a:sym typeface="+mn-lt"/>
              </a:rPr>
              <a:t>组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zh-CN" altLang="en-US" sz="2000" dirty="0">
                <a:cs typeface="+mn-ea"/>
                <a:sym typeface="+mn-lt"/>
              </a:rPr>
              <a:t>              </a:t>
            </a:r>
            <a:r>
              <a:rPr lang="en-US" altLang="zh-CN" sz="2000" dirty="0">
                <a:cs typeface="+mn-ea"/>
                <a:sym typeface="+mn-lt"/>
              </a:rPr>
              <a:t>2</a:t>
            </a:r>
            <a:r>
              <a:rPr lang="zh-CN" altLang="en-US" sz="2000" dirty="0">
                <a:cs typeface="+mn-ea"/>
                <a:sym typeface="+mn-lt"/>
              </a:rPr>
              <a:t>、慢性乙型肝炎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cs typeface="+mn-ea"/>
                <a:sym typeface="+mn-lt"/>
              </a:rPr>
              <a:t>下一步如何治疗？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6979260" y="3258591"/>
            <a:ext cx="3859965" cy="235562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 algn="r">
              <a:buNone/>
            </a:pPr>
            <a:r>
              <a:rPr lang="zh-CN" altLang="en-US" dirty="0">
                <a:cs typeface="+mn-ea"/>
                <a:sym typeface="+mn-lt"/>
              </a:rPr>
              <a:t>在抗病毒治疗的基础上进行了联合化疗</a:t>
            </a:r>
          </a:p>
          <a:p>
            <a:pPr marL="0" indent="0" algn="r">
              <a:buNone/>
            </a:pPr>
            <a:r>
              <a:rPr lang="zh-CN" altLang="en-US" dirty="0">
                <a:cs typeface="+mn-ea"/>
                <a:sym typeface="+mn-lt"/>
              </a:rPr>
              <a:t>化疗后一月出现肝功能恶化，予以抗病毒、护肝、支持治疗后好转。未再化疗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299482" y="723482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治疗护理</a:t>
            </a:r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AE57D693-7CF5-4A2E-A2EC-6FE4F7347DF8}"/>
              </a:ext>
            </a:extLst>
          </p:cNvPr>
          <p:cNvGrpSpPr/>
          <p:nvPr/>
        </p:nvGrpSpPr>
        <p:grpSpPr>
          <a:xfrm>
            <a:off x="1211043" y="2216673"/>
            <a:ext cx="2451375" cy="738867"/>
            <a:chOff x="8041550" y="1600"/>
            <a:chExt cx="2451375" cy="738866"/>
          </a:xfrm>
        </p:grpSpPr>
        <p:sp>
          <p:nvSpPr>
            <p:cNvPr id="16" name="PA-直接连接符 271">
              <a:extLst>
                <a:ext uri="{FF2B5EF4-FFF2-40B4-BE49-F238E27FC236}">
                  <a16:creationId xmlns="" xmlns:a16="http://schemas.microsoft.com/office/drawing/2014/main" id="{7D917AE3-6177-4EB2-9FB2-F86C479608A7}"/>
                </a:ext>
              </a:extLst>
            </p:cNvPr>
            <p:cNvSpPr/>
            <p:nvPr/>
          </p:nvSpPr>
          <p:spPr>
            <a:xfrm flipV="1">
              <a:off x="8375777" y="727766"/>
              <a:ext cx="1840220" cy="12700"/>
            </a:xfrm>
            <a:prstGeom prst="line">
              <a:avLst/>
            </a:prstGeom>
            <a:noFill/>
            <a:ln w="3175" cap="flat">
              <a:solidFill>
                <a:srgbClr val="BFBFBF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3600" b="0"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PA-iślîḋé">
              <a:extLst>
                <a:ext uri="{FF2B5EF4-FFF2-40B4-BE49-F238E27FC236}">
                  <a16:creationId xmlns="" xmlns:a16="http://schemas.microsoft.com/office/drawing/2014/main" id="{E6D588BD-F80B-4AB0-BB68-C0BECDE6AE07}"/>
                </a:ext>
              </a:extLst>
            </p:cNvPr>
            <p:cNvSpPr txBox="1"/>
            <p:nvPr/>
          </p:nvSpPr>
          <p:spPr>
            <a:xfrm>
              <a:off x="8041550" y="1600"/>
              <a:ext cx="1765786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l" defTabSz="1828800">
                <a:defRPr>
                  <a:solidFill>
                    <a:srgbClr val="404040"/>
                  </a:solidFill>
                  <a:latin typeface="方正黑体简体"/>
                  <a:ea typeface="方正黑体简体"/>
                  <a:cs typeface="方正黑体简体"/>
                  <a:sym typeface="方正黑体简体"/>
                </a:defRPr>
              </a:lvl1pPr>
            </a:lstStyle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讨 论 问 题</a:t>
              </a:r>
            </a:p>
          </p:txBody>
        </p:sp>
        <p:sp>
          <p:nvSpPr>
            <p:cNvPr id="19" name="PA-businessman_208992">
              <a:extLst>
                <a:ext uri="{FF2B5EF4-FFF2-40B4-BE49-F238E27FC236}">
                  <a16:creationId xmlns="" xmlns:a16="http://schemas.microsoft.com/office/drawing/2014/main" id="{E5B2A9BA-6299-4B49-901F-9BA7AB15BDD4}"/>
                </a:ext>
              </a:extLst>
            </p:cNvPr>
            <p:cNvSpPr/>
            <p:nvPr/>
          </p:nvSpPr>
          <p:spPr>
            <a:xfrm>
              <a:off x="9898722" y="1600"/>
              <a:ext cx="594203" cy="648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537" extrusionOk="0">
                  <a:moveTo>
                    <a:pt x="18680" y="17130"/>
                  </a:moveTo>
                  <a:lnTo>
                    <a:pt x="17419" y="18277"/>
                  </a:lnTo>
                  <a:lnTo>
                    <a:pt x="17091" y="17980"/>
                  </a:lnTo>
                  <a:cubicBezTo>
                    <a:pt x="16900" y="17802"/>
                    <a:pt x="16583" y="17802"/>
                    <a:pt x="16389" y="17980"/>
                  </a:cubicBezTo>
                  <a:cubicBezTo>
                    <a:pt x="16198" y="18155"/>
                    <a:pt x="16198" y="18445"/>
                    <a:pt x="16389" y="18619"/>
                  </a:cubicBezTo>
                  <a:lnTo>
                    <a:pt x="17062" y="19238"/>
                  </a:lnTo>
                  <a:cubicBezTo>
                    <a:pt x="17160" y="19324"/>
                    <a:pt x="17282" y="19370"/>
                    <a:pt x="17412" y="19370"/>
                  </a:cubicBezTo>
                  <a:cubicBezTo>
                    <a:pt x="17549" y="19370"/>
                    <a:pt x="17671" y="19324"/>
                    <a:pt x="17765" y="19238"/>
                  </a:cubicBezTo>
                  <a:lnTo>
                    <a:pt x="19378" y="17773"/>
                  </a:lnTo>
                  <a:cubicBezTo>
                    <a:pt x="19569" y="17598"/>
                    <a:pt x="19569" y="17312"/>
                    <a:pt x="19382" y="17130"/>
                  </a:cubicBezTo>
                  <a:cubicBezTo>
                    <a:pt x="19191" y="16956"/>
                    <a:pt x="18874" y="16956"/>
                    <a:pt x="18680" y="17130"/>
                  </a:cubicBezTo>
                  <a:close/>
                  <a:moveTo>
                    <a:pt x="17884" y="14835"/>
                  </a:moveTo>
                  <a:cubicBezTo>
                    <a:pt x="19912" y="14835"/>
                    <a:pt x="21547" y="16337"/>
                    <a:pt x="21547" y="18184"/>
                  </a:cubicBezTo>
                  <a:cubicBezTo>
                    <a:pt x="21547" y="20035"/>
                    <a:pt x="19904" y="21537"/>
                    <a:pt x="17884" y="21537"/>
                  </a:cubicBezTo>
                  <a:cubicBezTo>
                    <a:pt x="15863" y="21537"/>
                    <a:pt x="14220" y="20035"/>
                    <a:pt x="14220" y="18184"/>
                  </a:cubicBezTo>
                  <a:cubicBezTo>
                    <a:pt x="14220" y="16337"/>
                    <a:pt x="15863" y="14835"/>
                    <a:pt x="17884" y="14835"/>
                  </a:cubicBezTo>
                  <a:close/>
                  <a:moveTo>
                    <a:pt x="5877" y="11223"/>
                  </a:moveTo>
                  <a:lnTo>
                    <a:pt x="7325" y="15415"/>
                  </a:lnTo>
                  <a:lnTo>
                    <a:pt x="7599" y="16205"/>
                  </a:lnTo>
                  <a:lnTo>
                    <a:pt x="7606" y="16195"/>
                  </a:lnTo>
                  <a:lnTo>
                    <a:pt x="7843" y="16863"/>
                  </a:lnTo>
                  <a:lnTo>
                    <a:pt x="8614" y="14885"/>
                  </a:lnTo>
                  <a:cubicBezTo>
                    <a:pt x="6730" y="12488"/>
                    <a:pt x="8993" y="12507"/>
                    <a:pt x="9119" y="12514"/>
                  </a:cubicBezTo>
                  <a:cubicBezTo>
                    <a:pt x="9241" y="12507"/>
                    <a:pt x="11500" y="12488"/>
                    <a:pt x="9623" y="14885"/>
                  </a:cubicBezTo>
                  <a:lnTo>
                    <a:pt x="10387" y="16867"/>
                  </a:lnTo>
                  <a:lnTo>
                    <a:pt x="10625" y="16202"/>
                  </a:lnTo>
                  <a:lnTo>
                    <a:pt x="10632" y="16208"/>
                  </a:lnTo>
                  <a:lnTo>
                    <a:pt x="10906" y="15418"/>
                  </a:lnTo>
                  <a:lnTo>
                    <a:pt x="12354" y="11223"/>
                  </a:lnTo>
                  <a:cubicBezTo>
                    <a:pt x="12354" y="11223"/>
                    <a:pt x="14213" y="12422"/>
                    <a:pt x="16500" y="12952"/>
                  </a:cubicBezTo>
                  <a:cubicBezTo>
                    <a:pt x="16716" y="13005"/>
                    <a:pt x="16904" y="13074"/>
                    <a:pt x="17073" y="13166"/>
                  </a:cubicBezTo>
                  <a:cubicBezTo>
                    <a:pt x="17325" y="13304"/>
                    <a:pt x="17249" y="13660"/>
                    <a:pt x="16961" y="13706"/>
                  </a:cubicBezTo>
                  <a:cubicBezTo>
                    <a:pt x="14652" y="14101"/>
                    <a:pt x="12898" y="15958"/>
                    <a:pt x="12898" y="18184"/>
                  </a:cubicBezTo>
                  <a:cubicBezTo>
                    <a:pt x="12898" y="18605"/>
                    <a:pt x="12959" y="19013"/>
                    <a:pt x="13081" y="19405"/>
                  </a:cubicBezTo>
                  <a:cubicBezTo>
                    <a:pt x="11932" y="19616"/>
                    <a:pt x="10607" y="19757"/>
                    <a:pt x="9119" y="19757"/>
                  </a:cubicBezTo>
                  <a:cubicBezTo>
                    <a:pt x="3542" y="19751"/>
                    <a:pt x="214" y="17775"/>
                    <a:pt x="214" y="17775"/>
                  </a:cubicBezTo>
                  <a:cubicBezTo>
                    <a:pt x="116" y="17245"/>
                    <a:pt x="15" y="16037"/>
                    <a:pt x="15" y="16037"/>
                  </a:cubicBezTo>
                  <a:cubicBezTo>
                    <a:pt x="-53" y="15148"/>
                    <a:pt x="30" y="13350"/>
                    <a:pt x="1730" y="12952"/>
                  </a:cubicBezTo>
                  <a:cubicBezTo>
                    <a:pt x="4018" y="12415"/>
                    <a:pt x="5877" y="11223"/>
                    <a:pt x="5877" y="11223"/>
                  </a:cubicBezTo>
                  <a:close/>
                  <a:moveTo>
                    <a:pt x="8830" y="16"/>
                  </a:moveTo>
                  <a:cubicBezTo>
                    <a:pt x="9838" y="-63"/>
                    <a:pt x="10605" y="164"/>
                    <a:pt x="11153" y="464"/>
                  </a:cubicBezTo>
                  <a:cubicBezTo>
                    <a:pt x="11974" y="875"/>
                    <a:pt x="12287" y="1425"/>
                    <a:pt x="12287" y="1425"/>
                  </a:cubicBezTo>
                  <a:cubicBezTo>
                    <a:pt x="12287" y="1425"/>
                    <a:pt x="14164" y="1547"/>
                    <a:pt x="13530" y="5034"/>
                  </a:cubicBezTo>
                  <a:cubicBezTo>
                    <a:pt x="13490" y="5218"/>
                    <a:pt x="13440" y="5403"/>
                    <a:pt x="13368" y="5587"/>
                  </a:cubicBezTo>
                  <a:cubicBezTo>
                    <a:pt x="13742" y="5554"/>
                    <a:pt x="14182" y="5752"/>
                    <a:pt x="13764" y="7102"/>
                  </a:cubicBezTo>
                  <a:cubicBezTo>
                    <a:pt x="13461" y="8089"/>
                    <a:pt x="13181" y="8359"/>
                    <a:pt x="12964" y="8379"/>
                  </a:cubicBezTo>
                  <a:cubicBezTo>
                    <a:pt x="12763" y="9545"/>
                    <a:pt x="11743" y="11030"/>
                    <a:pt x="10144" y="11557"/>
                  </a:cubicBezTo>
                  <a:cubicBezTo>
                    <a:pt x="9482" y="11777"/>
                    <a:pt x="8751" y="11777"/>
                    <a:pt x="8084" y="11560"/>
                  </a:cubicBezTo>
                  <a:cubicBezTo>
                    <a:pt x="6460" y="11040"/>
                    <a:pt x="5473" y="9551"/>
                    <a:pt x="5275" y="8379"/>
                  </a:cubicBezTo>
                  <a:cubicBezTo>
                    <a:pt x="5059" y="8359"/>
                    <a:pt x="4774" y="8083"/>
                    <a:pt x="4472" y="7102"/>
                  </a:cubicBezTo>
                  <a:cubicBezTo>
                    <a:pt x="4054" y="5752"/>
                    <a:pt x="4497" y="5554"/>
                    <a:pt x="4875" y="5590"/>
                  </a:cubicBezTo>
                  <a:cubicBezTo>
                    <a:pt x="4803" y="5406"/>
                    <a:pt x="4753" y="5222"/>
                    <a:pt x="4713" y="5037"/>
                  </a:cubicBezTo>
                  <a:cubicBezTo>
                    <a:pt x="4580" y="4408"/>
                    <a:pt x="4544" y="3826"/>
                    <a:pt x="4702" y="3263"/>
                  </a:cubicBezTo>
                  <a:cubicBezTo>
                    <a:pt x="4897" y="2512"/>
                    <a:pt x="5336" y="1913"/>
                    <a:pt x="5837" y="1445"/>
                  </a:cubicBezTo>
                  <a:cubicBezTo>
                    <a:pt x="6150" y="1142"/>
                    <a:pt x="6503" y="875"/>
                    <a:pt x="6885" y="655"/>
                  </a:cubicBezTo>
                  <a:cubicBezTo>
                    <a:pt x="7191" y="457"/>
                    <a:pt x="7533" y="293"/>
                    <a:pt x="7901" y="177"/>
                  </a:cubicBezTo>
                  <a:cubicBezTo>
                    <a:pt x="8196" y="85"/>
                    <a:pt x="8502" y="29"/>
                    <a:pt x="8830" y="16"/>
                  </a:cubicBezTo>
                  <a:close/>
                </a:path>
              </a:pathLst>
            </a:custGeom>
            <a:solidFill>
              <a:srgbClr val="786DCE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3600" b="0"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组合 2">
            <a:extLst>
              <a:ext uri="{FF2B5EF4-FFF2-40B4-BE49-F238E27FC236}">
                <a16:creationId xmlns="" xmlns:a16="http://schemas.microsoft.com/office/drawing/2014/main" id="{8B3ED425-00EA-463B-9BEA-945CC3116611}"/>
              </a:ext>
            </a:extLst>
          </p:cNvPr>
          <p:cNvGrpSpPr/>
          <p:nvPr/>
        </p:nvGrpSpPr>
        <p:grpSpPr>
          <a:xfrm>
            <a:off x="8614677" y="2154687"/>
            <a:ext cx="1979260" cy="710780"/>
            <a:chOff x="8505000" y="20432"/>
            <a:chExt cx="1979260" cy="710779"/>
          </a:xfrm>
        </p:grpSpPr>
        <p:sp>
          <p:nvSpPr>
            <p:cNvPr id="21" name="PA-直接连接符 268">
              <a:extLst>
                <a:ext uri="{FF2B5EF4-FFF2-40B4-BE49-F238E27FC236}">
                  <a16:creationId xmlns="" xmlns:a16="http://schemas.microsoft.com/office/drawing/2014/main" id="{779E8CFA-7C57-4F56-B5BB-A9EB36625E6D}"/>
                </a:ext>
              </a:extLst>
            </p:cNvPr>
            <p:cNvSpPr/>
            <p:nvPr/>
          </p:nvSpPr>
          <p:spPr>
            <a:xfrm>
              <a:off x="8505000" y="721686"/>
              <a:ext cx="1752600" cy="9525"/>
            </a:xfrm>
            <a:prstGeom prst="line">
              <a:avLst/>
            </a:prstGeom>
            <a:noFill/>
            <a:ln w="3175" cap="flat">
              <a:solidFill>
                <a:srgbClr val="BFBFBF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3600" b="0"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PA-îṧ1iḓé">
              <a:extLst>
                <a:ext uri="{FF2B5EF4-FFF2-40B4-BE49-F238E27FC236}">
                  <a16:creationId xmlns="" xmlns:a16="http://schemas.microsoft.com/office/drawing/2014/main" id="{C4649666-B0E1-4EFA-827E-306448053DB4}"/>
                </a:ext>
              </a:extLst>
            </p:cNvPr>
            <p:cNvSpPr txBox="1"/>
            <p:nvPr/>
          </p:nvSpPr>
          <p:spPr>
            <a:xfrm>
              <a:off x="8505000" y="110505"/>
              <a:ext cx="1263478" cy="48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noAutofit/>
            </a:bodyPr>
            <a:lstStyle>
              <a:lvl1pPr algn="l" defTabSz="1828800">
                <a:defRPr>
                  <a:solidFill>
                    <a:srgbClr val="404040"/>
                  </a:solidFill>
                  <a:latin typeface="方正黑体简体"/>
                  <a:ea typeface="方正黑体简体"/>
                  <a:cs typeface="方正黑体简体"/>
                  <a:sym typeface="方正黑体简体"/>
                </a:defRPr>
              </a:lvl1pPr>
            </a:lstStyle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随  访</a:t>
              </a:r>
            </a:p>
          </p:txBody>
        </p:sp>
        <p:sp>
          <p:nvSpPr>
            <p:cNvPr id="24" name="PA-zoom-out_222362">
              <a:extLst>
                <a:ext uri="{FF2B5EF4-FFF2-40B4-BE49-F238E27FC236}">
                  <a16:creationId xmlns="" xmlns:a16="http://schemas.microsoft.com/office/drawing/2014/main" id="{2D0102AF-25BF-4A74-87DF-41768EBDC7A4}"/>
                </a:ext>
              </a:extLst>
            </p:cNvPr>
            <p:cNvSpPr/>
            <p:nvPr/>
          </p:nvSpPr>
          <p:spPr>
            <a:xfrm>
              <a:off x="9907385" y="20432"/>
              <a:ext cx="576875" cy="576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5" y="14355"/>
                  </a:moveTo>
                  <a:lnTo>
                    <a:pt x="21600" y="19607"/>
                  </a:lnTo>
                  <a:lnTo>
                    <a:pt x="19607" y="21600"/>
                  </a:lnTo>
                  <a:lnTo>
                    <a:pt x="14356" y="16345"/>
                  </a:lnTo>
                  <a:cubicBezTo>
                    <a:pt x="15109" y="15782"/>
                    <a:pt x="15782" y="15108"/>
                    <a:pt x="16345" y="14355"/>
                  </a:cubicBezTo>
                  <a:close/>
                  <a:moveTo>
                    <a:pt x="5635" y="7748"/>
                  </a:moveTo>
                  <a:lnTo>
                    <a:pt x="5635" y="9156"/>
                  </a:lnTo>
                  <a:lnTo>
                    <a:pt x="11269" y="9156"/>
                  </a:lnTo>
                  <a:lnTo>
                    <a:pt x="11269" y="7748"/>
                  </a:lnTo>
                  <a:close/>
                  <a:moveTo>
                    <a:pt x="8451" y="3522"/>
                  </a:moveTo>
                  <a:cubicBezTo>
                    <a:pt x="11171" y="3522"/>
                    <a:pt x="13382" y="5733"/>
                    <a:pt x="13382" y="8451"/>
                  </a:cubicBezTo>
                  <a:cubicBezTo>
                    <a:pt x="13382" y="11171"/>
                    <a:pt x="11171" y="13383"/>
                    <a:pt x="8451" y="13383"/>
                  </a:cubicBezTo>
                  <a:cubicBezTo>
                    <a:pt x="5733" y="13383"/>
                    <a:pt x="3522" y="11171"/>
                    <a:pt x="3522" y="8451"/>
                  </a:cubicBezTo>
                  <a:cubicBezTo>
                    <a:pt x="3522" y="5733"/>
                    <a:pt x="5733" y="3522"/>
                    <a:pt x="8451" y="3522"/>
                  </a:cubicBezTo>
                  <a:close/>
                  <a:moveTo>
                    <a:pt x="8451" y="2113"/>
                  </a:moveTo>
                  <a:cubicBezTo>
                    <a:pt x="4958" y="2113"/>
                    <a:pt x="2113" y="4958"/>
                    <a:pt x="2113" y="8451"/>
                  </a:cubicBezTo>
                  <a:cubicBezTo>
                    <a:pt x="2113" y="11947"/>
                    <a:pt x="4958" y="14791"/>
                    <a:pt x="8451" y="14791"/>
                  </a:cubicBezTo>
                  <a:cubicBezTo>
                    <a:pt x="11947" y="14791"/>
                    <a:pt x="14791" y="11947"/>
                    <a:pt x="14791" y="8451"/>
                  </a:cubicBezTo>
                  <a:cubicBezTo>
                    <a:pt x="14791" y="4958"/>
                    <a:pt x="11947" y="2113"/>
                    <a:pt x="8451" y="2113"/>
                  </a:cubicBezTo>
                  <a:close/>
                  <a:moveTo>
                    <a:pt x="8451" y="0"/>
                  </a:moveTo>
                  <a:cubicBezTo>
                    <a:pt x="13111" y="0"/>
                    <a:pt x="16904" y="3790"/>
                    <a:pt x="16904" y="8451"/>
                  </a:cubicBezTo>
                  <a:cubicBezTo>
                    <a:pt x="16904" y="13111"/>
                    <a:pt x="13111" y="16905"/>
                    <a:pt x="8451" y="16905"/>
                  </a:cubicBezTo>
                  <a:cubicBezTo>
                    <a:pt x="3790" y="16905"/>
                    <a:pt x="0" y="13111"/>
                    <a:pt x="0" y="8451"/>
                  </a:cubicBezTo>
                  <a:cubicBezTo>
                    <a:pt x="0" y="3790"/>
                    <a:pt x="3790" y="0"/>
                    <a:pt x="8451" y="0"/>
                  </a:cubicBezTo>
                  <a:close/>
                </a:path>
              </a:pathLst>
            </a:custGeom>
            <a:solidFill>
              <a:srgbClr val="78CDE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3600" b="0">
                  <a:latin typeface="Arial"/>
                  <a:ea typeface="Arial"/>
                  <a:cs typeface="Arial"/>
                  <a:sym typeface="Arial"/>
                </a:defRPr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16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  <p:bldP spid="9" grpId="0"/>
      <p:bldP spid="15" grpId="0" animBg="1" advAuto="0"/>
      <p:bldP spid="20" grpId="0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900" y="5283541"/>
            <a:ext cx="2959100" cy="15741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8" t="7321" r="9762" b="7678"/>
          <a:stretch/>
        </p:blipFill>
        <p:spPr>
          <a:xfrm>
            <a:off x="689445" y="598883"/>
            <a:ext cx="10813109" cy="566023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342" y="349293"/>
            <a:ext cx="1814285" cy="17107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63333"/>
          <a:stretch/>
        </p:blipFill>
        <p:spPr>
          <a:xfrm>
            <a:off x="6369978" y="4491344"/>
            <a:ext cx="4518455" cy="1019549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374242" y="3072877"/>
            <a:ext cx="5626100" cy="14700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8000" dirty="0">
                <a:solidFill>
                  <a:srgbClr val="6D64FF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讨论总结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1221733"/>
            <a:ext cx="4404951" cy="5627442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317341" y="1858696"/>
            <a:ext cx="1739902" cy="1214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8800" b="1" spc="600" dirty="0" smtClean="0">
                <a:solidFill>
                  <a:srgbClr val="6D64FF"/>
                </a:solidFill>
                <a:latin typeface="+mn-ea"/>
                <a:ea typeface="+mn-ea"/>
                <a:cs typeface="+mn-ea"/>
                <a:sym typeface="+mn-lt"/>
              </a:rPr>
              <a:t>04</a:t>
            </a:r>
            <a:endParaRPr lang="zh-CN" altLang="en-US" sz="8800" b="1" spc="600" dirty="0">
              <a:solidFill>
                <a:srgbClr val="6D64FF"/>
              </a:solidFill>
              <a:latin typeface="+mn-ea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665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4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1299482" y="723482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讨论总结</a:t>
            </a:r>
          </a:p>
        </p:txBody>
      </p:sp>
      <p:sp>
        <p:nvSpPr>
          <p:cNvPr id="30" name="íṩlïḍé">
            <a:extLst>
              <a:ext uri="{FF2B5EF4-FFF2-40B4-BE49-F238E27FC236}">
                <a16:creationId xmlns="" xmlns:a16="http://schemas.microsoft.com/office/drawing/2014/main" id="{14BBC293-86F4-4AEC-8AC2-D94CDAAC41D8}"/>
              </a:ext>
            </a:extLst>
          </p:cNvPr>
          <p:cNvSpPr/>
          <p:nvPr/>
        </p:nvSpPr>
        <p:spPr>
          <a:xfrm>
            <a:off x="559903" y="2135974"/>
            <a:ext cx="10845800" cy="45720"/>
          </a:xfrm>
          <a:prstGeom prst="rect">
            <a:avLst/>
          </a:prstGeom>
          <a:solidFill>
            <a:srgbClr val="6D64FF"/>
          </a:solidFill>
          <a:ln>
            <a:solidFill>
              <a:srgbClr val="6D6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cs typeface="+mn-ea"/>
              <a:sym typeface="+mn-lt"/>
            </a:endParaRPr>
          </a:p>
        </p:txBody>
      </p:sp>
      <p:sp>
        <p:nvSpPr>
          <p:cNvPr id="31" name="ï$líḓe">
            <a:extLst>
              <a:ext uri="{FF2B5EF4-FFF2-40B4-BE49-F238E27FC236}">
                <a16:creationId xmlns="" xmlns:a16="http://schemas.microsoft.com/office/drawing/2014/main" id="{22C8D553-DBAA-4128-AD7B-48C0439B16EE}"/>
              </a:ext>
            </a:extLst>
          </p:cNvPr>
          <p:cNvSpPr/>
          <p:nvPr/>
        </p:nvSpPr>
        <p:spPr>
          <a:xfrm>
            <a:off x="1453473" y="1820546"/>
            <a:ext cx="1920240" cy="676576"/>
          </a:xfrm>
          <a:prstGeom prst="rect">
            <a:avLst/>
          </a:prstGeom>
          <a:solidFill>
            <a:srgbClr val="6D64FF"/>
          </a:solidFill>
          <a:ln>
            <a:solidFill>
              <a:srgbClr val="6D6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altLang="zh-CN">
                <a:cs typeface="+mn-ea"/>
                <a:sym typeface="+mn-lt"/>
              </a:rPr>
              <a:t> </a:t>
            </a:r>
            <a:endParaRPr lang="en-US" dirty="0">
              <a:cs typeface="+mn-ea"/>
              <a:sym typeface="+mn-lt"/>
            </a:endParaRPr>
          </a:p>
        </p:txBody>
      </p:sp>
      <p:sp>
        <p:nvSpPr>
          <p:cNvPr id="32" name="î$ḻïḑè">
            <a:extLst>
              <a:ext uri="{FF2B5EF4-FFF2-40B4-BE49-F238E27FC236}">
                <a16:creationId xmlns="" xmlns:a16="http://schemas.microsoft.com/office/drawing/2014/main" id="{DE55A8F6-4780-443B-A02E-4CFA056E8B13}"/>
              </a:ext>
            </a:extLst>
          </p:cNvPr>
          <p:cNvSpPr/>
          <p:nvPr/>
        </p:nvSpPr>
        <p:spPr>
          <a:xfrm>
            <a:off x="4949963" y="1820546"/>
            <a:ext cx="1920240" cy="676576"/>
          </a:xfrm>
          <a:prstGeom prst="rect">
            <a:avLst/>
          </a:prstGeom>
          <a:solidFill>
            <a:srgbClr val="6D64FF"/>
          </a:solidFill>
          <a:ln>
            <a:solidFill>
              <a:srgbClr val="6D6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altLang="zh-CN">
                <a:cs typeface="+mn-ea"/>
                <a:sym typeface="+mn-lt"/>
              </a:rPr>
              <a:t> 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33" name="ïṣliḍe">
            <a:extLst>
              <a:ext uri="{FF2B5EF4-FFF2-40B4-BE49-F238E27FC236}">
                <a16:creationId xmlns="" xmlns:a16="http://schemas.microsoft.com/office/drawing/2014/main" id="{E38FBDDB-0465-4968-9344-E62FB15520BE}"/>
              </a:ext>
            </a:extLst>
          </p:cNvPr>
          <p:cNvSpPr/>
          <p:nvPr/>
        </p:nvSpPr>
        <p:spPr>
          <a:xfrm>
            <a:off x="8519027" y="1820546"/>
            <a:ext cx="1920240" cy="676576"/>
          </a:xfrm>
          <a:prstGeom prst="rect">
            <a:avLst/>
          </a:prstGeom>
          <a:solidFill>
            <a:srgbClr val="6D64FF"/>
          </a:solidFill>
          <a:ln>
            <a:solidFill>
              <a:srgbClr val="6D6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altLang="zh-CN">
                <a:cs typeface="+mn-ea"/>
                <a:sym typeface="+mn-lt"/>
              </a:rPr>
              <a:t> 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5E6A3D0B-152F-427E-9BD4-DB483C0E023F}"/>
              </a:ext>
            </a:extLst>
          </p:cNvPr>
          <p:cNvSpPr txBox="1"/>
          <p:nvPr/>
        </p:nvSpPr>
        <p:spPr>
          <a:xfrm>
            <a:off x="1934029" y="1968230"/>
            <a:ext cx="959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总结一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1B264395-6315-4E94-904C-764D0BD5BD3F}"/>
              </a:ext>
            </a:extLst>
          </p:cNvPr>
          <p:cNvSpPr txBox="1"/>
          <p:nvPr/>
        </p:nvSpPr>
        <p:spPr>
          <a:xfrm>
            <a:off x="5329860" y="1953471"/>
            <a:ext cx="1056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总结二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952EE666-E2F5-4794-BE5F-CACE14E17959}"/>
              </a:ext>
            </a:extLst>
          </p:cNvPr>
          <p:cNvSpPr txBox="1"/>
          <p:nvPr/>
        </p:nvSpPr>
        <p:spPr>
          <a:xfrm>
            <a:off x="8976899" y="1953471"/>
            <a:ext cx="1004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总结三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E0DA8F8C-9424-439F-AF4B-0C41B58D9EBF}"/>
              </a:ext>
            </a:extLst>
          </p:cNvPr>
          <p:cNvSpPr txBox="1"/>
          <p:nvPr/>
        </p:nvSpPr>
        <p:spPr>
          <a:xfrm>
            <a:off x="1200956" y="2736578"/>
            <a:ext cx="24252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60000"/>
              </a:lnSpc>
            </a:pPr>
            <a:r>
              <a:rPr lang="zh-CN" altLang="en-US" dirty="0">
                <a:cs typeface="+mn-ea"/>
                <a:sym typeface="+mn-lt"/>
              </a:rPr>
              <a:t>肝脾</a:t>
            </a:r>
            <a:r>
              <a:rPr lang="en-US" altLang="zh-CN" dirty="0">
                <a:cs typeface="+mn-ea"/>
                <a:sym typeface="+mn-lt"/>
              </a:rPr>
              <a:t>T</a:t>
            </a:r>
            <a:r>
              <a:rPr lang="zh-CN" altLang="en-US" dirty="0">
                <a:cs typeface="+mn-ea"/>
                <a:sym typeface="+mn-lt"/>
              </a:rPr>
              <a:t>细胞淋巴瘤（</a:t>
            </a:r>
            <a:r>
              <a:rPr lang="en-US" altLang="zh-CN" dirty="0">
                <a:cs typeface="+mn-ea"/>
                <a:sym typeface="+mn-lt"/>
              </a:rPr>
              <a:t>HSTL</a:t>
            </a:r>
            <a:r>
              <a:rPr lang="zh-CN" altLang="en-US" dirty="0">
                <a:cs typeface="+mn-ea"/>
                <a:sym typeface="+mn-lt"/>
              </a:rPr>
              <a:t>）作为一种独特类型的淋巴瘤由</a:t>
            </a:r>
            <a:r>
              <a:rPr lang="en-US" altLang="zh-CN" dirty="0" err="1">
                <a:cs typeface="+mn-ea"/>
                <a:sym typeface="+mn-lt"/>
              </a:rPr>
              <a:t>Farcet</a:t>
            </a:r>
            <a:r>
              <a:rPr lang="en-US" altLang="zh-CN" dirty="0">
                <a:cs typeface="+mn-ea"/>
                <a:sym typeface="+mn-lt"/>
              </a:rPr>
              <a:t> </a:t>
            </a:r>
            <a:r>
              <a:rPr lang="zh-CN" altLang="en-US" dirty="0">
                <a:cs typeface="+mn-ea"/>
                <a:sym typeface="+mn-lt"/>
              </a:rPr>
              <a:t>等在</a:t>
            </a:r>
            <a:r>
              <a:rPr lang="en-US" altLang="zh-CN" dirty="0">
                <a:cs typeface="+mn-ea"/>
                <a:sym typeface="+mn-lt"/>
              </a:rPr>
              <a:t>1990 </a:t>
            </a:r>
            <a:r>
              <a:rPr lang="zh-CN" altLang="en-US" dirty="0">
                <a:cs typeface="+mn-ea"/>
                <a:sym typeface="+mn-lt"/>
              </a:rPr>
              <a:t>年首次报道。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6BA86FA0-2D44-45F4-BFC6-D4DD9E7BF921}"/>
              </a:ext>
            </a:extLst>
          </p:cNvPr>
          <p:cNvSpPr txBox="1"/>
          <p:nvPr/>
        </p:nvSpPr>
        <p:spPr>
          <a:xfrm>
            <a:off x="4557785" y="2751997"/>
            <a:ext cx="2704596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60000"/>
              </a:lnSpc>
            </a:pPr>
            <a:r>
              <a:rPr lang="en-US" altLang="zh-CN" dirty="0">
                <a:cs typeface="+mn-ea"/>
                <a:sym typeface="+mn-lt"/>
              </a:rPr>
              <a:t>HSTL</a:t>
            </a:r>
            <a:r>
              <a:rPr lang="zh-CN" altLang="en-US" dirty="0">
                <a:cs typeface="+mn-ea"/>
                <a:sym typeface="+mn-lt"/>
              </a:rPr>
              <a:t>多见于年轻人，常表现为长期发热， 肝脾不同程度大， 体重下降， 贫血； 但淋巴结往往不受累，外周血为全血细胞减少。侵袭性病程。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A062FA80-5B92-4B35-A3DC-E07AB984A309}"/>
              </a:ext>
            </a:extLst>
          </p:cNvPr>
          <p:cNvSpPr txBox="1"/>
          <p:nvPr/>
        </p:nvSpPr>
        <p:spPr>
          <a:xfrm>
            <a:off x="7938457" y="2751997"/>
            <a:ext cx="3538959" cy="324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6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1600" dirty="0">
                <a:cs typeface="+mn-ea"/>
                <a:sym typeface="+mn-lt"/>
              </a:rPr>
              <a:t>病理学上有其独特性，多侵犯肝、脾、骨髓，特征性地表现为窦内侵犯。脾主要病变在红髓，表现为索区及窦内侵犯，可以是轻度或重度、弥漫性侵犯，形成实性团样结构。白髓正常、减小或消失。与脾相比，肝窦内侵犯常常更为明显，具有特异性，亦有报道仅表现为汇管区的侵犯。 </a:t>
            </a:r>
          </a:p>
        </p:txBody>
      </p:sp>
    </p:spTree>
    <p:extLst>
      <p:ext uri="{BB962C8B-B14F-4D97-AF65-F5344CB8AC3E}">
        <p14:creationId xmlns:p14="http://schemas.microsoft.com/office/powerpoint/2010/main" val="77580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299482" y="723482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讨论总结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D14CFAF-BFA7-4F86-BE03-B1E4DE6B0823}"/>
              </a:ext>
            </a:extLst>
          </p:cNvPr>
          <p:cNvSpPr txBox="1"/>
          <p:nvPr/>
        </p:nvSpPr>
        <p:spPr>
          <a:xfrm>
            <a:off x="1037006" y="1692092"/>
            <a:ext cx="2382705" cy="523220"/>
          </a:xfrm>
          <a:prstGeom prst="rect">
            <a:avLst/>
          </a:prstGeom>
          <a:solidFill>
            <a:srgbClr val="6D64FF"/>
          </a:solidFill>
          <a:ln>
            <a:solidFill>
              <a:srgbClr val="6D64FF"/>
            </a:solidFill>
          </a:ln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 spc="600" dirty="0">
                <a:solidFill>
                  <a:schemeClr val="bg1"/>
                </a:solidFill>
                <a:cs typeface="+mn-ea"/>
                <a:sym typeface="+mn-lt"/>
              </a:rPr>
              <a:t>总结四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612EA49F-899F-4FC0-A4CB-F85BE20EFD07}"/>
              </a:ext>
            </a:extLst>
          </p:cNvPr>
          <p:cNvSpPr txBox="1"/>
          <p:nvPr/>
        </p:nvSpPr>
        <p:spPr>
          <a:xfrm>
            <a:off x="1037006" y="2337683"/>
            <a:ext cx="52371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2000" dirty="0">
                <a:cs typeface="+mn-ea"/>
                <a:sym typeface="+mn-lt"/>
              </a:rPr>
              <a:t>免疫表型多为</a:t>
            </a:r>
            <a:r>
              <a:rPr lang="en-US" altLang="zh-CN" sz="2000" dirty="0">
                <a:cs typeface="+mn-ea"/>
                <a:sym typeface="+mn-lt"/>
              </a:rPr>
              <a:t>CD2</a:t>
            </a:r>
            <a:r>
              <a:rPr lang="zh-CN" altLang="en-US" sz="2000" dirty="0">
                <a:cs typeface="+mn-ea"/>
                <a:sym typeface="+mn-lt"/>
              </a:rPr>
              <a:t>、 </a:t>
            </a:r>
            <a:r>
              <a:rPr lang="en-US" altLang="zh-CN" sz="2000" dirty="0">
                <a:cs typeface="+mn-ea"/>
                <a:sym typeface="+mn-lt"/>
              </a:rPr>
              <a:t>CD3 </a:t>
            </a:r>
            <a:r>
              <a:rPr lang="zh-CN" altLang="en-US" sz="2000" dirty="0">
                <a:cs typeface="+mn-ea"/>
                <a:sym typeface="+mn-lt"/>
              </a:rPr>
              <a:t>、</a:t>
            </a:r>
            <a:r>
              <a:rPr lang="en-US" altLang="zh-CN" sz="2000" dirty="0">
                <a:cs typeface="+mn-ea"/>
                <a:sym typeface="+mn-lt"/>
              </a:rPr>
              <a:t>CD7 ( + ) </a:t>
            </a:r>
            <a:r>
              <a:rPr lang="zh-CN" altLang="en-US" sz="2000" dirty="0">
                <a:cs typeface="+mn-ea"/>
                <a:sym typeface="+mn-lt"/>
              </a:rPr>
              <a:t>， </a:t>
            </a:r>
            <a:r>
              <a:rPr lang="en-US" altLang="zh-CN" sz="2000" dirty="0" err="1">
                <a:cs typeface="+mn-ea"/>
                <a:sym typeface="+mn-lt"/>
              </a:rPr>
              <a:t>TCRγδ</a:t>
            </a:r>
            <a:r>
              <a:rPr lang="zh-CN" altLang="en-US" sz="2000" dirty="0">
                <a:cs typeface="+mn-ea"/>
                <a:sym typeface="+mn-lt"/>
              </a:rPr>
              <a:t>或</a:t>
            </a:r>
            <a:r>
              <a:rPr lang="en-US" altLang="zh-CN" sz="2000" dirty="0">
                <a:cs typeface="+mn-ea"/>
                <a:sym typeface="+mn-lt"/>
              </a:rPr>
              <a:t>αβ( + ) </a:t>
            </a:r>
            <a:r>
              <a:rPr lang="zh-CN" altLang="en-US" sz="2000" dirty="0">
                <a:cs typeface="+mn-ea"/>
                <a:sym typeface="+mn-lt"/>
              </a:rPr>
              <a:t>，常表达</a:t>
            </a:r>
            <a:r>
              <a:rPr lang="en-US" altLang="zh-CN" sz="2000" dirty="0">
                <a:cs typeface="+mn-ea"/>
                <a:sym typeface="+mn-lt"/>
              </a:rPr>
              <a:t>NK</a:t>
            </a:r>
            <a:r>
              <a:rPr lang="zh-CN" altLang="en-US" sz="2000" dirty="0">
                <a:cs typeface="+mn-ea"/>
                <a:sym typeface="+mn-lt"/>
              </a:rPr>
              <a:t>相关抗原</a:t>
            </a:r>
            <a:r>
              <a:rPr lang="en-US" altLang="zh-CN" sz="2000" dirty="0">
                <a:cs typeface="+mn-ea"/>
                <a:sym typeface="+mn-lt"/>
              </a:rPr>
              <a:t>CD16</a:t>
            </a:r>
            <a:r>
              <a:rPr lang="zh-CN" altLang="en-US" sz="2000" dirty="0">
                <a:cs typeface="+mn-ea"/>
                <a:sym typeface="+mn-lt"/>
              </a:rPr>
              <a:t>、</a:t>
            </a:r>
            <a:r>
              <a:rPr lang="en-US" altLang="zh-CN" sz="2000" dirty="0">
                <a:cs typeface="+mn-ea"/>
                <a:sym typeface="+mn-lt"/>
              </a:rPr>
              <a:t>CD56</a:t>
            </a:r>
            <a:r>
              <a:rPr lang="zh-CN" altLang="en-US" sz="2000" dirty="0">
                <a:cs typeface="+mn-ea"/>
                <a:sym typeface="+mn-lt"/>
              </a:rPr>
              <a:t>。多表达细胞毒性颗粒蛋白</a:t>
            </a:r>
            <a:r>
              <a:rPr lang="en-US" altLang="zh-CN" sz="2000" dirty="0">
                <a:cs typeface="+mn-ea"/>
                <a:sym typeface="+mn-lt"/>
              </a:rPr>
              <a:t>TIA-1</a:t>
            </a:r>
            <a:r>
              <a:rPr lang="zh-CN" altLang="en-US" sz="2000" dirty="0">
                <a:cs typeface="+mn-ea"/>
                <a:sym typeface="+mn-lt"/>
              </a:rPr>
              <a:t>。大部分</a:t>
            </a:r>
            <a:r>
              <a:rPr lang="en-US" altLang="zh-CN" sz="2000" dirty="0">
                <a:cs typeface="+mn-ea"/>
                <a:sym typeface="+mn-lt"/>
              </a:rPr>
              <a:t>CD4</a:t>
            </a:r>
            <a:r>
              <a:rPr lang="zh-CN" altLang="en-US" sz="2000" dirty="0">
                <a:cs typeface="+mn-ea"/>
                <a:sym typeface="+mn-lt"/>
              </a:rPr>
              <a:t>、 </a:t>
            </a:r>
            <a:r>
              <a:rPr lang="en-US" altLang="zh-CN" sz="2000" dirty="0">
                <a:cs typeface="+mn-ea"/>
                <a:sym typeface="+mn-lt"/>
              </a:rPr>
              <a:t>CD5</a:t>
            </a:r>
            <a:r>
              <a:rPr lang="zh-CN" altLang="en-US" sz="2000" dirty="0">
                <a:cs typeface="+mn-ea"/>
                <a:sym typeface="+mn-lt"/>
              </a:rPr>
              <a:t>、 </a:t>
            </a:r>
            <a:r>
              <a:rPr lang="en-US" altLang="zh-CN" sz="2000" dirty="0">
                <a:cs typeface="+mn-ea"/>
                <a:sym typeface="+mn-lt"/>
              </a:rPr>
              <a:t>CD8(-)</a:t>
            </a:r>
            <a:r>
              <a:rPr lang="zh-CN" altLang="en-US" sz="2000" dirty="0">
                <a:cs typeface="+mn-ea"/>
                <a:sym typeface="+mn-lt"/>
              </a:rPr>
              <a:t>，粒酶</a:t>
            </a:r>
            <a:r>
              <a:rPr lang="en-US" altLang="zh-CN" sz="2000" dirty="0">
                <a:cs typeface="+mn-ea"/>
                <a:sym typeface="+mn-lt"/>
              </a:rPr>
              <a:t>B</a:t>
            </a:r>
            <a:r>
              <a:rPr lang="zh-CN" altLang="en-US" sz="2000" dirty="0">
                <a:cs typeface="+mn-ea"/>
                <a:sym typeface="+mn-lt"/>
              </a:rPr>
              <a:t>、穿孔素常为</a:t>
            </a:r>
            <a:r>
              <a:rPr lang="en-US" altLang="zh-CN" sz="2000" dirty="0">
                <a:cs typeface="+mn-ea"/>
                <a:sym typeface="+mn-lt"/>
              </a:rPr>
              <a:t>( - ) </a:t>
            </a:r>
            <a:r>
              <a:rPr lang="zh-CN" altLang="en-US" sz="2000" dirty="0">
                <a:cs typeface="+mn-ea"/>
                <a:sym typeface="+mn-lt"/>
              </a:rPr>
              <a:t>。提示瘤细胞起源于不成熟外周</a:t>
            </a:r>
            <a:r>
              <a:rPr lang="en-US" altLang="zh-CN" sz="2000" dirty="0" err="1">
                <a:cs typeface="+mn-ea"/>
                <a:sym typeface="+mn-lt"/>
              </a:rPr>
              <a:t>γδ</a:t>
            </a:r>
            <a:r>
              <a:rPr lang="en-US" altLang="zh-CN" sz="2000" dirty="0">
                <a:cs typeface="+mn-ea"/>
                <a:sym typeface="+mn-lt"/>
              </a:rPr>
              <a:t>(</a:t>
            </a:r>
            <a:r>
              <a:rPr lang="zh-CN" altLang="en-US" sz="2000" dirty="0">
                <a:cs typeface="+mn-ea"/>
                <a:sym typeface="+mn-lt"/>
              </a:rPr>
              <a:t>少数为</a:t>
            </a:r>
            <a:r>
              <a:rPr lang="en-US" altLang="zh-CN" sz="2000" dirty="0">
                <a:cs typeface="+mn-ea"/>
                <a:sym typeface="+mn-lt"/>
              </a:rPr>
              <a:t>αβ) </a:t>
            </a:r>
            <a:r>
              <a:rPr lang="zh-CN" altLang="en-US" sz="2000" dirty="0">
                <a:cs typeface="+mn-ea"/>
                <a:sym typeface="+mn-lt"/>
              </a:rPr>
              <a:t>细胞毒性</a:t>
            </a:r>
            <a:r>
              <a:rPr lang="en-US" altLang="zh-CN" sz="2000" dirty="0">
                <a:cs typeface="+mn-ea"/>
                <a:sym typeface="+mn-lt"/>
              </a:rPr>
              <a:t>T </a:t>
            </a:r>
            <a:r>
              <a:rPr lang="zh-CN" altLang="en-US" sz="2000" dirty="0">
                <a:cs typeface="+mn-ea"/>
                <a:sym typeface="+mn-lt"/>
              </a:rPr>
              <a:t>淋巴细胞</a:t>
            </a:r>
            <a:r>
              <a:rPr lang="zh-CN" altLang="en-US" sz="2000" dirty="0" smtClean="0">
                <a:cs typeface="+mn-ea"/>
                <a:sym typeface="+mn-lt"/>
              </a:rPr>
              <a:t>。遗传学</a:t>
            </a:r>
            <a:r>
              <a:rPr lang="zh-CN" altLang="en-US" sz="2000" dirty="0">
                <a:cs typeface="+mn-ea"/>
                <a:sym typeface="+mn-lt"/>
              </a:rPr>
              <a:t>异常主要表现为</a:t>
            </a:r>
            <a:r>
              <a:rPr lang="en-US" altLang="zh-CN" sz="2000" dirty="0" err="1">
                <a:cs typeface="+mn-ea"/>
                <a:sym typeface="+mn-lt"/>
              </a:rPr>
              <a:t>Iso</a:t>
            </a:r>
            <a:r>
              <a:rPr lang="en-US" altLang="zh-CN" sz="2000" dirty="0">
                <a:cs typeface="+mn-ea"/>
                <a:sym typeface="+mn-lt"/>
              </a:rPr>
              <a:t> 7q</a:t>
            </a:r>
            <a:r>
              <a:rPr lang="zh-CN" altLang="en-US" sz="2000" dirty="0">
                <a:cs typeface="+mn-ea"/>
                <a:sym typeface="+mn-lt"/>
              </a:rPr>
              <a:t>、</a:t>
            </a:r>
            <a:r>
              <a:rPr lang="en-US" altLang="zh-CN" sz="2000" dirty="0">
                <a:cs typeface="+mn-ea"/>
                <a:sym typeface="+mn-lt"/>
              </a:rPr>
              <a:t>tri 8 </a:t>
            </a:r>
            <a:r>
              <a:rPr lang="zh-CN" altLang="en-US" sz="2000" dirty="0">
                <a:cs typeface="+mn-ea"/>
                <a:sym typeface="+mn-lt"/>
              </a:rPr>
              <a:t>等。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209" y="1125416"/>
            <a:ext cx="5015132" cy="501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5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4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5409054" y="2209492"/>
            <a:ext cx="5957641" cy="379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dirty="0">
                <a:cs typeface="+mn-ea"/>
                <a:sym typeface="+mn-lt"/>
              </a:rPr>
              <a:t>脾切除</a:t>
            </a:r>
          </a:p>
          <a:p>
            <a:pPr>
              <a:lnSpc>
                <a:spcPct val="110000"/>
              </a:lnSpc>
            </a:pPr>
            <a:r>
              <a:rPr lang="zh-CN" altLang="en-US" sz="2000" dirty="0">
                <a:cs typeface="+mn-ea"/>
                <a:sym typeface="+mn-lt"/>
              </a:rPr>
              <a:t>甾体类药物</a:t>
            </a:r>
          </a:p>
          <a:p>
            <a:pPr>
              <a:lnSpc>
                <a:spcPct val="110000"/>
              </a:lnSpc>
            </a:pPr>
            <a:r>
              <a:rPr lang="zh-CN" altLang="en-US" sz="2000" dirty="0">
                <a:cs typeface="+mn-ea"/>
                <a:sym typeface="+mn-lt"/>
              </a:rPr>
              <a:t>烷化剂</a:t>
            </a:r>
          </a:p>
          <a:p>
            <a:pPr>
              <a:lnSpc>
                <a:spcPct val="110000"/>
              </a:lnSpc>
            </a:pPr>
            <a:r>
              <a:rPr lang="en-US" altLang="zh-CN" sz="2000" dirty="0">
                <a:cs typeface="+mn-ea"/>
                <a:sym typeface="+mn-lt"/>
              </a:rPr>
              <a:t>CHOP </a:t>
            </a:r>
            <a:r>
              <a:rPr lang="zh-CN" altLang="en-US" sz="2000" dirty="0">
                <a:cs typeface="+mn-ea"/>
                <a:sym typeface="+mn-lt"/>
              </a:rPr>
              <a:t>或</a:t>
            </a:r>
            <a:r>
              <a:rPr lang="en-US" altLang="zh-CN" sz="2000" dirty="0">
                <a:cs typeface="+mn-ea"/>
                <a:sym typeface="+mn-lt"/>
              </a:rPr>
              <a:t>CHOP </a:t>
            </a:r>
            <a:r>
              <a:rPr lang="zh-CN" altLang="en-US" sz="2000" dirty="0">
                <a:cs typeface="+mn-ea"/>
                <a:sym typeface="+mn-lt"/>
              </a:rPr>
              <a:t>样方案</a:t>
            </a:r>
          </a:p>
          <a:p>
            <a:pPr>
              <a:lnSpc>
                <a:spcPct val="110000"/>
              </a:lnSpc>
            </a:pPr>
            <a:r>
              <a:rPr lang="zh-CN" altLang="en-US" sz="2000" dirty="0">
                <a:cs typeface="+mn-ea"/>
                <a:sym typeface="+mn-lt"/>
              </a:rPr>
              <a:t>自体或异体骨髓或外周血干细胞移植</a:t>
            </a:r>
          </a:p>
          <a:p>
            <a:pPr>
              <a:lnSpc>
                <a:spcPct val="110000"/>
              </a:lnSpc>
            </a:pPr>
            <a:r>
              <a:rPr lang="zh-CN" altLang="en-US" sz="2000" dirty="0">
                <a:cs typeface="+mn-ea"/>
                <a:sym typeface="+mn-lt"/>
              </a:rPr>
              <a:t>完全缓解率不高，早期复发比较常见 </a:t>
            </a:r>
          </a:p>
          <a:p>
            <a:pPr>
              <a:lnSpc>
                <a:spcPct val="110000"/>
              </a:lnSpc>
            </a:pPr>
            <a:r>
              <a:rPr lang="zh-CN" altLang="en-US" sz="2000" dirty="0">
                <a:cs typeface="+mn-ea"/>
                <a:sym typeface="+mn-lt"/>
              </a:rPr>
              <a:t>中位生存期</a:t>
            </a:r>
            <a:r>
              <a:rPr lang="en-US" altLang="zh-CN" sz="2000" dirty="0">
                <a:cs typeface="+mn-ea"/>
                <a:sym typeface="+mn-lt"/>
              </a:rPr>
              <a:t>&lt; 2 </a:t>
            </a:r>
            <a:r>
              <a:rPr lang="zh-CN" altLang="en-US" sz="2000" dirty="0">
                <a:cs typeface="+mn-ea"/>
                <a:sym typeface="+mn-lt"/>
              </a:rPr>
              <a:t>年 </a:t>
            </a:r>
          </a:p>
          <a:p>
            <a:pPr>
              <a:lnSpc>
                <a:spcPct val="110000"/>
              </a:lnSpc>
            </a:pPr>
            <a:r>
              <a:rPr lang="zh-CN" altLang="en-US" sz="2000" dirty="0">
                <a:cs typeface="+mn-ea"/>
                <a:sym typeface="+mn-lt"/>
              </a:rPr>
              <a:t>伴乙肝的患者需积极抗病毒治疗，预后可能更糟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9D14CFAF-BFA7-4F86-BE03-B1E4DE6B0823}"/>
              </a:ext>
            </a:extLst>
          </p:cNvPr>
          <p:cNvSpPr txBox="1"/>
          <p:nvPr/>
        </p:nvSpPr>
        <p:spPr>
          <a:xfrm>
            <a:off x="5440193" y="1537346"/>
            <a:ext cx="2382705" cy="523220"/>
          </a:xfrm>
          <a:prstGeom prst="rect">
            <a:avLst/>
          </a:prstGeom>
          <a:solidFill>
            <a:srgbClr val="6D64FF"/>
          </a:solidFill>
          <a:ln>
            <a:solidFill>
              <a:srgbClr val="6D64FF"/>
            </a:solidFill>
          </a:ln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 spc="600" dirty="0">
                <a:solidFill>
                  <a:schemeClr val="bg1"/>
                </a:solidFill>
                <a:cs typeface="+mn-ea"/>
                <a:sym typeface="+mn-lt"/>
              </a:rPr>
              <a:t>总结四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299482" y="723482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讨论总结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607" y="1798956"/>
            <a:ext cx="4058529" cy="405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8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8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8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88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88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88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8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8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8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8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8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88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88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88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88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8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88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88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88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88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4" grpId="0" build="p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900" y="5283541"/>
            <a:ext cx="2959100" cy="15741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8" t="7321" r="9762" b="7678"/>
          <a:stretch/>
        </p:blipFill>
        <p:spPr>
          <a:xfrm>
            <a:off x="689445" y="598883"/>
            <a:ext cx="10813109" cy="566023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342" y="349293"/>
            <a:ext cx="1814285" cy="17107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63333"/>
          <a:stretch/>
        </p:blipFill>
        <p:spPr>
          <a:xfrm>
            <a:off x="6369978" y="4491344"/>
            <a:ext cx="4518455" cy="1019549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3149600" y="2579940"/>
            <a:ext cx="7264401" cy="14700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7200" dirty="0" smtClean="0">
                <a:solidFill>
                  <a:srgbClr val="6D64FF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内 科 病 例 讨 论</a:t>
            </a:r>
            <a:endParaRPr lang="zh-CN" altLang="en-US" sz="7200" dirty="0">
              <a:solidFill>
                <a:srgbClr val="6D64FF"/>
              </a:solidFill>
              <a:latin typeface="汉仪雅酷黑 75W" panose="020B0804020202020204" pitchFamily="34" charset="-122"/>
              <a:ea typeface="汉仪雅酷黑 75W" panose="020B0804020202020204" pitchFamily="34" charset="-122"/>
              <a:cs typeface="+mn-ea"/>
              <a:sym typeface="+mn-lt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4161744" y="2001959"/>
            <a:ext cx="5240112" cy="502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2400" b="1" spc="600" dirty="0" smtClean="0">
                <a:latin typeface="+mn-ea"/>
                <a:ea typeface="+mn-ea"/>
                <a:cs typeface="+mn-ea"/>
                <a:sym typeface="+mn-lt"/>
              </a:rPr>
              <a:t>XX</a:t>
            </a:r>
            <a:r>
              <a:rPr lang="zh-CN" altLang="en-US" sz="2400" b="1" spc="600" dirty="0" smtClean="0">
                <a:latin typeface="+mn-ea"/>
                <a:ea typeface="+mn-ea"/>
                <a:cs typeface="+mn-ea"/>
                <a:sym typeface="+mn-lt"/>
              </a:rPr>
              <a:t>省</a:t>
            </a:r>
            <a:r>
              <a:rPr lang="zh-CN" altLang="en-US" sz="2400" b="1" spc="600" dirty="0">
                <a:latin typeface="+mn-ea"/>
                <a:ea typeface="+mn-ea"/>
                <a:cs typeface="+mn-ea"/>
                <a:sym typeface="+mn-lt"/>
              </a:rPr>
              <a:t>三甲人民医院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6975007" y="4075365"/>
            <a:ext cx="2273979" cy="278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2000" b="1" spc="300" dirty="0" smtClean="0">
                <a:latin typeface="+mn-ea"/>
                <a:cs typeface="+mn-ea"/>
                <a:sym typeface="+mn-lt"/>
              </a:rPr>
              <a:t>部门：血液内科</a:t>
            </a:r>
            <a:endParaRPr lang="zh-CN" altLang="en-US" sz="2000" b="1" spc="300" dirty="0">
              <a:latin typeface="+mn-ea"/>
              <a:cs typeface="+mn-ea"/>
              <a:sym typeface="+mn-lt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4161744" y="4074061"/>
            <a:ext cx="2567529" cy="4181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000" b="1" spc="300" dirty="0">
                <a:latin typeface="+mn-ea"/>
                <a:cs typeface="+mn-ea"/>
                <a:sym typeface="+mn-lt"/>
              </a:rPr>
              <a:t>举办人</a:t>
            </a:r>
            <a:r>
              <a:rPr lang="zh-CN" altLang="en-US" sz="2000" b="1" spc="300" dirty="0" smtClean="0">
                <a:latin typeface="+mn-ea"/>
                <a:cs typeface="+mn-ea"/>
                <a:sym typeface="+mn-lt"/>
              </a:rPr>
              <a:t>：</a:t>
            </a:r>
            <a:r>
              <a:rPr lang="zh-CN" altLang="en-US" sz="2000" b="1" spc="300" dirty="0">
                <a:latin typeface="+mn-ea"/>
                <a:cs typeface="+mn-ea"/>
                <a:sym typeface="+mn-lt"/>
              </a:rPr>
              <a:t>优</a:t>
            </a:r>
            <a:r>
              <a:rPr lang="zh-CN" altLang="en-US" sz="2000" b="1" spc="300" dirty="0" smtClean="0">
                <a:latin typeface="+mn-ea"/>
                <a:cs typeface="+mn-ea"/>
                <a:sym typeface="+mn-lt"/>
              </a:rPr>
              <a:t>品</a:t>
            </a:r>
            <a:r>
              <a:rPr lang="en-US" altLang="zh-CN" sz="2000" b="1" spc="300" dirty="0" smtClean="0">
                <a:latin typeface="+mn-ea"/>
                <a:cs typeface="+mn-ea"/>
                <a:sym typeface="+mn-lt"/>
              </a:rPr>
              <a:t>PPT</a:t>
            </a:r>
            <a:endParaRPr lang="zh-CN" altLang="en-US" sz="2000" b="1" spc="300" dirty="0">
              <a:latin typeface="+mn-ea"/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689966"/>
            <a:ext cx="4038600" cy="515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54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4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build="p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900" y="5283541"/>
            <a:ext cx="2959100" cy="15741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8" t="7321" r="9762" b="7678"/>
          <a:stretch/>
        </p:blipFill>
        <p:spPr>
          <a:xfrm>
            <a:off x="689445" y="598883"/>
            <a:ext cx="10813109" cy="566023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342" y="349293"/>
            <a:ext cx="1814285" cy="17107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63333"/>
          <a:stretch/>
        </p:blipFill>
        <p:spPr>
          <a:xfrm>
            <a:off x="6369978" y="4491344"/>
            <a:ext cx="4518455" cy="1019549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374242" y="3072877"/>
            <a:ext cx="5626100" cy="14700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8000" dirty="0">
                <a:solidFill>
                  <a:srgbClr val="6D64FF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病史介绍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1221733"/>
            <a:ext cx="4404951" cy="5627442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317341" y="1858696"/>
            <a:ext cx="1739902" cy="1214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8800" b="1" spc="600" dirty="0" smtClean="0">
                <a:solidFill>
                  <a:srgbClr val="6D64FF"/>
                </a:solidFill>
                <a:latin typeface="+mn-ea"/>
                <a:ea typeface="+mn-ea"/>
                <a:cs typeface="+mn-ea"/>
                <a:sym typeface="+mn-lt"/>
              </a:rPr>
              <a:t>01</a:t>
            </a:r>
            <a:endParaRPr lang="zh-CN" altLang="en-US" sz="8800" b="1" spc="600" dirty="0">
              <a:solidFill>
                <a:srgbClr val="6D64FF"/>
              </a:solidFill>
              <a:latin typeface="+mn-ea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883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4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267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28054" y="721571"/>
            <a:ext cx="2240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病史介绍</a:t>
            </a:r>
          </a:p>
        </p:txBody>
      </p:sp>
      <p:grpSp>
        <p:nvGrpSpPr>
          <p:cNvPr id="46" name="组合 15"/>
          <p:cNvGrpSpPr/>
          <p:nvPr/>
        </p:nvGrpSpPr>
        <p:grpSpPr>
          <a:xfrm>
            <a:off x="1156355" y="1538366"/>
            <a:ext cx="9887169" cy="4504382"/>
            <a:chOff x="-2" y="0"/>
            <a:chExt cx="19774335" cy="9008761"/>
          </a:xfrm>
        </p:grpSpPr>
        <p:sp>
          <p:nvSpPr>
            <p:cNvPr id="47" name="直接连接符 26"/>
            <p:cNvSpPr/>
            <p:nvPr/>
          </p:nvSpPr>
          <p:spPr>
            <a:xfrm flipH="1">
              <a:off x="556184" y="1107288"/>
              <a:ext cx="1" cy="6264001"/>
            </a:xfrm>
            <a:prstGeom prst="line">
              <a:avLst/>
            </a:prstGeom>
            <a:noFill/>
            <a:ln w="38100" cap="rnd">
              <a:solidFill>
                <a:srgbClr val="BFBFBF"/>
              </a:solidFill>
              <a:prstDash val="solid"/>
              <a:round/>
            </a:ln>
            <a:effectLst/>
          </p:spPr>
          <p:txBody>
            <a:bodyPr wrap="square" lIns="45720" tIns="45720" rIns="45720" bIns="45720" numCol="1" anchor="t">
              <a:noAutofit/>
            </a:bodyPr>
            <a:lstStyle/>
            <a:p>
              <a:pPr>
                <a:defRPr sz="3600" b="0">
                  <a:latin typeface="Arial"/>
                  <a:ea typeface="Arial"/>
                  <a:cs typeface="Arial"/>
                  <a:sym typeface="Arial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7" name="ïş1ïḋe"/>
            <p:cNvSpPr txBox="1"/>
            <p:nvPr/>
          </p:nvSpPr>
          <p:spPr>
            <a:xfrm>
              <a:off x="1584868" y="959824"/>
              <a:ext cx="18189465" cy="3958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20" tIns="45720" rIns="45720" bIns="45720" numCol="1" anchor="ctr">
              <a:noAutofit/>
            </a:bodyPr>
            <a:lstStyle>
              <a:lvl1pPr algn="l" defTabSz="1828800">
                <a:defRPr sz="2200" b="0"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患者，男，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23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岁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因“反复发热、食欲下降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3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月”于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2009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年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月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24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日入院 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反复高热，最高体温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39.5℃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，无时间规律，伴寒战，乏力、纳差、腹胀，厌油、消瘦，咽喉部不适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外院抗感染、退热治疗后体温下降，仍反复发热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精神、食欲差，大小便正常，体重下降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10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余斤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门诊以“发热原因待查”收入院</a:t>
              </a:r>
            </a:p>
          </p:txBody>
        </p:sp>
        <p:grpSp>
          <p:nvGrpSpPr>
            <p:cNvPr id="51" name="ï$1íďè"/>
            <p:cNvGrpSpPr/>
            <p:nvPr/>
          </p:nvGrpSpPr>
          <p:grpSpPr>
            <a:xfrm>
              <a:off x="1143499" y="23442"/>
              <a:ext cx="3092012" cy="804585"/>
              <a:chOff x="-1" y="-127912"/>
              <a:chExt cx="3092011" cy="804583"/>
            </a:xfrm>
          </p:grpSpPr>
          <p:sp>
            <p:nvSpPr>
              <p:cNvPr id="70" name="ïṣ1íḋé"/>
              <p:cNvSpPr/>
              <p:nvPr/>
            </p:nvSpPr>
            <p:spPr>
              <a:xfrm>
                <a:off x="-1" y="149833"/>
                <a:ext cx="328958" cy="5049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04" extrusionOk="0">
                    <a:moveTo>
                      <a:pt x="0" y="20842"/>
                    </a:moveTo>
                    <a:lnTo>
                      <a:pt x="0" y="667"/>
                    </a:lnTo>
                    <a:cubicBezTo>
                      <a:pt x="0" y="406"/>
                      <a:pt x="234" y="165"/>
                      <a:pt x="596" y="61"/>
                    </a:cubicBezTo>
                    <a:cubicBezTo>
                      <a:pt x="957" y="-49"/>
                      <a:pt x="1393" y="-8"/>
                      <a:pt x="1691" y="158"/>
                    </a:cubicBezTo>
                    <a:lnTo>
                      <a:pt x="21238" y="10083"/>
                    </a:lnTo>
                    <a:cubicBezTo>
                      <a:pt x="21462" y="10207"/>
                      <a:pt x="21589" y="10386"/>
                      <a:pt x="21600" y="10579"/>
                    </a:cubicBezTo>
                    <a:cubicBezTo>
                      <a:pt x="21600" y="10765"/>
                      <a:pt x="21472" y="10958"/>
                      <a:pt x="21249" y="11082"/>
                    </a:cubicBezTo>
                    <a:lnTo>
                      <a:pt x="1702" y="21337"/>
                    </a:lnTo>
                    <a:cubicBezTo>
                      <a:pt x="1404" y="21510"/>
                      <a:pt x="968" y="21551"/>
                      <a:pt x="606" y="21448"/>
                    </a:cubicBezTo>
                    <a:cubicBezTo>
                      <a:pt x="234" y="21337"/>
                      <a:pt x="0" y="21103"/>
                      <a:pt x="0" y="20842"/>
                    </a:cubicBezTo>
                    <a:close/>
                  </a:path>
                </a:pathLst>
              </a:custGeom>
              <a:solidFill>
                <a:srgbClr val="7CCEE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>
                  <a:defRPr sz="3600" b="0">
                    <a:latin typeface="Arial"/>
                    <a:ea typeface="Arial"/>
                    <a:cs typeface="Arial"/>
                    <a:sym typeface="Arial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î$ľïḓé"/>
              <p:cNvSpPr txBox="1"/>
              <p:nvPr/>
            </p:nvSpPr>
            <p:spPr>
              <a:xfrm>
                <a:off x="487113" y="-127912"/>
                <a:ext cx="2604897" cy="8045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20" tIns="45720" rIns="45720" bIns="45720" numCol="1" anchor="ctr">
                <a:noAutofit/>
              </a:bodyPr>
              <a:lstStyle>
                <a:lvl1pPr algn="l" defTabSz="1828800">
                  <a:defRPr b="0">
                    <a:solidFill>
                      <a:srgbClr val="404040"/>
                    </a:solidFill>
                    <a:latin typeface="方正黑体简体"/>
                    <a:ea typeface="方正黑体简体"/>
                    <a:cs typeface="方正黑体简体"/>
                    <a:sym typeface="方正黑体简体"/>
                  </a:defRPr>
                </a:lvl1pPr>
              </a:lstStyle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lang="zh-CN" altLang="en-US" sz="2400" b="1" dirty="0">
                    <a:latin typeface="+mn-lt"/>
                    <a:ea typeface="+mn-ea"/>
                    <a:cs typeface="+mn-ea"/>
                    <a:sym typeface="+mn-lt"/>
                  </a:rPr>
                  <a:t>病  史</a:t>
                </a:r>
                <a:endParaRPr sz="2400" b="1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2" name="îṥľîḑè"/>
            <p:cNvGrpSpPr/>
            <p:nvPr/>
          </p:nvGrpSpPr>
          <p:grpSpPr>
            <a:xfrm>
              <a:off x="0" y="0"/>
              <a:ext cx="1107289" cy="1107289"/>
              <a:chOff x="0" y="0"/>
              <a:chExt cx="1107288" cy="1107288"/>
            </a:xfrm>
          </p:grpSpPr>
          <p:sp>
            <p:nvSpPr>
              <p:cNvPr id="68" name="ïṡļîḑè"/>
              <p:cNvSpPr/>
              <p:nvPr/>
            </p:nvSpPr>
            <p:spPr>
              <a:xfrm>
                <a:off x="-1" y="-1"/>
                <a:ext cx="1107290" cy="1107290"/>
              </a:xfrm>
              <a:prstGeom prst="ellipse">
                <a:avLst/>
              </a:prstGeom>
              <a:solidFill>
                <a:srgbClr val="7CCEE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>
                  <a:defRPr sz="3600" b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iSlídé"/>
              <p:cNvSpPr/>
              <p:nvPr/>
            </p:nvSpPr>
            <p:spPr>
              <a:xfrm>
                <a:off x="303636" y="277012"/>
                <a:ext cx="500017" cy="5532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29" y="13995"/>
                    </a:moveTo>
                    <a:cubicBezTo>
                      <a:pt x="18668" y="14181"/>
                      <a:pt x="18272" y="14360"/>
                      <a:pt x="17842" y="14522"/>
                    </a:cubicBezTo>
                    <a:cubicBezTo>
                      <a:pt x="16949" y="14864"/>
                      <a:pt x="15934" y="15141"/>
                      <a:pt x="14844" y="15352"/>
                    </a:cubicBezTo>
                    <a:cubicBezTo>
                      <a:pt x="14611" y="16335"/>
                      <a:pt x="14303" y="17248"/>
                      <a:pt x="13925" y="18057"/>
                    </a:cubicBezTo>
                    <a:cubicBezTo>
                      <a:pt x="13745" y="18442"/>
                      <a:pt x="13547" y="18799"/>
                      <a:pt x="13340" y="19124"/>
                    </a:cubicBezTo>
                    <a:cubicBezTo>
                      <a:pt x="15947" y="18220"/>
                      <a:pt x="18022" y="16347"/>
                      <a:pt x="19029" y="13995"/>
                    </a:cubicBezTo>
                    <a:close/>
                    <a:moveTo>
                      <a:pt x="15178" y="8092"/>
                    </a:moveTo>
                    <a:cubicBezTo>
                      <a:pt x="15288" y="8965"/>
                      <a:pt x="15345" y="9873"/>
                      <a:pt x="15345" y="10797"/>
                    </a:cubicBezTo>
                    <a:cubicBezTo>
                      <a:pt x="15345" y="11726"/>
                      <a:pt x="15288" y="12630"/>
                      <a:pt x="15178" y="13503"/>
                    </a:cubicBezTo>
                    <a:cubicBezTo>
                      <a:pt x="15868" y="13344"/>
                      <a:pt x="16510" y="13150"/>
                      <a:pt x="17094" y="12928"/>
                    </a:cubicBezTo>
                    <a:cubicBezTo>
                      <a:pt x="18716" y="12309"/>
                      <a:pt x="19683" y="11512"/>
                      <a:pt x="19683" y="10797"/>
                    </a:cubicBezTo>
                    <a:cubicBezTo>
                      <a:pt x="19683" y="10083"/>
                      <a:pt x="18716" y="9286"/>
                      <a:pt x="17094" y="8667"/>
                    </a:cubicBezTo>
                    <a:cubicBezTo>
                      <a:pt x="16510" y="8445"/>
                      <a:pt x="15868" y="8255"/>
                      <a:pt x="15178" y="8092"/>
                    </a:cubicBezTo>
                    <a:close/>
                    <a:moveTo>
                      <a:pt x="5362" y="6268"/>
                    </a:moveTo>
                    <a:cubicBezTo>
                      <a:pt x="5239" y="6327"/>
                      <a:pt x="5116" y="6367"/>
                      <a:pt x="4997" y="6387"/>
                    </a:cubicBezTo>
                    <a:cubicBezTo>
                      <a:pt x="4922" y="6399"/>
                      <a:pt x="4870" y="6454"/>
                      <a:pt x="4870" y="6522"/>
                    </a:cubicBezTo>
                    <a:lnTo>
                      <a:pt x="4870" y="6859"/>
                    </a:lnTo>
                    <a:cubicBezTo>
                      <a:pt x="4848" y="6867"/>
                      <a:pt x="4830" y="6879"/>
                      <a:pt x="4813" y="6895"/>
                    </a:cubicBezTo>
                    <a:cubicBezTo>
                      <a:pt x="4786" y="6926"/>
                      <a:pt x="4769" y="6962"/>
                      <a:pt x="4777" y="7002"/>
                    </a:cubicBezTo>
                    <a:lnTo>
                      <a:pt x="4857" y="7728"/>
                    </a:lnTo>
                    <a:cubicBezTo>
                      <a:pt x="4865" y="7783"/>
                      <a:pt x="4909" y="7831"/>
                      <a:pt x="4966" y="7847"/>
                    </a:cubicBezTo>
                    <a:cubicBezTo>
                      <a:pt x="4980" y="7847"/>
                      <a:pt x="4997" y="7851"/>
                      <a:pt x="5010" y="7851"/>
                    </a:cubicBezTo>
                    <a:cubicBezTo>
                      <a:pt x="5054" y="7851"/>
                      <a:pt x="5098" y="7831"/>
                      <a:pt x="5129" y="7795"/>
                    </a:cubicBezTo>
                    <a:lnTo>
                      <a:pt x="5555" y="7287"/>
                    </a:lnTo>
                    <a:cubicBezTo>
                      <a:pt x="5573" y="7263"/>
                      <a:pt x="5586" y="7236"/>
                      <a:pt x="5586" y="7204"/>
                    </a:cubicBezTo>
                    <a:lnTo>
                      <a:pt x="5586" y="6387"/>
                    </a:lnTo>
                    <a:cubicBezTo>
                      <a:pt x="5586" y="6339"/>
                      <a:pt x="5555" y="6296"/>
                      <a:pt x="5511" y="6272"/>
                    </a:cubicBezTo>
                    <a:cubicBezTo>
                      <a:pt x="5467" y="6248"/>
                      <a:pt x="5410" y="6244"/>
                      <a:pt x="5362" y="6268"/>
                    </a:cubicBezTo>
                    <a:close/>
                    <a:moveTo>
                      <a:pt x="3446" y="6268"/>
                    </a:moveTo>
                    <a:cubicBezTo>
                      <a:pt x="3402" y="6244"/>
                      <a:pt x="3345" y="6248"/>
                      <a:pt x="3301" y="6272"/>
                    </a:cubicBezTo>
                    <a:cubicBezTo>
                      <a:pt x="3252" y="6296"/>
                      <a:pt x="3226" y="6339"/>
                      <a:pt x="3226" y="6387"/>
                    </a:cubicBezTo>
                    <a:lnTo>
                      <a:pt x="3226" y="7204"/>
                    </a:lnTo>
                    <a:cubicBezTo>
                      <a:pt x="3226" y="7236"/>
                      <a:pt x="3235" y="7263"/>
                      <a:pt x="3257" y="7287"/>
                    </a:cubicBezTo>
                    <a:lnTo>
                      <a:pt x="3679" y="7795"/>
                    </a:lnTo>
                    <a:cubicBezTo>
                      <a:pt x="3709" y="7831"/>
                      <a:pt x="3753" y="7851"/>
                      <a:pt x="3802" y="7851"/>
                    </a:cubicBezTo>
                    <a:cubicBezTo>
                      <a:pt x="3815" y="7851"/>
                      <a:pt x="3828" y="7851"/>
                      <a:pt x="3841" y="7847"/>
                    </a:cubicBezTo>
                    <a:cubicBezTo>
                      <a:pt x="3903" y="7831"/>
                      <a:pt x="3947" y="7783"/>
                      <a:pt x="3951" y="7728"/>
                    </a:cubicBezTo>
                    <a:lnTo>
                      <a:pt x="4035" y="7002"/>
                    </a:lnTo>
                    <a:cubicBezTo>
                      <a:pt x="4039" y="6962"/>
                      <a:pt x="4026" y="6926"/>
                      <a:pt x="3995" y="6895"/>
                    </a:cubicBezTo>
                    <a:cubicBezTo>
                      <a:pt x="3982" y="6879"/>
                      <a:pt x="3960" y="6867"/>
                      <a:pt x="3938" y="6859"/>
                    </a:cubicBezTo>
                    <a:lnTo>
                      <a:pt x="3938" y="6522"/>
                    </a:lnTo>
                    <a:cubicBezTo>
                      <a:pt x="3938" y="6454"/>
                      <a:pt x="3885" y="6399"/>
                      <a:pt x="3815" y="6387"/>
                    </a:cubicBezTo>
                    <a:cubicBezTo>
                      <a:pt x="3696" y="6367"/>
                      <a:pt x="3573" y="6327"/>
                      <a:pt x="3446" y="6268"/>
                    </a:cubicBezTo>
                    <a:close/>
                    <a:moveTo>
                      <a:pt x="3683" y="2594"/>
                    </a:moveTo>
                    <a:cubicBezTo>
                      <a:pt x="3252" y="2594"/>
                      <a:pt x="2839" y="2753"/>
                      <a:pt x="2633" y="2844"/>
                    </a:cubicBezTo>
                    <a:cubicBezTo>
                      <a:pt x="2580" y="2868"/>
                      <a:pt x="2549" y="2916"/>
                      <a:pt x="2549" y="2967"/>
                    </a:cubicBezTo>
                    <a:lnTo>
                      <a:pt x="2549" y="3209"/>
                    </a:lnTo>
                    <a:lnTo>
                      <a:pt x="2488" y="3209"/>
                    </a:lnTo>
                    <a:cubicBezTo>
                      <a:pt x="2404" y="3209"/>
                      <a:pt x="2334" y="3273"/>
                      <a:pt x="2334" y="3348"/>
                    </a:cubicBezTo>
                    <a:lnTo>
                      <a:pt x="2334" y="3570"/>
                    </a:lnTo>
                    <a:cubicBezTo>
                      <a:pt x="2334" y="3618"/>
                      <a:pt x="2360" y="3662"/>
                      <a:pt x="2404" y="3685"/>
                    </a:cubicBezTo>
                    <a:lnTo>
                      <a:pt x="2549" y="3773"/>
                    </a:lnTo>
                    <a:lnTo>
                      <a:pt x="2558" y="3828"/>
                    </a:lnTo>
                    <a:cubicBezTo>
                      <a:pt x="2606" y="4157"/>
                      <a:pt x="2808" y="4578"/>
                      <a:pt x="3103" y="4963"/>
                    </a:cubicBezTo>
                    <a:cubicBezTo>
                      <a:pt x="3472" y="5447"/>
                      <a:pt x="3819" y="5661"/>
                      <a:pt x="4000" y="5661"/>
                    </a:cubicBezTo>
                    <a:lnTo>
                      <a:pt x="4813" y="5661"/>
                    </a:lnTo>
                    <a:cubicBezTo>
                      <a:pt x="4993" y="5661"/>
                      <a:pt x="5340" y="5447"/>
                      <a:pt x="5709" y="4963"/>
                    </a:cubicBezTo>
                    <a:cubicBezTo>
                      <a:pt x="5999" y="4578"/>
                      <a:pt x="6201" y="4157"/>
                      <a:pt x="6250" y="3828"/>
                    </a:cubicBezTo>
                    <a:lnTo>
                      <a:pt x="6259" y="3773"/>
                    </a:lnTo>
                    <a:lnTo>
                      <a:pt x="6408" y="3685"/>
                    </a:lnTo>
                    <a:cubicBezTo>
                      <a:pt x="6448" y="3662"/>
                      <a:pt x="6474" y="3618"/>
                      <a:pt x="6474" y="3574"/>
                    </a:cubicBezTo>
                    <a:lnTo>
                      <a:pt x="6474" y="3348"/>
                    </a:lnTo>
                    <a:cubicBezTo>
                      <a:pt x="6474" y="3273"/>
                      <a:pt x="6408" y="3209"/>
                      <a:pt x="6325" y="3209"/>
                    </a:cubicBezTo>
                    <a:lnTo>
                      <a:pt x="6241" y="3209"/>
                    </a:lnTo>
                    <a:cubicBezTo>
                      <a:pt x="6228" y="3193"/>
                      <a:pt x="6215" y="3178"/>
                      <a:pt x="6193" y="3166"/>
                    </a:cubicBezTo>
                    <a:cubicBezTo>
                      <a:pt x="6149" y="3142"/>
                      <a:pt x="6096" y="3138"/>
                      <a:pt x="6048" y="3154"/>
                    </a:cubicBezTo>
                    <a:cubicBezTo>
                      <a:pt x="5845" y="3237"/>
                      <a:pt x="5643" y="3277"/>
                      <a:pt x="5450" y="3277"/>
                    </a:cubicBezTo>
                    <a:cubicBezTo>
                      <a:pt x="5107" y="3277"/>
                      <a:pt x="4795" y="3150"/>
                      <a:pt x="4523" y="2900"/>
                    </a:cubicBezTo>
                    <a:cubicBezTo>
                      <a:pt x="4307" y="2698"/>
                      <a:pt x="4021" y="2594"/>
                      <a:pt x="3683" y="2594"/>
                    </a:cubicBezTo>
                    <a:close/>
                    <a:moveTo>
                      <a:pt x="13340" y="2471"/>
                    </a:moveTo>
                    <a:cubicBezTo>
                      <a:pt x="13547" y="2796"/>
                      <a:pt x="13745" y="3153"/>
                      <a:pt x="13925" y="3542"/>
                    </a:cubicBezTo>
                    <a:cubicBezTo>
                      <a:pt x="14303" y="4347"/>
                      <a:pt x="14611" y="5260"/>
                      <a:pt x="14844" y="6247"/>
                    </a:cubicBezTo>
                    <a:cubicBezTo>
                      <a:pt x="15934" y="6454"/>
                      <a:pt x="16949" y="6731"/>
                      <a:pt x="17842" y="7073"/>
                    </a:cubicBezTo>
                    <a:cubicBezTo>
                      <a:pt x="18272" y="7239"/>
                      <a:pt x="18668" y="7414"/>
                      <a:pt x="19029" y="7604"/>
                    </a:cubicBezTo>
                    <a:cubicBezTo>
                      <a:pt x="18022" y="5252"/>
                      <a:pt x="15947" y="3379"/>
                      <a:pt x="13340" y="2471"/>
                    </a:cubicBezTo>
                    <a:close/>
                    <a:moveTo>
                      <a:pt x="9798" y="146"/>
                    </a:moveTo>
                    <a:cubicBezTo>
                      <a:pt x="16308" y="146"/>
                      <a:pt x="21600" y="4926"/>
                      <a:pt x="21600" y="10797"/>
                    </a:cubicBezTo>
                    <a:cubicBezTo>
                      <a:pt x="21600" y="16673"/>
                      <a:pt x="16308" y="21449"/>
                      <a:pt x="9798" y="21449"/>
                    </a:cubicBezTo>
                    <a:cubicBezTo>
                      <a:pt x="9732" y="21449"/>
                      <a:pt x="9666" y="21449"/>
                      <a:pt x="9600" y="21449"/>
                    </a:cubicBezTo>
                    <a:lnTo>
                      <a:pt x="9600" y="19699"/>
                    </a:lnTo>
                    <a:cubicBezTo>
                      <a:pt x="9666" y="19711"/>
                      <a:pt x="9732" y="19719"/>
                      <a:pt x="9798" y="19719"/>
                    </a:cubicBezTo>
                    <a:cubicBezTo>
                      <a:pt x="10593" y="19719"/>
                      <a:pt x="11472" y="18843"/>
                      <a:pt x="12158" y="17379"/>
                    </a:cubicBezTo>
                    <a:cubicBezTo>
                      <a:pt x="12409" y="16855"/>
                      <a:pt x="12620" y="16272"/>
                      <a:pt x="12795" y="15649"/>
                    </a:cubicBezTo>
                    <a:cubicBezTo>
                      <a:pt x="11833" y="15752"/>
                      <a:pt x="10826" y="15804"/>
                      <a:pt x="9798" y="15804"/>
                    </a:cubicBezTo>
                    <a:cubicBezTo>
                      <a:pt x="9732" y="15804"/>
                      <a:pt x="9666" y="15804"/>
                      <a:pt x="9600" y="15804"/>
                    </a:cubicBezTo>
                    <a:lnTo>
                      <a:pt x="9600" y="14070"/>
                    </a:lnTo>
                    <a:cubicBezTo>
                      <a:pt x="9666" y="14070"/>
                      <a:pt x="9732" y="14074"/>
                      <a:pt x="9798" y="14074"/>
                    </a:cubicBezTo>
                    <a:cubicBezTo>
                      <a:pt x="10976" y="14074"/>
                      <a:pt x="12118" y="13999"/>
                      <a:pt x="13191" y="13860"/>
                    </a:cubicBezTo>
                    <a:cubicBezTo>
                      <a:pt x="13345" y="12892"/>
                      <a:pt x="13428" y="11861"/>
                      <a:pt x="13428" y="10797"/>
                    </a:cubicBezTo>
                    <a:cubicBezTo>
                      <a:pt x="13428" y="9738"/>
                      <a:pt x="13345" y="8707"/>
                      <a:pt x="13191" y="7739"/>
                    </a:cubicBezTo>
                    <a:cubicBezTo>
                      <a:pt x="12118" y="7596"/>
                      <a:pt x="10976" y="7525"/>
                      <a:pt x="9798" y="7525"/>
                    </a:cubicBezTo>
                    <a:cubicBezTo>
                      <a:pt x="9732" y="7525"/>
                      <a:pt x="9666" y="7525"/>
                      <a:pt x="9600" y="7525"/>
                    </a:cubicBezTo>
                    <a:lnTo>
                      <a:pt x="9600" y="5795"/>
                    </a:lnTo>
                    <a:cubicBezTo>
                      <a:pt x="9666" y="5795"/>
                      <a:pt x="9732" y="5791"/>
                      <a:pt x="9798" y="5791"/>
                    </a:cubicBezTo>
                    <a:cubicBezTo>
                      <a:pt x="10826" y="5791"/>
                      <a:pt x="11833" y="5847"/>
                      <a:pt x="12795" y="5946"/>
                    </a:cubicBezTo>
                    <a:cubicBezTo>
                      <a:pt x="12620" y="5323"/>
                      <a:pt x="12409" y="4744"/>
                      <a:pt x="12158" y="4216"/>
                    </a:cubicBezTo>
                    <a:cubicBezTo>
                      <a:pt x="11472" y="2752"/>
                      <a:pt x="10593" y="1880"/>
                      <a:pt x="9798" y="1880"/>
                    </a:cubicBezTo>
                    <a:cubicBezTo>
                      <a:pt x="9732" y="1880"/>
                      <a:pt x="9666" y="1888"/>
                      <a:pt x="9600" y="1900"/>
                    </a:cubicBezTo>
                    <a:lnTo>
                      <a:pt x="9600" y="150"/>
                    </a:lnTo>
                    <a:cubicBezTo>
                      <a:pt x="9666" y="150"/>
                      <a:pt x="9732" y="146"/>
                      <a:pt x="9798" y="146"/>
                    </a:cubicBezTo>
                    <a:close/>
                    <a:moveTo>
                      <a:pt x="4021" y="0"/>
                    </a:moveTo>
                    <a:lnTo>
                      <a:pt x="4786" y="0"/>
                    </a:lnTo>
                    <a:cubicBezTo>
                      <a:pt x="6092" y="0"/>
                      <a:pt x="7151" y="956"/>
                      <a:pt x="7151" y="2130"/>
                    </a:cubicBezTo>
                    <a:lnTo>
                      <a:pt x="7151" y="2801"/>
                    </a:lnTo>
                    <a:cubicBezTo>
                      <a:pt x="7239" y="2912"/>
                      <a:pt x="7283" y="3047"/>
                      <a:pt x="7283" y="3182"/>
                    </a:cubicBezTo>
                    <a:lnTo>
                      <a:pt x="7283" y="3658"/>
                    </a:lnTo>
                    <a:cubicBezTo>
                      <a:pt x="7283" y="3852"/>
                      <a:pt x="7186" y="4038"/>
                      <a:pt x="7023" y="4161"/>
                    </a:cubicBezTo>
                    <a:cubicBezTo>
                      <a:pt x="6984" y="4280"/>
                      <a:pt x="6931" y="4403"/>
                      <a:pt x="6870" y="4522"/>
                    </a:cubicBezTo>
                    <a:cubicBezTo>
                      <a:pt x="6751" y="4812"/>
                      <a:pt x="6575" y="5109"/>
                      <a:pt x="6364" y="5387"/>
                    </a:cubicBezTo>
                    <a:cubicBezTo>
                      <a:pt x="6276" y="5502"/>
                      <a:pt x="6158" y="5637"/>
                      <a:pt x="6026" y="5776"/>
                    </a:cubicBezTo>
                    <a:cubicBezTo>
                      <a:pt x="6144" y="5827"/>
                      <a:pt x="6250" y="5899"/>
                      <a:pt x="6338" y="5990"/>
                    </a:cubicBezTo>
                    <a:lnTo>
                      <a:pt x="8065" y="6300"/>
                    </a:lnTo>
                    <a:cubicBezTo>
                      <a:pt x="8513" y="6383"/>
                      <a:pt x="8839" y="6740"/>
                      <a:pt x="8839" y="7156"/>
                    </a:cubicBezTo>
                    <a:lnTo>
                      <a:pt x="8839" y="12785"/>
                    </a:lnTo>
                    <a:cubicBezTo>
                      <a:pt x="8839" y="12916"/>
                      <a:pt x="8808" y="13039"/>
                      <a:pt x="8751" y="13150"/>
                    </a:cubicBezTo>
                    <a:lnTo>
                      <a:pt x="8751" y="13765"/>
                    </a:lnTo>
                    <a:cubicBezTo>
                      <a:pt x="8751" y="14186"/>
                      <a:pt x="8373" y="14527"/>
                      <a:pt x="7907" y="14527"/>
                    </a:cubicBezTo>
                    <a:cubicBezTo>
                      <a:pt x="7735" y="14527"/>
                      <a:pt x="7582" y="14483"/>
                      <a:pt x="7445" y="14404"/>
                    </a:cubicBezTo>
                    <a:lnTo>
                      <a:pt x="7445" y="20231"/>
                    </a:lnTo>
                    <a:cubicBezTo>
                      <a:pt x="7445" y="20985"/>
                      <a:pt x="6768" y="21600"/>
                      <a:pt x="5933" y="21600"/>
                    </a:cubicBezTo>
                    <a:cubicBezTo>
                      <a:pt x="5098" y="21600"/>
                      <a:pt x="4421" y="20985"/>
                      <a:pt x="4421" y="20231"/>
                    </a:cubicBezTo>
                    <a:cubicBezTo>
                      <a:pt x="4421" y="20985"/>
                      <a:pt x="3745" y="21600"/>
                      <a:pt x="2905" y="21600"/>
                    </a:cubicBezTo>
                    <a:cubicBezTo>
                      <a:pt x="2070" y="21600"/>
                      <a:pt x="1393" y="20985"/>
                      <a:pt x="1393" y="20231"/>
                    </a:cubicBezTo>
                    <a:lnTo>
                      <a:pt x="1393" y="14404"/>
                    </a:lnTo>
                    <a:cubicBezTo>
                      <a:pt x="1261" y="14483"/>
                      <a:pt x="1103" y="14527"/>
                      <a:pt x="932" y="14527"/>
                    </a:cubicBezTo>
                    <a:cubicBezTo>
                      <a:pt x="466" y="14527"/>
                      <a:pt x="88" y="14186"/>
                      <a:pt x="88" y="13765"/>
                    </a:cubicBezTo>
                    <a:lnTo>
                      <a:pt x="88" y="13150"/>
                    </a:lnTo>
                    <a:cubicBezTo>
                      <a:pt x="31" y="13039"/>
                      <a:pt x="0" y="12916"/>
                      <a:pt x="0" y="12785"/>
                    </a:cubicBezTo>
                    <a:lnTo>
                      <a:pt x="0" y="7152"/>
                    </a:lnTo>
                    <a:cubicBezTo>
                      <a:pt x="0" y="6740"/>
                      <a:pt x="325" y="6383"/>
                      <a:pt x="774" y="6300"/>
                    </a:cubicBezTo>
                    <a:lnTo>
                      <a:pt x="2474" y="5990"/>
                    </a:lnTo>
                    <a:cubicBezTo>
                      <a:pt x="2562" y="5899"/>
                      <a:pt x="2668" y="5827"/>
                      <a:pt x="2786" y="5776"/>
                    </a:cubicBezTo>
                    <a:cubicBezTo>
                      <a:pt x="2650" y="5641"/>
                      <a:pt x="2536" y="5502"/>
                      <a:pt x="2448" y="5387"/>
                    </a:cubicBezTo>
                    <a:cubicBezTo>
                      <a:pt x="2237" y="5109"/>
                      <a:pt x="2061" y="4812"/>
                      <a:pt x="1938" y="4522"/>
                    </a:cubicBezTo>
                    <a:cubicBezTo>
                      <a:pt x="1877" y="4403"/>
                      <a:pt x="1828" y="4280"/>
                      <a:pt x="1784" y="4161"/>
                    </a:cubicBezTo>
                    <a:cubicBezTo>
                      <a:pt x="1622" y="4038"/>
                      <a:pt x="1525" y="3852"/>
                      <a:pt x="1525" y="3658"/>
                    </a:cubicBezTo>
                    <a:lnTo>
                      <a:pt x="1525" y="3182"/>
                    </a:lnTo>
                    <a:cubicBezTo>
                      <a:pt x="1525" y="3047"/>
                      <a:pt x="1573" y="2912"/>
                      <a:pt x="1661" y="2801"/>
                    </a:cubicBezTo>
                    <a:lnTo>
                      <a:pt x="1661" y="2130"/>
                    </a:lnTo>
                    <a:cubicBezTo>
                      <a:pt x="1661" y="956"/>
                      <a:pt x="2721" y="0"/>
                      <a:pt x="40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>
                  <a:defRPr sz="3600" b="0">
                    <a:latin typeface="Arial"/>
                    <a:ea typeface="Arial"/>
                    <a:cs typeface="Arial"/>
                    <a:sym typeface="Arial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7" name="íṣlîḑê"/>
            <p:cNvSpPr txBox="1"/>
            <p:nvPr/>
          </p:nvSpPr>
          <p:spPr>
            <a:xfrm>
              <a:off x="1472458" y="6127666"/>
              <a:ext cx="10972072" cy="28810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20" tIns="45720" rIns="45720" bIns="45720" numCol="1" anchor="ctr">
              <a:noAutofit/>
            </a:bodyPr>
            <a:lstStyle>
              <a:lvl1pPr algn="l" defTabSz="1828800">
                <a:defRPr sz="2200" b="0"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+mn-lt"/>
                  <a:ea typeface="+mn-ea"/>
                  <a:cs typeface="+mn-ea"/>
                  <a:sym typeface="+mn-lt"/>
                </a:rPr>
                <a:t>乙肝病毒标志物“小三阳”史，无肝功能异常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+mn-lt"/>
                  <a:ea typeface="+mn-ea"/>
                  <a:cs typeface="+mn-ea"/>
                  <a:sym typeface="+mn-lt"/>
                </a:rPr>
                <a:t>否认药物、食物过敏史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latin typeface="+mn-lt"/>
                  <a:ea typeface="+mn-ea"/>
                  <a:cs typeface="+mn-ea"/>
                  <a:sym typeface="+mn-lt"/>
                </a:rPr>
                <a:t>07</a:t>
              </a:r>
              <a:r>
                <a:rPr lang="zh-CN" altLang="en-US" sz="1600" dirty="0">
                  <a:latin typeface="+mn-lt"/>
                  <a:ea typeface="+mn-ea"/>
                  <a:cs typeface="+mn-ea"/>
                  <a:sym typeface="+mn-lt"/>
                </a:rPr>
                <a:t>年因车祸致左侧头部受伤行手术缝合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latin typeface="+mn-lt"/>
                  <a:ea typeface="+mn-ea"/>
                  <a:cs typeface="+mn-ea"/>
                  <a:sym typeface="+mn-lt"/>
                </a:rPr>
                <a:t>07</a:t>
              </a:r>
              <a:r>
                <a:rPr lang="zh-CN" altLang="en-US" sz="1600" dirty="0">
                  <a:latin typeface="+mn-lt"/>
                  <a:ea typeface="+mn-ea"/>
                  <a:cs typeface="+mn-ea"/>
                  <a:sym typeface="+mn-lt"/>
                </a:rPr>
                <a:t>年输血一次</a:t>
              </a:r>
            </a:p>
          </p:txBody>
        </p:sp>
        <p:grpSp>
          <p:nvGrpSpPr>
            <p:cNvPr id="56" name="îSlïḑé"/>
            <p:cNvGrpSpPr/>
            <p:nvPr/>
          </p:nvGrpSpPr>
          <p:grpSpPr>
            <a:xfrm>
              <a:off x="1143499" y="5379365"/>
              <a:ext cx="2970066" cy="804583"/>
              <a:chOff x="-1" y="897856"/>
              <a:chExt cx="2970065" cy="804582"/>
            </a:xfrm>
          </p:grpSpPr>
          <p:sp>
            <p:nvSpPr>
              <p:cNvPr id="60" name="ïṥḻíḍe"/>
              <p:cNvSpPr/>
              <p:nvPr/>
            </p:nvSpPr>
            <p:spPr>
              <a:xfrm>
                <a:off x="-1" y="1047690"/>
                <a:ext cx="328958" cy="5049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04" extrusionOk="0">
                    <a:moveTo>
                      <a:pt x="0" y="20842"/>
                    </a:moveTo>
                    <a:lnTo>
                      <a:pt x="0" y="667"/>
                    </a:lnTo>
                    <a:cubicBezTo>
                      <a:pt x="0" y="406"/>
                      <a:pt x="234" y="165"/>
                      <a:pt x="596" y="61"/>
                    </a:cubicBezTo>
                    <a:cubicBezTo>
                      <a:pt x="957" y="-49"/>
                      <a:pt x="1393" y="-8"/>
                      <a:pt x="1691" y="158"/>
                    </a:cubicBezTo>
                    <a:lnTo>
                      <a:pt x="21238" y="10083"/>
                    </a:lnTo>
                    <a:cubicBezTo>
                      <a:pt x="21462" y="10207"/>
                      <a:pt x="21589" y="10386"/>
                      <a:pt x="21600" y="10579"/>
                    </a:cubicBezTo>
                    <a:cubicBezTo>
                      <a:pt x="21600" y="10765"/>
                      <a:pt x="21472" y="10958"/>
                      <a:pt x="21249" y="11082"/>
                    </a:cubicBezTo>
                    <a:lnTo>
                      <a:pt x="1702" y="21337"/>
                    </a:lnTo>
                    <a:cubicBezTo>
                      <a:pt x="1404" y="21510"/>
                      <a:pt x="968" y="21551"/>
                      <a:pt x="606" y="21448"/>
                    </a:cubicBezTo>
                    <a:cubicBezTo>
                      <a:pt x="234" y="21337"/>
                      <a:pt x="0" y="21103"/>
                      <a:pt x="0" y="20842"/>
                    </a:cubicBezTo>
                    <a:close/>
                  </a:path>
                </a:pathLst>
              </a:custGeom>
              <a:solidFill>
                <a:srgbClr val="786DC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>
                  <a:defRPr sz="3600" b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íśḷïďê"/>
              <p:cNvSpPr txBox="1"/>
              <p:nvPr/>
            </p:nvSpPr>
            <p:spPr>
              <a:xfrm>
                <a:off x="365167" y="897856"/>
                <a:ext cx="2604897" cy="8045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20" tIns="45720" rIns="45720" bIns="45720" numCol="1" anchor="ctr">
                <a:noAutofit/>
              </a:bodyPr>
              <a:lstStyle>
                <a:lvl1pPr algn="l" defTabSz="1828800">
                  <a:defRPr b="0">
                    <a:solidFill>
                      <a:srgbClr val="404040"/>
                    </a:solidFill>
                    <a:latin typeface="方正黑体简体"/>
                    <a:ea typeface="方正黑体简体"/>
                    <a:cs typeface="方正黑体简体"/>
                    <a:sym typeface="方正黑体简体"/>
                  </a:defRPr>
                </a:lvl1pPr>
              </a:lstStyle>
              <a:p>
                <a:pPr algn="dist"/>
                <a:r>
                  <a:rPr lang="zh-CN" altLang="en-US" sz="2400" b="1" dirty="0">
                    <a:latin typeface="+mn-lt"/>
                    <a:ea typeface="+mn-ea"/>
                    <a:cs typeface="+mn-ea"/>
                    <a:sym typeface="+mn-lt"/>
                  </a:rPr>
                  <a:t>既往史</a:t>
                </a:r>
              </a:p>
            </p:txBody>
          </p:sp>
        </p:grpSp>
        <p:grpSp>
          <p:nvGrpSpPr>
            <p:cNvPr id="57" name="î$ḻîḓe"/>
            <p:cNvGrpSpPr/>
            <p:nvPr/>
          </p:nvGrpSpPr>
          <p:grpSpPr>
            <a:xfrm>
              <a:off x="-2" y="5228012"/>
              <a:ext cx="1107291" cy="1107291"/>
              <a:chOff x="-2" y="897858"/>
              <a:chExt cx="1107290" cy="1107290"/>
            </a:xfrm>
          </p:grpSpPr>
          <p:sp>
            <p:nvSpPr>
              <p:cNvPr id="58" name="ïśḷîḋè"/>
              <p:cNvSpPr/>
              <p:nvPr/>
            </p:nvSpPr>
            <p:spPr>
              <a:xfrm>
                <a:off x="-2" y="897858"/>
                <a:ext cx="1107290" cy="1107290"/>
              </a:xfrm>
              <a:prstGeom prst="ellipse">
                <a:avLst/>
              </a:prstGeom>
              <a:solidFill>
                <a:srgbClr val="786DC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>
                  <a:defRPr sz="3600" b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iṧ1îḍè"/>
              <p:cNvSpPr/>
              <p:nvPr/>
            </p:nvSpPr>
            <p:spPr>
              <a:xfrm>
                <a:off x="309663" y="1146301"/>
                <a:ext cx="487961" cy="610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58" extrusionOk="0">
                    <a:moveTo>
                      <a:pt x="10078" y="13748"/>
                    </a:moveTo>
                    <a:lnTo>
                      <a:pt x="11473" y="13748"/>
                    </a:lnTo>
                    <a:lnTo>
                      <a:pt x="11473" y="15288"/>
                    </a:lnTo>
                    <a:lnTo>
                      <a:pt x="18587" y="15288"/>
                    </a:lnTo>
                    <a:cubicBezTo>
                      <a:pt x="19266" y="15288"/>
                      <a:pt x="19816" y="15726"/>
                      <a:pt x="19816" y="16267"/>
                    </a:cubicBezTo>
                    <a:lnTo>
                      <a:pt x="19816" y="17747"/>
                    </a:lnTo>
                    <a:cubicBezTo>
                      <a:pt x="20843" y="17978"/>
                      <a:pt x="21600" y="18723"/>
                      <a:pt x="21600" y="19616"/>
                    </a:cubicBezTo>
                    <a:cubicBezTo>
                      <a:pt x="21600" y="20688"/>
                      <a:pt x="20507" y="21558"/>
                      <a:pt x="19162" y="21558"/>
                    </a:cubicBezTo>
                    <a:cubicBezTo>
                      <a:pt x="17813" y="21558"/>
                      <a:pt x="16720" y="20688"/>
                      <a:pt x="16720" y="19616"/>
                    </a:cubicBezTo>
                    <a:cubicBezTo>
                      <a:pt x="16720" y="18749"/>
                      <a:pt x="17432" y="18017"/>
                      <a:pt x="18417" y="17767"/>
                    </a:cubicBezTo>
                    <a:lnTo>
                      <a:pt x="18417" y="16395"/>
                    </a:lnTo>
                    <a:lnTo>
                      <a:pt x="11468" y="16395"/>
                    </a:lnTo>
                    <a:lnTo>
                      <a:pt x="11468" y="17747"/>
                    </a:lnTo>
                    <a:cubicBezTo>
                      <a:pt x="12482" y="17981"/>
                      <a:pt x="13227" y="18729"/>
                      <a:pt x="13227" y="19613"/>
                    </a:cubicBezTo>
                    <a:cubicBezTo>
                      <a:pt x="13227" y="20684"/>
                      <a:pt x="12143" y="21555"/>
                      <a:pt x="10794" y="21555"/>
                    </a:cubicBezTo>
                    <a:cubicBezTo>
                      <a:pt x="9449" y="21555"/>
                      <a:pt x="8356" y="20684"/>
                      <a:pt x="8356" y="19613"/>
                    </a:cubicBezTo>
                    <a:cubicBezTo>
                      <a:pt x="8356" y="18743"/>
                      <a:pt x="9080" y="18004"/>
                      <a:pt x="10078" y="17757"/>
                    </a:cubicBezTo>
                    <a:lnTo>
                      <a:pt x="10078" y="16395"/>
                    </a:lnTo>
                    <a:lnTo>
                      <a:pt x="3170" y="16395"/>
                    </a:lnTo>
                    <a:lnTo>
                      <a:pt x="3170" y="17757"/>
                    </a:lnTo>
                    <a:cubicBezTo>
                      <a:pt x="4155" y="18004"/>
                      <a:pt x="4880" y="18743"/>
                      <a:pt x="4880" y="19613"/>
                    </a:cubicBezTo>
                    <a:cubicBezTo>
                      <a:pt x="4880" y="20684"/>
                      <a:pt x="3787" y="21555"/>
                      <a:pt x="2442" y="21555"/>
                    </a:cubicBezTo>
                    <a:cubicBezTo>
                      <a:pt x="1093" y="21555"/>
                      <a:pt x="0" y="20684"/>
                      <a:pt x="0" y="19613"/>
                    </a:cubicBezTo>
                    <a:cubicBezTo>
                      <a:pt x="0" y="18723"/>
                      <a:pt x="745" y="17978"/>
                      <a:pt x="1767" y="17744"/>
                    </a:cubicBezTo>
                    <a:lnTo>
                      <a:pt x="1767" y="16257"/>
                    </a:lnTo>
                    <a:cubicBezTo>
                      <a:pt x="1767" y="15716"/>
                      <a:pt x="2326" y="15278"/>
                      <a:pt x="3005" y="15288"/>
                    </a:cubicBezTo>
                    <a:lnTo>
                      <a:pt x="10078" y="15288"/>
                    </a:lnTo>
                    <a:close/>
                    <a:moveTo>
                      <a:pt x="10576" y="11"/>
                    </a:moveTo>
                    <a:cubicBezTo>
                      <a:pt x="11349" y="-42"/>
                      <a:pt x="11937" y="113"/>
                      <a:pt x="12359" y="311"/>
                    </a:cubicBezTo>
                    <a:cubicBezTo>
                      <a:pt x="12988" y="588"/>
                      <a:pt x="13224" y="954"/>
                      <a:pt x="13224" y="954"/>
                    </a:cubicBezTo>
                    <a:cubicBezTo>
                      <a:pt x="13224" y="954"/>
                      <a:pt x="14665" y="1036"/>
                      <a:pt x="14180" y="3367"/>
                    </a:cubicBezTo>
                    <a:cubicBezTo>
                      <a:pt x="14164" y="3436"/>
                      <a:pt x="14139" y="3512"/>
                      <a:pt x="14114" y="3581"/>
                    </a:cubicBezTo>
                    <a:cubicBezTo>
                      <a:pt x="14387" y="3581"/>
                      <a:pt x="14665" y="3752"/>
                      <a:pt x="14367" y="4596"/>
                    </a:cubicBezTo>
                    <a:cubicBezTo>
                      <a:pt x="14131" y="5255"/>
                      <a:pt x="13915" y="5440"/>
                      <a:pt x="13750" y="5450"/>
                    </a:cubicBezTo>
                    <a:cubicBezTo>
                      <a:pt x="13692" y="5747"/>
                      <a:pt x="13543" y="6076"/>
                      <a:pt x="13320" y="6389"/>
                    </a:cubicBezTo>
                    <a:lnTo>
                      <a:pt x="13320" y="7563"/>
                    </a:lnTo>
                    <a:cubicBezTo>
                      <a:pt x="13320" y="7606"/>
                      <a:pt x="13344" y="7645"/>
                      <a:pt x="13394" y="7665"/>
                    </a:cubicBezTo>
                    <a:cubicBezTo>
                      <a:pt x="13820" y="7827"/>
                      <a:pt x="15906" y="8671"/>
                      <a:pt x="17843" y="9936"/>
                    </a:cubicBezTo>
                    <a:cubicBezTo>
                      <a:pt x="18187" y="10164"/>
                      <a:pt x="18385" y="10507"/>
                      <a:pt x="18385" y="10863"/>
                    </a:cubicBezTo>
                    <a:lnTo>
                      <a:pt x="18385" y="11954"/>
                    </a:lnTo>
                    <a:cubicBezTo>
                      <a:pt x="18385" y="12293"/>
                      <a:pt x="18042" y="12564"/>
                      <a:pt x="17616" y="12564"/>
                    </a:cubicBezTo>
                    <a:lnTo>
                      <a:pt x="11668" y="12564"/>
                    </a:lnTo>
                    <a:lnTo>
                      <a:pt x="11138" y="10635"/>
                    </a:lnTo>
                    <a:cubicBezTo>
                      <a:pt x="12417" y="9211"/>
                      <a:pt x="11039" y="9142"/>
                      <a:pt x="10803" y="9142"/>
                    </a:cubicBezTo>
                    <a:cubicBezTo>
                      <a:pt x="10559" y="9145"/>
                      <a:pt x="9185" y="9211"/>
                      <a:pt x="10464" y="10635"/>
                    </a:cubicBezTo>
                    <a:lnTo>
                      <a:pt x="9934" y="12564"/>
                    </a:lnTo>
                    <a:lnTo>
                      <a:pt x="3987" y="12564"/>
                    </a:lnTo>
                    <a:cubicBezTo>
                      <a:pt x="3560" y="12564"/>
                      <a:pt x="3221" y="12293"/>
                      <a:pt x="3221" y="11954"/>
                    </a:cubicBezTo>
                    <a:lnTo>
                      <a:pt x="3221" y="10863"/>
                    </a:lnTo>
                    <a:cubicBezTo>
                      <a:pt x="3221" y="10500"/>
                      <a:pt x="3424" y="10157"/>
                      <a:pt x="3776" y="9926"/>
                    </a:cubicBezTo>
                    <a:cubicBezTo>
                      <a:pt x="5708" y="8667"/>
                      <a:pt x="7782" y="7827"/>
                      <a:pt x="8208" y="7665"/>
                    </a:cubicBezTo>
                    <a:cubicBezTo>
                      <a:pt x="8254" y="7642"/>
                      <a:pt x="8287" y="7606"/>
                      <a:pt x="8279" y="7566"/>
                    </a:cubicBezTo>
                    <a:lnTo>
                      <a:pt x="8279" y="6393"/>
                    </a:lnTo>
                    <a:cubicBezTo>
                      <a:pt x="8055" y="6083"/>
                      <a:pt x="7910" y="5753"/>
                      <a:pt x="7848" y="5453"/>
                    </a:cubicBezTo>
                    <a:cubicBezTo>
                      <a:pt x="7683" y="5443"/>
                      <a:pt x="7463" y="5259"/>
                      <a:pt x="7231" y="4599"/>
                    </a:cubicBezTo>
                    <a:cubicBezTo>
                      <a:pt x="6938" y="3765"/>
                      <a:pt x="7202" y="3591"/>
                      <a:pt x="7476" y="3584"/>
                    </a:cubicBezTo>
                    <a:cubicBezTo>
                      <a:pt x="7447" y="3515"/>
                      <a:pt x="7426" y="3439"/>
                      <a:pt x="7409" y="3370"/>
                    </a:cubicBezTo>
                    <a:cubicBezTo>
                      <a:pt x="7310" y="2948"/>
                      <a:pt x="7281" y="2556"/>
                      <a:pt x="7401" y="2183"/>
                    </a:cubicBezTo>
                    <a:cubicBezTo>
                      <a:pt x="7550" y="1682"/>
                      <a:pt x="7894" y="1283"/>
                      <a:pt x="8274" y="970"/>
                    </a:cubicBezTo>
                    <a:cubicBezTo>
                      <a:pt x="8519" y="769"/>
                      <a:pt x="8792" y="588"/>
                      <a:pt x="9081" y="443"/>
                    </a:cubicBezTo>
                    <a:cubicBezTo>
                      <a:pt x="9317" y="311"/>
                      <a:pt x="9578" y="195"/>
                      <a:pt x="9864" y="123"/>
                    </a:cubicBezTo>
                    <a:cubicBezTo>
                      <a:pt x="10091" y="60"/>
                      <a:pt x="10327" y="21"/>
                      <a:pt x="10576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>
                  <a:defRPr sz="3600" b="0">
                    <a:latin typeface="Arial"/>
                    <a:ea typeface="Arial"/>
                    <a:cs typeface="Arial"/>
                    <a:sym typeface="Arial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52" r="3333" b="12408"/>
          <a:stretch/>
        </p:blipFill>
        <p:spPr>
          <a:xfrm>
            <a:off x="6496157" y="3205047"/>
            <a:ext cx="4414124" cy="30019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7401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900" y="5283541"/>
            <a:ext cx="2959100" cy="15741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8" t="7321" r="9762" b="7678"/>
          <a:stretch/>
        </p:blipFill>
        <p:spPr>
          <a:xfrm>
            <a:off x="689445" y="598883"/>
            <a:ext cx="10813109" cy="566023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342" y="349293"/>
            <a:ext cx="1814285" cy="17107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63333"/>
          <a:stretch/>
        </p:blipFill>
        <p:spPr>
          <a:xfrm>
            <a:off x="6369978" y="4491344"/>
            <a:ext cx="4518455" cy="1019549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374242" y="3072877"/>
            <a:ext cx="5626100" cy="14700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8000" dirty="0">
                <a:solidFill>
                  <a:srgbClr val="6D64FF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辅助检查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1221733"/>
            <a:ext cx="4404951" cy="5627442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317341" y="1858696"/>
            <a:ext cx="1739902" cy="1214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8800" b="1" spc="600" dirty="0" smtClean="0">
                <a:solidFill>
                  <a:srgbClr val="6D64FF"/>
                </a:solidFill>
                <a:latin typeface="+mn-ea"/>
                <a:ea typeface="+mn-ea"/>
                <a:cs typeface="+mn-ea"/>
                <a:sym typeface="+mn-lt"/>
              </a:rPr>
              <a:t>02</a:t>
            </a:r>
            <a:endParaRPr lang="zh-CN" altLang="en-US" sz="8800" b="1" spc="600" dirty="0">
              <a:solidFill>
                <a:srgbClr val="6D64FF"/>
              </a:solidFill>
              <a:latin typeface="+mn-ea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25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4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33620" y="2593222"/>
            <a:ext cx="6309010" cy="345923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+mn-ea"/>
                <a:cs typeface="+mn-ea"/>
                <a:sym typeface="+mn-lt"/>
              </a:rPr>
              <a:t>T38℃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，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P80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次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/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分，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R18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次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/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分，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BP120/70mmHg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贫血貌，皮肤黏膜无黄染及瘀点瘀班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浅表淋巴结未扪及肿大，胸骨无压叩痛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心肺无异常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全腹无压痛反跳痛，肝肋下约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2cm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，脾大至盆腔，表面光整，质地中等，无压痛，腹水征（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80671" y="69458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辅助检查</a:t>
            </a:r>
          </a:p>
        </p:txBody>
      </p:sp>
      <p:grpSp>
        <p:nvGrpSpPr>
          <p:cNvPr id="13" name="iṧľîḑé"/>
          <p:cNvGrpSpPr/>
          <p:nvPr/>
        </p:nvGrpSpPr>
        <p:grpSpPr>
          <a:xfrm>
            <a:off x="933619" y="1685457"/>
            <a:ext cx="2342981" cy="742966"/>
            <a:chOff x="0" y="0"/>
            <a:chExt cx="2342979" cy="742965"/>
          </a:xfrm>
        </p:grpSpPr>
        <p:sp>
          <p:nvSpPr>
            <p:cNvPr id="14" name="圆角矩形"/>
            <p:cNvSpPr/>
            <p:nvPr/>
          </p:nvSpPr>
          <p:spPr>
            <a:xfrm>
              <a:off x="0" y="0"/>
              <a:ext cx="2342979" cy="742965"/>
            </a:xfrm>
            <a:prstGeom prst="roundRect">
              <a:avLst>
                <a:gd name="adj" fmla="val 15539"/>
              </a:avLst>
            </a:prstGeom>
            <a:solidFill>
              <a:srgbClr val="786DCE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添加文本"/>
            <p:cNvSpPr txBox="1"/>
            <p:nvPr/>
          </p:nvSpPr>
          <p:spPr>
            <a:xfrm>
              <a:off x="141712" y="14763"/>
              <a:ext cx="2201267" cy="6753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572768">
                <a:defRPr sz="2752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zh-CN" altLang="en-US" sz="3200" b="1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体格检查</a:t>
              </a:r>
              <a:endParaRPr sz="3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542" y="2080530"/>
            <a:ext cx="2658662" cy="3792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1027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01482" y="1436255"/>
            <a:ext cx="2793505" cy="491384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zh-CN" altLang="nb-NO" sz="28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门诊检查资料</a:t>
            </a:r>
            <a:endParaRPr lang="zh-CN" altLang="en-US" sz="2800" b="1" spc="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2422" y="2493581"/>
            <a:ext cx="191956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nb-NO" altLang="zh-CN" dirty="0">
                <a:solidFill>
                  <a:srgbClr val="000000"/>
                </a:solidFill>
                <a:cs typeface="+mn-ea"/>
                <a:sym typeface="+mn-lt"/>
              </a:rPr>
              <a:t>HB 90g/L</a:t>
            </a:r>
          </a:p>
          <a:p>
            <a:pPr algn="ctr">
              <a:lnSpc>
                <a:spcPct val="120000"/>
              </a:lnSpc>
            </a:pPr>
            <a:r>
              <a:rPr lang="nb-NO" altLang="zh-CN" dirty="0">
                <a:solidFill>
                  <a:srgbClr val="000000"/>
                </a:solidFill>
                <a:cs typeface="+mn-ea"/>
                <a:sym typeface="+mn-lt"/>
              </a:rPr>
              <a:t>WBC</a:t>
            </a:r>
            <a:r>
              <a:rPr lang="nb-NO" altLang="nb-NO" dirty="0">
                <a:solidFill>
                  <a:srgbClr val="000000"/>
                </a:solidFill>
                <a:cs typeface="+mn-ea"/>
                <a:sym typeface="+mn-lt"/>
              </a:rPr>
              <a:t> 1.1×10</a:t>
            </a:r>
            <a:r>
              <a:rPr lang="nb-NO" altLang="nb-NO" baseline="30000" dirty="0">
                <a:solidFill>
                  <a:srgbClr val="000000"/>
                </a:solidFill>
                <a:cs typeface="+mn-ea"/>
                <a:sym typeface="+mn-lt"/>
              </a:rPr>
              <a:t>9</a:t>
            </a:r>
            <a:r>
              <a:rPr lang="nb-NO" altLang="nb-NO" dirty="0">
                <a:solidFill>
                  <a:srgbClr val="000000"/>
                </a:solidFill>
                <a:cs typeface="+mn-ea"/>
                <a:sym typeface="+mn-lt"/>
              </a:rPr>
              <a:t>/L</a:t>
            </a:r>
          </a:p>
          <a:p>
            <a:pPr algn="ctr">
              <a:lnSpc>
                <a:spcPct val="120000"/>
              </a:lnSpc>
            </a:pPr>
            <a:r>
              <a:rPr lang="nb-NO" altLang="nb-NO" dirty="0">
                <a:solidFill>
                  <a:srgbClr val="000000"/>
                </a:solidFill>
                <a:cs typeface="+mn-ea"/>
                <a:sym typeface="+mn-lt"/>
              </a:rPr>
              <a:t>PLT 83×10</a:t>
            </a:r>
            <a:r>
              <a:rPr lang="nb-NO" altLang="nb-NO" baseline="30000" dirty="0">
                <a:solidFill>
                  <a:srgbClr val="000000"/>
                </a:solidFill>
                <a:cs typeface="+mn-ea"/>
                <a:sym typeface="+mn-lt"/>
              </a:rPr>
              <a:t>9</a:t>
            </a:r>
            <a:r>
              <a:rPr lang="nb-NO" altLang="nb-NO" dirty="0">
                <a:solidFill>
                  <a:srgbClr val="000000"/>
                </a:solidFill>
                <a:cs typeface="+mn-ea"/>
                <a:sym typeface="+mn-lt"/>
              </a:rPr>
              <a:t>/L</a:t>
            </a:r>
            <a:endParaRPr lang="zh-CN" altLang="nb-NO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312729" y="2482581"/>
            <a:ext cx="3179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nb-NO" dirty="0">
                <a:cs typeface="+mn-ea"/>
                <a:sym typeface="+mn-lt"/>
              </a:rPr>
              <a:t>巨脾，脾脏局限性回声减低；肝脏增大； 腹腔未见积液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01251" y="4660134"/>
            <a:ext cx="164355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nb-NO" dirty="0">
                <a:cs typeface="+mn-ea"/>
                <a:sym typeface="+mn-lt"/>
              </a:rPr>
              <a:t>双肺未见明显实质性病变，心膈正常（</a:t>
            </a:r>
            <a:r>
              <a:rPr lang="nb-NO" altLang="zh-CN" dirty="0">
                <a:solidFill>
                  <a:srgbClr val="C00000"/>
                </a:solidFill>
                <a:cs typeface="+mn-ea"/>
                <a:sym typeface="+mn-lt"/>
              </a:rPr>
              <a:t>X</a:t>
            </a:r>
            <a:r>
              <a:rPr lang="zh-CN" altLang="nb-NO" dirty="0">
                <a:solidFill>
                  <a:srgbClr val="C00000"/>
                </a:solidFill>
                <a:cs typeface="+mn-ea"/>
                <a:sym typeface="+mn-lt"/>
              </a:rPr>
              <a:t>线图</a:t>
            </a:r>
            <a:r>
              <a:rPr lang="zh-CN" altLang="nb-NO" dirty="0">
                <a:cs typeface="+mn-ea"/>
                <a:sym typeface="+mn-lt"/>
              </a:rPr>
              <a:t>）</a:t>
            </a:r>
          </a:p>
        </p:txBody>
      </p:sp>
      <p:sp>
        <p:nvSpPr>
          <p:cNvPr id="39" name="矩形 38"/>
          <p:cNvSpPr/>
          <p:nvPr/>
        </p:nvSpPr>
        <p:spPr>
          <a:xfrm>
            <a:off x="8312729" y="4650465"/>
            <a:ext cx="3104209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nb-NO" dirty="0">
                <a:cs typeface="+mn-ea"/>
                <a:sym typeface="+mn-lt"/>
              </a:rPr>
              <a:t>骨髓增生极度活跃，红系</a:t>
            </a:r>
            <a:r>
              <a:rPr lang="nb-NO" altLang="zh-CN" dirty="0">
                <a:cs typeface="+mn-ea"/>
                <a:sym typeface="+mn-lt"/>
              </a:rPr>
              <a:t>29%</a:t>
            </a:r>
            <a:r>
              <a:rPr lang="zh-CN" altLang="nb-NO" dirty="0">
                <a:cs typeface="+mn-ea"/>
                <a:sym typeface="+mn-lt"/>
              </a:rPr>
              <a:t>，粒系</a:t>
            </a:r>
            <a:r>
              <a:rPr lang="nb-NO" altLang="zh-CN" dirty="0">
                <a:cs typeface="+mn-ea"/>
                <a:sym typeface="+mn-lt"/>
              </a:rPr>
              <a:t>57.5</a:t>
            </a:r>
            <a:r>
              <a:rPr lang="zh-CN" altLang="nb-NO" dirty="0">
                <a:cs typeface="+mn-ea"/>
                <a:sym typeface="+mn-lt"/>
              </a:rPr>
              <a:t>％，巨核细胞</a:t>
            </a:r>
            <a:r>
              <a:rPr lang="nb-NO" altLang="zh-CN" dirty="0">
                <a:cs typeface="+mn-ea"/>
                <a:sym typeface="+mn-lt"/>
              </a:rPr>
              <a:t>36</a:t>
            </a:r>
            <a:r>
              <a:rPr lang="zh-CN" altLang="nb-NO" dirty="0">
                <a:cs typeface="+mn-ea"/>
                <a:sym typeface="+mn-lt"/>
              </a:rPr>
              <a:t>个</a:t>
            </a:r>
            <a:r>
              <a:rPr lang="nb-NO" altLang="zh-CN" dirty="0">
                <a:cs typeface="+mn-ea"/>
                <a:sym typeface="+mn-lt"/>
              </a:rPr>
              <a:t>/</a:t>
            </a:r>
            <a:r>
              <a:rPr lang="zh-CN" altLang="nb-NO" dirty="0">
                <a:cs typeface="+mn-ea"/>
                <a:sym typeface="+mn-lt"/>
              </a:rPr>
              <a:t>片，成熟障碍。</a:t>
            </a:r>
          </a:p>
        </p:txBody>
      </p:sp>
      <p:sp>
        <p:nvSpPr>
          <p:cNvPr id="41" name="矩形 40"/>
          <p:cNvSpPr/>
          <p:nvPr/>
        </p:nvSpPr>
        <p:spPr>
          <a:xfrm>
            <a:off x="5137175" y="4650465"/>
            <a:ext cx="1657275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nb-NO" dirty="0">
                <a:cs typeface="+mn-ea"/>
                <a:sym typeface="+mn-lt"/>
              </a:rPr>
              <a:t>造血组织增生极度活跃</a:t>
            </a:r>
            <a:r>
              <a:rPr lang="nb-NO" altLang="zh-CN" dirty="0">
                <a:cs typeface="+mn-ea"/>
                <a:sym typeface="+mn-lt"/>
              </a:rPr>
              <a:t>(</a:t>
            </a:r>
            <a:r>
              <a:rPr lang="zh-CN" altLang="nb-NO" dirty="0">
                <a:solidFill>
                  <a:srgbClr val="C00000"/>
                </a:solidFill>
                <a:cs typeface="+mn-ea"/>
                <a:sym typeface="+mn-lt"/>
              </a:rPr>
              <a:t>病理切片</a:t>
            </a:r>
            <a:r>
              <a:rPr lang="nb-NO" altLang="zh-CN" dirty="0">
                <a:cs typeface="+mn-ea"/>
                <a:sym typeface="+mn-lt"/>
              </a:rPr>
              <a:t>)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36491" y="740219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辅助检查</a:t>
            </a:r>
          </a:p>
        </p:txBody>
      </p:sp>
      <p:grpSp>
        <p:nvGrpSpPr>
          <p:cNvPr id="72" name="ïṡḷiḋé"/>
          <p:cNvGrpSpPr/>
          <p:nvPr/>
        </p:nvGrpSpPr>
        <p:grpSpPr>
          <a:xfrm>
            <a:off x="1175658" y="1858044"/>
            <a:ext cx="1653090" cy="384129"/>
            <a:chOff x="564415" y="-637632"/>
            <a:chExt cx="3306177" cy="768255"/>
          </a:xfrm>
        </p:grpSpPr>
        <p:sp>
          <p:nvSpPr>
            <p:cNvPr id="73" name="圆角矩形"/>
            <p:cNvSpPr/>
            <p:nvPr/>
          </p:nvSpPr>
          <p:spPr>
            <a:xfrm>
              <a:off x="564415" y="-637632"/>
              <a:ext cx="3306177" cy="742965"/>
            </a:xfrm>
            <a:prstGeom prst="roundRect">
              <a:avLst>
                <a:gd name="adj" fmla="val 15539"/>
              </a:avLst>
            </a:prstGeom>
            <a:solidFill>
              <a:srgbClr val="7CCEEF"/>
            </a:solidFill>
            <a:ln w="12700" cap="flat">
              <a:noFill/>
              <a:miter lim="400000"/>
            </a:ln>
            <a:effectLst/>
          </p:spPr>
          <p:txBody>
            <a:bodyPr wrap="square" lIns="45720" tIns="45720" rIns="45720" bIns="45720" numCol="1" anchor="ctr">
              <a:noAutofit/>
            </a:bodyPr>
            <a:lstStyle/>
            <a:p>
              <a:pPr>
                <a:defRPr sz="36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4" name="添加文本"/>
            <p:cNvSpPr txBox="1"/>
            <p:nvPr/>
          </p:nvSpPr>
          <p:spPr>
            <a:xfrm>
              <a:off x="1259333" y="-636950"/>
              <a:ext cx="1782580" cy="767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20" tIns="45720" rIns="45720" bIns="45720" numCol="1" anchor="ctr">
              <a:noAutofit/>
            </a:bodyPr>
            <a:lstStyle>
              <a:lvl1pPr defTabSz="1572768">
                <a:defRPr sz="2752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 algn="dist"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zh-CN" alt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血常规</a:t>
              </a:r>
            </a:p>
          </p:txBody>
        </p:sp>
      </p:grpSp>
      <p:grpSp>
        <p:nvGrpSpPr>
          <p:cNvPr id="76" name="iṧľîḑé"/>
          <p:cNvGrpSpPr/>
          <p:nvPr/>
        </p:nvGrpSpPr>
        <p:grpSpPr>
          <a:xfrm>
            <a:off x="1088289" y="4068659"/>
            <a:ext cx="1653090" cy="371484"/>
            <a:chOff x="607641" y="0"/>
            <a:chExt cx="3306177" cy="742965"/>
          </a:xfrm>
        </p:grpSpPr>
        <p:sp>
          <p:nvSpPr>
            <p:cNvPr id="77" name="圆角矩形"/>
            <p:cNvSpPr/>
            <p:nvPr/>
          </p:nvSpPr>
          <p:spPr>
            <a:xfrm>
              <a:off x="607641" y="0"/>
              <a:ext cx="3306177" cy="742965"/>
            </a:xfrm>
            <a:prstGeom prst="roundRect">
              <a:avLst>
                <a:gd name="adj" fmla="val 15539"/>
              </a:avLst>
            </a:prstGeom>
            <a:solidFill>
              <a:srgbClr val="6D64FF"/>
            </a:solidFill>
            <a:ln w="12700" cap="flat">
              <a:noFill/>
              <a:miter lim="400000"/>
            </a:ln>
            <a:effectLst/>
          </p:spPr>
          <p:txBody>
            <a:bodyPr wrap="square" lIns="45720" tIns="45720" rIns="45720" bIns="45720" numCol="1" anchor="ctr">
              <a:noAutofit/>
            </a:bodyPr>
            <a:lstStyle/>
            <a:p>
              <a:pPr>
                <a:defRPr sz="36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8" name="添加文本"/>
            <p:cNvSpPr txBox="1"/>
            <p:nvPr/>
          </p:nvSpPr>
          <p:spPr>
            <a:xfrm>
              <a:off x="1595686" y="33736"/>
              <a:ext cx="1247153" cy="7091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20" tIns="45720" rIns="45720" bIns="45720" numCol="1" anchor="ctr">
              <a:noAutofit/>
            </a:bodyPr>
            <a:lstStyle>
              <a:lvl1pPr defTabSz="1572768">
                <a:defRPr sz="2752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胸片</a:t>
              </a:r>
            </a:p>
          </p:txBody>
        </p:sp>
      </p:grpSp>
      <p:grpSp>
        <p:nvGrpSpPr>
          <p:cNvPr id="80" name="îṩľíḋe"/>
          <p:cNvGrpSpPr/>
          <p:nvPr/>
        </p:nvGrpSpPr>
        <p:grpSpPr>
          <a:xfrm>
            <a:off x="9019753" y="1881974"/>
            <a:ext cx="1765785" cy="371484"/>
            <a:chOff x="39656" y="0"/>
            <a:chExt cx="3531567" cy="742965"/>
          </a:xfrm>
        </p:grpSpPr>
        <p:sp>
          <p:nvSpPr>
            <p:cNvPr id="81" name="圆角矩形"/>
            <p:cNvSpPr/>
            <p:nvPr/>
          </p:nvSpPr>
          <p:spPr>
            <a:xfrm>
              <a:off x="39656" y="0"/>
              <a:ext cx="3531567" cy="742965"/>
            </a:xfrm>
            <a:prstGeom prst="roundRect">
              <a:avLst>
                <a:gd name="adj" fmla="val 15539"/>
              </a:avLst>
            </a:prstGeom>
            <a:solidFill>
              <a:srgbClr val="6D64FF"/>
            </a:solidFill>
            <a:ln w="12700" cap="flat">
              <a:noFill/>
              <a:miter lim="400000"/>
            </a:ln>
            <a:effectLst/>
          </p:spPr>
          <p:txBody>
            <a:bodyPr wrap="square" lIns="45720" tIns="45720" rIns="45720" bIns="45720" numCol="1" anchor="ctr">
              <a:noAutofit/>
            </a:bodyPr>
            <a:lstStyle/>
            <a:p>
              <a:pPr>
                <a:defRPr sz="36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2" name="添加文本"/>
            <p:cNvSpPr txBox="1"/>
            <p:nvPr/>
          </p:nvSpPr>
          <p:spPr>
            <a:xfrm>
              <a:off x="951711" y="80762"/>
              <a:ext cx="2262692" cy="575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20" tIns="45720" rIns="45720" bIns="45720" numCol="1" anchor="ctr">
              <a:noAutofit/>
            </a:bodyPr>
            <a:lstStyle>
              <a:lvl1pPr defTabSz="1572768">
                <a:defRPr sz="2752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腹部彩超</a:t>
              </a:r>
            </a:p>
          </p:txBody>
        </p:sp>
      </p:grpSp>
      <p:grpSp>
        <p:nvGrpSpPr>
          <p:cNvPr id="84" name="îŝḻíḓè"/>
          <p:cNvGrpSpPr/>
          <p:nvPr/>
        </p:nvGrpSpPr>
        <p:grpSpPr>
          <a:xfrm>
            <a:off x="5137175" y="4070256"/>
            <a:ext cx="1790956" cy="371484"/>
            <a:chOff x="174738" y="-122872"/>
            <a:chExt cx="3581909" cy="742966"/>
          </a:xfrm>
        </p:grpSpPr>
        <p:sp>
          <p:nvSpPr>
            <p:cNvPr id="85" name="圆角矩形"/>
            <p:cNvSpPr/>
            <p:nvPr/>
          </p:nvSpPr>
          <p:spPr>
            <a:xfrm>
              <a:off x="174738" y="-122872"/>
              <a:ext cx="3581909" cy="742966"/>
            </a:xfrm>
            <a:prstGeom prst="roundRect">
              <a:avLst>
                <a:gd name="adj" fmla="val 15539"/>
              </a:avLst>
            </a:prstGeom>
            <a:solidFill>
              <a:srgbClr val="7CCEEF"/>
            </a:solidFill>
            <a:ln w="12700" cap="flat">
              <a:noFill/>
              <a:miter lim="400000"/>
            </a:ln>
            <a:effectLst/>
          </p:spPr>
          <p:txBody>
            <a:bodyPr wrap="square" lIns="45720" tIns="45720" rIns="45720" bIns="45720" numCol="1" anchor="ctr">
              <a:noAutofit/>
            </a:bodyPr>
            <a:lstStyle/>
            <a:p>
              <a:pPr>
                <a:defRPr sz="36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6" name="添加文本"/>
            <p:cNvSpPr txBox="1"/>
            <p:nvPr/>
          </p:nvSpPr>
          <p:spPr>
            <a:xfrm>
              <a:off x="896737" y="-16052"/>
              <a:ext cx="2176024" cy="5729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20" tIns="45720" rIns="45720" bIns="45720" numCol="1" anchor="ctr">
              <a:noAutofit/>
            </a:bodyPr>
            <a:lstStyle>
              <a:lvl1pPr defTabSz="1572768">
                <a:defRPr sz="2752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zh-CN" alt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骨髓病理</a:t>
              </a:r>
            </a:p>
          </p:txBody>
        </p:sp>
      </p:grpSp>
      <p:grpSp>
        <p:nvGrpSpPr>
          <p:cNvPr id="92" name="îŝḻíḓè"/>
          <p:cNvGrpSpPr/>
          <p:nvPr/>
        </p:nvGrpSpPr>
        <p:grpSpPr>
          <a:xfrm>
            <a:off x="8969355" y="4119173"/>
            <a:ext cx="1790956" cy="371484"/>
            <a:chOff x="174738" y="-122872"/>
            <a:chExt cx="3581909" cy="742966"/>
          </a:xfrm>
        </p:grpSpPr>
        <p:sp>
          <p:nvSpPr>
            <p:cNvPr id="93" name="圆角矩形"/>
            <p:cNvSpPr/>
            <p:nvPr/>
          </p:nvSpPr>
          <p:spPr>
            <a:xfrm>
              <a:off x="174738" y="-122872"/>
              <a:ext cx="3581909" cy="742966"/>
            </a:xfrm>
            <a:prstGeom prst="roundRect">
              <a:avLst>
                <a:gd name="adj" fmla="val 15539"/>
              </a:avLst>
            </a:prstGeom>
            <a:solidFill>
              <a:srgbClr val="6D64FF"/>
            </a:solidFill>
            <a:ln w="12700" cap="flat">
              <a:noFill/>
              <a:miter lim="400000"/>
            </a:ln>
            <a:effectLst/>
          </p:spPr>
          <p:txBody>
            <a:bodyPr wrap="square" lIns="45720" tIns="45720" rIns="45720" bIns="45720" numCol="1" anchor="ctr">
              <a:noAutofit/>
            </a:bodyPr>
            <a:lstStyle/>
            <a:p>
              <a:pPr>
                <a:defRPr sz="36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94" name="添加文本"/>
            <p:cNvSpPr txBox="1"/>
            <p:nvPr/>
          </p:nvSpPr>
          <p:spPr>
            <a:xfrm>
              <a:off x="700586" y="-16052"/>
              <a:ext cx="2530212" cy="6361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20" tIns="45720" rIns="45720" bIns="45720" numCol="1" anchor="ctr">
              <a:noAutofit/>
            </a:bodyPr>
            <a:lstStyle>
              <a:lvl1pPr defTabSz="1572768">
                <a:defRPr sz="2752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zh-CN" alt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骨髓细胞学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5" t="13747" r="8257" b="10673"/>
          <a:stretch/>
        </p:blipFill>
        <p:spPr>
          <a:xfrm>
            <a:off x="4688116" y="2032001"/>
            <a:ext cx="2569028" cy="200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93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3" grpId="0"/>
      <p:bldP spid="35" grpId="0"/>
      <p:bldP spid="37" grpId="0"/>
      <p:bldP spid="39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68" name="Group 48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4023144431"/>
              </p:ext>
            </p:extLst>
          </p:nvPr>
        </p:nvGraphicFramePr>
        <p:xfrm>
          <a:off x="1015998" y="1741349"/>
          <a:ext cx="10128252" cy="4100661"/>
        </p:xfrm>
        <a:graphic>
          <a:graphicData uri="http://schemas.openxmlformats.org/drawingml/2006/table">
            <a:tbl>
              <a:tblPr/>
              <a:tblGrid>
                <a:gridCol w="1688042">
                  <a:extLst>
                    <a:ext uri="{9D8B030D-6E8A-4147-A177-3AD203B41FA5}">
                      <a16:colId xmlns="" xmlns:a16="http://schemas.microsoft.com/office/drawing/2014/main" val="3805909754"/>
                    </a:ext>
                  </a:extLst>
                </a:gridCol>
                <a:gridCol w="1688042">
                  <a:extLst>
                    <a:ext uri="{9D8B030D-6E8A-4147-A177-3AD203B41FA5}">
                      <a16:colId xmlns="" xmlns:a16="http://schemas.microsoft.com/office/drawing/2014/main" val="512663901"/>
                    </a:ext>
                  </a:extLst>
                </a:gridCol>
                <a:gridCol w="1688042">
                  <a:extLst>
                    <a:ext uri="{9D8B030D-6E8A-4147-A177-3AD203B41FA5}">
                      <a16:colId xmlns="" xmlns:a16="http://schemas.microsoft.com/office/drawing/2014/main" val="4180338083"/>
                    </a:ext>
                  </a:extLst>
                </a:gridCol>
                <a:gridCol w="1688042">
                  <a:extLst>
                    <a:ext uri="{9D8B030D-6E8A-4147-A177-3AD203B41FA5}">
                      <a16:colId xmlns="" xmlns:a16="http://schemas.microsoft.com/office/drawing/2014/main" val="3840121965"/>
                    </a:ext>
                  </a:extLst>
                </a:gridCol>
                <a:gridCol w="1688042">
                  <a:extLst>
                    <a:ext uri="{9D8B030D-6E8A-4147-A177-3AD203B41FA5}">
                      <a16:colId xmlns="" xmlns:a16="http://schemas.microsoft.com/office/drawing/2014/main" val="1948807057"/>
                    </a:ext>
                  </a:extLst>
                </a:gridCol>
                <a:gridCol w="1688042">
                  <a:extLst>
                    <a:ext uri="{9D8B030D-6E8A-4147-A177-3AD203B41FA5}">
                      <a16:colId xmlns="" xmlns:a16="http://schemas.microsoft.com/office/drawing/2014/main" val="2122464303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HB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(g/L)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PLT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(10</a:t>
                      </a:r>
                      <a:r>
                        <a:rPr kumimoji="0" lang="en-US" altLang="zh-CN" sz="2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9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/L)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WBC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(10</a:t>
                      </a:r>
                      <a:r>
                        <a:rPr kumimoji="0" lang="en-US" altLang="zh-CN" sz="2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9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/L)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(%)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(%)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84018021"/>
                  </a:ext>
                </a:extLst>
              </a:tr>
              <a:tr h="1066874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1-26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54.5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29.9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72108491"/>
                  </a:ext>
                </a:extLst>
              </a:tr>
              <a:tr h="1068641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1-30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76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0.4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72.9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15.6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62834555"/>
                  </a:ext>
                </a:extLst>
              </a:tr>
              <a:tr h="1066874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1-31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0.9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50.3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79863444"/>
                  </a:ext>
                </a:extLst>
              </a:tr>
            </a:tbl>
          </a:graphicData>
        </a:graphic>
      </p:graphicFrame>
      <p:sp>
        <p:nvSpPr>
          <p:cNvPr id="8" name="Rectangle 32"/>
          <p:cNvSpPr>
            <a:spLocks noChangeArrowheads="1"/>
          </p:cNvSpPr>
          <p:nvPr/>
        </p:nvSpPr>
        <p:spPr bwMode="auto">
          <a:xfrm rot="16200000">
            <a:off x="3008993" y="-1001851"/>
            <a:ext cx="828675" cy="39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/>
          <a:lstStyle>
            <a:lvl1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1pPr>
            <a:lvl2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2pPr>
            <a:lvl3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3pPr>
            <a:lvl4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4pPr>
            <a:lvl5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入院后检查</a:t>
            </a:r>
            <a:r>
              <a:rPr lang="en-US" altLang="zh-CN" sz="28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—</a:t>
            </a:r>
            <a:r>
              <a:rPr lang="zh-CN" altLang="en-US" sz="28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血项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35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6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626" name="Group 90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2501644411"/>
              </p:ext>
            </p:extLst>
          </p:nvPr>
        </p:nvGraphicFramePr>
        <p:xfrm>
          <a:off x="1104900" y="1657350"/>
          <a:ext cx="10039349" cy="4297110"/>
        </p:xfrm>
        <a:graphic>
          <a:graphicData uri="http://schemas.openxmlformats.org/drawingml/2006/table">
            <a:tbl>
              <a:tblPr/>
              <a:tblGrid>
                <a:gridCol w="1960415">
                  <a:extLst>
                    <a:ext uri="{9D8B030D-6E8A-4147-A177-3AD203B41FA5}">
                      <a16:colId xmlns="" xmlns:a16="http://schemas.microsoft.com/office/drawing/2014/main" val="3655935390"/>
                    </a:ext>
                  </a:extLst>
                </a:gridCol>
                <a:gridCol w="3454065">
                  <a:extLst>
                    <a:ext uri="{9D8B030D-6E8A-4147-A177-3AD203B41FA5}">
                      <a16:colId xmlns="" xmlns:a16="http://schemas.microsoft.com/office/drawing/2014/main" val="2242189400"/>
                    </a:ext>
                  </a:extLst>
                </a:gridCol>
                <a:gridCol w="2010981">
                  <a:extLst>
                    <a:ext uri="{9D8B030D-6E8A-4147-A177-3AD203B41FA5}">
                      <a16:colId xmlns="" xmlns:a16="http://schemas.microsoft.com/office/drawing/2014/main" val="1143341880"/>
                    </a:ext>
                  </a:extLst>
                </a:gridCol>
                <a:gridCol w="2613888">
                  <a:extLst>
                    <a:ext uri="{9D8B030D-6E8A-4147-A177-3AD203B41FA5}">
                      <a16:colId xmlns="" xmlns:a16="http://schemas.microsoft.com/office/drawing/2014/main" val="957005779"/>
                    </a:ext>
                  </a:extLst>
                </a:gridCol>
              </a:tblGrid>
              <a:tr h="49775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电解质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肝功能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肾</a:t>
                      </a:r>
                      <a:r>
                        <a:rPr kumimoji="0" lang="zh-CN" altLang="nb-NO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功能</a:t>
                      </a:r>
                      <a:endParaRPr kumimoji="0" lang="zh-CN" alt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凝血功能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4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44528075"/>
                  </a:ext>
                </a:extLst>
              </a:tr>
              <a:tr h="3799354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K</a:t>
                      </a:r>
                      <a:r>
                        <a:rPr kumimoji="0" lang="en-US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+         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3.76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Na </a:t>
                      </a:r>
                      <a:r>
                        <a:rPr kumimoji="0" lang="en-US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+   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140.2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Cl</a:t>
                      </a:r>
                      <a:r>
                        <a:rPr kumimoji="0" lang="zh-CN" altLang="en-US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－    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100.7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Ca</a:t>
                      </a:r>
                      <a:r>
                        <a:rPr kumimoji="0" lang="en-US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＋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1.8↓ </a:t>
                      </a:r>
                    </a:p>
                  </a:txBody>
                  <a:tcPr marT="144000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ALT                 9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AST               17</a:t>
                      </a: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GGT              54</a:t>
                      </a: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AKP              156 ↑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总蛋白     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68.5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白蛋白     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32.3 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↓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球蛋白     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36.2 ↑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总胆红素 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13.0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结合胆红素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10.1 ↑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总胆汁酸      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7.1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144000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BUN   2.57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Cr      86.0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UA    405.6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nb-N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血氨  </a:t>
                      </a: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28.68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144000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latin typeface="Verdana" panose="020B0604030504040204" pitchFamily="34" charset="0"/>
                          <a:ea typeface="楷体_GB2312" pitchFamily="49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PT        10.9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APTT   27.1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TT        12.5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Fg          7.0 ↑</a:t>
                      </a:r>
                      <a:endParaRPr kumimoji="0" lang="zh-CN" altLang="nb-N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nb-N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D-Dimer 0.2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144000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38440935"/>
                  </a:ext>
                </a:extLst>
              </a:tr>
            </a:tbl>
          </a:graphicData>
        </a:graphic>
      </p:graphicFrame>
      <p:sp>
        <p:nvSpPr>
          <p:cNvPr id="10" name="Rectangle 32"/>
          <p:cNvSpPr>
            <a:spLocks noChangeArrowheads="1"/>
          </p:cNvSpPr>
          <p:nvPr/>
        </p:nvSpPr>
        <p:spPr bwMode="auto">
          <a:xfrm rot="16200000">
            <a:off x="2918279" y="-1027150"/>
            <a:ext cx="828675" cy="39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/>
          <a:lstStyle>
            <a:lvl1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1pPr>
            <a:lvl2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2pPr>
            <a:lvl3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3pPr>
            <a:lvl4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4pPr>
            <a:lvl5pPr algn="r">
              <a:defRPr sz="3200" b="1">
                <a:latin typeface="Verdana" panose="020B0604030504040204" pitchFamily="34" charset="0"/>
                <a:ea typeface="楷体_GB2312" pitchFamily="49" charset="-122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anose="020B060403050404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入院后检查</a:t>
            </a:r>
            <a:r>
              <a:rPr lang="en-US" altLang="zh-CN" sz="28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—</a:t>
            </a:r>
            <a:r>
              <a:rPr lang="zh-CN" altLang="en-US" sz="28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生化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809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92079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56184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21773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78447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1891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1766</Words>
  <Application>Microsoft Office PowerPoint</Application>
  <PresentationFormat>宽屏</PresentationFormat>
  <Paragraphs>331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Meiryo</vt:lpstr>
      <vt:lpstr>Noto Sans S Chinese Regular</vt:lpstr>
      <vt:lpstr>等线</vt:lpstr>
      <vt:lpstr>汉仪雅酷黑 75W</vt:lpstr>
      <vt:lpstr>宋体</vt:lpstr>
      <vt:lpstr>微软雅黑</vt:lpstr>
      <vt:lpstr>字魂59号-创粗黑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门诊检查资料</vt:lpstr>
      <vt:lpstr>PowerPoint 演示文稿</vt:lpstr>
      <vt:lpstr>PowerPoint 演示文稿</vt:lpstr>
      <vt:lpstr>PowerPoint 演示文稿</vt:lpstr>
      <vt:lpstr>入院后检查—影像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诊断与治疗</vt:lpstr>
      <vt:lpstr>第三次化疗前检查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60</cp:revision>
  <dcterms:created xsi:type="dcterms:W3CDTF">2020-06-22T03:52:13Z</dcterms:created>
  <dcterms:modified xsi:type="dcterms:W3CDTF">2021-01-09T05:55:50Z</dcterms:modified>
</cp:coreProperties>
</file>