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3"/>
  </p:notesMasterIdLst>
  <p:sldIdLst>
    <p:sldId id="256" r:id="rId3"/>
    <p:sldId id="258" r:id="rId4"/>
    <p:sldId id="1142" r:id="rId5"/>
    <p:sldId id="1137" r:id="rId6"/>
    <p:sldId id="406" r:id="rId7"/>
    <p:sldId id="1138" r:id="rId8"/>
    <p:sldId id="1091" r:id="rId9"/>
    <p:sldId id="1140" r:id="rId10"/>
    <p:sldId id="278" r:id="rId11"/>
    <p:sldId id="1143" r:id="rId12"/>
    <p:sldId id="1144" r:id="rId13"/>
    <p:sldId id="1145" r:id="rId14"/>
    <p:sldId id="1146" r:id="rId15"/>
    <p:sldId id="1147" r:id="rId16"/>
    <p:sldId id="1148" r:id="rId17"/>
    <p:sldId id="1149" r:id="rId18"/>
    <p:sldId id="1150" r:id="rId19"/>
    <p:sldId id="1151" r:id="rId20"/>
    <p:sldId id="257" r:id="rId21"/>
    <p:sldId id="115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F6"/>
    <a:srgbClr val="2975FF"/>
    <a:srgbClr val="2FA9E2"/>
    <a:srgbClr val="33D5C0"/>
    <a:srgbClr val="3AF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386FF-B44A-4C0D-8B5E-E409146860B6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D62A9-BA86-4918-8614-3921E7093B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01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66CA24-F7CA-496C-971D-3A40333C35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5067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1880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66CA24-F7CA-496C-971D-3A40333C350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322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8E234-A622-401D-9240-058C397D9D6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682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8E234-A622-401D-9240-058C397D9D6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494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8E234-A622-401D-9240-058C397D9D6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815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A3301-4D5B-47EA-AA9F-40DD498FE1F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412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2A3301-4D5B-47EA-AA9F-40DD498FE1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1809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2A3301-4D5B-47EA-AA9F-40DD498FE1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465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38E234-A622-401D-9240-058C397D9D6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477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9BFF5F-5694-40F8-BF79-BE2E0265DC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3C4821BB-73A3-4ACD-B70A-28DCBDDD1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B7E2F83-53AC-453D-98C6-FFDB92DFF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97FC9CA-CFB2-42A4-BBED-EC8BFBC1E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96B5DB9-7EC3-44A6-9BAC-770988A03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21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8FCADEE-25DA-4E1F-BD03-8F2D05DD1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A80A67E-FB30-43BD-8B76-7521701C3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2D097B6-D459-4070-A896-E22981309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5DA06EC-2D69-4591-B76E-1DADBCF9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AF4DB7A-7B0E-407F-B54A-E8CB0BC94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848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7C0BC6A-2F69-42E7-992A-ABE3928CBB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08BA6DB-00E6-440F-B629-ED841959B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B7780A6-3E4F-4006-9B5E-65DCCB948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5F6F9F2-E09D-47E6-8A1C-105E90F48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9151BCE-2BB8-4055-A007-10EA46BF2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24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1BD8D49-AF6A-47F3-A533-7B2D81EEC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79063E6-AD96-4C52-A7A5-3854BDC1B721}"/>
              </a:ext>
            </a:extLst>
          </p:cNvPr>
          <p:cNvSpPr/>
          <p:nvPr userDrawn="1"/>
        </p:nvSpPr>
        <p:spPr>
          <a:xfrm>
            <a:off x="849745" y="748145"/>
            <a:ext cx="10557164" cy="61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95EA55A-E208-4942-9901-856AB14153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7"/>
          <a:stretch/>
        </p:blipFill>
        <p:spPr>
          <a:xfrm>
            <a:off x="0" y="5466734"/>
            <a:ext cx="12192000" cy="138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80CACA5-40AE-4DD4-8F18-3F3DA0E666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FE4CD74-2BD5-46D5-A714-A5D625E96756}"/>
              </a:ext>
            </a:extLst>
          </p:cNvPr>
          <p:cNvSpPr/>
          <p:nvPr userDrawn="1"/>
        </p:nvSpPr>
        <p:spPr>
          <a:xfrm>
            <a:off x="849745" y="748145"/>
            <a:ext cx="10557164" cy="61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9B31B57-5419-4F52-A449-71EBB720B5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7"/>
          <a:stretch/>
        </p:blipFill>
        <p:spPr>
          <a:xfrm>
            <a:off x="0" y="5466734"/>
            <a:ext cx="12192000" cy="138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15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84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07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996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54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87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8827434-244C-4D8A-A85A-DB4444CD4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C13DD93-CED7-4238-8F95-32B01A73A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3B9F469-B8AD-4BB5-9339-EBAEF1751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4A73192-325A-4551-97FC-673456AAA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B7B230E-6C6F-4239-BFF7-4EF8560C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726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77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42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3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111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83F0C81-BE1C-4C9E-BF2D-B5B2F4B36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3221A6-8420-40DF-9942-056EB2C21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EB06B7C-FEB9-418C-9AC4-E489534E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E34A8BB-79D4-46E8-9329-33376A92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C13C28B-87AF-4835-A503-21ECB786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8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61CD9E5-F0D6-47F4-A483-16749E137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A605FAB-16D8-404D-92CB-BB8A4D0C9C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AB6F761-BF9F-4AF8-A792-715A453891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3109ADB-9348-4F81-98B5-C078A9D5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1A271B9-DE52-4A6C-9C98-74F85F61F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AE9FA40-34D2-4D9C-812F-82BFFF04D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26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4234C5-669B-4A1E-86F2-AA434F48B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EAB80B0-2769-4553-9E3A-FB55A509F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30A00D3-48F3-46C0-A8C8-BC49B3ADC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BE8303CF-A7DD-4A61-B6A5-30930A119F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6743E63-1C40-4ED1-AEE8-24A35290F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BC51CD36-F6CB-456D-9A39-C8B89472F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E5ABA8C-EDFB-4689-9D22-F6F25853E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F71CFB41-E7A0-44B6-817C-24DE5912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42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D24677D-B13D-429D-AADE-BCD4DEF9B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11D08D3-E6FC-4099-865E-1BA09067C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0F06F19-FFFC-4BA5-BBAE-954580E7F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BA19FF4-C37C-4A30-821B-980EE12FC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767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78AD9A4-5C42-4EF3-8071-F88AE74B5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C3D0079-C740-4C43-B1E3-4B1332EFE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8264B99-6872-4E0C-9357-8D2CCA823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27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6EFEA6-623C-4299-86A6-AF3615FA8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EE37D11-B753-492B-AB7F-21DDECA83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D035182-8DF4-4C8A-BAE3-FABBF0D84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9466F3D-8432-4038-841C-96C0D3776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A3FD4BB-D3EF-4E9C-992F-91B37D89B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34C8CA1-75DC-4603-82D3-4F54F6E9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72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095D2DF-66A5-4176-928E-A15F97822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0A34D57-7614-4070-9669-FC792F5924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F48BE63-490A-4F28-BFBC-2C84DEAC0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C00CDE4-4A24-489A-BAA8-09FAAA90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55648D6-6009-49F8-A903-64992008E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4A498EA-5CEB-4E1F-997D-8118E7F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1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0E20BF6-DF48-4F45-8CEB-1A930E831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3EFE5EC-31F3-4B98-A327-AE32F89D4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EB1367F-0109-4E13-9B0E-F831FF18E6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32B6-A0CD-4568-93B0-733CD5F31217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AE93918-BF70-45CB-8922-837004BAF9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1C8B895-C6A6-4531-A88B-FF765A200A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0CD77-364D-497B-A737-A89532505F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31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65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95F53A7-3569-4DFA-9393-C53BAEA45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C42C075C-859E-43E6-AA3F-A0B064FDC65E}"/>
              </a:ext>
            </a:extLst>
          </p:cNvPr>
          <p:cNvGrpSpPr/>
          <p:nvPr/>
        </p:nvGrpSpPr>
        <p:grpSpPr>
          <a:xfrm>
            <a:off x="-345848" y="454557"/>
            <a:ext cx="13295778" cy="4980038"/>
            <a:chOff x="241106" y="245806"/>
            <a:chExt cx="13295778" cy="498003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4FDD00E-B893-441F-BC1A-ECBEE4386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92"/>
            <a:stretch/>
          </p:blipFill>
          <p:spPr>
            <a:xfrm>
              <a:off x="241106" y="245806"/>
              <a:ext cx="4571570" cy="4807974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422EEB28-51CE-4F02-A313-54BC5CBA43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92"/>
            <a:stretch/>
          </p:blipFill>
          <p:spPr>
            <a:xfrm>
              <a:off x="4582048" y="417870"/>
              <a:ext cx="4571570" cy="4807974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101BA37-73F1-423A-BD0C-6E20A3A653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92"/>
            <a:stretch/>
          </p:blipFill>
          <p:spPr>
            <a:xfrm>
              <a:off x="8965314" y="417870"/>
              <a:ext cx="4571570" cy="4807974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0FA3F6E2-E999-4CAD-866A-2642F0475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7"/>
          <a:stretch/>
        </p:blipFill>
        <p:spPr>
          <a:xfrm>
            <a:off x="0" y="5466734"/>
            <a:ext cx="12192000" cy="138143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CA65D2A-2D0A-415B-8C7D-F3B1280E21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10" t="1290" b="70322"/>
          <a:stretch/>
        </p:blipFill>
        <p:spPr>
          <a:xfrm>
            <a:off x="10894142" y="78658"/>
            <a:ext cx="1297858" cy="194678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D027976-3816-49AC-A882-02C0E0B00F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0" r="64119" b="95269"/>
          <a:stretch/>
        </p:blipFill>
        <p:spPr>
          <a:xfrm>
            <a:off x="4699819" y="9832"/>
            <a:ext cx="1396181" cy="32446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AB078B3-E125-47C6-B602-5C5A5AFF1EE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9" r="88339" b="24158"/>
          <a:stretch/>
        </p:blipFill>
        <p:spPr>
          <a:xfrm>
            <a:off x="7697" y="3303638"/>
            <a:ext cx="533077" cy="190745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A406EE84-0855-45D7-B93D-38CA629E1B2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0" t="55197" r="18384" b="27025"/>
          <a:stretch/>
        </p:blipFill>
        <p:spPr>
          <a:xfrm>
            <a:off x="4768859" y="3785418"/>
            <a:ext cx="2772483" cy="121920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3FA92B5D-B650-4A9D-883B-4D8DADC8158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11" t="3584" r="2361" b="87527"/>
          <a:stretch/>
        </p:blipFill>
        <p:spPr>
          <a:xfrm>
            <a:off x="9404904" y="8886"/>
            <a:ext cx="2978476" cy="1709866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654C0AB-E807-4EA6-9702-DEB97F3D14DB}"/>
              </a:ext>
            </a:extLst>
          </p:cNvPr>
          <p:cNvGrpSpPr/>
          <p:nvPr/>
        </p:nvGrpSpPr>
        <p:grpSpPr>
          <a:xfrm>
            <a:off x="1510319" y="2167064"/>
            <a:ext cx="9210689" cy="1883824"/>
            <a:chOff x="2035391" y="2197507"/>
            <a:chExt cx="7971711" cy="1883824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19CB3FAD-8710-4395-9426-45F42D8FB6AC}"/>
                </a:ext>
              </a:extLst>
            </p:cNvPr>
            <p:cNvSpPr txBox="1"/>
            <p:nvPr/>
          </p:nvSpPr>
          <p:spPr>
            <a:xfrm>
              <a:off x="2053813" y="2197507"/>
              <a:ext cx="7953289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1500" spc="600" dirty="0">
                  <a:ln w="152400">
                    <a:gradFill flip="none" rotWithShape="1">
                      <a:gsLst>
                        <a:gs pos="0">
                          <a:srgbClr val="3AFEB7"/>
                        </a:gs>
                        <a:gs pos="28000">
                          <a:srgbClr val="33D5C0"/>
                        </a:gs>
                        <a:gs pos="70000">
                          <a:srgbClr val="2FA9E2"/>
                        </a:gs>
                        <a:gs pos="100000">
                          <a:srgbClr val="2975FF"/>
                        </a:gs>
                      </a:gsLst>
                      <a:lin ang="0" scaled="1"/>
                      <a:tileRect/>
                    </a:gradFill>
                  </a:ln>
                  <a:gradFill flip="none" rotWithShape="1">
                    <a:gsLst>
                      <a:gs pos="100000">
                        <a:srgbClr val="2975FF"/>
                      </a:gs>
                      <a:gs pos="0">
                        <a:srgbClr val="3AFEB7"/>
                      </a:gs>
                      <a:gs pos="32000">
                        <a:srgbClr val="33D5C0"/>
                      </a:gs>
                      <a:gs pos="68000">
                        <a:srgbClr val="2FA9E2"/>
                      </a:gs>
                    </a:gsLst>
                    <a:lin ang="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七步洗手法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A37FF80E-FF99-468D-BF05-5540244DB2C5}"/>
                </a:ext>
              </a:extLst>
            </p:cNvPr>
            <p:cNvSpPr txBox="1"/>
            <p:nvPr/>
          </p:nvSpPr>
          <p:spPr>
            <a:xfrm>
              <a:off x="2035391" y="2219283"/>
              <a:ext cx="7953289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1500" spc="600" dirty="0">
                  <a:ln w="1524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七步洗手法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67B5F431-06EA-4546-80F8-611E12DFEEB1}"/>
              </a:ext>
            </a:extLst>
          </p:cNvPr>
          <p:cNvGrpSpPr/>
          <p:nvPr/>
        </p:nvGrpSpPr>
        <p:grpSpPr>
          <a:xfrm>
            <a:off x="2333434" y="4222226"/>
            <a:ext cx="7347928" cy="553949"/>
            <a:chOff x="2333434" y="4222226"/>
            <a:chExt cx="7347928" cy="553949"/>
          </a:xfrm>
        </p:grpSpPr>
        <p:sp>
          <p:nvSpPr>
            <p:cNvPr id="35" name="文本框 8">
              <a:extLst>
                <a:ext uri="{FF2B5EF4-FFF2-40B4-BE49-F238E27FC236}">
                  <a16:creationId xmlns="" xmlns:a16="http://schemas.microsoft.com/office/drawing/2014/main" id="{23138043-A7C4-4347-B540-34329C9F4740}"/>
                </a:ext>
              </a:extLst>
            </p:cNvPr>
            <p:cNvSpPr txBox="1"/>
            <p:nvPr/>
          </p:nvSpPr>
          <p:spPr>
            <a:xfrm>
              <a:off x="3134727" y="4222226"/>
              <a:ext cx="5754615" cy="553949"/>
            </a:xfrm>
            <a:prstGeom prst="rect">
              <a:avLst/>
            </a:prstGeom>
            <a:noFill/>
          </p:spPr>
          <p:txBody>
            <a:bodyPr wrap="square" lIns="121873" tIns="60936" rIns="121873" bIns="60936">
              <a:spAutoFit/>
            </a:bodyPr>
            <a:lstStyle/>
            <a:p>
              <a:pPr algn="ctr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cs typeface="+mn-ea"/>
                  <a:sym typeface="+mn-lt"/>
                </a:rPr>
                <a:t>预防新冠肺炎七步洗手法内容解读</a:t>
              </a: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291F8B25-8577-4495-B749-6B7DA8472B16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2333434" y="4499200"/>
              <a:ext cx="801293" cy="1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3AFEB7"/>
                  </a:gs>
                  <a:gs pos="30000">
                    <a:srgbClr val="33D5C0"/>
                  </a:gs>
                  <a:gs pos="66000">
                    <a:srgbClr val="2FA9E2"/>
                  </a:gs>
                  <a:gs pos="100000">
                    <a:srgbClr val="2975FF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DF7C0776-1AF1-4704-AC40-081661B4B510}"/>
                </a:ext>
              </a:extLst>
            </p:cNvPr>
            <p:cNvCxnSpPr>
              <a:cxnSpLocks/>
            </p:cNvCxnSpPr>
            <p:nvPr/>
          </p:nvCxnSpPr>
          <p:spPr>
            <a:xfrm>
              <a:off x="8777632" y="4534307"/>
              <a:ext cx="903730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3AFEB7"/>
                  </a:gs>
                  <a:gs pos="30000">
                    <a:srgbClr val="33D5C0"/>
                  </a:gs>
                  <a:gs pos="66000">
                    <a:srgbClr val="2FA9E2"/>
                  </a:gs>
                  <a:gs pos="100000">
                    <a:srgbClr val="2975FF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9311E767-4613-46F2-B6DC-3B784B6BDC17}"/>
              </a:ext>
            </a:extLst>
          </p:cNvPr>
          <p:cNvSpPr txBox="1"/>
          <p:nvPr/>
        </p:nvSpPr>
        <p:spPr>
          <a:xfrm>
            <a:off x="2418737" y="1592206"/>
            <a:ext cx="743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武汉加油</a:t>
            </a:r>
            <a:r>
              <a:rPr lang="en-US" altLang="zh-CN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中国加油</a:t>
            </a:r>
            <a:r>
              <a:rPr lang="en-US" altLang="zh-CN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齐心协力</a:t>
            </a:r>
            <a:r>
              <a:rPr lang="en-US" altLang="zh-CN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共渡难关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B8CAD212-3A2F-4186-A007-8A6F5949E5E2}"/>
              </a:ext>
            </a:extLst>
          </p:cNvPr>
          <p:cNvSpPr txBox="1"/>
          <p:nvPr/>
        </p:nvSpPr>
        <p:spPr>
          <a:xfrm>
            <a:off x="480283" y="528831"/>
            <a:ext cx="1671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90E140F7-BA15-435A-92E9-745FA8370E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327" y="3588454"/>
            <a:ext cx="3838725" cy="3838725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3D5DA9C4-11CC-4627-88A8-E8A073418062}"/>
              </a:ext>
            </a:extLst>
          </p:cNvPr>
          <p:cNvGrpSpPr/>
          <p:nvPr/>
        </p:nvGrpSpPr>
        <p:grpSpPr>
          <a:xfrm>
            <a:off x="360314" y="3913253"/>
            <a:ext cx="6689416" cy="2949663"/>
            <a:chOff x="360314" y="3913253"/>
            <a:chExt cx="6689416" cy="2949663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ACCF3DD6-21D8-437F-8683-316827B7C6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34" t="74695" r="56782" b="7813"/>
            <a:stretch/>
          </p:blipFill>
          <p:spPr>
            <a:xfrm>
              <a:off x="993058" y="5466734"/>
              <a:ext cx="2399071" cy="1199537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C601B892-43DA-4DA8-89B6-D57A35B8CF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86" t="46457" r="7585" b="38517"/>
            <a:stretch/>
          </p:blipFill>
          <p:spPr>
            <a:xfrm>
              <a:off x="4228086" y="5832418"/>
              <a:ext cx="2821644" cy="103049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F8E1B2C-DFDF-4514-AF0D-8CDA9C9097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2" t="10767" r="26708" b="48516"/>
            <a:stretch/>
          </p:blipFill>
          <p:spPr>
            <a:xfrm rot="12455203">
              <a:off x="360314" y="3913253"/>
              <a:ext cx="5520708" cy="27923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115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4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9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9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标题 1">
            <a:extLst>
              <a:ext uri="{FF2B5EF4-FFF2-40B4-BE49-F238E27FC236}">
                <a16:creationId xmlns="" xmlns:a16="http://schemas.microsoft.com/office/drawing/2014/main" id="{3FAA34A4-993A-4906-8C56-F94006060443}"/>
              </a:ext>
            </a:extLst>
          </p:cNvPr>
          <p:cNvSpPr txBox="1">
            <a:spLocks/>
          </p:cNvSpPr>
          <p:nvPr/>
        </p:nvSpPr>
        <p:spPr>
          <a:xfrm>
            <a:off x="1005192" y="2097626"/>
            <a:ext cx="5163380" cy="523864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2000" b="1" kern="120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>
              <a:defRPr/>
            </a:pPr>
            <a:r>
              <a:rPr lang="zh-CN" altLang="en-US" sz="4800" b="0" spc="-15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rPr>
              <a:t>七步洗手法 </a:t>
            </a:r>
            <a:endParaRPr lang="zh-CN" altLang="en-US" sz="480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平行四边形 31">
            <a:extLst>
              <a:ext uri="{FF2B5EF4-FFF2-40B4-BE49-F238E27FC236}">
                <a16:creationId xmlns="" xmlns:a16="http://schemas.microsoft.com/office/drawing/2014/main" id="{CA2DE03A-8F56-47CD-9B6F-15FD2977E301}"/>
              </a:ext>
            </a:extLst>
          </p:cNvPr>
          <p:cNvSpPr/>
          <p:nvPr/>
        </p:nvSpPr>
        <p:spPr>
          <a:xfrm>
            <a:off x="1817798" y="4630551"/>
            <a:ext cx="4635324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80000"/>
              <a:defRPr/>
            </a:pPr>
            <a:r>
              <a:rPr lang="en-US" altLang="zh-CN" sz="1380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20</a:t>
            </a:r>
            <a:r>
              <a:rPr lang="zh-CN" altLang="en-US" sz="360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秒</a:t>
            </a:r>
            <a:endParaRPr lang="zh-CN" altLang="en-US" sz="13800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1" name="文本占位符 1">
            <a:extLst>
              <a:ext uri="{FF2B5EF4-FFF2-40B4-BE49-F238E27FC236}">
                <a16:creationId xmlns="" xmlns:a16="http://schemas.microsoft.com/office/drawing/2014/main" id="{AEBCFD54-23A3-4EB1-B27D-8E61BF9604CD}"/>
              </a:ext>
            </a:extLst>
          </p:cNvPr>
          <p:cNvSpPr txBox="1">
            <a:spLocks/>
          </p:cNvSpPr>
          <p:nvPr/>
        </p:nvSpPr>
        <p:spPr>
          <a:xfrm>
            <a:off x="1005192" y="3052980"/>
            <a:ext cx="58675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按照七步洗手法揉搓双手至少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秒以上</a:t>
            </a:r>
            <a:endParaRPr kumimoji="0" lang="zh-CN" altLang="en-US" sz="1400" i="0" u="none" strike="noStrike" kern="1200" cap="none" spc="0" normalizeH="0" baseline="0" noProof="0" dirty="0"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31C63FA-147F-4F45-8900-D54B1E83AA41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98858D4-F122-400C-B882-E86FF1A2BC42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96A3B4D-58D3-4A37-8AB8-1F7309BC59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928" y="1806678"/>
            <a:ext cx="5776451" cy="519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6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11" grpId="0"/>
      <p:bldP spid="5" grpId="0"/>
    </p:bldLst>
  </p:timing>
  <p:extLst>
    <p:ext uri="{E180D4A7-C9FB-4DFB-919C-405C955672EB}">
      <p14:showEvtLst xmlns:p14="http://schemas.microsoft.com/office/powerpoint/2010/main">
        <p14:playEvt time="3" objId="2"/>
        <p14:stopEvt time="5478" objId="2"/>
      </p14:showEvt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823200" y="2432997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80000"/>
              <a:defRPr/>
            </a:pPr>
            <a:r>
              <a:rPr lang="zh-CN" altLang="en-US" sz="13800" dirty="0">
                <a:solidFill>
                  <a:srgbClr val="2975FF"/>
                </a:solidFill>
                <a:effectLst>
                  <a:glow rad="76200">
                    <a:schemeClr val="bg1">
                      <a:alpha val="60000"/>
                    </a:schemeClr>
                  </a:glow>
                </a:effectLst>
                <a:cs typeface="+mn-ea"/>
                <a:sym typeface="+mn-lt"/>
              </a:rPr>
              <a:t>内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1482481" y="4398971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第一步</a:t>
            </a:r>
          </a:p>
        </p:txBody>
      </p:sp>
      <p:sp>
        <p:nvSpPr>
          <p:cNvPr id="12" name="平行四边形 11">
            <a:extLst>
              <a:ext uri="{FF2B5EF4-FFF2-40B4-BE49-F238E27FC236}">
                <a16:creationId xmlns="" xmlns:a16="http://schemas.microsoft.com/office/drawing/2014/main" id="{80CCC172-0BBE-48FC-B70B-56400548AFBB}"/>
              </a:ext>
            </a:extLst>
          </p:cNvPr>
          <p:cNvSpPr/>
          <p:nvPr/>
        </p:nvSpPr>
        <p:spPr>
          <a:xfrm>
            <a:off x="7857215" y="2791134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1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A3A33D3-44CC-4CEB-B0DF-16626C07872D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ADA949A0-A30C-49D9-89A0-C094B0382352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B4324E0-5DA4-43FA-83AD-BAEDEBB320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68"/>
          <a:stretch/>
        </p:blipFill>
        <p:spPr>
          <a:xfrm>
            <a:off x="3629331" y="1171192"/>
            <a:ext cx="4933335" cy="3736112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9D7C73D-1CCD-43FE-B68C-A10D4FA3CE04}"/>
              </a:ext>
            </a:extLst>
          </p:cNvPr>
          <p:cNvGrpSpPr/>
          <p:nvPr/>
        </p:nvGrpSpPr>
        <p:grpSpPr>
          <a:xfrm>
            <a:off x="3467903" y="5060175"/>
            <a:ext cx="5295522" cy="902397"/>
            <a:chOff x="3467903" y="5060175"/>
            <a:chExt cx="5295522" cy="902397"/>
          </a:xfrm>
        </p:grpSpPr>
        <p:sp>
          <p:nvSpPr>
            <p:cNvPr id="45" name="PA-102254">
              <a:extLst>
                <a:ext uri="{FF2B5EF4-FFF2-40B4-BE49-F238E27FC236}">
                  <a16:creationId xmlns="" xmlns:a16="http://schemas.microsoft.com/office/drawing/2014/main" id="{D38AA4F6-1E19-46C3-AF52-46A71F212A3A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67903" y="5060175"/>
              <a:ext cx="5295522" cy="902397"/>
            </a:xfrm>
            <a:prstGeom prst="parallelogram">
              <a:avLst>
                <a:gd name="adj" fmla="val 33657"/>
              </a:avLst>
            </a:prstGeom>
            <a:solidFill>
              <a:srgbClr val="2975FF"/>
            </a:solidFill>
            <a:ln w="57150">
              <a:solidFill>
                <a:srgbClr val="2975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15AA4E03-5E55-4D5A-821A-6250CC120257}"/>
                </a:ext>
              </a:extLst>
            </p:cNvPr>
            <p:cNvSpPr/>
            <p:nvPr/>
          </p:nvSpPr>
          <p:spPr>
            <a:xfrm>
              <a:off x="4022783" y="5184187"/>
              <a:ext cx="4185761" cy="580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掌心相对，手掌并拢相互揉搓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742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12" grpId="0"/>
      <p:bldP spid="13" grpId="0"/>
    </p:bldLst>
  </p:timing>
  <p:extLst>
    <p:ext uri="{E180D4A7-C9FB-4DFB-919C-405C955672EB}">
      <p14:showEvtLst xmlns:p14="http://schemas.microsoft.com/office/powerpoint/2010/main">
        <p14:playEvt time="2" objId="2"/>
        <p14:stopEvt time="6209" objId="2"/>
      </p14:showEvt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8872862" y="2773161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80000"/>
              <a:defRPr/>
            </a:pPr>
            <a:r>
              <a:rPr lang="zh-CN" altLang="en-US" sz="13800" dirty="0">
                <a:solidFill>
                  <a:srgbClr val="2975FF"/>
                </a:solidFill>
                <a:effectLst>
                  <a:glow rad="76200">
                    <a:schemeClr val="bg1">
                      <a:alpha val="60000"/>
                    </a:schemeClr>
                  </a:glow>
                </a:effectLst>
                <a:cs typeface="+mn-ea"/>
                <a:sym typeface="+mn-lt"/>
              </a:rPr>
              <a:t>外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8028278" y="4521165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第二步</a:t>
            </a:r>
          </a:p>
        </p:txBody>
      </p:sp>
      <p:sp>
        <p:nvSpPr>
          <p:cNvPr id="19" name="平行四边形 18">
            <a:extLst>
              <a:ext uri="{FF2B5EF4-FFF2-40B4-BE49-F238E27FC236}">
                <a16:creationId xmlns="" xmlns:a16="http://schemas.microsoft.com/office/drawing/2014/main" id="{1CAC530B-F46F-4849-9A4B-BA09D407D015}"/>
              </a:ext>
            </a:extLst>
          </p:cNvPr>
          <p:cNvSpPr/>
          <p:nvPr/>
        </p:nvSpPr>
        <p:spPr>
          <a:xfrm>
            <a:off x="640338" y="3174592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2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9F7B8A4-AF83-463C-AFCD-121CC2006A2F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29A68389-CC30-4609-882A-A6C25E925B36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9D52C8B-1D3B-4E13-920A-E6E4F246E9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1" t="6881" r="9509" b="23415"/>
          <a:stretch/>
        </p:blipFill>
        <p:spPr>
          <a:xfrm>
            <a:off x="4043890" y="1514256"/>
            <a:ext cx="3769921" cy="346857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8F439B5-93B0-4146-B30E-A0D0F8646FA8}"/>
              </a:ext>
            </a:extLst>
          </p:cNvPr>
          <p:cNvGrpSpPr/>
          <p:nvPr/>
        </p:nvGrpSpPr>
        <p:grpSpPr>
          <a:xfrm>
            <a:off x="3734724" y="5504374"/>
            <a:ext cx="5138138" cy="875578"/>
            <a:chOff x="3734724" y="5504374"/>
            <a:chExt cx="5138138" cy="875578"/>
          </a:xfrm>
        </p:grpSpPr>
        <p:sp>
          <p:nvSpPr>
            <p:cNvPr id="45" name="PA-102254">
              <a:extLst>
                <a:ext uri="{FF2B5EF4-FFF2-40B4-BE49-F238E27FC236}">
                  <a16:creationId xmlns="" xmlns:a16="http://schemas.microsoft.com/office/drawing/2014/main" id="{D38AA4F6-1E19-46C3-AF52-46A71F212A3A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734724" y="5504374"/>
              <a:ext cx="5138138" cy="875578"/>
            </a:xfrm>
            <a:prstGeom prst="parallelogram">
              <a:avLst>
                <a:gd name="adj" fmla="val 33657"/>
              </a:avLst>
            </a:prstGeom>
            <a:solidFill>
              <a:srgbClr val="2975FF"/>
            </a:solidFill>
            <a:ln w="57150">
              <a:solidFill>
                <a:srgbClr val="2975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pPr algn="l">
                <a:lnSpc>
                  <a:spcPct val="150000"/>
                </a:lnSpc>
              </a:pP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16FB7A16-3BCC-4087-87A7-722B2CFF88DA}"/>
                </a:ext>
              </a:extLst>
            </p:cNvPr>
            <p:cNvSpPr/>
            <p:nvPr/>
          </p:nvSpPr>
          <p:spPr>
            <a:xfrm>
              <a:off x="4483565" y="5581292"/>
              <a:ext cx="3877985" cy="5804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掌心对手背，手指交叉揉搓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77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19" grpId="0"/>
      <p:bldP spid="13" grpId="0"/>
    </p:bldLst>
  </p:timing>
  <p:extLst>
    <p:ext uri="{E180D4A7-C9FB-4DFB-919C-405C955672EB}">
      <p14:showEvtLst xmlns:p14="http://schemas.microsoft.com/office/powerpoint/2010/main">
        <p14:playEvt time="20" objId="2"/>
        <p14:stopEvt time="5326" objId="2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913041" y="2388867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80000"/>
              <a:defRPr/>
            </a:pPr>
            <a:r>
              <a:rPr lang="zh-CN" altLang="en-US" sz="13800" dirty="0">
                <a:solidFill>
                  <a:srgbClr val="2975FF"/>
                </a:solidFill>
                <a:effectLst>
                  <a:glow rad="76200">
                    <a:schemeClr val="bg1">
                      <a:alpha val="60000"/>
                    </a:schemeClr>
                  </a:glow>
                </a:effectLst>
                <a:cs typeface="+mn-ea"/>
                <a:sym typeface="+mn-lt"/>
              </a:rPr>
              <a:t>夹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1865939" y="4286747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第三步</a:t>
            </a:r>
          </a:p>
        </p:txBody>
      </p:sp>
      <p:sp>
        <p:nvSpPr>
          <p:cNvPr id="19" name="平行四边形 18">
            <a:extLst>
              <a:ext uri="{FF2B5EF4-FFF2-40B4-BE49-F238E27FC236}">
                <a16:creationId xmlns="" xmlns:a16="http://schemas.microsoft.com/office/drawing/2014/main" id="{B0206F7A-AE40-4BF2-939E-3BADF7C5E298}"/>
              </a:ext>
            </a:extLst>
          </p:cNvPr>
          <p:cNvSpPr/>
          <p:nvPr/>
        </p:nvSpPr>
        <p:spPr>
          <a:xfrm>
            <a:off x="7799006" y="4517579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3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A355677-4DFE-442A-9163-8B9C0440541F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CF877FC3-5CAC-4935-9965-2AAAB66981D3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5ACA7A2-FC45-4350-B871-6A7C1C4D13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4" t="10180" r="11434" b="24141"/>
          <a:stretch/>
        </p:blipFill>
        <p:spPr>
          <a:xfrm>
            <a:off x="4135119" y="3133163"/>
            <a:ext cx="3663887" cy="3102537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EBB7AD5-1B2B-4BA8-80A2-AD09D1AFA1FA}"/>
              </a:ext>
            </a:extLst>
          </p:cNvPr>
          <p:cNvGrpSpPr/>
          <p:nvPr/>
        </p:nvGrpSpPr>
        <p:grpSpPr>
          <a:xfrm>
            <a:off x="4725397" y="1878885"/>
            <a:ext cx="5416849" cy="923072"/>
            <a:chOff x="4725397" y="1878885"/>
            <a:chExt cx="5416849" cy="923072"/>
          </a:xfrm>
        </p:grpSpPr>
        <p:sp>
          <p:nvSpPr>
            <p:cNvPr id="45" name="PA-102254">
              <a:extLst>
                <a:ext uri="{FF2B5EF4-FFF2-40B4-BE49-F238E27FC236}">
                  <a16:creationId xmlns="" xmlns:a16="http://schemas.microsoft.com/office/drawing/2014/main" id="{D38AA4F6-1E19-46C3-AF52-46A71F212A3A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4725397" y="1878885"/>
              <a:ext cx="5416849" cy="923072"/>
            </a:xfrm>
            <a:prstGeom prst="parallelogram">
              <a:avLst>
                <a:gd name="adj" fmla="val 33657"/>
              </a:avLst>
            </a:prstGeom>
            <a:solidFill>
              <a:srgbClr val="2975FF"/>
            </a:solidFill>
            <a:ln w="57150">
              <a:solidFill>
                <a:srgbClr val="2975F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5A6FA349-5286-477F-986D-4E10288FE11A}"/>
                </a:ext>
              </a:extLst>
            </p:cNvPr>
            <p:cNvSpPr/>
            <p:nvPr/>
          </p:nvSpPr>
          <p:spPr>
            <a:xfrm>
              <a:off x="5366588" y="1958810"/>
              <a:ext cx="4134465" cy="661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掌心相对，十指交叉揉搓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554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19" grpId="0"/>
      <p:bldP spid="14" grpId="0"/>
    </p:bldLst>
  </p:timing>
  <p:extLst>
    <p:ext uri="{E180D4A7-C9FB-4DFB-919C-405C955672EB}">
      <p14:showEvtLst xmlns:p14="http://schemas.microsoft.com/office/powerpoint/2010/main">
        <p14:playEvt time="2" objId="2"/>
        <p14:stopEvt time="4774" objId="2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8440921" y="4310793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80000"/>
              <a:defRPr/>
            </a:pPr>
            <a:r>
              <a:rPr lang="zh-CN" altLang="en-US" sz="13800" dirty="0">
                <a:solidFill>
                  <a:srgbClr val="2975FF"/>
                </a:solidFill>
                <a:effectLst>
                  <a:glow rad="76200">
                    <a:schemeClr val="bg1">
                      <a:alpha val="60000"/>
                    </a:schemeClr>
                  </a:glow>
                </a:effectLst>
                <a:cs typeface="+mn-ea"/>
                <a:sym typeface="+mn-lt"/>
              </a:rPr>
              <a:t>弓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9100984" y="3145664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第四步</a:t>
            </a:r>
          </a:p>
        </p:txBody>
      </p:sp>
      <p:sp>
        <p:nvSpPr>
          <p:cNvPr id="45" name="PA-102254">
            <a:extLst>
              <a:ext uri="{FF2B5EF4-FFF2-40B4-BE49-F238E27FC236}">
                <a16:creationId xmlns="" xmlns:a16="http://schemas.microsoft.com/office/drawing/2014/main" id="{D38AA4F6-1E19-46C3-AF52-46A71F212A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139382" y="5561130"/>
            <a:ext cx="5301539" cy="903422"/>
          </a:xfrm>
          <a:prstGeom prst="parallelogram">
            <a:avLst>
              <a:gd name="adj" fmla="val 33657"/>
            </a:avLst>
          </a:prstGeom>
          <a:solidFill>
            <a:srgbClr val="2975FF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两手互握揉搓指背</a:t>
            </a:r>
          </a:p>
        </p:txBody>
      </p:sp>
      <p:sp>
        <p:nvSpPr>
          <p:cNvPr id="22" name="平行四边形 21">
            <a:extLst>
              <a:ext uri="{FF2B5EF4-FFF2-40B4-BE49-F238E27FC236}">
                <a16:creationId xmlns="" xmlns:a16="http://schemas.microsoft.com/office/drawing/2014/main" id="{96C3AA27-6DC3-48AB-B82A-EAD3447FE09F}"/>
              </a:ext>
            </a:extLst>
          </p:cNvPr>
          <p:cNvSpPr/>
          <p:nvPr/>
        </p:nvSpPr>
        <p:spPr>
          <a:xfrm>
            <a:off x="787783" y="3292928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4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C72CA704-6066-498C-94FB-B71B1F3155F8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4E5596BF-7189-4F07-9B5B-9CF88729728B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5BEB74F-1C59-4E99-9322-CC4C1E3415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0" t="8029" r="8711" b="11972"/>
          <a:stretch/>
        </p:blipFill>
        <p:spPr>
          <a:xfrm>
            <a:off x="3616686" y="1582994"/>
            <a:ext cx="3845998" cy="380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7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45" grpId="0" animBg="1"/>
      <p:bldP spid="22" grpId="0"/>
      <p:bldP spid="13" grpId="0"/>
    </p:bldLst>
  </p:timing>
  <p:extLst>
    <p:ext uri="{E180D4A7-C9FB-4DFB-919C-405C955672EB}">
      <p14:showEvtLst xmlns:p14="http://schemas.microsoft.com/office/powerpoint/2010/main">
        <p14:playEvt time="3" objId="2"/>
        <p14:stopEvt time="4330" objId="2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913041" y="2336315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zh-CN" alt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>
                  <a:glow rad="76200">
                    <a:prstClr val="white">
                      <a:alpha val="60000"/>
                    </a:prstClr>
                  </a:glow>
                </a:effectLst>
                <a:uLnTx/>
                <a:uFillTx/>
                <a:cs typeface="+mn-ea"/>
                <a:sym typeface="+mn-lt"/>
              </a:rPr>
              <a:t>大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1865939" y="4234195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第五步</a:t>
            </a:r>
          </a:p>
        </p:txBody>
      </p:sp>
      <p:sp>
        <p:nvSpPr>
          <p:cNvPr id="45" name="PA-102254">
            <a:extLst>
              <a:ext uri="{FF2B5EF4-FFF2-40B4-BE49-F238E27FC236}">
                <a16:creationId xmlns="" xmlns:a16="http://schemas.microsoft.com/office/drawing/2014/main" id="{D38AA4F6-1E19-46C3-AF52-46A71F212A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753262" y="1692033"/>
            <a:ext cx="6535736" cy="1113739"/>
          </a:xfrm>
          <a:prstGeom prst="parallelogram">
            <a:avLst>
              <a:gd name="adj" fmla="val 33657"/>
            </a:avLst>
          </a:prstGeom>
          <a:solidFill>
            <a:srgbClr val="2975FF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大拇指握在手心，转动揉搓</a:t>
            </a:r>
          </a:p>
        </p:txBody>
      </p:sp>
      <p:sp>
        <p:nvSpPr>
          <p:cNvPr id="27" name="平行四边形 26">
            <a:extLst>
              <a:ext uri="{FF2B5EF4-FFF2-40B4-BE49-F238E27FC236}">
                <a16:creationId xmlns="" xmlns:a16="http://schemas.microsoft.com/office/drawing/2014/main" id="{18DA5AB1-BE3E-4A2E-A6FA-1FBDFF26E160}"/>
              </a:ext>
            </a:extLst>
          </p:cNvPr>
          <p:cNvSpPr/>
          <p:nvPr/>
        </p:nvSpPr>
        <p:spPr>
          <a:xfrm>
            <a:off x="2510516" y="5092897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5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9926DC7-2AE3-47E9-ACF7-0EDCE2C03032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E2A59B5B-831A-46FE-939D-DBC8BCA12596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AEFD94-9BB0-4A73-BB04-5435DC7EF7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7" t="7168" r="12725" b="8530"/>
          <a:stretch/>
        </p:blipFill>
        <p:spPr>
          <a:xfrm>
            <a:off x="6376557" y="2914810"/>
            <a:ext cx="2754744" cy="334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8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45" grpId="0" animBg="1"/>
      <p:bldP spid="27" grpId="0"/>
      <p:bldP spid="13" grpId="0"/>
    </p:bldLst>
  </p:timing>
  <p:extLst>
    <p:ext uri="{E180D4A7-C9FB-4DFB-919C-405C955672EB}">
      <p14:showEvtLst xmlns:p14="http://schemas.microsoft.com/office/powerpoint/2010/main">
        <p14:playEvt time="3" objId="2"/>
        <p14:stopEvt time="5065" objId="2"/>
      </p14:showEvt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8578572" y="2304785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80000"/>
              <a:defRPr/>
            </a:pPr>
            <a:r>
              <a:rPr lang="zh-CN" altLang="en-US" sz="13800" dirty="0">
                <a:solidFill>
                  <a:srgbClr val="2975FF"/>
                </a:solidFill>
                <a:effectLst>
                  <a:glow rad="76200">
                    <a:schemeClr val="bg1">
                      <a:alpha val="60000"/>
                    </a:schemeClr>
                  </a:glow>
                </a:effectLst>
                <a:cs typeface="+mn-ea"/>
                <a:sym typeface="+mn-lt"/>
              </a:rPr>
              <a:t>立</a:t>
            </a: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9531470" y="4202665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第六步</a:t>
            </a:r>
          </a:p>
        </p:txBody>
      </p:sp>
      <p:sp>
        <p:nvSpPr>
          <p:cNvPr id="45" name="PA-102254">
            <a:extLst>
              <a:ext uri="{FF2B5EF4-FFF2-40B4-BE49-F238E27FC236}">
                <a16:creationId xmlns="" xmlns:a16="http://schemas.microsoft.com/office/drawing/2014/main" id="{D38AA4F6-1E19-46C3-AF52-46A71F212A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80330" y="1918174"/>
            <a:ext cx="7280000" cy="1240567"/>
          </a:xfrm>
          <a:prstGeom prst="parallelogram">
            <a:avLst>
              <a:gd name="adj" fmla="val 33657"/>
            </a:avLst>
          </a:prstGeom>
          <a:solidFill>
            <a:srgbClr val="2975FF"/>
          </a:solidFill>
          <a:ln w="571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指尖并拢在掌心揉搓</a:t>
            </a:r>
          </a:p>
        </p:txBody>
      </p:sp>
      <p:sp>
        <p:nvSpPr>
          <p:cNvPr id="23" name="平行四边形 22">
            <a:extLst>
              <a:ext uri="{FF2B5EF4-FFF2-40B4-BE49-F238E27FC236}">
                <a16:creationId xmlns="" xmlns:a16="http://schemas.microsoft.com/office/drawing/2014/main" id="{2467456D-ED40-4B28-9605-C6BE10D5802D}"/>
              </a:ext>
            </a:extLst>
          </p:cNvPr>
          <p:cNvSpPr/>
          <p:nvPr/>
        </p:nvSpPr>
        <p:spPr>
          <a:xfrm>
            <a:off x="5920261" y="4933548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6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2C3A804-6EFD-49EA-8297-33D9F163B294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7B30C939-9F2E-4339-AC92-EF32DD72E52A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2C588D9-5271-4FB9-B228-0635CD425E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7" t="8172" r="8279" b="10824"/>
          <a:stretch/>
        </p:blipFill>
        <p:spPr>
          <a:xfrm>
            <a:off x="2123768" y="3055248"/>
            <a:ext cx="3796493" cy="375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26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45" grpId="0" animBg="1"/>
      <p:bldP spid="23" grpId="0"/>
      <p:bldP spid="13" grpId="0"/>
    </p:bldLst>
  </p:timing>
  <p:extLst>
    <p:ext uri="{E180D4A7-C9FB-4DFB-919C-405C955672EB}">
      <p14:showEvtLst xmlns:p14="http://schemas.microsoft.com/office/powerpoint/2010/main">
        <p14:playEvt time="1805" objId="2"/>
        <p14:stopEvt time="6416" objId="2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平行四边形 29">
            <a:extLst>
              <a:ext uri="{FF2B5EF4-FFF2-40B4-BE49-F238E27FC236}">
                <a16:creationId xmlns="" xmlns:a16="http://schemas.microsoft.com/office/drawing/2014/main" id="{8318C90A-B3E0-449C-8B9E-27E8D8FF4431}"/>
              </a:ext>
            </a:extLst>
          </p:cNvPr>
          <p:cNvSpPr/>
          <p:nvPr/>
        </p:nvSpPr>
        <p:spPr>
          <a:xfrm>
            <a:off x="835742" y="2325807"/>
            <a:ext cx="2085478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lang="zh-CN" altLang="en-US" sz="13800" dirty="0">
                <a:solidFill>
                  <a:srgbClr val="2975FF"/>
                </a:solidFill>
                <a:effectLst>
                  <a:glow rad="762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腕</a:t>
            </a:r>
            <a:endParaRPr kumimoji="0" lang="zh-CN" altLang="en-US" sz="13800" b="0" i="0" u="none" strike="noStrike" kern="1200" cap="none" spc="0" normalizeH="0" baseline="0" noProof="0" dirty="0">
              <a:ln>
                <a:noFill/>
              </a:ln>
              <a:solidFill>
                <a:srgbClr val="2975FF"/>
              </a:solidFill>
              <a:effectLst>
                <a:glow rad="76200">
                  <a:prstClr val="white">
                    <a:alpha val="60000"/>
                  </a:prstClr>
                </a:glo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44" name="TextBox 20">
            <a:extLst>
              <a:ext uri="{FF2B5EF4-FFF2-40B4-BE49-F238E27FC236}">
                <a16:creationId xmlns="" xmlns:a16="http://schemas.microsoft.com/office/drawing/2014/main" id="{F364D67D-27D6-4903-8967-447EF758A976}"/>
              </a:ext>
            </a:extLst>
          </p:cNvPr>
          <p:cNvSpPr txBox="1"/>
          <p:nvPr/>
        </p:nvSpPr>
        <p:spPr>
          <a:xfrm>
            <a:off x="1788640" y="4223687"/>
            <a:ext cx="188732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975FF"/>
                </a:solidFill>
                <a:effectLst/>
                <a:uLnTx/>
                <a:uFillTx/>
                <a:cs typeface="+mn-ea"/>
                <a:sym typeface="+mn-lt"/>
              </a:rPr>
              <a:t>第七步</a:t>
            </a:r>
          </a:p>
        </p:txBody>
      </p:sp>
      <p:sp>
        <p:nvSpPr>
          <p:cNvPr id="45" name="PA-102254">
            <a:extLst>
              <a:ext uri="{FF2B5EF4-FFF2-40B4-BE49-F238E27FC236}">
                <a16:creationId xmlns="" xmlns:a16="http://schemas.microsoft.com/office/drawing/2014/main" id="{D38AA4F6-1E19-46C3-AF52-46A71F212A3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85701" y="1855392"/>
            <a:ext cx="6524135" cy="1074971"/>
          </a:xfrm>
          <a:prstGeom prst="parallelogram">
            <a:avLst>
              <a:gd name="adj" fmla="val 33657"/>
            </a:avLst>
          </a:prstGeom>
          <a:solidFill>
            <a:srgbClr val="2975FF"/>
          </a:solidFill>
          <a:ln w="57150">
            <a:solidFill>
              <a:srgbClr val="2975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大拇指握在手心，转动揉搓</a:t>
            </a:r>
          </a:p>
        </p:txBody>
      </p:sp>
      <p:sp>
        <p:nvSpPr>
          <p:cNvPr id="19" name="平行四边形 18">
            <a:extLst>
              <a:ext uri="{FF2B5EF4-FFF2-40B4-BE49-F238E27FC236}">
                <a16:creationId xmlns="" xmlns:a16="http://schemas.microsoft.com/office/drawing/2014/main" id="{27AF4375-F612-41EC-8478-1090239402A2}"/>
              </a:ext>
            </a:extLst>
          </p:cNvPr>
          <p:cNvSpPr/>
          <p:nvPr/>
        </p:nvSpPr>
        <p:spPr>
          <a:xfrm>
            <a:off x="7404839" y="4651559"/>
            <a:ext cx="834433" cy="788671"/>
          </a:xfrm>
          <a:prstGeom prst="parallelogram">
            <a:avLst>
              <a:gd name="adj" fmla="val 5286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80000"/>
              <a:defRPr/>
            </a:pPr>
            <a:r>
              <a:rPr lang="en-US" altLang="zh-CN" sz="28700" i="1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rPr>
              <a:t>7</a:t>
            </a:r>
            <a:endParaRPr lang="zh-CN" altLang="en-US" sz="28700" i="1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EA8CD5E-FC78-42F8-B355-E2FB2BE686E9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D30F5AD3-4E0F-4F0B-A6B5-872A67B81858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F5F9C90-8734-4A74-A68F-37134D6DF3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7" t="10609" r="7850" b="10394"/>
          <a:stretch/>
        </p:blipFill>
        <p:spPr>
          <a:xfrm>
            <a:off x="3985701" y="2930363"/>
            <a:ext cx="3585138" cy="349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7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45" grpId="0" animBg="1"/>
      <p:bldP spid="19" grpId="0"/>
      <p:bldP spid="13" grpId="0"/>
    </p:bldLst>
  </p:timing>
  <p:extLst>
    <p:ext uri="{E180D4A7-C9FB-4DFB-919C-405C955672EB}">
      <p14:showEvtLst xmlns:p14="http://schemas.microsoft.com/office/powerpoint/2010/main">
        <p14:playEvt time="1518" objId="2"/>
        <p14:stopEvt time="5455" objId="2"/>
      </p14:showEvt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标题 1">
            <a:extLst>
              <a:ext uri="{FF2B5EF4-FFF2-40B4-BE49-F238E27FC236}">
                <a16:creationId xmlns="" xmlns:a16="http://schemas.microsoft.com/office/drawing/2014/main" id="{3FAA34A4-993A-4906-8C56-F94006060443}"/>
              </a:ext>
            </a:extLst>
          </p:cNvPr>
          <p:cNvSpPr txBox="1">
            <a:spLocks/>
          </p:cNvSpPr>
          <p:nvPr/>
        </p:nvSpPr>
        <p:spPr>
          <a:xfrm>
            <a:off x="835741" y="1768019"/>
            <a:ext cx="10009239" cy="523864"/>
          </a:xfrm>
          <a:prstGeom prst="rect">
            <a:avLst/>
          </a:prstGeom>
        </p:spPr>
        <p:txBody>
          <a:bodyPr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2000" b="1" kern="120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 algn="dist">
              <a:defRPr/>
            </a:pPr>
            <a:r>
              <a:rPr lang="en-US" altLang="zh-CN" sz="4800" b="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4800" b="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+mn-lt"/>
                <a:ea typeface="+mn-ea"/>
                <a:cs typeface="+mn-ea"/>
                <a:sym typeface="+mn-lt"/>
              </a:rPr>
              <a:t>手</a:t>
            </a:r>
            <a:r>
              <a:rPr lang="en-US" altLang="zh-CN" sz="4800" b="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200" b="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+mn-lt"/>
                <a:ea typeface="+mn-ea"/>
                <a:cs typeface="+mn-ea"/>
                <a:sym typeface="+mn-lt"/>
              </a:rPr>
              <a:t>住家人的健康</a:t>
            </a:r>
            <a:r>
              <a:rPr lang="en-US" altLang="zh-CN" sz="3200" b="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3200" b="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+mn-lt"/>
                <a:ea typeface="+mn-ea"/>
                <a:cs typeface="+mn-ea"/>
                <a:sym typeface="+mn-lt"/>
              </a:rPr>
              <a:t>从勤洗手做起</a:t>
            </a:r>
            <a:endParaRPr lang="zh-CN" altLang="en-US" sz="4000" b="0" dirty="0">
              <a:solidFill>
                <a:srgbClr val="2975FF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531C1B2-7C86-4B2F-92E2-70043AA7D924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0DBE6EDD-1BC1-4A20-AE7E-50C3F7EE9F32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6D7A43A-559A-4E2A-8E3B-56F69C112A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3" r="23788"/>
          <a:stretch/>
        </p:blipFill>
        <p:spPr>
          <a:xfrm>
            <a:off x="6228900" y="2416893"/>
            <a:ext cx="3839332" cy="429844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CBA1F6A-2845-4701-AED0-1D3E368AD2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429" y="2571651"/>
            <a:ext cx="3988931" cy="398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0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" grpId="0"/>
    </p:bldLst>
  </p:timing>
  <p:extLst>
    <p:ext uri="{E180D4A7-C9FB-4DFB-919C-405C955672EB}">
      <p14:showEvtLst xmlns:p14="http://schemas.microsoft.com/office/powerpoint/2010/main">
        <p14:playEvt time="2" objId="2"/>
        <p14:stopEvt time="3562" objId="2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95F53A7-3569-4DFA-9393-C53BAEA45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C42C075C-859E-43E6-AA3F-A0B064FDC65E}"/>
              </a:ext>
            </a:extLst>
          </p:cNvPr>
          <p:cNvGrpSpPr/>
          <p:nvPr/>
        </p:nvGrpSpPr>
        <p:grpSpPr>
          <a:xfrm>
            <a:off x="-112856" y="404068"/>
            <a:ext cx="13295778" cy="4980038"/>
            <a:chOff x="241106" y="245806"/>
            <a:chExt cx="13295778" cy="498003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4FDD00E-B893-441F-BC1A-ECBEE4386C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92"/>
            <a:stretch/>
          </p:blipFill>
          <p:spPr>
            <a:xfrm>
              <a:off x="241106" y="245806"/>
              <a:ext cx="4571570" cy="4807974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422EEB28-51CE-4F02-A313-54BC5CBA43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92"/>
            <a:stretch/>
          </p:blipFill>
          <p:spPr>
            <a:xfrm>
              <a:off x="4582048" y="417870"/>
              <a:ext cx="4571570" cy="4807974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8101BA37-73F1-423A-BD0C-6E20A3A653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92"/>
            <a:stretch/>
          </p:blipFill>
          <p:spPr>
            <a:xfrm>
              <a:off x="8965314" y="417870"/>
              <a:ext cx="4571570" cy="4807974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0FA3F6E2-E999-4CAD-866A-2642F04752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7"/>
          <a:stretch/>
        </p:blipFill>
        <p:spPr>
          <a:xfrm>
            <a:off x="0" y="5466734"/>
            <a:ext cx="12192000" cy="138143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CA65D2A-2D0A-415B-8C7D-F3B1280E21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10" t="1290" b="70322"/>
          <a:stretch/>
        </p:blipFill>
        <p:spPr>
          <a:xfrm>
            <a:off x="10894142" y="78658"/>
            <a:ext cx="1297858" cy="194678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D027976-3816-49AC-A882-02C0E0B00F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0" r="64119" b="95269"/>
          <a:stretch/>
        </p:blipFill>
        <p:spPr>
          <a:xfrm>
            <a:off x="4699819" y="9832"/>
            <a:ext cx="1396181" cy="32446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8AB078B3-E125-47C6-B602-5C5A5AFF1EE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9" r="88339" b="24158"/>
          <a:stretch/>
        </p:blipFill>
        <p:spPr>
          <a:xfrm>
            <a:off x="7697" y="3303638"/>
            <a:ext cx="533077" cy="190745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A406EE84-0855-45D7-B93D-38CA629E1B2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0" t="55197" r="18384" b="27025"/>
          <a:stretch/>
        </p:blipFill>
        <p:spPr>
          <a:xfrm>
            <a:off x="4768859" y="3785418"/>
            <a:ext cx="2772483" cy="121920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3FA92B5D-B650-4A9D-883B-4D8DADC8158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11" t="3584" r="2361" b="87527"/>
          <a:stretch/>
        </p:blipFill>
        <p:spPr>
          <a:xfrm>
            <a:off x="9404904" y="8886"/>
            <a:ext cx="2978476" cy="1709866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654C0AB-E807-4EA6-9702-DEB97F3D14DB}"/>
              </a:ext>
            </a:extLst>
          </p:cNvPr>
          <p:cNvGrpSpPr/>
          <p:nvPr/>
        </p:nvGrpSpPr>
        <p:grpSpPr>
          <a:xfrm>
            <a:off x="1510319" y="2167064"/>
            <a:ext cx="9210689" cy="1883824"/>
            <a:chOff x="2035391" y="2197507"/>
            <a:chExt cx="7971711" cy="1883824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19CB3FAD-8710-4395-9426-45F42D8FB6AC}"/>
                </a:ext>
              </a:extLst>
            </p:cNvPr>
            <p:cNvSpPr txBox="1"/>
            <p:nvPr/>
          </p:nvSpPr>
          <p:spPr>
            <a:xfrm>
              <a:off x="2053813" y="2197507"/>
              <a:ext cx="7953289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1500" spc="600" dirty="0">
                  <a:ln w="152400">
                    <a:gradFill flip="none" rotWithShape="1">
                      <a:gsLst>
                        <a:gs pos="0">
                          <a:srgbClr val="3AFEB7"/>
                        </a:gs>
                        <a:gs pos="28000">
                          <a:srgbClr val="33D5C0"/>
                        </a:gs>
                        <a:gs pos="70000">
                          <a:srgbClr val="2FA9E2"/>
                        </a:gs>
                        <a:gs pos="100000">
                          <a:srgbClr val="2975FF"/>
                        </a:gs>
                      </a:gsLst>
                      <a:lin ang="0" scaled="1"/>
                      <a:tileRect/>
                    </a:gradFill>
                  </a:ln>
                  <a:gradFill flip="none" rotWithShape="1">
                    <a:gsLst>
                      <a:gs pos="100000">
                        <a:srgbClr val="2975FF"/>
                      </a:gs>
                      <a:gs pos="0">
                        <a:srgbClr val="3AFEB7"/>
                      </a:gs>
                      <a:gs pos="32000">
                        <a:srgbClr val="33D5C0"/>
                      </a:gs>
                      <a:gs pos="68000">
                        <a:srgbClr val="2FA9E2"/>
                      </a:gs>
                    </a:gsLst>
                    <a:lin ang="0" scaled="1"/>
                    <a:tileRect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七步洗手法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A37FF80E-FF99-468D-BF05-5540244DB2C5}"/>
                </a:ext>
              </a:extLst>
            </p:cNvPr>
            <p:cNvSpPr txBox="1"/>
            <p:nvPr/>
          </p:nvSpPr>
          <p:spPr>
            <a:xfrm>
              <a:off x="2035391" y="2219283"/>
              <a:ext cx="7953289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1500" spc="600" dirty="0">
                  <a:ln w="1524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七步洗手法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67B5F431-06EA-4546-80F8-611E12DFEEB1}"/>
              </a:ext>
            </a:extLst>
          </p:cNvPr>
          <p:cNvGrpSpPr/>
          <p:nvPr/>
        </p:nvGrpSpPr>
        <p:grpSpPr>
          <a:xfrm>
            <a:off x="2333434" y="4222226"/>
            <a:ext cx="7347928" cy="553949"/>
            <a:chOff x="2333434" y="4222226"/>
            <a:chExt cx="7347928" cy="553949"/>
          </a:xfrm>
        </p:grpSpPr>
        <p:sp>
          <p:nvSpPr>
            <p:cNvPr id="35" name="文本框 8">
              <a:extLst>
                <a:ext uri="{FF2B5EF4-FFF2-40B4-BE49-F238E27FC236}">
                  <a16:creationId xmlns="" xmlns:a16="http://schemas.microsoft.com/office/drawing/2014/main" id="{23138043-A7C4-4347-B540-34329C9F4740}"/>
                </a:ext>
              </a:extLst>
            </p:cNvPr>
            <p:cNvSpPr txBox="1"/>
            <p:nvPr/>
          </p:nvSpPr>
          <p:spPr>
            <a:xfrm>
              <a:off x="3134727" y="4222226"/>
              <a:ext cx="5754615" cy="553949"/>
            </a:xfrm>
            <a:prstGeom prst="rect">
              <a:avLst/>
            </a:prstGeom>
            <a:noFill/>
          </p:spPr>
          <p:txBody>
            <a:bodyPr wrap="square" lIns="121873" tIns="60936" rIns="121873" bIns="60936">
              <a:spAutoFit/>
            </a:bodyPr>
            <a:lstStyle/>
            <a:p>
              <a:pPr algn="ctr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cs typeface="+mn-ea"/>
                  <a:sym typeface="+mn-lt"/>
                </a:rPr>
                <a:t>播放完毕  感谢您的欣赏</a:t>
              </a:r>
              <a:r>
                <a:rPr lang="en-US" altLang="zh-CN" sz="2800" kern="0" dirty="0">
                  <a:solidFill>
                    <a:schemeClr val="bg1"/>
                  </a:solidFill>
                  <a:cs typeface="+mn-ea"/>
                  <a:sym typeface="+mn-lt"/>
                </a:rPr>
                <a:t>~</a:t>
              </a:r>
              <a:endParaRPr lang="zh-CN" altLang="en-US" sz="28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="" xmlns:a16="http://schemas.microsoft.com/office/drawing/2014/main" id="{291F8B25-8577-4495-B749-6B7DA8472B16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2333434" y="4499200"/>
              <a:ext cx="801293" cy="1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3AFEB7"/>
                  </a:gs>
                  <a:gs pos="30000">
                    <a:srgbClr val="33D5C0"/>
                  </a:gs>
                  <a:gs pos="66000">
                    <a:srgbClr val="2FA9E2"/>
                  </a:gs>
                  <a:gs pos="100000">
                    <a:srgbClr val="2975FF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DF7C0776-1AF1-4704-AC40-081661B4B510}"/>
                </a:ext>
              </a:extLst>
            </p:cNvPr>
            <p:cNvCxnSpPr>
              <a:cxnSpLocks/>
            </p:cNvCxnSpPr>
            <p:nvPr/>
          </p:nvCxnSpPr>
          <p:spPr>
            <a:xfrm>
              <a:off x="8777632" y="4534307"/>
              <a:ext cx="903730" cy="0"/>
            </a:xfrm>
            <a:prstGeom prst="line">
              <a:avLst/>
            </a:prstGeom>
            <a:ln>
              <a:gradFill flip="none" rotWithShape="1">
                <a:gsLst>
                  <a:gs pos="0">
                    <a:srgbClr val="3AFEB7"/>
                  </a:gs>
                  <a:gs pos="30000">
                    <a:srgbClr val="33D5C0"/>
                  </a:gs>
                  <a:gs pos="66000">
                    <a:srgbClr val="2FA9E2"/>
                  </a:gs>
                  <a:gs pos="100000">
                    <a:srgbClr val="2975FF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9311E767-4613-46F2-B6DC-3B784B6BDC17}"/>
              </a:ext>
            </a:extLst>
          </p:cNvPr>
          <p:cNvSpPr txBox="1"/>
          <p:nvPr/>
        </p:nvSpPr>
        <p:spPr>
          <a:xfrm>
            <a:off x="2418737" y="1592206"/>
            <a:ext cx="743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武汉加油</a:t>
            </a:r>
            <a:r>
              <a:rPr lang="en-US" altLang="zh-CN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中国加油</a:t>
            </a:r>
            <a:r>
              <a:rPr lang="en-US" altLang="zh-CN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齐心协力</a:t>
            </a:r>
            <a:r>
              <a:rPr lang="en-US" altLang="zh-CN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sz="24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共渡难关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B8CAD212-3A2F-4186-A007-8A6F5949E5E2}"/>
              </a:ext>
            </a:extLst>
          </p:cNvPr>
          <p:cNvSpPr txBox="1"/>
          <p:nvPr/>
        </p:nvSpPr>
        <p:spPr>
          <a:xfrm>
            <a:off x="480283" y="528831"/>
            <a:ext cx="1671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0C3B7A27-58B4-4D70-898C-D976CC82D6E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079" y="3357904"/>
            <a:ext cx="3706385" cy="3706385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F011C542-13FA-4B94-B2E7-76CCBE5AFF62}"/>
              </a:ext>
            </a:extLst>
          </p:cNvPr>
          <p:cNvGrpSpPr/>
          <p:nvPr/>
        </p:nvGrpSpPr>
        <p:grpSpPr>
          <a:xfrm>
            <a:off x="360314" y="3913253"/>
            <a:ext cx="6689416" cy="2949663"/>
            <a:chOff x="360314" y="3913253"/>
            <a:chExt cx="6689416" cy="2949663"/>
          </a:xfrm>
        </p:grpSpPr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FB902DA4-262D-4F62-A8CE-3AEC421913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34" t="74695" r="56782" b="7813"/>
            <a:stretch/>
          </p:blipFill>
          <p:spPr>
            <a:xfrm>
              <a:off x="993058" y="5466734"/>
              <a:ext cx="2399071" cy="1199537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78023769-77D7-478C-8A93-88128A831C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86" t="46457" r="7585" b="38517"/>
            <a:stretch/>
          </p:blipFill>
          <p:spPr>
            <a:xfrm>
              <a:off x="4228086" y="5832418"/>
              <a:ext cx="2821644" cy="1030498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="" xmlns:a16="http://schemas.microsoft.com/office/drawing/2014/main" id="{EB133806-ABBA-4EC1-A219-5C1368BD41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2" t="10767" r="26708" b="48516"/>
            <a:stretch/>
          </p:blipFill>
          <p:spPr>
            <a:xfrm rot="12455203">
              <a:off x="360314" y="3913253"/>
              <a:ext cx="5520708" cy="27923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580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9000">
        <p14:switch dir="r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4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9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">
            <a:extLst>
              <a:ext uri="{FF2B5EF4-FFF2-40B4-BE49-F238E27FC236}">
                <a16:creationId xmlns="" xmlns:a16="http://schemas.microsoft.com/office/drawing/2014/main" id="{DF16F8E9-32CF-47D5-B1D4-1B0C69E2A831}"/>
              </a:ext>
            </a:extLst>
          </p:cNvPr>
          <p:cNvSpPr txBox="1">
            <a:spLocks/>
          </p:cNvSpPr>
          <p:nvPr/>
        </p:nvSpPr>
        <p:spPr>
          <a:xfrm>
            <a:off x="1977927" y="5373049"/>
            <a:ext cx="7941232" cy="10402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28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预防新冠病毒</a:t>
            </a:r>
            <a:endParaRPr lang="en-US" altLang="zh-CN" sz="28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>
              <a:defRPr/>
            </a:pPr>
            <a:r>
              <a:rPr lang="zh-CN" altLang="en-US" sz="28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为了家人和朋友健康，防护从自己做起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27048B1-59EE-4298-B856-6947AE04D42A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2AC6FC53-4546-4BBB-8D8C-DF530B5965B4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FB07822-9324-41FA-9A73-F4055FBD7C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777" y="1985682"/>
            <a:ext cx="3082400" cy="30824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746C2EF-AA15-4FD3-8FD0-785A0E8385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823" y="1473956"/>
            <a:ext cx="4773264" cy="39968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  <p:extLst>
    <p:ext uri="{E180D4A7-C9FB-4DFB-919C-405C955672EB}">
      <p14:showEvtLst xmlns:p14="http://schemas.microsoft.com/office/powerpoint/2010/main">
        <p14:playEvt time="2" objId="2"/>
        <p14:stopEvt time="6693" objId="2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73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占位符 1">
            <a:extLst>
              <a:ext uri="{FF2B5EF4-FFF2-40B4-BE49-F238E27FC236}">
                <a16:creationId xmlns="" xmlns:a16="http://schemas.microsoft.com/office/drawing/2014/main" id="{4040D75F-6DB4-4C08-BF09-EC2E01828EDD}"/>
              </a:ext>
            </a:extLst>
          </p:cNvPr>
          <p:cNvSpPr txBox="1">
            <a:spLocks/>
          </p:cNvSpPr>
          <p:nvPr/>
        </p:nvSpPr>
        <p:spPr>
          <a:xfrm>
            <a:off x="2270208" y="1839121"/>
            <a:ext cx="79412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28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不管是日常卫生注意事项，还是预防流行病策略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占位符 1">
            <a:extLst>
              <a:ext uri="{FF2B5EF4-FFF2-40B4-BE49-F238E27FC236}">
                <a16:creationId xmlns="" xmlns:a16="http://schemas.microsoft.com/office/drawing/2014/main" id="{56C5873F-29B4-4F36-AC6F-E5B9B1CD8DB4}"/>
              </a:ext>
            </a:extLst>
          </p:cNvPr>
          <p:cNvSpPr txBox="1">
            <a:spLocks/>
          </p:cNvSpPr>
          <p:nvPr/>
        </p:nvSpPr>
        <p:spPr>
          <a:xfrm>
            <a:off x="1969876" y="2505670"/>
            <a:ext cx="92501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5400" b="1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58F6"/>
                </a:solidFill>
                <a:latin typeface="+mn-lt"/>
                <a:ea typeface="+mn-ea"/>
                <a:cs typeface="+mn-ea"/>
                <a:sym typeface="+mn-lt"/>
              </a:rPr>
              <a:t>勤洗手</a:t>
            </a:r>
            <a:r>
              <a:rPr lang="zh-CN" altLang="en-US" sz="3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是最有效隔离病菌的方法之一</a:t>
            </a:r>
            <a:endParaRPr kumimoji="0" lang="zh-CN" altLang="en-US" sz="3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4344B85-154B-4B6F-BAF4-49514491F10E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296A5D4D-7587-4DC1-B37C-672101F9FEC9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F41223D-6C77-4069-9ED6-385C71C6B7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3021412"/>
            <a:ext cx="3988931" cy="398893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58D4281-98BA-42DE-AAB0-0601EB0304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724" y="3285016"/>
            <a:ext cx="4676477" cy="420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0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" grpId="0"/>
    </p:bldLst>
  </p:timing>
  <p:extLst>
    <p:ext uri="{E180D4A7-C9FB-4DFB-919C-405C955672EB}">
      <p14:showEvtLst xmlns:p14="http://schemas.microsoft.com/office/powerpoint/2010/main">
        <p14:playEvt time="2" objId="2"/>
        <p14:stopEvt time="8766" objId="2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">
            <a:extLst>
              <a:ext uri="{FF2B5EF4-FFF2-40B4-BE49-F238E27FC236}">
                <a16:creationId xmlns="" xmlns:a16="http://schemas.microsoft.com/office/drawing/2014/main" id="{703C446C-9347-4F8F-8DF3-52167ACF8C2D}"/>
              </a:ext>
            </a:extLst>
          </p:cNvPr>
          <p:cNvSpPr txBox="1">
            <a:spLocks/>
          </p:cNvSpPr>
          <p:nvPr/>
        </p:nvSpPr>
        <p:spPr>
          <a:xfrm>
            <a:off x="1430431" y="1952059"/>
            <a:ext cx="452784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altLang="en-US" sz="3200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我们的双手会因时常接触周围环境而沾染病毒细菌</a:t>
            </a: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占位符 1">
            <a:extLst>
              <a:ext uri="{FF2B5EF4-FFF2-40B4-BE49-F238E27FC236}">
                <a16:creationId xmlns="" xmlns:a16="http://schemas.microsoft.com/office/drawing/2014/main" id="{09AF67AE-A313-44CD-9CEC-FEC9CBE21872}"/>
              </a:ext>
            </a:extLst>
          </p:cNvPr>
          <p:cNvSpPr txBox="1">
            <a:spLocks/>
          </p:cNvSpPr>
          <p:nvPr/>
        </p:nvSpPr>
        <p:spPr>
          <a:xfrm>
            <a:off x="6517431" y="1952059"/>
            <a:ext cx="464353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zh-CN" altLang="en-US" sz="3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学会正确的</a:t>
            </a:r>
            <a:r>
              <a:rPr lang="zh-CN" altLang="en-US" sz="3600" dirty="0">
                <a:solidFill>
                  <a:srgbClr val="0058F6"/>
                </a:solidFill>
                <a:latin typeface="+mn-lt"/>
                <a:ea typeface="+mn-ea"/>
                <a:cs typeface="+mn-ea"/>
                <a:sym typeface="+mn-lt"/>
              </a:rPr>
              <a:t>洗手方式</a:t>
            </a:r>
            <a:r>
              <a:rPr lang="zh-CN" altLang="en-US" sz="3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，才能有效避免病菌有机可乘</a:t>
            </a:r>
            <a:endParaRPr kumimoji="0" lang="zh-CN" altLang="en-US" sz="2000" i="0" u="none" strike="noStrike" kern="1200" cap="none" spc="0" normalizeH="0" baseline="0" noProof="0" dirty="0"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9513C34-E46F-49AB-80EE-FD00818A437C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1D97823A-183F-4EBF-8E34-9C746423F17A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E0FC168-C0B9-4635-AFDE-11AF30AF24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40634" y="3429000"/>
            <a:ext cx="3830901" cy="385043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9991170-7645-4B57-8CF8-05A15DA0D9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393" y="3421813"/>
            <a:ext cx="3706385" cy="370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7" grpId="0"/>
      <p:bldP spid="4" grpId="0"/>
    </p:bldLst>
  </p:timing>
  <p:extLst>
    <p:ext uri="{E180D4A7-C9FB-4DFB-919C-405C955672EB}">
      <p14:showEvtLst xmlns:p14="http://schemas.microsoft.com/office/powerpoint/2010/main">
        <p14:playEvt time="2" objId="3"/>
        <p14:stopEvt time="11003" objId="3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0">
            <a:extLst>
              <a:ext uri="{FF2B5EF4-FFF2-40B4-BE49-F238E27FC236}">
                <a16:creationId xmlns="" xmlns:a16="http://schemas.microsoft.com/office/drawing/2014/main" id="{69BF3486-BBDB-4AB2-AEF2-24E24B49CEF1}"/>
              </a:ext>
            </a:extLst>
          </p:cNvPr>
          <p:cNvSpPr txBox="1"/>
          <p:nvPr/>
        </p:nvSpPr>
        <p:spPr>
          <a:xfrm>
            <a:off x="1430431" y="2020266"/>
            <a:ext cx="5243326" cy="442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987">
              <a:lnSpc>
                <a:spcPts val="2500"/>
              </a:lnSpc>
              <a:defRPr/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什么情况下需要洗手</a:t>
            </a:r>
          </a:p>
        </p:txBody>
      </p:sp>
      <p:sp>
        <p:nvSpPr>
          <p:cNvPr id="38" name="TextBox 7">
            <a:extLst>
              <a:ext uri="{FF2B5EF4-FFF2-40B4-BE49-F238E27FC236}">
                <a16:creationId xmlns="" xmlns:a16="http://schemas.microsoft.com/office/drawing/2014/main" id="{9B3E630A-12DF-4E86-98B4-A3AAFF5E8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636" y="3012152"/>
            <a:ext cx="19220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▲餐前</a:t>
            </a:r>
          </a:p>
        </p:txBody>
      </p:sp>
      <p:sp>
        <p:nvSpPr>
          <p:cNvPr id="39" name="TextBox 7">
            <a:extLst>
              <a:ext uri="{FF2B5EF4-FFF2-40B4-BE49-F238E27FC236}">
                <a16:creationId xmlns="" xmlns:a16="http://schemas.microsoft.com/office/drawing/2014/main" id="{F7890F18-005B-4648-804C-B24ED9D99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451" y="3012152"/>
            <a:ext cx="19220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▲便后</a:t>
            </a:r>
          </a:p>
        </p:txBody>
      </p:sp>
      <p:sp>
        <p:nvSpPr>
          <p:cNvPr id="40" name="TextBox 7">
            <a:extLst>
              <a:ext uri="{FF2B5EF4-FFF2-40B4-BE49-F238E27FC236}">
                <a16:creationId xmlns="" xmlns:a16="http://schemas.microsoft.com/office/drawing/2014/main" id="{4343A204-B356-4FCB-AE40-D8ED1B82D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6157" y="3012152"/>
            <a:ext cx="25194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▲摸脏东西</a:t>
            </a:r>
          </a:p>
        </p:txBody>
      </p:sp>
      <p:sp>
        <p:nvSpPr>
          <p:cNvPr id="25" name="文本占位符 1">
            <a:extLst>
              <a:ext uri="{FF2B5EF4-FFF2-40B4-BE49-F238E27FC236}">
                <a16:creationId xmlns="" xmlns:a16="http://schemas.microsoft.com/office/drawing/2014/main" id="{4BBA91DB-973A-4CED-862F-7F082D74B87B}"/>
              </a:ext>
            </a:extLst>
          </p:cNvPr>
          <p:cNvSpPr txBox="1">
            <a:spLocks/>
          </p:cNvSpPr>
          <p:nvPr/>
        </p:nvSpPr>
        <p:spPr>
          <a:xfrm>
            <a:off x="2856807" y="3773705"/>
            <a:ext cx="65177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一般餐前、便后、接触脏东西都要洗手</a:t>
            </a:r>
            <a:endParaRPr kumimoji="0" lang="zh-CN" altLang="en-US" sz="1600" i="0" u="none" strike="noStrike" kern="1200" cap="none" spc="0" normalizeH="0" baseline="0" noProof="0" dirty="0"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A3F31E27-B30F-4BE0-A23B-D26FE38D2632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D34C61ED-3BF0-4E31-9E12-93F9872158E6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824712F-FEC7-45BF-BCDB-FA88FDEE0D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983" y="4228100"/>
            <a:ext cx="2454378" cy="245437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1202ED1-9B5D-42A1-AC31-C8367EB635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642" y="4251837"/>
            <a:ext cx="2711809" cy="271180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C335F8E-4430-4C1C-9712-4B094753C7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46" y="4251837"/>
            <a:ext cx="2561075" cy="25610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0142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8" grpId="0"/>
      <p:bldP spid="39" grpId="0"/>
      <p:bldP spid="40" grpId="0"/>
      <p:bldP spid="25" grpId="0"/>
      <p:bldP spid="14" grpId="0"/>
    </p:bldLst>
  </p:timing>
  <p:extLst>
    <p:ext uri="{E180D4A7-C9FB-4DFB-919C-405C955672EB}">
      <p14:showEvtLst xmlns:p14="http://schemas.microsoft.com/office/powerpoint/2010/main">
        <p14:playEvt time="2" objId="2"/>
        <p14:stopEvt time="7333" objId="2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7">
            <a:extLst>
              <a:ext uri="{FF2B5EF4-FFF2-40B4-BE49-F238E27FC236}">
                <a16:creationId xmlns="" xmlns:a16="http://schemas.microsoft.com/office/drawing/2014/main" id="{9B3E630A-12DF-4E86-98B4-A3AAFF5E8D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140" y="5830085"/>
            <a:ext cx="27767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▲饮食前</a:t>
            </a:r>
          </a:p>
        </p:txBody>
      </p:sp>
      <p:sp>
        <p:nvSpPr>
          <p:cNvPr id="70" name="TextBox 7">
            <a:extLst>
              <a:ext uri="{FF2B5EF4-FFF2-40B4-BE49-F238E27FC236}">
                <a16:creationId xmlns="" xmlns:a16="http://schemas.microsoft.com/office/drawing/2014/main" id="{A0ECD685-7463-4277-B6F3-B35464C46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1275" y="5830085"/>
            <a:ext cx="33675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▲接触鼻粘膜前</a:t>
            </a:r>
          </a:p>
        </p:txBody>
      </p:sp>
      <p:sp>
        <p:nvSpPr>
          <p:cNvPr id="71" name="TextBox 7">
            <a:extLst>
              <a:ext uri="{FF2B5EF4-FFF2-40B4-BE49-F238E27FC236}">
                <a16:creationId xmlns="" xmlns:a16="http://schemas.microsoft.com/office/drawing/2014/main" id="{A5FA2709-04F8-412E-926A-3F5548F22C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4549" y="5849374"/>
            <a:ext cx="40054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2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▲接触眼结膜前</a:t>
            </a:r>
          </a:p>
        </p:txBody>
      </p:sp>
      <p:sp>
        <p:nvSpPr>
          <p:cNvPr id="17" name="文本占位符 1">
            <a:extLst>
              <a:ext uri="{FF2B5EF4-FFF2-40B4-BE49-F238E27FC236}">
                <a16:creationId xmlns="" xmlns:a16="http://schemas.microsoft.com/office/drawing/2014/main" id="{E063937E-A460-4634-9509-57AD8245073A}"/>
              </a:ext>
            </a:extLst>
          </p:cNvPr>
          <p:cNvSpPr txBox="1">
            <a:spLocks/>
          </p:cNvSpPr>
          <p:nvPr/>
        </p:nvSpPr>
        <p:spPr>
          <a:xfrm>
            <a:off x="1928320" y="1829251"/>
            <a:ext cx="86808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在接触食物或者鼻粘膜、眼结膜之前也要洗手</a:t>
            </a:r>
            <a:endParaRPr kumimoji="0" lang="zh-CN" altLang="en-US" sz="1800" i="0" u="none" strike="noStrike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7429C7D-89C4-4F66-8F11-96368E0DA50C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0992B733-5FB7-4740-A039-DCB6D9D4AC98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243EF0D-6E8E-4FEB-AE8B-748D229C65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908" y="2639517"/>
            <a:ext cx="3190568" cy="319056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8A211AE-4AB5-454C-A5D2-424DA23871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034" y="2962722"/>
            <a:ext cx="2777613" cy="277761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85DF85C-1D3A-4702-939D-1BA45C6B45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140" y="2639517"/>
            <a:ext cx="2890690" cy="289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9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70" grpId="0"/>
      <p:bldP spid="71" grpId="0"/>
      <p:bldP spid="17" grpId="0"/>
      <p:bldP spid="6" grpId="0"/>
    </p:bldLst>
  </p:timing>
  <p:extLst>
    <p:ext uri="{E180D4A7-C9FB-4DFB-919C-405C955672EB}">
      <p14:showEvtLst xmlns:p14="http://schemas.microsoft.com/office/powerpoint/2010/main">
        <p14:playEvt time="21" objId="3"/>
        <p14:stopEvt time="5137" objId="3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7">
            <a:extLst>
              <a:ext uri="{FF2B5EF4-FFF2-40B4-BE49-F238E27FC236}">
                <a16:creationId xmlns="" xmlns:a16="http://schemas.microsoft.com/office/drawing/2014/main" id="{E9B8297E-7BED-40F8-974A-CCCF5D7E5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6763" y="2937168"/>
            <a:ext cx="1922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▲下班以后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="" xmlns:a16="http://schemas.microsoft.com/office/drawing/2014/main" id="{D5E6F9CD-D428-4CB7-AC1F-7C8A0FADF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3198" y="2937168"/>
            <a:ext cx="1922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▲打喷嚏</a:t>
            </a:r>
          </a:p>
        </p:txBody>
      </p:sp>
      <p:sp>
        <p:nvSpPr>
          <p:cNvPr id="65" name="TextBox 7">
            <a:extLst>
              <a:ext uri="{FF2B5EF4-FFF2-40B4-BE49-F238E27FC236}">
                <a16:creationId xmlns="" xmlns:a16="http://schemas.microsoft.com/office/drawing/2014/main" id="{F5915CD7-B9F1-40E3-B9D7-32EBA558C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8072" y="5970470"/>
            <a:ext cx="1922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▲咳嗽</a:t>
            </a:r>
          </a:p>
        </p:txBody>
      </p:sp>
      <p:sp>
        <p:nvSpPr>
          <p:cNvPr id="66" name="TextBox 7">
            <a:extLst>
              <a:ext uri="{FF2B5EF4-FFF2-40B4-BE49-F238E27FC236}">
                <a16:creationId xmlns="" xmlns:a16="http://schemas.microsoft.com/office/drawing/2014/main" id="{D30AC15A-3EEE-44A1-BF7F-25E4A5BC6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395" y="5970470"/>
            <a:ext cx="1922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 ▲护理病人</a:t>
            </a:r>
          </a:p>
        </p:txBody>
      </p:sp>
      <p:sp>
        <p:nvSpPr>
          <p:cNvPr id="50" name="文本占位符 1">
            <a:extLst>
              <a:ext uri="{FF2B5EF4-FFF2-40B4-BE49-F238E27FC236}">
                <a16:creationId xmlns="" xmlns:a16="http://schemas.microsoft.com/office/drawing/2014/main" id="{09530F2C-E2CE-4549-B72E-55C4347B5C5A}"/>
              </a:ext>
            </a:extLst>
          </p:cNvPr>
          <p:cNvSpPr txBox="1">
            <a:spLocks/>
          </p:cNvSpPr>
          <p:nvPr/>
        </p:nvSpPr>
        <p:spPr>
          <a:xfrm>
            <a:off x="2365669" y="2064246"/>
            <a:ext cx="73068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而在外出回家、咳嗽、打喷嚏、护理患者之后</a:t>
            </a:r>
            <a:endParaRPr kumimoji="0" lang="zh-CN" altLang="en-US" sz="1600" i="0" u="none" strike="noStrike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188157E-334A-45A4-AA2C-8C1FD5C3E223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9889ECA8-80B4-4AD6-B85A-0E3066678962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2598E2F-CFEB-440C-B24A-25845C1746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212" y="3429000"/>
            <a:ext cx="2414025" cy="24140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8933164-B405-42CE-9EA8-576CA396B8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0" t="13790" r="5732" b="14954"/>
          <a:stretch/>
        </p:blipFill>
        <p:spPr>
          <a:xfrm>
            <a:off x="1317523" y="3429000"/>
            <a:ext cx="2979174" cy="25414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07F1E05-DFAF-49A5-8BDE-6CD359B264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1" t="-1337" r="25592" b="1337"/>
          <a:stretch/>
        </p:blipFill>
        <p:spPr>
          <a:xfrm>
            <a:off x="4718754" y="2873258"/>
            <a:ext cx="2566219" cy="380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93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50" grpId="0"/>
      <p:bldP spid="7" grpId="0"/>
    </p:bldLst>
  </p:timing>
  <p:extLst>
    <p:ext uri="{E180D4A7-C9FB-4DFB-919C-405C955672EB}">
      <p14:showEvtLst xmlns:p14="http://schemas.microsoft.com/office/powerpoint/2010/main">
        <p14:playEvt time="3" objId="3"/>
        <p14:stopEvt time="4385" objId="3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7">
            <a:extLst>
              <a:ext uri="{FF2B5EF4-FFF2-40B4-BE49-F238E27FC236}">
                <a16:creationId xmlns="" xmlns:a16="http://schemas.microsoft.com/office/drawing/2014/main" id="{E9B8297E-7BED-40F8-974A-CCCF5D7E5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3880" y="2996872"/>
            <a:ext cx="19220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▲触摸动物后</a:t>
            </a:r>
          </a:p>
        </p:txBody>
      </p:sp>
      <p:sp>
        <p:nvSpPr>
          <p:cNvPr id="64" name="TextBox 7">
            <a:extLst>
              <a:ext uri="{FF2B5EF4-FFF2-40B4-BE49-F238E27FC236}">
                <a16:creationId xmlns="" xmlns:a16="http://schemas.microsoft.com/office/drawing/2014/main" id="{D5E6F9CD-D428-4CB7-AC1F-7C8A0FADF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8956" y="3028890"/>
            <a:ext cx="25791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 ▲处理动物粪便后</a:t>
            </a:r>
          </a:p>
        </p:txBody>
      </p:sp>
      <p:sp>
        <p:nvSpPr>
          <p:cNvPr id="43" name="文本占位符 1">
            <a:extLst>
              <a:ext uri="{FF2B5EF4-FFF2-40B4-BE49-F238E27FC236}">
                <a16:creationId xmlns="" xmlns:a16="http://schemas.microsoft.com/office/drawing/2014/main" id="{2160C959-AFD8-4922-89A4-D878DE9BB8AF}"/>
              </a:ext>
            </a:extLst>
          </p:cNvPr>
          <p:cNvSpPr txBox="1">
            <a:spLocks/>
          </p:cNvSpPr>
          <p:nvPr/>
        </p:nvSpPr>
        <p:spPr>
          <a:xfrm>
            <a:off x="1732418" y="1909097"/>
            <a:ext cx="9353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0" indent="0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zh-CN" altLang="en-US" sz="6597" b="0" kern="1200" cap="none" spc="0" dirty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579" indent="-285607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429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400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371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343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4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6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7" indent="-228486" algn="l" defTabSz="91394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或者接触动物、处理动物粪便后    这些情况也一定要洗手</a:t>
            </a:r>
            <a:endParaRPr kumimoji="0" lang="zh-CN" altLang="en-US" sz="1600" i="0" u="none" strike="noStrike" kern="1200" cap="none" spc="0" normalizeH="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884771B-CE0F-4424-A893-31DBD4C82D38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DEE07955-2656-4CA0-9086-B145BFE1FACA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74F7EF5-B7AD-4410-922E-040B527644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" t="18589" r="684" b="31572"/>
          <a:stretch/>
        </p:blipFill>
        <p:spPr>
          <a:xfrm>
            <a:off x="2359740" y="2758419"/>
            <a:ext cx="7177549" cy="364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43" grpId="0"/>
      <p:bldP spid="5" grpId="0"/>
    </p:bldLst>
  </p:timing>
  <p:extLst>
    <p:ext uri="{E180D4A7-C9FB-4DFB-919C-405C955672EB}">
      <p14:showEvtLst xmlns:p14="http://schemas.microsoft.com/office/powerpoint/2010/main">
        <p14:playEvt time="22" objId="2"/>
        <p14:stopEvt time="5231" objId="2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7">
            <a:extLst>
              <a:ext uri="{FF2B5EF4-FFF2-40B4-BE49-F238E27FC236}">
                <a16:creationId xmlns="" xmlns:a16="http://schemas.microsoft.com/office/drawing/2014/main" id="{8919229D-91E2-49C3-BD71-36EBD46B8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736" y="2985598"/>
            <a:ext cx="21220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要用流动的水</a:t>
            </a:r>
            <a:endParaRPr lang="en-US" altLang="zh-CN" sz="2000" dirty="0">
              <a:solidFill>
                <a:srgbClr val="4D4D4D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先打湿双手</a:t>
            </a:r>
          </a:p>
        </p:txBody>
      </p:sp>
      <p:sp>
        <p:nvSpPr>
          <p:cNvPr id="22" name="TextBox 7">
            <a:extLst>
              <a:ext uri="{FF2B5EF4-FFF2-40B4-BE49-F238E27FC236}">
                <a16:creationId xmlns="" xmlns:a16="http://schemas.microsoft.com/office/drawing/2014/main" id="{4254AAB2-8057-4BE2-A44C-EBC3BF02F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1943" y="2985598"/>
            <a:ext cx="212203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用肥皂或洗手液打出泡沫</a:t>
            </a:r>
          </a:p>
        </p:txBody>
      </p:sp>
      <p:sp>
        <p:nvSpPr>
          <p:cNvPr id="23" name="TextBox 7">
            <a:extLst>
              <a:ext uri="{FF2B5EF4-FFF2-40B4-BE49-F238E27FC236}">
                <a16:creationId xmlns="" xmlns:a16="http://schemas.microsoft.com/office/drawing/2014/main" id="{33B557F8-D53C-4909-A3A5-7D894576E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1108" y="2985598"/>
            <a:ext cx="24150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000" dirty="0">
                <a:solidFill>
                  <a:srgbClr val="4D4D4D"/>
                </a:solidFill>
                <a:latin typeface="+mn-lt"/>
                <a:ea typeface="+mn-ea"/>
                <a:cs typeface="+mn-ea"/>
                <a:sym typeface="+mn-lt"/>
              </a:rPr>
              <a:t>均匀涂抹至整个手掌、手背、手指、指缝和手腕处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1258CA7-8E98-4169-B9BC-201E8624B10D}"/>
              </a:ext>
            </a:extLst>
          </p:cNvPr>
          <p:cNvGrpSpPr/>
          <p:nvPr/>
        </p:nvGrpSpPr>
        <p:grpSpPr>
          <a:xfrm>
            <a:off x="1558104" y="2016709"/>
            <a:ext cx="2023416" cy="788671"/>
            <a:chOff x="1581625" y="947571"/>
            <a:chExt cx="2023416" cy="788671"/>
          </a:xfrm>
        </p:grpSpPr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DD5B832D-2C30-4E47-BCAB-5A7F40D5D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247" y="1333080"/>
              <a:ext cx="1615794" cy="271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6" rIns="91431" bIns="45716">
              <a:spAutoFit/>
            </a:bodyPr>
            <a:lstStyle/>
            <a:p>
              <a:pPr lvl="0" defTabSz="912813" fontAlgn="base">
                <a:lnSpc>
                  <a:spcPts val="1100"/>
                </a:lnSpc>
                <a:spcBef>
                  <a:spcPct val="0"/>
                </a:spcBef>
                <a:spcAft>
                  <a:spcPts val="500"/>
                </a:spcAft>
                <a:defRPr/>
              </a:pPr>
              <a:r>
                <a:rPr lang="zh-CN" altLang="en-US" sz="24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 先打湿</a:t>
              </a:r>
            </a:p>
          </p:txBody>
        </p:sp>
        <p:sp>
          <p:nvSpPr>
            <p:cNvPr id="25" name="平行四边形 24">
              <a:extLst>
                <a:ext uri="{FF2B5EF4-FFF2-40B4-BE49-F238E27FC236}">
                  <a16:creationId xmlns="" xmlns:a16="http://schemas.microsoft.com/office/drawing/2014/main" id="{F39FDAB6-79B6-4DF0-8A46-89E17870D83C}"/>
                </a:ext>
              </a:extLst>
            </p:cNvPr>
            <p:cNvSpPr/>
            <p:nvPr/>
          </p:nvSpPr>
          <p:spPr>
            <a:xfrm>
              <a:off x="1581625" y="947571"/>
              <a:ext cx="834433" cy="788671"/>
            </a:xfrm>
            <a:prstGeom prst="parallelogram">
              <a:avLst>
                <a:gd name="adj" fmla="val 528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buSzPct val="80000"/>
                <a:defRPr/>
              </a:pPr>
              <a:r>
                <a:rPr lang="en-US" altLang="zh-CN" sz="4000" dirty="0">
                  <a:solidFill>
                    <a:srgbClr val="2975FF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cs typeface="+mn-ea"/>
                  <a:sym typeface="+mn-lt"/>
                </a:rPr>
                <a:t>1</a:t>
              </a:r>
              <a:endParaRPr lang="zh-CN" altLang="en-US" sz="400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5DA8BC2D-F0EE-4352-91E1-F3E8C1F0B8E0}"/>
              </a:ext>
            </a:extLst>
          </p:cNvPr>
          <p:cNvGrpSpPr/>
          <p:nvPr/>
        </p:nvGrpSpPr>
        <p:grpSpPr>
          <a:xfrm>
            <a:off x="5115999" y="2016709"/>
            <a:ext cx="2023416" cy="788671"/>
            <a:chOff x="1581625" y="947571"/>
            <a:chExt cx="2023416" cy="788671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EC6C5B06-A094-41BE-A722-585960760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247" y="1333080"/>
              <a:ext cx="1615794" cy="271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6" rIns="91431" bIns="45716">
              <a:spAutoFit/>
            </a:bodyPr>
            <a:lstStyle/>
            <a:p>
              <a:pPr lvl="0" defTabSz="912813" fontAlgn="base">
                <a:lnSpc>
                  <a:spcPts val="1100"/>
                </a:lnSpc>
                <a:spcBef>
                  <a:spcPct val="0"/>
                </a:spcBef>
                <a:spcAft>
                  <a:spcPts val="500"/>
                </a:spcAft>
                <a:defRPr/>
              </a:pPr>
              <a:r>
                <a:rPr lang="zh-CN" altLang="en-US" sz="24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 抹肥皂</a:t>
              </a:r>
            </a:p>
          </p:txBody>
        </p:sp>
        <p:sp>
          <p:nvSpPr>
            <p:cNvPr id="34" name="平行四边形 33">
              <a:extLst>
                <a:ext uri="{FF2B5EF4-FFF2-40B4-BE49-F238E27FC236}">
                  <a16:creationId xmlns="" xmlns:a16="http://schemas.microsoft.com/office/drawing/2014/main" id="{45F6C7B5-1279-4B6E-A57A-533D56CC9C8D}"/>
                </a:ext>
              </a:extLst>
            </p:cNvPr>
            <p:cNvSpPr/>
            <p:nvPr/>
          </p:nvSpPr>
          <p:spPr>
            <a:xfrm>
              <a:off x="1581625" y="947571"/>
              <a:ext cx="834433" cy="788671"/>
            </a:xfrm>
            <a:prstGeom prst="parallelogram">
              <a:avLst>
                <a:gd name="adj" fmla="val 528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buSzPct val="80000"/>
                <a:defRPr/>
              </a:pPr>
              <a:r>
                <a:rPr lang="en-US" altLang="zh-CN" sz="4000" dirty="0">
                  <a:solidFill>
                    <a:srgbClr val="2975FF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cs typeface="+mn-ea"/>
                  <a:sym typeface="+mn-lt"/>
                </a:rPr>
                <a:t>2</a:t>
              </a:r>
              <a:endParaRPr lang="zh-CN" altLang="en-US" sz="400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230622DE-19D7-4231-8340-B802B2DEA6BC}"/>
              </a:ext>
            </a:extLst>
          </p:cNvPr>
          <p:cNvGrpSpPr/>
          <p:nvPr/>
        </p:nvGrpSpPr>
        <p:grpSpPr>
          <a:xfrm>
            <a:off x="8894982" y="2016709"/>
            <a:ext cx="2023416" cy="788671"/>
            <a:chOff x="1581625" y="947571"/>
            <a:chExt cx="2023416" cy="788671"/>
          </a:xfrm>
        </p:grpSpPr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5A54BB99-0067-495C-965A-E64835269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247" y="1333080"/>
              <a:ext cx="1615794" cy="271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1" tIns="45716" rIns="91431" bIns="45716">
              <a:spAutoFit/>
            </a:bodyPr>
            <a:lstStyle/>
            <a:p>
              <a:pPr lvl="0" defTabSz="912813" fontAlgn="base">
                <a:lnSpc>
                  <a:spcPts val="1100"/>
                </a:lnSpc>
                <a:spcBef>
                  <a:spcPct val="0"/>
                </a:spcBef>
                <a:spcAft>
                  <a:spcPts val="500"/>
                </a:spcAft>
                <a:defRPr/>
              </a:pPr>
              <a:r>
                <a:rPr lang="zh-CN" altLang="en-US" sz="24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均匀涂抹</a:t>
              </a:r>
            </a:p>
          </p:txBody>
        </p:sp>
        <p:sp>
          <p:nvSpPr>
            <p:cNvPr id="37" name="平行四边形 36">
              <a:extLst>
                <a:ext uri="{FF2B5EF4-FFF2-40B4-BE49-F238E27FC236}">
                  <a16:creationId xmlns="" xmlns:a16="http://schemas.microsoft.com/office/drawing/2014/main" id="{6416D870-8339-4F8B-90CA-E71D6AD32B5A}"/>
                </a:ext>
              </a:extLst>
            </p:cNvPr>
            <p:cNvSpPr/>
            <p:nvPr/>
          </p:nvSpPr>
          <p:spPr>
            <a:xfrm>
              <a:off x="1581625" y="947571"/>
              <a:ext cx="834433" cy="788671"/>
            </a:xfrm>
            <a:prstGeom prst="parallelogram">
              <a:avLst>
                <a:gd name="adj" fmla="val 528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>
                <a:buSzPct val="80000"/>
                <a:defRPr/>
              </a:pPr>
              <a:r>
                <a:rPr lang="en-US" altLang="zh-CN" sz="4000" dirty="0">
                  <a:solidFill>
                    <a:srgbClr val="2975FF"/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cs typeface="+mn-ea"/>
                  <a:sym typeface="+mn-lt"/>
                </a:rPr>
                <a:t>3</a:t>
              </a:r>
              <a:endParaRPr lang="zh-CN" altLang="en-US" sz="4000" dirty="0">
                <a:solidFill>
                  <a:srgbClr val="2975FF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cs typeface="+mn-ea"/>
                <a:sym typeface="+mn-lt"/>
              </a:endParaRPr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82B867F-4686-49B7-9AC0-E0CE688C9113}"/>
              </a:ext>
            </a:extLst>
          </p:cNvPr>
          <p:cNvSpPr/>
          <p:nvPr/>
        </p:nvSpPr>
        <p:spPr>
          <a:xfrm>
            <a:off x="1430431" y="1073846"/>
            <a:ext cx="93311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2000" b="1" kern="0" dirty="0">
                <a:solidFill>
                  <a:srgbClr val="0058F6"/>
                </a:solidFill>
                <a:cs typeface="+mn-ea"/>
                <a:sym typeface="+mn-lt"/>
              </a:rPr>
              <a:t>预防新冠肺炎七步洗手法内容解读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7A1EA180-EEE9-458F-A616-F0F0EC231A62}"/>
              </a:ext>
            </a:extLst>
          </p:cNvPr>
          <p:cNvCxnSpPr/>
          <p:nvPr/>
        </p:nvCxnSpPr>
        <p:spPr>
          <a:xfrm>
            <a:off x="835742" y="1582994"/>
            <a:ext cx="10559845" cy="0"/>
          </a:xfrm>
          <a:prstGeom prst="line">
            <a:avLst/>
          </a:prstGeom>
          <a:ln>
            <a:solidFill>
              <a:srgbClr val="0058F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974867E-24FB-4C52-8811-23313369F4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9"/>
          <a:stretch/>
        </p:blipFill>
        <p:spPr>
          <a:xfrm>
            <a:off x="4295625" y="3667233"/>
            <a:ext cx="3969774" cy="349342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2A71BBD-E8C1-47C9-9D75-58CC261098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647" y="3911715"/>
            <a:ext cx="2984298" cy="298429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2BA58FA-1444-4332-ACFF-426745646D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6"/>
          <a:stretch/>
        </p:blipFill>
        <p:spPr>
          <a:xfrm>
            <a:off x="1167521" y="3693484"/>
            <a:ext cx="3493429" cy="325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53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3" grpId="0"/>
      <p:bldP spid="14" grpId="0"/>
    </p:bldLst>
  </p:timing>
  <p:extLst>
    <p:ext uri="{E180D4A7-C9FB-4DFB-919C-405C955672EB}">
      <p14:showEvtLst xmlns:p14="http://schemas.microsoft.com/office/powerpoint/2010/main">
        <p14:playEvt time="2" objId="2"/>
        <p14:stopEvt time="11792" objId="2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xknnusw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621</Words>
  <Application>Microsoft Office PowerPoint</Application>
  <PresentationFormat>宽屏</PresentationFormat>
  <Paragraphs>109</Paragraphs>
  <Slides>20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等线</vt:lpstr>
      <vt:lpstr>宋体</vt:lpstr>
      <vt:lpstr>微软雅黑</vt:lpstr>
      <vt:lpstr>印品粗朗体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14</cp:revision>
  <dcterms:created xsi:type="dcterms:W3CDTF">2020-03-03T06:15:56Z</dcterms:created>
  <dcterms:modified xsi:type="dcterms:W3CDTF">2021-01-11T01:32:53Z</dcterms:modified>
</cp:coreProperties>
</file>