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6"/>
  </p:notesMasterIdLst>
  <p:sldIdLst>
    <p:sldId id="256" r:id="rId3"/>
    <p:sldId id="258" r:id="rId4"/>
    <p:sldId id="257" r:id="rId5"/>
    <p:sldId id="269" r:id="rId6"/>
    <p:sldId id="263" r:id="rId7"/>
    <p:sldId id="267" r:id="rId8"/>
    <p:sldId id="268" r:id="rId9"/>
    <p:sldId id="259" r:id="rId10"/>
    <p:sldId id="264" r:id="rId11"/>
    <p:sldId id="270" r:id="rId12"/>
    <p:sldId id="272" r:id="rId13"/>
    <p:sldId id="7143" r:id="rId14"/>
    <p:sldId id="271" r:id="rId15"/>
    <p:sldId id="260" r:id="rId16"/>
    <p:sldId id="275" r:id="rId17"/>
    <p:sldId id="265" r:id="rId18"/>
    <p:sldId id="274" r:id="rId19"/>
    <p:sldId id="262" r:id="rId20"/>
    <p:sldId id="7142" r:id="rId21"/>
    <p:sldId id="266" r:id="rId22"/>
    <p:sldId id="276" r:id="rId23"/>
    <p:sldId id="279" r:id="rId24"/>
    <p:sldId id="7144" r:id="rId2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18CFF"/>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6314" autoAdjust="0"/>
  </p:normalViewPr>
  <p:slideViewPr>
    <p:cSldViewPr snapToGrid="0">
      <p:cViewPr varScale="1">
        <p:scale>
          <a:sx n="108" d="100"/>
          <a:sy n="108" d="100"/>
        </p:scale>
        <p:origin x="714"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371AD24-05EA-4D86-90B6-BB206B7F3216}" type="datetimeFigureOut">
              <a:rPr lang="zh-CN" altLang="en-US" smtClean="0"/>
              <a:t>2021/1/11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65530DC-2B44-43AC-94BA-46BB32FAE43E}" type="slidenum">
              <a:rPr lang="zh-CN" altLang="en-US" smtClean="0"/>
              <a:t>‹#›</a:t>
            </a:fld>
            <a:endParaRPr lang="zh-CN" altLang="en-US"/>
          </a:p>
        </p:txBody>
      </p:sp>
    </p:spTree>
    <p:extLst>
      <p:ext uri="{BB962C8B-B14F-4D97-AF65-F5344CB8AC3E}">
        <p14:creationId xmlns:p14="http://schemas.microsoft.com/office/powerpoint/2010/main" val="5374880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23</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8585931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A2891749-67FB-41E8-9DA4-98F9EB53B714}"/>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 xmlns:a16="http://schemas.microsoft.com/office/drawing/2014/main" id="{50568177-F8E0-4E8E-A5D3-9D8F8C5A0C5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 xmlns:a16="http://schemas.microsoft.com/office/drawing/2014/main" id="{3E362E6C-4E5A-48B3-9E49-D06B849B1739}"/>
              </a:ext>
            </a:extLst>
          </p:cNvPr>
          <p:cNvSpPr>
            <a:spLocks noGrp="1"/>
          </p:cNvSpPr>
          <p:nvPr>
            <p:ph type="dt" sz="half" idx="10"/>
          </p:nvPr>
        </p:nvSpPr>
        <p:spPr/>
        <p:txBody>
          <a:bodyPr/>
          <a:lstStyle/>
          <a:p>
            <a:fld id="{BE213C05-BB7B-4664-BD72-5E954704DD7F}" type="datetimeFigureOut">
              <a:rPr lang="zh-CN" altLang="en-US" smtClean="0"/>
              <a:t>2021/1/11</a:t>
            </a:fld>
            <a:endParaRPr lang="zh-CN" altLang="en-US"/>
          </a:p>
        </p:txBody>
      </p:sp>
      <p:sp>
        <p:nvSpPr>
          <p:cNvPr id="5" name="页脚占位符 4">
            <a:extLst>
              <a:ext uri="{FF2B5EF4-FFF2-40B4-BE49-F238E27FC236}">
                <a16:creationId xmlns="" xmlns:a16="http://schemas.microsoft.com/office/drawing/2014/main" id="{3B6573B4-A3B4-499F-A3E2-C4A1C579098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AED090C3-2C22-4FDB-922D-6493A2429BC5}"/>
              </a:ext>
            </a:extLst>
          </p:cNvPr>
          <p:cNvSpPr>
            <a:spLocks noGrp="1"/>
          </p:cNvSpPr>
          <p:nvPr>
            <p:ph type="sldNum" sz="quarter" idx="12"/>
          </p:nvPr>
        </p:nvSpPr>
        <p:spPr/>
        <p:txBody>
          <a:bodyPr/>
          <a:lstStyle/>
          <a:p>
            <a:fld id="{2046F966-7A9A-4853-A71A-6363F236EF76}" type="slidenum">
              <a:rPr lang="zh-CN" altLang="en-US" smtClean="0"/>
              <a:t>‹#›</a:t>
            </a:fld>
            <a:endParaRPr lang="zh-CN" altLang="en-US"/>
          </a:p>
        </p:txBody>
      </p:sp>
    </p:spTree>
    <p:extLst>
      <p:ext uri="{BB962C8B-B14F-4D97-AF65-F5344CB8AC3E}">
        <p14:creationId xmlns:p14="http://schemas.microsoft.com/office/powerpoint/2010/main" val="1421537269"/>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7613FA1D-368A-4733-A0A0-AE121133CFC6}"/>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 xmlns:a16="http://schemas.microsoft.com/office/drawing/2014/main" id="{0E928A32-105D-4669-956D-65654588A0C7}"/>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5CEB4AA4-6F74-4423-9A80-9E8BB180EBF4}"/>
              </a:ext>
            </a:extLst>
          </p:cNvPr>
          <p:cNvSpPr>
            <a:spLocks noGrp="1"/>
          </p:cNvSpPr>
          <p:nvPr>
            <p:ph type="dt" sz="half" idx="10"/>
          </p:nvPr>
        </p:nvSpPr>
        <p:spPr/>
        <p:txBody>
          <a:bodyPr/>
          <a:lstStyle/>
          <a:p>
            <a:fld id="{BE213C05-BB7B-4664-BD72-5E954704DD7F}" type="datetimeFigureOut">
              <a:rPr lang="zh-CN" altLang="en-US" smtClean="0"/>
              <a:t>2021/1/11</a:t>
            </a:fld>
            <a:endParaRPr lang="zh-CN" altLang="en-US"/>
          </a:p>
        </p:txBody>
      </p:sp>
      <p:sp>
        <p:nvSpPr>
          <p:cNvPr id="5" name="页脚占位符 4">
            <a:extLst>
              <a:ext uri="{FF2B5EF4-FFF2-40B4-BE49-F238E27FC236}">
                <a16:creationId xmlns="" xmlns:a16="http://schemas.microsoft.com/office/drawing/2014/main" id="{5B82F8D3-4569-4B57-8B32-A72C25CB79EC}"/>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FF671F0A-AD45-466B-98B1-098AFE9B0608}"/>
              </a:ext>
            </a:extLst>
          </p:cNvPr>
          <p:cNvSpPr>
            <a:spLocks noGrp="1"/>
          </p:cNvSpPr>
          <p:nvPr>
            <p:ph type="sldNum" sz="quarter" idx="12"/>
          </p:nvPr>
        </p:nvSpPr>
        <p:spPr/>
        <p:txBody>
          <a:bodyPr/>
          <a:lstStyle/>
          <a:p>
            <a:fld id="{2046F966-7A9A-4853-A71A-6363F236EF76}" type="slidenum">
              <a:rPr lang="zh-CN" altLang="en-US" smtClean="0"/>
              <a:t>‹#›</a:t>
            </a:fld>
            <a:endParaRPr lang="zh-CN" altLang="en-US"/>
          </a:p>
        </p:txBody>
      </p:sp>
    </p:spTree>
    <p:extLst>
      <p:ext uri="{BB962C8B-B14F-4D97-AF65-F5344CB8AC3E}">
        <p14:creationId xmlns:p14="http://schemas.microsoft.com/office/powerpoint/2010/main" val="2974080744"/>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 xmlns:a16="http://schemas.microsoft.com/office/drawing/2014/main" id="{EFB8AC72-B001-4521-A579-16CAEE380386}"/>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 xmlns:a16="http://schemas.microsoft.com/office/drawing/2014/main" id="{48772A5A-9D47-48FF-BDC8-8D0851F35611}"/>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CF753AD1-32EC-4987-8BF4-196EED94B937}"/>
              </a:ext>
            </a:extLst>
          </p:cNvPr>
          <p:cNvSpPr>
            <a:spLocks noGrp="1"/>
          </p:cNvSpPr>
          <p:nvPr>
            <p:ph type="dt" sz="half" idx="10"/>
          </p:nvPr>
        </p:nvSpPr>
        <p:spPr/>
        <p:txBody>
          <a:bodyPr/>
          <a:lstStyle/>
          <a:p>
            <a:fld id="{BE213C05-BB7B-4664-BD72-5E954704DD7F}" type="datetimeFigureOut">
              <a:rPr lang="zh-CN" altLang="en-US" smtClean="0"/>
              <a:t>2021/1/11</a:t>
            </a:fld>
            <a:endParaRPr lang="zh-CN" altLang="en-US"/>
          </a:p>
        </p:txBody>
      </p:sp>
      <p:sp>
        <p:nvSpPr>
          <p:cNvPr id="5" name="页脚占位符 4">
            <a:extLst>
              <a:ext uri="{FF2B5EF4-FFF2-40B4-BE49-F238E27FC236}">
                <a16:creationId xmlns="" xmlns:a16="http://schemas.microsoft.com/office/drawing/2014/main" id="{341E1176-F4B5-4C56-B548-7EEA3BE76DAD}"/>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BD08E543-2E4F-4D85-94EA-47993E18A340}"/>
              </a:ext>
            </a:extLst>
          </p:cNvPr>
          <p:cNvSpPr>
            <a:spLocks noGrp="1"/>
          </p:cNvSpPr>
          <p:nvPr>
            <p:ph type="sldNum" sz="quarter" idx="12"/>
          </p:nvPr>
        </p:nvSpPr>
        <p:spPr/>
        <p:txBody>
          <a:bodyPr/>
          <a:lstStyle/>
          <a:p>
            <a:fld id="{2046F966-7A9A-4853-A71A-6363F236EF76}" type="slidenum">
              <a:rPr lang="zh-CN" altLang="en-US" smtClean="0"/>
              <a:t>‹#›</a:t>
            </a:fld>
            <a:endParaRPr lang="zh-CN" altLang="en-US"/>
          </a:p>
        </p:txBody>
      </p:sp>
    </p:spTree>
    <p:extLst>
      <p:ext uri="{BB962C8B-B14F-4D97-AF65-F5344CB8AC3E}">
        <p14:creationId xmlns:p14="http://schemas.microsoft.com/office/powerpoint/2010/main" val="1624685189"/>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971925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9254007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0511373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182317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2021/1/11</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8827640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2021/1/11</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6101884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2021/1/11</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2312259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563144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680681E8-FE26-4958-9FA6-3D73890EE27E}"/>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1B3B4BDE-A5D8-4E9D-85AD-4FBFBEABF36C}"/>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66DACEFD-35A7-4F8F-B9D8-FDDC1C6F1235}"/>
              </a:ext>
            </a:extLst>
          </p:cNvPr>
          <p:cNvSpPr>
            <a:spLocks noGrp="1"/>
          </p:cNvSpPr>
          <p:nvPr>
            <p:ph type="dt" sz="half" idx="10"/>
          </p:nvPr>
        </p:nvSpPr>
        <p:spPr/>
        <p:txBody>
          <a:bodyPr/>
          <a:lstStyle/>
          <a:p>
            <a:fld id="{BE213C05-BB7B-4664-BD72-5E954704DD7F}" type="datetimeFigureOut">
              <a:rPr lang="zh-CN" altLang="en-US" smtClean="0"/>
              <a:t>2021/1/11</a:t>
            </a:fld>
            <a:endParaRPr lang="zh-CN" altLang="en-US"/>
          </a:p>
        </p:txBody>
      </p:sp>
      <p:sp>
        <p:nvSpPr>
          <p:cNvPr id="5" name="页脚占位符 4">
            <a:extLst>
              <a:ext uri="{FF2B5EF4-FFF2-40B4-BE49-F238E27FC236}">
                <a16:creationId xmlns="" xmlns:a16="http://schemas.microsoft.com/office/drawing/2014/main" id="{475D39DA-AD12-415C-BDF8-BF99A12C1FAF}"/>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51EF4E0E-AD7D-40A8-816A-94C2661E835D}"/>
              </a:ext>
            </a:extLst>
          </p:cNvPr>
          <p:cNvSpPr>
            <a:spLocks noGrp="1"/>
          </p:cNvSpPr>
          <p:nvPr>
            <p:ph type="sldNum" sz="quarter" idx="12"/>
          </p:nvPr>
        </p:nvSpPr>
        <p:spPr/>
        <p:txBody>
          <a:bodyPr/>
          <a:lstStyle/>
          <a:p>
            <a:fld id="{2046F966-7A9A-4853-A71A-6363F236EF76}" type="slidenum">
              <a:rPr lang="zh-CN" altLang="en-US" smtClean="0"/>
              <a:t>‹#›</a:t>
            </a:fld>
            <a:endParaRPr lang="zh-CN" altLang="en-US"/>
          </a:p>
        </p:txBody>
      </p:sp>
    </p:spTree>
    <p:extLst>
      <p:ext uri="{BB962C8B-B14F-4D97-AF65-F5344CB8AC3E}">
        <p14:creationId xmlns:p14="http://schemas.microsoft.com/office/powerpoint/2010/main" val="3739150095"/>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9431347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9886785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231139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B1F9CC7A-0AEF-46E2-ACD0-76B80974CE13}"/>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 xmlns:a16="http://schemas.microsoft.com/office/drawing/2014/main" id="{7CD5A70D-B635-4E28-AB1E-9080AF80A82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 xmlns:a16="http://schemas.microsoft.com/office/drawing/2014/main" id="{96079D45-3687-416B-8F3C-2B73C58C1CFA}"/>
              </a:ext>
            </a:extLst>
          </p:cNvPr>
          <p:cNvSpPr>
            <a:spLocks noGrp="1"/>
          </p:cNvSpPr>
          <p:nvPr>
            <p:ph type="dt" sz="half" idx="10"/>
          </p:nvPr>
        </p:nvSpPr>
        <p:spPr/>
        <p:txBody>
          <a:bodyPr/>
          <a:lstStyle/>
          <a:p>
            <a:fld id="{BE213C05-BB7B-4664-BD72-5E954704DD7F}" type="datetimeFigureOut">
              <a:rPr lang="zh-CN" altLang="en-US" smtClean="0"/>
              <a:t>2021/1/11</a:t>
            </a:fld>
            <a:endParaRPr lang="zh-CN" altLang="en-US"/>
          </a:p>
        </p:txBody>
      </p:sp>
      <p:sp>
        <p:nvSpPr>
          <p:cNvPr id="5" name="页脚占位符 4">
            <a:extLst>
              <a:ext uri="{FF2B5EF4-FFF2-40B4-BE49-F238E27FC236}">
                <a16:creationId xmlns="" xmlns:a16="http://schemas.microsoft.com/office/drawing/2014/main" id="{1039E1BC-243A-437F-B7C7-A5A389F324D8}"/>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5B34B54A-646D-4D36-8020-AE2E0007DCF4}"/>
              </a:ext>
            </a:extLst>
          </p:cNvPr>
          <p:cNvSpPr>
            <a:spLocks noGrp="1"/>
          </p:cNvSpPr>
          <p:nvPr>
            <p:ph type="sldNum" sz="quarter" idx="12"/>
          </p:nvPr>
        </p:nvSpPr>
        <p:spPr/>
        <p:txBody>
          <a:bodyPr/>
          <a:lstStyle/>
          <a:p>
            <a:fld id="{2046F966-7A9A-4853-A71A-6363F236EF76}" type="slidenum">
              <a:rPr lang="zh-CN" altLang="en-US" smtClean="0"/>
              <a:t>‹#›</a:t>
            </a:fld>
            <a:endParaRPr lang="zh-CN" altLang="en-US"/>
          </a:p>
        </p:txBody>
      </p:sp>
    </p:spTree>
    <p:extLst>
      <p:ext uri="{BB962C8B-B14F-4D97-AF65-F5344CB8AC3E}">
        <p14:creationId xmlns:p14="http://schemas.microsoft.com/office/powerpoint/2010/main" val="608591202"/>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8D02F744-D805-4950-9907-881E80BE49BD}"/>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6C29EA21-DBB1-403E-85B4-9799B297AC0A}"/>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 xmlns:a16="http://schemas.microsoft.com/office/drawing/2014/main" id="{CC1C80E5-738E-421A-A844-59C851742242}"/>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 xmlns:a16="http://schemas.microsoft.com/office/drawing/2014/main" id="{D1A2A259-3A61-4FDE-9539-670D3F7538A6}"/>
              </a:ext>
            </a:extLst>
          </p:cNvPr>
          <p:cNvSpPr>
            <a:spLocks noGrp="1"/>
          </p:cNvSpPr>
          <p:nvPr>
            <p:ph type="dt" sz="half" idx="10"/>
          </p:nvPr>
        </p:nvSpPr>
        <p:spPr/>
        <p:txBody>
          <a:bodyPr/>
          <a:lstStyle/>
          <a:p>
            <a:fld id="{BE213C05-BB7B-4664-BD72-5E954704DD7F}" type="datetimeFigureOut">
              <a:rPr lang="zh-CN" altLang="en-US" smtClean="0"/>
              <a:t>2021/1/11</a:t>
            </a:fld>
            <a:endParaRPr lang="zh-CN" altLang="en-US"/>
          </a:p>
        </p:txBody>
      </p:sp>
      <p:sp>
        <p:nvSpPr>
          <p:cNvPr id="6" name="页脚占位符 5">
            <a:extLst>
              <a:ext uri="{FF2B5EF4-FFF2-40B4-BE49-F238E27FC236}">
                <a16:creationId xmlns="" xmlns:a16="http://schemas.microsoft.com/office/drawing/2014/main" id="{6AB930AC-FF72-4600-BD93-60C72FF49E37}"/>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93993968-7CE9-41B9-AD66-783FB14CC7C7}"/>
              </a:ext>
            </a:extLst>
          </p:cNvPr>
          <p:cNvSpPr>
            <a:spLocks noGrp="1"/>
          </p:cNvSpPr>
          <p:nvPr>
            <p:ph type="sldNum" sz="quarter" idx="12"/>
          </p:nvPr>
        </p:nvSpPr>
        <p:spPr/>
        <p:txBody>
          <a:bodyPr/>
          <a:lstStyle/>
          <a:p>
            <a:fld id="{2046F966-7A9A-4853-A71A-6363F236EF76}" type="slidenum">
              <a:rPr lang="zh-CN" altLang="en-US" smtClean="0"/>
              <a:t>‹#›</a:t>
            </a:fld>
            <a:endParaRPr lang="zh-CN" altLang="en-US"/>
          </a:p>
        </p:txBody>
      </p:sp>
    </p:spTree>
    <p:extLst>
      <p:ext uri="{BB962C8B-B14F-4D97-AF65-F5344CB8AC3E}">
        <p14:creationId xmlns:p14="http://schemas.microsoft.com/office/powerpoint/2010/main" val="423376341"/>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850CDFEB-A2F7-4719-BA0C-B67C524BE9AC}"/>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345A5FA1-6867-41C4-A6BA-86893B72EEB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 xmlns:a16="http://schemas.microsoft.com/office/drawing/2014/main" id="{632CE2E7-E054-4A9B-AFF7-C4DFADEF8CF4}"/>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 xmlns:a16="http://schemas.microsoft.com/office/drawing/2014/main" id="{A48EA815-A88A-4F56-A3BE-7ED0088CFA7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 xmlns:a16="http://schemas.microsoft.com/office/drawing/2014/main" id="{F36141B8-4278-4F5D-B2E4-C6668307FB08}"/>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 xmlns:a16="http://schemas.microsoft.com/office/drawing/2014/main" id="{EC2E50E5-5E2F-4EFA-A36C-ECF38EE69E98}"/>
              </a:ext>
            </a:extLst>
          </p:cNvPr>
          <p:cNvSpPr>
            <a:spLocks noGrp="1"/>
          </p:cNvSpPr>
          <p:nvPr>
            <p:ph type="dt" sz="half" idx="10"/>
          </p:nvPr>
        </p:nvSpPr>
        <p:spPr/>
        <p:txBody>
          <a:bodyPr/>
          <a:lstStyle/>
          <a:p>
            <a:fld id="{BE213C05-BB7B-4664-BD72-5E954704DD7F}" type="datetimeFigureOut">
              <a:rPr lang="zh-CN" altLang="en-US" smtClean="0"/>
              <a:t>2021/1/11</a:t>
            </a:fld>
            <a:endParaRPr lang="zh-CN" altLang="en-US"/>
          </a:p>
        </p:txBody>
      </p:sp>
      <p:sp>
        <p:nvSpPr>
          <p:cNvPr id="8" name="页脚占位符 7">
            <a:extLst>
              <a:ext uri="{FF2B5EF4-FFF2-40B4-BE49-F238E27FC236}">
                <a16:creationId xmlns="" xmlns:a16="http://schemas.microsoft.com/office/drawing/2014/main" id="{BBAD31CE-AC2F-4D1F-9647-2C10826F1670}"/>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a16="http://schemas.microsoft.com/office/drawing/2014/main" id="{A98FF855-0559-4B01-945A-48A053CDE98A}"/>
              </a:ext>
            </a:extLst>
          </p:cNvPr>
          <p:cNvSpPr>
            <a:spLocks noGrp="1"/>
          </p:cNvSpPr>
          <p:nvPr>
            <p:ph type="sldNum" sz="quarter" idx="12"/>
          </p:nvPr>
        </p:nvSpPr>
        <p:spPr/>
        <p:txBody>
          <a:bodyPr/>
          <a:lstStyle/>
          <a:p>
            <a:fld id="{2046F966-7A9A-4853-A71A-6363F236EF76}" type="slidenum">
              <a:rPr lang="zh-CN" altLang="en-US" smtClean="0"/>
              <a:t>‹#›</a:t>
            </a:fld>
            <a:endParaRPr lang="zh-CN" altLang="en-US"/>
          </a:p>
        </p:txBody>
      </p:sp>
    </p:spTree>
    <p:extLst>
      <p:ext uri="{BB962C8B-B14F-4D97-AF65-F5344CB8AC3E}">
        <p14:creationId xmlns:p14="http://schemas.microsoft.com/office/powerpoint/2010/main" val="3775923448"/>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082FA11C-F386-4A4C-9B4A-ED412C36DF3F}"/>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 xmlns:a16="http://schemas.microsoft.com/office/drawing/2014/main" id="{C35B45AA-4A3C-45CA-B68E-0256DBD78B2A}"/>
              </a:ext>
            </a:extLst>
          </p:cNvPr>
          <p:cNvSpPr>
            <a:spLocks noGrp="1"/>
          </p:cNvSpPr>
          <p:nvPr>
            <p:ph type="dt" sz="half" idx="10"/>
          </p:nvPr>
        </p:nvSpPr>
        <p:spPr/>
        <p:txBody>
          <a:bodyPr/>
          <a:lstStyle/>
          <a:p>
            <a:fld id="{BE213C05-BB7B-4664-BD72-5E954704DD7F}" type="datetimeFigureOut">
              <a:rPr lang="zh-CN" altLang="en-US" smtClean="0"/>
              <a:t>2021/1/11</a:t>
            </a:fld>
            <a:endParaRPr lang="zh-CN" altLang="en-US"/>
          </a:p>
        </p:txBody>
      </p:sp>
      <p:sp>
        <p:nvSpPr>
          <p:cNvPr id="4" name="页脚占位符 3">
            <a:extLst>
              <a:ext uri="{FF2B5EF4-FFF2-40B4-BE49-F238E27FC236}">
                <a16:creationId xmlns="" xmlns:a16="http://schemas.microsoft.com/office/drawing/2014/main" id="{02B75D16-132B-4EBE-B091-C67FC6B1736E}"/>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B26D82E2-1185-4A25-9D06-718F6B259613}"/>
              </a:ext>
            </a:extLst>
          </p:cNvPr>
          <p:cNvSpPr>
            <a:spLocks noGrp="1"/>
          </p:cNvSpPr>
          <p:nvPr>
            <p:ph type="sldNum" sz="quarter" idx="12"/>
          </p:nvPr>
        </p:nvSpPr>
        <p:spPr/>
        <p:txBody>
          <a:bodyPr/>
          <a:lstStyle/>
          <a:p>
            <a:fld id="{2046F966-7A9A-4853-A71A-6363F236EF76}" type="slidenum">
              <a:rPr lang="zh-CN" altLang="en-US" smtClean="0"/>
              <a:t>‹#›</a:t>
            </a:fld>
            <a:endParaRPr lang="zh-CN" altLang="en-US"/>
          </a:p>
        </p:txBody>
      </p:sp>
    </p:spTree>
    <p:extLst>
      <p:ext uri="{BB962C8B-B14F-4D97-AF65-F5344CB8AC3E}">
        <p14:creationId xmlns:p14="http://schemas.microsoft.com/office/powerpoint/2010/main" val="1974801586"/>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586DA84A-E5F0-49FF-8EE9-2ED9BB4629F3}"/>
              </a:ext>
            </a:extLst>
          </p:cNvPr>
          <p:cNvSpPr>
            <a:spLocks noGrp="1"/>
          </p:cNvSpPr>
          <p:nvPr>
            <p:ph type="dt" sz="half" idx="10"/>
          </p:nvPr>
        </p:nvSpPr>
        <p:spPr/>
        <p:txBody>
          <a:bodyPr/>
          <a:lstStyle/>
          <a:p>
            <a:fld id="{BE213C05-BB7B-4664-BD72-5E954704DD7F}" type="datetimeFigureOut">
              <a:rPr lang="zh-CN" altLang="en-US" smtClean="0"/>
              <a:t>2021/1/11</a:t>
            </a:fld>
            <a:endParaRPr lang="zh-CN" altLang="en-US"/>
          </a:p>
        </p:txBody>
      </p:sp>
      <p:sp>
        <p:nvSpPr>
          <p:cNvPr id="3" name="页脚占位符 2">
            <a:extLst>
              <a:ext uri="{FF2B5EF4-FFF2-40B4-BE49-F238E27FC236}">
                <a16:creationId xmlns="" xmlns:a16="http://schemas.microsoft.com/office/drawing/2014/main" id="{C5F0CDAC-15BB-40BB-B7AE-FF18BA569E8C}"/>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6="http://schemas.microsoft.com/office/drawing/2014/main" id="{E08AA648-35B2-4B52-9C95-DA5C53F1B270}"/>
              </a:ext>
            </a:extLst>
          </p:cNvPr>
          <p:cNvSpPr>
            <a:spLocks noGrp="1"/>
          </p:cNvSpPr>
          <p:nvPr>
            <p:ph type="sldNum" sz="quarter" idx="12"/>
          </p:nvPr>
        </p:nvSpPr>
        <p:spPr/>
        <p:txBody>
          <a:bodyPr/>
          <a:lstStyle/>
          <a:p>
            <a:fld id="{2046F966-7A9A-4853-A71A-6363F236EF76}" type="slidenum">
              <a:rPr lang="zh-CN" altLang="en-US" smtClean="0"/>
              <a:t>‹#›</a:t>
            </a:fld>
            <a:endParaRPr lang="zh-CN" altLang="en-US"/>
          </a:p>
        </p:txBody>
      </p:sp>
    </p:spTree>
    <p:extLst>
      <p:ext uri="{BB962C8B-B14F-4D97-AF65-F5344CB8AC3E}">
        <p14:creationId xmlns:p14="http://schemas.microsoft.com/office/powerpoint/2010/main" val="2924636670"/>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6643360E-8CF1-4D5A-97B8-8789FC8A781F}"/>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 xmlns:a16="http://schemas.microsoft.com/office/drawing/2014/main" id="{02F11217-F241-452B-A326-60578A375F4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 xmlns:a16="http://schemas.microsoft.com/office/drawing/2014/main" id="{3624D906-E464-4391-B309-C073FF6A8E4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D4DF3AF8-541D-49D1-BAF7-FEB4EE1F6A8A}"/>
              </a:ext>
            </a:extLst>
          </p:cNvPr>
          <p:cNvSpPr>
            <a:spLocks noGrp="1"/>
          </p:cNvSpPr>
          <p:nvPr>
            <p:ph type="dt" sz="half" idx="10"/>
          </p:nvPr>
        </p:nvSpPr>
        <p:spPr/>
        <p:txBody>
          <a:bodyPr/>
          <a:lstStyle/>
          <a:p>
            <a:fld id="{BE213C05-BB7B-4664-BD72-5E954704DD7F}" type="datetimeFigureOut">
              <a:rPr lang="zh-CN" altLang="en-US" smtClean="0"/>
              <a:t>2021/1/11</a:t>
            </a:fld>
            <a:endParaRPr lang="zh-CN" altLang="en-US"/>
          </a:p>
        </p:txBody>
      </p:sp>
      <p:sp>
        <p:nvSpPr>
          <p:cNvPr id="6" name="页脚占位符 5">
            <a:extLst>
              <a:ext uri="{FF2B5EF4-FFF2-40B4-BE49-F238E27FC236}">
                <a16:creationId xmlns="" xmlns:a16="http://schemas.microsoft.com/office/drawing/2014/main" id="{51248249-A49C-461F-852B-8EE4B14F7DDB}"/>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B1C12A32-E66C-4D9E-B43E-D5F284201777}"/>
              </a:ext>
            </a:extLst>
          </p:cNvPr>
          <p:cNvSpPr>
            <a:spLocks noGrp="1"/>
          </p:cNvSpPr>
          <p:nvPr>
            <p:ph type="sldNum" sz="quarter" idx="12"/>
          </p:nvPr>
        </p:nvSpPr>
        <p:spPr/>
        <p:txBody>
          <a:bodyPr/>
          <a:lstStyle/>
          <a:p>
            <a:fld id="{2046F966-7A9A-4853-A71A-6363F236EF76}" type="slidenum">
              <a:rPr lang="zh-CN" altLang="en-US" smtClean="0"/>
              <a:t>‹#›</a:t>
            </a:fld>
            <a:endParaRPr lang="zh-CN" altLang="en-US"/>
          </a:p>
        </p:txBody>
      </p:sp>
    </p:spTree>
    <p:extLst>
      <p:ext uri="{BB962C8B-B14F-4D97-AF65-F5344CB8AC3E}">
        <p14:creationId xmlns:p14="http://schemas.microsoft.com/office/powerpoint/2010/main" val="2746907698"/>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C60844CF-3B9B-46E2-8EF3-8F0067D88132}"/>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 xmlns:a16="http://schemas.microsoft.com/office/drawing/2014/main" id="{C7D5AB6D-8C57-46EE-9686-1EC3B3FFB3F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 xmlns:a16="http://schemas.microsoft.com/office/drawing/2014/main" id="{EABD334B-9BEE-4AFE-8C62-ABE09C2746F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14B21A43-CC26-41A8-B278-5D101015FE70}"/>
              </a:ext>
            </a:extLst>
          </p:cNvPr>
          <p:cNvSpPr>
            <a:spLocks noGrp="1"/>
          </p:cNvSpPr>
          <p:nvPr>
            <p:ph type="dt" sz="half" idx="10"/>
          </p:nvPr>
        </p:nvSpPr>
        <p:spPr/>
        <p:txBody>
          <a:bodyPr/>
          <a:lstStyle/>
          <a:p>
            <a:fld id="{BE213C05-BB7B-4664-BD72-5E954704DD7F}" type="datetimeFigureOut">
              <a:rPr lang="zh-CN" altLang="en-US" smtClean="0"/>
              <a:t>2021/1/11</a:t>
            </a:fld>
            <a:endParaRPr lang="zh-CN" altLang="en-US"/>
          </a:p>
        </p:txBody>
      </p:sp>
      <p:sp>
        <p:nvSpPr>
          <p:cNvPr id="6" name="页脚占位符 5">
            <a:extLst>
              <a:ext uri="{FF2B5EF4-FFF2-40B4-BE49-F238E27FC236}">
                <a16:creationId xmlns="" xmlns:a16="http://schemas.microsoft.com/office/drawing/2014/main" id="{CA8780E7-46B0-417C-8D1A-4AF5AF2146B3}"/>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0430A4CF-210D-416F-A628-0993F9C5F464}"/>
              </a:ext>
            </a:extLst>
          </p:cNvPr>
          <p:cNvSpPr>
            <a:spLocks noGrp="1"/>
          </p:cNvSpPr>
          <p:nvPr>
            <p:ph type="sldNum" sz="quarter" idx="12"/>
          </p:nvPr>
        </p:nvSpPr>
        <p:spPr/>
        <p:txBody>
          <a:bodyPr/>
          <a:lstStyle/>
          <a:p>
            <a:fld id="{2046F966-7A9A-4853-A71A-6363F236EF76}" type="slidenum">
              <a:rPr lang="zh-CN" altLang="en-US" smtClean="0"/>
              <a:t>‹#›</a:t>
            </a:fld>
            <a:endParaRPr lang="zh-CN" altLang="en-US"/>
          </a:p>
        </p:txBody>
      </p:sp>
    </p:spTree>
    <p:extLst>
      <p:ext uri="{BB962C8B-B14F-4D97-AF65-F5344CB8AC3E}">
        <p14:creationId xmlns:p14="http://schemas.microsoft.com/office/powerpoint/2010/main" val="2453569563"/>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 xmlns:a16="http://schemas.microsoft.com/office/drawing/2014/main" id="{417EA490-402D-4F33-B1C1-2306FBFB538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 xmlns:a16="http://schemas.microsoft.com/office/drawing/2014/main" id="{44360007-66D2-43F1-B02D-56FF6395499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E5463F38-370D-4E36-8B8D-C8D74EA6118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E213C05-BB7B-4664-BD72-5E954704DD7F}" type="datetimeFigureOut">
              <a:rPr lang="zh-CN" altLang="en-US" smtClean="0"/>
              <a:t>2021/1/11</a:t>
            </a:fld>
            <a:endParaRPr lang="zh-CN" altLang="en-US"/>
          </a:p>
        </p:txBody>
      </p:sp>
      <p:sp>
        <p:nvSpPr>
          <p:cNvPr id="5" name="页脚占位符 4">
            <a:extLst>
              <a:ext uri="{FF2B5EF4-FFF2-40B4-BE49-F238E27FC236}">
                <a16:creationId xmlns="" xmlns:a16="http://schemas.microsoft.com/office/drawing/2014/main" id="{688672CD-3E81-4DB4-B9A2-F934DB4102E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EA65FA16-C14A-48BB-81C0-CDBBF1380FA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046F966-7A9A-4853-A71A-6363F236EF76}" type="slidenum">
              <a:rPr lang="zh-CN" altLang="en-US" smtClean="0"/>
              <a:t>‹#›</a:t>
            </a:fld>
            <a:endParaRPr lang="zh-CN" altLang="en-US"/>
          </a:p>
        </p:txBody>
      </p:sp>
    </p:spTree>
    <p:extLst>
      <p:ext uri="{BB962C8B-B14F-4D97-AF65-F5344CB8AC3E}">
        <p14:creationId xmlns:p14="http://schemas.microsoft.com/office/powerpoint/2010/main" val="17900199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2000" advTm="0"/>
    </mc:Choice>
    <mc:Fallback xmlns="">
      <p:transition spd="slow" advTm="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2021/1/11</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7241889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2.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tags" Target="../tags/tag13.xml"/><Relationship Id="rId18" Type="http://schemas.openxmlformats.org/officeDocument/2006/relationships/image" Target="../media/image1.jpg"/><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tags" Target="../tags/tag12.xml"/><Relationship Id="rId17" Type="http://schemas.openxmlformats.org/officeDocument/2006/relationships/slideLayout" Target="../slideLayouts/slideLayout1.xml"/><Relationship Id="rId2" Type="http://schemas.openxmlformats.org/officeDocument/2006/relationships/tags" Target="../tags/tag2.xml"/><Relationship Id="rId16" Type="http://schemas.openxmlformats.org/officeDocument/2006/relationships/tags" Target="../tags/tag16.xml"/><Relationship Id="rId20" Type="http://schemas.openxmlformats.org/officeDocument/2006/relationships/image" Target="../media/image5.png"/><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5" Type="http://schemas.openxmlformats.org/officeDocument/2006/relationships/tags" Target="../tags/tag5.xml"/><Relationship Id="rId15" Type="http://schemas.openxmlformats.org/officeDocument/2006/relationships/tags" Target="../tags/tag15.xml"/><Relationship Id="rId10" Type="http://schemas.openxmlformats.org/officeDocument/2006/relationships/tags" Target="../tags/tag10.xml"/><Relationship Id="rId19" Type="http://schemas.openxmlformats.org/officeDocument/2006/relationships/image" Target="../media/image4.png"/><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21.png"/></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3.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553D2DD9-531E-4BE8-858C-284E046A960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文本框 6">
            <a:extLst>
              <a:ext uri="{FF2B5EF4-FFF2-40B4-BE49-F238E27FC236}">
                <a16:creationId xmlns="" xmlns:a16="http://schemas.microsoft.com/office/drawing/2014/main" id="{EA94E897-91F0-4E95-A100-5119919E089A}"/>
              </a:ext>
            </a:extLst>
          </p:cNvPr>
          <p:cNvSpPr txBox="1"/>
          <p:nvPr/>
        </p:nvSpPr>
        <p:spPr>
          <a:xfrm>
            <a:off x="871538" y="4693752"/>
            <a:ext cx="6393497" cy="461665"/>
          </a:xfrm>
          <a:prstGeom prst="rect">
            <a:avLst/>
          </a:prstGeom>
          <a:solidFill>
            <a:srgbClr val="0070C0"/>
          </a:solidFill>
        </p:spPr>
        <p:txBody>
          <a:bodyPr wrap="square" rtlCol="0">
            <a:spAutoFit/>
          </a:bodyPr>
          <a:lstStyle/>
          <a:p>
            <a:pPr algn="dist"/>
            <a:r>
              <a:rPr lang="en-US" altLang="zh-CN" sz="2400" dirty="0">
                <a:solidFill>
                  <a:schemeClr val="bg1"/>
                </a:solidFill>
                <a:effectLst>
                  <a:outerShdw blurRad="38100" dist="38100" dir="2700000" algn="tl">
                    <a:srgbClr val="000000">
                      <a:alpha val="43137"/>
                    </a:srgbClr>
                  </a:outerShdw>
                </a:effectLst>
                <a:latin typeface="锐字真言体免费商用" panose="02010600030101010101" pitchFamily="2" charset="-122"/>
                <a:ea typeface="锐字真言体免费商用" panose="02010600030101010101" pitchFamily="2" charset="-122"/>
                <a:cs typeface="+mn-ea"/>
                <a:sym typeface="+mn-lt"/>
              </a:rPr>
              <a:t>心脏疾病预防公益宣传知识讲座PPT模板</a:t>
            </a:r>
          </a:p>
        </p:txBody>
      </p:sp>
      <p:pic>
        <p:nvPicPr>
          <p:cNvPr id="12" name="图片 11">
            <a:extLst>
              <a:ext uri="{FF2B5EF4-FFF2-40B4-BE49-F238E27FC236}">
                <a16:creationId xmlns="" xmlns:a16="http://schemas.microsoft.com/office/drawing/2014/main" id="{028AED0F-8924-4DE9-82E4-446FB0B92EE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70185" y="666711"/>
            <a:ext cx="965201" cy="963387"/>
          </a:xfrm>
          <a:prstGeom prst="rect">
            <a:avLst/>
          </a:prstGeom>
        </p:spPr>
      </p:pic>
      <p:sp>
        <p:nvSpPr>
          <p:cNvPr id="13" name="文本框 12">
            <a:extLst>
              <a:ext uri="{FF2B5EF4-FFF2-40B4-BE49-F238E27FC236}">
                <a16:creationId xmlns="" xmlns:a16="http://schemas.microsoft.com/office/drawing/2014/main" id="{2855D3E2-1532-4666-9A2D-DD497E4EEDC5}"/>
              </a:ext>
            </a:extLst>
          </p:cNvPr>
          <p:cNvSpPr txBox="1"/>
          <p:nvPr/>
        </p:nvSpPr>
        <p:spPr>
          <a:xfrm>
            <a:off x="970090" y="5427716"/>
            <a:ext cx="6565392" cy="461665"/>
          </a:xfrm>
          <a:prstGeom prst="rect">
            <a:avLst/>
          </a:prstGeom>
          <a:noFill/>
        </p:spPr>
        <p:txBody>
          <a:bodyPr wrap="square">
            <a:spAutoFit/>
          </a:bodyPr>
          <a:lstStyle/>
          <a:p>
            <a:pPr algn="ctr">
              <a:spcBef>
                <a:spcPct val="20000"/>
              </a:spcBef>
            </a:pPr>
            <a:r>
              <a:rPr lang="zh-CN" altLang="en-US" sz="2400" dirty="0">
                <a:ln>
                  <a:solidFill>
                    <a:schemeClr val="bg1"/>
                  </a:solidFill>
                </a:ln>
                <a:solidFill>
                  <a:srgbClr val="0070C0"/>
                </a:solidFill>
                <a:effectLst>
                  <a:outerShdw blurRad="38100" dist="38100" dir="2700000" algn="tl">
                    <a:srgbClr val="000000">
                      <a:alpha val="43137"/>
                    </a:srgbClr>
                  </a:outerShdw>
                </a:effectLst>
                <a:latin typeface="锐字真言体免费商用" panose="02010600030101010101" pitchFamily="2" charset="-122"/>
                <a:ea typeface="锐字真言体免费商用" panose="02010600030101010101" pitchFamily="2" charset="-122"/>
                <a:cs typeface="+mn-ea"/>
                <a:sym typeface="+mn-lt"/>
              </a:rPr>
              <a:t>汇报人</a:t>
            </a:r>
            <a:r>
              <a:rPr lang="zh-CN" altLang="en-US" sz="2400" dirty="0" smtClean="0">
                <a:ln>
                  <a:solidFill>
                    <a:schemeClr val="bg1"/>
                  </a:solidFill>
                </a:ln>
                <a:solidFill>
                  <a:srgbClr val="0070C0"/>
                </a:solidFill>
                <a:effectLst>
                  <a:outerShdw blurRad="38100" dist="38100" dir="2700000" algn="tl">
                    <a:srgbClr val="000000">
                      <a:alpha val="43137"/>
                    </a:srgbClr>
                  </a:outerShdw>
                </a:effectLst>
                <a:latin typeface="锐字真言体免费商用" panose="02010600030101010101" pitchFamily="2" charset="-122"/>
                <a:ea typeface="锐字真言体免费商用" panose="02010600030101010101" pitchFamily="2" charset="-122"/>
                <a:cs typeface="+mn-ea"/>
                <a:sym typeface="+mn-lt"/>
              </a:rPr>
              <a:t>：</a:t>
            </a:r>
            <a:r>
              <a:rPr lang="zh-CN" altLang="en-US" sz="2400" dirty="0">
                <a:ln>
                  <a:solidFill>
                    <a:schemeClr val="bg1"/>
                  </a:solidFill>
                </a:ln>
                <a:solidFill>
                  <a:srgbClr val="0070C0"/>
                </a:solidFill>
                <a:effectLst>
                  <a:outerShdw blurRad="38100" dist="38100" dir="2700000" algn="tl">
                    <a:srgbClr val="000000">
                      <a:alpha val="43137"/>
                    </a:srgbClr>
                  </a:outerShdw>
                </a:effectLst>
                <a:latin typeface="锐字真言体免费商用" panose="02010600030101010101" pitchFamily="2" charset="-122"/>
                <a:ea typeface="锐字真言体免费商用" panose="02010600030101010101" pitchFamily="2" charset="-122"/>
                <a:cs typeface="+mn-ea"/>
                <a:sym typeface="+mn-lt"/>
              </a:rPr>
              <a:t>优</a:t>
            </a:r>
            <a:r>
              <a:rPr lang="zh-CN" altLang="en-US" sz="2400" dirty="0" smtClean="0">
                <a:ln>
                  <a:solidFill>
                    <a:schemeClr val="bg1"/>
                  </a:solidFill>
                </a:ln>
                <a:solidFill>
                  <a:srgbClr val="0070C0"/>
                </a:solidFill>
                <a:effectLst>
                  <a:outerShdw blurRad="38100" dist="38100" dir="2700000" algn="tl">
                    <a:srgbClr val="000000">
                      <a:alpha val="43137"/>
                    </a:srgbClr>
                  </a:outerShdw>
                </a:effectLst>
                <a:latin typeface="锐字真言体免费商用" panose="02010600030101010101" pitchFamily="2" charset="-122"/>
                <a:ea typeface="锐字真言体免费商用" panose="02010600030101010101" pitchFamily="2" charset="-122"/>
                <a:cs typeface="+mn-ea"/>
                <a:sym typeface="+mn-lt"/>
              </a:rPr>
              <a:t>品</a:t>
            </a:r>
            <a:r>
              <a:rPr lang="en-US" altLang="zh-CN" sz="2400" dirty="0" smtClean="0">
                <a:ln>
                  <a:solidFill>
                    <a:schemeClr val="bg1"/>
                  </a:solidFill>
                </a:ln>
                <a:solidFill>
                  <a:srgbClr val="0070C0"/>
                </a:solidFill>
                <a:effectLst>
                  <a:outerShdw blurRad="38100" dist="38100" dir="2700000" algn="tl">
                    <a:srgbClr val="000000">
                      <a:alpha val="43137"/>
                    </a:srgbClr>
                  </a:outerShdw>
                </a:effectLst>
                <a:latin typeface="锐字真言体免费商用" panose="02010600030101010101" pitchFamily="2" charset="-122"/>
                <a:ea typeface="锐字真言体免费商用" panose="02010600030101010101" pitchFamily="2" charset="-122"/>
                <a:cs typeface="+mn-ea"/>
                <a:sym typeface="+mn-lt"/>
              </a:rPr>
              <a:t>PPT</a:t>
            </a:r>
            <a:r>
              <a:rPr lang="zh-CN" altLang="en-US" sz="2400" dirty="0" smtClean="0">
                <a:ln>
                  <a:solidFill>
                    <a:schemeClr val="bg1"/>
                  </a:solidFill>
                </a:ln>
                <a:solidFill>
                  <a:srgbClr val="0070C0"/>
                </a:solidFill>
                <a:effectLst>
                  <a:outerShdw blurRad="38100" dist="38100" dir="2700000" algn="tl">
                    <a:srgbClr val="000000">
                      <a:alpha val="43137"/>
                    </a:srgbClr>
                  </a:outerShdw>
                </a:effectLst>
                <a:latin typeface="锐字真言体免费商用" panose="02010600030101010101" pitchFamily="2" charset="-122"/>
                <a:ea typeface="锐字真言体免费商用" panose="02010600030101010101" pitchFamily="2" charset="-122"/>
                <a:cs typeface="+mn-ea"/>
                <a:sym typeface="+mn-lt"/>
              </a:rPr>
              <a:t>     </a:t>
            </a:r>
            <a:r>
              <a:rPr lang="zh-CN" altLang="en-US" sz="2400" dirty="0">
                <a:ln>
                  <a:solidFill>
                    <a:schemeClr val="bg1"/>
                  </a:solidFill>
                </a:ln>
                <a:solidFill>
                  <a:srgbClr val="0070C0"/>
                </a:solidFill>
                <a:effectLst>
                  <a:outerShdw blurRad="38100" dist="38100" dir="2700000" algn="tl">
                    <a:srgbClr val="000000">
                      <a:alpha val="43137"/>
                    </a:srgbClr>
                  </a:outerShdw>
                </a:effectLst>
                <a:latin typeface="锐字真言体免费商用" panose="02010600030101010101" pitchFamily="2" charset="-122"/>
                <a:ea typeface="锐字真言体免费商用" panose="02010600030101010101" pitchFamily="2" charset="-122"/>
                <a:cs typeface="+mn-ea"/>
                <a:sym typeface="+mn-lt"/>
              </a:rPr>
              <a:t>汇报时间：</a:t>
            </a:r>
            <a:r>
              <a:rPr lang="en-US" altLang="zh-CN" sz="2400" dirty="0">
                <a:ln>
                  <a:solidFill>
                    <a:schemeClr val="bg1"/>
                  </a:solidFill>
                </a:ln>
                <a:solidFill>
                  <a:srgbClr val="0070C0"/>
                </a:solidFill>
                <a:effectLst>
                  <a:outerShdw blurRad="38100" dist="38100" dir="2700000" algn="tl">
                    <a:srgbClr val="000000">
                      <a:alpha val="43137"/>
                    </a:srgbClr>
                  </a:outerShdw>
                </a:effectLst>
                <a:latin typeface="锐字真言体免费商用" panose="02010600030101010101" pitchFamily="2" charset="-122"/>
                <a:ea typeface="锐字真言体免费商用" panose="02010600030101010101" pitchFamily="2" charset="-122"/>
                <a:cs typeface="+mn-ea"/>
                <a:sym typeface="+mn-lt"/>
              </a:rPr>
              <a:t>20XX</a:t>
            </a:r>
            <a:endParaRPr lang="zh-CN" altLang="en-US" sz="2400" dirty="0">
              <a:ln>
                <a:solidFill>
                  <a:schemeClr val="bg1"/>
                </a:solidFill>
              </a:ln>
              <a:solidFill>
                <a:srgbClr val="0070C0"/>
              </a:solidFill>
              <a:effectLst>
                <a:outerShdw blurRad="38100" dist="38100" dir="2700000" algn="tl">
                  <a:srgbClr val="000000">
                    <a:alpha val="43137"/>
                  </a:srgbClr>
                </a:outerShdw>
              </a:effectLst>
              <a:latin typeface="锐字真言体免费商用" panose="02010600030101010101" pitchFamily="2" charset="-122"/>
              <a:ea typeface="锐字真言体免费商用" panose="02010600030101010101" pitchFamily="2" charset="-122"/>
              <a:cs typeface="+mn-ea"/>
              <a:sym typeface="+mn-lt"/>
            </a:endParaRPr>
          </a:p>
        </p:txBody>
      </p:sp>
      <p:grpSp>
        <p:nvGrpSpPr>
          <p:cNvPr id="11" name="组合 10">
            <a:extLst>
              <a:ext uri="{FF2B5EF4-FFF2-40B4-BE49-F238E27FC236}">
                <a16:creationId xmlns="" xmlns:a16="http://schemas.microsoft.com/office/drawing/2014/main" id="{3D68F747-DF54-4260-9792-6989569FCE3F}"/>
              </a:ext>
            </a:extLst>
          </p:cNvPr>
          <p:cNvGrpSpPr/>
          <p:nvPr/>
        </p:nvGrpSpPr>
        <p:grpSpPr>
          <a:xfrm>
            <a:off x="871538" y="1420704"/>
            <a:ext cx="6596679" cy="3170099"/>
            <a:chOff x="444818" y="1289485"/>
            <a:chExt cx="6596679" cy="3170099"/>
          </a:xfrm>
        </p:grpSpPr>
        <p:sp>
          <p:nvSpPr>
            <p:cNvPr id="6" name="文本框 5">
              <a:extLst>
                <a:ext uri="{FF2B5EF4-FFF2-40B4-BE49-F238E27FC236}">
                  <a16:creationId xmlns="" xmlns:a16="http://schemas.microsoft.com/office/drawing/2014/main" id="{3C78B770-0274-4435-A0EA-1933D76A447E}"/>
                </a:ext>
              </a:extLst>
            </p:cNvPr>
            <p:cNvSpPr txBox="1"/>
            <p:nvPr/>
          </p:nvSpPr>
          <p:spPr>
            <a:xfrm>
              <a:off x="444819" y="1289485"/>
              <a:ext cx="6596678" cy="3170099"/>
            </a:xfrm>
            <a:prstGeom prst="rect">
              <a:avLst/>
            </a:prstGeom>
            <a:noFill/>
          </p:spPr>
          <p:txBody>
            <a:bodyPr wrap="none" rtlCol="0">
              <a:spAutoFit/>
            </a:bodyPr>
            <a:lstStyle/>
            <a:p>
              <a:pPr algn="l"/>
              <a:r>
                <a:rPr lang="zh-CN" altLang="en-US" sz="10000" dirty="0">
                  <a:ln w="254000">
                    <a:solidFill>
                      <a:srgbClr val="0070C0"/>
                    </a:solidFill>
                  </a:ln>
                  <a:solidFill>
                    <a:srgbClr val="0070C0"/>
                  </a:solidFill>
                  <a:latin typeface="锐字真言体免费商用" panose="02010600030101010101" pitchFamily="2" charset="-122"/>
                  <a:ea typeface="锐字真言体免费商用" panose="02010600030101010101" pitchFamily="2" charset="-122"/>
                  <a:cs typeface="+mn-ea"/>
                  <a:sym typeface="+mn-lt"/>
                </a:rPr>
                <a:t>远离心脏病</a:t>
              </a:r>
            </a:p>
            <a:p>
              <a:pPr algn="l"/>
              <a:r>
                <a:rPr lang="zh-CN" altLang="en-US" sz="10000" dirty="0">
                  <a:ln w="254000">
                    <a:solidFill>
                      <a:srgbClr val="0070C0"/>
                    </a:solidFill>
                  </a:ln>
                  <a:solidFill>
                    <a:srgbClr val="0070C0"/>
                  </a:solidFill>
                  <a:latin typeface="锐字真言体免费商用" panose="02010600030101010101" pitchFamily="2" charset="-122"/>
                  <a:ea typeface="锐字真言体免费商用" panose="02010600030101010101" pitchFamily="2" charset="-122"/>
                  <a:cs typeface="+mn-ea"/>
                  <a:sym typeface="+mn-lt"/>
                </a:rPr>
                <a:t>健康每一天</a:t>
              </a:r>
            </a:p>
          </p:txBody>
        </p:sp>
        <p:sp>
          <p:nvSpPr>
            <p:cNvPr id="10" name="文本框 9">
              <a:extLst>
                <a:ext uri="{FF2B5EF4-FFF2-40B4-BE49-F238E27FC236}">
                  <a16:creationId xmlns="" xmlns:a16="http://schemas.microsoft.com/office/drawing/2014/main" id="{C24634C0-F4BA-45F0-B0E9-FB6967FC34AC}"/>
                </a:ext>
              </a:extLst>
            </p:cNvPr>
            <p:cNvSpPr txBox="1"/>
            <p:nvPr/>
          </p:nvSpPr>
          <p:spPr>
            <a:xfrm>
              <a:off x="444818" y="1289485"/>
              <a:ext cx="6596678" cy="3170099"/>
            </a:xfrm>
            <a:prstGeom prst="rect">
              <a:avLst/>
            </a:prstGeom>
            <a:noFill/>
          </p:spPr>
          <p:txBody>
            <a:bodyPr wrap="none" rtlCol="0">
              <a:spAutoFit/>
            </a:bodyPr>
            <a:lstStyle/>
            <a:p>
              <a:pPr algn="l"/>
              <a:r>
                <a:rPr lang="zh-CN" altLang="en-US" sz="10000" dirty="0">
                  <a:solidFill>
                    <a:schemeClr val="bg1"/>
                  </a:solidFill>
                  <a:effectLst>
                    <a:outerShdw blurRad="38100" dist="38100" dir="2700000" algn="tl">
                      <a:srgbClr val="000000">
                        <a:alpha val="43137"/>
                      </a:srgbClr>
                    </a:outerShdw>
                  </a:effectLst>
                  <a:latin typeface="锐字真言体免费商用" panose="02010600030101010101" pitchFamily="2" charset="-122"/>
                  <a:ea typeface="锐字真言体免费商用" panose="02010600030101010101" pitchFamily="2" charset="-122"/>
                  <a:cs typeface="+mn-ea"/>
                  <a:sym typeface="+mn-lt"/>
                </a:rPr>
                <a:t>远离心脏病</a:t>
              </a:r>
            </a:p>
            <a:p>
              <a:pPr algn="l"/>
              <a:r>
                <a:rPr lang="zh-CN" altLang="en-US" sz="10000" dirty="0">
                  <a:solidFill>
                    <a:schemeClr val="bg1"/>
                  </a:solidFill>
                  <a:effectLst>
                    <a:outerShdw blurRad="38100" dist="38100" dir="2700000" algn="tl">
                      <a:srgbClr val="000000">
                        <a:alpha val="43137"/>
                      </a:srgbClr>
                    </a:outerShdw>
                  </a:effectLst>
                  <a:latin typeface="锐字真言体免费商用" panose="02010600030101010101" pitchFamily="2" charset="-122"/>
                  <a:ea typeface="锐字真言体免费商用" panose="02010600030101010101" pitchFamily="2" charset="-122"/>
                  <a:cs typeface="+mn-ea"/>
                  <a:sym typeface="+mn-lt"/>
                </a:rPr>
                <a:t>健康每一天</a:t>
              </a:r>
            </a:p>
          </p:txBody>
        </p:sp>
      </p:grpSp>
      <p:pic>
        <p:nvPicPr>
          <p:cNvPr id="14" name="图片 13">
            <a:extLst>
              <a:ext uri="{FF2B5EF4-FFF2-40B4-BE49-F238E27FC236}">
                <a16:creationId xmlns="" xmlns:a16="http://schemas.microsoft.com/office/drawing/2014/main" id="{96A4466E-317F-4516-93C7-DD8F47F990D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7889843" y="968619"/>
            <a:ext cx="4100635" cy="4920762"/>
          </a:xfrm>
          <a:prstGeom prst="rect">
            <a:avLst/>
          </a:prstGeom>
        </p:spPr>
      </p:pic>
    </p:spTree>
    <p:extLst>
      <p:ext uri="{BB962C8B-B14F-4D97-AF65-F5344CB8AC3E}">
        <p14:creationId xmlns:p14="http://schemas.microsoft.com/office/powerpoint/2010/main" val="1805480911"/>
      </p:ext>
    </p:extLst>
  </p:cSld>
  <p:clrMapOvr>
    <a:masterClrMapping/>
  </p:clrMapOvr>
  <mc:AlternateContent xmlns:mc="http://schemas.openxmlformats.org/markup-compatibility/2006" xmlns:p14="http://schemas.microsoft.com/office/powerpoint/2010/main">
    <mc:Choice Requires="p14">
      <p:transition spd="slow" p14:dur="2000" advTm="2000"/>
    </mc:Choice>
    <mc:Fallback xmlns="">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1000" fill="hold"/>
                                        <p:tgtEl>
                                          <p:spTgt spid="12"/>
                                        </p:tgtEl>
                                        <p:attrNameLst>
                                          <p:attrName>ppt_w</p:attrName>
                                        </p:attrNameLst>
                                      </p:cBhvr>
                                      <p:tavLst>
                                        <p:tav tm="0">
                                          <p:val>
                                            <p:fltVal val="0"/>
                                          </p:val>
                                        </p:tav>
                                        <p:tav tm="100000">
                                          <p:val>
                                            <p:strVal val="#ppt_w"/>
                                          </p:val>
                                        </p:tav>
                                      </p:tavLst>
                                    </p:anim>
                                    <p:anim calcmode="lin" valueType="num">
                                      <p:cBhvr>
                                        <p:cTn id="8" dur="1000" fill="hold"/>
                                        <p:tgtEl>
                                          <p:spTgt spid="12"/>
                                        </p:tgtEl>
                                        <p:attrNameLst>
                                          <p:attrName>ppt_h</p:attrName>
                                        </p:attrNameLst>
                                      </p:cBhvr>
                                      <p:tavLst>
                                        <p:tav tm="0">
                                          <p:val>
                                            <p:fltVal val="0"/>
                                          </p:val>
                                        </p:tav>
                                        <p:tav tm="100000">
                                          <p:val>
                                            <p:strVal val="#ppt_h"/>
                                          </p:val>
                                        </p:tav>
                                      </p:tavLst>
                                    </p:anim>
                                    <p:anim calcmode="lin" valueType="num">
                                      <p:cBhvr>
                                        <p:cTn id="9" dur="1000" fill="hold"/>
                                        <p:tgtEl>
                                          <p:spTgt spid="12"/>
                                        </p:tgtEl>
                                        <p:attrNameLst>
                                          <p:attrName>style.rotation</p:attrName>
                                        </p:attrNameLst>
                                      </p:cBhvr>
                                      <p:tavLst>
                                        <p:tav tm="0">
                                          <p:val>
                                            <p:fltVal val="90"/>
                                          </p:val>
                                        </p:tav>
                                        <p:tav tm="100000">
                                          <p:val>
                                            <p:fltVal val="0"/>
                                          </p:val>
                                        </p:tav>
                                      </p:tavLst>
                                    </p:anim>
                                    <p:animEffect transition="in" filter="fade">
                                      <p:cBhvr>
                                        <p:cTn id="10" dur="1000"/>
                                        <p:tgtEl>
                                          <p:spTgt spid="12"/>
                                        </p:tgtEl>
                                      </p:cBhvr>
                                    </p:animEffect>
                                  </p:childTnLst>
                                </p:cTn>
                              </p:par>
                            </p:childTnLst>
                          </p:cTn>
                        </p:par>
                        <p:par>
                          <p:cTn id="11" fill="hold">
                            <p:stCondLst>
                              <p:cond delay="1000"/>
                            </p:stCondLst>
                            <p:childTnLst>
                              <p:par>
                                <p:cTn id="12" presetID="53" presetClass="entr" presetSubtype="16" fill="hold" nodeType="afterEffect">
                                  <p:stCondLst>
                                    <p:cond delay="0"/>
                                  </p:stCondLst>
                                  <p:childTnLst>
                                    <p:set>
                                      <p:cBhvr>
                                        <p:cTn id="13" dur="1" fill="hold">
                                          <p:stCondLst>
                                            <p:cond delay="0"/>
                                          </p:stCondLst>
                                        </p:cTn>
                                        <p:tgtEl>
                                          <p:spTgt spid="14"/>
                                        </p:tgtEl>
                                        <p:attrNameLst>
                                          <p:attrName>style.visibility</p:attrName>
                                        </p:attrNameLst>
                                      </p:cBhvr>
                                      <p:to>
                                        <p:strVal val="visible"/>
                                      </p:to>
                                    </p:set>
                                    <p:anim calcmode="lin" valueType="num">
                                      <p:cBhvr>
                                        <p:cTn id="14" dur="500" fill="hold"/>
                                        <p:tgtEl>
                                          <p:spTgt spid="14"/>
                                        </p:tgtEl>
                                        <p:attrNameLst>
                                          <p:attrName>ppt_w</p:attrName>
                                        </p:attrNameLst>
                                      </p:cBhvr>
                                      <p:tavLst>
                                        <p:tav tm="0">
                                          <p:val>
                                            <p:fltVal val="0"/>
                                          </p:val>
                                        </p:tav>
                                        <p:tav tm="100000">
                                          <p:val>
                                            <p:strVal val="#ppt_w"/>
                                          </p:val>
                                        </p:tav>
                                      </p:tavLst>
                                    </p:anim>
                                    <p:anim calcmode="lin" valueType="num">
                                      <p:cBhvr>
                                        <p:cTn id="15" dur="500" fill="hold"/>
                                        <p:tgtEl>
                                          <p:spTgt spid="14"/>
                                        </p:tgtEl>
                                        <p:attrNameLst>
                                          <p:attrName>ppt_h</p:attrName>
                                        </p:attrNameLst>
                                      </p:cBhvr>
                                      <p:tavLst>
                                        <p:tav tm="0">
                                          <p:val>
                                            <p:fltVal val="0"/>
                                          </p:val>
                                        </p:tav>
                                        <p:tav tm="100000">
                                          <p:val>
                                            <p:strVal val="#ppt_h"/>
                                          </p:val>
                                        </p:tav>
                                      </p:tavLst>
                                    </p:anim>
                                    <p:animEffect transition="in" filter="fade">
                                      <p:cBhvr>
                                        <p:cTn id="16" dur="500"/>
                                        <p:tgtEl>
                                          <p:spTgt spid="14"/>
                                        </p:tgtEl>
                                      </p:cBhvr>
                                    </p:animEffect>
                                  </p:childTnLst>
                                </p:cTn>
                              </p:par>
                            </p:childTnLst>
                          </p:cTn>
                        </p:par>
                        <p:par>
                          <p:cTn id="17" fill="hold">
                            <p:stCondLst>
                              <p:cond delay="1500"/>
                            </p:stCondLst>
                            <p:childTnLst>
                              <p:par>
                                <p:cTn id="18" presetID="16" presetClass="entr" presetSubtype="21" fill="hold" nodeType="after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barn(inVertical)">
                                      <p:cBhvr>
                                        <p:cTn id="20" dur="500"/>
                                        <p:tgtEl>
                                          <p:spTgt spid="11"/>
                                        </p:tgtEl>
                                      </p:cBhvr>
                                    </p:animEffect>
                                  </p:childTnLst>
                                </p:cTn>
                              </p:par>
                            </p:childTnLst>
                          </p:cTn>
                        </p:par>
                        <p:par>
                          <p:cTn id="21" fill="hold">
                            <p:stCondLst>
                              <p:cond delay="2000"/>
                            </p:stCondLst>
                            <p:childTnLst>
                              <p:par>
                                <p:cTn id="22" presetID="42" presetClass="entr" presetSubtype="0" fill="hold" grpId="0"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1000"/>
                                        <p:tgtEl>
                                          <p:spTgt spid="7"/>
                                        </p:tgtEl>
                                      </p:cBhvr>
                                    </p:animEffect>
                                    <p:anim calcmode="lin" valueType="num">
                                      <p:cBhvr>
                                        <p:cTn id="25" dur="1000" fill="hold"/>
                                        <p:tgtEl>
                                          <p:spTgt spid="7"/>
                                        </p:tgtEl>
                                        <p:attrNameLst>
                                          <p:attrName>ppt_x</p:attrName>
                                        </p:attrNameLst>
                                      </p:cBhvr>
                                      <p:tavLst>
                                        <p:tav tm="0">
                                          <p:val>
                                            <p:strVal val="#ppt_x"/>
                                          </p:val>
                                        </p:tav>
                                        <p:tav tm="100000">
                                          <p:val>
                                            <p:strVal val="#ppt_x"/>
                                          </p:val>
                                        </p:tav>
                                      </p:tavLst>
                                    </p:anim>
                                    <p:anim calcmode="lin" valueType="num">
                                      <p:cBhvr>
                                        <p:cTn id="26" dur="1000" fill="hold"/>
                                        <p:tgtEl>
                                          <p:spTgt spid="7"/>
                                        </p:tgtEl>
                                        <p:attrNameLst>
                                          <p:attrName>ppt_y</p:attrName>
                                        </p:attrNameLst>
                                      </p:cBhvr>
                                      <p:tavLst>
                                        <p:tav tm="0">
                                          <p:val>
                                            <p:strVal val="#ppt_y+.1"/>
                                          </p:val>
                                        </p:tav>
                                        <p:tav tm="100000">
                                          <p:val>
                                            <p:strVal val="#ppt_y"/>
                                          </p:val>
                                        </p:tav>
                                      </p:tavLst>
                                    </p:anim>
                                  </p:childTnLst>
                                </p:cTn>
                              </p:par>
                            </p:childTnLst>
                          </p:cTn>
                        </p:par>
                        <p:par>
                          <p:cTn id="27" fill="hold">
                            <p:stCondLst>
                              <p:cond delay="3000"/>
                            </p:stCondLst>
                            <p:childTnLst>
                              <p:par>
                                <p:cTn id="28" presetID="22" presetClass="entr" presetSubtype="4" fill="hold" grpId="0" nodeType="after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wipe(down)">
                                      <p:cBhvr>
                                        <p:cTn id="3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553D2DD9-531E-4BE8-858C-284E046A960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矩形 1">
            <a:extLst>
              <a:ext uri="{FF2B5EF4-FFF2-40B4-BE49-F238E27FC236}">
                <a16:creationId xmlns="" xmlns:a16="http://schemas.microsoft.com/office/drawing/2014/main" id="{E2055E0E-4693-418B-9A08-B0CBFA6D3EC6}"/>
              </a:ext>
            </a:extLst>
          </p:cNvPr>
          <p:cNvSpPr/>
          <p:nvPr/>
        </p:nvSpPr>
        <p:spPr>
          <a:xfrm>
            <a:off x="239210" y="219919"/>
            <a:ext cx="11713580" cy="64470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a:extLst>
              <a:ext uri="{FF2B5EF4-FFF2-40B4-BE49-F238E27FC236}">
                <a16:creationId xmlns="" xmlns:a16="http://schemas.microsoft.com/office/drawing/2014/main" id="{040D6359-4458-41AB-85F2-663FDF937C7B}"/>
              </a:ext>
            </a:extLst>
          </p:cNvPr>
          <p:cNvSpPr txBox="1"/>
          <p:nvPr/>
        </p:nvSpPr>
        <p:spPr>
          <a:xfrm>
            <a:off x="1275143" y="508893"/>
            <a:ext cx="6094070" cy="400110"/>
          </a:xfrm>
          <a:prstGeom prst="rect">
            <a:avLst/>
          </a:prstGeom>
          <a:noFill/>
        </p:spPr>
        <p:txBody>
          <a:bodyPr wrap="square">
            <a:spAutoFit/>
          </a:bodyPr>
          <a:lstStyle/>
          <a:p>
            <a:r>
              <a:rPr lang="zh-CN" altLang="en-US" sz="2000" dirty="0">
                <a:solidFill>
                  <a:srgbClr val="0070C0"/>
                </a:solidFill>
                <a:latin typeface="锐字真言体免费商用" panose="02010600030101010101" pitchFamily="2" charset="-122"/>
                <a:ea typeface="锐字真言体免费商用" panose="02010600030101010101" pitchFamily="2" charset="-122"/>
                <a:cs typeface="+mn-ea"/>
                <a:sym typeface="+mn-lt"/>
              </a:rPr>
              <a:t>病因及临床表现</a:t>
            </a:r>
          </a:p>
        </p:txBody>
      </p:sp>
      <p:pic>
        <p:nvPicPr>
          <p:cNvPr id="6" name="图片 5">
            <a:extLst>
              <a:ext uri="{FF2B5EF4-FFF2-40B4-BE49-F238E27FC236}">
                <a16:creationId xmlns="" xmlns:a16="http://schemas.microsoft.com/office/drawing/2014/main" id="{4E8D0F66-718C-4E8E-8C44-5D3179A2D83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9210" y="190982"/>
            <a:ext cx="1035933" cy="1035933"/>
          </a:xfrm>
          <a:prstGeom prst="rect">
            <a:avLst/>
          </a:prstGeom>
        </p:spPr>
      </p:pic>
      <p:grpSp>
        <p:nvGrpSpPr>
          <p:cNvPr id="7" name="组合 6">
            <a:extLst>
              <a:ext uri="{FF2B5EF4-FFF2-40B4-BE49-F238E27FC236}">
                <a16:creationId xmlns="" xmlns:a16="http://schemas.microsoft.com/office/drawing/2014/main" id="{2E96B6E2-31FD-41CC-BA10-EA889AAE4575}"/>
              </a:ext>
            </a:extLst>
          </p:cNvPr>
          <p:cNvGrpSpPr/>
          <p:nvPr/>
        </p:nvGrpSpPr>
        <p:grpSpPr>
          <a:xfrm>
            <a:off x="5875176" y="1578536"/>
            <a:ext cx="5472337" cy="4694212"/>
            <a:chOff x="1083850" y="2094239"/>
            <a:chExt cx="6346996" cy="3750135"/>
          </a:xfrm>
        </p:grpSpPr>
        <p:grpSp>
          <p:nvGrpSpPr>
            <p:cNvPr id="8" name="组合 7">
              <a:extLst>
                <a:ext uri="{FF2B5EF4-FFF2-40B4-BE49-F238E27FC236}">
                  <a16:creationId xmlns="" xmlns:a16="http://schemas.microsoft.com/office/drawing/2014/main" id="{CFFB7423-06AF-4AAD-BD91-C05C19400F5F}"/>
                </a:ext>
              </a:extLst>
            </p:cNvPr>
            <p:cNvGrpSpPr/>
            <p:nvPr/>
          </p:nvGrpSpPr>
          <p:grpSpPr>
            <a:xfrm>
              <a:off x="1083850" y="2094239"/>
              <a:ext cx="3039838" cy="1711207"/>
              <a:chOff x="4002818" y="753910"/>
              <a:chExt cx="2252375" cy="1267920"/>
            </a:xfrm>
          </p:grpSpPr>
          <p:sp>
            <p:nvSpPr>
              <p:cNvPr id="19" name="Rounded Rectangle 72">
                <a:extLst>
                  <a:ext uri="{FF2B5EF4-FFF2-40B4-BE49-F238E27FC236}">
                    <a16:creationId xmlns="" xmlns:a16="http://schemas.microsoft.com/office/drawing/2014/main" id="{7A48135F-614D-4CFC-9321-B8DC0623771F}"/>
                  </a:ext>
                </a:extLst>
              </p:cNvPr>
              <p:cNvSpPr/>
              <p:nvPr/>
            </p:nvSpPr>
            <p:spPr>
              <a:xfrm>
                <a:off x="4019002" y="753910"/>
                <a:ext cx="2092176" cy="296863"/>
              </a:xfrm>
              <a:prstGeom prst="roundRect">
                <a:avLst>
                  <a:gd name="adj" fmla="val 21110"/>
                </a:avLst>
              </a:prstGeom>
              <a:solidFill>
                <a:srgbClr val="218CFF"/>
              </a:solidFill>
              <a:ln>
                <a:solidFill>
                  <a:srgbClr val="218C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ctr"/>
                <a:r>
                  <a:rPr lang="zh-CN" altLang="en-US" sz="1800" noProof="1">
                    <a:solidFill>
                      <a:srgbClr val="FFFFFF"/>
                    </a:solidFill>
                    <a:latin typeface="微软雅黑" panose="020B0503020204020204" pitchFamily="34" charset="-122"/>
                    <a:ea typeface="微软雅黑" panose="020B0503020204020204" pitchFamily="34" charset="-122"/>
                    <a:cs typeface="+mn-ea"/>
                    <a:sym typeface="+mn-lt"/>
                  </a:rPr>
                  <a:t>遗传因素</a:t>
                </a:r>
              </a:p>
            </p:txBody>
          </p:sp>
          <p:sp>
            <p:nvSpPr>
              <p:cNvPr id="20" name="文本框 8">
                <a:extLst>
                  <a:ext uri="{FF2B5EF4-FFF2-40B4-BE49-F238E27FC236}">
                    <a16:creationId xmlns="" xmlns:a16="http://schemas.microsoft.com/office/drawing/2014/main" id="{881D32BF-7B70-45A0-8353-CADA85835274}"/>
                  </a:ext>
                </a:extLst>
              </p:cNvPr>
              <p:cNvSpPr txBox="1"/>
              <p:nvPr/>
            </p:nvSpPr>
            <p:spPr>
              <a:xfrm>
                <a:off x="4002818" y="1128558"/>
                <a:ext cx="2252375" cy="893272"/>
              </a:xfrm>
              <a:prstGeom prst="rect">
                <a:avLst/>
              </a:prstGeom>
              <a:noFill/>
            </p:spPr>
            <p:txBody>
              <a:bodyPr wrap="square" lIns="68580" tIns="34292" rIns="68580" bIns="34292"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1450975" rtl="0" eaLnBrk="1" fontAlgn="auto" latinLnBrk="0" hangingPunct="1">
                  <a:lnSpc>
                    <a:spcPct val="15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ea"/>
                    <a:sym typeface="+mn-lt"/>
                  </a:rPr>
                  <a:t>可以被看作是一种遗传性疾病，我国研究专家们发现母性家族遗传病史会加大儿童患先天性心脏病的几率</a:t>
                </a:r>
              </a:p>
            </p:txBody>
          </p:sp>
        </p:grpSp>
        <p:grpSp>
          <p:nvGrpSpPr>
            <p:cNvPr id="9" name="组合 8">
              <a:extLst>
                <a:ext uri="{FF2B5EF4-FFF2-40B4-BE49-F238E27FC236}">
                  <a16:creationId xmlns="" xmlns:a16="http://schemas.microsoft.com/office/drawing/2014/main" id="{53A37C28-724C-44F6-853D-74823C9D07FE}"/>
                </a:ext>
              </a:extLst>
            </p:cNvPr>
            <p:cNvGrpSpPr/>
            <p:nvPr/>
          </p:nvGrpSpPr>
          <p:grpSpPr>
            <a:xfrm>
              <a:off x="4309834" y="2094239"/>
              <a:ext cx="3039838" cy="1416155"/>
              <a:chOff x="6393119" y="753911"/>
              <a:chExt cx="2252375" cy="1049302"/>
            </a:xfrm>
          </p:grpSpPr>
          <p:sp>
            <p:nvSpPr>
              <p:cNvPr id="16" name="Rounded Rectangle 72">
                <a:extLst>
                  <a:ext uri="{FF2B5EF4-FFF2-40B4-BE49-F238E27FC236}">
                    <a16:creationId xmlns="" xmlns:a16="http://schemas.microsoft.com/office/drawing/2014/main" id="{89D051CF-35DA-4048-A99D-B2E1995018F3}"/>
                  </a:ext>
                </a:extLst>
              </p:cNvPr>
              <p:cNvSpPr/>
              <p:nvPr/>
            </p:nvSpPr>
            <p:spPr>
              <a:xfrm>
                <a:off x="6409302" y="753911"/>
                <a:ext cx="2092176" cy="296863"/>
              </a:xfrm>
              <a:prstGeom prst="roundRect">
                <a:avLst>
                  <a:gd name="adj" fmla="val 21110"/>
                </a:avLst>
              </a:prstGeom>
              <a:solidFill>
                <a:srgbClr val="218CFF"/>
              </a:solidFill>
              <a:ln>
                <a:solidFill>
                  <a:srgbClr val="218C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ctr"/>
                <a:r>
                  <a:rPr lang="zh-CN" altLang="en-US" sz="1800" noProof="1">
                    <a:solidFill>
                      <a:srgbClr val="FFFFFF"/>
                    </a:solidFill>
                    <a:latin typeface="微软雅黑" panose="020B0503020204020204" pitchFamily="34" charset="-122"/>
                    <a:ea typeface="微软雅黑" panose="020B0503020204020204" pitchFamily="34" charset="-122"/>
                    <a:cs typeface="+mn-ea"/>
                    <a:sym typeface="+mn-lt"/>
                  </a:rPr>
                  <a:t>环境因素</a:t>
                </a:r>
              </a:p>
            </p:txBody>
          </p:sp>
          <p:sp>
            <p:nvSpPr>
              <p:cNvPr id="18" name="文本框 8">
                <a:extLst>
                  <a:ext uri="{FF2B5EF4-FFF2-40B4-BE49-F238E27FC236}">
                    <a16:creationId xmlns="" xmlns:a16="http://schemas.microsoft.com/office/drawing/2014/main" id="{2605BE13-DF35-4F1D-8EE6-DEEEABA3B327}"/>
                  </a:ext>
                </a:extLst>
              </p:cNvPr>
              <p:cNvSpPr txBox="1"/>
              <p:nvPr/>
            </p:nvSpPr>
            <p:spPr>
              <a:xfrm>
                <a:off x="6393119" y="1128561"/>
                <a:ext cx="2252375" cy="674652"/>
              </a:xfrm>
              <a:prstGeom prst="rect">
                <a:avLst/>
              </a:prstGeom>
              <a:noFill/>
            </p:spPr>
            <p:txBody>
              <a:bodyPr wrap="square" lIns="68580" tIns="34292" rIns="68580" bIns="34292"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1450975" rtl="0" eaLnBrk="1" fontAlgn="auto" latinLnBrk="0" hangingPunct="1">
                  <a:lnSpc>
                    <a:spcPct val="15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ea"/>
                    <a:sym typeface="+mn-lt"/>
                  </a:rPr>
                  <a:t>胎儿生长环境因素也是先心病的主要诱因，孕妇早期妊娠期间如果合并病毒性感染，</a:t>
                </a:r>
              </a:p>
            </p:txBody>
          </p:sp>
        </p:grpSp>
        <p:grpSp>
          <p:nvGrpSpPr>
            <p:cNvPr id="10" name="组合 9">
              <a:extLst>
                <a:ext uri="{FF2B5EF4-FFF2-40B4-BE49-F238E27FC236}">
                  <a16:creationId xmlns="" xmlns:a16="http://schemas.microsoft.com/office/drawing/2014/main" id="{D0B2807A-B182-497E-831B-2D24FF13E817}"/>
                </a:ext>
              </a:extLst>
            </p:cNvPr>
            <p:cNvGrpSpPr/>
            <p:nvPr/>
          </p:nvGrpSpPr>
          <p:grpSpPr>
            <a:xfrm>
              <a:off x="1166815" y="4133184"/>
              <a:ext cx="3039838" cy="1711190"/>
              <a:chOff x="4064292" y="2264668"/>
              <a:chExt cx="2252375" cy="1267906"/>
            </a:xfrm>
          </p:grpSpPr>
          <p:sp>
            <p:nvSpPr>
              <p:cNvPr id="14" name="Rounded Rectangle 72">
                <a:extLst>
                  <a:ext uri="{FF2B5EF4-FFF2-40B4-BE49-F238E27FC236}">
                    <a16:creationId xmlns="" xmlns:a16="http://schemas.microsoft.com/office/drawing/2014/main" id="{4D836B21-672B-4650-95AC-CFAAC46DB2C2}"/>
                  </a:ext>
                </a:extLst>
              </p:cNvPr>
              <p:cNvSpPr/>
              <p:nvPr/>
            </p:nvSpPr>
            <p:spPr>
              <a:xfrm>
                <a:off x="4080475" y="2264668"/>
                <a:ext cx="2092176" cy="296863"/>
              </a:xfrm>
              <a:prstGeom prst="roundRect">
                <a:avLst>
                  <a:gd name="adj" fmla="val 21110"/>
                </a:avLst>
              </a:prstGeom>
              <a:solidFill>
                <a:srgbClr val="218CFF"/>
              </a:solidFill>
              <a:ln>
                <a:solidFill>
                  <a:srgbClr val="218C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ctr"/>
                <a:r>
                  <a:rPr lang="zh-CN" altLang="en-US" sz="1800" noProof="1">
                    <a:solidFill>
                      <a:srgbClr val="FFFFFF"/>
                    </a:solidFill>
                    <a:latin typeface="微软雅黑" panose="020B0503020204020204" pitchFamily="34" charset="-122"/>
                    <a:ea typeface="微软雅黑" panose="020B0503020204020204" pitchFamily="34" charset="-122"/>
                    <a:cs typeface="+mn-ea"/>
                    <a:sym typeface="+mn-lt"/>
                  </a:rPr>
                  <a:t>疾病因素</a:t>
                </a:r>
              </a:p>
            </p:txBody>
          </p:sp>
          <p:sp>
            <p:nvSpPr>
              <p:cNvPr id="15" name="文本框 8">
                <a:extLst>
                  <a:ext uri="{FF2B5EF4-FFF2-40B4-BE49-F238E27FC236}">
                    <a16:creationId xmlns="" xmlns:a16="http://schemas.microsoft.com/office/drawing/2014/main" id="{F1ACA5D6-D92D-45A1-8C5C-EBD1094A114D}"/>
                  </a:ext>
                </a:extLst>
              </p:cNvPr>
              <p:cNvSpPr txBox="1"/>
              <p:nvPr/>
            </p:nvSpPr>
            <p:spPr>
              <a:xfrm>
                <a:off x="4064292" y="2639303"/>
                <a:ext cx="2252375" cy="893271"/>
              </a:xfrm>
              <a:prstGeom prst="rect">
                <a:avLst/>
              </a:prstGeom>
              <a:noFill/>
            </p:spPr>
            <p:txBody>
              <a:bodyPr wrap="square" lIns="68580" tIns="34292" rIns="68580" bIns="34292"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1450975" rtl="0" eaLnBrk="1" fontAlgn="auto" latinLnBrk="0" hangingPunct="1">
                  <a:lnSpc>
                    <a:spcPct val="15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ea"/>
                    <a:sym typeface="+mn-lt"/>
                  </a:rPr>
                  <a:t>据我国研究人员经过大量研究发现，药物与疾病因素的导致的先天性先天性心脏病与母体的行为习惯密切相关</a:t>
                </a:r>
              </a:p>
            </p:txBody>
          </p:sp>
        </p:grpSp>
        <p:grpSp>
          <p:nvGrpSpPr>
            <p:cNvPr id="11" name="组合 10">
              <a:extLst>
                <a:ext uri="{FF2B5EF4-FFF2-40B4-BE49-F238E27FC236}">
                  <a16:creationId xmlns="" xmlns:a16="http://schemas.microsoft.com/office/drawing/2014/main" id="{3375580D-5698-44D1-B81B-5004869DE8E4}"/>
                </a:ext>
              </a:extLst>
            </p:cNvPr>
            <p:cNvGrpSpPr/>
            <p:nvPr/>
          </p:nvGrpSpPr>
          <p:grpSpPr>
            <a:xfrm>
              <a:off x="4391008" y="4088692"/>
              <a:ext cx="3039838" cy="1711211"/>
              <a:chOff x="6453265" y="2231708"/>
              <a:chExt cx="2252375" cy="1267926"/>
            </a:xfrm>
          </p:grpSpPr>
          <p:sp>
            <p:nvSpPr>
              <p:cNvPr id="12" name="Rounded Rectangle 72">
                <a:extLst>
                  <a:ext uri="{FF2B5EF4-FFF2-40B4-BE49-F238E27FC236}">
                    <a16:creationId xmlns="" xmlns:a16="http://schemas.microsoft.com/office/drawing/2014/main" id="{C47F8ADE-09D4-4E77-8ED6-93707C552749}"/>
                  </a:ext>
                </a:extLst>
              </p:cNvPr>
              <p:cNvSpPr/>
              <p:nvPr/>
            </p:nvSpPr>
            <p:spPr>
              <a:xfrm>
                <a:off x="6469448" y="2231708"/>
                <a:ext cx="2092176" cy="296863"/>
              </a:xfrm>
              <a:prstGeom prst="roundRect">
                <a:avLst>
                  <a:gd name="adj" fmla="val 21110"/>
                </a:avLst>
              </a:prstGeom>
              <a:solidFill>
                <a:srgbClr val="218CFF"/>
              </a:solidFill>
              <a:ln>
                <a:solidFill>
                  <a:srgbClr val="218C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ctr"/>
                <a:r>
                  <a:rPr lang="zh-CN" altLang="en-US" sz="1800" noProof="1">
                    <a:solidFill>
                      <a:srgbClr val="FFFFFF"/>
                    </a:solidFill>
                    <a:latin typeface="微软雅黑" panose="020B0503020204020204" pitchFamily="34" charset="-122"/>
                    <a:ea typeface="微软雅黑" panose="020B0503020204020204" pitchFamily="34" charset="-122"/>
                    <a:cs typeface="+mn-ea"/>
                    <a:sym typeface="+mn-lt"/>
                  </a:rPr>
                  <a:t>药物因素</a:t>
                </a:r>
              </a:p>
            </p:txBody>
          </p:sp>
          <p:sp>
            <p:nvSpPr>
              <p:cNvPr id="13" name="文本框 8">
                <a:extLst>
                  <a:ext uri="{FF2B5EF4-FFF2-40B4-BE49-F238E27FC236}">
                    <a16:creationId xmlns="" xmlns:a16="http://schemas.microsoft.com/office/drawing/2014/main" id="{C2126A3D-9634-4A48-9BA9-C7A6E3393B5A}"/>
                  </a:ext>
                </a:extLst>
              </p:cNvPr>
              <p:cNvSpPr txBox="1"/>
              <p:nvPr/>
            </p:nvSpPr>
            <p:spPr>
              <a:xfrm>
                <a:off x="6453265" y="2606360"/>
                <a:ext cx="2252375" cy="893274"/>
              </a:xfrm>
              <a:prstGeom prst="rect">
                <a:avLst/>
              </a:prstGeom>
              <a:noFill/>
            </p:spPr>
            <p:txBody>
              <a:bodyPr wrap="square" lIns="68580" tIns="34292" rIns="68580" bIns="34292"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1450975" rtl="0" eaLnBrk="1" fontAlgn="auto" latinLnBrk="0" hangingPunct="1">
                  <a:lnSpc>
                    <a:spcPct val="15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ea"/>
                    <a:sym typeface="+mn-lt"/>
                  </a:rPr>
                  <a:t>如果母体生活习惯不健康，有酗酒、滥用药物等行为，必然会影响胎儿的正常发育，引发胎儿各种疾病。</a:t>
                </a:r>
              </a:p>
            </p:txBody>
          </p:sp>
        </p:grpSp>
      </p:grpSp>
      <p:pic>
        <p:nvPicPr>
          <p:cNvPr id="21" name="图片 20">
            <a:extLst>
              <a:ext uri="{FF2B5EF4-FFF2-40B4-BE49-F238E27FC236}">
                <a16:creationId xmlns="" xmlns:a16="http://schemas.microsoft.com/office/drawing/2014/main" id="{6587FFE9-2BC1-4A9B-BB8B-01A2CCB00150}"/>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0" y="1179187"/>
            <a:ext cx="5784333" cy="5258485"/>
          </a:xfrm>
          <a:prstGeom prst="rect">
            <a:avLst/>
          </a:prstGeom>
        </p:spPr>
      </p:pic>
    </p:spTree>
    <p:extLst>
      <p:ext uri="{BB962C8B-B14F-4D97-AF65-F5344CB8AC3E}">
        <p14:creationId xmlns:p14="http://schemas.microsoft.com/office/powerpoint/2010/main" val="227565200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down)">
                                      <p:cBhvr>
                                        <p:cTn id="7" dur="500"/>
                                        <p:tgtEl>
                                          <p:spTgt spid="21"/>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anim calcmode="lin" valueType="num">
                                      <p:cBhvr>
                                        <p:cTn id="12" dur="1000" fill="hold"/>
                                        <p:tgtEl>
                                          <p:spTgt spid="7"/>
                                        </p:tgtEl>
                                        <p:attrNameLst>
                                          <p:attrName>ppt_x</p:attrName>
                                        </p:attrNameLst>
                                      </p:cBhvr>
                                      <p:tavLst>
                                        <p:tav tm="0">
                                          <p:val>
                                            <p:strVal val="#ppt_x"/>
                                          </p:val>
                                        </p:tav>
                                        <p:tav tm="100000">
                                          <p:val>
                                            <p:strVal val="#ppt_x"/>
                                          </p:val>
                                        </p:tav>
                                      </p:tavLst>
                                    </p:anim>
                                    <p:anim calcmode="lin" valueType="num">
                                      <p:cBhvr>
                                        <p:cTn id="1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553D2DD9-531E-4BE8-858C-284E046A960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矩形 1">
            <a:extLst>
              <a:ext uri="{FF2B5EF4-FFF2-40B4-BE49-F238E27FC236}">
                <a16:creationId xmlns="" xmlns:a16="http://schemas.microsoft.com/office/drawing/2014/main" id="{E2055E0E-4693-418B-9A08-B0CBFA6D3EC6}"/>
              </a:ext>
            </a:extLst>
          </p:cNvPr>
          <p:cNvSpPr/>
          <p:nvPr/>
        </p:nvSpPr>
        <p:spPr>
          <a:xfrm>
            <a:off x="239210" y="219919"/>
            <a:ext cx="11713580" cy="64470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a:extLst>
              <a:ext uri="{FF2B5EF4-FFF2-40B4-BE49-F238E27FC236}">
                <a16:creationId xmlns="" xmlns:a16="http://schemas.microsoft.com/office/drawing/2014/main" id="{040D6359-4458-41AB-85F2-663FDF937C7B}"/>
              </a:ext>
            </a:extLst>
          </p:cNvPr>
          <p:cNvSpPr txBox="1"/>
          <p:nvPr/>
        </p:nvSpPr>
        <p:spPr>
          <a:xfrm>
            <a:off x="1275143" y="508893"/>
            <a:ext cx="6094070" cy="400110"/>
          </a:xfrm>
          <a:prstGeom prst="rect">
            <a:avLst/>
          </a:prstGeom>
          <a:noFill/>
        </p:spPr>
        <p:txBody>
          <a:bodyPr wrap="square">
            <a:spAutoFit/>
          </a:bodyPr>
          <a:lstStyle/>
          <a:p>
            <a:r>
              <a:rPr lang="zh-CN" altLang="en-US" sz="2000" dirty="0">
                <a:solidFill>
                  <a:srgbClr val="0070C0"/>
                </a:solidFill>
                <a:latin typeface="锐字真言体免费商用" panose="02010600030101010101" pitchFamily="2" charset="-122"/>
                <a:ea typeface="锐字真言体免费商用" panose="02010600030101010101" pitchFamily="2" charset="-122"/>
                <a:cs typeface="+mn-ea"/>
                <a:sym typeface="+mn-lt"/>
              </a:rPr>
              <a:t>病因及临床表现</a:t>
            </a:r>
          </a:p>
        </p:txBody>
      </p:sp>
      <p:pic>
        <p:nvPicPr>
          <p:cNvPr id="6" name="图片 5">
            <a:extLst>
              <a:ext uri="{FF2B5EF4-FFF2-40B4-BE49-F238E27FC236}">
                <a16:creationId xmlns="" xmlns:a16="http://schemas.microsoft.com/office/drawing/2014/main" id="{4E8D0F66-718C-4E8E-8C44-5D3179A2D83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9210" y="190982"/>
            <a:ext cx="1035933" cy="1035933"/>
          </a:xfrm>
          <a:prstGeom prst="rect">
            <a:avLst/>
          </a:prstGeom>
        </p:spPr>
      </p:pic>
      <p:pic>
        <p:nvPicPr>
          <p:cNvPr id="29" name="图片 28">
            <a:extLst>
              <a:ext uri="{FF2B5EF4-FFF2-40B4-BE49-F238E27FC236}">
                <a16:creationId xmlns="" xmlns:a16="http://schemas.microsoft.com/office/drawing/2014/main" id="{631CEAFB-DF2B-45C8-BFF8-322B8C822686}"/>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6968945" y="1574495"/>
            <a:ext cx="4774612" cy="4774612"/>
          </a:xfrm>
          <a:prstGeom prst="rect">
            <a:avLst/>
          </a:prstGeom>
        </p:spPr>
      </p:pic>
      <p:grpSp>
        <p:nvGrpSpPr>
          <p:cNvPr id="44" name="组合 43">
            <a:extLst>
              <a:ext uri="{FF2B5EF4-FFF2-40B4-BE49-F238E27FC236}">
                <a16:creationId xmlns="" xmlns:a16="http://schemas.microsoft.com/office/drawing/2014/main" id="{81705051-A5CB-4543-B175-414C28FF55F2}"/>
              </a:ext>
            </a:extLst>
          </p:cNvPr>
          <p:cNvGrpSpPr/>
          <p:nvPr/>
        </p:nvGrpSpPr>
        <p:grpSpPr>
          <a:xfrm>
            <a:off x="692536" y="1226915"/>
            <a:ext cx="6184427" cy="4876110"/>
            <a:chOff x="692536" y="1226915"/>
            <a:chExt cx="6184427" cy="4876110"/>
          </a:xfrm>
        </p:grpSpPr>
        <p:cxnSp>
          <p:nvCxnSpPr>
            <p:cNvPr id="8" name="直接连接符 7">
              <a:extLst>
                <a:ext uri="{FF2B5EF4-FFF2-40B4-BE49-F238E27FC236}">
                  <a16:creationId xmlns="" xmlns:a16="http://schemas.microsoft.com/office/drawing/2014/main" id="{C3B89597-5D3C-43D2-8556-8749FB0B7CEA}"/>
                </a:ext>
              </a:extLst>
            </p:cNvPr>
            <p:cNvCxnSpPr>
              <a:cxnSpLocks/>
            </p:cNvCxnSpPr>
            <p:nvPr/>
          </p:nvCxnSpPr>
          <p:spPr>
            <a:xfrm flipH="1">
              <a:off x="6610388" y="1226915"/>
              <a:ext cx="2" cy="4876110"/>
            </a:xfrm>
            <a:prstGeom prst="line">
              <a:avLst/>
            </a:prstGeom>
            <a:ln w="3175" cap="rnd">
              <a:solidFill>
                <a:srgbClr val="218CFF"/>
              </a:solidFill>
              <a:round/>
            </a:ln>
          </p:spPr>
          <p:style>
            <a:lnRef idx="1">
              <a:schemeClr val="accent1"/>
            </a:lnRef>
            <a:fillRef idx="0">
              <a:schemeClr val="accent1"/>
            </a:fillRef>
            <a:effectRef idx="0">
              <a:schemeClr val="accent1"/>
            </a:effectRef>
            <a:fontRef idx="minor">
              <a:schemeClr val="tx1"/>
            </a:fontRef>
          </p:style>
        </p:cxnSp>
        <p:grpSp>
          <p:nvGrpSpPr>
            <p:cNvPr id="4" name="组合 3">
              <a:extLst>
                <a:ext uri="{FF2B5EF4-FFF2-40B4-BE49-F238E27FC236}">
                  <a16:creationId xmlns="" xmlns:a16="http://schemas.microsoft.com/office/drawing/2014/main" id="{ABC53B15-0BFB-490C-9D32-825CC2B3B77B}"/>
                </a:ext>
              </a:extLst>
            </p:cNvPr>
            <p:cNvGrpSpPr/>
            <p:nvPr/>
          </p:nvGrpSpPr>
          <p:grpSpPr>
            <a:xfrm>
              <a:off x="692536" y="1496435"/>
              <a:ext cx="6184427" cy="1074047"/>
              <a:chOff x="171951" y="1430526"/>
              <a:chExt cx="6184427" cy="1074047"/>
            </a:xfrm>
          </p:grpSpPr>
          <p:grpSp>
            <p:nvGrpSpPr>
              <p:cNvPr id="20" name="í$ľidé">
                <a:extLst>
                  <a:ext uri="{FF2B5EF4-FFF2-40B4-BE49-F238E27FC236}">
                    <a16:creationId xmlns="" xmlns:a16="http://schemas.microsoft.com/office/drawing/2014/main" id="{039D8986-F81E-4EC3-80FD-0AE6E6E26FD1}"/>
                  </a:ext>
                </a:extLst>
              </p:cNvPr>
              <p:cNvGrpSpPr/>
              <p:nvPr/>
            </p:nvGrpSpPr>
            <p:grpSpPr>
              <a:xfrm>
                <a:off x="5823234" y="1430526"/>
                <a:ext cx="533144" cy="533142"/>
                <a:chOff x="7129635" y="2399594"/>
                <a:chExt cx="771437" cy="771436"/>
              </a:xfrm>
            </p:grpSpPr>
            <p:sp>
              <p:nvSpPr>
                <p:cNvPr id="27" name="îṣliḑê">
                  <a:extLst>
                    <a:ext uri="{FF2B5EF4-FFF2-40B4-BE49-F238E27FC236}">
                      <a16:creationId xmlns="" xmlns:a16="http://schemas.microsoft.com/office/drawing/2014/main" id="{52ED9D79-7FD3-40BC-AA97-E3409CCB0650}"/>
                    </a:ext>
                  </a:extLst>
                </p:cNvPr>
                <p:cNvSpPr/>
                <p:nvPr/>
              </p:nvSpPr>
              <p:spPr>
                <a:xfrm>
                  <a:off x="7129635" y="2399594"/>
                  <a:ext cx="771437" cy="771436"/>
                </a:xfrm>
                <a:prstGeom prst="ellipse">
                  <a:avLst/>
                </a:prstGeom>
                <a:solidFill>
                  <a:srgbClr val="218CFF"/>
                </a:solidFill>
                <a:ln>
                  <a:solidFill>
                    <a:srgbClr val="218CF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en-US" sz="2000" dirty="0">
                    <a:solidFill>
                      <a:schemeClr val="tx1"/>
                    </a:solidFill>
                    <a:latin typeface="微软雅黑" panose="020B0503020204020204" pitchFamily="34" charset="-122"/>
                    <a:ea typeface="微软雅黑" panose="020B0503020204020204" pitchFamily="34" charset="-122"/>
                  </a:endParaRPr>
                </a:p>
              </p:txBody>
            </p:sp>
            <p:sp>
              <p:nvSpPr>
                <p:cNvPr id="28" name="ïṥļïḋê">
                  <a:extLst>
                    <a:ext uri="{FF2B5EF4-FFF2-40B4-BE49-F238E27FC236}">
                      <a16:creationId xmlns="" xmlns:a16="http://schemas.microsoft.com/office/drawing/2014/main" id="{B764351A-44E5-4A30-A4FE-B7D1E6C72160}"/>
                    </a:ext>
                  </a:extLst>
                </p:cNvPr>
                <p:cNvSpPr/>
                <p:nvPr/>
              </p:nvSpPr>
              <p:spPr bwMode="auto">
                <a:xfrm>
                  <a:off x="7342666" y="2632718"/>
                  <a:ext cx="345373" cy="305185"/>
                </a:xfrm>
                <a:custGeom>
                  <a:avLst/>
                  <a:gdLst>
                    <a:gd name="connsiteX0" fmla="*/ 494452 w 603405"/>
                    <a:gd name="connsiteY0" fmla="*/ 356003 h 533193"/>
                    <a:gd name="connsiteX1" fmla="*/ 585270 w 603405"/>
                    <a:gd name="connsiteY1" fmla="*/ 356003 h 533193"/>
                    <a:gd name="connsiteX2" fmla="*/ 601782 w 603405"/>
                    <a:gd name="connsiteY2" fmla="*/ 372480 h 533193"/>
                    <a:gd name="connsiteX3" fmla="*/ 585270 w 603405"/>
                    <a:gd name="connsiteY3" fmla="*/ 388957 h 533193"/>
                    <a:gd name="connsiteX4" fmla="*/ 494452 w 603405"/>
                    <a:gd name="connsiteY4" fmla="*/ 388957 h 533193"/>
                    <a:gd name="connsiteX5" fmla="*/ 367511 w 603405"/>
                    <a:gd name="connsiteY5" fmla="*/ 244227 h 533193"/>
                    <a:gd name="connsiteX6" fmla="*/ 443780 w 603405"/>
                    <a:gd name="connsiteY6" fmla="*/ 244227 h 533193"/>
                    <a:gd name="connsiteX7" fmla="*/ 477411 w 603405"/>
                    <a:gd name="connsiteY7" fmla="*/ 277633 h 533193"/>
                    <a:gd name="connsiteX8" fmla="*/ 477861 w 603405"/>
                    <a:gd name="connsiteY8" fmla="*/ 381744 h 533193"/>
                    <a:gd name="connsiteX9" fmla="*/ 463748 w 603405"/>
                    <a:gd name="connsiteY9" fmla="*/ 395975 h 533193"/>
                    <a:gd name="connsiteX10" fmla="*/ 449486 w 603405"/>
                    <a:gd name="connsiteY10" fmla="*/ 381894 h 533193"/>
                    <a:gd name="connsiteX11" fmla="*/ 449035 w 603405"/>
                    <a:gd name="connsiteY11" fmla="*/ 277782 h 533193"/>
                    <a:gd name="connsiteX12" fmla="*/ 446033 w 603405"/>
                    <a:gd name="connsiteY12" fmla="*/ 274786 h 533193"/>
                    <a:gd name="connsiteX13" fmla="*/ 443030 w 603405"/>
                    <a:gd name="connsiteY13" fmla="*/ 277782 h 533193"/>
                    <a:gd name="connsiteX14" fmla="*/ 443330 w 603405"/>
                    <a:gd name="connsiteY14" fmla="*/ 516116 h 533193"/>
                    <a:gd name="connsiteX15" fmla="*/ 426215 w 603405"/>
                    <a:gd name="connsiteY15" fmla="*/ 533193 h 533193"/>
                    <a:gd name="connsiteX16" fmla="*/ 409249 w 603405"/>
                    <a:gd name="connsiteY16" fmla="*/ 516116 h 533193"/>
                    <a:gd name="connsiteX17" fmla="*/ 409249 w 603405"/>
                    <a:gd name="connsiteY17" fmla="*/ 380096 h 533193"/>
                    <a:gd name="connsiteX18" fmla="*/ 401893 w 603405"/>
                    <a:gd name="connsiteY18" fmla="*/ 380096 h 533193"/>
                    <a:gd name="connsiteX19" fmla="*/ 401893 w 603405"/>
                    <a:gd name="connsiteY19" fmla="*/ 516116 h 533193"/>
                    <a:gd name="connsiteX20" fmla="*/ 384778 w 603405"/>
                    <a:gd name="connsiteY20" fmla="*/ 533193 h 533193"/>
                    <a:gd name="connsiteX21" fmla="*/ 367812 w 603405"/>
                    <a:gd name="connsiteY21" fmla="*/ 516116 h 533193"/>
                    <a:gd name="connsiteX22" fmla="*/ 367812 w 603405"/>
                    <a:gd name="connsiteY22" fmla="*/ 380096 h 533193"/>
                    <a:gd name="connsiteX23" fmla="*/ 367812 w 603405"/>
                    <a:gd name="connsiteY23" fmla="*/ 277782 h 533193"/>
                    <a:gd name="connsiteX24" fmla="*/ 364959 w 603405"/>
                    <a:gd name="connsiteY24" fmla="*/ 274936 h 533193"/>
                    <a:gd name="connsiteX25" fmla="*/ 362257 w 603405"/>
                    <a:gd name="connsiteY25" fmla="*/ 277782 h 533193"/>
                    <a:gd name="connsiteX26" fmla="*/ 361656 w 603405"/>
                    <a:gd name="connsiteY26" fmla="*/ 381894 h 533193"/>
                    <a:gd name="connsiteX27" fmla="*/ 347544 w 603405"/>
                    <a:gd name="connsiteY27" fmla="*/ 395975 h 533193"/>
                    <a:gd name="connsiteX28" fmla="*/ 347393 w 603405"/>
                    <a:gd name="connsiteY28" fmla="*/ 395975 h 533193"/>
                    <a:gd name="connsiteX29" fmla="*/ 333281 w 603405"/>
                    <a:gd name="connsiteY29" fmla="*/ 381744 h 533193"/>
                    <a:gd name="connsiteX30" fmla="*/ 333881 w 603405"/>
                    <a:gd name="connsiteY30" fmla="*/ 277633 h 533193"/>
                    <a:gd name="connsiteX31" fmla="*/ 367511 w 603405"/>
                    <a:gd name="connsiteY31" fmla="*/ 244227 h 533193"/>
                    <a:gd name="connsiteX32" fmla="*/ 201525 w 603405"/>
                    <a:gd name="connsiteY32" fmla="*/ 244227 h 533193"/>
                    <a:gd name="connsiteX33" fmla="*/ 277906 w 603405"/>
                    <a:gd name="connsiteY33" fmla="*/ 244227 h 533193"/>
                    <a:gd name="connsiteX34" fmla="*/ 311520 w 603405"/>
                    <a:gd name="connsiteY34" fmla="*/ 277633 h 533193"/>
                    <a:gd name="connsiteX35" fmla="*/ 311970 w 603405"/>
                    <a:gd name="connsiteY35" fmla="*/ 381744 h 533193"/>
                    <a:gd name="connsiteX36" fmla="*/ 297864 w 603405"/>
                    <a:gd name="connsiteY36" fmla="*/ 395975 h 533193"/>
                    <a:gd name="connsiteX37" fmla="*/ 297714 w 603405"/>
                    <a:gd name="connsiteY37" fmla="*/ 395975 h 533193"/>
                    <a:gd name="connsiteX38" fmla="*/ 283608 w 603405"/>
                    <a:gd name="connsiteY38" fmla="*/ 381894 h 533193"/>
                    <a:gd name="connsiteX39" fmla="*/ 283008 w 603405"/>
                    <a:gd name="connsiteY39" fmla="*/ 277782 h 533193"/>
                    <a:gd name="connsiteX40" fmla="*/ 280007 w 603405"/>
                    <a:gd name="connsiteY40" fmla="*/ 274786 h 533193"/>
                    <a:gd name="connsiteX41" fmla="*/ 277156 w 603405"/>
                    <a:gd name="connsiteY41" fmla="*/ 277782 h 533193"/>
                    <a:gd name="connsiteX42" fmla="*/ 277456 w 603405"/>
                    <a:gd name="connsiteY42" fmla="*/ 516116 h 533193"/>
                    <a:gd name="connsiteX43" fmla="*/ 260349 w 603405"/>
                    <a:gd name="connsiteY43" fmla="*/ 533193 h 533193"/>
                    <a:gd name="connsiteX44" fmla="*/ 243242 w 603405"/>
                    <a:gd name="connsiteY44" fmla="*/ 516116 h 533193"/>
                    <a:gd name="connsiteX45" fmla="*/ 243242 w 603405"/>
                    <a:gd name="connsiteY45" fmla="*/ 380096 h 533193"/>
                    <a:gd name="connsiteX46" fmla="*/ 235889 w 603405"/>
                    <a:gd name="connsiteY46" fmla="*/ 380096 h 533193"/>
                    <a:gd name="connsiteX47" fmla="*/ 235889 w 603405"/>
                    <a:gd name="connsiteY47" fmla="*/ 516116 h 533193"/>
                    <a:gd name="connsiteX48" fmla="*/ 218932 w 603405"/>
                    <a:gd name="connsiteY48" fmla="*/ 533193 h 533193"/>
                    <a:gd name="connsiteX49" fmla="*/ 201825 w 603405"/>
                    <a:gd name="connsiteY49" fmla="*/ 516116 h 533193"/>
                    <a:gd name="connsiteX50" fmla="*/ 201825 w 603405"/>
                    <a:gd name="connsiteY50" fmla="*/ 380096 h 533193"/>
                    <a:gd name="connsiteX51" fmla="*/ 201825 w 603405"/>
                    <a:gd name="connsiteY51" fmla="*/ 277782 h 533193"/>
                    <a:gd name="connsiteX52" fmla="*/ 199124 w 603405"/>
                    <a:gd name="connsiteY52" fmla="*/ 274936 h 533193"/>
                    <a:gd name="connsiteX53" fmla="*/ 196423 w 603405"/>
                    <a:gd name="connsiteY53" fmla="*/ 277782 h 533193"/>
                    <a:gd name="connsiteX54" fmla="*/ 195822 w 603405"/>
                    <a:gd name="connsiteY54" fmla="*/ 381894 h 533193"/>
                    <a:gd name="connsiteX55" fmla="*/ 181567 w 603405"/>
                    <a:gd name="connsiteY55" fmla="*/ 395975 h 533193"/>
                    <a:gd name="connsiteX56" fmla="*/ 167461 w 603405"/>
                    <a:gd name="connsiteY56" fmla="*/ 381744 h 533193"/>
                    <a:gd name="connsiteX57" fmla="*/ 167911 w 603405"/>
                    <a:gd name="connsiteY57" fmla="*/ 277633 h 533193"/>
                    <a:gd name="connsiteX58" fmla="*/ 201525 w 603405"/>
                    <a:gd name="connsiteY58" fmla="*/ 244227 h 533193"/>
                    <a:gd name="connsiteX59" fmla="*/ 34214 w 603405"/>
                    <a:gd name="connsiteY59" fmla="*/ 244227 h 533193"/>
                    <a:gd name="connsiteX60" fmla="*/ 110445 w 603405"/>
                    <a:gd name="connsiteY60" fmla="*/ 244227 h 533193"/>
                    <a:gd name="connsiteX61" fmla="*/ 144059 w 603405"/>
                    <a:gd name="connsiteY61" fmla="*/ 277633 h 533193"/>
                    <a:gd name="connsiteX62" fmla="*/ 144509 w 603405"/>
                    <a:gd name="connsiteY62" fmla="*/ 381744 h 533193"/>
                    <a:gd name="connsiteX63" fmla="*/ 130403 w 603405"/>
                    <a:gd name="connsiteY63" fmla="*/ 395975 h 533193"/>
                    <a:gd name="connsiteX64" fmla="*/ 116147 w 603405"/>
                    <a:gd name="connsiteY64" fmla="*/ 381894 h 533193"/>
                    <a:gd name="connsiteX65" fmla="*/ 115697 w 603405"/>
                    <a:gd name="connsiteY65" fmla="*/ 277782 h 533193"/>
                    <a:gd name="connsiteX66" fmla="*/ 112696 w 603405"/>
                    <a:gd name="connsiteY66" fmla="*/ 274786 h 533193"/>
                    <a:gd name="connsiteX67" fmla="*/ 109694 w 603405"/>
                    <a:gd name="connsiteY67" fmla="*/ 277782 h 533193"/>
                    <a:gd name="connsiteX68" fmla="*/ 109995 w 603405"/>
                    <a:gd name="connsiteY68" fmla="*/ 516116 h 533193"/>
                    <a:gd name="connsiteX69" fmla="*/ 92888 w 603405"/>
                    <a:gd name="connsiteY69" fmla="*/ 533193 h 533193"/>
                    <a:gd name="connsiteX70" fmla="*/ 75931 w 603405"/>
                    <a:gd name="connsiteY70" fmla="*/ 516116 h 533193"/>
                    <a:gd name="connsiteX71" fmla="*/ 75931 w 603405"/>
                    <a:gd name="connsiteY71" fmla="*/ 380096 h 533193"/>
                    <a:gd name="connsiteX72" fmla="*/ 68578 w 603405"/>
                    <a:gd name="connsiteY72" fmla="*/ 380096 h 533193"/>
                    <a:gd name="connsiteX73" fmla="*/ 68578 w 603405"/>
                    <a:gd name="connsiteY73" fmla="*/ 516116 h 533193"/>
                    <a:gd name="connsiteX74" fmla="*/ 51471 w 603405"/>
                    <a:gd name="connsiteY74" fmla="*/ 533193 h 533193"/>
                    <a:gd name="connsiteX75" fmla="*/ 34364 w 603405"/>
                    <a:gd name="connsiteY75" fmla="*/ 516116 h 533193"/>
                    <a:gd name="connsiteX76" fmla="*/ 34364 w 603405"/>
                    <a:gd name="connsiteY76" fmla="*/ 380096 h 533193"/>
                    <a:gd name="connsiteX77" fmla="*/ 34364 w 603405"/>
                    <a:gd name="connsiteY77" fmla="*/ 277782 h 533193"/>
                    <a:gd name="connsiteX78" fmla="*/ 31663 w 603405"/>
                    <a:gd name="connsiteY78" fmla="*/ 275086 h 533193"/>
                    <a:gd name="connsiteX79" fmla="*/ 28962 w 603405"/>
                    <a:gd name="connsiteY79" fmla="*/ 277782 h 533193"/>
                    <a:gd name="connsiteX80" fmla="*/ 28361 w 603405"/>
                    <a:gd name="connsiteY80" fmla="*/ 381894 h 533193"/>
                    <a:gd name="connsiteX81" fmla="*/ 14256 w 603405"/>
                    <a:gd name="connsiteY81" fmla="*/ 395975 h 533193"/>
                    <a:gd name="connsiteX82" fmla="*/ 14106 w 603405"/>
                    <a:gd name="connsiteY82" fmla="*/ 395975 h 533193"/>
                    <a:gd name="connsiteX83" fmla="*/ 0 w 603405"/>
                    <a:gd name="connsiteY83" fmla="*/ 381744 h 533193"/>
                    <a:gd name="connsiteX84" fmla="*/ 600 w 603405"/>
                    <a:gd name="connsiteY84" fmla="*/ 277633 h 533193"/>
                    <a:gd name="connsiteX85" fmla="*/ 34214 w 603405"/>
                    <a:gd name="connsiteY85" fmla="*/ 244227 h 533193"/>
                    <a:gd name="connsiteX86" fmla="*/ 298774 w 603405"/>
                    <a:gd name="connsiteY86" fmla="*/ 232090 h 533193"/>
                    <a:gd name="connsiteX87" fmla="*/ 346547 w 603405"/>
                    <a:gd name="connsiteY87" fmla="*/ 232090 h 533193"/>
                    <a:gd name="connsiteX88" fmla="*/ 322660 w 603405"/>
                    <a:gd name="connsiteY88" fmla="*/ 254883 h 533193"/>
                    <a:gd name="connsiteX89" fmla="*/ 298774 w 603405"/>
                    <a:gd name="connsiteY89" fmla="*/ 232090 h 533193"/>
                    <a:gd name="connsiteX90" fmla="*/ 405716 w 603405"/>
                    <a:gd name="connsiteY90" fmla="*/ 176061 h 533193"/>
                    <a:gd name="connsiteX91" fmla="*/ 435177 w 603405"/>
                    <a:gd name="connsiteY91" fmla="*/ 205417 h 533193"/>
                    <a:gd name="connsiteX92" fmla="*/ 405716 w 603405"/>
                    <a:gd name="connsiteY92" fmla="*/ 234773 h 533193"/>
                    <a:gd name="connsiteX93" fmla="*/ 376255 w 603405"/>
                    <a:gd name="connsiteY93" fmla="*/ 205417 h 533193"/>
                    <a:gd name="connsiteX94" fmla="*/ 405716 w 603405"/>
                    <a:gd name="connsiteY94" fmla="*/ 176061 h 533193"/>
                    <a:gd name="connsiteX95" fmla="*/ 239817 w 603405"/>
                    <a:gd name="connsiteY95" fmla="*/ 176061 h 533193"/>
                    <a:gd name="connsiteX96" fmla="*/ 269208 w 603405"/>
                    <a:gd name="connsiteY96" fmla="*/ 205417 h 533193"/>
                    <a:gd name="connsiteX97" fmla="*/ 239817 w 603405"/>
                    <a:gd name="connsiteY97" fmla="*/ 234773 h 533193"/>
                    <a:gd name="connsiteX98" fmla="*/ 210426 w 603405"/>
                    <a:gd name="connsiteY98" fmla="*/ 205417 h 533193"/>
                    <a:gd name="connsiteX99" fmla="*/ 239817 w 603405"/>
                    <a:gd name="connsiteY99" fmla="*/ 176061 h 533193"/>
                    <a:gd name="connsiteX100" fmla="*/ 72325 w 603405"/>
                    <a:gd name="connsiteY100" fmla="*/ 176061 h 533193"/>
                    <a:gd name="connsiteX101" fmla="*/ 101897 w 603405"/>
                    <a:gd name="connsiteY101" fmla="*/ 205416 h 533193"/>
                    <a:gd name="connsiteX102" fmla="*/ 72325 w 603405"/>
                    <a:gd name="connsiteY102" fmla="*/ 234772 h 533193"/>
                    <a:gd name="connsiteX103" fmla="*/ 42904 w 603405"/>
                    <a:gd name="connsiteY103" fmla="*/ 205416 h 533193"/>
                    <a:gd name="connsiteX104" fmla="*/ 72325 w 603405"/>
                    <a:gd name="connsiteY104" fmla="*/ 176061 h 533193"/>
                    <a:gd name="connsiteX105" fmla="*/ 1200 w 603405"/>
                    <a:gd name="connsiteY105" fmla="*/ 56241 h 533193"/>
                    <a:gd name="connsiteX106" fmla="*/ 384613 w 603405"/>
                    <a:gd name="connsiteY106" fmla="*/ 56241 h 533193"/>
                    <a:gd name="connsiteX107" fmla="*/ 603405 w 603405"/>
                    <a:gd name="connsiteY107" fmla="*/ 274494 h 533193"/>
                    <a:gd name="connsiteX108" fmla="*/ 540979 w 603405"/>
                    <a:gd name="connsiteY108" fmla="*/ 336809 h 533193"/>
                    <a:gd name="connsiteX109" fmla="*/ 494459 w 603405"/>
                    <a:gd name="connsiteY109" fmla="*/ 336809 h 533193"/>
                    <a:gd name="connsiteX110" fmla="*/ 494159 w 603405"/>
                    <a:gd name="connsiteY110" fmla="*/ 277490 h 533193"/>
                    <a:gd name="connsiteX111" fmla="*/ 464747 w 603405"/>
                    <a:gd name="connsiteY111" fmla="*/ 232102 h 533193"/>
                    <a:gd name="connsiteX112" fmla="*/ 551333 w 603405"/>
                    <a:gd name="connsiteY112" fmla="*/ 232102 h 533193"/>
                    <a:gd name="connsiteX113" fmla="*/ 551483 w 603405"/>
                    <a:gd name="connsiteY113" fmla="*/ 232102 h 533193"/>
                    <a:gd name="connsiteX114" fmla="*/ 557636 w 603405"/>
                    <a:gd name="connsiteY114" fmla="*/ 228806 h 533193"/>
                    <a:gd name="connsiteX115" fmla="*/ 558236 w 603405"/>
                    <a:gd name="connsiteY115" fmla="*/ 221766 h 533193"/>
                    <a:gd name="connsiteX116" fmla="*/ 504663 w 603405"/>
                    <a:gd name="connsiteY116" fmla="*/ 136532 h 533193"/>
                    <a:gd name="connsiteX117" fmla="*/ 415676 w 603405"/>
                    <a:gd name="connsiteY117" fmla="*/ 97585 h 533193"/>
                    <a:gd name="connsiteX118" fmla="*/ 397968 w 603405"/>
                    <a:gd name="connsiteY118" fmla="*/ 97585 h 533193"/>
                    <a:gd name="connsiteX119" fmla="*/ 397968 w 603405"/>
                    <a:gd name="connsiteY119" fmla="*/ 159900 h 533193"/>
                    <a:gd name="connsiteX120" fmla="*/ 364954 w 603405"/>
                    <a:gd name="connsiteY120" fmla="*/ 183568 h 533193"/>
                    <a:gd name="connsiteX121" fmla="*/ 364954 w 603405"/>
                    <a:gd name="connsiteY121" fmla="*/ 97585 h 533193"/>
                    <a:gd name="connsiteX122" fmla="*/ 174223 w 603405"/>
                    <a:gd name="connsiteY122" fmla="*/ 97585 h 533193"/>
                    <a:gd name="connsiteX123" fmla="*/ 174223 w 603405"/>
                    <a:gd name="connsiteY123" fmla="*/ 232102 h 533193"/>
                    <a:gd name="connsiteX124" fmla="*/ 180526 w 603405"/>
                    <a:gd name="connsiteY124" fmla="*/ 232102 h 533193"/>
                    <a:gd name="connsiteX125" fmla="*/ 174223 w 603405"/>
                    <a:gd name="connsiteY125" fmla="*/ 235547 h 533193"/>
                    <a:gd name="connsiteX126" fmla="*/ 156065 w 603405"/>
                    <a:gd name="connsiteY126" fmla="*/ 256369 h 533193"/>
                    <a:gd name="connsiteX127" fmla="*/ 141209 w 603405"/>
                    <a:gd name="connsiteY127" fmla="*/ 238093 h 533193"/>
                    <a:gd name="connsiteX128" fmla="*/ 131455 w 603405"/>
                    <a:gd name="connsiteY128" fmla="*/ 232102 h 533193"/>
                    <a:gd name="connsiteX129" fmla="*/ 141209 w 603405"/>
                    <a:gd name="connsiteY129" fmla="*/ 232102 h 533193"/>
                    <a:gd name="connsiteX130" fmla="*/ 141209 w 603405"/>
                    <a:gd name="connsiteY130" fmla="*/ 97585 h 533193"/>
                    <a:gd name="connsiteX131" fmla="*/ 1200 w 603405"/>
                    <a:gd name="connsiteY131" fmla="*/ 97585 h 533193"/>
                    <a:gd name="connsiteX132" fmla="*/ 30337 w 603405"/>
                    <a:gd name="connsiteY132" fmla="*/ 0 h 533193"/>
                    <a:gd name="connsiteX133" fmla="*/ 450496 w 603405"/>
                    <a:gd name="connsiteY133" fmla="*/ 0 h 533193"/>
                    <a:gd name="connsiteX134" fmla="*/ 467002 w 603405"/>
                    <a:gd name="connsiteY134" fmla="*/ 16512 h 533193"/>
                    <a:gd name="connsiteX135" fmla="*/ 450496 w 603405"/>
                    <a:gd name="connsiteY135" fmla="*/ 33025 h 533193"/>
                    <a:gd name="connsiteX136" fmla="*/ 30337 w 603405"/>
                    <a:gd name="connsiteY136" fmla="*/ 33025 h 533193"/>
                    <a:gd name="connsiteX137" fmla="*/ 13831 w 603405"/>
                    <a:gd name="connsiteY137" fmla="*/ 16512 h 533193"/>
                    <a:gd name="connsiteX138" fmla="*/ 30337 w 603405"/>
                    <a:gd name="connsiteY138" fmla="*/ 0 h 533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Lst>
                  <a:rect l="l" t="t" r="r" b="b"/>
                  <a:pathLst>
                    <a:path w="603405" h="533193">
                      <a:moveTo>
                        <a:pt x="494452" y="356003"/>
                      </a:moveTo>
                      <a:lnTo>
                        <a:pt x="585270" y="356003"/>
                      </a:lnTo>
                      <a:cubicBezTo>
                        <a:pt x="594277" y="356003"/>
                        <a:pt x="601782" y="363343"/>
                        <a:pt x="601782" y="372480"/>
                      </a:cubicBezTo>
                      <a:cubicBezTo>
                        <a:pt x="601782" y="381617"/>
                        <a:pt x="594277" y="388957"/>
                        <a:pt x="585270" y="388957"/>
                      </a:cubicBezTo>
                      <a:lnTo>
                        <a:pt x="494452" y="388957"/>
                      </a:lnTo>
                      <a:close/>
                      <a:moveTo>
                        <a:pt x="367511" y="244227"/>
                      </a:moveTo>
                      <a:lnTo>
                        <a:pt x="443780" y="244227"/>
                      </a:lnTo>
                      <a:cubicBezTo>
                        <a:pt x="462247" y="244227"/>
                        <a:pt x="477261" y="259207"/>
                        <a:pt x="477411" y="277633"/>
                      </a:cubicBezTo>
                      <a:lnTo>
                        <a:pt x="477861" y="381744"/>
                      </a:lnTo>
                      <a:cubicBezTo>
                        <a:pt x="478011" y="389534"/>
                        <a:pt x="471706" y="395975"/>
                        <a:pt x="463748" y="395975"/>
                      </a:cubicBezTo>
                      <a:cubicBezTo>
                        <a:pt x="455941" y="395975"/>
                        <a:pt x="449486" y="389684"/>
                        <a:pt x="449486" y="381894"/>
                      </a:cubicBezTo>
                      <a:lnTo>
                        <a:pt x="449035" y="277782"/>
                      </a:lnTo>
                      <a:cubicBezTo>
                        <a:pt x="449035" y="276135"/>
                        <a:pt x="447684" y="274786"/>
                        <a:pt x="446033" y="274786"/>
                      </a:cubicBezTo>
                      <a:cubicBezTo>
                        <a:pt x="444381" y="274786"/>
                        <a:pt x="443030" y="276135"/>
                        <a:pt x="443030" y="277782"/>
                      </a:cubicBezTo>
                      <a:cubicBezTo>
                        <a:pt x="443030" y="419944"/>
                        <a:pt x="443330" y="291115"/>
                        <a:pt x="443330" y="516116"/>
                      </a:cubicBezTo>
                      <a:cubicBezTo>
                        <a:pt x="443330" y="525553"/>
                        <a:pt x="435673" y="533193"/>
                        <a:pt x="426215" y="533193"/>
                      </a:cubicBezTo>
                      <a:cubicBezTo>
                        <a:pt x="416906" y="533193"/>
                        <a:pt x="409249" y="525553"/>
                        <a:pt x="409249" y="516116"/>
                      </a:cubicBezTo>
                      <a:lnTo>
                        <a:pt x="409249" y="380096"/>
                      </a:lnTo>
                      <a:lnTo>
                        <a:pt x="401893" y="380096"/>
                      </a:lnTo>
                      <a:lnTo>
                        <a:pt x="401893" y="516116"/>
                      </a:lnTo>
                      <a:cubicBezTo>
                        <a:pt x="401893" y="525553"/>
                        <a:pt x="394236" y="533193"/>
                        <a:pt x="384778" y="533193"/>
                      </a:cubicBezTo>
                      <a:cubicBezTo>
                        <a:pt x="375319" y="533193"/>
                        <a:pt x="367812" y="525553"/>
                        <a:pt x="367812" y="516116"/>
                      </a:cubicBezTo>
                      <a:lnTo>
                        <a:pt x="367812" y="380096"/>
                      </a:lnTo>
                      <a:lnTo>
                        <a:pt x="367812" y="277782"/>
                      </a:lnTo>
                      <a:cubicBezTo>
                        <a:pt x="367812" y="276284"/>
                        <a:pt x="366461" y="274936"/>
                        <a:pt x="364959" y="274936"/>
                      </a:cubicBezTo>
                      <a:cubicBezTo>
                        <a:pt x="363458" y="274936"/>
                        <a:pt x="362257" y="276284"/>
                        <a:pt x="362257" y="277782"/>
                      </a:cubicBezTo>
                      <a:lnTo>
                        <a:pt x="361656" y="381894"/>
                      </a:lnTo>
                      <a:cubicBezTo>
                        <a:pt x="361656" y="389684"/>
                        <a:pt x="355351" y="395975"/>
                        <a:pt x="347544" y="395975"/>
                      </a:cubicBezTo>
                      <a:lnTo>
                        <a:pt x="347393" y="395975"/>
                      </a:lnTo>
                      <a:cubicBezTo>
                        <a:pt x="339586" y="395975"/>
                        <a:pt x="333281" y="389534"/>
                        <a:pt x="333281" y="381744"/>
                      </a:cubicBezTo>
                      <a:lnTo>
                        <a:pt x="333881" y="277633"/>
                      </a:lnTo>
                      <a:cubicBezTo>
                        <a:pt x="333881" y="259207"/>
                        <a:pt x="349045" y="244227"/>
                        <a:pt x="367511" y="244227"/>
                      </a:cubicBezTo>
                      <a:close/>
                      <a:moveTo>
                        <a:pt x="201525" y="244227"/>
                      </a:moveTo>
                      <a:lnTo>
                        <a:pt x="277906" y="244227"/>
                      </a:lnTo>
                      <a:cubicBezTo>
                        <a:pt x="296213" y="244227"/>
                        <a:pt x="311370" y="259207"/>
                        <a:pt x="311520" y="277633"/>
                      </a:cubicBezTo>
                      <a:lnTo>
                        <a:pt x="311970" y="381744"/>
                      </a:lnTo>
                      <a:cubicBezTo>
                        <a:pt x="311970" y="389534"/>
                        <a:pt x="305667" y="395975"/>
                        <a:pt x="297864" y="395975"/>
                      </a:cubicBezTo>
                      <a:lnTo>
                        <a:pt x="297714" y="395975"/>
                      </a:lnTo>
                      <a:cubicBezTo>
                        <a:pt x="289911" y="395975"/>
                        <a:pt x="283608" y="389684"/>
                        <a:pt x="283608" y="381894"/>
                      </a:cubicBezTo>
                      <a:lnTo>
                        <a:pt x="283008" y="277782"/>
                      </a:lnTo>
                      <a:cubicBezTo>
                        <a:pt x="283008" y="276135"/>
                        <a:pt x="281657" y="274786"/>
                        <a:pt x="280007" y="274786"/>
                      </a:cubicBezTo>
                      <a:cubicBezTo>
                        <a:pt x="278356" y="274786"/>
                        <a:pt x="277156" y="276135"/>
                        <a:pt x="277156" y="277782"/>
                      </a:cubicBezTo>
                      <a:cubicBezTo>
                        <a:pt x="277156" y="419944"/>
                        <a:pt x="277456" y="291115"/>
                        <a:pt x="277456" y="516116"/>
                      </a:cubicBezTo>
                      <a:cubicBezTo>
                        <a:pt x="277456" y="525553"/>
                        <a:pt x="269803" y="533193"/>
                        <a:pt x="260349" y="533193"/>
                      </a:cubicBezTo>
                      <a:cubicBezTo>
                        <a:pt x="250895" y="533193"/>
                        <a:pt x="243242" y="525553"/>
                        <a:pt x="243242" y="516116"/>
                      </a:cubicBezTo>
                      <a:lnTo>
                        <a:pt x="243242" y="380096"/>
                      </a:lnTo>
                      <a:lnTo>
                        <a:pt x="235889" y="380096"/>
                      </a:lnTo>
                      <a:lnTo>
                        <a:pt x="235889" y="516116"/>
                      </a:lnTo>
                      <a:cubicBezTo>
                        <a:pt x="235889" y="525553"/>
                        <a:pt x="228386" y="533193"/>
                        <a:pt x="218932" y="533193"/>
                      </a:cubicBezTo>
                      <a:cubicBezTo>
                        <a:pt x="209478" y="533193"/>
                        <a:pt x="201825" y="525553"/>
                        <a:pt x="201825" y="516116"/>
                      </a:cubicBezTo>
                      <a:lnTo>
                        <a:pt x="201825" y="380096"/>
                      </a:lnTo>
                      <a:lnTo>
                        <a:pt x="201825" y="277782"/>
                      </a:lnTo>
                      <a:cubicBezTo>
                        <a:pt x="201825" y="276284"/>
                        <a:pt x="200624" y="274936"/>
                        <a:pt x="199124" y="274936"/>
                      </a:cubicBezTo>
                      <a:cubicBezTo>
                        <a:pt x="197623" y="274936"/>
                        <a:pt x="196423" y="276284"/>
                        <a:pt x="196423" y="277782"/>
                      </a:cubicBezTo>
                      <a:lnTo>
                        <a:pt x="195822" y="381894"/>
                      </a:lnTo>
                      <a:cubicBezTo>
                        <a:pt x="195822" y="389684"/>
                        <a:pt x="189370" y="395975"/>
                        <a:pt x="181567" y="395975"/>
                      </a:cubicBezTo>
                      <a:cubicBezTo>
                        <a:pt x="173763" y="395975"/>
                        <a:pt x="167311" y="389534"/>
                        <a:pt x="167461" y="381744"/>
                      </a:cubicBezTo>
                      <a:lnTo>
                        <a:pt x="167911" y="277633"/>
                      </a:lnTo>
                      <a:cubicBezTo>
                        <a:pt x="168061" y="259207"/>
                        <a:pt x="183067" y="244227"/>
                        <a:pt x="201525" y="244227"/>
                      </a:cubicBezTo>
                      <a:close/>
                      <a:moveTo>
                        <a:pt x="34214" y="244227"/>
                      </a:moveTo>
                      <a:lnTo>
                        <a:pt x="110445" y="244227"/>
                      </a:lnTo>
                      <a:cubicBezTo>
                        <a:pt x="128902" y="244227"/>
                        <a:pt x="143908" y="259207"/>
                        <a:pt x="144059" y="277633"/>
                      </a:cubicBezTo>
                      <a:lnTo>
                        <a:pt x="144509" y="381744"/>
                      </a:lnTo>
                      <a:cubicBezTo>
                        <a:pt x="144659" y="389534"/>
                        <a:pt x="138206" y="395975"/>
                        <a:pt x="130403" y="395975"/>
                      </a:cubicBezTo>
                      <a:cubicBezTo>
                        <a:pt x="122600" y="395975"/>
                        <a:pt x="116147" y="389684"/>
                        <a:pt x="116147" y="381894"/>
                      </a:cubicBezTo>
                      <a:lnTo>
                        <a:pt x="115697" y="277782"/>
                      </a:lnTo>
                      <a:cubicBezTo>
                        <a:pt x="115547" y="276135"/>
                        <a:pt x="114346" y="274786"/>
                        <a:pt x="112696" y="274786"/>
                      </a:cubicBezTo>
                      <a:cubicBezTo>
                        <a:pt x="111045" y="274786"/>
                        <a:pt x="109694" y="276135"/>
                        <a:pt x="109694" y="277782"/>
                      </a:cubicBezTo>
                      <a:cubicBezTo>
                        <a:pt x="109694" y="343695"/>
                        <a:pt x="109995" y="452450"/>
                        <a:pt x="109995" y="516116"/>
                      </a:cubicBezTo>
                      <a:cubicBezTo>
                        <a:pt x="109995" y="525553"/>
                        <a:pt x="102341" y="533193"/>
                        <a:pt x="92888" y="533193"/>
                      </a:cubicBezTo>
                      <a:cubicBezTo>
                        <a:pt x="83584" y="533193"/>
                        <a:pt x="75931" y="525553"/>
                        <a:pt x="75931" y="516116"/>
                      </a:cubicBezTo>
                      <a:lnTo>
                        <a:pt x="75931" y="380096"/>
                      </a:lnTo>
                      <a:lnTo>
                        <a:pt x="68578" y="380096"/>
                      </a:lnTo>
                      <a:lnTo>
                        <a:pt x="68578" y="516116"/>
                      </a:lnTo>
                      <a:cubicBezTo>
                        <a:pt x="68578" y="525553"/>
                        <a:pt x="60925" y="533193"/>
                        <a:pt x="51471" y="533193"/>
                      </a:cubicBezTo>
                      <a:cubicBezTo>
                        <a:pt x="42017" y="533193"/>
                        <a:pt x="34364" y="525553"/>
                        <a:pt x="34364" y="516116"/>
                      </a:cubicBezTo>
                      <a:lnTo>
                        <a:pt x="34364" y="380096"/>
                      </a:lnTo>
                      <a:lnTo>
                        <a:pt x="34364" y="277782"/>
                      </a:lnTo>
                      <a:cubicBezTo>
                        <a:pt x="34364" y="276284"/>
                        <a:pt x="33163" y="275086"/>
                        <a:pt x="31663" y="275086"/>
                      </a:cubicBezTo>
                      <a:cubicBezTo>
                        <a:pt x="30162" y="274936"/>
                        <a:pt x="28962" y="276284"/>
                        <a:pt x="28962" y="277782"/>
                      </a:cubicBezTo>
                      <a:lnTo>
                        <a:pt x="28361" y="381894"/>
                      </a:lnTo>
                      <a:cubicBezTo>
                        <a:pt x="28361" y="389684"/>
                        <a:pt x="22059" y="395975"/>
                        <a:pt x="14256" y="395975"/>
                      </a:cubicBezTo>
                      <a:lnTo>
                        <a:pt x="14106" y="395975"/>
                      </a:lnTo>
                      <a:cubicBezTo>
                        <a:pt x="6302" y="395975"/>
                        <a:pt x="0" y="389534"/>
                        <a:pt x="0" y="381744"/>
                      </a:cubicBezTo>
                      <a:lnTo>
                        <a:pt x="600" y="277633"/>
                      </a:lnTo>
                      <a:cubicBezTo>
                        <a:pt x="600" y="259207"/>
                        <a:pt x="15756" y="244227"/>
                        <a:pt x="34214" y="244227"/>
                      </a:cubicBezTo>
                      <a:close/>
                      <a:moveTo>
                        <a:pt x="298774" y="232090"/>
                      </a:moveTo>
                      <a:lnTo>
                        <a:pt x="346547" y="232090"/>
                      </a:lnTo>
                      <a:cubicBezTo>
                        <a:pt x="336331" y="236739"/>
                        <a:pt x="327768" y="244836"/>
                        <a:pt x="322660" y="254883"/>
                      </a:cubicBezTo>
                      <a:cubicBezTo>
                        <a:pt x="317552" y="244836"/>
                        <a:pt x="309140" y="236739"/>
                        <a:pt x="298774" y="232090"/>
                      </a:cubicBezTo>
                      <a:close/>
                      <a:moveTo>
                        <a:pt x="405716" y="176061"/>
                      </a:moveTo>
                      <a:cubicBezTo>
                        <a:pt x="421987" y="176061"/>
                        <a:pt x="435177" y="189204"/>
                        <a:pt x="435177" y="205417"/>
                      </a:cubicBezTo>
                      <a:cubicBezTo>
                        <a:pt x="435177" y="221630"/>
                        <a:pt x="421987" y="234773"/>
                        <a:pt x="405716" y="234773"/>
                      </a:cubicBezTo>
                      <a:cubicBezTo>
                        <a:pt x="389445" y="234773"/>
                        <a:pt x="376255" y="221630"/>
                        <a:pt x="376255" y="205417"/>
                      </a:cubicBezTo>
                      <a:cubicBezTo>
                        <a:pt x="376255" y="189204"/>
                        <a:pt x="389445" y="176061"/>
                        <a:pt x="405716" y="176061"/>
                      </a:cubicBezTo>
                      <a:close/>
                      <a:moveTo>
                        <a:pt x="239817" y="176061"/>
                      </a:moveTo>
                      <a:cubicBezTo>
                        <a:pt x="256049" y="176061"/>
                        <a:pt x="269208" y="189204"/>
                        <a:pt x="269208" y="205417"/>
                      </a:cubicBezTo>
                      <a:cubicBezTo>
                        <a:pt x="269208" y="221630"/>
                        <a:pt x="256049" y="234773"/>
                        <a:pt x="239817" y="234773"/>
                      </a:cubicBezTo>
                      <a:cubicBezTo>
                        <a:pt x="223585" y="234773"/>
                        <a:pt x="210426" y="221630"/>
                        <a:pt x="210426" y="205417"/>
                      </a:cubicBezTo>
                      <a:cubicBezTo>
                        <a:pt x="210426" y="189204"/>
                        <a:pt x="223585" y="176061"/>
                        <a:pt x="239817" y="176061"/>
                      </a:cubicBezTo>
                      <a:close/>
                      <a:moveTo>
                        <a:pt x="72325" y="176061"/>
                      </a:moveTo>
                      <a:cubicBezTo>
                        <a:pt x="88687" y="176061"/>
                        <a:pt x="101897" y="189241"/>
                        <a:pt x="101897" y="205416"/>
                      </a:cubicBezTo>
                      <a:cubicBezTo>
                        <a:pt x="101897" y="221592"/>
                        <a:pt x="88687" y="234772"/>
                        <a:pt x="72325" y="234772"/>
                      </a:cubicBezTo>
                      <a:cubicBezTo>
                        <a:pt x="56113" y="234772"/>
                        <a:pt x="42904" y="221592"/>
                        <a:pt x="42904" y="205416"/>
                      </a:cubicBezTo>
                      <a:cubicBezTo>
                        <a:pt x="42904" y="189241"/>
                        <a:pt x="55963" y="176061"/>
                        <a:pt x="72325" y="176061"/>
                      </a:cubicBezTo>
                      <a:close/>
                      <a:moveTo>
                        <a:pt x="1200" y="56241"/>
                      </a:moveTo>
                      <a:lnTo>
                        <a:pt x="384613" y="56241"/>
                      </a:lnTo>
                      <a:cubicBezTo>
                        <a:pt x="505414" y="56241"/>
                        <a:pt x="603405" y="154058"/>
                        <a:pt x="603405" y="274494"/>
                      </a:cubicBezTo>
                      <a:cubicBezTo>
                        <a:pt x="603405" y="308947"/>
                        <a:pt x="575493" y="336809"/>
                        <a:pt x="540979" y="336809"/>
                      </a:cubicBezTo>
                      <a:lnTo>
                        <a:pt x="494459" y="336809"/>
                      </a:lnTo>
                      <a:lnTo>
                        <a:pt x="494159" y="277490"/>
                      </a:lnTo>
                      <a:cubicBezTo>
                        <a:pt x="494009" y="257417"/>
                        <a:pt x="482004" y="240041"/>
                        <a:pt x="464747" y="232102"/>
                      </a:cubicBezTo>
                      <a:lnTo>
                        <a:pt x="551333" y="232102"/>
                      </a:lnTo>
                      <a:lnTo>
                        <a:pt x="551483" y="232102"/>
                      </a:lnTo>
                      <a:cubicBezTo>
                        <a:pt x="553884" y="232102"/>
                        <a:pt x="556285" y="230753"/>
                        <a:pt x="557636" y="228806"/>
                      </a:cubicBezTo>
                      <a:cubicBezTo>
                        <a:pt x="558986" y="226709"/>
                        <a:pt x="559136" y="224013"/>
                        <a:pt x="558236" y="221766"/>
                      </a:cubicBezTo>
                      <a:cubicBezTo>
                        <a:pt x="550283" y="203790"/>
                        <a:pt x="531825" y="165892"/>
                        <a:pt x="504663" y="136532"/>
                      </a:cubicBezTo>
                      <a:cubicBezTo>
                        <a:pt x="481704" y="111666"/>
                        <a:pt x="449440" y="97585"/>
                        <a:pt x="415676" y="97585"/>
                      </a:cubicBezTo>
                      <a:lnTo>
                        <a:pt x="397968" y="97585"/>
                      </a:lnTo>
                      <a:lnTo>
                        <a:pt x="397968" y="159900"/>
                      </a:lnTo>
                      <a:cubicBezTo>
                        <a:pt x="383712" y="162297"/>
                        <a:pt x="371707" y="171284"/>
                        <a:pt x="364954" y="183568"/>
                      </a:cubicBezTo>
                      <a:lnTo>
                        <a:pt x="364954" y="97585"/>
                      </a:lnTo>
                      <a:lnTo>
                        <a:pt x="174223" y="97585"/>
                      </a:lnTo>
                      <a:lnTo>
                        <a:pt x="174223" y="232102"/>
                      </a:lnTo>
                      <a:lnTo>
                        <a:pt x="180526" y="232102"/>
                      </a:lnTo>
                      <a:cubicBezTo>
                        <a:pt x="178425" y="233150"/>
                        <a:pt x="176324" y="234199"/>
                        <a:pt x="174223" y="235547"/>
                      </a:cubicBezTo>
                      <a:cubicBezTo>
                        <a:pt x="166420" y="240640"/>
                        <a:pt x="159967" y="247830"/>
                        <a:pt x="156065" y="256369"/>
                      </a:cubicBezTo>
                      <a:cubicBezTo>
                        <a:pt x="152614" y="249178"/>
                        <a:pt x="147512" y="242887"/>
                        <a:pt x="141209" y="238093"/>
                      </a:cubicBezTo>
                      <a:cubicBezTo>
                        <a:pt x="138208" y="235697"/>
                        <a:pt x="134906" y="233749"/>
                        <a:pt x="131455" y="232102"/>
                      </a:cubicBezTo>
                      <a:lnTo>
                        <a:pt x="141209" y="232102"/>
                      </a:lnTo>
                      <a:lnTo>
                        <a:pt x="141209" y="97585"/>
                      </a:lnTo>
                      <a:lnTo>
                        <a:pt x="1200" y="97585"/>
                      </a:lnTo>
                      <a:close/>
                      <a:moveTo>
                        <a:pt x="30337" y="0"/>
                      </a:moveTo>
                      <a:lnTo>
                        <a:pt x="450496" y="0"/>
                      </a:lnTo>
                      <a:cubicBezTo>
                        <a:pt x="459649" y="0"/>
                        <a:pt x="467002" y="7356"/>
                        <a:pt x="467002" y="16512"/>
                      </a:cubicBezTo>
                      <a:cubicBezTo>
                        <a:pt x="467002" y="25669"/>
                        <a:pt x="459649" y="33025"/>
                        <a:pt x="450496" y="33025"/>
                      </a:cubicBezTo>
                      <a:lnTo>
                        <a:pt x="30337" y="33025"/>
                      </a:lnTo>
                      <a:cubicBezTo>
                        <a:pt x="21184" y="33025"/>
                        <a:pt x="13831" y="25669"/>
                        <a:pt x="13831" y="16512"/>
                      </a:cubicBezTo>
                      <a:cubicBezTo>
                        <a:pt x="13831" y="7356"/>
                        <a:pt x="21184" y="0"/>
                        <a:pt x="30337" y="0"/>
                      </a:cubicBezTo>
                      <a:close/>
                    </a:path>
                  </a:pathLst>
                </a:custGeom>
                <a:solidFill>
                  <a:schemeClr val="bg1"/>
                </a:solidFill>
                <a:ln w="9525">
                  <a:noFill/>
                  <a:round/>
                  <a:headEnd/>
                  <a:tailEnd/>
                </a:ln>
              </p:spPr>
              <p:txBody>
                <a:bodyPr vert="horz" wrap="square" lIns="121682" tIns="60841" rIns="121682" bIns="60841"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en-US" sz="3200">
                    <a:latin typeface="微软雅黑" panose="020B0503020204020204" pitchFamily="34" charset="-122"/>
                    <a:ea typeface="微软雅黑" panose="020B0503020204020204" pitchFamily="34" charset="-122"/>
                  </a:endParaRPr>
                </a:p>
              </p:txBody>
            </p:sp>
          </p:grpSp>
          <p:grpSp>
            <p:nvGrpSpPr>
              <p:cNvPr id="10" name="îsļíďé">
                <a:extLst>
                  <a:ext uri="{FF2B5EF4-FFF2-40B4-BE49-F238E27FC236}">
                    <a16:creationId xmlns="" xmlns:a16="http://schemas.microsoft.com/office/drawing/2014/main" id="{A8483BCE-1FC5-46E3-8E8E-0A4BE1A44AB5}"/>
                  </a:ext>
                </a:extLst>
              </p:cNvPr>
              <p:cNvGrpSpPr/>
              <p:nvPr/>
            </p:nvGrpSpPr>
            <p:grpSpPr>
              <a:xfrm>
                <a:off x="171951" y="1458237"/>
                <a:ext cx="5412073" cy="1046336"/>
                <a:chOff x="808559" y="954416"/>
                <a:chExt cx="5412071" cy="1046336"/>
              </a:xfrm>
            </p:grpSpPr>
            <p:sp>
              <p:nvSpPr>
                <p:cNvPr id="18" name="ïṡḷíḋê">
                  <a:extLst>
                    <a:ext uri="{FF2B5EF4-FFF2-40B4-BE49-F238E27FC236}">
                      <a16:creationId xmlns="" xmlns:a16="http://schemas.microsoft.com/office/drawing/2014/main" id="{52F08EB0-F101-4691-92C0-882A9C699692}"/>
                    </a:ext>
                  </a:extLst>
                </p:cNvPr>
                <p:cNvSpPr txBox="1"/>
                <p:nvPr/>
              </p:nvSpPr>
              <p:spPr bwMode="auto">
                <a:xfrm>
                  <a:off x="1815378" y="954416"/>
                  <a:ext cx="4114875" cy="391558"/>
                </a:xfrm>
                <a:prstGeom prst="rect">
                  <a:avLst/>
                </a:prstGeom>
                <a:solidFill>
                  <a:srgbClr val="218CFF"/>
                </a:solidFill>
                <a:ln>
                  <a:solidFill>
                    <a:srgbClr val="218CFF"/>
                  </a:solidFill>
                </a:ln>
              </p:spPr>
              <p:txBody>
                <a:bodyPr wrap="none" lIns="90000" tIns="46800" rIns="90000" bIns="46800" anchor="ctr" anchorCtr="0">
                  <a:normAutofit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r>
                    <a:rPr lang="zh-CN" altLang="en-US" sz="2000" b="1" dirty="0">
                      <a:solidFill>
                        <a:schemeClr val="bg1"/>
                      </a:solidFill>
                      <a:latin typeface="微软雅黑" panose="020B0503020204020204" pitchFamily="34" charset="-122"/>
                      <a:ea typeface="微软雅黑" panose="020B0503020204020204" pitchFamily="34" charset="-122"/>
                      <a:cs typeface="+mn-ea"/>
                      <a:sym typeface="+mn-lt"/>
                    </a:rPr>
                    <a:t>冠状动脉粥样硬化性心脏病</a:t>
                  </a:r>
                </a:p>
              </p:txBody>
            </p:sp>
            <p:sp>
              <p:nvSpPr>
                <p:cNvPr id="19" name="îṣľíďê">
                  <a:extLst>
                    <a:ext uri="{FF2B5EF4-FFF2-40B4-BE49-F238E27FC236}">
                      <a16:creationId xmlns="" xmlns:a16="http://schemas.microsoft.com/office/drawing/2014/main" id="{A1F68C10-6C3B-41BF-ABE7-01C67E5A6D02}"/>
                    </a:ext>
                  </a:extLst>
                </p:cNvPr>
                <p:cNvSpPr/>
                <p:nvPr/>
              </p:nvSpPr>
              <p:spPr bwMode="auto">
                <a:xfrm>
                  <a:off x="808559" y="1332005"/>
                  <a:ext cx="5412071" cy="668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just" defTabSz="1450975">
                    <a:lnSpc>
                      <a:spcPct val="150000"/>
                    </a:lnSpc>
                  </a:pPr>
                  <a:r>
                    <a:rPr lang="zh-CN" altLang="en-US" sz="1400" dirty="0">
                      <a:latin typeface="微软雅黑" panose="020B0503020204020204" pitchFamily="34" charset="-122"/>
                      <a:ea typeface="微软雅黑" panose="020B0503020204020204" pitchFamily="34" charset="-122"/>
                      <a:cs typeface="+mn-ea"/>
                      <a:sym typeface="+mn-lt"/>
                    </a:rPr>
                    <a:t>抽烟及糖尿病、高血压、高血脂等导致冠状动脉粥样硬化进展迅速，冠状动脉管腔狭窄，影响心肌供血，导致心肌耗氧的供需失衡，导致冠心病</a:t>
                  </a:r>
                </a:p>
              </p:txBody>
            </p:sp>
          </p:grpSp>
        </p:grpSp>
        <p:grpSp>
          <p:nvGrpSpPr>
            <p:cNvPr id="30" name="组合 29">
              <a:extLst>
                <a:ext uri="{FF2B5EF4-FFF2-40B4-BE49-F238E27FC236}">
                  <a16:creationId xmlns="" xmlns:a16="http://schemas.microsoft.com/office/drawing/2014/main" id="{16E31125-A1CA-4578-A5AA-51BAD1583A59}"/>
                </a:ext>
              </a:extLst>
            </p:cNvPr>
            <p:cNvGrpSpPr/>
            <p:nvPr/>
          </p:nvGrpSpPr>
          <p:grpSpPr>
            <a:xfrm>
              <a:off x="692536" y="3132815"/>
              <a:ext cx="6184427" cy="1074047"/>
              <a:chOff x="171951" y="1430526"/>
              <a:chExt cx="6184427" cy="1074047"/>
            </a:xfrm>
          </p:grpSpPr>
          <p:grpSp>
            <p:nvGrpSpPr>
              <p:cNvPr id="31" name="í$ľidé">
                <a:extLst>
                  <a:ext uri="{FF2B5EF4-FFF2-40B4-BE49-F238E27FC236}">
                    <a16:creationId xmlns="" xmlns:a16="http://schemas.microsoft.com/office/drawing/2014/main" id="{723699DA-38B4-47EB-BEEC-25C85F620880}"/>
                  </a:ext>
                </a:extLst>
              </p:cNvPr>
              <p:cNvGrpSpPr/>
              <p:nvPr/>
            </p:nvGrpSpPr>
            <p:grpSpPr>
              <a:xfrm>
                <a:off x="5823234" y="1430526"/>
                <a:ext cx="533144" cy="533142"/>
                <a:chOff x="7129635" y="2399594"/>
                <a:chExt cx="771437" cy="771436"/>
              </a:xfrm>
            </p:grpSpPr>
            <p:sp>
              <p:nvSpPr>
                <p:cNvPr id="35" name="îṣliḑê">
                  <a:extLst>
                    <a:ext uri="{FF2B5EF4-FFF2-40B4-BE49-F238E27FC236}">
                      <a16:creationId xmlns="" xmlns:a16="http://schemas.microsoft.com/office/drawing/2014/main" id="{2BA29EB6-0D85-4BEB-A127-97DF345D2DC2}"/>
                    </a:ext>
                  </a:extLst>
                </p:cNvPr>
                <p:cNvSpPr/>
                <p:nvPr/>
              </p:nvSpPr>
              <p:spPr>
                <a:xfrm>
                  <a:off x="7129635" y="2399594"/>
                  <a:ext cx="771437" cy="771436"/>
                </a:xfrm>
                <a:prstGeom prst="ellipse">
                  <a:avLst/>
                </a:prstGeom>
                <a:solidFill>
                  <a:srgbClr val="218CFF"/>
                </a:solidFill>
                <a:ln>
                  <a:solidFill>
                    <a:srgbClr val="218CF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en-US" sz="2000" dirty="0">
                    <a:solidFill>
                      <a:schemeClr val="tx1"/>
                    </a:solidFill>
                    <a:latin typeface="微软雅黑" panose="020B0503020204020204" pitchFamily="34" charset="-122"/>
                    <a:ea typeface="微软雅黑" panose="020B0503020204020204" pitchFamily="34" charset="-122"/>
                  </a:endParaRPr>
                </a:p>
              </p:txBody>
            </p:sp>
            <p:sp>
              <p:nvSpPr>
                <p:cNvPr id="36" name="ïṥļïḋê">
                  <a:extLst>
                    <a:ext uri="{FF2B5EF4-FFF2-40B4-BE49-F238E27FC236}">
                      <a16:creationId xmlns="" xmlns:a16="http://schemas.microsoft.com/office/drawing/2014/main" id="{080A18E8-3794-4B0A-AC99-85753D961EAD}"/>
                    </a:ext>
                  </a:extLst>
                </p:cNvPr>
                <p:cNvSpPr/>
                <p:nvPr/>
              </p:nvSpPr>
              <p:spPr bwMode="auto">
                <a:xfrm>
                  <a:off x="7342666" y="2632718"/>
                  <a:ext cx="345373" cy="305185"/>
                </a:xfrm>
                <a:custGeom>
                  <a:avLst/>
                  <a:gdLst>
                    <a:gd name="connsiteX0" fmla="*/ 494452 w 603405"/>
                    <a:gd name="connsiteY0" fmla="*/ 356003 h 533193"/>
                    <a:gd name="connsiteX1" fmla="*/ 585270 w 603405"/>
                    <a:gd name="connsiteY1" fmla="*/ 356003 h 533193"/>
                    <a:gd name="connsiteX2" fmla="*/ 601782 w 603405"/>
                    <a:gd name="connsiteY2" fmla="*/ 372480 h 533193"/>
                    <a:gd name="connsiteX3" fmla="*/ 585270 w 603405"/>
                    <a:gd name="connsiteY3" fmla="*/ 388957 h 533193"/>
                    <a:gd name="connsiteX4" fmla="*/ 494452 w 603405"/>
                    <a:gd name="connsiteY4" fmla="*/ 388957 h 533193"/>
                    <a:gd name="connsiteX5" fmla="*/ 367511 w 603405"/>
                    <a:gd name="connsiteY5" fmla="*/ 244227 h 533193"/>
                    <a:gd name="connsiteX6" fmla="*/ 443780 w 603405"/>
                    <a:gd name="connsiteY6" fmla="*/ 244227 h 533193"/>
                    <a:gd name="connsiteX7" fmla="*/ 477411 w 603405"/>
                    <a:gd name="connsiteY7" fmla="*/ 277633 h 533193"/>
                    <a:gd name="connsiteX8" fmla="*/ 477861 w 603405"/>
                    <a:gd name="connsiteY8" fmla="*/ 381744 h 533193"/>
                    <a:gd name="connsiteX9" fmla="*/ 463748 w 603405"/>
                    <a:gd name="connsiteY9" fmla="*/ 395975 h 533193"/>
                    <a:gd name="connsiteX10" fmla="*/ 449486 w 603405"/>
                    <a:gd name="connsiteY10" fmla="*/ 381894 h 533193"/>
                    <a:gd name="connsiteX11" fmla="*/ 449035 w 603405"/>
                    <a:gd name="connsiteY11" fmla="*/ 277782 h 533193"/>
                    <a:gd name="connsiteX12" fmla="*/ 446033 w 603405"/>
                    <a:gd name="connsiteY12" fmla="*/ 274786 h 533193"/>
                    <a:gd name="connsiteX13" fmla="*/ 443030 w 603405"/>
                    <a:gd name="connsiteY13" fmla="*/ 277782 h 533193"/>
                    <a:gd name="connsiteX14" fmla="*/ 443330 w 603405"/>
                    <a:gd name="connsiteY14" fmla="*/ 516116 h 533193"/>
                    <a:gd name="connsiteX15" fmla="*/ 426215 w 603405"/>
                    <a:gd name="connsiteY15" fmla="*/ 533193 h 533193"/>
                    <a:gd name="connsiteX16" fmla="*/ 409249 w 603405"/>
                    <a:gd name="connsiteY16" fmla="*/ 516116 h 533193"/>
                    <a:gd name="connsiteX17" fmla="*/ 409249 w 603405"/>
                    <a:gd name="connsiteY17" fmla="*/ 380096 h 533193"/>
                    <a:gd name="connsiteX18" fmla="*/ 401893 w 603405"/>
                    <a:gd name="connsiteY18" fmla="*/ 380096 h 533193"/>
                    <a:gd name="connsiteX19" fmla="*/ 401893 w 603405"/>
                    <a:gd name="connsiteY19" fmla="*/ 516116 h 533193"/>
                    <a:gd name="connsiteX20" fmla="*/ 384778 w 603405"/>
                    <a:gd name="connsiteY20" fmla="*/ 533193 h 533193"/>
                    <a:gd name="connsiteX21" fmla="*/ 367812 w 603405"/>
                    <a:gd name="connsiteY21" fmla="*/ 516116 h 533193"/>
                    <a:gd name="connsiteX22" fmla="*/ 367812 w 603405"/>
                    <a:gd name="connsiteY22" fmla="*/ 380096 h 533193"/>
                    <a:gd name="connsiteX23" fmla="*/ 367812 w 603405"/>
                    <a:gd name="connsiteY23" fmla="*/ 277782 h 533193"/>
                    <a:gd name="connsiteX24" fmla="*/ 364959 w 603405"/>
                    <a:gd name="connsiteY24" fmla="*/ 274936 h 533193"/>
                    <a:gd name="connsiteX25" fmla="*/ 362257 w 603405"/>
                    <a:gd name="connsiteY25" fmla="*/ 277782 h 533193"/>
                    <a:gd name="connsiteX26" fmla="*/ 361656 w 603405"/>
                    <a:gd name="connsiteY26" fmla="*/ 381894 h 533193"/>
                    <a:gd name="connsiteX27" fmla="*/ 347544 w 603405"/>
                    <a:gd name="connsiteY27" fmla="*/ 395975 h 533193"/>
                    <a:gd name="connsiteX28" fmla="*/ 347393 w 603405"/>
                    <a:gd name="connsiteY28" fmla="*/ 395975 h 533193"/>
                    <a:gd name="connsiteX29" fmla="*/ 333281 w 603405"/>
                    <a:gd name="connsiteY29" fmla="*/ 381744 h 533193"/>
                    <a:gd name="connsiteX30" fmla="*/ 333881 w 603405"/>
                    <a:gd name="connsiteY30" fmla="*/ 277633 h 533193"/>
                    <a:gd name="connsiteX31" fmla="*/ 367511 w 603405"/>
                    <a:gd name="connsiteY31" fmla="*/ 244227 h 533193"/>
                    <a:gd name="connsiteX32" fmla="*/ 201525 w 603405"/>
                    <a:gd name="connsiteY32" fmla="*/ 244227 h 533193"/>
                    <a:gd name="connsiteX33" fmla="*/ 277906 w 603405"/>
                    <a:gd name="connsiteY33" fmla="*/ 244227 h 533193"/>
                    <a:gd name="connsiteX34" fmla="*/ 311520 w 603405"/>
                    <a:gd name="connsiteY34" fmla="*/ 277633 h 533193"/>
                    <a:gd name="connsiteX35" fmla="*/ 311970 w 603405"/>
                    <a:gd name="connsiteY35" fmla="*/ 381744 h 533193"/>
                    <a:gd name="connsiteX36" fmla="*/ 297864 w 603405"/>
                    <a:gd name="connsiteY36" fmla="*/ 395975 h 533193"/>
                    <a:gd name="connsiteX37" fmla="*/ 297714 w 603405"/>
                    <a:gd name="connsiteY37" fmla="*/ 395975 h 533193"/>
                    <a:gd name="connsiteX38" fmla="*/ 283608 w 603405"/>
                    <a:gd name="connsiteY38" fmla="*/ 381894 h 533193"/>
                    <a:gd name="connsiteX39" fmla="*/ 283008 w 603405"/>
                    <a:gd name="connsiteY39" fmla="*/ 277782 h 533193"/>
                    <a:gd name="connsiteX40" fmla="*/ 280007 w 603405"/>
                    <a:gd name="connsiteY40" fmla="*/ 274786 h 533193"/>
                    <a:gd name="connsiteX41" fmla="*/ 277156 w 603405"/>
                    <a:gd name="connsiteY41" fmla="*/ 277782 h 533193"/>
                    <a:gd name="connsiteX42" fmla="*/ 277456 w 603405"/>
                    <a:gd name="connsiteY42" fmla="*/ 516116 h 533193"/>
                    <a:gd name="connsiteX43" fmla="*/ 260349 w 603405"/>
                    <a:gd name="connsiteY43" fmla="*/ 533193 h 533193"/>
                    <a:gd name="connsiteX44" fmla="*/ 243242 w 603405"/>
                    <a:gd name="connsiteY44" fmla="*/ 516116 h 533193"/>
                    <a:gd name="connsiteX45" fmla="*/ 243242 w 603405"/>
                    <a:gd name="connsiteY45" fmla="*/ 380096 h 533193"/>
                    <a:gd name="connsiteX46" fmla="*/ 235889 w 603405"/>
                    <a:gd name="connsiteY46" fmla="*/ 380096 h 533193"/>
                    <a:gd name="connsiteX47" fmla="*/ 235889 w 603405"/>
                    <a:gd name="connsiteY47" fmla="*/ 516116 h 533193"/>
                    <a:gd name="connsiteX48" fmla="*/ 218932 w 603405"/>
                    <a:gd name="connsiteY48" fmla="*/ 533193 h 533193"/>
                    <a:gd name="connsiteX49" fmla="*/ 201825 w 603405"/>
                    <a:gd name="connsiteY49" fmla="*/ 516116 h 533193"/>
                    <a:gd name="connsiteX50" fmla="*/ 201825 w 603405"/>
                    <a:gd name="connsiteY50" fmla="*/ 380096 h 533193"/>
                    <a:gd name="connsiteX51" fmla="*/ 201825 w 603405"/>
                    <a:gd name="connsiteY51" fmla="*/ 277782 h 533193"/>
                    <a:gd name="connsiteX52" fmla="*/ 199124 w 603405"/>
                    <a:gd name="connsiteY52" fmla="*/ 274936 h 533193"/>
                    <a:gd name="connsiteX53" fmla="*/ 196423 w 603405"/>
                    <a:gd name="connsiteY53" fmla="*/ 277782 h 533193"/>
                    <a:gd name="connsiteX54" fmla="*/ 195822 w 603405"/>
                    <a:gd name="connsiteY54" fmla="*/ 381894 h 533193"/>
                    <a:gd name="connsiteX55" fmla="*/ 181567 w 603405"/>
                    <a:gd name="connsiteY55" fmla="*/ 395975 h 533193"/>
                    <a:gd name="connsiteX56" fmla="*/ 167461 w 603405"/>
                    <a:gd name="connsiteY56" fmla="*/ 381744 h 533193"/>
                    <a:gd name="connsiteX57" fmla="*/ 167911 w 603405"/>
                    <a:gd name="connsiteY57" fmla="*/ 277633 h 533193"/>
                    <a:gd name="connsiteX58" fmla="*/ 201525 w 603405"/>
                    <a:gd name="connsiteY58" fmla="*/ 244227 h 533193"/>
                    <a:gd name="connsiteX59" fmla="*/ 34214 w 603405"/>
                    <a:gd name="connsiteY59" fmla="*/ 244227 h 533193"/>
                    <a:gd name="connsiteX60" fmla="*/ 110445 w 603405"/>
                    <a:gd name="connsiteY60" fmla="*/ 244227 h 533193"/>
                    <a:gd name="connsiteX61" fmla="*/ 144059 w 603405"/>
                    <a:gd name="connsiteY61" fmla="*/ 277633 h 533193"/>
                    <a:gd name="connsiteX62" fmla="*/ 144509 w 603405"/>
                    <a:gd name="connsiteY62" fmla="*/ 381744 h 533193"/>
                    <a:gd name="connsiteX63" fmla="*/ 130403 w 603405"/>
                    <a:gd name="connsiteY63" fmla="*/ 395975 h 533193"/>
                    <a:gd name="connsiteX64" fmla="*/ 116147 w 603405"/>
                    <a:gd name="connsiteY64" fmla="*/ 381894 h 533193"/>
                    <a:gd name="connsiteX65" fmla="*/ 115697 w 603405"/>
                    <a:gd name="connsiteY65" fmla="*/ 277782 h 533193"/>
                    <a:gd name="connsiteX66" fmla="*/ 112696 w 603405"/>
                    <a:gd name="connsiteY66" fmla="*/ 274786 h 533193"/>
                    <a:gd name="connsiteX67" fmla="*/ 109694 w 603405"/>
                    <a:gd name="connsiteY67" fmla="*/ 277782 h 533193"/>
                    <a:gd name="connsiteX68" fmla="*/ 109995 w 603405"/>
                    <a:gd name="connsiteY68" fmla="*/ 516116 h 533193"/>
                    <a:gd name="connsiteX69" fmla="*/ 92888 w 603405"/>
                    <a:gd name="connsiteY69" fmla="*/ 533193 h 533193"/>
                    <a:gd name="connsiteX70" fmla="*/ 75931 w 603405"/>
                    <a:gd name="connsiteY70" fmla="*/ 516116 h 533193"/>
                    <a:gd name="connsiteX71" fmla="*/ 75931 w 603405"/>
                    <a:gd name="connsiteY71" fmla="*/ 380096 h 533193"/>
                    <a:gd name="connsiteX72" fmla="*/ 68578 w 603405"/>
                    <a:gd name="connsiteY72" fmla="*/ 380096 h 533193"/>
                    <a:gd name="connsiteX73" fmla="*/ 68578 w 603405"/>
                    <a:gd name="connsiteY73" fmla="*/ 516116 h 533193"/>
                    <a:gd name="connsiteX74" fmla="*/ 51471 w 603405"/>
                    <a:gd name="connsiteY74" fmla="*/ 533193 h 533193"/>
                    <a:gd name="connsiteX75" fmla="*/ 34364 w 603405"/>
                    <a:gd name="connsiteY75" fmla="*/ 516116 h 533193"/>
                    <a:gd name="connsiteX76" fmla="*/ 34364 w 603405"/>
                    <a:gd name="connsiteY76" fmla="*/ 380096 h 533193"/>
                    <a:gd name="connsiteX77" fmla="*/ 34364 w 603405"/>
                    <a:gd name="connsiteY77" fmla="*/ 277782 h 533193"/>
                    <a:gd name="connsiteX78" fmla="*/ 31663 w 603405"/>
                    <a:gd name="connsiteY78" fmla="*/ 275086 h 533193"/>
                    <a:gd name="connsiteX79" fmla="*/ 28962 w 603405"/>
                    <a:gd name="connsiteY79" fmla="*/ 277782 h 533193"/>
                    <a:gd name="connsiteX80" fmla="*/ 28361 w 603405"/>
                    <a:gd name="connsiteY80" fmla="*/ 381894 h 533193"/>
                    <a:gd name="connsiteX81" fmla="*/ 14256 w 603405"/>
                    <a:gd name="connsiteY81" fmla="*/ 395975 h 533193"/>
                    <a:gd name="connsiteX82" fmla="*/ 14106 w 603405"/>
                    <a:gd name="connsiteY82" fmla="*/ 395975 h 533193"/>
                    <a:gd name="connsiteX83" fmla="*/ 0 w 603405"/>
                    <a:gd name="connsiteY83" fmla="*/ 381744 h 533193"/>
                    <a:gd name="connsiteX84" fmla="*/ 600 w 603405"/>
                    <a:gd name="connsiteY84" fmla="*/ 277633 h 533193"/>
                    <a:gd name="connsiteX85" fmla="*/ 34214 w 603405"/>
                    <a:gd name="connsiteY85" fmla="*/ 244227 h 533193"/>
                    <a:gd name="connsiteX86" fmla="*/ 298774 w 603405"/>
                    <a:gd name="connsiteY86" fmla="*/ 232090 h 533193"/>
                    <a:gd name="connsiteX87" fmla="*/ 346547 w 603405"/>
                    <a:gd name="connsiteY87" fmla="*/ 232090 h 533193"/>
                    <a:gd name="connsiteX88" fmla="*/ 322660 w 603405"/>
                    <a:gd name="connsiteY88" fmla="*/ 254883 h 533193"/>
                    <a:gd name="connsiteX89" fmla="*/ 298774 w 603405"/>
                    <a:gd name="connsiteY89" fmla="*/ 232090 h 533193"/>
                    <a:gd name="connsiteX90" fmla="*/ 405716 w 603405"/>
                    <a:gd name="connsiteY90" fmla="*/ 176061 h 533193"/>
                    <a:gd name="connsiteX91" fmla="*/ 435177 w 603405"/>
                    <a:gd name="connsiteY91" fmla="*/ 205417 h 533193"/>
                    <a:gd name="connsiteX92" fmla="*/ 405716 w 603405"/>
                    <a:gd name="connsiteY92" fmla="*/ 234773 h 533193"/>
                    <a:gd name="connsiteX93" fmla="*/ 376255 w 603405"/>
                    <a:gd name="connsiteY93" fmla="*/ 205417 h 533193"/>
                    <a:gd name="connsiteX94" fmla="*/ 405716 w 603405"/>
                    <a:gd name="connsiteY94" fmla="*/ 176061 h 533193"/>
                    <a:gd name="connsiteX95" fmla="*/ 239817 w 603405"/>
                    <a:gd name="connsiteY95" fmla="*/ 176061 h 533193"/>
                    <a:gd name="connsiteX96" fmla="*/ 269208 w 603405"/>
                    <a:gd name="connsiteY96" fmla="*/ 205417 h 533193"/>
                    <a:gd name="connsiteX97" fmla="*/ 239817 w 603405"/>
                    <a:gd name="connsiteY97" fmla="*/ 234773 h 533193"/>
                    <a:gd name="connsiteX98" fmla="*/ 210426 w 603405"/>
                    <a:gd name="connsiteY98" fmla="*/ 205417 h 533193"/>
                    <a:gd name="connsiteX99" fmla="*/ 239817 w 603405"/>
                    <a:gd name="connsiteY99" fmla="*/ 176061 h 533193"/>
                    <a:gd name="connsiteX100" fmla="*/ 72325 w 603405"/>
                    <a:gd name="connsiteY100" fmla="*/ 176061 h 533193"/>
                    <a:gd name="connsiteX101" fmla="*/ 101897 w 603405"/>
                    <a:gd name="connsiteY101" fmla="*/ 205416 h 533193"/>
                    <a:gd name="connsiteX102" fmla="*/ 72325 w 603405"/>
                    <a:gd name="connsiteY102" fmla="*/ 234772 h 533193"/>
                    <a:gd name="connsiteX103" fmla="*/ 42904 w 603405"/>
                    <a:gd name="connsiteY103" fmla="*/ 205416 h 533193"/>
                    <a:gd name="connsiteX104" fmla="*/ 72325 w 603405"/>
                    <a:gd name="connsiteY104" fmla="*/ 176061 h 533193"/>
                    <a:gd name="connsiteX105" fmla="*/ 1200 w 603405"/>
                    <a:gd name="connsiteY105" fmla="*/ 56241 h 533193"/>
                    <a:gd name="connsiteX106" fmla="*/ 384613 w 603405"/>
                    <a:gd name="connsiteY106" fmla="*/ 56241 h 533193"/>
                    <a:gd name="connsiteX107" fmla="*/ 603405 w 603405"/>
                    <a:gd name="connsiteY107" fmla="*/ 274494 h 533193"/>
                    <a:gd name="connsiteX108" fmla="*/ 540979 w 603405"/>
                    <a:gd name="connsiteY108" fmla="*/ 336809 h 533193"/>
                    <a:gd name="connsiteX109" fmla="*/ 494459 w 603405"/>
                    <a:gd name="connsiteY109" fmla="*/ 336809 h 533193"/>
                    <a:gd name="connsiteX110" fmla="*/ 494159 w 603405"/>
                    <a:gd name="connsiteY110" fmla="*/ 277490 h 533193"/>
                    <a:gd name="connsiteX111" fmla="*/ 464747 w 603405"/>
                    <a:gd name="connsiteY111" fmla="*/ 232102 h 533193"/>
                    <a:gd name="connsiteX112" fmla="*/ 551333 w 603405"/>
                    <a:gd name="connsiteY112" fmla="*/ 232102 h 533193"/>
                    <a:gd name="connsiteX113" fmla="*/ 551483 w 603405"/>
                    <a:gd name="connsiteY113" fmla="*/ 232102 h 533193"/>
                    <a:gd name="connsiteX114" fmla="*/ 557636 w 603405"/>
                    <a:gd name="connsiteY114" fmla="*/ 228806 h 533193"/>
                    <a:gd name="connsiteX115" fmla="*/ 558236 w 603405"/>
                    <a:gd name="connsiteY115" fmla="*/ 221766 h 533193"/>
                    <a:gd name="connsiteX116" fmla="*/ 504663 w 603405"/>
                    <a:gd name="connsiteY116" fmla="*/ 136532 h 533193"/>
                    <a:gd name="connsiteX117" fmla="*/ 415676 w 603405"/>
                    <a:gd name="connsiteY117" fmla="*/ 97585 h 533193"/>
                    <a:gd name="connsiteX118" fmla="*/ 397968 w 603405"/>
                    <a:gd name="connsiteY118" fmla="*/ 97585 h 533193"/>
                    <a:gd name="connsiteX119" fmla="*/ 397968 w 603405"/>
                    <a:gd name="connsiteY119" fmla="*/ 159900 h 533193"/>
                    <a:gd name="connsiteX120" fmla="*/ 364954 w 603405"/>
                    <a:gd name="connsiteY120" fmla="*/ 183568 h 533193"/>
                    <a:gd name="connsiteX121" fmla="*/ 364954 w 603405"/>
                    <a:gd name="connsiteY121" fmla="*/ 97585 h 533193"/>
                    <a:gd name="connsiteX122" fmla="*/ 174223 w 603405"/>
                    <a:gd name="connsiteY122" fmla="*/ 97585 h 533193"/>
                    <a:gd name="connsiteX123" fmla="*/ 174223 w 603405"/>
                    <a:gd name="connsiteY123" fmla="*/ 232102 h 533193"/>
                    <a:gd name="connsiteX124" fmla="*/ 180526 w 603405"/>
                    <a:gd name="connsiteY124" fmla="*/ 232102 h 533193"/>
                    <a:gd name="connsiteX125" fmla="*/ 174223 w 603405"/>
                    <a:gd name="connsiteY125" fmla="*/ 235547 h 533193"/>
                    <a:gd name="connsiteX126" fmla="*/ 156065 w 603405"/>
                    <a:gd name="connsiteY126" fmla="*/ 256369 h 533193"/>
                    <a:gd name="connsiteX127" fmla="*/ 141209 w 603405"/>
                    <a:gd name="connsiteY127" fmla="*/ 238093 h 533193"/>
                    <a:gd name="connsiteX128" fmla="*/ 131455 w 603405"/>
                    <a:gd name="connsiteY128" fmla="*/ 232102 h 533193"/>
                    <a:gd name="connsiteX129" fmla="*/ 141209 w 603405"/>
                    <a:gd name="connsiteY129" fmla="*/ 232102 h 533193"/>
                    <a:gd name="connsiteX130" fmla="*/ 141209 w 603405"/>
                    <a:gd name="connsiteY130" fmla="*/ 97585 h 533193"/>
                    <a:gd name="connsiteX131" fmla="*/ 1200 w 603405"/>
                    <a:gd name="connsiteY131" fmla="*/ 97585 h 533193"/>
                    <a:gd name="connsiteX132" fmla="*/ 30337 w 603405"/>
                    <a:gd name="connsiteY132" fmla="*/ 0 h 533193"/>
                    <a:gd name="connsiteX133" fmla="*/ 450496 w 603405"/>
                    <a:gd name="connsiteY133" fmla="*/ 0 h 533193"/>
                    <a:gd name="connsiteX134" fmla="*/ 467002 w 603405"/>
                    <a:gd name="connsiteY134" fmla="*/ 16512 h 533193"/>
                    <a:gd name="connsiteX135" fmla="*/ 450496 w 603405"/>
                    <a:gd name="connsiteY135" fmla="*/ 33025 h 533193"/>
                    <a:gd name="connsiteX136" fmla="*/ 30337 w 603405"/>
                    <a:gd name="connsiteY136" fmla="*/ 33025 h 533193"/>
                    <a:gd name="connsiteX137" fmla="*/ 13831 w 603405"/>
                    <a:gd name="connsiteY137" fmla="*/ 16512 h 533193"/>
                    <a:gd name="connsiteX138" fmla="*/ 30337 w 603405"/>
                    <a:gd name="connsiteY138" fmla="*/ 0 h 533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Lst>
                  <a:rect l="l" t="t" r="r" b="b"/>
                  <a:pathLst>
                    <a:path w="603405" h="533193">
                      <a:moveTo>
                        <a:pt x="494452" y="356003"/>
                      </a:moveTo>
                      <a:lnTo>
                        <a:pt x="585270" y="356003"/>
                      </a:lnTo>
                      <a:cubicBezTo>
                        <a:pt x="594277" y="356003"/>
                        <a:pt x="601782" y="363343"/>
                        <a:pt x="601782" y="372480"/>
                      </a:cubicBezTo>
                      <a:cubicBezTo>
                        <a:pt x="601782" y="381617"/>
                        <a:pt x="594277" y="388957"/>
                        <a:pt x="585270" y="388957"/>
                      </a:cubicBezTo>
                      <a:lnTo>
                        <a:pt x="494452" y="388957"/>
                      </a:lnTo>
                      <a:close/>
                      <a:moveTo>
                        <a:pt x="367511" y="244227"/>
                      </a:moveTo>
                      <a:lnTo>
                        <a:pt x="443780" y="244227"/>
                      </a:lnTo>
                      <a:cubicBezTo>
                        <a:pt x="462247" y="244227"/>
                        <a:pt x="477261" y="259207"/>
                        <a:pt x="477411" y="277633"/>
                      </a:cubicBezTo>
                      <a:lnTo>
                        <a:pt x="477861" y="381744"/>
                      </a:lnTo>
                      <a:cubicBezTo>
                        <a:pt x="478011" y="389534"/>
                        <a:pt x="471706" y="395975"/>
                        <a:pt x="463748" y="395975"/>
                      </a:cubicBezTo>
                      <a:cubicBezTo>
                        <a:pt x="455941" y="395975"/>
                        <a:pt x="449486" y="389684"/>
                        <a:pt x="449486" y="381894"/>
                      </a:cubicBezTo>
                      <a:lnTo>
                        <a:pt x="449035" y="277782"/>
                      </a:lnTo>
                      <a:cubicBezTo>
                        <a:pt x="449035" y="276135"/>
                        <a:pt x="447684" y="274786"/>
                        <a:pt x="446033" y="274786"/>
                      </a:cubicBezTo>
                      <a:cubicBezTo>
                        <a:pt x="444381" y="274786"/>
                        <a:pt x="443030" y="276135"/>
                        <a:pt x="443030" y="277782"/>
                      </a:cubicBezTo>
                      <a:cubicBezTo>
                        <a:pt x="443030" y="419944"/>
                        <a:pt x="443330" y="291115"/>
                        <a:pt x="443330" y="516116"/>
                      </a:cubicBezTo>
                      <a:cubicBezTo>
                        <a:pt x="443330" y="525553"/>
                        <a:pt x="435673" y="533193"/>
                        <a:pt x="426215" y="533193"/>
                      </a:cubicBezTo>
                      <a:cubicBezTo>
                        <a:pt x="416906" y="533193"/>
                        <a:pt x="409249" y="525553"/>
                        <a:pt x="409249" y="516116"/>
                      </a:cubicBezTo>
                      <a:lnTo>
                        <a:pt x="409249" y="380096"/>
                      </a:lnTo>
                      <a:lnTo>
                        <a:pt x="401893" y="380096"/>
                      </a:lnTo>
                      <a:lnTo>
                        <a:pt x="401893" y="516116"/>
                      </a:lnTo>
                      <a:cubicBezTo>
                        <a:pt x="401893" y="525553"/>
                        <a:pt x="394236" y="533193"/>
                        <a:pt x="384778" y="533193"/>
                      </a:cubicBezTo>
                      <a:cubicBezTo>
                        <a:pt x="375319" y="533193"/>
                        <a:pt x="367812" y="525553"/>
                        <a:pt x="367812" y="516116"/>
                      </a:cubicBezTo>
                      <a:lnTo>
                        <a:pt x="367812" y="380096"/>
                      </a:lnTo>
                      <a:lnTo>
                        <a:pt x="367812" y="277782"/>
                      </a:lnTo>
                      <a:cubicBezTo>
                        <a:pt x="367812" y="276284"/>
                        <a:pt x="366461" y="274936"/>
                        <a:pt x="364959" y="274936"/>
                      </a:cubicBezTo>
                      <a:cubicBezTo>
                        <a:pt x="363458" y="274936"/>
                        <a:pt x="362257" y="276284"/>
                        <a:pt x="362257" y="277782"/>
                      </a:cubicBezTo>
                      <a:lnTo>
                        <a:pt x="361656" y="381894"/>
                      </a:lnTo>
                      <a:cubicBezTo>
                        <a:pt x="361656" y="389684"/>
                        <a:pt x="355351" y="395975"/>
                        <a:pt x="347544" y="395975"/>
                      </a:cubicBezTo>
                      <a:lnTo>
                        <a:pt x="347393" y="395975"/>
                      </a:lnTo>
                      <a:cubicBezTo>
                        <a:pt x="339586" y="395975"/>
                        <a:pt x="333281" y="389534"/>
                        <a:pt x="333281" y="381744"/>
                      </a:cubicBezTo>
                      <a:lnTo>
                        <a:pt x="333881" y="277633"/>
                      </a:lnTo>
                      <a:cubicBezTo>
                        <a:pt x="333881" y="259207"/>
                        <a:pt x="349045" y="244227"/>
                        <a:pt x="367511" y="244227"/>
                      </a:cubicBezTo>
                      <a:close/>
                      <a:moveTo>
                        <a:pt x="201525" y="244227"/>
                      </a:moveTo>
                      <a:lnTo>
                        <a:pt x="277906" y="244227"/>
                      </a:lnTo>
                      <a:cubicBezTo>
                        <a:pt x="296213" y="244227"/>
                        <a:pt x="311370" y="259207"/>
                        <a:pt x="311520" y="277633"/>
                      </a:cubicBezTo>
                      <a:lnTo>
                        <a:pt x="311970" y="381744"/>
                      </a:lnTo>
                      <a:cubicBezTo>
                        <a:pt x="311970" y="389534"/>
                        <a:pt x="305667" y="395975"/>
                        <a:pt x="297864" y="395975"/>
                      </a:cubicBezTo>
                      <a:lnTo>
                        <a:pt x="297714" y="395975"/>
                      </a:lnTo>
                      <a:cubicBezTo>
                        <a:pt x="289911" y="395975"/>
                        <a:pt x="283608" y="389684"/>
                        <a:pt x="283608" y="381894"/>
                      </a:cubicBezTo>
                      <a:lnTo>
                        <a:pt x="283008" y="277782"/>
                      </a:lnTo>
                      <a:cubicBezTo>
                        <a:pt x="283008" y="276135"/>
                        <a:pt x="281657" y="274786"/>
                        <a:pt x="280007" y="274786"/>
                      </a:cubicBezTo>
                      <a:cubicBezTo>
                        <a:pt x="278356" y="274786"/>
                        <a:pt x="277156" y="276135"/>
                        <a:pt x="277156" y="277782"/>
                      </a:cubicBezTo>
                      <a:cubicBezTo>
                        <a:pt x="277156" y="419944"/>
                        <a:pt x="277456" y="291115"/>
                        <a:pt x="277456" y="516116"/>
                      </a:cubicBezTo>
                      <a:cubicBezTo>
                        <a:pt x="277456" y="525553"/>
                        <a:pt x="269803" y="533193"/>
                        <a:pt x="260349" y="533193"/>
                      </a:cubicBezTo>
                      <a:cubicBezTo>
                        <a:pt x="250895" y="533193"/>
                        <a:pt x="243242" y="525553"/>
                        <a:pt x="243242" y="516116"/>
                      </a:cubicBezTo>
                      <a:lnTo>
                        <a:pt x="243242" y="380096"/>
                      </a:lnTo>
                      <a:lnTo>
                        <a:pt x="235889" y="380096"/>
                      </a:lnTo>
                      <a:lnTo>
                        <a:pt x="235889" y="516116"/>
                      </a:lnTo>
                      <a:cubicBezTo>
                        <a:pt x="235889" y="525553"/>
                        <a:pt x="228386" y="533193"/>
                        <a:pt x="218932" y="533193"/>
                      </a:cubicBezTo>
                      <a:cubicBezTo>
                        <a:pt x="209478" y="533193"/>
                        <a:pt x="201825" y="525553"/>
                        <a:pt x="201825" y="516116"/>
                      </a:cubicBezTo>
                      <a:lnTo>
                        <a:pt x="201825" y="380096"/>
                      </a:lnTo>
                      <a:lnTo>
                        <a:pt x="201825" y="277782"/>
                      </a:lnTo>
                      <a:cubicBezTo>
                        <a:pt x="201825" y="276284"/>
                        <a:pt x="200624" y="274936"/>
                        <a:pt x="199124" y="274936"/>
                      </a:cubicBezTo>
                      <a:cubicBezTo>
                        <a:pt x="197623" y="274936"/>
                        <a:pt x="196423" y="276284"/>
                        <a:pt x="196423" y="277782"/>
                      </a:cubicBezTo>
                      <a:lnTo>
                        <a:pt x="195822" y="381894"/>
                      </a:lnTo>
                      <a:cubicBezTo>
                        <a:pt x="195822" y="389684"/>
                        <a:pt x="189370" y="395975"/>
                        <a:pt x="181567" y="395975"/>
                      </a:cubicBezTo>
                      <a:cubicBezTo>
                        <a:pt x="173763" y="395975"/>
                        <a:pt x="167311" y="389534"/>
                        <a:pt x="167461" y="381744"/>
                      </a:cubicBezTo>
                      <a:lnTo>
                        <a:pt x="167911" y="277633"/>
                      </a:lnTo>
                      <a:cubicBezTo>
                        <a:pt x="168061" y="259207"/>
                        <a:pt x="183067" y="244227"/>
                        <a:pt x="201525" y="244227"/>
                      </a:cubicBezTo>
                      <a:close/>
                      <a:moveTo>
                        <a:pt x="34214" y="244227"/>
                      </a:moveTo>
                      <a:lnTo>
                        <a:pt x="110445" y="244227"/>
                      </a:lnTo>
                      <a:cubicBezTo>
                        <a:pt x="128902" y="244227"/>
                        <a:pt x="143908" y="259207"/>
                        <a:pt x="144059" y="277633"/>
                      </a:cubicBezTo>
                      <a:lnTo>
                        <a:pt x="144509" y="381744"/>
                      </a:lnTo>
                      <a:cubicBezTo>
                        <a:pt x="144659" y="389534"/>
                        <a:pt x="138206" y="395975"/>
                        <a:pt x="130403" y="395975"/>
                      </a:cubicBezTo>
                      <a:cubicBezTo>
                        <a:pt x="122600" y="395975"/>
                        <a:pt x="116147" y="389684"/>
                        <a:pt x="116147" y="381894"/>
                      </a:cubicBezTo>
                      <a:lnTo>
                        <a:pt x="115697" y="277782"/>
                      </a:lnTo>
                      <a:cubicBezTo>
                        <a:pt x="115547" y="276135"/>
                        <a:pt x="114346" y="274786"/>
                        <a:pt x="112696" y="274786"/>
                      </a:cubicBezTo>
                      <a:cubicBezTo>
                        <a:pt x="111045" y="274786"/>
                        <a:pt x="109694" y="276135"/>
                        <a:pt x="109694" y="277782"/>
                      </a:cubicBezTo>
                      <a:cubicBezTo>
                        <a:pt x="109694" y="343695"/>
                        <a:pt x="109995" y="452450"/>
                        <a:pt x="109995" y="516116"/>
                      </a:cubicBezTo>
                      <a:cubicBezTo>
                        <a:pt x="109995" y="525553"/>
                        <a:pt x="102341" y="533193"/>
                        <a:pt x="92888" y="533193"/>
                      </a:cubicBezTo>
                      <a:cubicBezTo>
                        <a:pt x="83584" y="533193"/>
                        <a:pt x="75931" y="525553"/>
                        <a:pt x="75931" y="516116"/>
                      </a:cubicBezTo>
                      <a:lnTo>
                        <a:pt x="75931" y="380096"/>
                      </a:lnTo>
                      <a:lnTo>
                        <a:pt x="68578" y="380096"/>
                      </a:lnTo>
                      <a:lnTo>
                        <a:pt x="68578" y="516116"/>
                      </a:lnTo>
                      <a:cubicBezTo>
                        <a:pt x="68578" y="525553"/>
                        <a:pt x="60925" y="533193"/>
                        <a:pt x="51471" y="533193"/>
                      </a:cubicBezTo>
                      <a:cubicBezTo>
                        <a:pt x="42017" y="533193"/>
                        <a:pt x="34364" y="525553"/>
                        <a:pt x="34364" y="516116"/>
                      </a:cubicBezTo>
                      <a:lnTo>
                        <a:pt x="34364" y="380096"/>
                      </a:lnTo>
                      <a:lnTo>
                        <a:pt x="34364" y="277782"/>
                      </a:lnTo>
                      <a:cubicBezTo>
                        <a:pt x="34364" y="276284"/>
                        <a:pt x="33163" y="275086"/>
                        <a:pt x="31663" y="275086"/>
                      </a:cubicBezTo>
                      <a:cubicBezTo>
                        <a:pt x="30162" y="274936"/>
                        <a:pt x="28962" y="276284"/>
                        <a:pt x="28962" y="277782"/>
                      </a:cubicBezTo>
                      <a:lnTo>
                        <a:pt x="28361" y="381894"/>
                      </a:lnTo>
                      <a:cubicBezTo>
                        <a:pt x="28361" y="389684"/>
                        <a:pt x="22059" y="395975"/>
                        <a:pt x="14256" y="395975"/>
                      </a:cubicBezTo>
                      <a:lnTo>
                        <a:pt x="14106" y="395975"/>
                      </a:lnTo>
                      <a:cubicBezTo>
                        <a:pt x="6302" y="395975"/>
                        <a:pt x="0" y="389534"/>
                        <a:pt x="0" y="381744"/>
                      </a:cubicBezTo>
                      <a:lnTo>
                        <a:pt x="600" y="277633"/>
                      </a:lnTo>
                      <a:cubicBezTo>
                        <a:pt x="600" y="259207"/>
                        <a:pt x="15756" y="244227"/>
                        <a:pt x="34214" y="244227"/>
                      </a:cubicBezTo>
                      <a:close/>
                      <a:moveTo>
                        <a:pt x="298774" y="232090"/>
                      </a:moveTo>
                      <a:lnTo>
                        <a:pt x="346547" y="232090"/>
                      </a:lnTo>
                      <a:cubicBezTo>
                        <a:pt x="336331" y="236739"/>
                        <a:pt x="327768" y="244836"/>
                        <a:pt x="322660" y="254883"/>
                      </a:cubicBezTo>
                      <a:cubicBezTo>
                        <a:pt x="317552" y="244836"/>
                        <a:pt x="309140" y="236739"/>
                        <a:pt x="298774" y="232090"/>
                      </a:cubicBezTo>
                      <a:close/>
                      <a:moveTo>
                        <a:pt x="405716" y="176061"/>
                      </a:moveTo>
                      <a:cubicBezTo>
                        <a:pt x="421987" y="176061"/>
                        <a:pt x="435177" y="189204"/>
                        <a:pt x="435177" y="205417"/>
                      </a:cubicBezTo>
                      <a:cubicBezTo>
                        <a:pt x="435177" y="221630"/>
                        <a:pt x="421987" y="234773"/>
                        <a:pt x="405716" y="234773"/>
                      </a:cubicBezTo>
                      <a:cubicBezTo>
                        <a:pt x="389445" y="234773"/>
                        <a:pt x="376255" y="221630"/>
                        <a:pt x="376255" y="205417"/>
                      </a:cubicBezTo>
                      <a:cubicBezTo>
                        <a:pt x="376255" y="189204"/>
                        <a:pt x="389445" y="176061"/>
                        <a:pt x="405716" y="176061"/>
                      </a:cubicBezTo>
                      <a:close/>
                      <a:moveTo>
                        <a:pt x="239817" y="176061"/>
                      </a:moveTo>
                      <a:cubicBezTo>
                        <a:pt x="256049" y="176061"/>
                        <a:pt x="269208" y="189204"/>
                        <a:pt x="269208" y="205417"/>
                      </a:cubicBezTo>
                      <a:cubicBezTo>
                        <a:pt x="269208" y="221630"/>
                        <a:pt x="256049" y="234773"/>
                        <a:pt x="239817" y="234773"/>
                      </a:cubicBezTo>
                      <a:cubicBezTo>
                        <a:pt x="223585" y="234773"/>
                        <a:pt x="210426" y="221630"/>
                        <a:pt x="210426" y="205417"/>
                      </a:cubicBezTo>
                      <a:cubicBezTo>
                        <a:pt x="210426" y="189204"/>
                        <a:pt x="223585" y="176061"/>
                        <a:pt x="239817" y="176061"/>
                      </a:cubicBezTo>
                      <a:close/>
                      <a:moveTo>
                        <a:pt x="72325" y="176061"/>
                      </a:moveTo>
                      <a:cubicBezTo>
                        <a:pt x="88687" y="176061"/>
                        <a:pt x="101897" y="189241"/>
                        <a:pt x="101897" y="205416"/>
                      </a:cubicBezTo>
                      <a:cubicBezTo>
                        <a:pt x="101897" y="221592"/>
                        <a:pt x="88687" y="234772"/>
                        <a:pt x="72325" y="234772"/>
                      </a:cubicBezTo>
                      <a:cubicBezTo>
                        <a:pt x="56113" y="234772"/>
                        <a:pt x="42904" y="221592"/>
                        <a:pt x="42904" y="205416"/>
                      </a:cubicBezTo>
                      <a:cubicBezTo>
                        <a:pt x="42904" y="189241"/>
                        <a:pt x="55963" y="176061"/>
                        <a:pt x="72325" y="176061"/>
                      </a:cubicBezTo>
                      <a:close/>
                      <a:moveTo>
                        <a:pt x="1200" y="56241"/>
                      </a:moveTo>
                      <a:lnTo>
                        <a:pt x="384613" y="56241"/>
                      </a:lnTo>
                      <a:cubicBezTo>
                        <a:pt x="505414" y="56241"/>
                        <a:pt x="603405" y="154058"/>
                        <a:pt x="603405" y="274494"/>
                      </a:cubicBezTo>
                      <a:cubicBezTo>
                        <a:pt x="603405" y="308947"/>
                        <a:pt x="575493" y="336809"/>
                        <a:pt x="540979" y="336809"/>
                      </a:cubicBezTo>
                      <a:lnTo>
                        <a:pt x="494459" y="336809"/>
                      </a:lnTo>
                      <a:lnTo>
                        <a:pt x="494159" y="277490"/>
                      </a:lnTo>
                      <a:cubicBezTo>
                        <a:pt x="494009" y="257417"/>
                        <a:pt x="482004" y="240041"/>
                        <a:pt x="464747" y="232102"/>
                      </a:cubicBezTo>
                      <a:lnTo>
                        <a:pt x="551333" y="232102"/>
                      </a:lnTo>
                      <a:lnTo>
                        <a:pt x="551483" y="232102"/>
                      </a:lnTo>
                      <a:cubicBezTo>
                        <a:pt x="553884" y="232102"/>
                        <a:pt x="556285" y="230753"/>
                        <a:pt x="557636" y="228806"/>
                      </a:cubicBezTo>
                      <a:cubicBezTo>
                        <a:pt x="558986" y="226709"/>
                        <a:pt x="559136" y="224013"/>
                        <a:pt x="558236" y="221766"/>
                      </a:cubicBezTo>
                      <a:cubicBezTo>
                        <a:pt x="550283" y="203790"/>
                        <a:pt x="531825" y="165892"/>
                        <a:pt x="504663" y="136532"/>
                      </a:cubicBezTo>
                      <a:cubicBezTo>
                        <a:pt x="481704" y="111666"/>
                        <a:pt x="449440" y="97585"/>
                        <a:pt x="415676" y="97585"/>
                      </a:cubicBezTo>
                      <a:lnTo>
                        <a:pt x="397968" y="97585"/>
                      </a:lnTo>
                      <a:lnTo>
                        <a:pt x="397968" y="159900"/>
                      </a:lnTo>
                      <a:cubicBezTo>
                        <a:pt x="383712" y="162297"/>
                        <a:pt x="371707" y="171284"/>
                        <a:pt x="364954" y="183568"/>
                      </a:cubicBezTo>
                      <a:lnTo>
                        <a:pt x="364954" y="97585"/>
                      </a:lnTo>
                      <a:lnTo>
                        <a:pt x="174223" y="97585"/>
                      </a:lnTo>
                      <a:lnTo>
                        <a:pt x="174223" y="232102"/>
                      </a:lnTo>
                      <a:lnTo>
                        <a:pt x="180526" y="232102"/>
                      </a:lnTo>
                      <a:cubicBezTo>
                        <a:pt x="178425" y="233150"/>
                        <a:pt x="176324" y="234199"/>
                        <a:pt x="174223" y="235547"/>
                      </a:cubicBezTo>
                      <a:cubicBezTo>
                        <a:pt x="166420" y="240640"/>
                        <a:pt x="159967" y="247830"/>
                        <a:pt x="156065" y="256369"/>
                      </a:cubicBezTo>
                      <a:cubicBezTo>
                        <a:pt x="152614" y="249178"/>
                        <a:pt x="147512" y="242887"/>
                        <a:pt x="141209" y="238093"/>
                      </a:cubicBezTo>
                      <a:cubicBezTo>
                        <a:pt x="138208" y="235697"/>
                        <a:pt x="134906" y="233749"/>
                        <a:pt x="131455" y="232102"/>
                      </a:cubicBezTo>
                      <a:lnTo>
                        <a:pt x="141209" y="232102"/>
                      </a:lnTo>
                      <a:lnTo>
                        <a:pt x="141209" y="97585"/>
                      </a:lnTo>
                      <a:lnTo>
                        <a:pt x="1200" y="97585"/>
                      </a:lnTo>
                      <a:close/>
                      <a:moveTo>
                        <a:pt x="30337" y="0"/>
                      </a:moveTo>
                      <a:lnTo>
                        <a:pt x="450496" y="0"/>
                      </a:lnTo>
                      <a:cubicBezTo>
                        <a:pt x="459649" y="0"/>
                        <a:pt x="467002" y="7356"/>
                        <a:pt x="467002" y="16512"/>
                      </a:cubicBezTo>
                      <a:cubicBezTo>
                        <a:pt x="467002" y="25669"/>
                        <a:pt x="459649" y="33025"/>
                        <a:pt x="450496" y="33025"/>
                      </a:cubicBezTo>
                      <a:lnTo>
                        <a:pt x="30337" y="33025"/>
                      </a:lnTo>
                      <a:cubicBezTo>
                        <a:pt x="21184" y="33025"/>
                        <a:pt x="13831" y="25669"/>
                        <a:pt x="13831" y="16512"/>
                      </a:cubicBezTo>
                      <a:cubicBezTo>
                        <a:pt x="13831" y="7356"/>
                        <a:pt x="21184" y="0"/>
                        <a:pt x="30337" y="0"/>
                      </a:cubicBezTo>
                      <a:close/>
                    </a:path>
                  </a:pathLst>
                </a:custGeom>
                <a:solidFill>
                  <a:schemeClr val="bg1"/>
                </a:solidFill>
                <a:ln w="9525">
                  <a:noFill/>
                  <a:round/>
                  <a:headEnd/>
                  <a:tailEnd/>
                </a:ln>
              </p:spPr>
              <p:txBody>
                <a:bodyPr vert="horz" wrap="square" lIns="121682" tIns="60841" rIns="121682" bIns="60841"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en-US" sz="3200">
                    <a:latin typeface="微软雅黑" panose="020B0503020204020204" pitchFamily="34" charset="-122"/>
                    <a:ea typeface="微软雅黑" panose="020B0503020204020204" pitchFamily="34" charset="-122"/>
                  </a:endParaRPr>
                </a:p>
              </p:txBody>
            </p:sp>
          </p:grpSp>
          <p:grpSp>
            <p:nvGrpSpPr>
              <p:cNvPr id="32" name="îsļíďé">
                <a:extLst>
                  <a:ext uri="{FF2B5EF4-FFF2-40B4-BE49-F238E27FC236}">
                    <a16:creationId xmlns="" xmlns:a16="http://schemas.microsoft.com/office/drawing/2014/main" id="{70F0D2D5-208E-48ED-B78B-B0A140A31197}"/>
                  </a:ext>
                </a:extLst>
              </p:cNvPr>
              <p:cNvGrpSpPr/>
              <p:nvPr/>
            </p:nvGrpSpPr>
            <p:grpSpPr>
              <a:xfrm>
                <a:off x="171951" y="1458237"/>
                <a:ext cx="5412073" cy="1046336"/>
                <a:chOff x="808559" y="954416"/>
                <a:chExt cx="5412071" cy="1046336"/>
              </a:xfrm>
            </p:grpSpPr>
            <p:sp>
              <p:nvSpPr>
                <p:cNvPr id="33" name="ïṡḷíḋê">
                  <a:extLst>
                    <a:ext uri="{FF2B5EF4-FFF2-40B4-BE49-F238E27FC236}">
                      <a16:creationId xmlns="" xmlns:a16="http://schemas.microsoft.com/office/drawing/2014/main" id="{F860AE8A-3CCD-42AC-9068-DB67D0619DE7}"/>
                    </a:ext>
                  </a:extLst>
                </p:cNvPr>
                <p:cNvSpPr txBox="1"/>
                <p:nvPr/>
              </p:nvSpPr>
              <p:spPr bwMode="auto">
                <a:xfrm>
                  <a:off x="1815378" y="954416"/>
                  <a:ext cx="4114875" cy="391558"/>
                </a:xfrm>
                <a:prstGeom prst="rect">
                  <a:avLst/>
                </a:prstGeom>
                <a:solidFill>
                  <a:srgbClr val="218CFF"/>
                </a:solidFill>
                <a:ln>
                  <a:solidFill>
                    <a:srgbClr val="218CFF"/>
                  </a:solidFill>
                </a:ln>
              </p:spPr>
              <p:txBody>
                <a:bodyPr wrap="none" lIns="90000" tIns="46800" rIns="90000" bIns="46800" anchor="ctr" anchorCtr="0">
                  <a:normAutofit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r>
                    <a:rPr lang="zh-CN" altLang="en-US" sz="2000" b="1" dirty="0">
                      <a:solidFill>
                        <a:schemeClr val="bg1"/>
                      </a:solidFill>
                      <a:latin typeface="微软雅黑" panose="020B0503020204020204" pitchFamily="34" charset="-122"/>
                      <a:ea typeface="微软雅黑" panose="020B0503020204020204" pitchFamily="34" charset="-122"/>
                      <a:cs typeface="+mn-ea"/>
                      <a:sym typeface="+mn-lt"/>
                    </a:rPr>
                    <a:t>心肌病和血管病变</a:t>
                  </a:r>
                </a:p>
              </p:txBody>
            </p:sp>
            <p:sp>
              <p:nvSpPr>
                <p:cNvPr id="34" name="îṣľíďê">
                  <a:extLst>
                    <a:ext uri="{FF2B5EF4-FFF2-40B4-BE49-F238E27FC236}">
                      <a16:creationId xmlns="" xmlns:a16="http://schemas.microsoft.com/office/drawing/2014/main" id="{93FA8D44-162F-4D68-A979-B075A02828C9}"/>
                    </a:ext>
                  </a:extLst>
                </p:cNvPr>
                <p:cNvSpPr/>
                <p:nvPr/>
              </p:nvSpPr>
              <p:spPr bwMode="auto">
                <a:xfrm>
                  <a:off x="808559" y="1332005"/>
                  <a:ext cx="5412071" cy="668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just" defTabSz="1450975">
                    <a:lnSpc>
                      <a:spcPct val="150000"/>
                    </a:lnSpc>
                  </a:pPr>
                  <a:r>
                    <a:rPr lang="zh-CN" altLang="en-US" sz="1400" dirty="0">
                      <a:latin typeface="微软雅黑" panose="020B0503020204020204" pitchFamily="34" charset="-122"/>
                      <a:ea typeface="微软雅黑" panose="020B0503020204020204" pitchFamily="34" charset="-122"/>
                      <a:cs typeface="+mn-ea"/>
                      <a:sym typeface="+mn-lt"/>
                    </a:rPr>
                    <a:t>不同病因包括遗传病因、代谢、感染、中毒、内分泌等原因导致的心肌病变，导致心肌收缩功能或者电活动的障碍。包括高血压、感染、发育缺陷、结缔组织疾病等引起的血管异常导致的心脏疾病。</a:t>
                  </a:r>
                </a:p>
                <a:p>
                  <a:pPr algn="just" defTabSz="1450975">
                    <a:lnSpc>
                      <a:spcPct val="150000"/>
                    </a:lnSpc>
                  </a:pPr>
                  <a:endParaRPr lang="zh-CN" altLang="en-US" sz="1400" dirty="0">
                    <a:latin typeface="微软雅黑" panose="020B0503020204020204" pitchFamily="34" charset="-122"/>
                    <a:ea typeface="微软雅黑" panose="020B0503020204020204" pitchFamily="34" charset="-122"/>
                    <a:cs typeface="+mn-ea"/>
                    <a:sym typeface="+mn-lt"/>
                  </a:endParaRPr>
                </a:p>
              </p:txBody>
            </p:sp>
          </p:grpSp>
        </p:grpSp>
        <p:grpSp>
          <p:nvGrpSpPr>
            <p:cNvPr id="37" name="组合 36">
              <a:extLst>
                <a:ext uri="{FF2B5EF4-FFF2-40B4-BE49-F238E27FC236}">
                  <a16:creationId xmlns="" xmlns:a16="http://schemas.microsoft.com/office/drawing/2014/main" id="{3AFD01A5-E932-4B0B-AABB-4187F8847D3E}"/>
                </a:ext>
              </a:extLst>
            </p:cNvPr>
            <p:cNvGrpSpPr/>
            <p:nvPr/>
          </p:nvGrpSpPr>
          <p:grpSpPr>
            <a:xfrm>
              <a:off x="692536" y="4887137"/>
              <a:ext cx="6184427" cy="1074047"/>
              <a:chOff x="171951" y="1430526"/>
              <a:chExt cx="6184427" cy="1074047"/>
            </a:xfrm>
          </p:grpSpPr>
          <p:grpSp>
            <p:nvGrpSpPr>
              <p:cNvPr id="38" name="í$ľidé">
                <a:extLst>
                  <a:ext uri="{FF2B5EF4-FFF2-40B4-BE49-F238E27FC236}">
                    <a16:creationId xmlns="" xmlns:a16="http://schemas.microsoft.com/office/drawing/2014/main" id="{60F19F17-B49D-4930-91B0-2E6A75A67DB1}"/>
                  </a:ext>
                </a:extLst>
              </p:cNvPr>
              <p:cNvGrpSpPr/>
              <p:nvPr/>
            </p:nvGrpSpPr>
            <p:grpSpPr>
              <a:xfrm>
                <a:off x="5823234" y="1430526"/>
                <a:ext cx="533144" cy="533142"/>
                <a:chOff x="7129635" y="2399594"/>
                <a:chExt cx="771437" cy="771436"/>
              </a:xfrm>
            </p:grpSpPr>
            <p:sp>
              <p:nvSpPr>
                <p:cNvPr id="42" name="îṣliḑê">
                  <a:extLst>
                    <a:ext uri="{FF2B5EF4-FFF2-40B4-BE49-F238E27FC236}">
                      <a16:creationId xmlns="" xmlns:a16="http://schemas.microsoft.com/office/drawing/2014/main" id="{1CB7F910-0D34-4E5A-B045-4002443BF651}"/>
                    </a:ext>
                  </a:extLst>
                </p:cNvPr>
                <p:cNvSpPr/>
                <p:nvPr/>
              </p:nvSpPr>
              <p:spPr>
                <a:xfrm>
                  <a:off x="7129635" y="2399594"/>
                  <a:ext cx="771437" cy="771436"/>
                </a:xfrm>
                <a:prstGeom prst="ellipse">
                  <a:avLst/>
                </a:prstGeom>
                <a:solidFill>
                  <a:srgbClr val="218CFF"/>
                </a:solidFill>
                <a:ln>
                  <a:solidFill>
                    <a:srgbClr val="218CF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en-US" sz="2000" dirty="0">
                    <a:solidFill>
                      <a:schemeClr val="tx1"/>
                    </a:solidFill>
                    <a:latin typeface="微软雅黑" panose="020B0503020204020204" pitchFamily="34" charset="-122"/>
                    <a:ea typeface="微软雅黑" panose="020B0503020204020204" pitchFamily="34" charset="-122"/>
                  </a:endParaRPr>
                </a:p>
              </p:txBody>
            </p:sp>
            <p:sp>
              <p:nvSpPr>
                <p:cNvPr id="43" name="ïṥļïḋê">
                  <a:extLst>
                    <a:ext uri="{FF2B5EF4-FFF2-40B4-BE49-F238E27FC236}">
                      <a16:creationId xmlns="" xmlns:a16="http://schemas.microsoft.com/office/drawing/2014/main" id="{15A66400-056C-4097-8C99-4B8416F48DF9}"/>
                    </a:ext>
                  </a:extLst>
                </p:cNvPr>
                <p:cNvSpPr/>
                <p:nvPr/>
              </p:nvSpPr>
              <p:spPr bwMode="auto">
                <a:xfrm>
                  <a:off x="7342666" y="2632718"/>
                  <a:ext cx="345373" cy="305185"/>
                </a:xfrm>
                <a:custGeom>
                  <a:avLst/>
                  <a:gdLst>
                    <a:gd name="connsiteX0" fmla="*/ 494452 w 603405"/>
                    <a:gd name="connsiteY0" fmla="*/ 356003 h 533193"/>
                    <a:gd name="connsiteX1" fmla="*/ 585270 w 603405"/>
                    <a:gd name="connsiteY1" fmla="*/ 356003 h 533193"/>
                    <a:gd name="connsiteX2" fmla="*/ 601782 w 603405"/>
                    <a:gd name="connsiteY2" fmla="*/ 372480 h 533193"/>
                    <a:gd name="connsiteX3" fmla="*/ 585270 w 603405"/>
                    <a:gd name="connsiteY3" fmla="*/ 388957 h 533193"/>
                    <a:gd name="connsiteX4" fmla="*/ 494452 w 603405"/>
                    <a:gd name="connsiteY4" fmla="*/ 388957 h 533193"/>
                    <a:gd name="connsiteX5" fmla="*/ 367511 w 603405"/>
                    <a:gd name="connsiteY5" fmla="*/ 244227 h 533193"/>
                    <a:gd name="connsiteX6" fmla="*/ 443780 w 603405"/>
                    <a:gd name="connsiteY6" fmla="*/ 244227 h 533193"/>
                    <a:gd name="connsiteX7" fmla="*/ 477411 w 603405"/>
                    <a:gd name="connsiteY7" fmla="*/ 277633 h 533193"/>
                    <a:gd name="connsiteX8" fmla="*/ 477861 w 603405"/>
                    <a:gd name="connsiteY8" fmla="*/ 381744 h 533193"/>
                    <a:gd name="connsiteX9" fmla="*/ 463748 w 603405"/>
                    <a:gd name="connsiteY9" fmla="*/ 395975 h 533193"/>
                    <a:gd name="connsiteX10" fmla="*/ 449486 w 603405"/>
                    <a:gd name="connsiteY10" fmla="*/ 381894 h 533193"/>
                    <a:gd name="connsiteX11" fmla="*/ 449035 w 603405"/>
                    <a:gd name="connsiteY11" fmla="*/ 277782 h 533193"/>
                    <a:gd name="connsiteX12" fmla="*/ 446033 w 603405"/>
                    <a:gd name="connsiteY12" fmla="*/ 274786 h 533193"/>
                    <a:gd name="connsiteX13" fmla="*/ 443030 w 603405"/>
                    <a:gd name="connsiteY13" fmla="*/ 277782 h 533193"/>
                    <a:gd name="connsiteX14" fmla="*/ 443330 w 603405"/>
                    <a:gd name="connsiteY14" fmla="*/ 516116 h 533193"/>
                    <a:gd name="connsiteX15" fmla="*/ 426215 w 603405"/>
                    <a:gd name="connsiteY15" fmla="*/ 533193 h 533193"/>
                    <a:gd name="connsiteX16" fmla="*/ 409249 w 603405"/>
                    <a:gd name="connsiteY16" fmla="*/ 516116 h 533193"/>
                    <a:gd name="connsiteX17" fmla="*/ 409249 w 603405"/>
                    <a:gd name="connsiteY17" fmla="*/ 380096 h 533193"/>
                    <a:gd name="connsiteX18" fmla="*/ 401893 w 603405"/>
                    <a:gd name="connsiteY18" fmla="*/ 380096 h 533193"/>
                    <a:gd name="connsiteX19" fmla="*/ 401893 w 603405"/>
                    <a:gd name="connsiteY19" fmla="*/ 516116 h 533193"/>
                    <a:gd name="connsiteX20" fmla="*/ 384778 w 603405"/>
                    <a:gd name="connsiteY20" fmla="*/ 533193 h 533193"/>
                    <a:gd name="connsiteX21" fmla="*/ 367812 w 603405"/>
                    <a:gd name="connsiteY21" fmla="*/ 516116 h 533193"/>
                    <a:gd name="connsiteX22" fmla="*/ 367812 w 603405"/>
                    <a:gd name="connsiteY22" fmla="*/ 380096 h 533193"/>
                    <a:gd name="connsiteX23" fmla="*/ 367812 w 603405"/>
                    <a:gd name="connsiteY23" fmla="*/ 277782 h 533193"/>
                    <a:gd name="connsiteX24" fmla="*/ 364959 w 603405"/>
                    <a:gd name="connsiteY24" fmla="*/ 274936 h 533193"/>
                    <a:gd name="connsiteX25" fmla="*/ 362257 w 603405"/>
                    <a:gd name="connsiteY25" fmla="*/ 277782 h 533193"/>
                    <a:gd name="connsiteX26" fmla="*/ 361656 w 603405"/>
                    <a:gd name="connsiteY26" fmla="*/ 381894 h 533193"/>
                    <a:gd name="connsiteX27" fmla="*/ 347544 w 603405"/>
                    <a:gd name="connsiteY27" fmla="*/ 395975 h 533193"/>
                    <a:gd name="connsiteX28" fmla="*/ 347393 w 603405"/>
                    <a:gd name="connsiteY28" fmla="*/ 395975 h 533193"/>
                    <a:gd name="connsiteX29" fmla="*/ 333281 w 603405"/>
                    <a:gd name="connsiteY29" fmla="*/ 381744 h 533193"/>
                    <a:gd name="connsiteX30" fmla="*/ 333881 w 603405"/>
                    <a:gd name="connsiteY30" fmla="*/ 277633 h 533193"/>
                    <a:gd name="connsiteX31" fmla="*/ 367511 w 603405"/>
                    <a:gd name="connsiteY31" fmla="*/ 244227 h 533193"/>
                    <a:gd name="connsiteX32" fmla="*/ 201525 w 603405"/>
                    <a:gd name="connsiteY32" fmla="*/ 244227 h 533193"/>
                    <a:gd name="connsiteX33" fmla="*/ 277906 w 603405"/>
                    <a:gd name="connsiteY33" fmla="*/ 244227 h 533193"/>
                    <a:gd name="connsiteX34" fmla="*/ 311520 w 603405"/>
                    <a:gd name="connsiteY34" fmla="*/ 277633 h 533193"/>
                    <a:gd name="connsiteX35" fmla="*/ 311970 w 603405"/>
                    <a:gd name="connsiteY35" fmla="*/ 381744 h 533193"/>
                    <a:gd name="connsiteX36" fmla="*/ 297864 w 603405"/>
                    <a:gd name="connsiteY36" fmla="*/ 395975 h 533193"/>
                    <a:gd name="connsiteX37" fmla="*/ 297714 w 603405"/>
                    <a:gd name="connsiteY37" fmla="*/ 395975 h 533193"/>
                    <a:gd name="connsiteX38" fmla="*/ 283608 w 603405"/>
                    <a:gd name="connsiteY38" fmla="*/ 381894 h 533193"/>
                    <a:gd name="connsiteX39" fmla="*/ 283008 w 603405"/>
                    <a:gd name="connsiteY39" fmla="*/ 277782 h 533193"/>
                    <a:gd name="connsiteX40" fmla="*/ 280007 w 603405"/>
                    <a:gd name="connsiteY40" fmla="*/ 274786 h 533193"/>
                    <a:gd name="connsiteX41" fmla="*/ 277156 w 603405"/>
                    <a:gd name="connsiteY41" fmla="*/ 277782 h 533193"/>
                    <a:gd name="connsiteX42" fmla="*/ 277456 w 603405"/>
                    <a:gd name="connsiteY42" fmla="*/ 516116 h 533193"/>
                    <a:gd name="connsiteX43" fmla="*/ 260349 w 603405"/>
                    <a:gd name="connsiteY43" fmla="*/ 533193 h 533193"/>
                    <a:gd name="connsiteX44" fmla="*/ 243242 w 603405"/>
                    <a:gd name="connsiteY44" fmla="*/ 516116 h 533193"/>
                    <a:gd name="connsiteX45" fmla="*/ 243242 w 603405"/>
                    <a:gd name="connsiteY45" fmla="*/ 380096 h 533193"/>
                    <a:gd name="connsiteX46" fmla="*/ 235889 w 603405"/>
                    <a:gd name="connsiteY46" fmla="*/ 380096 h 533193"/>
                    <a:gd name="connsiteX47" fmla="*/ 235889 w 603405"/>
                    <a:gd name="connsiteY47" fmla="*/ 516116 h 533193"/>
                    <a:gd name="connsiteX48" fmla="*/ 218932 w 603405"/>
                    <a:gd name="connsiteY48" fmla="*/ 533193 h 533193"/>
                    <a:gd name="connsiteX49" fmla="*/ 201825 w 603405"/>
                    <a:gd name="connsiteY49" fmla="*/ 516116 h 533193"/>
                    <a:gd name="connsiteX50" fmla="*/ 201825 w 603405"/>
                    <a:gd name="connsiteY50" fmla="*/ 380096 h 533193"/>
                    <a:gd name="connsiteX51" fmla="*/ 201825 w 603405"/>
                    <a:gd name="connsiteY51" fmla="*/ 277782 h 533193"/>
                    <a:gd name="connsiteX52" fmla="*/ 199124 w 603405"/>
                    <a:gd name="connsiteY52" fmla="*/ 274936 h 533193"/>
                    <a:gd name="connsiteX53" fmla="*/ 196423 w 603405"/>
                    <a:gd name="connsiteY53" fmla="*/ 277782 h 533193"/>
                    <a:gd name="connsiteX54" fmla="*/ 195822 w 603405"/>
                    <a:gd name="connsiteY54" fmla="*/ 381894 h 533193"/>
                    <a:gd name="connsiteX55" fmla="*/ 181567 w 603405"/>
                    <a:gd name="connsiteY55" fmla="*/ 395975 h 533193"/>
                    <a:gd name="connsiteX56" fmla="*/ 167461 w 603405"/>
                    <a:gd name="connsiteY56" fmla="*/ 381744 h 533193"/>
                    <a:gd name="connsiteX57" fmla="*/ 167911 w 603405"/>
                    <a:gd name="connsiteY57" fmla="*/ 277633 h 533193"/>
                    <a:gd name="connsiteX58" fmla="*/ 201525 w 603405"/>
                    <a:gd name="connsiteY58" fmla="*/ 244227 h 533193"/>
                    <a:gd name="connsiteX59" fmla="*/ 34214 w 603405"/>
                    <a:gd name="connsiteY59" fmla="*/ 244227 h 533193"/>
                    <a:gd name="connsiteX60" fmla="*/ 110445 w 603405"/>
                    <a:gd name="connsiteY60" fmla="*/ 244227 h 533193"/>
                    <a:gd name="connsiteX61" fmla="*/ 144059 w 603405"/>
                    <a:gd name="connsiteY61" fmla="*/ 277633 h 533193"/>
                    <a:gd name="connsiteX62" fmla="*/ 144509 w 603405"/>
                    <a:gd name="connsiteY62" fmla="*/ 381744 h 533193"/>
                    <a:gd name="connsiteX63" fmla="*/ 130403 w 603405"/>
                    <a:gd name="connsiteY63" fmla="*/ 395975 h 533193"/>
                    <a:gd name="connsiteX64" fmla="*/ 116147 w 603405"/>
                    <a:gd name="connsiteY64" fmla="*/ 381894 h 533193"/>
                    <a:gd name="connsiteX65" fmla="*/ 115697 w 603405"/>
                    <a:gd name="connsiteY65" fmla="*/ 277782 h 533193"/>
                    <a:gd name="connsiteX66" fmla="*/ 112696 w 603405"/>
                    <a:gd name="connsiteY66" fmla="*/ 274786 h 533193"/>
                    <a:gd name="connsiteX67" fmla="*/ 109694 w 603405"/>
                    <a:gd name="connsiteY67" fmla="*/ 277782 h 533193"/>
                    <a:gd name="connsiteX68" fmla="*/ 109995 w 603405"/>
                    <a:gd name="connsiteY68" fmla="*/ 516116 h 533193"/>
                    <a:gd name="connsiteX69" fmla="*/ 92888 w 603405"/>
                    <a:gd name="connsiteY69" fmla="*/ 533193 h 533193"/>
                    <a:gd name="connsiteX70" fmla="*/ 75931 w 603405"/>
                    <a:gd name="connsiteY70" fmla="*/ 516116 h 533193"/>
                    <a:gd name="connsiteX71" fmla="*/ 75931 w 603405"/>
                    <a:gd name="connsiteY71" fmla="*/ 380096 h 533193"/>
                    <a:gd name="connsiteX72" fmla="*/ 68578 w 603405"/>
                    <a:gd name="connsiteY72" fmla="*/ 380096 h 533193"/>
                    <a:gd name="connsiteX73" fmla="*/ 68578 w 603405"/>
                    <a:gd name="connsiteY73" fmla="*/ 516116 h 533193"/>
                    <a:gd name="connsiteX74" fmla="*/ 51471 w 603405"/>
                    <a:gd name="connsiteY74" fmla="*/ 533193 h 533193"/>
                    <a:gd name="connsiteX75" fmla="*/ 34364 w 603405"/>
                    <a:gd name="connsiteY75" fmla="*/ 516116 h 533193"/>
                    <a:gd name="connsiteX76" fmla="*/ 34364 w 603405"/>
                    <a:gd name="connsiteY76" fmla="*/ 380096 h 533193"/>
                    <a:gd name="connsiteX77" fmla="*/ 34364 w 603405"/>
                    <a:gd name="connsiteY77" fmla="*/ 277782 h 533193"/>
                    <a:gd name="connsiteX78" fmla="*/ 31663 w 603405"/>
                    <a:gd name="connsiteY78" fmla="*/ 275086 h 533193"/>
                    <a:gd name="connsiteX79" fmla="*/ 28962 w 603405"/>
                    <a:gd name="connsiteY79" fmla="*/ 277782 h 533193"/>
                    <a:gd name="connsiteX80" fmla="*/ 28361 w 603405"/>
                    <a:gd name="connsiteY80" fmla="*/ 381894 h 533193"/>
                    <a:gd name="connsiteX81" fmla="*/ 14256 w 603405"/>
                    <a:gd name="connsiteY81" fmla="*/ 395975 h 533193"/>
                    <a:gd name="connsiteX82" fmla="*/ 14106 w 603405"/>
                    <a:gd name="connsiteY82" fmla="*/ 395975 h 533193"/>
                    <a:gd name="connsiteX83" fmla="*/ 0 w 603405"/>
                    <a:gd name="connsiteY83" fmla="*/ 381744 h 533193"/>
                    <a:gd name="connsiteX84" fmla="*/ 600 w 603405"/>
                    <a:gd name="connsiteY84" fmla="*/ 277633 h 533193"/>
                    <a:gd name="connsiteX85" fmla="*/ 34214 w 603405"/>
                    <a:gd name="connsiteY85" fmla="*/ 244227 h 533193"/>
                    <a:gd name="connsiteX86" fmla="*/ 298774 w 603405"/>
                    <a:gd name="connsiteY86" fmla="*/ 232090 h 533193"/>
                    <a:gd name="connsiteX87" fmla="*/ 346547 w 603405"/>
                    <a:gd name="connsiteY87" fmla="*/ 232090 h 533193"/>
                    <a:gd name="connsiteX88" fmla="*/ 322660 w 603405"/>
                    <a:gd name="connsiteY88" fmla="*/ 254883 h 533193"/>
                    <a:gd name="connsiteX89" fmla="*/ 298774 w 603405"/>
                    <a:gd name="connsiteY89" fmla="*/ 232090 h 533193"/>
                    <a:gd name="connsiteX90" fmla="*/ 405716 w 603405"/>
                    <a:gd name="connsiteY90" fmla="*/ 176061 h 533193"/>
                    <a:gd name="connsiteX91" fmla="*/ 435177 w 603405"/>
                    <a:gd name="connsiteY91" fmla="*/ 205417 h 533193"/>
                    <a:gd name="connsiteX92" fmla="*/ 405716 w 603405"/>
                    <a:gd name="connsiteY92" fmla="*/ 234773 h 533193"/>
                    <a:gd name="connsiteX93" fmla="*/ 376255 w 603405"/>
                    <a:gd name="connsiteY93" fmla="*/ 205417 h 533193"/>
                    <a:gd name="connsiteX94" fmla="*/ 405716 w 603405"/>
                    <a:gd name="connsiteY94" fmla="*/ 176061 h 533193"/>
                    <a:gd name="connsiteX95" fmla="*/ 239817 w 603405"/>
                    <a:gd name="connsiteY95" fmla="*/ 176061 h 533193"/>
                    <a:gd name="connsiteX96" fmla="*/ 269208 w 603405"/>
                    <a:gd name="connsiteY96" fmla="*/ 205417 h 533193"/>
                    <a:gd name="connsiteX97" fmla="*/ 239817 w 603405"/>
                    <a:gd name="connsiteY97" fmla="*/ 234773 h 533193"/>
                    <a:gd name="connsiteX98" fmla="*/ 210426 w 603405"/>
                    <a:gd name="connsiteY98" fmla="*/ 205417 h 533193"/>
                    <a:gd name="connsiteX99" fmla="*/ 239817 w 603405"/>
                    <a:gd name="connsiteY99" fmla="*/ 176061 h 533193"/>
                    <a:gd name="connsiteX100" fmla="*/ 72325 w 603405"/>
                    <a:gd name="connsiteY100" fmla="*/ 176061 h 533193"/>
                    <a:gd name="connsiteX101" fmla="*/ 101897 w 603405"/>
                    <a:gd name="connsiteY101" fmla="*/ 205416 h 533193"/>
                    <a:gd name="connsiteX102" fmla="*/ 72325 w 603405"/>
                    <a:gd name="connsiteY102" fmla="*/ 234772 h 533193"/>
                    <a:gd name="connsiteX103" fmla="*/ 42904 w 603405"/>
                    <a:gd name="connsiteY103" fmla="*/ 205416 h 533193"/>
                    <a:gd name="connsiteX104" fmla="*/ 72325 w 603405"/>
                    <a:gd name="connsiteY104" fmla="*/ 176061 h 533193"/>
                    <a:gd name="connsiteX105" fmla="*/ 1200 w 603405"/>
                    <a:gd name="connsiteY105" fmla="*/ 56241 h 533193"/>
                    <a:gd name="connsiteX106" fmla="*/ 384613 w 603405"/>
                    <a:gd name="connsiteY106" fmla="*/ 56241 h 533193"/>
                    <a:gd name="connsiteX107" fmla="*/ 603405 w 603405"/>
                    <a:gd name="connsiteY107" fmla="*/ 274494 h 533193"/>
                    <a:gd name="connsiteX108" fmla="*/ 540979 w 603405"/>
                    <a:gd name="connsiteY108" fmla="*/ 336809 h 533193"/>
                    <a:gd name="connsiteX109" fmla="*/ 494459 w 603405"/>
                    <a:gd name="connsiteY109" fmla="*/ 336809 h 533193"/>
                    <a:gd name="connsiteX110" fmla="*/ 494159 w 603405"/>
                    <a:gd name="connsiteY110" fmla="*/ 277490 h 533193"/>
                    <a:gd name="connsiteX111" fmla="*/ 464747 w 603405"/>
                    <a:gd name="connsiteY111" fmla="*/ 232102 h 533193"/>
                    <a:gd name="connsiteX112" fmla="*/ 551333 w 603405"/>
                    <a:gd name="connsiteY112" fmla="*/ 232102 h 533193"/>
                    <a:gd name="connsiteX113" fmla="*/ 551483 w 603405"/>
                    <a:gd name="connsiteY113" fmla="*/ 232102 h 533193"/>
                    <a:gd name="connsiteX114" fmla="*/ 557636 w 603405"/>
                    <a:gd name="connsiteY114" fmla="*/ 228806 h 533193"/>
                    <a:gd name="connsiteX115" fmla="*/ 558236 w 603405"/>
                    <a:gd name="connsiteY115" fmla="*/ 221766 h 533193"/>
                    <a:gd name="connsiteX116" fmla="*/ 504663 w 603405"/>
                    <a:gd name="connsiteY116" fmla="*/ 136532 h 533193"/>
                    <a:gd name="connsiteX117" fmla="*/ 415676 w 603405"/>
                    <a:gd name="connsiteY117" fmla="*/ 97585 h 533193"/>
                    <a:gd name="connsiteX118" fmla="*/ 397968 w 603405"/>
                    <a:gd name="connsiteY118" fmla="*/ 97585 h 533193"/>
                    <a:gd name="connsiteX119" fmla="*/ 397968 w 603405"/>
                    <a:gd name="connsiteY119" fmla="*/ 159900 h 533193"/>
                    <a:gd name="connsiteX120" fmla="*/ 364954 w 603405"/>
                    <a:gd name="connsiteY120" fmla="*/ 183568 h 533193"/>
                    <a:gd name="connsiteX121" fmla="*/ 364954 w 603405"/>
                    <a:gd name="connsiteY121" fmla="*/ 97585 h 533193"/>
                    <a:gd name="connsiteX122" fmla="*/ 174223 w 603405"/>
                    <a:gd name="connsiteY122" fmla="*/ 97585 h 533193"/>
                    <a:gd name="connsiteX123" fmla="*/ 174223 w 603405"/>
                    <a:gd name="connsiteY123" fmla="*/ 232102 h 533193"/>
                    <a:gd name="connsiteX124" fmla="*/ 180526 w 603405"/>
                    <a:gd name="connsiteY124" fmla="*/ 232102 h 533193"/>
                    <a:gd name="connsiteX125" fmla="*/ 174223 w 603405"/>
                    <a:gd name="connsiteY125" fmla="*/ 235547 h 533193"/>
                    <a:gd name="connsiteX126" fmla="*/ 156065 w 603405"/>
                    <a:gd name="connsiteY126" fmla="*/ 256369 h 533193"/>
                    <a:gd name="connsiteX127" fmla="*/ 141209 w 603405"/>
                    <a:gd name="connsiteY127" fmla="*/ 238093 h 533193"/>
                    <a:gd name="connsiteX128" fmla="*/ 131455 w 603405"/>
                    <a:gd name="connsiteY128" fmla="*/ 232102 h 533193"/>
                    <a:gd name="connsiteX129" fmla="*/ 141209 w 603405"/>
                    <a:gd name="connsiteY129" fmla="*/ 232102 h 533193"/>
                    <a:gd name="connsiteX130" fmla="*/ 141209 w 603405"/>
                    <a:gd name="connsiteY130" fmla="*/ 97585 h 533193"/>
                    <a:gd name="connsiteX131" fmla="*/ 1200 w 603405"/>
                    <a:gd name="connsiteY131" fmla="*/ 97585 h 533193"/>
                    <a:gd name="connsiteX132" fmla="*/ 30337 w 603405"/>
                    <a:gd name="connsiteY132" fmla="*/ 0 h 533193"/>
                    <a:gd name="connsiteX133" fmla="*/ 450496 w 603405"/>
                    <a:gd name="connsiteY133" fmla="*/ 0 h 533193"/>
                    <a:gd name="connsiteX134" fmla="*/ 467002 w 603405"/>
                    <a:gd name="connsiteY134" fmla="*/ 16512 h 533193"/>
                    <a:gd name="connsiteX135" fmla="*/ 450496 w 603405"/>
                    <a:gd name="connsiteY135" fmla="*/ 33025 h 533193"/>
                    <a:gd name="connsiteX136" fmla="*/ 30337 w 603405"/>
                    <a:gd name="connsiteY136" fmla="*/ 33025 h 533193"/>
                    <a:gd name="connsiteX137" fmla="*/ 13831 w 603405"/>
                    <a:gd name="connsiteY137" fmla="*/ 16512 h 533193"/>
                    <a:gd name="connsiteX138" fmla="*/ 30337 w 603405"/>
                    <a:gd name="connsiteY138" fmla="*/ 0 h 533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Lst>
                  <a:rect l="l" t="t" r="r" b="b"/>
                  <a:pathLst>
                    <a:path w="603405" h="533193">
                      <a:moveTo>
                        <a:pt x="494452" y="356003"/>
                      </a:moveTo>
                      <a:lnTo>
                        <a:pt x="585270" y="356003"/>
                      </a:lnTo>
                      <a:cubicBezTo>
                        <a:pt x="594277" y="356003"/>
                        <a:pt x="601782" y="363343"/>
                        <a:pt x="601782" y="372480"/>
                      </a:cubicBezTo>
                      <a:cubicBezTo>
                        <a:pt x="601782" y="381617"/>
                        <a:pt x="594277" y="388957"/>
                        <a:pt x="585270" y="388957"/>
                      </a:cubicBezTo>
                      <a:lnTo>
                        <a:pt x="494452" y="388957"/>
                      </a:lnTo>
                      <a:close/>
                      <a:moveTo>
                        <a:pt x="367511" y="244227"/>
                      </a:moveTo>
                      <a:lnTo>
                        <a:pt x="443780" y="244227"/>
                      </a:lnTo>
                      <a:cubicBezTo>
                        <a:pt x="462247" y="244227"/>
                        <a:pt x="477261" y="259207"/>
                        <a:pt x="477411" y="277633"/>
                      </a:cubicBezTo>
                      <a:lnTo>
                        <a:pt x="477861" y="381744"/>
                      </a:lnTo>
                      <a:cubicBezTo>
                        <a:pt x="478011" y="389534"/>
                        <a:pt x="471706" y="395975"/>
                        <a:pt x="463748" y="395975"/>
                      </a:cubicBezTo>
                      <a:cubicBezTo>
                        <a:pt x="455941" y="395975"/>
                        <a:pt x="449486" y="389684"/>
                        <a:pt x="449486" y="381894"/>
                      </a:cubicBezTo>
                      <a:lnTo>
                        <a:pt x="449035" y="277782"/>
                      </a:lnTo>
                      <a:cubicBezTo>
                        <a:pt x="449035" y="276135"/>
                        <a:pt x="447684" y="274786"/>
                        <a:pt x="446033" y="274786"/>
                      </a:cubicBezTo>
                      <a:cubicBezTo>
                        <a:pt x="444381" y="274786"/>
                        <a:pt x="443030" y="276135"/>
                        <a:pt x="443030" y="277782"/>
                      </a:cubicBezTo>
                      <a:cubicBezTo>
                        <a:pt x="443030" y="419944"/>
                        <a:pt x="443330" y="291115"/>
                        <a:pt x="443330" y="516116"/>
                      </a:cubicBezTo>
                      <a:cubicBezTo>
                        <a:pt x="443330" y="525553"/>
                        <a:pt x="435673" y="533193"/>
                        <a:pt x="426215" y="533193"/>
                      </a:cubicBezTo>
                      <a:cubicBezTo>
                        <a:pt x="416906" y="533193"/>
                        <a:pt x="409249" y="525553"/>
                        <a:pt x="409249" y="516116"/>
                      </a:cubicBezTo>
                      <a:lnTo>
                        <a:pt x="409249" y="380096"/>
                      </a:lnTo>
                      <a:lnTo>
                        <a:pt x="401893" y="380096"/>
                      </a:lnTo>
                      <a:lnTo>
                        <a:pt x="401893" y="516116"/>
                      </a:lnTo>
                      <a:cubicBezTo>
                        <a:pt x="401893" y="525553"/>
                        <a:pt x="394236" y="533193"/>
                        <a:pt x="384778" y="533193"/>
                      </a:cubicBezTo>
                      <a:cubicBezTo>
                        <a:pt x="375319" y="533193"/>
                        <a:pt x="367812" y="525553"/>
                        <a:pt x="367812" y="516116"/>
                      </a:cubicBezTo>
                      <a:lnTo>
                        <a:pt x="367812" y="380096"/>
                      </a:lnTo>
                      <a:lnTo>
                        <a:pt x="367812" y="277782"/>
                      </a:lnTo>
                      <a:cubicBezTo>
                        <a:pt x="367812" y="276284"/>
                        <a:pt x="366461" y="274936"/>
                        <a:pt x="364959" y="274936"/>
                      </a:cubicBezTo>
                      <a:cubicBezTo>
                        <a:pt x="363458" y="274936"/>
                        <a:pt x="362257" y="276284"/>
                        <a:pt x="362257" y="277782"/>
                      </a:cubicBezTo>
                      <a:lnTo>
                        <a:pt x="361656" y="381894"/>
                      </a:lnTo>
                      <a:cubicBezTo>
                        <a:pt x="361656" y="389684"/>
                        <a:pt x="355351" y="395975"/>
                        <a:pt x="347544" y="395975"/>
                      </a:cubicBezTo>
                      <a:lnTo>
                        <a:pt x="347393" y="395975"/>
                      </a:lnTo>
                      <a:cubicBezTo>
                        <a:pt x="339586" y="395975"/>
                        <a:pt x="333281" y="389534"/>
                        <a:pt x="333281" y="381744"/>
                      </a:cubicBezTo>
                      <a:lnTo>
                        <a:pt x="333881" y="277633"/>
                      </a:lnTo>
                      <a:cubicBezTo>
                        <a:pt x="333881" y="259207"/>
                        <a:pt x="349045" y="244227"/>
                        <a:pt x="367511" y="244227"/>
                      </a:cubicBezTo>
                      <a:close/>
                      <a:moveTo>
                        <a:pt x="201525" y="244227"/>
                      </a:moveTo>
                      <a:lnTo>
                        <a:pt x="277906" y="244227"/>
                      </a:lnTo>
                      <a:cubicBezTo>
                        <a:pt x="296213" y="244227"/>
                        <a:pt x="311370" y="259207"/>
                        <a:pt x="311520" y="277633"/>
                      </a:cubicBezTo>
                      <a:lnTo>
                        <a:pt x="311970" y="381744"/>
                      </a:lnTo>
                      <a:cubicBezTo>
                        <a:pt x="311970" y="389534"/>
                        <a:pt x="305667" y="395975"/>
                        <a:pt x="297864" y="395975"/>
                      </a:cubicBezTo>
                      <a:lnTo>
                        <a:pt x="297714" y="395975"/>
                      </a:lnTo>
                      <a:cubicBezTo>
                        <a:pt x="289911" y="395975"/>
                        <a:pt x="283608" y="389684"/>
                        <a:pt x="283608" y="381894"/>
                      </a:cubicBezTo>
                      <a:lnTo>
                        <a:pt x="283008" y="277782"/>
                      </a:lnTo>
                      <a:cubicBezTo>
                        <a:pt x="283008" y="276135"/>
                        <a:pt x="281657" y="274786"/>
                        <a:pt x="280007" y="274786"/>
                      </a:cubicBezTo>
                      <a:cubicBezTo>
                        <a:pt x="278356" y="274786"/>
                        <a:pt x="277156" y="276135"/>
                        <a:pt x="277156" y="277782"/>
                      </a:cubicBezTo>
                      <a:cubicBezTo>
                        <a:pt x="277156" y="419944"/>
                        <a:pt x="277456" y="291115"/>
                        <a:pt x="277456" y="516116"/>
                      </a:cubicBezTo>
                      <a:cubicBezTo>
                        <a:pt x="277456" y="525553"/>
                        <a:pt x="269803" y="533193"/>
                        <a:pt x="260349" y="533193"/>
                      </a:cubicBezTo>
                      <a:cubicBezTo>
                        <a:pt x="250895" y="533193"/>
                        <a:pt x="243242" y="525553"/>
                        <a:pt x="243242" y="516116"/>
                      </a:cubicBezTo>
                      <a:lnTo>
                        <a:pt x="243242" y="380096"/>
                      </a:lnTo>
                      <a:lnTo>
                        <a:pt x="235889" y="380096"/>
                      </a:lnTo>
                      <a:lnTo>
                        <a:pt x="235889" y="516116"/>
                      </a:lnTo>
                      <a:cubicBezTo>
                        <a:pt x="235889" y="525553"/>
                        <a:pt x="228386" y="533193"/>
                        <a:pt x="218932" y="533193"/>
                      </a:cubicBezTo>
                      <a:cubicBezTo>
                        <a:pt x="209478" y="533193"/>
                        <a:pt x="201825" y="525553"/>
                        <a:pt x="201825" y="516116"/>
                      </a:cubicBezTo>
                      <a:lnTo>
                        <a:pt x="201825" y="380096"/>
                      </a:lnTo>
                      <a:lnTo>
                        <a:pt x="201825" y="277782"/>
                      </a:lnTo>
                      <a:cubicBezTo>
                        <a:pt x="201825" y="276284"/>
                        <a:pt x="200624" y="274936"/>
                        <a:pt x="199124" y="274936"/>
                      </a:cubicBezTo>
                      <a:cubicBezTo>
                        <a:pt x="197623" y="274936"/>
                        <a:pt x="196423" y="276284"/>
                        <a:pt x="196423" y="277782"/>
                      </a:cubicBezTo>
                      <a:lnTo>
                        <a:pt x="195822" y="381894"/>
                      </a:lnTo>
                      <a:cubicBezTo>
                        <a:pt x="195822" y="389684"/>
                        <a:pt x="189370" y="395975"/>
                        <a:pt x="181567" y="395975"/>
                      </a:cubicBezTo>
                      <a:cubicBezTo>
                        <a:pt x="173763" y="395975"/>
                        <a:pt x="167311" y="389534"/>
                        <a:pt x="167461" y="381744"/>
                      </a:cubicBezTo>
                      <a:lnTo>
                        <a:pt x="167911" y="277633"/>
                      </a:lnTo>
                      <a:cubicBezTo>
                        <a:pt x="168061" y="259207"/>
                        <a:pt x="183067" y="244227"/>
                        <a:pt x="201525" y="244227"/>
                      </a:cubicBezTo>
                      <a:close/>
                      <a:moveTo>
                        <a:pt x="34214" y="244227"/>
                      </a:moveTo>
                      <a:lnTo>
                        <a:pt x="110445" y="244227"/>
                      </a:lnTo>
                      <a:cubicBezTo>
                        <a:pt x="128902" y="244227"/>
                        <a:pt x="143908" y="259207"/>
                        <a:pt x="144059" y="277633"/>
                      </a:cubicBezTo>
                      <a:lnTo>
                        <a:pt x="144509" y="381744"/>
                      </a:lnTo>
                      <a:cubicBezTo>
                        <a:pt x="144659" y="389534"/>
                        <a:pt x="138206" y="395975"/>
                        <a:pt x="130403" y="395975"/>
                      </a:cubicBezTo>
                      <a:cubicBezTo>
                        <a:pt x="122600" y="395975"/>
                        <a:pt x="116147" y="389684"/>
                        <a:pt x="116147" y="381894"/>
                      </a:cubicBezTo>
                      <a:lnTo>
                        <a:pt x="115697" y="277782"/>
                      </a:lnTo>
                      <a:cubicBezTo>
                        <a:pt x="115547" y="276135"/>
                        <a:pt x="114346" y="274786"/>
                        <a:pt x="112696" y="274786"/>
                      </a:cubicBezTo>
                      <a:cubicBezTo>
                        <a:pt x="111045" y="274786"/>
                        <a:pt x="109694" y="276135"/>
                        <a:pt x="109694" y="277782"/>
                      </a:cubicBezTo>
                      <a:cubicBezTo>
                        <a:pt x="109694" y="343695"/>
                        <a:pt x="109995" y="452450"/>
                        <a:pt x="109995" y="516116"/>
                      </a:cubicBezTo>
                      <a:cubicBezTo>
                        <a:pt x="109995" y="525553"/>
                        <a:pt x="102341" y="533193"/>
                        <a:pt x="92888" y="533193"/>
                      </a:cubicBezTo>
                      <a:cubicBezTo>
                        <a:pt x="83584" y="533193"/>
                        <a:pt x="75931" y="525553"/>
                        <a:pt x="75931" y="516116"/>
                      </a:cubicBezTo>
                      <a:lnTo>
                        <a:pt x="75931" y="380096"/>
                      </a:lnTo>
                      <a:lnTo>
                        <a:pt x="68578" y="380096"/>
                      </a:lnTo>
                      <a:lnTo>
                        <a:pt x="68578" y="516116"/>
                      </a:lnTo>
                      <a:cubicBezTo>
                        <a:pt x="68578" y="525553"/>
                        <a:pt x="60925" y="533193"/>
                        <a:pt x="51471" y="533193"/>
                      </a:cubicBezTo>
                      <a:cubicBezTo>
                        <a:pt x="42017" y="533193"/>
                        <a:pt x="34364" y="525553"/>
                        <a:pt x="34364" y="516116"/>
                      </a:cubicBezTo>
                      <a:lnTo>
                        <a:pt x="34364" y="380096"/>
                      </a:lnTo>
                      <a:lnTo>
                        <a:pt x="34364" y="277782"/>
                      </a:lnTo>
                      <a:cubicBezTo>
                        <a:pt x="34364" y="276284"/>
                        <a:pt x="33163" y="275086"/>
                        <a:pt x="31663" y="275086"/>
                      </a:cubicBezTo>
                      <a:cubicBezTo>
                        <a:pt x="30162" y="274936"/>
                        <a:pt x="28962" y="276284"/>
                        <a:pt x="28962" y="277782"/>
                      </a:cubicBezTo>
                      <a:lnTo>
                        <a:pt x="28361" y="381894"/>
                      </a:lnTo>
                      <a:cubicBezTo>
                        <a:pt x="28361" y="389684"/>
                        <a:pt x="22059" y="395975"/>
                        <a:pt x="14256" y="395975"/>
                      </a:cubicBezTo>
                      <a:lnTo>
                        <a:pt x="14106" y="395975"/>
                      </a:lnTo>
                      <a:cubicBezTo>
                        <a:pt x="6302" y="395975"/>
                        <a:pt x="0" y="389534"/>
                        <a:pt x="0" y="381744"/>
                      </a:cubicBezTo>
                      <a:lnTo>
                        <a:pt x="600" y="277633"/>
                      </a:lnTo>
                      <a:cubicBezTo>
                        <a:pt x="600" y="259207"/>
                        <a:pt x="15756" y="244227"/>
                        <a:pt x="34214" y="244227"/>
                      </a:cubicBezTo>
                      <a:close/>
                      <a:moveTo>
                        <a:pt x="298774" y="232090"/>
                      </a:moveTo>
                      <a:lnTo>
                        <a:pt x="346547" y="232090"/>
                      </a:lnTo>
                      <a:cubicBezTo>
                        <a:pt x="336331" y="236739"/>
                        <a:pt x="327768" y="244836"/>
                        <a:pt x="322660" y="254883"/>
                      </a:cubicBezTo>
                      <a:cubicBezTo>
                        <a:pt x="317552" y="244836"/>
                        <a:pt x="309140" y="236739"/>
                        <a:pt x="298774" y="232090"/>
                      </a:cubicBezTo>
                      <a:close/>
                      <a:moveTo>
                        <a:pt x="405716" y="176061"/>
                      </a:moveTo>
                      <a:cubicBezTo>
                        <a:pt x="421987" y="176061"/>
                        <a:pt x="435177" y="189204"/>
                        <a:pt x="435177" y="205417"/>
                      </a:cubicBezTo>
                      <a:cubicBezTo>
                        <a:pt x="435177" y="221630"/>
                        <a:pt x="421987" y="234773"/>
                        <a:pt x="405716" y="234773"/>
                      </a:cubicBezTo>
                      <a:cubicBezTo>
                        <a:pt x="389445" y="234773"/>
                        <a:pt x="376255" y="221630"/>
                        <a:pt x="376255" y="205417"/>
                      </a:cubicBezTo>
                      <a:cubicBezTo>
                        <a:pt x="376255" y="189204"/>
                        <a:pt x="389445" y="176061"/>
                        <a:pt x="405716" y="176061"/>
                      </a:cubicBezTo>
                      <a:close/>
                      <a:moveTo>
                        <a:pt x="239817" y="176061"/>
                      </a:moveTo>
                      <a:cubicBezTo>
                        <a:pt x="256049" y="176061"/>
                        <a:pt x="269208" y="189204"/>
                        <a:pt x="269208" y="205417"/>
                      </a:cubicBezTo>
                      <a:cubicBezTo>
                        <a:pt x="269208" y="221630"/>
                        <a:pt x="256049" y="234773"/>
                        <a:pt x="239817" y="234773"/>
                      </a:cubicBezTo>
                      <a:cubicBezTo>
                        <a:pt x="223585" y="234773"/>
                        <a:pt x="210426" y="221630"/>
                        <a:pt x="210426" y="205417"/>
                      </a:cubicBezTo>
                      <a:cubicBezTo>
                        <a:pt x="210426" y="189204"/>
                        <a:pt x="223585" y="176061"/>
                        <a:pt x="239817" y="176061"/>
                      </a:cubicBezTo>
                      <a:close/>
                      <a:moveTo>
                        <a:pt x="72325" y="176061"/>
                      </a:moveTo>
                      <a:cubicBezTo>
                        <a:pt x="88687" y="176061"/>
                        <a:pt x="101897" y="189241"/>
                        <a:pt x="101897" y="205416"/>
                      </a:cubicBezTo>
                      <a:cubicBezTo>
                        <a:pt x="101897" y="221592"/>
                        <a:pt x="88687" y="234772"/>
                        <a:pt x="72325" y="234772"/>
                      </a:cubicBezTo>
                      <a:cubicBezTo>
                        <a:pt x="56113" y="234772"/>
                        <a:pt x="42904" y="221592"/>
                        <a:pt x="42904" y="205416"/>
                      </a:cubicBezTo>
                      <a:cubicBezTo>
                        <a:pt x="42904" y="189241"/>
                        <a:pt x="55963" y="176061"/>
                        <a:pt x="72325" y="176061"/>
                      </a:cubicBezTo>
                      <a:close/>
                      <a:moveTo>
                        <a:pt x="1200" y="56241"/>
                      </a:moveTo>
                      <a:lnTo>
                        <a:pt x="384613" y="56241"/>
                      </a:lnTo>
                      <a:cubicBezTo>
                        <a:pt x="505414" y="56241"/>
                        <a:pt x="603405" y="154058"/>
                        <a:pt x="603405" y="274494"/>
                      </a:cubicBezTo>
                      <a:cubicBezTo>
                        <a:pt x="603405" y="308947"/>
                        <a:pt x="575493" y="336809"/>
                        <a:pt x="540979" y="336809"/>
                      </a:cubicBezTo>
                      <a:lnTo>
                        <a:pt x="494459" y="336809"/>
                      </a:lnTo>
                      <a:lnTo>
                        <a:pt x="494159" y="277490"/>
                      </a:lnTo>
                      <a:cubicBezTo>
                        <a:pt x="494009" y="257417"/>
                        <a:pt x="482004" y="240041"/>
                        <a:pt x="464747" y="232102"/>
                      </a:cubicBezTo>
                      <a:lnTo>
                        <a:pt x="551333" y="232102"/>
                      </a:lnTo>
                      <a:lnTo>
                        <a:pt x="551483" y="232102"/>
                      </a:lnTo>
                      <a:cubicBezTo>
                        <a:pt x="553884" y="232102"/>
                        <a:pt x="556285" y="230753"/>
                        <a:pt x="557636" y="228806"/>
                      </a:cubicBezTo>
                      <a:cubicBezTo>
                        <a:pt x="558986" y="226709"/>
                        <a:pt x="559136" y="224013"/>
                        <a:pt x="558236" y="221766"/>
                      </a:cubicBezTo>
                      <a:cubicBezTo>
                        <a:pt x="550283" y="203790"/>
                        <a:pt x="531825" y="165892"/>
                        <a:pt x="504663" y="136532"/>
                      </a:cubicBezTo>
                      <a:cubicBezTo>
                        <a:pt x="481704" y="111666"/>
                        <a:pt x="449440" y="97585"/>
                        <a:pt x="415676" y="97585"/>
                      </a:cubicBezTo>
                      <a:lnTo>
                        <a:pt x="397968" y="97585"/>
                      </a:lnTo>
                      <a:lnTo>
                        <a:pt x="397968" y="159900"/>
                      </a:lnTo>
                      <a:cubicBezTo>
                        <a:pt x="383712" y="162297"/>
                        <a:pt x="371707" y="171284"/>
                        <a:pt x="364954" y="183568"/>
                      </a:cubicBezTo>
                      <a:lnTo>
                        <a:pt x="364954" y="97585"/>
                      </a:lnTo>
                      <a:lnTo>
                        <a:pt x="174223" y="97585"/>
                      </a:lnTo>
                      <a:lnTo>
                        <a:pt x="174223" y="232102"/>
                      </a:lnTo>
                      <a:lnTo>
                        <a:pt x="180526" y="232102"/>
                      </a:lnTo>
                      <a:cubicBezTo>
                        <a:pt x="178425" y="233150"/>
                        <a:pt x="176324" y="234199"/>
                        <a:pt x="174223" y="235547"/>
                      </a:cubicBezTo>
                      <a:cubicBezTo>
                        <a:pt x="166420" y="240640"/>
                        <a:pt x="159967" y="247830"/>
                        <a:pt x="156065" y="256369"/>
                      </a:cubicBezTo>
                      <a:cubicBezTo>
                        <a:pt x="152614" y="249178"/>
                        <a:pt x="147512" y="242887"/>
                        <a:pt x="141209" y="238093"/>
                      </a:cubicBezTo>
                      <a:cubicBezTo>
                        <a:pt x="138208" y="235697"/>
                        <a:pt x="134906" y="233749"/>
                        <a:pt x="131455" y="232102"/>
                      </a:cubicBezTo>
                      <a:lnTo>
                        <a:pt x="141209" y="232102"/>
                      </a:lnTo>
                      <a:lnTo>
                        <a:pt x="141209" y="97585"/>
                      </a:lnTo>
                      <a:lnTo>
                        <a:pt x="1200" y="97585"/>
                      </a:lnTo>
                      <a:close/>
                      <a:moveTo>
                        <a:pt x="30337" y="0"/>
                      </a:moveTo>
                      <a:lnTo>
                        <a:pt x="450496" y="0"/>
                      </a:lnTo>
                      <a:cubicBezTo>
                        <a:pt x="459649" y="0"/>
                        <a:pt x="467002" y="7356"/>
                        <a:pt x="467002" y="16512"/>
                      </a:cubicBezTo>
                      <a:cubicBezTo>
                        <a:pt x="467002" y="25669"/>
                        <a:pt x="459649" y="33025"/>
                        <a:pt x="450496" y="33025"/>
                      </a:cubicBezTo>
                      <a:lnTo>
                        <a:pt x="30337" y="33025"/>
                      </a:lnTo>
                      <a:cubicBezTo>
                        <a:pt x="21184" y="33025"/>
                        <a:pt x="13831" y="25669"/>
                        <a:pt x="13831" y="16512"/>
                      </a:cubicBezTo>
                      <a:cubicBezTo>
                        <a:pt x="13831" y="7356"/>
                        <a:pt x="21184" y="0"/>
                        <a:pt x="30337" y="0"/>
                      </a:cubicBezTo>
                      <a:close/>
                    </a:path>
                  </a:pathLst>
                </a:custGeom>
                <a:solidFill>
                  <a:schemeClr val="bg1"/>
                </a:solidFill>
                <a:ln w="9525">
                  <a:noFill/>
                  <a:round/>
                  <a:headEnd/>
                  <a:tailEnd/>
                </a:ln>
              </p:spPr>
              <p:txBody>
                <a:bodyPr vert="horz" wrap="square" lIns="121682" tIns="60841" rIns="121682" bIns="60841"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en-US" sz="3200">
                    <a:latin typeface="微软雅黑" panose="020B0503020204020204" pitchFamily="34" charset="-122"/>
                    <a:ea typeface="微软雅黑" panose="020B0503020204020204" pitchFamily="34" charset="-122"/>
                  </a:endParaRPr>
                </a:p>
              </p:txBody>
            </p:sp>
          </p:grpSp>
          <p:grpSp>
            <p:nvGrpSpPr>
              <p:cNvPr id="39" name="îsļíďé">
                <a:extLst>
                  <a:ext uri="{FF2B5EF4-FFF2-40B4-BE49-F238E27FC236}">
                    <a16:creationId xmlns="" xmlns:a16="http://schemas.microsoft.com/office/drawing/2014/main" id="{A7036373-251D-4222-90AE-C7206CCF6EA4}"/>
                  </a:ext>
                </a:extLst>
              </p:cNvPr>
              <p:cNvGrpSpPr/>
              <p:nvPr/>
            </p:nvGrpSpPr>
            <p:grpSpPr>
              <a:xfrm>
                <a:off x="171951" y="1458237"/>
                <a:ext cx="5412073" cy="1046336"/>
                <a:chOff x="808559" y="954416"/>
                <a:chExt cx="5412071" cy="1046336"/>
              </a:xfrm>
            </p:grpSpPr>
            <p:sp>
              <p:nvSpPr>
                <p:cNvPr id="40" name="ïṡḷíḋê">
                  <a:extLst>
                    <a:ext uri="{FF2B5EF4-FFF2-40B4-BE49-F238E27FC236}">
                      <a16:creationId xmlns="" xmlns:a16="http://schemas.microsoft.com/office/drawing/2014/main" id="{ECE54B33-35D0-4515-B5E0-5F63153F0384}"/>
                    </a:ext>
                  </a:extLst>
                </p:cNvPr>
                <p:cNvSpPr txBox="1"/>
                <p:nvPr/>
              </p:nvSpPr>
              <p:spPr bwMode="auto">
                <a:xfrm>
                  <a:off x="1815378" y="954416"/>
                  <a:ext cx="4114875" cy="391558"/>
                </a:xfrm>
                <a:prstGeom prst="rect">
                  <a:avLst/>
                </a:prstGeom>
                <a:solidFill>
                  <a:srgbClr val="218CFF"/>
                </a:solidFill>
                <a:ln>
                  <a:solidFill>
                    <a:srgbClr val="218CFF"/>
                  </a:solidFill>
                </a:ln>
              </p:spPr>
              <p:txBody>
                <a:bodyPr wrap="none" lIns="90000" tIns="46800" rIns="90000" bIns="46800" anchor="ctr" anchorCtr="0">
                  <a:normAutofit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r>
                    <a:rPr lang="zh-CN" altLang="en-US" sz="2000" b="1" dirty="0">
                      <a:solidFill>
                        <a:schemeClr val="bg1"/>
                      </a:solidFill>
                      <a:latin typeface="微软雅黑" panose="020B0503020204020204" pitchFamily="34" charset="-122"/>
                      <a:ea typeface="微软雅黑" panose="020B0503020204020204" pitchFamily="34" charset="-122"/>
                      <a:cs typeface="+mn-ea"/>
                      <a:sym typeface="+mn-lt"/>
                    </a:rPr>
                    <a:t>风湿性心脏病</a:t>
                  </a:r>
                </a:p>
              </p:txBody>
            </p:sp>
            <p:sp>
              <p:nvSpPr>
                <p:cNvPr id="41" name="îṣľíďê">
                  <a:extLst>
                    <a:ext uri="{FF2B5EF4-FFF2-40B4-BE49-F238E27FC236}">
                      <a16:creationId xmlns="" xmlns:a16="http://schemas.microsoft.com/office/drawing/2014/main" id="{CDD8630C-C6BC-4F21-B9A8-A8D020F12362}"/>
                    </a:ext>
                  </a:extLst>
                </p:cNvPr>
                <p:cNvSpPr/>
                <p:nvPr/>
              </p:nvSpPr>
              <p:spPr bwMode="auto">
                <a:xfrm>
                  <a:off x="808559" y="1332005"/>
                  <a:ext cx="5412071" cy="668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just" defTabSz="1450975">
                    <a:lnSpc>
                      <a:spcPct val="150000"/>
                    </a:lnSpc>
                  </a:pPr>
                  <a:r>
                    <a:rPr lang="zh-CN" altLang="en-US" sz="1400" dirty="0">
                      <a:latin typeface="微软雅黑" panose="020B0503020204020204" pitchFamily="34" charset="-122"/>
                      <a:ea typeface="微软雅黑" panose="020B0503020204020204" pitchFamily="34" charset="-122"/>
                      <a:cs typeface="+mn-ea"/>
                      <a:sym typeface="+mn-lt"/>
                    </a:rPr>
                    <a:t>慢性风湿性心脏病主要在风湿热感染后，免疫复合物沉积在心脏瓣膜，导致心脏瓣膜的狭窄和关闭不全，最常累及二尖瓣，其次主动脉瓣，可引起联合瓣膜病。</a:t>
                  </a:r>
                </a:p>
              </p:txBody>
            </p:sp>
          </p:grpSp>
        </p:grpSp>
      </p:grpSp>
    </p:spTree>
    <p:extLst>
      <p:ext uri="{BB962C8B-B14F-4D97-AF65-F5344CB8AC3E}">
        <p14:creationId xmlns:p14="http://schemas.microsoft.com/office/powerpoint/2010/main" val="199338525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down)">
                                      <p:cBhvr>
                                        <p:cTn id="7" dur="500"/>
                                        <p:tgtEl>
                                          <p:spTgt spid="2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44"/>
                                        </p:tgtEl>
                                        <p:attrNameLst>
                                          <p:attrName>style.visibility</p:attrName>
                                        </p:attrNameLst>
                                      </p:cBhvr>
                                      <p:to>
                                        <p:strVal val="visible"/>
                                      </p:to>
                                    </p:set>
                                    <p:animEffect transition="in" filter="wipe(up)">
                                      <p:cBhvr>
                                        <p:cTn id="11"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553D2DD9-531E-4BE8-858C-284E046A960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矩形 1">
            <a:extLst>
              <a:ext uri="{FF2B5EF4-FFF2-40B4-BE49-F238E27FC236}">
                <a16:creationId xmlns="" xmlns:a16="http://schemas.microsoft.com/office/drawing/2014/main" id="{E2055E0E-4693-418B-9A08-B0CBFA6D3EC6}"/>
              </a:ext>
            </a:extLst>
          </p:cNvPr>
          <p:cNvSpPr/>
          <p:nvPr/>
        </p:nvSpPr>
        <p:spPr>
          <a:xfrm>
            <a:off x="239210" y="219919"/>
            <a:ext cx="11713580" cy="64470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a:extLst>
              <a:ext uri="{FF2B5EF4-FFF2-40B4-BE49-F238E27FC236}">
                <a16:creationId xmlns="" xmlns:a16="http://schemas.microsoft.com/office/drawing/2014/main" id="{040D6359-4458-41AB-85F2-663FDF937C7B}"/>
              </a:ext>
            </a:extLst>
          </p:cNvPr>
          <p:cNvSpPr txBox="1"/>
          <p:nvPr/>
        </p:nvSpPr>
        <p:spPr>
          <a:xfrm>
            <a:off x="1275143" y="508893"/>
            <a:ext cx="6094070" cy="400110"/>
          </a:xfrm>
          <a:prstGeom prst="rect">
            <a:avLst/>
          </a:prstGeom>
          <a:noFill/>
        </p:spPr>
        <p:txBody>
          <a:bodyPr wrap="square">
            <a:spAutoFit/>
          </a:bodyPr>
          <a:lstStyle/>
          <a:p>
            <a:r>
              <a:rPr lang="zh-CN" altLang="en-US" sz="2000" dirty="0">
                <a:solidFill>
                  <a:srgbClr val="0070C0"/>
                </a:solidFill>
                <a:latin typeface="锐字真言体免费商用" panose="02010600030101010101" pitchFamily="2" charset="-122"/>
                <a:ea typeface="锐字真言体免费商用" panose="02010600030101010101" pitchFamily="2" charset="-122"/>
                <a:cs typeface="+mn-ea"/>
                <a:sym typeface="+mn-lt"/>
              </a:rPr>
              <a:t>病因及临床表现</a:t>
            </a:r>
          </a:p>
        </p:txBody>
      </p:sp>
      <p:pic>
        <p:nvPicPr>
          <p:cNvPr id="6" name="图片 5">
            <a:extLst>
              <a:ext uri="{FF2B5EF4-FFF2-40B4-BE49-F238E27FC236}">
                <a16:creationId xmlns="" xmlns:a16="http://schemas.microsoft.com/office/drawing/2014/main" id="{4E8D0F66-718C-4E8E-8C44-5D3179A2D83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9210" y="190982"/>
            <a:ext cx="1035933" cy="1035933"/>
          </a:xfrm>
          <a:prstGeom prst="rect">
            <a:avLst/>
          </a:prstGeom>
        </p:spPr>
      </p:pic>
      <p:grpSp>
        <p:nvGrpSpPr>
          <p:cNvPr id="23" name="组合 22">
            <a:extLst>
              <a:ext uri="{FF2B5EF4-FFF2-40B4-BE49-F238E27FC236}">
                <a16:creationId xmlns="" xmlns:a16="http://schemas.microsoft.com/office/drawing/2014/main" id="{EA5A2F6E-F7A7-4820-A1FD-23C26ACB7C1A}"/>
              </a:ext>
            </a:extLst>
          </p:cNvPr>
          <p:cNvGrpSpPr/>
          <p:nvPr/>
        </p:nvGrpSpPr>
        <p:grpSpPr>
          <a:xfrm>
            <a:off x="627036" y="1933681"/>
            <a:ext cx="3852367" cy="3708658"/>
            <a:chOff x="695325" y="3989791"/>
            <a:chExt cx="4311230" cy="3708665"/>
          </a:xfrm>
        </p:grpSpPr>
        <p:sp>
          <p:nvSpPr>
            <p:cNvPr id="24" name="文本框 23">
              <a:extLst>
                <a:ext uri="{FF2B5EF4-FFF2-40B4-BE49-F238E27FC236}">
                  <a16:creationId xmlns="" xmlns:a16="http://schemas.microsoft.com/office/drawing/2014/main" id="{6D72A9B9-8F8B-4993-8100-37D2D9FD4333}"/>
                </a:ext>
              </a:extLst>
            </p:cNvPr>
            <p:cNvSpPr txBox="1"/>
            <p:nvPr/>
          </p:nvSpPr>
          <p:spPr>
            <a:xfrm>
              <a:off x="695325" y="3989791"/>
              <a:ext cx="1928844" cy="461666"/>
            </a:xfrm>
            <a:prstGeom prst="rect">
              <a:avLst/>
            </a:prstGeom>
            <a:solidFill>
              <a:srgbClr val="218CFF"/>
            </a:solidFill>
          </p:spPr>
          <p:txBody>
            <a:bodyPr wrap="none" rtlCol="0">
              <a:spAutoFit/>
            </a:bodyPr>
            <a:lstStyle/>
            <a:p>
              <a:r>
                <a:rPr lang="zh-CN" altLang="en-US" sz="2400" b="1" dirty="0">
                  <a:solidFill>
                    <a:schemeClr val="bg1"/>
                  </a:solidFill>
                  <a:latin typeface="微软雅黑" panose="020B0503020204020204" pitchFamily="34" charset="-122"/>
                  <a:ea typeface="微软雅黑" panose="020B0503020204020204" pitchFamily="34" charset="-122"/>
                  <a:cs typeface="+mn-ea"/>
                  <a:sym typeface="+mn-lt"/>
                </a:rPr>
                <a:t>诱发的因素</a:t>
              </a:r>
            </a:p>
          </p:txBody>
        </p:sp>
        <p:sp>
          <p:nvSpPr>
            <p:cNvPr id="25" name="文本框 24">
              <a:extLst>
                <a:ext uri="{FF2B5EF4-FFF2-40B4-BE49-F238E27FC236}">
                  <a16:creationId xmlns="" xmlns:a16="http://schemas.microsoft.com/office/drawing/2014/main" id="{45D7C7F0-8B12-4730-8C4B-503AB9C5AAF8}"/>
                </a:ext>
              </a:extLst>
            </p:cNvPr>
            <p:cNvSpPr txBox="1"/>
            <p:nvPr/>
          </p:nvSpPr>
          <p:spPr>
            <a:xfrm>
              <a:off x="695326" y="4694935"/>
              <a:ext cx="4311229" cy="3003521"/>
            </a:xfrm>
            <a:prstGeom prst="rect">
              <a:avLst/>
            </a:prstGeom>
            <a:noFill/>
          </p:spPr>
          <p:txBody>
            <a:bodyPr wrap="square" rtlCol="0">
              <a:spAutoFit/>
            </a:bodyPr>
            <a:lstStyle/>
            <a:p>
              <a:pPr marL="285750" marR="0" lvl="0" indent="-285750" defTabSz="1450975" rtl="0" eaLnBrk="1" fontAlgn="auto" latinLnBrk="0" hangingPunct="1">
                <a:lnSpc>
                  <a:spcPct val="150000"/>
                </a:lnSpc>
                <a:spcBef>
                  <a:spcPts val="0"/>
                </a:spcBef>
                <a:spcAft>
                  <a:spcPts val="0"/>
                </a:spcAft>
                <a:buClrTx/>
                <a:buSzTx/>
                <a:buFont typeface="Arial" panose="020B0604020202020204" pitchFamily="34" charset="0"/>
                <a:buChar char="•"/>
                <a:defRPr/>
              </a:pPr>
              <a:r>
                <a:rPr kumimoji="0" lang="zh-CN" altLang="en-US" sz="1600" b="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cs typeface="+mn-ea"/>
                  <a:sym typeface="+mn-lt"/>
                </a:rPr>
                <a:t>衰老会增加心脏疾病的风险，男性以及绝经后女性患心脏病的风险会更高。</a:t>
              </a:r>
              <a:endParaRPr kumimoji="0" lang="en-US" altLang="zh-CN" sz="1600" b="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cs typeface="+mn-ea"/>
                <a:sym typeface="+mn-lt"/>
              </a:endParaRPr>
            </a:p>
            <a:p>
              <a:pPr marL="285750" indent="-285750" defTabSz="1450975">
                <a:lnSpc>
                  <a:spcPct val="150000"/>
                </a:lnSpc>
                <a:buFont typeface="Arial" panose="020B0604020202020204" pitchFamily="34" charset="0"/>
                <a:buChar char="•"/>
                <a:defRPr/>
              </a:pPr>
              <a:r>
                <a:rPr kumimoji="0" lang="zh-CN" altLang="en-US" sz="1600" b="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cs typeface="+mn-ea"/>
                  <a:sym typeface="+mn-lt"/>
                </a:rPr>
                <a:t>精神压力较大、长期吸烟或二手烟的人群，易诱发心脏病变。</a:t>
              </a:r>
            </a:p>
            <a:p>
              <a:pPr marL="285750" indent="-285750" defTabSz="1450975">
                <a:lnSpc>
                  <a:spcPct val="150000"/>
                </a:lnSpc>
                <a:buFont typeface="Arial" panose="020B0604020202020204" pitchFamily="34" charset="0"/>
                <a:buChar char="•"/>
                <a:defRPr/>
              </a:pPr>
              <a:r>
                <a:rPr kumimoji="0" lang="zh-CN" altLang="en-US" sz="1600" b="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cs typeface="+mn-ea"/>
                  <a:sym typeface="+mn-lt"/>
                </a:rPr>
                <a:t>饮食上高糖、高盐、高脂，以及吸食毒品等人群，这些习惯会影响血管的正常功能，诱发心脏病变。</a:t>
              </a:r>
            </a:p>
            <a:p>
              <a:pPr marL="285750" marR="0" lvl="0" indent="-285750" defTabSz="1450975" rtl="0" eaLnBrk="1" fontAlgn="auto" latinLnBrk="0" hangingPunct="1">
                <a:lnSpc>
                  <a:spcPct val="150000"/>
                </a:lnSpc>
                <a:spcBef>
                  <a:spcPts val="0"/>
                </a:spcBef>
                <a:spcAft>
                  <a:spcPts val="0"/>
                </a:spcAft>
                <a:buClrTx/>
                <a:buSzTx/>
                <a:buFont typeface="Arial" panose="020B0604020202020204" pitchFamily="34" charset="0"/>
                <a:buChar char="•"/>
                <a:defRPr/>
              </a:pPr>
              <a:endParaRPr kumimoji="0" lang="zh-CN" altLang="en-US" sz="1600" b="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30" name="组合 29">
            <a:extLst>
              <a:ext uri="{FF2B5EF4-FFF2-40B4-BE49-F238E27FC236}">
                <a16:creationId xmlns="" xmlns:a16="http://schemas.microsoft.com/office/drawing/2014/main" id="{DA253BA3-E681-4F5F-AD90-E306E7A65CA3}"/>
              </a:ext>
            </a:extLst>
          </p:cNvPr>
          <p:cNvGrpSpPr/>
          <p:nvPr/>
        </p:nvGrpSpPr>
        <p:grpSpPr>
          <a:xfrm>
            <a:off x="8164167" y="1899021"/>
            <a:ext cx="3169916" cy="2969993"/>
            <a:chOff x="695324" y="3903620"/>
            <a:chExt cx="3547491" cy="2969999"/>
          </a:xfrm>
        </p:grpSpPr>
        <p:sp>
          <p:nvSpPr>
            <p:cNvPr id="31" name="文本框 30">
              <a:extLst>
                <a:ext uri="{FF2B5EF4-FFF2-40B4-BE49-F238E27FC236}">
                  <a16:creationId xmlns="" xmlns:a16="http://schemas.microsoft.com/office/drawing/2014/main" id="{FC3D1C86-2138-4297-A5C8-B7BBE8DF2FF1}"/>
                </a:ext>
              </a:extLst>
            </p:cNvPr>
            <p:cNvSpPr txBox="1"/>
            <p:nvPr/>
          </p:nvSpPr>
          <p:spPr>
            <a:xfrm>
              <a:off x="2313971" y="3903620"/>
              <a:ext cx="1928844" cy="461666"/>
            </a:xfrm>
            <a:prstGeom prst="rect">
              <a:avLst/>
            </a:prstGeom>
            <a:solidFill>
              <a:srgbClr val="218CFF"/>
            </a:solidFill>
          </p:spPr>
          <p:txBody>
            <a:bodyPr wrap="none" rtlCol="0">
              <a:spAutoFit/>
            </a:bodyPr>
            <a:lstStyle/>
            <a:p>
              <a:r>
                <a:rPr lang="zh-CN" altLang="en-US" sz="2400" b="1" dirty="0">
                  <a:solidFill>
                    <a:schemeClr val="bg1"/>
                  </a:solidFill>
                  <a:latin typeface="微软雅黑" panose="020B0503020204020204" pitchFamily="34" charset="-122"/>
                  <a:ea typeface="微软雅黑" panose="020B0503020204020204" pitchFamily="34" charset="-122"/>
                  <a:cs typeface="+mn-ea"/>
                  <a:sym typeface="+mn-lt"/>
                </a:rPr>
                <a:t>好发的人群</a:t>
              </a:r>
            </a:p>
          </p:txBody>
        </p:sp>
        <p:sp>
          <p:nvSpPr>
            <p:cNvPr id="32" name="文本框 31">
              <a:extLst>
                <a:ext uri="{FF2B5EF4-FFF2-40B4-BE49-F238E27FC236}">
                  <a16:creationId xmlns="" xmlns:a16="http://schemas.microsoft.com/office/drawing/2014/main" id="{90618944-1AFE-4216-BACB-E8FAE0B7EC76}"/>
                </a:ext>
              </a:extLst>
            </p:cNvPr>
            <p:cNvSpPr txBox="1"/>
            <p:nvPr/>
          </p:nvSpPr>
          <p:spPr>
            <a:xfrm>
              <a:off x="695324" y="4608764"/>
              <a:ext cx="3547491" cy="2264855"/>
            </a:xfrm>
            <a:prstGeom prst="rect">
              <a:avLst/>
            </a:prstGeom>
            <a:noFill/>
          </p:spPr>
          <p:txBody>
            <a:bodyPr wrap="square" rtlCol="0">
              <a:spAutoFit/>
            </a:bodyPr>
            <a:lstStyle/>
            <a:p>
              <a:pPr marL="285750" indent="-285750" algn="just" defTabSz="1450975">
                <a:lnSpc>
                  <a:spcPct val="150000"/>
                </a:lnSpc>
                <a:buFont typeface="Arial" panose="020B0604020202020204" pitchFamily="34" charset="0"/>
                <a:buChar char="•"/>
              </a:pPr>
              <a:r>
                <a:rPr lang="zh-CN" altLang="en-US" sz="1600" dirty="0">
                  <a:latin typeface="微软雅黑" panose="020B0503020204020204" pitchFamily="34" charset="-122"/>
                  <a:ea typeface="微软雅黑" panose="020B0503020204020204" pitchFamily="34" charset="-122"/>
                  <a:cs typeface="+mn-ea"/>
                  <a:sym typeface="+mn-lt"/>
                </a:rPr>
                <a:t>有家族遗传史者(如常见的肥厚型心肌病、马凡综合征)</a:t>
              </a:r>
            </a:p>
            <a:p>
              <a:pPr marL="285750" indent="-285750" algn="just" defTabSz="1450975">
                <a:lnSpc>
                  <a:spcPct val="150000"/>
                </a:lnSpc>
                <a:buFont typeface="Arial" panose="020B0604020202020204" pitchFamily="34" charset="0"/>
                <a:buChar char="•"/>
              </a:pPr>
              <a:r>
                <a:rPr lang="zh-CN" altLang="en-US" sz="1600" dirty="0">
                  <a:latin typeface="微软雅黑" panose="020B0503020204020204" pitchFamily="34" charset="-122"/>
                  <a:ea typeface="微软雅黑" panose="020B0503020204020204" pitchFamily="34" charset="-122"/>
                  <a:cs typeface="+mn-ea"/>
                  <a:sym typeface="+mn-lt"/>
                </a:rPr>
                <a:t>先天心脏结构缺陷者(如心脏畸形)</a:t>
              </a:r>
            </a:p>
            <a:p>
              <a:pPr marL="285750" indent="-285750" algn="just" defTabSz="1450975">
                <a:lnSpc>
                  <a:spcPct val="150000"/>
                </a:lnSpc>
                <a:buFont typeface="Arial" panose="020B0604020202020204" pitchFamily="34" charset="0"/>
                <a:buChar char="•"/>
              </a:pPr>
              <a:r>
                <a:rPr lang="zh-CN" altLang="en-US" sz="1600" dirty="0">
                  <a:latin typeface="微软雅黑" panose="020B0503020204020204" pitchFamily="34" charset="-122"/>
                  <a:ea typeface="微软雅黑" panose="020B0503020204020204" pitchFamily="34" charset="-122"/>
                  <a:cs typeface="+mn-ea"/>
                  <a:sym typeface="+mn-lt"/>
                </a:rPr>
                <a:t>患有高血压、高血脂、糖尿病者</a:t>
              </a:r>
            </a:p>
          </p:txBody>
        </p:sp>
      </p:grpSp>
      <p:pic>
        <p:nvPicPr>
          <p:cNvPr id="33" name="图片 32">
            <a:extLst>
              <a:ext uri="{FF2B5EF4-FFF2-40B4-BE49-F238E27FC236}">
                <a16:creationId xmlns="" xmlns:a16="http://schemas.microsoft.com/office/drawing/2014/main" id="{74D88C6D-7847-4694-9999-57DB6D567859}"/>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4027834" y="1786001"/>
            <a:ext cx="4709160" cy="4709160"/>
          </a:xfrm>
          <a:prstGeom prst="rect">
            <a:avLst/>
          </a:prstGeom>
        </p:spPr>
      </p:pic>
    </p:spTree>
    <p:extLst>
      <p:ext uri="{BB962C8B-B14F-4D97-AF65-F5344CB8AC3E}">
        <p14:creationId xmlns:p14="http://schemas.microsoft.com/office/powerpoint/2010/main" val="57374003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down)">
                                      <p:cBhvr>
                                        <p:cTn id="7" dur="500"/>
                                        <p:tgtEl>
                                          <p:spTgt spid="33"/>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500" fill="hold"/>
                                        <p:tgtEl>
                                          <p:spTgt spid="23"/>
                                        </p:tgtEl>
                                        <p:attrNameLst>
                                          <p:attrName>ppt_x</p:attrName>
                                        </p:attrNameLst>
                                      </p:cBhvr>
                                      <p:tavLst>
                                        <p:tav tm="0">
                                          <p:val>
                                            <p:strVal val="0-#ppt_w/2"/>
                                          </p:val>
                                        </p:tav>
                                        <p:tav tm="100000">
                                          <p:val>
                                            <p:strVal val="#ppt_x"/>
                                          </p:val>
                                        </p:tav>
                                      </p:tavLst>
                                    </p:anim>
                                    <p:anim calcmode="lin" valueType="num">
                                      <p:cBhvr additive="base">
                                        <p:cTn id="12" dur="500" fill="hold"/>
                                        <p:tgtEl>
                                          <p:spTgt spid="23"/>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2" fill="hold" nodeType="afterEffect">
                                  <p:stCondLst>
                                    <p:cond delay="0"/>
                                  </p:stCondLst>
                                  <p:childTnLst>
                                    <p:set>
                                      <p:cBhvr>
                                        <p:cTn id="15" dur="1" fill="hold">
                                          <p:stCondLst>
                                            <p:cond delay="0"/>
                                          </p:stCondLst>
                                        </p:cTn>
                                        <p:tgtEl>
                                          <p:spTgt spid="30"/>
                                        </p:tgtEl>
                                        <p:attrNameLst>
                                          <p:attrName>style.visibility</p:attrName>
                                        </p:attrNameLst>
                                      </p:cBhvr>
                                      <p:to>
                                        <p:strVal val="visible"/>
                                      </p:to>
                                    </p:set>
                                    <p:anim calcmode="lin" valueType="num">
                                      <p:cBhvr additive="base">
                                        <p:cTn id="16" dur="500" fill="hold"/>
                                        <p:tgtEl>
                                          <p:spTgt spid="30"/>
                                        </p:tgtEl>
                                        <p:attrNameLst>
                                          <p:attrName>ppt_x</p:attrName>
                                        </p:attrNameLst>
                                      </p:cBhvr>
                                      <p:tavLst>
                                        <p:tav tm="0">
                                          <p:val>
                                            <p:strVal val="1+#ppt_w/2"/>
                                          </p:val>
                                        </p:tav>
                                        <p:tav tm="100000">
                                          <p:val>
                                            <p:strVal val="#ppt_x"/>
                                          </p:val>
                                        </p:tav>
                                      </p:tavLst>
                                    </p:anim>
                                    <p:anim calcmode="lin" valueType="num">
                                      <p:cBhvr additive="base">
                                        <p:cTn id="17" dur="5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553D2DD9-531E-4BE8-858C-284E046A960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矩形 1">
            <a:extLst>
              <a:ext uri="{FF2B5EF4-FFF2-40B4-BE49-F238E27FC236}">
                <a16:creationId xmlns="" xmlns:a16="http://schemas.microsoft.com/office/drawing/2014/main" id="{E2055E0E-4693-418B-9A08-B0CBFA6D3EC6}"/>
              </a:ext>
            </a:extLst>
          </p:cNvPr>
          <p:cNvSpPr/>
          <p:nvPr/>
        </p:nvSpPr>
        <p:spPr>
          <a:xfrm>
            <a:off x="239210" y="219919"/>
            <a:ext cx="11713580" cy="64470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a:extLst>
              <a:ext uri="{FF2B5EF4-FFF2-40B4-BE49-F238E27FC236}">
                <a16:creationId xmlns="" xmlns:a16="http://schemas.microsoft.com/office/drawing/2014/main" id="{040D6359-4458-41AB-85F2-663FDF937C7B}"/>
              </a:ext>
            </a:extLst>
          </p:cNvPr>
          <p:cNvSpPr txBox="1"/>
          <p:nvPr/>
        </p:nvSpPr>
        <p:spPr>
          <a:xfrm>
            <a:off x="1275143" y="508893"/>
            <a:ext cx="6094070" cy="400110"/>
          </a:xfrm>
          <a:prstGeom prst="rect">
            <a:avLst/>
          </a:prstGeom>
          <a:noFill/>
        </p:spPr>
        <p:txBody>
          <a:bodyPr wrap="square">
            <a:spAutoFit/>
          </a:bodyPr>
          <a:lstStyle/>
          <a:p>
            <a:r>
              <a:rPr lang="zh-CN" altLang="en-US" sz="2000" dirty="0">
                <a:solidFill>
                  <a:srgbClr val="0070C0"/>
                </a:solidFill>
                <a:latin typeface="锐字真言体免费商用" panose="02010600030101010101" pitchFamily="2" charset="-122"/>
                <a:ea typeface="锐字真言体免费商用" panose="02010600030101010101" pitchFamily="2" charset="-122"/>
                <a:cs typeface="+mn-ea"/>
                <a:sym typeface="+mn-lt"/>
              </a:rPr>
              <a:t>病因及临床表现</a:t>
            </a:r>
          </a:p>
        </p:txBody>
      </p:sp>
      <p:pic>
        <p:nvPicPr>
          <p:cNvPr id="6" name="图片 5">
            <a:extLst>
              <a:ext uri="{FF2B5EF4-FFF2-40B4-BE49-F238E27FC236}">
                <a16:creationId xmlns="" xmlns:a16="http://schemas.microsoft.com/office/drawing/2014/main" id="{4E8D0F66-718C-4E8E-8C44-5D3179A2D83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9210" y="190982"/>
            <a:ext cx="1035933" cy="1035933"/>
          </a:xfrm>
          <a:prstGeom prst="rect">
            <a:avLst/>
          </a:prstGeom>
        </p:spPr>
      </p:pic>
      <p:pic>
        <p:nvPicPr>
          <p:cNvPr id="14" name="图片 13">
            <a:extLst>
              <a:ext uri="{FF2B5EF4-FFF2-40B4-BE49-F238E27FC236}">
                <a16:creationId xmlns="" xmlns:a16="http://schemas.microsoft.com/office/drawing/2014/main" id="{4BFE21FB-F86F-4A93-A9B1-8D22F9CA577F}"/>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6146479" y="1226915"/>
            <a:ext cx="5206962" cy="5206962"/>
          </a:xfrm>
          <a:prstGeom prst="rect">
            <a:avLst/>
          </a:prstGeom>
        </p:spPr>
      </p:pic>
      <p:grpSp>
        <p:nvGrpSpPr>
          <p:cNvPr id="4" name="组合 3">
            <a:extLst>
              <a:ext uri="{FF2B5EF4-FFF2-40B4-BE49-F238E27FC236}">
                <a16:creationId xmlns="" xmlns:a16="http://schemas.microsoft.com/office/drawing/2014/main" id="{34A9A271-E4A1-4A5D-9278-E1D4FD8161C7}"/>
              </a:ext>
            </a:extLst>
          </p:cNvPr>
          <p:cNvGrpSpPr/>
          <p:nvPr/>
        </p:nvGrpSpPr>
        <p:grpSpPr>
          <a:xfrm>
            <a:off x="706055" y="1989062"/>
            <a:ext cx="5717894" cy="3818983"/>
            <a:chOff x="706055" y="1989062"/>
            <a:chExt cx="5717894" cy="3818983"/>
          </a:xfrm>
        </p:grpSpPr>
        <p:grpSp>
          <p:nvGrpSpPr>
            <p:cNvPr id="7" name="组合 6">
              <a:extLst>
                <a:ext uri="{FF2B5EF4-FFF2-40B4-BE49-F238E27FC236}">
                  <a16:creationId xmlns="" xmlns:a16="http://schemas.microsoft.com/office/drawing/2014/main" id="{500AE207-2F67-4224-A92B-9ABC02A73C38}"/>
                </a:ext>
              </a:extLst>
            </p:cNvPr>
            <p:cNvGrpSpPr/>
            <p:nvPr/>
          </p:nvGrpSpPr>
          <p:grpSpPr>
            <a:xfrm>
              <a:off x="706055" y="2120203"/>
              <a:ext cx="5717894" cy="3687842"/>
              <a:chOff x="-1875606" y="2028055"/>
              <a:chExt cx="5717894" cy="3687842"/>
            </a:xfrm>
          </p:grpSpPr>
          <p:sp>
            <p:nvSpPr>
              <p:cNvPr id="8" name="íṩļiḓé">
                <a:extLst>
                  <a:ext uri="{FF2B5EF4-FFF2-40B4-BE49-F238E27FC236}">
                    <a16:creationId xmlns="" xmlns:a16="http://schemas.microsoft.com/office/drawing/2014/main" id="{2455573B-5385-439E-ADC8-57B77D669133}"/>
                  </a:ext>
                </a:extLst>
              </p:cNvPr>
              <p:cNvSpPr/>
              <p:nvPr/>
            </p:nvSpPr>
            <p:spPr bwMode="auto">
              <a:xfrm>
                <a:off x="-1875606" y="2028055"/>
                <a:ext cx="5717894" cy="3687842"/>
              </a:xfrm>
              <a:custGeom>
                <a:avLst/>
                <a:gdLst>
                  <a:gd name="T0" fmla="*/ 1869 w 2000"/>
                  <a:gd name="T1" fmla="*/ 406 h 2592"/>
                  <a:gd name="T2" fmla="*/ 1767 w 2000"/>
                  <a:gd name="T3" fmla="*/ 359 h 2592"/>
                  <a:gd name="T4" fmla="*/ 1000 w 2000"/>
                  <a:gd name="T5" fmla="*/ 0 h 2592"/>
                  <a:gd name="T6" fmla="*/ 1000 w 2000"/>
                  <a:gd name="T7" fmla="*/ 0 h 2592"/>
                  <a:gd name="T8" fmla="*/ 233 w 2000"/>
                  <a:gd name="T9" fmla="*/ 359 h 2592"/>
                  <a:gd name="T10" fmla="*/ 132 w 2000"/>
                  <a:gd name="T11" fmla="*/ 406 h 2592"/>
                  <a:gd name="T12" fmla="*/ 132 w 2000"/>
                  <a:gd name="T13" fmla="*/ 406 h 2592"/>
                  <a:gd name="T14" fmla="*/ 0 w 2000"/>
                  <a:gd name="T15" fmla="*/ 538 h 2592"/>
                  <a:gd name="T16" fmla="*/ 0 w 2000"/>
                  <a:gd name="T17" fmla="*/ 1001 h 2592"/>
                  <a:gd name="T18" fmla="*/ 0 w 2000"/>
                  <a:gd name="T19" fmla="*/ 1295 h 2592"/>
                  <a:gd name="T20" fmla="*/ 0 w 2000"/>
                  <a:gd name="T21" fmla="*/ 1298 h 2592"/>
                  <a:gd name="T22" fmla="*/ 0 w 2000"/>
                  <a:gd name="T23" fmla="*/ 1592 h 2592"/>
                  <a:gd name="T24" fmla="*/ 0 w 2000"/>
                  <a:gd name="T25" fmla="*/ 2054 h 2592"/>
                  <a:gd name="T26" fmla="*/ 132 w 2000"/>
                  <a:gd name="T27" fmla="*/ 2186 h 2592"/>
                  <a:gd name="T28" fmla="*/ 132 w 2000"/>
                  <a:gd name="T29" fmla="*/ 2186 h 2592"/>
                  <a:gd name="T30" fmla="*/ 233 w 2000"/>
                  <a:gd name="T31" fmla="*/ 2234 h 2592"/>
                  <a:gd name="T32" fmla="*/ 1000 w 2000"/>
                  <a:gd name="T33" fmla="*/ 2592 h 2592"/>
                  <a:gd name="T34" fmla="*/ 1000 w 2000"/>
                  <a:gd name="T35" fmla="*/ 2592 h 2592"/>
                  <a:gd name="T36" fmla="*/ 1767 w 2000"/>
                  <a:gd name="T37" fmla="*/ 2234 h 2592"/>
                  <a:gd name="T38" fmla="*/ 1869 w 2000"/>
                  <a:gd name="T39" fmla="*/ 2186 h 2592"/>
                  <a:gd name="T40" fmla="*/ 1869 w 2000"/>
                  <a:gd name="T41" fmla="*/ 2186 h 2592"/>
                  <a:gd name="T42" fmla="*/ 2000 w 2000"/>
                  <a:gd name="T43" fmla="*/ 2054 h 2592"/>
                  <a:gd name="T44" fmla="*/ 2000 w 2000"/>
                  <a:gd name="T45" fmla="*/ 1592 h 2592"/>
                  <a:gd name="T46" fmla="*/ 2000 w 2000"/>
                  <a:gd name="T47" fmla="*/ 1298 h 2592"/>
                  <a:gd name="T48" fmla="*/ 2000 w 2000"/>
                  <a:gd name="T49" fmla="*/ 1295 h 2592"/>
                  <a:gd name="T50" fmla="*/ 2000 w 2000"/>
                  <a:gd name="T51" fmla="*/ 1001 h 2592"/>
                  <a:gd name="T52" fmla="*/ 2000 w 2000"/>
                  <a:gd name="T53" fmla="*/ 538 h 2592"/>
                  <a:gd name="T54" fmla="*/ 1869 w 2000"/>
                  <a:gd name="T55" fmla="*/ 406 h 25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000" h="2592">
                    <a:moveTo>
                      <a:pt x="1869" y="406"/>
                    </a:moveTo>
                    <a:cubicBezTo>
                      <a:pt x="1829" y="406"/>
                      <a:pt x="1792" y="389"/>
                      <a:pt x="1767" y="359"/>
                    </a:cubicBezTo>
                    <a:cubicBezTo>
                      <a:pt x="1584" y="140"/>
                      <a:pt x="1308" y="0"/>
                      <a:pt x="1000" y="0"/>
                    </a:cubicBezTo>
                    <a:cubicBezTo>
                      <a:pt x="1000" y="0"/>
                      <a:pt x="1000" y="0"/>
                      <a:pt x="1000" y="0"/>
                    </a:cubicBezTo>
                    <a:cubicBezTo>
                      <a:pt x="692" y="0"/>
                      <a:pt x="417" y="140"/>
                      <a:pt x="233" y="359"/>
                    </a:cubicBezTo>
                    <a:cubicBezTo>
                      <a:pt x="208" y="389"/>
                      <a:pt x="171" y="406"/>
                      <a:pt x="132" y="406"/>
                    </a:cubicBezTo>
                    <a:cubicBezTo>
                      <a:pt x="132" y="406"/>
                      <a:pt x="132" y="406"/>
                      <a:pt x="132" y="406"/>
                    </a:cubicBezTo>
                    <a:cubicBezTo>
                      <a:pt x="59" y="406"/>
                      <a:pt x="0" y="465"/>
                      <a:pt x="0" y="538"/>
                    </a:cubicBezTo>
                    <a:cubicBezTo>
                      <a:pt x="0" y="1001"/>
                      <a:pt x="0" y="1001"/>
                      <a:pt x="0" y="1001"/>
                    </a:cubicBezTo>
                    <a:cubicBezTo>
                      <a:pt x="0" y="1295"/>
                      <a:pt x="0" y="1295"/>
                      <a:pt x="0" y="1295"/>
                    </a:cubicBezTo>
                    <a:cubicBezTo>
                      <a:pt x="0" y="1298"/>
                      <a:pt x="0" y="1298"/>
                      <a:pt x="0" y="1298"/>
                    </a:cubicBezTo>
                    <a:cubicBezTo>
                      <a:pt x="0" y="1592"/>
                      <a:pt x="0" y="1592"/>
                      <a:pt x="0" y="1592"/>
                    </a:cubicBezTo>
                    <a:cubicBezTo>
                      <a:pt x="0" y="2054"/>
                      <a:pt x="0" y="2054"/>
                      <a:pt x="0" y="2054"/>
                    </a:cubicBezTo>
                    <a:cubicBezTo>
                      <a:pt x="0" y="2127"/>
                      <a:pt x="59" y="2186"/>
                      <a:pt x="132" y="2186"/>
                    </a:cubicBezTo>
                    <a:cubicBezTo>
                      <a:pt x="132" y="2186"/>
                      <a:pt x="132" y="2186"/>
                      <a:pt x="132" y="2186"/>
                    </a:cubicBezTo>
                    <a:cubicBezTo>
                      <a:pt x="171" y="2186"/>
                      <a:pt x="208" y="2204"/>
                      <a:pt x="233" y="2234"/>
                    </a:cubicBezTo>
                    <a:cubicBezTo>
                      <a:pt x="417" y="2453"/>
                      <a:pt x="692" y="2592"/>
                      <a:pt x="1000" y="2592"/>
                    </a:cubicBezTo>
                    <a:cubicBezTo>
                      <a:pt x="1000" y="2592"/>
                      <a:pt x="1000" y="2592"/>
                      <a:pt x="1000" y="2592"/>
                    </a:cubicBezTo>
                    <a:cubicBezTo>
                      <a:pt x="1308" y="2592"/>
                      <a:pt x="1584" y="2453"/>
                      <a:pt x="1767" y="2234"/>
                    </a:cubicBezTo>
                    <a:cubicBezTo>
                      <a:pt x="1792" y="2204"/>
                      <a:pt x="1829" y="2186"/>
                      <a:pt x="1869" y="2186"/>
                    </a:cubicBezTo>
                    <a:cubicBezTo>
                      <a:pt x="1869" y="2186"/>
                      <a:pt x="1869" y="2186"/>
                      <a:pt x="1869" y="2186"/>
                    </a:cubicBezTo>
                    <a:cubicBezTo>
                      <a:pt x="1941" y="2186"/>
                      <a:pt x="2000" y="2127"/>
                      <a:pt x="2000" y="2054"/>
                    </a:cubicBezTo>
                    <a:cubicBezTo>
                      <a:pt x="2000" y="1592"/>
                      <a:pt x="2000" y="1592"/>
                      <a:pt x="2000" y="1592"/>
                    </a:cubicBezTo>
                    <a:cubicBezTo>
                      <a:pt x="2000" y="1298"/>
                      <a:pt x="2000" y="1298"/>
                      <a:pt x="2000" y="1298"/>
                    </a:cubicBezTo>
                    <a:cubicBezTo>
                      <a:pt x="2000" y="1295"/>
                      <a:pt x="2000" y="1295"/>
                      <a:pt x="2000" y="1295"/>
                    </a:cubicBezTo>
                    <a:cubicBezTo>
                      <a:pt x="2000" y="1001"/>
                      <a:pt x="2000" y="1001"/>
                      <a:pt x="2000" y="1001"/>
                    </a:cubicBezTo>
                    <a:cubicBezTo>
                      <a:pt x="2000" y="538"/>
                      <a:pt x="2000" y="538"/>
                      <a:pt x="2000" y="538"/>
                    </a:cubicBezTo>
                    <a:cubicBezTo>
                      <a:pt x="2000" y="465"/>
                      <a:pt x="1941" y="406"/>
                      <a:pt x="1869" y="406"/>
                    </a:cubicBezTo>
                    <a:close/>
                  </a:path>
                </a:pathLst>
              </a:custGeom>
              <a:noFill/>
              <a:ln>
                <a:solidFill>
                  <a:srgbClr val="218CFF"/>
                </a:solidFill>
              </a:ln>
            </p:spPr>
            <p:txBody>
              <a:bodyPr vert="horz" wrap="square" lIns="91440" tIns="45720" rIns="91440" bIns="45720" numCol="1" anchor="t" anchorCtr="0" compatLnSpc="1">
                <a:prstTxWarp prst="textNoShape">
                  <a:avLst/>
                </a:prstTxWarp>
                <a:normAutofit/>
              </a:bodyPr>
              <a:lstStyle/>
              <a:p>
                <a:endParaRPr lang="en-ID" dirty="0">
                  <a:latin typeface="微软雅黑" panose="020B0503020204020204" pitchFamily="34" charset="-122"/>
                  <a:ea typeface="微软雅黑" panose="020B0503020204020204" pitchFamily="34" charset="-122"/>
                </a:endParaRPr>
              </a:p>
            </p:txBody>
          </p:sp>
          <p:grpSp>
            <p:nvGrpSpPr>
              <p:cNvPr id="9" name="íšḷidé">
                <a:extLst>
                  <a:ext uri="{FF2B5EF4-FFF2-40B4-BE49-F238E27FC236}">
                    <a16:creationId xmlns="" xmlns:a16="http://schemas.microsoft.com/office/drawing/2014/main" id="{3091E432-5648-4884-8D2C-6186CC942003}"/>
                  </a:ext>
                </a:extLst>
              </p:cNvPr>
              <p:cNvGrpSpPr/>
              <p:nvPr/>
            </p:nvGrpSpPr>
            <p:grpSpPr>
              <a:xfrm>
                <a:off x="-1497180" y="2629599"/>
                <a:ext cx="4961042" cy="1798531"/>
                <a:chOff x="-1497180" y="2503812"/>
                <a:chExt cx="4961042" cy="1798531"/>
              </a:xfrm>
            </p:grpSpPr>
            <p:sp>
              <p:nvSpPr>
                <p:cNvPr id="13" name="işľiḍé">
                  <a:extLst>
                    <a:ext uri="{FF2B5EF4-FFF2-40B4-BE49-F238E27FC236}">
                      <a16:creationId xmlns="" xmlns:a16="http://schemas.microsoft.com/office/drawing/2014/main" id="{3023A82A-DEC6-498D-9FB1-D3E7B8033117}"/>
                    </a:ext>
                  </a:extLst>
                </p:cNvPr>
                <p:cNvSpPr/>
                <p:nvPr/>
              </p:nvSpPr>
              <p:spPr bwMode="auto">
                <a:xfrm>
                  <a:off x="1764396" y="2503812"/>
                  <a:ext cx="312163" cy="319692"/>
                </a:xfrm>
                <a:custGeom>
                  <a:avLst/>
                  <a:gdLst>
                    <a:gd name="T0" fmla="*/ 1547 w 10400"/>
                    <a:gd name="T1" fmla="*/ 9330 h 10667"/>
                    <a:gd name="T2" fmla="*/ 3077 w 10400"/>
                    <a:gd name="T3" fmla="*/ 9013 h 10667"/>
                    <a:gd name="T4" fmla="*/ 6114 w 10400"/>
                    <a:gd name="T5" fmla="*/ 9700 h 10667"/>
                    <a:gd name="T6" fmla="*/ 6806 w 10400"/>
                    <a:gd name="T7" fmla="*/ 8539 h 10667"/>
                    <a:gd name="T8" fmla="*/ 4079 w 10400"/>
                    <a:gd name="T9" fmla="*/ 1127 h 10667"/>
                    <a:gd name="T10" fmla="*/ 5193 w 10400"/>
                    <a:gd name="T11" fmla="*/ 2254 h 10667"/>
                    <a:gd name="T12" fmla="*/ 6352 w 10400"/>
                    <a:gd name="T13" fmla="*/ 3340 h 10667"/>
                    <a:gd name="T14" fmla="*/ 6296 w 10400"/>
                    <a:gd name="T15" fmla="*/ 5841 h 10667"/>
                    <a:gd name="T16" fmla="*/ 5318 w 10400"/>
                    <a:gd name="T17" fmla="*/ 6578 h 10667"/>
                    <a:gd name="T18" fmla="*/ 4851 w 10400"/>
                    <a:gd name="T19" fmla="*/ 10126 h 10667"/>
                    <a:gd name="T20" fmla="*/ 4154 w 10400"/>
                    <a:gd name="T21" fmla="*/ 5500 h 10667"/>
                    <a:gd name="T22" fmla="*/ 993 w 10400"/>
                    <a:gd name="T23" fmla="*/ 1669 h 10667"/>
                    <a:gd name="T24" fmla="*/ 4493 w 10400"/>
                    <a:gd name="T25" fmla="*/ 2470 h 10667"/>
                    <a:gd name="T26" fmla="*/ 5203 w 10400"/>
                    <a:gd name="T27" fmla="*/ 5915 h 10667"/>
                    <a:gd name="T28" fmla="*/ 5890 w 10400"/>
                    <a:gd name="T29" fmla="*/ 2481 h 10667"/>
                    <a:gd name="T30" fmla="*/ 9353 w 10400"/>
                    <a:gd name="T31" fmla="*/ 1669 h 10667"/>
                    <a:gd name="T32" fmla="*/ 8900 w 10400"/>
                    <a:gd name="T33" fmla="*/ 5088 h 10667"/>
                    <a:gd name="T34" fmla="*/ 8763 w 10400"/>
                    <a:gd name="T35" fmla="*/ 4301 h 10667"/>
                    <a:gd name="T36" fmla="*/ 7729 w 10400"/>
                    <a:gd name="T37" fmla="*/ 3953 h 10667"/>
                    <a:gd name="T38" fmla="*/ 8505 w 10400"/>
                    <a:gd name="T39" fmla="*/ 5505 h 10667"/>
                    <a:gd name="T40" fmla="*/ 8530 w 10400"/>
                    <a:gd name="T41" fmla="*/ 6867 h 10667"/>
                    <a:gd name="T42" fmla="*/ 9012 w 10400"/>
                    <a:gd name="T43" fmla="*/ 6736 h 10667"/>
                    <a:gd name="T44" fmla="*/ 9315 w 10400"/>
                    <a:gd name="T45" fmla="*/ 6686 h 10667"/>
                    <a:gd name="T46" fmla="*/ 9046 w 10400"/>
                    <a:gd name="T47" fmla="*/ 4530 h 10667"/>
                    <a:gd name="T48" fmla="*/ 9997 w 10400"/>
                    <a:gd name="T49" fmla="*/ 3776 h 10667"/>
                    <a:gd name="T50" fmla="*/ 8844 w 10400"/>
                    <a:gd name="T51" fmla="*/ 4304 h 10667"/>
                    <a:gd name="T52" fmla="*/ 8790 w 10400"/>
                    <a:gd name="T53" fmla="*/ 3675 h 10667"/>
                    <a:gd name="T54" fmla="*/ 9514 w 10400"/>
                    <a:gd name="T55" fmla="*/ 6418 h 10667"/>
                    <a:gd name="T56" fmla="*/ 9245 w 10400"/>
                    <a:gd name="T57" fmla="*/ 6917 h 10667"/>
                    <a:gd name="T58" fmla="*/ 7957 w 10400"/>
                    <a:gd name="T59" fmla="*/ 6629 h 10667"/>
                    <a:gd name="T60" fmla="*/ 7308 w 10400"/>
                    <a:gd name="T61" fmla="*/ 6762 h 10667"/>
                    <a:gd name="T62" fmla="*/ 9494 w 10400"/>
                    <a:gd name="T63" fmla="*/ 6253 h 10667"/>
                    <a:gd name="T64" fmla="*/ 577 w 10400"/>
                    <a:gd name="T65" fmla="*/ 3770 h 10667"/>
                    <a:gd name="T66" fmla="*/ 1355 w 10400"/>
                    <a:gd name="T67" fmla="*/ 4518 h 10667"/>
                    <a:gd name="T68" fmla="*/ 1282 w 10400"/>
                    <a:gd name="T69" fmla="*/ 5462 h 10667"/>
                    <a:gd name="T70" fmla="*/ 1236 w 10400"/>
                    <a:gd name="T71" fmla="*/ 6867 h 10667"/>
                    <a:gd name="T72" fmla="*/ 1718 w 10400"/>
                    <a:gd name="T73" fmla="*/ 6728 h 10667"/>
                    <a:gd name="T74" fmla="*/ 2022 w 10400"/>
                    <a:gd name="T75" fmla="*/ 6694 h 10667"/>
                    <a:gd name="T76" fmla="*/ 1843 w 10400"/>
                    <a:gd name="T77" fmla="*/ 4519 h 10667"/>
                    <a:gd name="T78" fmla="*/ 2505 w 10400"/>
                    <a:gd name="T79" fmla="*/ 3770 h 10667"/>
                    <a:gd name="T80" fmla="*/ 1608 w 10400"/>
                    <a:gd name="T81" fmla="*/ 5217 h 10667"/>
                    <a:gd name="T82" fmla="*/ 1557 w 10400"/>
                    <a:gd name="T83" fmla="*/ 4304 h 10667"/>
                    <a:gd name="T84" fmla="*/ 1610 w 10400"/>
                    <a:gd name="T85" fmla="*/ 3675 h 10667"/>
                    <a:gd name="T86" fmla="*/ 1898 w 10400"/>
                    <a:gd name="T87" fmla="*/ 3969 h 10667"/>
                    <a:gd name="T88" fmla="*/ 1547 w 10400"/>
                    <a:gd name="T89" fmla="*/ 7324 h 10667"/>
                    <a:gd name="T90" fmla="*/ 2189 w 10400"/>
                    <a:gd name="T91" fmla="*/ 6405 h 10667"/>
                    <a:gd name="T92" fmla="*/ 1172 w 10400"/>
                    <a:gd name="T93" fmla="*/ 6918 h 10667"/>
                    <a:gd name="T94" fmla="*/ 669 w 10400"/>
                    <a:gd name="T95" fmla="*/ 6629 h 10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400" h="10667">
                      <a:moveTo>
                        <a:pt x="8838" y="9330"/>
                      </a:moveTo>
                      <a:cubicBezTo>
                        <a:pt x="8838" y="10067"/>
                        <a:pt x="7206" y="10667"/>
                        <a:pt x="5192" y="10667"/>
                      </a:cubicBezTo>
                      <a:cubicBezTo>
                        <a:pt x="3180" y="10667"/>
                        <a:pt x="1547" y="10067"/>
                        <a:pt x="1547" y="9330"/>
                      </a:cubicBezTo>
                      <a:cubicBezTo>
                        <a:pt x="1547" y="8797"/>
                        <a:pt x="2406" y="8341"/>
                        <a:pt x="3638" y="8128"/>
                      </a:cubicBezTo>
                      <a:lnTo>
                        <a:pt x="3638" y="8495"/>
                      </a:lnTo>
                      <a:cubicBezTo>
                        <a:pt x="3293" y="8632"/>
                        <a:pt x="3077" y="8813"/>
                        <a:pt x="3077" y="9013"/>
                      </a:cubicBezTo>
                      <a:cubicBezTo>
                        <a:pt x="3077" y="9437"/>
                        <a:pt x="4015" y="9781"/>
                        <a:pt x="5171" y="9781"/>
                      </a:cubicBezTo>
                      <a:cubicBezTo>
                        <a:pt x="5497" y="9781"/>
                        <a:pt x="5802" y="9751"/>
                        <a:pt x="6077" y="9703"/>
                      </a:cubicBezTo>
                      <a:cubicBezTo>
                        <a:pt x="6090" y="9702"/>
                        <a:pt x="6102" y="9702"/>
                        <a:pt x="6114" y="9700"/>
                      </a:cubicBezTo>
                      <a:cubicBezTo>
                        <a:pt x="6165" y="9694"/>
                        <a:pt x="6212" y="9682"/>
                        <a:pt x="6259" y="9666"/>
                      </a:cubicBezTo>
                      <a:cubicBezTo>
                        <a:pt x="6859" y="9531"/>
                        <a:pt x="7264" y="9290"/>
                        <a:pt x="7264" y="9013"/>
                      </a:cubicBezTo>
                      <a:cubicBezTo>
                        <a:pt x="7264" y="8834"/>
                        <a:pt x="7090" y="8669"/>
                        <a:pt x="6806" y="8539"/>
                      </a:cubicBezTo>
                      <a:lnTo>
                        <a:pt x="6806" y="8137"/>
                      </a:lnTo>
                      <a:cubicBezTo>
                        <a:pt x="8006" y="8356"/>
                        <a:pt x="8838" y="8805"/>
                        <a:pt x="8838" y="9330"/>
                      </a:cubicBezTo>
                      <a:close/>
                      <a:moveTo>
                        <a:pt x="4079" y="1127"/>
                      </a:moveTo>
                      <a:cubicBezTo>
                        <a:pt x="4079" y="504"/>
                        <a:pt x="4578" y="0"/>
                        <a:pt x="5193" y="0"/>
                      </a:cubicBezTo>
                      <a:cubicBezTo>
                        <a:pt x="5807" y="0"/>
                        <a:pt x="6305" y="504"/>
                        <a:pt x="6305" y="1127"/>
                      </a:cubicBezTo>
                      <a:cubicBezTo>
                        <a:pt x="6305" y="1750"/>
                        <a:pt x="5807" y="2254"/>
                        <a:pt x="5193" y="2254"/>
                      </a:cubicBezTo>
                      <a:cubicBezTo>
                        <a:pt x="4578" y="2254"/>
                        <a:pt x="4079" y="1750"/>
                        <a:pt x="4079" y="1127"/>
                      </a:cubicBezTo>
                      <a:close/>
                      <a:moveTo>
                        <a:pt x="9353" y="1669"/>
                      </a:moveTo>
                      <a:cubicBezTo>
                        <a:pt x="8800" y="2578"/>
                        <a:pt x="7557" y="3340"/>
                        <a:pt x="6352" y="3340"/>
                      </a:cubicBezTo>
                      <a:cubicBezTo>
                        <a:pt x="6274" y="3340"/>
                        <a:pt x="6196" y="3336"/>
                        <a:pt x="6118" y="3330"/>
                      </a:cubicBezTo>
                      <a:cubicBezTo>
                        <a:pt x="6142" y="3615"/>
                        <a:pt x="6252" y="4928"/>
                        <a:pt x="6282" y="5755"/>
                      </a:cubicBezTo>
                      <a:cubicBezTo>
                        <a:pt x="6288" y="5783"/>
                        <a:pt x="6294" y="5811"/>
                        <a:pt x="6296" y="5841"/>
                      </a:cubicBezTo>
                      <a:lnTo>
                        <a:pt x="6568" y="10087"/>
                      </a:lnTo>
                      <a:cubicBezTo>
                        <a:pt x="6586" y="10373"/>
                        <a:pt x="5564" y="10428"/>
                        <a:pt x="5546" y="10154"/>
                      </a:cubicBezTo>
                      <a:lnTo>
                        <a:pt x="5318" y="6578"/>
                      </a:lnTo>
                      <a:cubicBezTo>
                        <a:pt x="5280" y="6574"/>
                        <a:pt x="5244" y="6567"/>
                        <a:pt x="5206" y="6567"/>
                      </a:cubicBezTo>
                      <a:cubicBezTo>
                        <a:pt x="5174" y="6567"/>
                        <a:pt x="5136" y="6577"/>
                        <a:pt x="5099" y="6587"/>
                      </a:cubicBezTo>
                      <a:lnTo>
                        <a:pt x="4851" y="10126"/>
                      </a:lnTo>
                      <a:cubicBezTo>
                        <a:pt x="4832" y="10398"/>
                        <a:pt x="3810" y="10338"/>
                        <a:pt x="3830" y="10052"/>
                      </a:cubicBezTo>
                      <a:lnTo>
                        <a:pt x="4144" y="5559"/>
                      </a:lnTo>
                      <a:cubicBezTo>
                        <a:pt x="4146" y="5538"/>
                        <a:pt x="4150" y="5520"/>
                        <a:pt x="4154" y="5500"/>
                      </a:cubicBezTo>
                      <a:cubicBezTo>
                        <a:pt x="4199" y="4432"/>
                        <a:pt x="4252" y="3400"/>
                        <a:pt x="4257" y="3326"/>
                      </a:cubicBezTo>
                      <a:cubicBezTo>
                        <a:pt x="4169" y="3334"/>
                        <a:pt x="4081" y="3340"/>
                        <a:pt x="3994" y="3340"/>
                      </a:cubicBezTo>
                      <a:cubicBezTo>
                        <a:pt x="2788" y="3340"/>
                        <a:pt x="1546" y="2578"/>
                        <a:pt x="993" y="1669"/>
                      </a:cubicBezTo>
                      <a:cubicBezTo>
                        <a:pt x="879" y="1481"/>
                        <a:pt x="936" y="1235"/>
                        <a:pt x="1122" y="1120"/>
                      </a:cubicBezTo>
                      <a:cubicBezTo>
                        <a:pt x="1308" y="1003"/>
                        <a:pt x="1551" y="1062"/>
                        <a:pt x="1665" y="1250"/>
                      </a:cubicBezTo>
                      <a:cubicBezTo>
                        <a:pt x="2166" y="2073"/>
                        <a:pt x="3484" y="2756"/>
                        <a:pt x="4493" y="2470"/>
                      </a:cubicBezTo>
                      <a:cubicBezTo>
                        <a:pt x="4663" y="2411"/>
                        <a:pt x="4865" y="2374"/>
                        <a:pt x="5089" y="2365"/>
                      </a:cubicBezTo>
                      <a:lnTo>
                        <a:pt x="4729" y="5423"/>
                      </a:lnTo>
                      <a:lnTo>
                        <a:pt x="5203" y="5915"/>
                      </a:lnTo>
                      <a:lnTo>
                        <a:pt x="5617" y="5423"/>
                      </a:lnTo>
                      <a:lnTo>
                        <a:pt x="5330" y="2373"/>
                      </a:lnTo>
                      <a:cubicBezTo>
                        <a:pt x="5531" y="2387"/>
                        <a:pt x="5725" y="2423"/>
                        <a:pt x="5890" y="2481"/>
                      </a:cubicBezTo>
                      <a:cubicBezTo>
                        <a:pt x="6894" y="2741"/>
                        <a:pt x="8187" y="2063"/>
                        <a:pt x="8681" y="1250"/>
                      </a:cubicBezTo>
                      <a:cubicBezTo>
                        <a:pt x="8795" y="1062"/>
                        <a:pt x="9038" y="1003"/>
                        <a:pt x="9224" y="1119"/>
                      </a:cubicBezTo>
                      <a:cubicBezTo>
                        <a:pt x="9410" y="1235"/>
                        <a:pt x="9468" y="1481"/>
                        <a:pt x="9353" y="1669"/>
                      </a:cubicBezTo>
                      <a:close/>
                      <a:moveTo>
                        <a:pt x="8844" y="4304"/>
                      </a:moveTo>
                      <a:cubicBezTo>
                        <a:pt x="8839" y="4303"/>
                        <a:pt x="8833" y="4303"/>
                        <a:pt x="8827" y="4302"/>
                      </a:cubicBezTo>
                      <a:lnTo>
                        <a:pt x="8900" y="5088"/>
                      </a:lnTo>
                      <a:lnTo>
                        <a:pt x="8793" y="5217"/>
                      </a:lnTo>
                      <a:lnTo>
                        <a:pt x="8671" y="5088"/>
                      </a:lnTo>
                      <a:lnTo>
                        <a:pt x="8763" y="4301"/>
                      </a:lnTo>
                      <a:cubicBezTo>
                        <a:pt x="8543" y="4286"/>
                        <a:pt x="8343" y="4195"/>
                        <a:pt x="7895" y="3770"/>
                      </a:cubicBezTo>
                      <a:cubicBezTo>
                        <a:pt x="7846" y="3723"/>
                        <a:pt x="7769" y="3725"/>
                        <a:pt x="7722" y="3776"/>
                      </a:cubicBezTo>
                      <a:cubicBezTo>
                        <a:pt x="7676" y="3826"/>
                        <a:pt x="7679" y="3906"/>
                        <a:pt x="7729" y="3953"/>
                      </a:cubicBezTo>
                      <a:cubicBezTo>
                        <a:pt x="8086" y="4293"/>
                        <a:pt x="8319" y="4456"/>
                        <a:pt x="8558" y="4519"/>
                      </a:cubicBezTo>
                      <a:cubicBezTo>
                        <a:pt x="8558" y="4523"/>
                        <a:pt x="8556" y="4527"/>
                        <a:pt x="8556" y="4530"/>
                      </a:cubicBezTo>
                      <a:lnTo>
                        <a:pt x="8505" y="5505"/>
                      </a:lnTo>
                      <a:lnTo>
                        <a:pt x="8378" y="6694"/>
                      </a:lnTo>
                      <a:cubicBezTo>
                        <a:pt x="8369" y="6780"/>
                        <a:pt x="8430" y="6857"/>
                        <a:pt x="8514" y="6867"/>
                      </a:cubicBezTo>
                      <a:cubicBezTo>
                        <a:pt x="8520" y="6867"/>
                        <a:pt x="8525" y="6867"/>
                        <a:pt x="8530" y="6867"/>
                      </a:cubicBezTo>
                      <a:cubicBezTo>
                        <a:pt x="8608" y="6867"/>
                        <a:pt x="8674" y="6808"/>
                        <a:pt x="8683" y="6728"/>
                      </a:cubicBezTo>
                      <a:lnTo>
                        <a:pt x="8815" y="5498"/>
                      </a:lnTo>
                      <a:lnTo>
                        <a:pt x="9012" y="6736"/>
                      </a:lnTo>
                      <a:cubicBezTo>
                        <a:pt x="9025" y="6813"/>
                        <a:pt x="9090" y="6868"/>
                        <a:pt x="9164" y="6868"/>
                      </a:cubicBezTo>
                      <a:cubicBezTo>
                        <a:pt x="9172" y="6868"/>
                        <a:pt x="9180" y="6867"/>
                        <a:pt x="9188" y="6866"/>
                      </a:cubicBezTo>
                      <a:cubicBezTo>
                        <a:pt x="9272" y="6852"/>
                        <a:pt x="9328" y="6771"/>
                        <a:pt x="9315" y="6686"/>
                      </a:cubicBezTo>
                      <a:lnTo>
                        <a:pt x="9119" y="5462"/>
                      </a:lnTo>
                      <a:cubicBezTo>
                        <a:pt x="9119" y="5461"/>
                        <a:pt x="9120" y="5460"/>
                        <a:pt x="9120" y="5459"/>
                      </a:cubicBezTo>
                      <a:lnTo>
                        <a:pt x="9046" y="4530"/>
                      </a:lnTo>
                      <a:cubicBezTo>
                        <a:pt x="9046" y="4526"/>
                        <a:pt x="9046" y="4522"/>
                        <a:pt x="9045" y="4518"/>
                      </a:cubicBezTo>
                      <a:cubicBezTo>
                        <a:pt x="9279" y="4456"/>
                        <a:pt x="9631" y="4296"/>
                        <a:pt x="9990" y="3953"/>
                      </a:cubicBezTo>
                      <a:cubicBezTo>
                        <a:pt x="10040" y="3906"/>
                        <a:pt x="10043" y="3826"/>
                        <a:pt x="9997" y="3776"/>
                      </a:cubicBezTo>
                      <a:cubicBezTo>
                        <a:pt x="9950" y="3725"/>
                        <a:pt x="9873" y="3723"/>
                        <a:pt x="9823" y="3770"/>
                      </a:cubicBezTo>
                      <a:cubicBezTo>
                        <a:pt x="9407" y="4166"/>
                        <a:pt x="9010" y="4290"/>
                        <a:pt x="8857" y="4300"/>
                      </a:cubicBezTo>
                      <a:cubicBezTo>
                        <a:pt x="8852" y="4300"/>
                        <a:pt x="8849" y="4303"/>
                        <a:pt x="8844" y="4304"/>
                      </a:cubicBezTo>
                      <a:close/>
                      <a:moveTo>
                        <a:pt x="8790" y="4263"/>
                      </a:moveTo>
                      <a:cubicBezTo>
                        <a:pt x="8949" y="4263"/>
                        <a:pt x="9078" y="4131"/>
                        <a:pt x="9078" y="3969"/>
                      </a:cubicBezTo>
                      <a:cubicBezTo>
                        <a:pt x="9078" y="3807"/>
                        <a:pt x="8949" y="3675"/>
                        <a:pt x="8790" y="3675"/>
                      </a:cubicBezTo>
                      <a:cubicBezTo>
                        <a:pt x="8631" y="3675"/>
                        <a:pt x="8503" y="3807"/>
                        <a:pt x="8503" y="3969"/>
                      </a:cubicBezTo>
                      <a:cubicBezTo>
                        <a:pt x="8503" y="4131"/>
                        <a:pt x="8631" y="4263"/>
                        <a:pt x="8790" y="4263"/>
                      </a:cubicBezTo>
                      <a:close/>
                      <a:moveTo>
                        <a:pt x="9514" y="6418"/>
                      </a:moveTo>
                      <a:cubicBezTo>
                        <a:pt x="9649" y="6475"/>
                        <a:pt x="9732" y="6548"/>
                        <a:pt x="9732" y="6629"/>
                      </a:cubicBezTo>
                      <a:cubicBezTo>
                        <a:pt x="9732" y="6745"/>
                        <a:pt x="9561" y="6846"/>
                        <a:pt x="9306" y="6903"/>
                      </a:cubicBezTo>
                      <a:cubicBezTo>
                        <a:pt x="9287" y="6910"/>
                        <a:pt x="9267" y="6915"/>
                        <a:pt x="9245" y="6917"/>
                      </a:cubicBezTo>
                      <a:cubicBezTo>
                        <a:pt x="9240" y="6918"/>
                        <a:pt x="9235" y="6918"/>
                        <a:pt x="9229" y="6918"/>
                      </a:cubicBezTo>
                      <a:cubicBezTo>
                        <a:pt x="9112" y="6939"/>
                        <a:pt x="8983" y="6952"/>
                        <a:pt x="8845" y="6952"/>
                      </a:cubicBezTo>
                      <a:cubicBezTo>
                        <a:pt x="8355" y="6952"/>
                        <a:pt x="7957" y="6807"/>
                        <a:pt x="7957" y="6629"/>
                      </a:cubicBezTo>
                      <a:cubicBezTo>
                        <a:pt x="7957" y="6542"/>
                        <a:pt x="8055" y="6463"/>
                        <a:pt x="8211" y="6405"/>
                      </a:cubicBezTo>
                      <a:lnTo>
                        <a:pt x="8222" y="6252"/>
                      </a:lnTo>
                      <a:cubicBezTo>
                        <a:pt x="7685" y="6340"/>
                        <a:pt x="7308" y="6534"/>
                        <a:pt x="7308" y="6762"/>
                      </a:cubicBezTo>
                      <a:cubicBezTo>
                        <a:pt x="7308" y="7072"/>
                        <a:pt x="8000" y="7324"/>
                        <a:pt x="8854" y="7324"/>
                      </a:cubicBezTo>
                      <a:cubicBezTo>
                        <a:pt x="9708" y="7324"/>
                        <a:pt x="10400" y="7072"/>
                        <a:pt x="10400" y="6762"/>
                      </a:cubicBezTo>
                      <a:cubicBezTo>
                        <a:pt x="10400" y="6535"/>
                        <a:pt x="10027" y="6342"/>
                        <a:pt x="9494" y="6253"/>
                      </a:cubicBezTo>
                      <a:lnTo>
                        <a:pt x="9514" y="6418"/>
                      </a:lnTo>
                      <a:close/>
                      <a:moveTo>
                        <a:pt x="1543" y="4300"/>
                      </a:moveTo>
                      <a:cubicBezTo>
                        <a:pt x="1391" y="4290"/>
                        <a:pt x="994" y="4166"/>
                        <a:pt x="577" y="3770"/>
                      </a:cubicBezTo>
                      <a:cubicBezTo>
                        <a:pt x="528" y="3723"/>
                        <a:pt x="450" y="3725"/>
                        <a:pt x="404" y="3776"/>
                      </a:cubicBezTo>
                      <a:cubicBezTo>
                        <a:pt x="358" y="3826"/>
                        <a:pt x="361" y="3906"/>
                        <a:pt x="411" y="3953"/>
                      </a:cubicBezTo>
                      <a:cubicBezTo>
                        <a:pt x="770" y="4296"/>
                        <a:pt x="1122" y="4456"/>
                        <a:pt x="1355" y="4518"/>
                      </a:cubicBezTo>
                      <a:cubicBezTo>
                        <a:pt x="1355" y="4522"/>
                        <a:pt x="1355" y="4526"/>
                        <a:pt x="1355" y="4530"/>
                      </a:cubicBezTo>
                      <a:lnTo>
                        <a:pt x="1281" y="5459"/>
                      </a:lnTo>
                      <a:cubicBezTo>
                        <a:pt x="1281" y="5460"/>
                        <a:pt x="1282" y="5461"/>
                        <a:pt x="1282" y="5462"/>
                      </a:cubicBezTo>
                      <a:lnTo>
                        <a:pt x="1086" y="6686"/>
                      </a:lnTo>
                      <a:cubicBezTo>
                        <a:pt x="1072" y="6771"/>
                        <a:pt x="1129" y="6852"/>
                        <a:pt x="1212" y="6866"/>
                      </a:cubicBezTo>
                      <a:cubicBezTo>
                        <a:pt x="1221" y="6867"/>
                        <a:pt x="1229" y="6867"/>
                        <a:pt x="1236" y="6867"/>
                      </a:cubicBezTo>
                      <a:cubicBezTo>
                        <a:pt x="1311" y="6867"/>
                        <a:pt x="1376" y="6813"/>
                        <a:pt x="1388" y="6736"/>
                      </a:cubicBezTo>
                      <a:lnTo>
                        <a:pt x="1586" y="5498"/>
                      </a:lnTo>
                      <a:lnTo>
                        <a:pt x="1718" y="6728"/>
                      </a:lnTo>
                      <a:cubicBezTo>
                        <a:pt x="1726" y="6808"/>
                        <a:pt x="1792" y="6867"/>
                        <a:pt x="1870" y="6867"/>
                      </a:cubicBezTo>
                      <a:cubicBezTo>
                        <a:pt x="1875" y="6867"/>
                        <a:pt x="1881" y="6867"/>
                        <a:pt x="1887" y="6867"/>
                      </a:cubicBezTo>
                      <a:cubicBezTo>
                        <a:pt x="1971" y="6857"/>
                        <a:pt x="2032" y="6780"/>
                        <a:pt x="2022" y="6694"/>
                      </a:cubicBezTo>
                      <a:lnTo>
                        <a:pt x="1895" y="5505"/>
                      </a:lnTo>
                      <a:lnTo>
                        <a:pt x="1845" y="4530"/>
                      </a:lnTo>
                      <a:cubicBezTo>
                        <a:pt x="1845" y="4527"/>
                        <a:pt x="1843" y="4523"/>
                        <a:pt x="1843" y="4519"/>
                      </a:cubicBezTo>
                      <a:cubicBezTo>
                        <a:pt x="2082" y="4456"/>
                        <a:pt x="2314" y="4293"/>
                        <a:pt x="2672" y="3953"/>
                      </a:cubicBezTo>
                      <a:cubicBezTo>
                        <a:pt x="2722" y="3906"/>
                        <a:pt x="2725" y="3826"/>
                        <a:pt x="2678" y="3776"/>
                      </a:cubicBezTo>
                      <a:cubicBezTo>
                        <a:pt x="2632" y="3725"/>
                        <a:pt x="2555" y="3722"/>
                        <a:pt x="2505" y="3770"/>
                      </a:cubicBezTo>
                      <a:cubicBezTo>
                        <a:pt x="2058" y="4195"/>
                        <a:pt x="1857" y="4286"/>
                        <a:pt x="1637" y="4301"/>
                      </a:cubicBezTo>
                      <a:lnTo>
                        <a:pt x="1730" y="5088"/>
                      </a:lnTo>
                      <a:lnTo>
                        <a:pt x="1608" y="5217"/>
                      </a:lnTo>
                      <a:lnTo>
                        <a:pt x="1501" y="5088"/>
                      </a:lnTo>
                      <a:lnTo>
                        <a:pt x="1574" y="4302"/>
                      </a:lnTo>
                      <a:cubicBezTo>
                        <a:pt x="1568" y="4303"/>
                        <a:pt x="1562" y="4303"/>
                        <a:pt x="1557" y="4304"/>
                      </a:cubicBezTo>
                      <a:cubicBezTo>
                        <a:pt x="1552" y="4303"/>
                        <a:pt x="1548" y="4300"/>
                        <a:pt x="1543" y="4300"/>
                      </a:cubicBezTo>
                      <a:close/>
                      <a:moveTo>
                        <a:pt x="1898" y="3969"/>
                      </a:moveTo>
                      <a:cubicBezTo>
                        <a:pt x="1898" y="3807"/>
                        <a:pt x="1769" y="3675"/>
                        <a:pt x="1610" y="3675"/>
                      </a:cubicBezTo>
                      <a:cubicBezTo>
                        <a:pt x="1452" y="3675"/>
                        <a:pt x="1323" y="3807"/>
                        <a:pt x="1323" y="3969"/>
                      </a:cubicBezTo>
                      <a:cubicBezTo>
                        <a:pt x="1323" y="4131"/>
                        <a:pt x="1452" y="4263"/>
                        <a:pt x="1610" y="4263"/>
                      </a:cubicBezTo>
                      <a:cubicBezTo>
                        <a:pt x="1769" y="4263"/>
                        <a:pt x="1898" y="4131"/>
                        <a:pt x="1898" y="3969"/>
                      </a:cubicBezTo>
                      <a:close/>
                      <a:moveTo>
                        <a:pt x="906" y="6253"/>
                      </a:moveTo>
                      <a:cubicBezTo>
                        <a:pt x="373" y="6342"/>
                        <a:pt x="0" y="6535"/>
                        <a:pt x="0" y="6762"/>
                      </a:cubicBezTo>
                      <a:cubicBezTo>
                        <a:pt x="0" y="7072"/>
                        <a:pt x="693" y="7324"/>
                        <a:pt x="1547" y="7324"/>
                      </a:cubicBezTo>
                      <a:cubicBezTo>
                        <a:pt x="2401" y="7324"/>
                        <a:pt x="3093" y="7072"/>
                        <a:pt x="3093" y="6762"/>
                      </a:cubicBezTo>
                      <a:cubicBezTo>
                        <a:pt x="3093" y="6534"/>
                        <a:pt x="2716" y="6340"/>
                        <a:pt x="2178" y="6252"/>
                      </a:cubicBezTo>
                      <a:lnTo>
                        <a:pt x="2189" y="6405"/>
                      </a:lnTo>
                      <a:cubicBezTo>
                        <a:pt x="2346" y="6463"/>
                        <a:pt x="2444" y="6542"/>
                        <a:pt x="2444" y="6629"/>
                      </a:cubicBezTo>
                      <a:cubicBezTo>
                        <a:pt x="2444" y="6807"/>
                        <a:pt x="2046" y="6952"/>
                        <a:pt x="1556" y="6952"/>
                      </a:cubicBezTo>
                      <a:cubicBezTo>
                        <a:pt x="1418" y="6952"/>
                        <a:pt x="1289" y="6939"/>
                        <a:pt x="1172" y="6918"/>
                      </a:cubicBezTo>
                      <a:cubicBezTo>
                        <a:pt x="1166" y="6918"/>
                        <a:pt x="1161" y="6918"/>
                        <a:pt x="1155" y="6917"/>
                      </a:cubicBezTo>
                      <a:cubicBezTo>
                        <a:pt x="1134" y="6915"/>
                        <a:pt x="1114" y="6910"/>
                        <a:pt x="1095" y="6903"/>
                      </a:cubicBezTo>
                      <a:cubicBezTo>
                        <a:pt x="840" y="6846"/>
                        <a:pt x="669" y="6745"/>
                        <a:pt x="669" y="6629"/>
                      </a:cubicBezTo>
                      <a:cubicBezTo>
                        <a:pt x="669" y="6548"/>
                        <a:pt x="751" y="6475"/>
                        <a:pt x="887" y="6418"/>
                      </a:cubicBezTo>
                      <a:lnTo>
                        <a:pt x="906" y="6253"/>
                      </a:lnTo>
                      <a:close/>
                    </a:path>
                  </a:pathLst>
                </a:custGeom>
                <a:solidFill>
                  <a:schemeClr val="bg1"/>
                </a:solidFill>
                <a:ln>
                  <a:noFill/>
                </a:ln>
              </p:spPr>
              <p:txBody>
                <a:bodyPr/>
                <a:lstStyle/>
                <a:p>
                  <a:endParaRPr lang="zh-CN" altLang="en-US">
                    <a:latin typeface="微软雅黑" panose="020B0503020204020204" pitchFamily="34" charset="-122"/>
                    <a:ea typeface="微软雅黑" panose="020B0503020204020204" pitchFamily="34" charset="-122"/>
                  </a:endParaRPr>
                </a:p>
              </p:txBody>
            </p:sp>
            <p:sp>
              <p:nvSpPr>
                <p:cNvPr id="11" name="íSḻíďê">
                  <a:extLst>
                    <a:ext uri="{FF2B5EF4-FFF2-40B4-BE49-F238E27FC236}">
                      <a16:creationId xmlns="" xmlns:a16="http://schemas.microsoft.com/office/drawing/2014/main" id="{21129533-A09E-4AAC-A883-FE6B91ABC698}"/>
                    </a:ext>
                  </a:extLst>
                </p:cNvPr>
                <p:cNvSpPr txBox="1"/>
                <p:nvPr/>
              </p:nvSpPr>
              <p:spPr>
                <a:xfrm>
                  <a:off x="-1497180" y="2663658"/>
                  <a:ext cx="4961042" cy="1638685"/>
                </a:xfrm>
                <a:prstGeom prst="rect">
                  <a:avLst/>
                </a:prstGeom>
                <a:noFill/>
              </p:spPr>
              <p:txBody>
                <a:bodyPr wrap="square" lIns="91440" tIns="45720" rIns="91440" bIns="45720" rtlCol="0" anchor="t" anchorCtr="0">
                  <a:noAutofit/>
                </a:bodyPr>
                <a:lstStyle/>
                <a:p>
                  <a:pPr algn="ctr">
                    <a:buClr>
                      <a:srgbClr val="13555E"/>
                    </a:buClr>
                  </a:pPr>
                  <a:r>
                    <a:rPr lang="zh-CN" altLang="en-US" sz="1600" dirty="0">
                      <a:solidFill>
                        <a:srgbClr val="191919"/>
                      </a:solidFill>
                      <a:latin typeface="微软雅黑" panose="020B0503020204020204" pitchFamily="34" charset="-122"/>
                      <a:ea typeface="微软雅黑" panose="020B0503020204020204" pitchFamily="34" charset="-122"/>
                      <a:cs typeface="+mn-ea"/>
                      <a:sym typeface="+mn-lt"/>
                    </a:rPr>
                    <a:t>糖尿病患者血中葡萄糖浓度较高，糖化血红蛋白增高，使红细胞携带氧的能力降低，心肌容易缺氧。</a:t>
                  </a:r>
                </a:p>
                <a:p>
                  <a:pPr algn="ctr">
                    <a:buClr>
                      <a:srgbClr val="13555E"/>
                    </a:buClr>
                  </a:pPr>
                  <a:endParaRPr lang="en-US" altLang="zh-CN" sz="1600" dirty="0">
                    <a:solidFill>
                      <a:srgbClr val="445469"/>
                    </a:solidFill>
                    <a:latin typeface="微软雅黑" panose="020B0503020204020204" pitchFamily="34" charset="-122"/>
                    <a:ea typeface="微软雅黑" panose="020B0503020204020204" pitchFamily="34" charset="-122"/>
                    <a:cs typeface="+mn-ea"/>
                    <a:sym typeface="+mn-lt"/>
                  </a:endParaRPr>
                </a:p>
                <a:p>
                  <a:pPr algn="ctr">
                    <a:buClr>
                      <a:srgbClr val="13555E"/>
                    </a:buClr>
                  </a:pPr>
                  <a:r>
                    <a:rPr lang="zh-CN" altLang="en-US" sz="1600" dirty="0">
                      <a:solidFill>
                        <a:srgbClr val="191919"/>
                      </a:solidFill>
                      <a:latin typeface="微软雅黑" panose="020B0503020204020204" pitchFamily="34" charset="-122"/>
                      <a:ea typeface="微软雅黑" panose="020B0503020204020204" pitchFamily="34" charset="-122"/>
                      <a:cs typeface="+mn-ea"/>
                      <a:sym typeface="+mn-lt"/>
                    </a:rPr>
                    <a:t>糖尿病患者血小板黏附性和聚集性增高，血液黏稠度增加，红细胞变形能力降低，易发生血栓。而冠状动脉内血栓的形成也是心肌梗死发病的重要因素。</a:t>
                  </a:r>
                  <a:endParaRPr lang="zh-CN" altLang="en-US" sz="1600" dirty="0">
                    <a:latin typeface="微软雅黑" panose="020B0503020204020204" pitchFamily="34" charset="-122"/>
                    <a:ea typeface="微软雅黑" panose="020B0503020204020204" pitchFamily="34" charset="-122"/>
                    <a:cs typeface="+mn-ea"/>
                    <a:sym typeface="+mn-lt"/>
                  </a:endParaRPr>
                </a:p>
                <a:p>
                  <a:pPr algn="ctr">
                    <a:buClr>
                      <a:srgbClr val="13555E"/>
                    </a:buClr>
                  </a:pPr>
                  <a:endParaRPr lang="en-US" altLang="zh-CN" sz="1600" dirty="0">
                    <a:solidFill>
                      <a:srgbClr val="445469"/>
                    </a:solidFill>
                    <a:latin typeface="微软雅黑" panose="020B0503020204020204" pitchFamily="34" charset="-122"/>
                    <a:ea typeface="微软雅黑" panose="020B0503020204020204" pitchFamily="34" charset="-122"/>
                    <a:cs typeface="+mn-ea"/>
                    <a:sym typeface="+mn-lt"/>
                  </a:endParaRPr>
                </a:p>
                <a:p>
                  <a:pPr algn="ctr">
                    <a:buClr>
                      <a:srgbClr val="13555E"/>
                    </a:buClr>
                  </a:pPr>
                  <a:r>
                    <a:rPr lang="zh-CN" altLang="en-US" sz="1600" dirty="0">
                      <a:solidFill>
                        <a:srgbClr val="191919"/>
                      </a:solidFill>
                      <a:latin typeface="微软雅黑" panose="020B0503020204020204" pitchFamily="34" charset="-122"/>
                      <a:ea typeface="微软雅黑" panose="020B0503020204020204" pitchFamily="34" charset="-122"/>
                      <a:cs typeface="+mn-ea"/>
                      <a:sym typeface="+mn-lt"/>
                    </a:rPr>
                    <a:t>糖尿病伴发高血压的比例比非糖尿病患者高</a:t>
                  </a:r>
                  <a:r>
                    <a:rPr lang="en-US" altLang="zh-CN" sz="1600" dirty="0">
                      <a:solidFill>
                        <a:srgbClr val="191919"/>
                      </a:solidFill>
                      <a:latin typeface="微软雅黑" panose="020B0503020204020204" pitchFamily="34" charset="-122"/>
                      <a:ea typeface="微软雅黑" panose="020B0503020204020204" pitchFamily="34" charset="-122"/>
                      <a:cs typeface="+mn-ea"/>
                      <a:sym typeface="+mn-lt"/>
                    </a:rPr>
                    <a:t>4</a:t>
                  </a:r>
                  <a:r>
                    <a:rPr lang="zh-CN" altLang="en-US" sz="1600" dirty="0">
                      <a:solidFill>
                        <a:srgbClr val="191919"/>
                      </a:solidFill>
                      <a:latin typeface="微软雅黑" panose="020B0503020204020204" pitchFamily="34" charset="-122"/>
                      <a:ea typeface="微软雅黑" panose="020B0503020204020204" pitchFamily="34" charset="-122"/>
                      <a:cs typeface="+mn-ea"/>
                      <a:sym typeface="+mn-lt"/>
                    </a:rPr>
                    <a:t>倍，而高血压也是冠心病独立的危险因素，可显著地增加冠心病的风险。</a:t>
                  </a:r>
                  <a:endParaRPr lang="en-US" altLang="zh-CN" sz="1600" dirty="0">
                    <a:solidFill>
                      <a:srgbClr val="445469"/>
                    </a:solidFill>
                    <a:latin typeface="微软雅黑" panose="020B0503020204020204" pitchFamily="34" charset="-122"/>
                    <a:ea typeface="微软雅黑" panose="020B0503020204020204" pitchFamily="34" charset="-122"/>
                    <a:cs typeface="+mn-ea"/>
                    <a:sym typeface="+mn-lt"/>
                  </a:endParaRPr>
                </a:p>
              </p:txBody>
            </p:sp>
          </p:grpSp>
        </p:grpSp>
        <p:grpSp>
          <p:nvGrpSpPr>
            <p:cNvPr id="3" name="组合 2">
              <a:extLst>
                <a:ext uri="{FF2B5EF4-FFF2-40B4-BE49-F238E27FC236}">
                  <a16:creationId xmlns="" xmlns:a16="http://schemas.microsoft.com/office/drawing/2014/main" id="{EFAD47BE-1DB5-4F86-AC6B-7A04C5E4D009}"/>
                </a:ext>
              </a:extLst>
            </p:cNvPr>
            <p:cNvGrpSpPr/>
            <p:nvPr/>
          </p:nvGrpSpPr>
          <p:grpSpPr>
            <a:xfrm>
              <a:off x="1933692" y="1989062"/>
              <a:ext cx="3279775" cy="462605"/>
              <a:chOff x="1933692" y="1989062"/>
              <a:chExt cx="3279775" cy="462605"/>
            </a:xfrm>
          </p:grpSpPr>
          <p:sp>
            <p:nvSpPr>
              <p:cNvPr id="15" name="圆角矩形 11">
                <a:extLst>
                  <a:ext uri="{FF2B5EF4-FFF2-40B4-BE49-F238E27FC236}">
                    <a16:creationId xmlns="" xmlns:a16="http://schemas.microsoft.com/office/drawing/2014/main" id="{67D30375-79A1-4FCB-A01B-3C882B6E4F0E}"/>
                  </a:ext>
                </a:extLst>
              </p:cNvPr>
              <p:cNvSpPr/>
              <p:nvPr/>
            </p:nvSpPr>
            <p:spPr>
              <a:xfrm>
                <a:off x="1933692" y="1989062"/>
                <a:ext cx="3279775" cy="461962"/>
              </a:xfrm>
              <a:prstGeom prst="roundRect">
                <a:avLst/>
              </a:prstGeom>
              <a:solidFill>
                <a:srgbClr val="218C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1" i="0" u="none" strike="noStrike" kern="1200" cap="none" spc="0" normalizeH="0" baseline="0" noProof="0">
                  <a:ln>
                    <a:noFill/>
                  </a:ln>
                  <a:solidFill>
                    <a:schemeClr val="lt1"/>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6" name="文本框 14">
                <a:extLst>
                  <a:ext uri="{FF2B5EF4-FFF2-40B4-BE49-F238E27FC236}">
                    <a16:creationId xmlns="" xmlns:a16="http://schemas.microsoft.com/office/drawing/2014/main" id="{6E76FCFC-E23E-4387-96DC-7944D54F1377}"/>
                  </a:ext>
                </a:extLst>
              </p:cNvPr>
              <p:cNvSpPr txBox="1"/>
              <p:nvPr/>
            </p:nvSpPr>
            <p:spPr>
              <a:xfrm>
                <a:off x="2175128" y="2051557"/>
                <a:ext cx="2798167" cy="400110"/>
              </a:xfrm>
              <a:prstGeom prst="rect">
                <a:avLst/>
              </a:prstGeom>
              <a:solidFill>
                <a:srgbClr val="218CFF"/>
              </a:solidFill>
              <a:ln w="9525">
                <a:noFill/>
              </a:ln>
            </p:spPr>
            <p:txBody>
              <a:bodyPr>
                <a:spAutoFit/>
              </a:bodyPr>
              <a:lst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ctr" defTabSz="1216025" eaLnBrk="1" hangingPunct="1">
                  <a:lnSpc>
                    <a:spcPct val="100000"/>
                  </a:lnSpc>
                  <a:spcBef>
                    <a:spcPct val="20000"/>
                  </a:spcBef>
                  <a:buFontTx/>
                  <a:buNone/>
                </a:pPr>
                <a:r>
                  <a:rPr lang="en-US" altLang="zh-CN" sz="2000" b="1" dirty="0">
                    <a:solidFill>
                      <a:schemeClr val="bg1"/>
                    </a:solidFill>
                    <a:latin typeface="微软雅黑" panose="020B0503020204020204" pitchFamily="34" charset="-122"/>
                    <a:ea typeface="微软雅黑" panose="020B0503020204020204" pitchFamily="34" charset="-122"/>
                    <a:cs typeface="+mn-ea"/>
                    <a:sym typeface="+mn-lt"/>
                  </a:rPr>
                  <a:t>什么会引起心脏病？</a:t>
                </a:r>
              </a:p>
            </p:txBody>
          </p:sp>
        </p:grpSp>
      </p:grpSp>
    </p:spTree>
    <p:extLst>
      <p:ext uri="{BB962C8B-B14F-4D97-AF65-F5344CB8AC3E}">
        <p14:creationId xmlns:p14="http://schemas.microsoft.com/office/powerpoint/2010/main" val="152466359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down)">
                                      <p:cBhvr>
                                        <p:cTn id="7" dur="500"/>
                                        <p:tgtEl>
                                          <p:spTgt spid="14"/>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553D2DD9-531E-4BE8-858C-284E046A960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54" name="图片 53">
            <a:extLst>
              <a:ext uri="{FF2B5EF4-FFF2-40B4-BE49-F238E27FC236}">
                <a16:creationId xmlns="" xmlns:a16="http://schemas.microsoft.com/office/drawing/2014/main" id="{C3F3DB6A-3ACF-424E-9BEB-81AC9BCB874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7257327" y="1048841"/>
            <a:ext cx="4253760" cy="5380896"/>
          </a:xfrm>
          <a:prstGeom prst="rect">
            <a:avLst/>
          </a:prstGeom>
        </p:spPr>
      </p:pic>
      <p:grpSp>
        <p:nvGrpSpPr>
          <p:cNvPr id="74" name="组合 73">
            <a:extLst>
              <a:ext uri="{FF2B5EF4-FFF2-40B4-BE49-F238E27FC236}">
                <a16:creationId xmlns="" xmlns:a16="http://schemas.microsoft.com/office/drawing/2014/main" id="{84CD9EAD-7E29-4D74-9769-29608AC89475}"/>
              </a:ext>
            </a:extLst>
          </p:cNvPr>
          <p:cNvGrpSpPr/>
          <p:nvPr/>
        </p:nvGrpSpPr>
        <p:grpSpPr>
          <a:xfrm>
            <a:off x="1176703" y="1672151"/>
            <a:ext cx="5682674" cy="3287162"/>
            <a:chOff x="1176703" y="1672151"/>
            <a:chExt cx="5682674" cy="3287162"/>
          </a:xfrm>
        </p:grpSpPr>
        <p:pic>
          <p:nvPicPr>
            <p:cNvPr id="73" name="图片 72">
              <a:extLst>
                <a:ext uri="{FF2B5EF4-FFF2-40B4-BE49-F238E27FC236}">
                  <a16:creationId xmlns="" xmlns:a16="http://schemas.microsoft.com/office/drawing/2014/main" id="{63719FF8-7A16-4674-B6AB-EC8537D55B5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76703" y="1672151"/>
              <a:ext cx="5682674" cy="2824337"/>
            </a:xfrm>
            <a:prstGeom prst="rect">
              <a:avLst/>
            </a:prstGeom>
          </p:spPr>
        </p:pic>
        <p:grpSp>
          <p:nvGrpSpPr>
            <p:cNvPr id="71" name="组合 70">
              <a:extLst>
                <a:ext uri="{FF2B5EF4-FFF2-40B4-BE49-F238E27FC236}">
                  <a16:creationId xmlns="" xmlns:a16="http://schemas.microsoft.com/office/drawing/2014/main" id="{973CA248-E598-49C0-AD93-84FC8B837175}"/>
                </a:ext>
              </a:extLst>
            </p:cNvPr>
            <p:cNvGrpSpPr/>
            <p:nvPr/>
          </p:nvGrpSpPr>
          <p:grpSpPr>
            <a:xfrm>
              <a:off x="1685760" y="2181803"/>
              <a:ext cx="4775668" cy="2777510"/>
              <a:chOff x="2536518" y="1416936"/>
              <a:chExt cx="4775668" cy="2581679"/>
            </a:xfrm>
          </p:grpSpPr>
          <p:grpSp>
            <p:nvGrpSpPr>
              <p:cNvPr id="55" name="组合 54">
                <a:extLst>
                  <a:ext uri="{FF2B5EF4-FFF2-40B4-BE49-F238E27FC236}">
                    <a16:creationId xmlns="" xmlns:a16="http://schemas.microsoft.com/office/drawing/2014/main" id="{90C2EABE-65EA-4A5C-B290-8C94C64BD434}"/>
                  </a:ext>
                </a:extLst>
              </p:cNvPr>
              <p:cNvGrpSpPr/>
              <p:nvPr/>
            </p:nvGrpSpPr>
            <p:grpSpPr>
              <a:xfrm>
                <a:off x="2536519" y="1416936"/>
                <a:ext cx="4775666" cy="2581678"/>
                <a:chOff x="5762163" y="1176544"/>
                <a:chExt cx="3145167" cy="1916885"/>
              </a:xfrm>
            </p:grpSpPr>
            <p:sp>
              <p:nvSpPr>
                <p:cNvPr id="62" name="文本框 61">
                  <a:extLst>
                    <a:ext uri="{FF2B5EF4-FFF2-40B4-BE49-F238E27FC236}">
                      <a16:creationId xmlns="" xmlns:a16="http://schemas.microsoft.com/office/drawing/2014/main" id="{96F90D72-4CAB-462F-A20E-9B4D3A4EA618}"/>
                    </a:ext>
                  </a:extLst>
                </p:cNvPr>
                <p:cNvSpPr txBox="1"/>
                <p:nvPr/>
              </p:nvSpPr>
              <p:spPr>
                <a:xfrm>
                  <a:off x="6996333" y="1176544"/>
                  <a:ext cx="559737" cy="998329"/>
                </a:xfrm>
                <a:prstGeom prst="rect">
                  <a:avLst/>
                </a:prstGeom>
                <a:noFill/>
              </p:spPr>
              <p:txBody>
                <a:bodyPr wrap="none" rtlCol="0">
                  <a:spAutoFit/>
                  <a:scene3d>
                    <a:camera prst="orthographicFront"/>
                    <a:lightRig rig="threePt" dir="t"/>
                  </a:scene3d>
                  <a:sp3d contourW="12700"/>
                </a:bodyPr>
                <a:lstStyle/>
                <a:p>
                  <a:pPr algn="ctr"/>
                  <a:r>
                    <a:rPr lang="en-US" altLang="zh-CN" sz="8800" dirty="0">
                      <a:ln w="190500">
                        <a:noFill/>
                      </a:ln>
                      <a:solidFill>
                        <a:srgbClr val="0070C0"/>
                      </a:solidFill>
                      <a:latin typeface="锐字真言体免费商用" panose="02010600030101010101" pitchFamily="2" charset="-122"/>
                      <a:ea typeface="锐字真言体免费商用" panose="02010600030101010101" pitchFamily="2" charset="-122"/>
                      <a:cs typeface="+mn-ea"/>
                      <a:sym typeface="+mn-lt"/>
                    </a:rPr>
                    <a:t>3</a:t>
                  </a:r>
                  <a:endParaRPr lang="zh-CN" altLang="en-US" sz="8800" dirty="0">
                    <a:ln w="190500">
                      <a:noFill/>
                    </a:ln>
                    <a:solidFill>
                      <a:srgbClr val="0070C0"/>
                    </a:solidFill>
                    <a:latin typeface="锐字真言体免费商用" panose="02010600030101010101" pitchFamily="2" charset="-122"/>
                    <a:ea typeface="锐字真言体免费商用" panose="02010600030101010101" pitchFamily="2" charset="-122"/>
                    <a:cs typeface="+mn-ea"/>
                    <a:sym typeface="+mn-lt"/>
                  </a:endParaRPr>
                </a:p>
              </p:txBody>
            </p:sp>
            <p:grpSp>
              <p:nvGrpSpPr>
                <p:cNvPr id="57" name="组合 56">
                  <a:extLst>
                    <a:ext uri="{FF2B5EF4-FFF2-40B4-BE49-F238E27FC236}">
                      <a16:creationId xmlns="" xmlns:a16="http://schemas.microsoft.com/office/drawing/2014/main" id="{454A2729-C110-401D-B8DF-C25E45627C04}"/>
                    </a:ext>
                  </a:extLst>
                </p:cNvPr>
                <p:cNvGrpSpPr/>
                <p:nvPr/>
              </p:nvGrpSpPr>
              <p:grpSpPr>
                <a:xfrm>
                  <a:off x="5762163" y="2187070"/>
                  <a:ext cx="3145167" cy="906359"/>
                  <a:chOff x="5762163" y="2187070"/>
                  <a:chExt cx="3145167" cy="906359"/>
                </a:xfrm>
              </p:grpSpPr>
              <p:sp>
                <p:nvSpPr>
                  <p:cNvPr id="58" name="文本框 57">
                    <a:extLst>
                      <a:ext uri="{FF2B5EF4-FFF2-40B4-BE49-F238E27FC236}">
                        <a16:creationId xmlns="" xmlns:a16="http://schemas.microsoft.com/office/drawing/2014/main" id="{65653295-5B22-4E88-BB0F-66777785D899}"/>
                      </a:ext>
                    </a:extLst>
                  </p:cNvPr>
                  <p:cNvSpPr txBox="1"/>
                  <p:nvPr/>
                </p:nvSpPr>
                <p:spPr>
                  <a:xfrm>
                    <a:off x="5762163" y="2187070"/>
                    <a:ext cx="2987675" cy="573509"/>
                  </a:xfrm>
                  <a:prstGeom prst="rect">
                    <a:avLst/>
                  </a:prstGeom>
                  <a:noFill/>
                </p:spPr>
                <p:txBody>
                  <a:bodyPr wrap="square" rtlCol="0">
                    <a:spAutoFit/>
                    <a:scene3d>
                      <a:camera prst="orthographicFront"/>
                      <a:lightRig rig="threePt" dir="t"/>
                    </a:scene3d>
                    <a:sp3d contourW="12700"/>
                  </a:bodyPr>
                  <a:lstStyle/>
                  <a:p>
                    <a:pPr algn="dist"/>
                    <a:r>
                      <a:rPr lang="zh-CN" altLang="en-US" sz="4800" dirty="0">
                        <a:ln w="190500">
                          <a:solidFill>
                            <a:srgbClr val="0070C0"/>
                          </a:solidFill>
                        </a:ln>
                        <a:solidFill>
                          <a:schemeClr val="tx1">
                            <a:lumMod val="75000"/>
                            <a:lumOff val="25000"/>
                          </a:schemeClr>
                        </a:solidFill>
                        <a:latin typeface="锐字真言体免费商用" panose="02010600030101010101" pitchFamily="2" charset="-122"/>
                        <a:ea typeface="锐字真言体免费商用" panose="02010600030101010101" pitchFamily="2" charset="-122"/>
                        <a:cs typeface="+mn-ea"/>
                        <a:sym typeface="+mn-lt"/>
                      </a:rPr>
                      <a:t>心脏病辅助检查</a:t>
                    </a:r>
                  </a:p>
                </p:txBody>
              </p:sp>
              <p:sp>
                <p:nvSpPr>
                  <p:cNvPr id="59" name="文本框 58">
                    <a:extLst>
                      <a:ext uri="{FF2B5EF4-FFF2-40B4-BE49-F238E27FC236}">
                        <a16:creationId xmlns="" xmlns:a16="http://schemas.microsoft.com/office/drawing/2014/main" id="{8BF6CE36-11D5-4FC8-A805-5C2CA67AC92D}"/>
                      </a:ext>
                    </a:extLst>
                  </p:cNvPr>
                  <p:cNvSpPr txBox="1"/>
                  <p:nvPr/>
                </p:nvSpPr>
                <p:spPr>
                  <a:xfrm>
                    <a:off x="5762163" y="2819202"/>
                    <a:ext cx="3145167" cy="274227"/>
                  </a:xfrm>
                  <a:prstGeom prst="rect">
                    <a:avLst/>
                  </a:prstGeom>
                  <a:noFill/>
                </p:spPr>
                <p:txBody>
                  <a:bodyPr wrap="none" rtlCol="0">
                    <a:spAutoFit/>
                    <a:scene3d>
                      <a:camera prst="orthographicFront"/>
                      <a:lightRig rig="threePt" dir="t"/>
                    </a:scene3d>
                    <a:sp3d contourW="12700"/>
                  </a:bodyPr>
                  <a:lstStyle/>
                  <a:p>
                    <a:pPr algn="l"/>
                    <a:r>
                      <a:rPr lang="zh-CN" altLang="en-US" dirty="0">
                        <a:ln w="190500">
                          <a:solidFill>
                            <a:srgbClr val="0070C0"/>
                          </a:solidFill>
                        </a:ln>
                        <a:solidFill>
                          <a:schemeClr val="tx1">
                            <a:lumMod val="75000"/>
                            <a:lumOff val="25000"/>
                          </a:schemeClr>
                        </a:solidFill>
                        <a:latin typeface="锐字真言体免费商用" panose="02010600030101010101" pitchFamily="2" charset="-122"/>
                        <a:ea typeface="锐字真言体免费商用" panose="02010600030101010101" pitchFamily="2" charset="-122"/>
                        <a:cs typeface="+mn-ea"/>
                        <a:sym typeface="+mn-lt"/>
                      </a:rPr>
                      <a:t>Basic overview and classification</a:t>
                    </a:r>
                  </a:p>
                </p:txBody>
              </p:sp>
            </p:grpSp>
          </p:grpSp>
          <p:grpSp>
            <p:nvGrpSpPr>
              <p:cNvPr id="65" name="组合 64">
                <a:extLst>
                  <a:ext uri="{FF2B5EF4-FFF2-40B4-BE49-F238E27FC236}">
                    <a16:creationId xmlns="" xmlns:a16="http://schemas.microsoft.com/office/drawing/2014/main" id="{D478530A-7194-4B90-96FE-4CA3E79BA25C}"/>
                  </a:ext>
                </a:extLst>
              </p:cNvPr>
              <p:cNvGrpSpPr/>
              <p:nvPr/>
            </p:nvGrpSpPr>
            <p:grpSpPr>
              <a:xfrm>
                <a:off x="2536518" y="2777922"/>
                <a:ext cx="4775668" cy="1220693"/>
                <a:chOff x="5762162" y="2187070"/>
                <a:chExt cx="3145168" cy="906359"/>
              </a:xfrm>
            </p:grpSpPr>
            <p:sp>
              <p:nvSpPr>
                <p:cNvPr id="66" name="文本框 65">
                  <a:extLst>
                    <a:ext uri="{FF2B5EF4-FFF2-40B4-BE49-F238E27FC236}">
                      <a16:creationId xmlns="" xmlns:a16="http://schemas.microsoft.com/office/drawing/2014/main" id="{44471325-99AF-4966-8074-6C8E787B3D15}"/>
                    </a:ext>
                  </a:extLst>
                </p:cNvPr>
                <p:cNvSpPr txBox="1"/>
                <p:nvPr/>
              </p:nvSpPr>
              <p:spPr>
                <a:xfrm>
                  <a:off x="5762162" y="2187070"/>
                  <a:ext cx="2987674" cy="573508"/>
                </a:xfrm>
                <a:prstGeom prst="rect">
                  <a:avLst/>
                </a:prstGeom>
                <a:noFill/>
              </p:spPr>
              <p:txBody>
                <a:bodyPr wrap="square" rtlCol="0">
                  <a:spAutoFit/>
                  <a:scene3d>
                    <a:camera prst="orthographicFront"/>
                    <a:lightRig rig="threePt" dir="t"/>
                  </a:scene3d>
                  <a:sp3d contourW="12700"/>
                </a:bodyPr>
                <a:lstStyle/>
                <a:p>
                  <a:pPr algn="dist"/>
                  <a:r>
                    <a:rPr lang="zh-CN" altLang="en-US" sz="4800" dirty="0">
                      <a:solidFill>
                        <a:schemeClr val="bg1"/>
                      </a:solidFill>
                      <a:latin typeface="锐字真言体免费商用" panose="02010600030101010101" pitchFamily="2" charset="-122"/>
                      <a:ea typeface="锐字真言体免费商用" panose="02010600030101010101" pitchFamily="2" charset="-122"/>
                      <a:cs typeface="+mn-ea"/>
                      <a:sym typeface="+mn-lt"/>
                    </a:rPr>
                    <a:t>心脏病辅助检查</a:t>
                  </a:r>
                </a:p>
              </p:txBody>
            </p:sp>
            <p:sp>
              <p:nvSpPr>
                <p:cNvPr id="67" name="文本框 66">
                  <a:extLst>
                    <a:ext uri="{FF2B5EF4-FFF2-40B4-BE49-F238E27FC236}">
                      <a16:creationId xmlns="" xmlns:a16="http://schemas.microsoft.com/office/drawing/2014/main" id="{A61AB075-42E8-4143-A0D5-D3F93D6AC068}"/>
                    </a:ext>
                  </a:extLst>
                </p:cNvPr>
                <p:cNvSpPr txBox="1"/>
                <p:nvPr/>
              </p:nvSpPr>
              <p:spPr>
                <a:xfrm>
                  <a:off x="5762163" y="2819202"/>
                  <a:ext cx="3145167" cy="274227"/>
                </a:xfrm>
                <a:prstGeom prst="rect">
                  <a:avLst/>
                </a:prstGeom>
                <a:noFill/>
              </p:spPr>
              <p:txBody>
                <a:bodyPr wrap="none" rtlCol="0">
                  <a:spAutoFit/>
                  <a:scene3d>
                    <a:camera prst="orthographicFront"/>
                    <a:lightRig rig="threePt" dir="t"/>
                  </a:scene3d>
                  <a:sp3d contourW="12700"/>
                </a:bodyPr>
                <a:lstStyle/>
                <a:p>
                  <a:pPr algn="l"/>
                  <a:r>
                    <a:rPr lang="zh-CN" altLang="en-US" dirty="0">
                      <a:solidFill>
                        <a:schemeClr val="bg1"/>
                      </a:solidFill>
                      <a:latin typeface="锐字真言体免费商用" panose="02010600030101010101" pitchFamily="2" charset="-122"/>
                      <a:ea typeface="锐字真言体免费商用" panose="02010600030101010101" pitchFamily="2" charset="-122"/>
                      <a:cs typeface="+mn-ea"/>
                      <a:sym typeface="+mn-lt"/>
                    </a:rPr>
                    <a:t>Basic overview and classification</a:t>
                  </a:r>
                </a:p>
              </p:txBody>
            </p:sp>
          </p:grpSp>
        </p:grpSp>
      </p:grpSp>
    </p:spTree>
    <p:extLst>
      <p:ext uri="{BB962C8B-B14F-4D97-AF65-F5344CB8AC3E}">
        <p14:creationId xmlns:p14="http://schemas.microsoft.com/office/powerpoint/2010/main" val="398342475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wipe(down)">
                                      <p:cBhvr>
                                        <p:cTn id="7" dur="500"/>
                                        <p:tgtEl>
                                          <p:spTgt spid="54"/>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74"/>
                                        </p:tgtEl>
                                        <p:attrNameLst>
                                          <p:attrName>style.visibility</p:attrName>
                                        </p:attrNameLst>
                                      </p:cBhvr>
                                      <p:to>
                                        <p:strVal val="visible"/>
                                      </p:to>
                                    </p:set>
                                    <p:animEffect transition="in" filter="fade">
                                      <p:cBhvr>
                                        <p:cTn id="11" dur="1000"/>
                                        <p:tgtEl>
                                          <p:spTgt spid="74"/>
                                        </p:tgtEl>
                                      </p:cBhvr>
                                    </p:animEffect>
                                    <p:anim calcmode="lin" valueType="num">
                                      <p:cBhvr>
                                        <p:cTn id="12" dur="1000" fill="hold"/>
                                        <p:tgtEl>
                                          <p:spTgt spid="74"/>
                                        </p:tgtEl>
                                        <p:attrNameLst>
                                          <p:attrName>ppt_x</p:attrName>
                                        </p:attrNameLst>
                                      </p:cBhvr>
                                      <p:tavLst>
                                        <p:tav tm="0">
                                          <p:val>
                                            <p:strVal val="#ppt_x"/>
                                          </p:val>
                                        </p:tav>
                                        <p:tav tm="100000">
                                          <p:val>
                                            <p:strVal val="#ppt_x"/>
                                          </p:val>
                                        </p:tav>
                                      </p:tavLst>
                                    </p:anim>
                                    <p:anim calcmode="lin" valueType="num">
                                      <p:cBhvr>
                                        <p:cTn id="13" dur="1000" fill="hold"/>
                                        <p:tgtEl>
                                          <p:spTgt spid="7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553D2DD9-531E-4BE8-858C-284E046A960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矩形 1">
            <a:extLst>
              <a:ext uri="{FF2B5EF4-FFF2-40B4-BE49-F238E27FC236}">
                <a16:creationId xmlns="" xmlns:a16="http://schemas.microsoft.com/office/drawing/2014/main" id="{E2055E0E-4693-418B-9A08-B0CBFA6D3EC6}"/>
              </a:ext>
            </a:extLst>
          </p:cNvPr>
          <p:cNvSpPr/>
          <p:nvPr/>
        </p:nvSpPr>
        <p:spPr>
          <a:xfrm>
            <a:off x="239210" y="219919"/>
            <a:ext cx="11713580" cy="64470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a:extLst>
              <a:ext uri="{FF2B5EF4-FFF2-40B4-BE49-F238E27FC236}">
                <a16:creationId xmlns="" xmlns:a16="http://schemas.microsoft.com/office/drawing/2014/main" id="{040D6359-4458-41AB-85F2-663FDF937C7B}"/>
              </a:ext>
            </a:extLst>
          </p:cNvPr>
          <p:cNvSpPr txBox="1"/>
          <p:nvPr/>
        </p:nvSpPr>
        <p:spPr>
          <a:xfrm>
            <a:off x="1275143" y="508893"/>
            <a:ext cx="6094070" cy="400110"/>
          </a:xfrm>
          <a:prstGeom prst="rect">
            <a:avLst/>
          </a:prstGeom>
          <a:noFill/>
        </p:spPr>
        <p:txBody>
          <a:bodyPr wrap="square">
            <a:spAutoFit/>
          </a:bodyPr>
          <a:lstStyle/>
          <a:p>
            <a:r>
              <a:rPr lang="zh-CN" altLang="en-US" sz="2000" dirty="0">
                <a:solidFill>
                  <a:srgbClr val="0070C0"/>
                </a:solidFill>
                <a:latin typeface="锐字真言体免费商用" panose="02010600030101010101" pitchFamily="2" charset="-122"/>
                <a:ea typeface="锐字真言体免费商用" panose="02010600030101010101" pitchFamily="2" charset="-122"/>
                <a:cs typeface="+mn-ea"/>
                <a:sym typeface="+mn-lt"/>
              </a:rPr>
              <a:t>心脏病辅助检查</a:t>
            </a:r>
          </a:p>
        </p:txBody>
      </p:sp>
      <p:pic>
        <p:nvPicPr>
          <p:cNvPr id="6" name="图片 5">
            <a:extLst>
              <a:ext uri="{FF2B5EF4-FFF2-40B4-BE49-F238E27FC236}">
                <a16:creationId xmlns="" xmlns:a16="http://schemas.microsoft.com/office/drawing/2014/main" id="{4E8D0F66-718C-4E8E-8C44-5D3179A2D83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9210" y="190982"/>
            <a:ext cx="1035933" cy="1035933"/>
          </a:xfrm>
          <a:prstGeom prst="rect">
            <a:avLst/>
          </a:prstGeom>
        </p:spPr>
      </p:pic>
      <p:cxnSp>
        <p:nvCxnSpPr>
          <p:cNvPr id="7" name="直接连接符 6">
            <a:extLst>
              <a:ext uri="{FF2B5EF4-FFF2-40B4-BE49-F238E27FC236}">
                <a16:creationId xmlns="" xmlns:a16="http://schemas.microsoft.com/office/drawing/2014/main" id="{1FD1E288-03EF-466B-95EA-4732A90AF885}"/>
              </a:ext>
            </a:extLst>
          </p:cNvPr>
          <p:cNvCxnSpPr>
            <a:cxnSpLocks/>
          </p:cNvCxnSpPr>
          <p:nvPr/>
        </p:nvCxnSpPr>
        <p:spPr>
          <a:xfrm>
            <a:off x="8518674" y="1936179"/>
            <a:ext cx="0" cy="3244127"/>
          </a:xfrm>
          <a:prstGeom prst="line">
            <a:avLst/>
          </a:prstGeom>
          <a:ln w="3175">
            <a:solidFill>
              <a:srgbClr val="218CFF"/>
            </a:solidFill>
          </a:ln>
        </p:spPr>
        <p:style>
          <a:lnRef idx="1">
            <a:schemeClr val="accent1"/>
          </a:lnRef>
          <a:fillRef idx="0">
            <a:schemeClr val="accent1"/>
          </a:fillRef>
          <a:effectRef idx="0">
            <a:schemeClr val="accent1"/>
          </a:effectRef>
          <a:fontRef idx="minor">
            <a:schemeClr val="tx1"/>
          </a:fontRef>
        </p:style>
      </p:cxnSp>
      <p:sp>
        <p:nvSpPr>
          <p:cNvPr id="8" name="11 Rectángulo">
            <a:extLst>
              <a:ext uri="{FF2B5EF4-FFF2-40B4-BE49-F238E27FC236}">
                <a16:creationId xmlns="" xmlns:a16="http://schemas.microsoft.com/office/drawing/2014/main" id="{CC989976-6381-4F4F-A204-DE38B246BED2}"/>
              </a:ext>
            </a:extLst>
          </p:cNvPr>
          <p:cNvSpPr/>
          <p:nvPr/>
        </p:nvSpPr>
        <p:spPr>
          <a:xfrm>
            <a:off x="6240858" y="1936182"/>
            <a:ext cx="1975599" cy="787703"/>
          </a:xfrm>
          <a:prstGeom prst="rect">
            <a:avLst/>
          </a:prstGeom>
          <a:solidFill>
            <a:srgbClr val="0458C4"/>
          </a:solidFill>
          <a:ln w="63500">
            <a:solidFill>
              <a:schemeClr val="bg1"/>
            </a:solidFill>
          </a:ln>
          <a:effectLst>
            <a:outerShdw blurRad="127000" dist="38100" dir="8100000" algn="tr" rotWithShape="0">
              <a:prstClr val="black">
                <a:alpha val="40000"/>
              </a:prstClr>
            </a:outerShdw>
          </a:effectLst>
        </p:spPr>
        <p:style>
          <a:lnRef idx="3">
            <a:schemeClr val="lt1"/>
          </a:lnRef>
          <a:fillRef idx="1">
            <a:schemeClr val="accent4"/>
          </a:fillRef>
          <a:effectRef idx="1">
            <a:schemeClr val="accent4"/>
          </a:effectRef>
          <a:fontRef idx="minor">
            <a:schemeClr val="lt1"/>
          </a:fontRef>
        </p:style>
        <p:txBody>
          <a:bodyPr lIns="68538" tIns="34268" rIns="68538" bIns="34268"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lvl="0" algn="ctr">
              <a:defRPr/>
            </a:pPr>
            <a:r>
              <a:rPr lang="zh-CN" altLang="en-US" b="1" dirty="0">
                <a:solidFill>
                  <a:schemeClr val="bg1"/>
                </a:solidFill>
                <a:latin typeface="微软雅黑" panose="020B0503020204020204" pitchFamily="34" charset="-122"/>
                <a:ea typeface="微软雅黑" panose="020B0503020204020204" pitchFamily="34" charset="-122"/>
                <a:cs typeface="+mn-ea"/>
                <a:sym typeface="+mn-lt"/>
              </a:rPr>
              <a:t>心肌梗死与急腹症的鉴别判断</a:t>
            </a:r>
          </a:p>
        </p:txBody>
      </p:sp>
      <p:grpSp>
        <p:nvGrpSpPr>
          <p:cNvPr id="9" name="组合 20">
            <a:extLst>
              <a:ext uri="{FF2B5EF4-FFF2-40B4-BE49-F238E27FC236}">
                <a16:creationId xmlns="" xmlns:a16="http://schemas.microsoft.com/office/drawing/2014/main" id="{143461A5-EA5C-423B-8138-7E0F63955259}"/>
              </a:ext>
            </a:extLst>
          </p:cNvPr>
          <p:cNvGrpSpPr/>
          <p:nvPr/>
        </p:nvGrpSpPr>
        <p:grpSpPr>
          <a:xfrm>
            <a:off x="6240857" y="2725719"/>
            <a:ext cx="1975589" cy="2996932"/>
            <a:chOff x="503237" y="2548492"/>
            <a:chExt cx="2362150" cy="2997454"/>
          </a:xfrm>
        </p:grpSpPr>
        <p:sp>
          <p:nvSpPr>
            <p:cNvPr id="10" name="矩形 9">
              <a:extLst>
                <a:ext uri="{FF2B5EF4-FFF2-40B4-BE49-F238E27FC236}">
                  <a16:creationId xmlns="" xmlns:a16="http://schemas.microsoft.com/office/drawing/2014/main" id="{45D94293-C00B-4FC6-A4CD-F2B00585F8DA}"/>
                </a:ext>
              </a:extLst>
            </p:cNvPr>
            <p:cNvSpPr/>
            <p:nvPr/>
          </p:nvSpPr>
          <p:spPr>
            <a:xfrm>
              <a:off x="503238" y="2548492"/>
              <a:ext cx="220877" cy="461745"/>
            </a:xfrm>
            <a:prstGeom prst="rect">
              <a:avLst/>
            </a:prstGeom>
          </p:spPr>
          <p:txBody>
            <a:bodyPr wrap="none">
              <a:spAutoFit/>
            </a:bodyPr>
            <a:lstStyle/>
            <a:p>
              <a:pPr lvl="0" eaLnBrk="0" fontAlgn="base" hangingPunct="0">
                <a:spcBef>
                  <a:spcPct val="0"/>
                </a:spcBef>
                <a:spcAft>
                  <a:spcPct val="0"/>
                </a:spcAft>
                <a:defRPr/>
              </a:pPr>
              <a:endParaRPr lang="en-US" altLang="zh-CN" sz="2400" b="1" kern="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1" name="矩形 10">
              <a:extLst>
                <a:ext uri="{FF2B5EF4-FFF2-40B4-BE49-F238E27FC236}">
                  <a16:creationId xmlns="" xmlns:a16="http://schemas.microsoft.com/office/drawing/2014/main" id="{909FA6CE-118B-4B2E-A651-C02C12081938}"/>
                </a:ext>
              </a:extLst>
            </p:cNvPr>
            <p:cNvSpPr/>
            <p:nvPr/>
          </p:nvSpPr>
          <p:spPr>
            <a:xfrm>
              <a:off x="503237" y="2905917"/>
              <a:ext cx="2362150" cy="2640029"/>
            </a:xfrm>
            <a:prstGeom prst="rect">
              <a:avLst/>
            </a:prstGeom>
          </p:spPr>
          <p:txBody>
            <a:bodyPr wrap="square">
              <a:spAutoFit/>
            </a:bodyPr>
            <a:lstStyle/>
            <a:p>
              <a:pPr algn="just">
                <a:lnSpc>
                  <a:spcPct val="15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急性胰腺炎、消化性溃疡穿孔、急性胆囊炎胆石症等，均有上腹部疼痛，可伴休克，仔细询问患者病史以及做体格检查、心电图检查、血清心肌酶侧定可协助鉴别。</a:t>
              </a:r>
            </a:p>
          </p:txBody>
        </p:sp>
      </p:grpSp>
      <p:sp>
        <p:nvSpPr>
          <p:cNvPr id="12" name="42 Rectángulo">
            <a:extLst>
              <a:ext uri="{FF2B5EF4-FFF2-40B4-BE49-F238E27FC236}">
                <a16:creationId xmlns="" xmlns:a16="http://schemas.microsoft.com/office/drawing/2014/main" id="{E858DBAC-ED71-4273-BEC4-7D7A12A25938}"/>
              </a:ext>
            </a:extLst>
          </p:cNvPr>
          <p:cNvSpPr/>
          <p:nvPr/>
        </p:nvSpPr>
        <p:spPr>
          <a:xfrm>
            <a:off x="8764991" y="1936183"/>
            <a:ext cx="1975601" cy="787703"/>
          </a:xfrm>
          <a:prstGeom prst="rect">
            <a:avLst/>
          </a:prstGeom>
          <a:solidFill>
            <a:srgbClr val="0458C4"/>
          </a:solidFill>
          <a:ln w="63500">
            <a:solidFill>
              <a:schemeClr val="bg1"/>
            </a:solidFill>
          </a:ln>
          <a:effectLst>
            <a:outerShdw blurRad="127000" dist="38100" dir="8100000" algn="tr" rotWithShape="0">
              <a:prstClr val="black">
                <a:alpha val="40000"/>
              </a:prstClr>
            </a:outerShdw>
          </a:effectLst>
        </p:spPr>
        <p:style>
          <a:lnRef idx="3">
            <a:schemeClr val="lt1"/>
          </a:lnRef>
          <a:fillRef idx="1">
            <a:schemeClr val="accent4"/>
          </a:fillRef>
          <a:effectRef idx="1">
            <a:schemeClr val="accent4"/>
          </a:effectRef>
          <a:fontRef idx="minor">
            <a:schemeClr val="lt1"/>
          </a:fontRef>
        </p:style>
        <p:txBody>
          <a:bodyPr lIns="68538" tIns="34268" rIns="68538" bIns="34268" anchor="ctr"/>
          <a:lstStyle/>
          <a:p>
            <a:pPr lvl="0" algn="ctr">
              <a:defRPr/>
            </a:pPr>
            <a:r>
              <a:rPr lang="zh-CN" altLang="en-US" b="1" dirty="0">
                <a:solidFill>
                  <a:schemeClr val="bg1"/>
                </a:solidFill>
                <a:latin typeface="微软雅黑" panose="020B0503020204020204" pitchFamily="34" charset="-122"/>
                <a:ea typeface="微软雅黑" panose="020B0503020204020204" pitchFamily="34" charset="-122"/>
                <a:cs typeface="+mn-ea"/>
                <a:sym typeface="+mn-lt"/>
              </a:rPr>
              <a:t>心绞痛与急性心肌梗死的鉴别判断</a:t>
            </a:r>
          </a:p>
        </p:txBody>
      </p:sp>
      <p:grpSp>
        <p:nvGrpSpPr>
          <p:cNvPr id="13" name="组合 24">
            <a:extLst>
              <a:ext uri="{FF2B5EF4-FFF2-40B4-BE49-F238E27FC236}">
                <a16:creationId xmlns="" xmlns:a16="http://schemas.microsoft.com/office/drawing/2014/main" id="{05542BB5-C707-4B2F-803A-0DD7E9795861}"/>
              </a:ext>
            </a:extLst>
          </p:cNvPr>
          <p:cNvGrpSpPr/>
          <p:nvPr/>
        </p:nvGrpSpPr>
        <p:grpSpPr>
          <a:xfrm>
            <a:off x="8757884" y="2725718"/>
            <a:ext cx="2104001" cy="2996932"/>
            <a:chOff x="462719" y="2548491"/>
            <a:chExt cx="2515689" cy="2997455"/>
          </a:xfrm>
        </p:grpSpPr>
        <p:sp>
          <p:nvSpPr>
            <p:cNvPr id="14" name="矩形 13">
              <a:extLst>
                <a:ext uri="{FF2B5EF4-FFF2-40B4-BE49-F238E27FC236}">
                  <a16:creationId xmlns="" xmlns:a16="http://schemas.microsoft.com/office/drawing/2014/main" id="{060C7E2C-A082-4E76-AF0E-DEA9B1AF686D}"/>
                </a:ext>
              </a:extLst>
            </p:cNvPr>
            <p:cNvSpPr/>
            <p:nvPr/>
          </p:nvSpPr>
          <p:spPr>
            <a:xfrm>
              <a:off x="471218" y="2548491"/>
              <a:ext cx="220877" cy="461746"/>
            </a:xfrm>
            <a:prstGeom prst="rect">
              <a:avLst/>
            </a:prstGeom>
          </p:spPr>
          <p:txBody>
            <a:bodyPr wrap="none">
              <a:spAutoFit/>
            </a:bodyPr>
            <a:lstStyle/>
            <a:p>
              <a:pPr lvl="0" eaLnBrk="0" fontAlgn="base" hangingPunct="0">
                <a:spcBef>
                  <a:spcPct val="0"/>
                </a:spcBef>
                <a:spcAft>
                  <a:spcPct val="0"/>
                </a:spcAft>
                <a:defRPr/>
              </a:pPr>
              <a:endParaRPr lang="en-US" altLang="zh-CN" sz="2400" b="1" kern="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5" name="矩形 14">
              <a:extLst>
                <a:ext uri="{FF2B5EF4-FFF2-40B4-BE49-F238E27FC236}">
                  <a16:creationId xmlns="" xmlns:a16="http://schemas.microsoft.com/office/drawing/2014/main" id="{A049FBBA-C970-45E4-A5D3-0C1C8EB31DDB}"/>
                </a:ext>
              </a:extLst>
            </p:cNvPr>
            <p:cNvSpPr/>
            <p:nvPr/>
          </p:nvSpPr>
          <p:spPr>
            <a:xfrm>
              <a:off x="462719" y="2905917"/>
              <a:ext cx="2515689" cy="2640029"/>
            </a:xfrm>
            <a:prstGeom prst="rect">
              <a:avLst/>
            </a:prstGeom>
          </p:spPr>
          <p:txBody>
            <a:bodyPr wrap="square">
              <a:spAutoFit/>
            </a:bodyPr>
            <a:lstStyle/>
            <a:p>
              <a:pPr algn="just">
                <a:lnSpc>
                  <a:spcPct val="15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疼痛部位与心绞痛相仿，但性质更剧烈，持续时间多超过30分钟，常伴有心律失常、心力衰竭或休克，含服硝酸甘油多不能缓解，心电图有ST段抬高、异常Q波以及心肌坏死标记物升高</a:t>
              </a:r>
            </a:p>
          </p:txBody>
        </p:sp>
      </p:grpSp>
      <p:pic>
        <p:nvPicPr>
          <p:cNvPr id="16" name="图片 15">
            <a:extLst>
              <a:ext uri="{FF2B5EF4-FFF2-40B4-BE49-F238E27FC236}">
                <a16:creationId xmlns="" xmlns:a16="http://schemas.microsoft.com/office/drawing/2014/main" id="{2FF340E2-953D-4124-9F48-86B02291CFC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9700" y="1239412"/>
            <a:ext cx="5783527" cy="5783527"/>
          </a:xfrm>
          <a:prstGeom prst="rect">
            <a:avLst/>
          </a:prstGeom>
        </p:spPr>
      </p:pic>
    </p:spTree>
    <p:extLst>
      <p:ext uri="{BB962C8B-B14F-4D97-AF65-F5344CB8AC3E}">
        <p14:creationId xmlns:p14="http://schemas.microsoft.com/office/powerpoint/2010/main" val="163194475"/>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500"/>
                                        <p:tgtEl>
                                          <p:spTgt spid="16"/>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barn(inVertical)">
                                      <p:cBhvr>
                                        <p:cTn id="11" dur="500"/>
                                        <p:tgtEl>
                                          <p:spTgt spid="8"/>
                                        </p:tgtEl>
                                      </p:cBhvr>
                                    </p:animEffect>
                                  </p:childTnLst>
                                </p:cTn>
                              </p:par>
                            </p:childTnLst>
                          </p:cTn>
                        </p:par>
                        <p:par>
                          <p:cTn id="12" fill="hold">
                            <p:stCondLst>
                              <p:cond delay="1000"/>
                            </p:stCondLst>
                            <p:childTnLst>
                              <p:par>
                                <p:cTn id="13" presetID="2" presetClass="entr" presetSubtype="4"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2" presetClass="entr" presetSubtype="1" fill="hold"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wipe(up)">
                                      <p:cBhvr>
                                        <p:cTn id="20" dur="500"/>
                                        <p:tgtEl>
                                          <p:spTgt spid="7"/>
                                        </p:tgtEl>
                                      </p:cBhvr>
                                    </p:animEffect>
                                  </p:childTnLst>
                                </p:cTn>
                              </p:par>
                            </p:childTnLst>
                          </p:cTn>
                        </p:par>
                        <p:par>
                          <p:cTn id="21" fill="hold">
                            <p:stCondLst>
                              <p:cond delay="2000"/>
                            </p:stCondLst>
                            <p:childTnLst>
                              <p:par>
                                <p:cTn id="22" presetID="16" presetClass="entr" presetSubtype="21" fill="hold" grpId="0"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barn(inVertical)">
                                      <p:cBhvr>
                                        <p:cTn id="24" dur="500"/>
                                        <p:tgtEl>
                                          <p:spTgt spid="12"/>
                                        </p:tgtEl>
                                      </p:cBhvr>
                                    </p:animEffect>
                                  </p:childTnLst>
                                </p:cTn>
                              </p:par>
                            </p:childTnLst>
                          </p:cTn>
                        </p:par>
                        <p:par>
                          <p:cTn id="25" fill="hold">
                            <p:stCondLst>
                              <p:cond delay="2500"/>
                            </p:stCondLst>
                            <p:childTnLst>
                              <p:par>
                                <p:cTn id="26" presetID="2" presetClass="entr" presetSubtype="4" fill="hold" nodeType="after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additive="base">
                                        <p:cTn id="28" dur="500" fill="hold"/>
                                        <p:tgtEl>
                                          <p:spTgt spid="13"/>
                                        </p:tgtEl>
                                        <p:attrNameLst>
                                          <p:attrName>ppt_x</p:attrName>
                                        </p:attrNameLst>
                                      </p:cBhvr>
                                      <p:tavLst>
                                        <p:tav tm="0">
                                          <p:val>
                                            <p:strVal val="#ppt_x"/>
                                          </p:val>
                                        </p:tav>
                                        <p:tav tm="100000">
                                          <p:val>
                                            <p:strVal val="#ppt_x"/>
                                          </p:val>
                                        </p:tav>
                                      </p:tavLst>
                                    </p:anim>
                                    <p:anim calcmode="lin" valueType="num">
                                      <p:cBhvr additive="base">
                                        <p:cTn id="29"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553D2DD9-531E-4BE8-858C-284E046A960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矩形 1">
            <a:extLst>
              <a:ext uri="{FF2B5EF4-FFF2-40B4-BE49-F238E27FC236}">
                <a16:creationId xmlns="" xmlns:a16="http://schemas.microsoft.com/office/drawing/2014/main" id="{E2055E0E-4693-418B-9A08-B0CBFA6D3EC6}"/>
              </a:ext>
            </a:extLst>
          </p:cNvPr>
          <p:cNvSpPr/>
          <p:nvPr/>
        </p:nvSpPr>
        <p:spPr>
          <a:xfrm>
            <a:off x="239210" y="219919"/>
            <a:ext cx="11713580" cy="64470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a:extLst>
              <a:ext uri="{FF2B5EF4-FFF2-40B4-BE49-F238E27FC236}">
                <a16:creationId xmlns="" xmlns:a16="http://schemas.microsoft.com/office/drawing/2014/main" id="{040D6359-4458-41AB-85F2-663FDF937C7B}"/>
              </a:ext>
            </a:extLst>
          </p:cNvPr>
          <p:cNvSpPr txBox="1"/>
          <p:nvPr/>
        </p:nvSpPr>
        <p:spPr>
          <a:xfrm>
            <a:off x="1275143" y="508893"/>
            <a:ext cx="6094070" cy="400110"/>
          </a:xfrm>
          <a:prstGeom prst="rect">
            <a:avLst/>
          </a:prstGeom>
          <a:noFill/>
        </p:spPr>
        <p:txBody>
          <a:bodyPr wrap="square">
            <a:spAutoFit/>
          </a:bodyPr>
          <a:lstStyle/>
          <a:p>
            <a:r>
              <a:rPr lang="zh-CN" altLang="en-US" sz="2000" dirty="0">
                <a:solidFill>
                  <a:srgbClr val="0070C0"/>
                </a:solidFill>
                <a:latin typeface="锐字真言体免费商用" panose="02010600030101010101" pitchFamily="2" charset="-122"/>
                <a:ea typeface="锐字真言体免费商用" panose="02010600030101010101" pitchFamily="2" charset="-122"/>
                <a:cs typeface="+mn-ea"/>
                <a:sym typeface="+mn-lt"/>
              </a:rPr>
              <a:t>心脏病辅助检查</a:t>
            </a:r>
          </a:p>
        </p:txBody>
      </p:sp>
      <p:pic>
        <p:nvPicPr>
          <p:cNvPr id="6" name="图片 5">
            <a:extLst>
              <a:ext uri="{FF2B5EF4-FFF2-40B4-BE49-F238E27FC236}">
                <a16:creationId xmlns="" xmlns:a16="http://schemas.microsoft.com/office/drawing/2014/main" id="{4E8D0F66-718C-4E8E-8C44-5D3179A2D83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9210" y="190982"/>
            <a:ext cx="1035933" cy="1035933"/>
          </a:xfrm>
          <a:prstGeom prst="rect">
            <a:avLst/>
          </a:prstGeom>
        </p:spPr>
      </p:pic>
      <p:cxnSp>
        <p:nvCxnSpPr>
          <p:cNvPr id="7" name="直接连接符 6">
            <a:extLst>
              <a:ext uri="{FF2B5EF4-FFF2-40B4-BE49-F238E27FC236}">
                <a16:creationId xmlns="" xmlns:a16="http://schemas.microsoft.com/office/drawing/2014/main" id="{DCD2ECFE-53F5-4D79-B6A7-65F6735EAFC2}"/>
              </a:ext>
            </a:extLst>
          </p:cNvPr>
          <p:cNvCxnSpPr/>
          <p:nvPr/>
        </p:nvCxnSpPr>
        <p:spPr>
          <a:xfrm>
            <a:off x="1013667" y="1775850"/>
            <a:ext cx="3665020" cy="0"/>
          </a:xfrm>
          <a:prstGeom prst="line">
            <a:avLst/>
          </a:prstGeom>
          <a:ln w="57150">
            <a:solidFill>
              <a:srgbClr val="218CFF"/>
            </a:solidFill>
          </a:ln>
        </p:spPr>
        <p:style>
          <a:lnRef idx="1">
            <a:schemeClr val="accent1"/>
          </a:lnRef>
          <a:fillRef idx="0">
            <a:schemeClr val="accent1"/>
          </a:fillRef>
          <a:effectRef idx="0">
            <a:schemeClr val="accent1"/>
          </a:effectRef>
          <a:fontRef idx="minor">
            <a:schemeClr val="tx1"/>
          </a:fontRef>
        </p:style>
      </p:cxnSp>
      <p:cxnSp>
        <p:nvCxnSpPr>
          <p:cNvPr id="8" name="直接连接符 7">
            <a:extLst>
              <a:ext uri="{FF2B5EF4-FFF2-40B4-BE49-F238E27FC236}">
                <a16:creationId xmlns="" xmlns:a16="http://schemas.microsoft.com/office/drawing/2014/main" id="{5874D4BB-92E4-43F2-91C1-E801E738F702}"/>
              </a:ext>
            </a:extLst>
          </p:cNvPr>
          <p:cNvCxnSpPr/>
          <p:nvPr/>
        </p:nvCxnSpPr>
        <p:spPr>
          <a:xfrm>
            <a:off x="7416741" y="1773080"/>
            <a:ext cx="3665020" cy="0"/>
          </a:xfrm>
          <a:prstGeom prst="line">
            <a:avLst/>
          </a:prstGeom>
          <a:ln w="57150">
            <a:solidFill>
              <a:srgbClr val="218CFF"/>
            </a:solidFill>
          </a:ln>
        </p:spPr>
        <p:style>
          <a:lnRef idx="1">
            <a:schemeClr val="accent1"/>
          </a:lnRef>
          <a:fillRef idx="0">
            <a:schemeClr val="accent1"/>
          </a:fillRef>
          <a:effectRef idx="0">
            <a:schemeClr val="accent1"/>
          </a:effectRef>
          <a:fontRef idx="minor">
            <a:schemeClr val="tx1"/>
          </a:fontRef>
        </p:style>
      </p:cxnSp>
      <p:cxnSp>
        <p:nvCxnSpPr>
          <p:cNvPr id="9" name="直接连接符 8">
            <a:extLst>
              <a:ext uri="{FF2B5EF4-FFF2-40B4-BE49-F238E27FC236}">
                <a16:creationId xmlns="" xmlns:a16="http://schemas.microsoft.com/office/drawing/2014/main" id="{B8B106BF-5F3B-4858-A006-44C44B4D99A2}"/>
              </a:ext>
            </a:extLst>
          </p:cNvPr>
          <p:cNvCxnSpPr/>
          <p:nvPr/>
        </p:nvCxnSpPr>
        <p:spPr>
          <a:xfrm>
            <a:off x="1087876" y="6019779"/>
            <a:ext cx="3665020" cy="0"/>
          </a:xfrm>
          <a:prstGeom prst="line">
            <a:avLst/>
          </a:prstGeom>
          <a:ln w="57150">
            <a:solidFill>
              <a:srgbClr val="218CFF"/>
            </a:solidFill>
          </a:ln>
        </p:spPr>
        <p:style>
          <a:lnRef idx="1">
            <a:schemeClr val="accent1"/>
          </a:lnRef>
          <a:fillRef idx="0">
            <a:schemeClr val="accent1"/>
          </a:fillRef>
          <a:effectRef idx="0">
            <a:schemeClr val="accent1"/>
          </a:effectRef>
          <a:fontRef idx="minor">
            <a:schemeClr val="tx1"/>
          </a:fontRef>
        </p:style>
      </p:cxnSp>
      <p:cxnSp>
        <p:nvCxnSpPr>
          <p:cNvPr id="10" name="直接连接符 9">
            <a:extLst>
              <a:ext uri="{FF2B5EF4-FFF2-40B4-BE49-F238E27FC236}">
                <a16:creationId xmlns="" xmlns:a16="http://schemas.microsoft.com/office/drawing/2014/main" id="{94468261-1FFE-4ADE-8F02-AE844630809E}"/>
              </a:ext>
            </a:extLst>
          </p:cNvPr>
          <p:cNvCxnSpPr/>
          <p:nvPr/>
        </p:nvCxnSpPr>
        <p:spPr>
          <a:xfrm>
            <a:off x="7391756" y="6020400"/>
            <a:ext cx="3665020" cy="0"/>
          </a:xfrm>
          <a:prstGeom prst="line">
            <a:avLst/>
          </a:prstGeom>
          <a:ln w="57150">
            <a:solidFill>
              <a:srgbClr val="218CFF"/>
            </a:solidFill>
          </a:ln>
        </p:spPr>
        <p:style>
          <a:lnRef idx="1">
            <a:schemeClr val="accent1"/>
          </a:lnRef>
          <a:fillRef idx="0">
            <a:schemeClr val="accent1"/>
          </a:fillRef>
          <a:effectRef idx="0">
            <a:schemeClr val="accent1"/>
          </a:effectRef>
          <a:fontRef idx="minor">
            <a:schemeClr val="tx1"/>
          </a:fontRef>
        </p:style>
      </p:cxnSp>
      <p:sp>
        <p:nvSpPr>
          <p:cNvPr id="11" name="椭圆 10">
            <a:extLst>
              <a:ext uri="{FF2B5EF4-FFF2-40B4-BE49-F238E27FC236}">
                <a16:creationId xmlns="" xmlns:a16="http://schemas.microsoft.com/office/drawing/2014/main" id="{0ADEC315-C516-4F73-BFC5-C8FEE82D85D7}"/>
              </a:ext>
            </a:extLst>
          </p:cNvPr>
          <p:cNvSpPr/>
          <p:nvPr/>
        </p:nvSpPr>
        <p:spPr>
          <a:xfrm>
            <a:off x="954527" y="1713940"/>
            <a:ext cx="118280" cy="118280"/>
          </a:xfrm>
          <a:prstGeom prst="ellipse">
            <a:avLst/>
          </a:prstGeom>
          <a:solidFill>
            <a:srgbClr val="218CFF"/>
          </a:solidFill>
          <a:ln>
            <a:solidFill>
              <a:srgbClr val="218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微软雅黑" panose="020B0503020204020204" pitchFamily="34" charset="-122"/>
              <a:ea typeface="微软雅黑" panose="020B0503020204020204" pitchFamily="34" charset="-122"/>
              <a:cs typeface="+mn-ea"/>
              <a:sym typeface="+mn-lt"/>
            </a:endParaRPr>
          </a:p>
        </p:txBody>
      </p:sp>
      <p:sp>
        <p:nvSpPr>
          <p:cNvPr id="12" name="椭圆 11">
            <a:extLst>
              <a:ext uri="{FF2B5EF4-FFF2-40B4-BE49-F238E27FC236}">
                <a16:creationId xmlns="" xmlns:a16="http://schemas.microsoft.com/office/drawing/2014/main" id="{D6B7B545-DD5C-4645-ACBE-3AABE615A389}"/>
              </a:ext>
            </a:extLst>
          </p:cNvPr>
          <p:cNvSpPr/>
          <p:nvPr/>
        </p:nvSpPr>
        <p:spPr>
          <a:xfrm>
            <a:off x="11049955" y="1688456"/>
            <a:ext cx="118280" cy="118280"/>
          </a:xfrm>
          <a:prstGeom prst="ellipse">
            <a:avLst/>
          </a:prstGeom>
          <a:solidFill>
            <a:srgbClr val="218CFF"/>
          </a:solidFill>
          <a:ln>
            <a:solidFill>
              <a:srgbClr val="218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微软雅黑" panose="020B0503020204020204" pitchFamily="34" charset="-122"/>
              <a:ea typeface="微软雅黑" panose="020B0503020204020204" pitchFamily="34" charset="-122"/>
              <a:cs typeface="+mn-ea"/>
              <a:sym typeface="+mn-lt"/>
            </a:endParaRPr>
          </a:p>
        </p:txBody>
      </p:sp>
      <p:sp>
        <p:nvSpPr>
          <p:cNvPr id="13" name="椭圆 12">
            <a:extLst>
              <a:ext uri="{FF2B5EF4-FFF2-40B4-BE49-F238E27FC236}">
                <a16:creationId xmlns="" xmlns:a16="http://schemas.microsoft.com/office/drawing/2014/main" id="{B3EC690A-D6E3-420D-B786-FA40C8672E66}"/>
              </a:ext>
            </a:extLst>
          </p:cNvPr>
          <p:cNvSpPr/>
          <p:nvPr/>
        </p:nvSpPr>
        <p:spPr>
          <a:xfrm>
            <a:off x="969596" y="5945334"/>
            <a:ext cx="118280" cy="118280"/>
          </a:xfrm>
          <a:prstGeom prst="ellipse">
            <a:avLst/>
          </a:prstGeom>
          <a:solidFill>
            <a:srgbClr val="218CFF"/>
          </a:solidFill>
          <a:ln>
            <a:solidFill>
              <a:srgbClr val="218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微软雅黑" panose="020B0503020204020204" pitchFamily="34" charset="-122"/>
              <a:ea typeface="微软雅黑" panose="020B0503020204020204" pitchFamily="34" charset="-122"/>
              <a:cs typeface="+mn-ea"/>
              <a:sym typeface="+mn-lt"/>
            </a:endParaRPr>
          </a:p>
        </p:txBody>
      </p:sp>
      <p:sp>
        <p:nvSpPr>
          <p:cNvPr id="14" name="椭圆 13">
            <a:extLst>
              <a:ext uri="{FF2B5EF4-FFF2-40B4-BE49-F238E27FC236}">
                <a16:creationId xmlns="" xmlns:a16="http://schemas.microsoft.com/office/drawing/2014/main" id="{464F485E-9263-4358-83BD-A6612E359A16}"/>
              </a:ext>
            </a:extLst>
          </p:cNvPr>
          <p:cNvSpPr/>
          <p:nvPr/>
        </p:nvSpPr>
        <p:spPr>
          <a:xfrm>
            <a:off x="10997636" y="5945334"/>
            <a:ext cx="118280" cy="118280"/>
          </a:xfrm>
          <a:prstGeom prst="ellipse">
            <a:avLst/>
          </a:prstGeom>
          <a:solidFill>
            <a:srgbClr val="218CFF"/>
          </a:solidFill>
          <a:ln>
            <a:solidFill>
              <a:srgbClr val="218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微软雅黑" panose="020B0503020204020204" pitchFamily="34" charset="-122"/>
              <a:ea typeface="微软雅黑" panose="020B0503020204020204" pitchFamily="34" charset="-122"/>
              <a:cs typeface="+mn-ea"/>
              <a:sym typeface="+mn-lt"/>
            </a:endParaRPr>
          </a:p>
        </p:txBody>
      </p:sp>
      <p:sp>
        <p:nvSpPr>
          <p:cNvPr id="15" name="文本框 14">
            <a:extLst>
              <a:ext uri="{FF2B5EF4-FFF2-40B4-BE49-F238E27FC236}">
                <a16:creationId xmlns="" xmlns:a16="http://schemas.microsoft.com/office/drawing/2014/main" id="{F6FD74E7-56D9-4AB1-8D32-6700763107F1}"/>
              </a:ext>
            </a:extLst>
          </p:cNvPr>
          <p:cNvSpPr txBox="1"/>
          <p:nvPr/>
        </p:nvSpPr>
        <p:spPr>
          <a:xfrm>
            <a:off x="963335" y="1821676"/>
            <a:ext cx="3783300" cy="1469505"/>
          </a:xfrm>
          <a:prstGeom prst="rect">
            <a:avLst/>
          </a:prstGeom>
          <a:noFill/>
        </p:spPr>
        <p:txBody>
          <a:bodyPr wrap="square" rtlCol="0">
            <a:spAutoFit/>
          </a:bodyPr>
          <a:lstStyle/>
          <a:p>
            <a:pPr>
              <a:lnSpc>
                <a:spcPct val="130000"/>
              </a:lnSpc>
            </a:pPr>
            <a:r>
              <a:rPr lang="zh-CN" altLang="en-US" sz="1400" dirty="0">
                <a:latin typeface="微软雅黑" panose="020B0503020204020204" pitchFamily="34" charset="-122"/>
                <a:ea typeface="微软雅黑" panose="020B0503020204020204" pitchFamily="34" charset="-122"/>
                <a:cs typeface="+mn-ea"/>
                <a:sym typeface="+mn-lt"/>
              </a:rPr>
              <a:t>判断标准 </a:t>
            </a:r>
            <a:endParaRPr lang="en-US" altLang="zh-CN" sz="1400" dirty="0">
              <a:latin typeface="微软雅黑" panose="020B0503020204020204" pitchFamily="34" charset="-122"/>
              <a:ea typeface="微软雅黑" panose="020B0503020204020204" pitchFamily="34" charset="-122"/>
              <a:cs typeface="+mn-ea"/>
              <a:sym typeface="+mn-lt"/>
            </a:endParaRPr>
          </a:p>
          <a:p>
            <a:pPr>
              <a:lnSpc>
                <a:spcPct val="130000"/>
              </a:lnSpc>
            </a:pPr>
            <a:r>
              <a:rPr lang="zh-CN" altLang="en-US" sz="1400" dirty="0">
                <a:latin typeface="微软雅黑" panose="020B0503020204020204" pitchFamily="34" charset="-122"/>
                <a:ea typeface="微软雅黑" panose="020B0503020204020204" pitchFamily="34" charset="-122"/>
                <a:cs typeface="+mn-ea"/>
                <a:sym typeface="+mn-lt"/>
              </a:rPr>
              <a:t>不同心脏病诊断标准不同，通常需要结合患者的病史、危险因素、症状、体格检查以及实验室检查以及心电、超声心动图、动态心电、心脏电生理 以及心脏造影等辅助检查综合诊断。</a:t>
            </a:r>
          </a:p>
        </p:txBody>
      </p:sp>
      <p:sp>
        <p:nvSpPr>
          <p:cNvPr id="16" name="文本框 15">
            <a:extLst>
              <a:ext uri="{FF2B5EF4-FFF2-40B4-BE49-F238E27FC236}">
                <a16:creationId xmlns="" xmlns:a16="http://schemas.microsoft.com/office/drawing/2014/main" id="{5D1623A9-50AC-4181-89A3-A07A2CD6797C}"/>
              </a:ext>
            </a:extLst>
          </p:cNvPr>
          <p:cNvSpPr txBox="1"/>
          <p:nvPr/>
        </p:nvSpPr>
        <p:spPr>
          <a:xfrm>
            <a:off x="7450896" y="1822761"/>
            <a:ext cx="3665020" cy="1406026"/>
          </a:xfrm>
          <a:prstGeom prst="rect">
            <a:avLst/>
          </a:prstGeom>
          <a:noFill/>
        </p:spPr>
        <p:txBody>
          <a:bodyPr wrap="square" rtlCol="0">
            <a:spAutoFit/>
          </a:bodyPr>
          <a:lstStyle/>
          <a:p>
            <a:pPr algn="just">
              <a:spcBef>
                <a:spcPts val="0"/>
              </a:spcBef>
              <a:defRPr/>
            </a:pPr>
            <a:r>
              <a:rPr lang="zh-CN" altLang="en-US" sz="1400" dirty="0">
                <a:latin typeface="微软雅黑" panose="020B0503020204020204" pitchFamily="34" charset="-122"/>
                <a:ea typeface="微软雅黑" panose="020B0503020204020204" pitchFamily="34" charset="-122"/>
                <a:cs typeface="+mn-ea"/>
                <a:sym typeface="+mn-lt"/>
              </a:rPr>
              <a:t>心脏核磁共振检查(MRI)</a:t>
            </a:r>
          </a:p>
          <a:p>
            <a:pPr lvl="0" algn="just">
              <a:lnSpc>
                <a:spcPct val="130000"/>
              </a:lnSpc>
              <a:defRPr/>
            </a:pPr>
            <a:r>
              <a:rPr lang="zh-CN" altLang="en-US" sz="1400" dirty="0">
                <a:latin typeface="微软雅黑" panose="020B0503020204020204" pitchFamily="34" charset="-122"/>
                <a:ea typeface="微软雅黑" panose="020B0503020204020204" pitchFamily="34" charset="-122"/>
                <a:cs typeface="+mn-ea"/>
                <a:sym typeface="+mn-lt"/>
              </a:rPr>
              <a:t>MRI可以多参数成像，尤其是在诊断心肌病、确定纤维化或脂肪变、心肌水肿等组织病理学特征方面具有独特优势，无须使用造影剂，利用流空效应，心脏和大血管显示为低信号</a:t>
            </a:r>
            <a:endParaRPr lang="zh-CN" altLang="en-US" sz="140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8" name="文本框 17">
            <a:extLst>
              <a:ext uri="{FF2B5EF4-FFF2-40B4-BE49-F238E27FC236}">
                <a16:creationId xmlns="" xmlns:a16="http://schemas.microsoft.com/office/drawing/2014/main" id="{6B73462C-210F-4A46-95AF-88C2455A130C}"/>
              </a:ext>
            </a:extLst>
          </p:cNvPr>
          <p:cNvSpPr txBox="1"/>
          <p:nvPr/>
        </p:nvSpPr>
        <p:spPr>
          <a:xfrm>
            <a:off x="963335" y="3802469"/>
            <a:ext cx="3521988" cy="2025555"/>
          </a:xfrm>
          <a:prstGeom prst="rect">
            <a:avLst/>
          </a:prstGeom>
          <a:noFill/>
        </p:spPr>
        <p:txBody>
          <a:bodyPr wrap="square" rtlCol="0">
            <a:spAutoFit/>
          </a:bodyPr>
          <a:lstStyle/>
          <a:p>
            <a:pPr algn="just">
              <a:lnSpc>
                <a:spcPct val="130000"/>
              </a:lnSpc>
              <a:defRPr/>
            </a:pPr>
            <a:r>
              <a:rPr lang="zh-CN" altLang="en-US" sz="1400" dirty="0">
                <a:latin typeface="微软雅黑" panose="020B0503020204020204" pitchFamily="34" charset="-122"/>
                <a:ea typeface="微软雅黑" panose="020B0503020204020204" pitchFamily="34" charset="-122"/>
                <a:cs typeface="+mn-ea"/>
                <a:sym typeface="+mn-lt"/>
              </a:rPr>
              <a:t>心脏电生理检查</a:t>
            </a:r>
          </a:p>
          <a:p>
            <a:pPr lvl="0" algn="just">
              <a:lnSpc>
                <a:spcPct val="130000"/>
              </a:lnSpc>
              <a:defRPr/>
            </a:pPr>
            <a:r>
              <a:rPr lang="zh-CN" altLang="en-US" sz="1400" dirty="0">
                <a:latin typeface="微软雅黑" panose="020B0503020204020204" pitchFamily="34" charset="-122"/>
                <a:ea typeface="微软雅黑" panose="020B0503020204020204" pitchFamily="34" charset="-122"/>
                <a:cs typeface="+mn-ea"/>
                <a:sym typeface="+mn-lt"/>
              </a:rPr>
              <a:t>电生理检查的基本内容是在自身心律或起搏时，记录心内电活动，分析其表现和特征，加以推理并做出综合判断，为临床医生提供关于心律失常的正确诊断、发生机制研究、治疗方法选择和预后判断等方面的重要依据。</a:t>
            </a:r>
            <a:endParaRPr lang="zh-CN" altLang="en-US" sz="140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9" name="文本框 18">
            <a:extLst>
              <a:ext uri="{FF2B5EF4-FFF2-40B4-BE49-F238E27FC236}">
                <a16:creationId xmlns="" xmlns:a16="http://schemas.microsoft.com/office/drawing/2014/main" id="{EEED2303-AF86-4981-A126-B99B1DBB0B4C}"/>
              </a:ext>
            </a:extLst>
          </p:cNvPr>
          <p:cNvSpPr txBox="1"/>
          <p:nvPr/>
        </p:nvSpPr>
        <p:spPr>
          <a:xfrm>
            <a:off x="7450897" y="4168025"/>
            <a:ext cx="3848948" cy="1600438"/>
          </a:xfrm>
          <a:prstGeom prst="rect">
            <a:avLst/>
          </a:prstGeom>
          <a:noFill/>
        </p:spPr>
        <p:txBody>
          <a:bodyPr wrap="square" rtlCol="0">
            <a:spAutoFit/>
          </a:bodyPr>
          <a:lstStyle/>
          <a:p>
            <a:pPr defTabSz="1450975"/>
            <a:r>
              <a:rPr lang="zh-CN" altLang="en-US" sz="1400" dirty="0">
                <a:latin typeface="微软雅黑" panose="020B0503020204020204" pitchFamily="34" charset="-122"/>
                <a:ea typeface="微软雅黑" panose="020B0503020204020204" pitchFamily="34" charset="-122"/>
                <a:cs typeface="+mn-ea"/>
                <a:sym typeface="+mn-lt"/>
              </a:rPr>
              <a:t>一般采用后前位和左、右前斜位；后前位和左侧位。可以发现心界的大小，发现肺循环存在淤血或者缺血的情况，肺动脉段是否存在突出，是否 存在胸腔积液和心包积液等。基本原理是X线以多角度穿过人体并由探测器阵列检测，由探测器阵列检测的信号经数字化转变为象素图像(薄层横断面图像)。</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pic>
        <p:nvPicPr>
          <p:cNvPr id="20" name="图片 19">
            <a:extLst>
              <a:ext uri="{FF2B5EF4-FFF2-40B4-BE49-F238E27FC236}">
                <a16:creationId xmlns="" xmlns:a16="http://schemas.microsoft.com/office/drawing/2014/main" id="{9CA9029E-11D5-4641-98AA-D8BC3AB2F82B}"/>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4235020" y="2144317"/>
            <a:ext cx="3331856" cy="3331856"/>
          </a:xfrm>
          <a:prstGeom prst="rect">
            <a:avLst/>
          </a:prstGeom>
        </p:spPr>
      </p:pic>
    </p:spTree>
    <p:extLst>
      <p:ext uri="{BB962C8B-B14F-4D97-AF65-F5344CB8AC3E}">
        <p14:creationId xmlns:p14="http://schemas.microsoft.com/office/powerpoint/2010/main" val="3506193545"/>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childTnLst>
                          </p:cTn>
                        </p:par>
                        <p:par>
                          <p:cTn id="10" fill="hold">
                            <p:stCondLst>
                              <p:cond delay="500"/>
                            </p:stCondLst>
                            <p:childTnLst>
                              <p:par>
                                <p:cTn id="11" presetID="22" presetClass="entr" presetSubtype="2"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right)">
                                      <p:cBhvr>
                                        <p:cTn id="13" dur="500"/>
                                        <p:tgtEl>
                                          <p:spTgt spid="7"/>
                                        </p:tgtEl>
                                      </p:cBhvr>
                                    </p:animEffect>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fill="hold"/>
                                        <p:tgtEl>
                                          <p:spTgt spid="15"/>
                                        </p:tgtEl>
                                        <p:attrNameLst>
                                          <p:attrName>ppt_x</p:attrName>
                                        </p:attrNameLst>
                                      </p:cBhvr>
                                      <p:tavLst>
                                        <p:tav tm="0">
                                          <p:val>
                                            <p:strVal val="0-#ppt_w/2"/>
                                          </p:val>
                                        </p:tav>
                                        <p:tav tm="100000">
                                          <p:val>
                                            <p:strVal val="#ppt_x"/>
                                          </p:val>
                                        </p:tav>
                                      </p:tavLst>
                                    </p:anim>
                                    <p:anim calcmode="lin" valueType="num">
                                      <p:cBhvr additive="base">
                                        <p:cTn id="18" dur="500" fill="hold"/>
                                        <p:tgtEl>
                                          <p:spTgt spid="15"/>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left)">
                                      <p:cBhvr>
                                        <p:cTn id="22" dur="500"/>
                                        <p:tgtEl>
                                          <p:spTgt spid="8"/>
                                        </p:tgtEl>
                                      </p:cBhvr>
                                    </p:animEffect>
                                  </p:childTnLst>
                                </p:cTn>
                              </p:par>
                            </p:childTnLst>
                          </p:cTn>
                        </p:par>
                        <p:par>
                          <p:cTn id="23" fill="hold">
                            <p:stCondLst>
                              <p:cond delay="2000"/>
                            </p:stCondLst>
                            <p:childTnLst>
                              <p:par>
                                <p:cTn id="24" presetID="2" presetClass="entr" presetSubtype="2" fill="hold" grpId="0" nodeType="afterEffect">
                                  <p:stCondLst>
                                    <p:cond delay="0"/>
                                  </p:stCondLst>
                                  <p:childTnLst>
                                    <p:set>
                                      <p:cBhvr>
                                        <p:cTn id="25" dur="1" fill="hold">
                                          <p:stCondLst>
                                            <p:cond delay="0"/>
                                          </p:stCondLst>
                                        </p:cTn>
                                        <p:tgtEl>
                                          <p:spTgt spid="16"/>
                                        </p:tgtEl>
                                        <p:attrNameLst>
                                          <p:attrName>style.visibility</p:attrName>
                                        </p:attrNameLst>
                                      </p:cBhvr>
                                      <p:to>
                                        <p:strVal val="visible"/>
                                      </p:to>
                                    </p:set>
                                    <p:anim calcmode="lin" valueType="num">
                                      <p:cBhvr additive="base">
                                        <p:cTn id="26" dur="500" fill="hold"/>
                                        <p:tgtEl>
                                          <p:spTgt spid="16"/>
                                        </p:tgtEl>
                                        <p:attrNameLst>
                                          <p:attrName>ppt_x</p:attrName>
                                        </p:attrNameLst>
                                      </p:cBhvr>
                                      <p:tavLst>
                                        <p:tav tm="0">
                                          <p:val>
                                            <p:strVal val="1+#ppt_w/2"/>
                                          </p:val>
                                        </p:tav>
                                        <p:tav tm="100000">
                                          <p:val>
                                            <p:strVal val="#ppt_x"/>
                                          </p:val>
                                        </p:tav>
                                      </p:tavLst>
                                    </p:anim>
                                    <p:anim calcmode="lin" valueType="num">
                                      <p:cBhvr additive="base">
                                        <p:cTn id="27" dur="500" fill="hold"/>
                                        <p:tgtEl>
                                          <p:spTgt spid="16"/>
                                        </p:tgtEl>
                                        <p:attrNameLst>
                                          <p:attrName>ppt_y</p:attrName>
                                        </p:attrNameLst>
                                      </p:cBhvr>
                                      <p:tavLst>
                                        <p:tav tm="0">
                                          <p:val>
                                            <p:strVal val="#ppt_y"/>
                                          </p:val>
                                        </p:tav>
                                        <p:tav tm="100000">
                                          <p:val>
                                            <p:strVal val="#ppt_y"/>
                                          </p:val>
                                        </p:tav>
                                      </p:tavLst>
                                    </p:anim>
                                  </p:childTnLst>
                                </p:cTn>
                              </p:par>
                            </p:childTnLst>
                          </p:cTn>
                        </p:par>
                        <p:par>
                          <p:cTn id="28" fill="hold">
                            <p:stCondLst>
                              <p:cond delay="2500"/>
                            </p:stCondLst>
                            <p:childTnLst>
                              <p:par>
                                <p:cTn id="29" presetID="22" presetClass="entr" presetSubtype="2" fill="hold"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right)">
                                      <p:cBhvr>
                                        <p:cTn id="31" dur="500"/>
                                        <p:tgtEl>
                                          <p:spTgt spid="9"/>
                                        </p:tgtEl>
                                      </p:cBhvr>
                                    </p:animEffect>
                                  </p:childTnLst>
                                </p:cTn>
                              </p:par>
                            </p:childTnLst>
                          </p:cTn>
                        </p:par>
                        <p:par>
                          <p:cTn id="32" fill="hold">
                            <p:stCondLst>
                              <p:cond delay="3000"/>
                            </p:stCondLst>
                            <p:childTnLst>
                              <p:par>
                                <p:cTn id="33" presetID="2" presetClass="entr" presetSubtype="8" fill="hold" grpId="0" nodeType="after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500" fill="hold"/>
                                        <p:tgtEl>
                                          <p:spTgt spid="18"/>
                                        </p:tgtEl>
                                        <p:attrNameLst>
                                          <p:attrName>ppt_x</p:attrName>
                                        </p:attrNameLst>
                                      </p:cBhvr>
                                      <p:tavLst>
                                        <p:tav tm="0">
                                          <p:val>
                                            <p:strVal val="0-#ppt_w/2"/>
                                          </p:val>
                                        </p:tav>
                                        <p:tav tm="100000">
                                          <p:val>
                                            <p:strVal val="#ppt_x"/>
                                          </p:val>
                                        </p:tav>
                                      </p:tavLst>
                                    </p:anim>
                                    <p:anim calcmode="lin" valueType="num">
                                      <p:cBhvr additive="base">
                                        <p:cTn id="36" dur="500" fill="hold"/>
                                        <p:tgtEl>
                                          <p:spTgt spid="18"/>
                                        </p:tgtEl>
                                        <p:attrNameLst>
                                          <p:attrName>ppt_y</p:attrName>
                                        </p:attrNameLst>
                                      </p:cBhvr>
                                      <p:tavLst>
                                        <p:tav tm="0">
                                          <p:val>
                                            <p:strVal val="#ppt_y"/>
                                          </p:val>
                                        </p:tav>
                                        <p:tav tm="100000">
                                          <p:val>
                                            <p:strVal val="#ppt_y"/>
                                          </p:val>
                                        </p:tav>
                                      </p:tavLst>
                                    </p:anim>
                                  </p:childTnLst>
                                </p:cTn>
                              </p:par>
                            </p:childTnLst>
                          </p:cTn>
                        </p:par>
                        <p:par>
                          <p:cTn id="37" fill="hold">
                            <p:stCondLst>
                              <p:cond delay="3500"/>
                            </p:stCondLst>
                            <p:childTnLst>
                              <p:par>
                                <p:cTn id="38" presetID="22" presetClass="entr" presetSubtype="4" fill="hold" nodeType="after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wipe(down)">
                                      <p:cBhvr>
                                        <p:cTn id="40" dur="500"/>
                                        <p:tgtEl>
                                          <p:spTgt spid="10"/>
                                        </p:tgtEl>
                                      </p:cBhvr>
                                    </p:animEffect>
                                  </p:childTnLst>
                                </p:cTn>
                              </p:par>
                            </p:childTnLst>
                          </p:cTn>
                        </p:par>
                        <p:par>
                          <p:cTn id="41" fill="hold">
                            <p:stCondLst>
                              <p:cond delay="4000"/>
                            </p:stCondLst>
                            <p:childTnLst>
                              <p:par>
                                <p:cTn id="42" presetID="2" presetClass="entr" presetSubtype="2" fill="hold" grpId="0" nodeType="afterEffect">
                                  <p:stCondLst>
                                    <p:cond delay="0"/>
                                  </p:stCondLst>
                                  <p:childTnLst>
                                    <p:set>
                                      <p:cBhvr>
                                        <p:cTn id="43" dur="1" fill="hold">
                                          <p:stCondLst>
                                            <p:cond delay="0"/>
                                          </p:stCondLst>
                                        </p:cTn>
                                        <p:tgtEl>
                                          <p:spTgt spid="19"/>
                                        </p:tgtEl>
                                        <p:attrNameLst>
                                          <p:attrName>style.visibility</p:attrName>
                                        </p:attrNameLst>
                                      </p:cBhvr>
                                      <p:to>
                                        <p:strVal val="visible"/>
                                      </p:to>
                                    </p:set>
                                    <p:anim calcmode="lin" valueType="num">
                                      <p:cBhvr additive="base">
                                        <p:cTn id="44" dur="500" fill="hold"/>
                                        <p:tgtEl>
                                          <p:spTgt spid="19"/>
                                        </p:tgtEl>
                                        <p:attrNameLst>
                                          <p:attrName>ppt_x</p:attrName>
                                        </p:attrNameLst>
                                      </p:cBhvr>
                                      <p:tavLst>
                                        <p:tav tm="0">
                                          <p:val>
                                            <p:strVal val="1+#ppt_w/2"/>
                                          </p:val>
                                        </p:tav>
                                        <p:tav tm="100000">
                                          <p:val>
                                            <p:strVal val="#ppt_x"/>
                                          </p:val>
                                        </p:tav>
                                      </p:tavLst>
                                    </p:anim>
                                    <p:anim calcmode="lin" valueType="num">
                                      <p:cBhvr additive="base">
                                        <p:cTn id="45" dur="500" fill="hold"/>
                                        <p:tgtEl>
                                          <p:spTgt spid="19"/>
                                        </p:tgtEl>
                                        <p:attrNameLst>
                                          <p:attrName>ppt_y</p:attrName>
                                        </p:attrNameLst>
                                      </p:cBhvr>
                                      <p:tavLst>
                                        <p:tav tm="0">
                                          <p:val>
                                            <p:strVal val="#ppt_y"/>
                                          </p:val>
                                        </p:tav>
                                        <p:tav tm="100000">
                                          <p:val>
                                            <p:strVal val="#ppt_y"/>
                                          </p:val>
                                        </p:tav>
                                      </p:tavLst>
                                    </p:anim>
                                  </p:childTnLst>
                                </p:cTn>
                              </p:par>
                            </p:childTnLst>
                          </p:cTn>
                        </p:par>
                        <p:par>
                          <p:cTn id="46" fill="hold">
                            <p:stCondLst>
                              <p:cond delay="4500"/>
                            </p:stCondLst>
                            <p:childTnLst>
                              <p:par>
                                <p:cTn id="47" presetID="10" presetClass="entr" presetSubtype="0" fill="hold" grpId="0" nodeType="after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fade">
                                      <p:cBhvr>
                                        <p:cTn id="49" dur="500"/>
                                        <p:tgtEl>
                                          <p:spTgt spid="11"/>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fade">
                                      <p:cBhvr>
                                        <p:cTn id="52" dur="500"/>
                                        <p:tgtEl>
                                          <p:spTgt spid="13"/>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12"/>
                                        </p:tgtEl>
                                        <p:attrNameLst>
                                          <p:attrName>style.visibility</p:attrName>
                                        </p:attrNameLst>
                                      </p:cBhvr>
                                      <p:to>
                                        <p:strVal val="visible"/>
                                      </p:to>
                                    </p:set>
                                    <p:animEffect transition="in" filter="fade">
                                      <p:cBhvr>
                                        <p:cTn id="55" dur="500"/>
                                        <p:tgtEl>
                                          <p:spTgt spid="12"/>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4"/>
                                        </p:tgtEl>
                                        <p:attrNameLst>
                                          <p:attrName>style.visibility</p:attrName>
                                        </p:attrNameLst>
                                      </p:cBhvr>
                                      <p:to>
                                        <p:strVal val="visible"/>
                                      </p:to>
                                    </p:set>
                                    <p:animEffect transition="in" filter="fade">
                                      <p:cBhvr>
                                        <p:cTn id="58"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p:bldP spid="16" grpId="0"/>
      <p:bldP spid="18" grpId="0"/>
      <p:bldP spid="1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553D2DD9-531E-4BE8-858C-284E046A960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矩形 1">
            <a:extLst>
              <a:ext uri="{FF2B5EF4-FFF2-40B4-BE49-F238E27FC236}">
                <a16:creationId xmlns="" xmlns:a16="http://schemas.microsoft.com/office/drawing/2014/main" id="{E2055E0E-4693-418B-9A08-B0CBFA6D3EC6}"/>
              </a:ext>
            </a:extLst>
          </p:cNvPr>
          <p:cNvSpPr/>
          <p:nvPr/>
        </p:nvSpPr>
        <p:spPr>
          <a:xfrm>
            <a:off x="239210" y="219919"/>
            <a:ext cx="11713580" cy="64470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a:extLst>
              <a:ext uri="{FF2B5EF4-FFF2-40B4-BE49-F238E27FC236}">
                <a16:creationId xmlns="" xmlns:a16="http://schemas.microsoft.com/office/drawing/2014/main" id="{040D6359-4458-41AB-85F2-663FDF937C7B}"/>
              </a:ext>
            </a:extLst>
          </p:cNvPr>
          <p:cNvSpPr txBox="1"/>
          <p:nvPr/>
        </p:nvSpPr>
        <p:spPr>
          <a:xfrm>
            <a:off x="1275143" y="508893"/>
            <a:ext cx="6094070" cy="400110"/>
          </a:xfrm>
          <a:prstGeom prst="rect">
            <a:avLst/>
          </a:prstGeom>
          <a:noFill/>
        </p:spPr>
        <p:txBody>
          <a:bodyPr wrap="square">
            <a:spAutoFit/>
          </a:bodyPr>
          <a:lstStyle/>
          <a:p>
            <a:r>
              <a:rPr lang="zh-CN" altLang="en-US" sz="2000" dirty="0">
                <a:solidFill>
                  <a:srgbClr val="0070C0"/>
                </a:solidFill>
                <a:latin typeface="锐字真言体免费商用" panose="02010600030101010101" pitchFamily="2" charset="-122"/>
                <a:ea typeface="锐字真言体免费商用" panose="02010600030101010101" pitchFamily="2" charset="-122"/>
                <a:cs typeface="+mn-ea"/>
                <a:sym typeface="+mn-lt"/>
              </a:rPr>
              <a:t>心脏病辅助检查</a:t>
            </a:r>
          </a:p>
        </p:txBody>
      </p:sp>
      <p:pic>
        <p:nvPicPr>
          <p:cNvPr id="6" name="图片 5">
            <a:extLst>
              <a:ext uri="{FF2B5EF4-FFF2-40B4-BE49-F238E27FC236}">
                <a16:creationId xmlns="" xmlns:a16="http://schemas.microsoft.com/office/drawing/2014/main" id="{4E8D0F66-718C-4E8E-8C44-5D3179A2D83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9210" y="190982"/>
            <a:ext cx="1035933" cy="1035933"/>
          </a:xfrm>
          <a:prstGeom prst="rect">
            <a:avLst/>
          </a:prstGeom>
        </p:spPr>
      </p:pic>
      <p:sp>
        <p:nvSpPr>
          <p:cNvPr id="7" name="TextBox 31">
            <a:extLst>
              <a:ext uri="{FF2B5EF4-FFF2-40B4-BE49-F238E27FC236}">
                <a16:creationId xmlns="" xmlns:a16="http://schemas.microsoft.com/office/drawing/2014/main" id="{243E881D-A721-468B-B2EC-4E3C9B2C6F63}"/>
              </a:ext>
            </a:extLst>
          </p:cNvPr>
          <p:cNvSpPr txBox="1"/>
          <p:nvPr/>
        </p:nvSpPr>
        <p:spPr>
          <a:xfrm>
            <a:off x="1628474" y="1693312"/>
            <a:ext cx="6172862" cy="1200329"/>
          </a:xfrm>
          <a:prstGeom prst="rect">
            <a:avLst/>
          </a:prstGeom>
          <a:noFill/>
        </p:spPr>
        <p:txBody>
          <a:bodyPr wrap="square" rtlCol="0">
            <a:spAutoFit/>
          </a:bodyPr>
          <a:lstStyle/>
          <a:p>
            <a:r>
              <a:rPr lang="zh-CN" altLang="en-US" b="1" kern="0" dirty="0">
                <a:latin typeface="微软雅黑" panose="020B0503020204020204" pitchFamily="34" charset="-122"/>
                <a:ea typeface="微软雅黑" panose="020B0503020204020204" pitchFamily="34" charset="-122"/>
                <a:cs typeface="+mn-ea"/>
                <a:sym typeface="+mn-lt"/>
              </a:rPr>
              <a:t>心电图检查</a:t>
            </a:r>
          </a:p>
          <a:p>
            <a:r>
              <a:rPr lang="zh-CN" altLang="en-US" dirty="0">
                <a:latin typeface="微软雅黑" panose="020B0503020204020204" pitchFamily="34" charset="-122"/>
                <a:ea typeface="微软雅黑" panose="020B0503020204020204" pitchFamily="34" charset="-122"/>
                <a:cs typeface="+mn-ea"/>
                <a:sym typeface="+mn-lt"/>
              </a:rPr>
              <a:t>是针对心脏疾病最简单、快捷、廉价的无创性检查手段，反应心脏电活动，提示是否存在心律失常、心房扩大、心室肥厚、传导阻滞、心肌缺血或者梗死等情况。</a:t>
            </a:r>
          </a:p>
        </p:txBody>
      </p:sp>
      <p:sp>
        <p:nvSpPr>
          <p:cNvPr id="8" name="TextBox 32">
            <a:extLst>
              <a:ext uri="{FF2B5EF4-FFF2-40B4-BE49-F238E27FC236}">
                <a16:creationId xmlns="" xmlns:a16="http://schemas.microsoft.com/office/drawing/2014/main" id="{B4B91AE1-29F3-487B-B1ED-117D060BFBC9}"/>
              </a:ext>
            </a:extLst>
          </p:cNvPr>
          <p:cNvSpPr txBox="1"/>
          <p:nvPr/>
        </p:nvSpPr>
        <p:spPr>
          <a:xfrm>
            <a:off x="1628473" y="3223357"/>
            <a:ext cx="6172861" cy="1200329"/>
          </a:xfrm>
          <a:prstGeom prst="rect">
            <a:avLst/>
          </a:prstGeom>
          <a:noFill/>
        </p:spPr>
        <p:txBody>
          <a:bodyPr wrap="square" rtlCol="0">
            <a:spAutoFit/>
          </a:bodyPr>
          <a:lstStyle/>
          <a:p>
            <a:r>
              <a:rPr lang="zh-CN" altLang="en-US" b="1" kern="0" dirty="0">
                <a:latin typeface="微软雅黑" panose="020B0503020204020204" pitchFamily="34" charset="-122"/>
                <a:ea typeface="微软雅黑" panose="020B0503020204020204" pitchFamily="34" charset="-122"/>
                <a:cs typeface="+mn-ea"/>
                <a:sym typeface="+mn-lt"/>
              </a:rPr>
              <a:t>冠状动脉造影</a:t>
            </a:r>
          </a:p>
          <a:p>
            <a:r>
              <a:rPr lang="zh-CN" altLang="en-US" dirty="0">
                <a:latin typeface="微软雅黑" panose="020B0503020204020204" pitchFamily="34" charset="-122"/>
                <a:ea typeface="微软雅黑" panose="020B0503020204020204" pitchFamily="34" charset="-122"/>
                <a:cs typeface="+mn-ea"/>
                <a:sym typeface="+mn-lt"/>
              </a:rPr>
              <a:t>选择性冠状动脉造影术是用特制的心导管经外周动脉逆行插管至主动脉根部的冠状动脉口，将造影剂注射人冠状动脉内以显示冠状动脉的形态及血流情况。</a:t>
            </a:r>
          </a:p>
        </p:txBody>
      </p:sp>
      <p:sp>
        <p:nvSpPr>
          <p:cNvPr id="9" name="TextBox 33">
            <a:extLst>
              <a:ext uri="{FF2B5EF4-FFF2-40B4-BE49-F238E27FC236}">
                <a16:creationId xmlns="" xmlns:a16="http://schemas.microsoft.com/office/drawing/2014/main" id="{27716074-1751-470E-9A0F-CD16C41EAC64}"/>
              </a:ext>
            </a:extLst>
          </p:cNvPr>
          <p:cNvSpPr txBox="1"/>
          <p:nvPr/>
        </p:nvSpPr>
        <p:spPr>
          <a:xfrm>
            <a:off x="1628474" y="4570506"/>
            <a:ext cx="6172860" cy="1200329"/>
          </a:xfrm>
          <a:prstGeom prst="rect">
            <a:avLst/>
          </a:prstGeom>
          <a:noFill/>
        </p:spPr>
        <p:txBody>
          <a:bodyPr wrap="square" rtlCol="0">
            <a:spAutoFit/>
          </a:bodyPr>
          <a:lstStyle/>
          <a:p>
            <a:r>
              <a:rPr lang="zh-CN" altLang="en-US" b="1" dirty="0">
                <a:latin typeface="微软雅黑" panose="020B0503020204020204" pitchFamily="34" charset="-122"/>
                <a:ea typeface="微软雅黑" panose="020B0503020204020204" pitchFamily="34" charset="-122"/>
                <a:cs typeface="+mn-ea"/>
                <a:sym typeface="+mn-lt"/>
              </a:rPr>
              <a:t>心脏标志物检测</a:t>
            </a:r>
          </a:p>
          <a:p>
            <a:r>
              <a:rPr lang="zh-CN" altLang="en-US" dirty="0">
                <a:latin typeface="微软雅黑" panose="020B0503020204020204" pitchFamily="34" charset="-122"/>
                <a:ea typeface="微软雅黑" panose="020B0503020204020204" pitchFamily="34" charset="-122"/>
                <a:cs typeface="+mn-ea"/>
                <a:sym typeface="+mn-lt"/>
              </a:rPr>
              <a:t>对于包括急性心肌梗死(AMI)和不稳定心绞痛(UA)在内的急性冠状动脉综合征(ACS)、心力衰竭、心血管炎症等心脏疾病的诊断、治疗和预后评估的价值。</a:t>
            </a:r>
          </a:p>
        </p:txBody>
      </p:sp>
      <p:grpSp>
        <p:nvGrpSpPr>
          <p:cNvPr id="10" name="Group 32">
            <a:extLst>
              <a:ext uri="{FF2B5EF4-FFF2-40B4-BE49-F238E27FC236}">
                <a16:creationId xmlns="" xmlns:a16="http://schemas.microsoft.com/office/drawing/2014/main" id="{67EB2436-EC38-4849-BB9A-97A5EAE4C3F4}"/>
              </a:ext>
            </a:extLst>
          </p:cNvPr>
          <p:cNvGrpSpPr/>
          <p:nvPr/>
        </p:nvGrpSpPr>
        <p:grpSpPr>
          <a:xfrm>
            <a:off x="764411" y="1957716"/>
            <a:ext cx="657826" cy="638993"/>
            <a:chOff x="5205677" y="1309828"/>
            <a:chExt cx="493370" cy="479245"/>
          </a:xfrm>
        </p:grpSpPr>
        <p:sp>
          <p:nvSpPr>
            <p:cNvPr id="11" name="Rounded Rectangle 36">
              <a:extLst>
                <a:ext uri="{FF2B5EF4-FFF2-40B4-BE49-F238E27FC236}">
                  <a16:creationId xmlns="" xmlns:a16="http://schemas.microsoft.com/office/drawing/2014/main" id="{695FB121-09B2-4881-9D36-890200DE5211}"/>
                </a:ext>
              </a:extLst>
            </p:cNvPr>
            <p:cNvSpPr/>
            <p:nvPr/>
          </p:nvSpPr>
          <p:spPr>
            <a:xfrm>
              <a:off x="5205677" y="1309828"/>
              <a:ext cx="493370" cy="479245"/>
            </a:xfrm>
            <a:prstGeom prst="roundRect">
              <a:avLst/>
            </a:prstGeom>
            <a:solidFill>
              <a:srgbClr val="218CFF"/>
            </a:solidFill>
            <a:ln>
              <a:solidFill>
                <a:srgbClr val="218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760" dirty="0">
                <a:solidFill>
                  <a:schemeClr val="tx1">
                    <a:lumMod val="75000"/>
                    <a:lumOff val="25000"/>
                  </a:schemeClr>
                </a:solidFill>
                <a:latin typeface="宋体" panose="02010600030101010101" pitchFamily="2" charset="-122"/>
                <a:ea typeface="宋体" panose="02010600030101010101" pitchFamily="2" charset="-122"/>
                <a:cs typeface="+mn-ea"/>
                <a:sym typeface="Arial" panose="020B0604020202020204" pitchFamily="34" charset="0"/>
              </a:endParaRPr>
            </a:p>
          </p:txBody>
        </p:sp>
        <p:sp>
          <p:nvSpPr>
            <p:cNvPr id="12" name="Freeform 117">
              <a:extLst>
                <a:ext uri="{FF2B5EF4-FFF2-40B4-BE49-F238E27FC236}">
                  <a16:creationId xmlns="" xmlns:a16="http://schemas.microsoft.com/office/drawing/2014/main" id="{4D94121E-C403-45E6-85F7-D3DDBA846EC7}"/>
                </a:ext>
              </a:extLst>
            </p:cNvPr>
            <p:cNvSpPr/>
            <p:nvPr/>
          </p:nvSpPr>
          <p:spPr bwMode="auto">
            <a:xfrm>
              <a:off x="5317181" y="1414269"/>
              <a:ext cx="270363" cy="270363"/>
            </a:xfrm>
            <a:custGeom>
              <a:avLst/>
              <a:gdLst/>
              <a:ahLst/>
              <a:cxnLst>
                <a:cxn ang="0">
                  <a:pos x="56" y="51"/>
                </a:cxn>
                <a:cxn ang="0">
                  <a:pos x="51" y="55"/>
                </a:cxn>
                <a:cxn ang="0">
                  <a:pos x="43" y="57"/>
                </a:cxn>
                <a:cxn ang="0">
                  <a:pos x="33" y="54"/>
                </a:cxn>
                <a:cxn ang="0">
                  <a:pos x="26" y="51"/>
                </a:cxn>
                <a:cxn ang="0">
                  <a:pos x="7" y="32"/>
                </a:cxn>
                <a:cxn ang="0">
                  <a:pos x="3" y="25"/>
                </a:cxn>
                <a:cxn ang="0">
                  <a:pos x="0" y="14"/>
                </a:cxn>
                <a:cxn ang="0">
                  <a:pos x="3" y="7"/>
                </a:cxn>
                <a:cxn ang="0">
                  <a:pos x="7" y="2"/>
                </a:cxn>
                <a:cxn ang="0">
                  <a:pos x="12" y="0"/>
                </a:cxn>
                <a:cxn ang="0">
                  <a:pos x="13" y="1"/>
                </a:cxn>
                <a:cxn ang="0">
                  <a:pos x="15" y="4"/>
                </a:cxn>
                <a:cxn ang="0">
                  <a:pos x="19" y="10"/>
                </a:cxn>
                <a:cxn ang="0">
                  <a:pos x="21" y="14"/>
                </a:cxn>
                <a:cxn ang="0">
                  <a:pos x="14" y="22"/>
                </a:cxn>
                <a:cxn ang="0">
                  <a:pos x="15" y="26"/>
                </a:cxn>
                <a:cxn ang="0">
                  <a:pos x="32" y="42"/>
                </a:cxn>
                <a:cxn ang="0">
                  <a:pos x="35" y="44"/>
                </a:cxn>
                <a:cxn ang="0">
                  <a:pos x="43" y="36"/>
                </a:cxn>
                <a:cxn ang="0">
                  <a:pos x="47" y="38"/>
                </a:cxn>
                <a:cxn ang="0">
                  <a:pos x="54" y="42"/>
                </a:cxn>
                <a:cxn ang="0">
                  <a:pos x="57" y="44"/>
                </a:cxn>
                <a:cxn ang="0">
                  <a:pos x="57" y="45"/>
                </a:cxn>
                <a:cxn ang="0">
                  <a:pos x="56" y="51"/>
                </a:cxn>
              </a:cxnLst>
              <a:rect l="0" t="0" r="r" b="b"/>
              <a:pathLst>
                <a:path w="57" h="57">
                  <a:moveTo>
                    <a:pt x="56" y="51"/>
                  </a:moveTo>
                  <a:cubicBezTo>
                    <a:pt x="55" y="53"/>
                    <a:pt x="53" y="54"/>
                    <a:pt x="51" y="55"/>
                  </a:cubicBezTo>
                  <a:cubicBezTo>
                    <a:pt x="49" y="56"/>
                    <a:pt x="46" y="57"/>
                    <a:pt x="43" y="57"/>
                  </a:cubicBezTo>
                  <a:cubicBezTo>
                    <a:pt x="40" y="57"/>
                    <a:pt x="36" y="55"/>
                    <a:pt x="33" y="54"/>
                  </a:cubicBezTo>
                  <a:cubicBezTo>
                    <a:pt x="30" y="53"/>
                    <a:pt x="28" y="52"/>
                    <a:pt x="26" y="51"/>
                  </a:cubicBezTo>
                  <a:cubicBezTo>
                    <a:pt x="19" y="47"/>
                    <a:pt x="11" y="38"/>
                    <a:pt x="7" y="32"/>
                  </a:cubicBezTo>
                  <a:cubicBezTo>
                    <a:pt x="5" y="29"/>
                    <a:pt x="4" y="27"/>
                    <a:pt x="3" y="25"/>
                  </a:cubicBezTo>
                  <a:cubicBezTo>
                    <a:pt x="2" y="21"/>
                    <a:pt x="0" y="18"/>
                    <a:pt x="0" y="14"/>
                  </a:cubicBezTo>
                  <a:cubicBezTo>
                    <a:pt x="0" y="11"/>
                    <a:pt x="1" y="9"/>
                    <a:pt x="3" y="7"/>
                  </a:cubicBezTo>
                  <a:cubicBezTo>
                    <a:pt x="4" y="5"/>
                    <a:pt x="5" y="3"/>
                    <a:pt x="7" y="2"/>
                  </a:cubicBezTo>
                  <a:cubicBezTo>
                    <a:pt x="8" y="1"/>
                    <a:pt x="11" y="0"/>
                    <a:pt x="12" y="0"/>
                  </a:cubicBezTo>
                  <a:cubicBezTo>
                    <a:pt x="13" y="0"/>
                    <a:pt x="13" y="0"/>
                    <a:pt x="13" y="1"/>
                  </a:cubicBezTo>
                  <a:cubicBezTo>
                    <a:pt x="14" y="1"/>
                    <a:pt x="15" y="3"/>
                    <a:pt x="15" y="4"/>
                  </a:cubicBezTo>
                  <a:cubicBezTo>
                    <a:pt x="17" y="6"/>
                    <a:pt x="18" y="8"/>
                    <a:pt x="19" y="10"/>
                  </a:cubicBezTo>
                  <a:cubicBezTo>
                    <a:pt x="20" y="12"/>
                    <a:pt x="21" y="13"/>
                    <a:pt x="21" y="14"/>
                  </a:cubicBezTo>
                  <a:cubicBezTo>
                    <a:pt x="21" y="17"/>
                    <a:pt x="14" y="20"/>
                    <a:pt x="14" y="22"/>
                  </a:cubicBezTo>
                  <a:cubicBezTo>
                    <a:pt x="14" y="23"/>
                    <a:pt x="15" y="25"/>
                    <a:pt x="15" y="26"/>
                  </a:cubicBezTo>
                  <a:cubicBezTo>
                    <a:pt x="19" y="33"/>
                    <a:pt x="24" y="38"/>
                    <a:pt x="32" y="42"/>
                  </a:cubicBezTo>
                  <a:cubicBezTo>
                    <a:pt x="33" y="43"/>
                    <a:pt x="34" y="44"/>
                    <a:pt x="35" y="44"/>
                  </a:cubicBezTo>
                  <a:cubicBezTo>
                    <a:pt x="37" y="44"/>
                    <a:pt x="41" y="36"/>
                    <a:pt x="43" y="36"/>
                  </a:cubicBezTo>
                  <a:cubicBezTo>
                    <a:pt x="45" y="36"/>
                    <a:pt x="46" y="38"/>
                    <a:pt x="47" y="38"/>
                  </a:cubicBezTo>
                  <a:cubicBezTo>
                    <a:pt x="49" y="40"/>
                    <a:pt x="52" y="41"/>
                    <a:pt x="54" y="42"/>
                  </a:cubicBezTo>
                  <a:cubicBezTo>
                    <a:pt x="55" y="43"/>
                    <a:pt x="57" y="43"/>
                    <a:pt x="57" y="44"/>
                  </a:cubicBezTo>
                  <a:cubicBezTo>
                    <a:pt x="57" y="45"/>
                    <a:pt x="57" y="45"/>
                    <a:pt x="57" y="45"/>
                  </a:cubicBezTo>
                  <a:cubicBezTo>
                    <a:pt x="57" y="47"/>
                    <a:pt x="56" y="49"/>
                    <a:pt x="56" y="51"/>
                  </a:cubicBezTo>
                  <a:close/>
                </a:path>
              </a:pathLst>
            </a:custGeom>
            <a:solidFill>
              <a:schemeClr val="bg1"/>
            </a:solidFill>
            <a:ln w="9525">
              <a:noFill/>
              <a:round/>
            </a:ln>
          </p:spPr>
          <p:txBody>
            <a:bodyPr vert="horz" wrap="square" lIns="121919" tIns="60959" rIns="121919" bIns="60959" numCol="1" anchor="t" anchorCtr="0" compatLnSpc="1"/>
            <a:lstStyle/>
            <a:p>
              <a:pPr>
                <a:lnSpc>
                  <a:spcPct val="150000"/>
                </a:lnSpc>
              </a:pPr>
              <a:endParaRPr lang="en-US" sz="760" dirty="0">
                <a:solidFill>
                  <a:schemeClr val="tx1">
                    <a:lumMod val="75000"/>
                    <a:lumOff val="25000"/>
                  </a:schemeClr>
                </a:solidFill>
                <a:latin typeface="宋体" panose="02010600030101010101" pitchFamily="2" charset="-122"/>
                <a:ea typeface="宋体" panose="02010600030101010101" pitchFamily="2" charset="-122"/>
                <a:cs typeface="+mn-ea"/>
                <a:sym typeface="Arial" panose="020B0604020202020204" pitchFamily="34" charset="0"/>
              </a:endParaRPr>
            </a:p>
          </p:txBody>
        </p:sp>
      </p:grpSp>
      <p:grpSp>
        <p:nvGrpSpPr>
          <p:cNvPr id="13" name="Group 43">
            <a:extLst>
              <a:ext uri="{FF2B5EF4-FFF2-40B4-BE49-F238E27FC236}">
                <a16:creationId xmlns="" xmlns:a16="http://schemas.microsoft.com/office/drawing/2014/main" id="{09AE3A09-1A8C-4CED-A154-13A16C8E5D02}"/>
              </a:ext>
            </a:extLst>
          </p:cNvPr>
          <p:cNvGrpSpPr/>
          <p:nvPr/>
        </p:nvGrpSpPr>
        <p:grpSpPr>
          <a:xfrm>
            <a:off x="764411" y="3264111"/>
            <a:ext cx="657826" cy="638993"/>
            <a:chOff x="5205677" y="1966548"/>
            <a:chExt cx="493370" cy="479245"/>
          </a:xfrm>
        </p:grpSpPr>
        <p:sp>
          <p:nvSpPr>
            <p:cNvPr id="14" name="Rounded Rectangle 40">
              <a:extLst>
                <a:ext uri="{FF2B5EF4-FFF2-40B4-BE49-F238E27FC236}">
                  <a16:creationId xmlns="" xmlns:a16="http://schemas.microsoft.com/office/drawing/2014/main" id="{1C72FFC5-49E8-43E8-AAF8-D1BF7BE2D1E4}"/>
                </a:ext>
              </a:extLst>
            </p:cNvPr>
            <p:cNvSpPr/>
            <p:nvPr/>
          </p:nvSpPr>
          <p:spPr>
            <a:xfrm>
              <a:off x="5205677" y="1966548"/>
              <a:ext cx="493370" cy="479245"/>
            </a:xfrm>
            <a:prstGeom prst="roundRect">
              <a:avLst/>
            </a:prstGeom>
            <a:solidFill>
              <a:srgbClr val="218CFF"/>
            </a:solidFill>
            <a:ln>
              <a:solidFill>
                <a:srgbClr val="218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760" dirty="0">
                <a:solidFill>
                  <a:schemeClr val="tx1">
                    <a:lumMod val="75000"/>
                    <a:lumOff val="25000"/>
                  </a:schemeClr>
                </a:solidFill>
                <a:latin typeface="宋体" panose="02010600030101010101" pitchFamily="2" charset="-122"/>
                <a:ea typeface="宋体" panose="02010600030101010101" pitchFamily="2" charset="-122"/>
                <a:cs typeface="+mn-ea"/>
                <a:sym typeface="Arial" panose="020B0604020202020204" pitchFamily="34" charset="0"/>
              </a:endParaRPr>
            </a:p>
          </p:txBody>
        </p:sp>
        <p:sp>
          <p:nvSpPr>
            <p:cNvPr id="15" name="Freeform 36">
              <a:extLst>
                <a:ext uri="{FF2B5EF4-FFF2-40B4-BE49-F238E27FC236}">
                  <a16:creationId xmlns="" xmlns:a16="http://schemas.microsoft.com/office/drawing/2014/main" id="{8B5797B2-BDE9-452C-8764-1A41A072FE2B}"/>
                </a:ext>
              </a:extLst>
            </p:cNvPr>
            <p:cNvSpPr>
              <a:spLocks noEditPoints="1"/>
            </p:cNvSpPr>
            <p:nvPr/>
          </p:nvSpPr>
          <p:spPr bwMode="auto">
            <a:xfrm>
              <a:off x="5317181" y="2059372"/>
              <a:ext cx="270363" cy="293597"/>
            </a:xfrm>
            <a:custGeom>
              <a:avLst/>
              <a:gdLst/>
              <a:ahLst/>
              <a:cxnLst>
                <a:cxn ang="0">
                  <a:pos x="55" y="64"/>
                </a:cxn>
                <a:cxn ang="0">
                  <a:pos x="0" y="59"/>
                </a:cxn>
                <a:cxn ang="0">
                  <a:pos x="4" y="9"/>
                </a:cxn>
                <a:cxn ang="0">
                  <a:pos x="9" y="5"/>
                </a:cxn>
                <a:cxn ang="0">
                  <a:pos x="17" y="0"/>
                </a:cxn>
                <a:cxn ang="0">
                  <a:pos x="23" y="9"/>
                </a:cxn>
                <a:cxn ang="0">
                  <a:pos x="36" y="5"/>
                </a:cxn>
                <a:cxn ang="0">
                  <a:pos x="44" y="0"/>
                </a:cxn>
                <a:cxn ang="0">
                  <a:pos x="50" y="9"/>
                </a:cxn>
                <a:cxn ang="0">
                  <a:pos x="59" y="13"/>
                </a:cxn>
                <a:cxn ang="0">
                  <a:pos x="15" y="33"/>
                </a:cxn>
                <a:cxn ang="0">
                  <a:pos x="4" y="23"/>
                </a:cxn>
                <a:cxn ang="0">
                  <a:pos x="15" y="33"/>
                </a:cxn>
                <a:cxn ang="0">
                  <a:pos x="15" y="35"/>
                </a:cxn>
                <a:cxn ang="0">
                  <a:pos x="4" y="47"/>
                </a:cxn>
                <a:cxn ang="0">
                  <a:pos x="15" y="59"/>
                </a:cxn>
                <a:cxn ang="0">
                  <a:pos x="4" y="49"/>
                </a:cxn>
                <a:cxn ang="0">
                  <a:pos x="15" y="59"/>
                </a:cxn>
                <a:cxn ang="0">
                  <a:pos x="17" y="4"/>
                </a:cxn>
                <a:cxn ang="0">
                  <a:pos x="13" y="5"/>
                </a:cxn>
                <a:cxn ang="0">
                  <a:pos x="15" y="17"/>
                </a:cxn>
                <a:cxn ang="0">
                  <a:pos x="18" y="16"/>
                </a:cxn>
                <a:cxn ang="0">
                  <a:pos x="28" y="33"/>
                </a:cxn>
                <a:cxn ang="0">
                  <a:pos x="17" y="23"/>
                </a:cxn>
                <a:cxn ang="0">
                  <a:pos x="28" y="33"/>
                </a:cxn>
                <a:cxn ang="0">
                  <a:pos x="28" y="35"/>
                </a:cxn>
                <a:cxn ang="0">
                  <a:pos x="17" y="47"/>
                </a:cxn>
                <a:cxn ang="0">
                  <a:pos x="28" y="59"/>
                </a:cxn>
                <a:cxn ang="0">
                  <a:pos x="17" y="49"/>
                </a:cxn>
                <a:cxn ang="0">
                  <a:pos x="28" y="59"/>
                </a:cxn>
                <a:cxn ang="0">
                  <a:pos x="42" y="23"/>
                </a:cxn>
                <a:cxn ang="0">
                  <a:pos x="31" y="33"/>
                </a:cxn>
                <a:cxn ang="0">
                  <a:pos x="42" y="47"/>
                </a:cxn>
                <a:cxn ang="0">
                  <a:pos x="31" y="35"/>
                </a:cxn>
                <a:cxn ang="0">
                  <a:pos x="42" y="47"/>
                </a:cxn>
                <a:cxn ang="0">
                  <a:pos x="42" y="49"/>
                </a:cxn>
                <a:cxn ang="0">
                  <a:pos x="31" y="59"/>
                </a:cxn>
                <a:cxn ang="0">
                  <a:pos x="45" y="5"/>
                </a:cxn>
                <a:cxn ang="0">
                  <a:pos x="42" y="4"/>
                </a:cxn>
                <a:cxn ang="0">
                  <a:pos x="41" y="16"/>
                </a:cxn>
                <a:cxn ang="0">
                  <a:pos x="44" y="17"/>
                </a:cxn>
                <a:cxn ang="0">
                  <a:pos x="45" y="5"/>
                </a:cxn>
                <a:cxn ang="0">
                  <a:pos x="55" y="23"/>
                </a:cxn>
                <a:cxn ang="0">
                  <a:pos x="44" y="33"/>
                </a:cxn>
                <a:cxn ang="0">
                  <a:pos x="55" y="47"/>
                </a:cxn>
                <a:cxn ang="0">
                  <a:pos x="44" y="35"/>
                </a:cxn>
                <a:cxn ang="0">
                  <a:pos x="55" y="47"/>
                </a:cxn>
                <a:cxn ang="0">
                  <a:pos x="55" y="49"/>
                </a:cxn>
                <a:cxn ang="0">
                  <a:pos x="44" y="59"/>
                </a:cxn>
              </a:cxnLst>
              <a:rect l="0" t="0" r="r" b="b"/>
              <a:pathLst>
                <a:path w="59" h="64">
                  <a:moveTo>
                    <a:pt x="59" y="59"/>
                  </a:moveTo>
                  <a:cubicBezTo>
                    <a:pt x="59" y="62"/>
                    <a:pt x="57" y="64"/>
                    <a:pt x="55" y="64"/>
                  </a:cubicBezTo>
                  <a:cubicBezTo>
                    <a:pt x="4" y="64"/>
                    <a:pt x="4" y="64"/>
                    <a:pt x="4" y="64"/>
                  </a:cubicBezTo>
                  <a:cubicBezTo>
                    <a:pt x="2" y="64"/>
                    <a:pt x="0" y="62"/>
                    <a:pt x="0" y="59"/>
                  </a:cubicBezTo>
                  <a:cubicBezTo>
                    <a:pt x="0" y="13"/>
                    <a:pt x="0" y="13"/>
                    <a:pt x="0" y="13"/>
                  </a:cubicBezTo>
                  <a:cubicBezTo>
                    <a:pt x="0" y="11"/>
                    <a:pt x="2" y="9"/>
                    <a:pt x="4" y="9"/>
                  </a:cubicBezTo>
                  <a:cubicBezTo>
                    <a:pt x="9" y="9"/>
                    <a:pt x="9" y="9"/>
                    <a:pt x="9" y="9"/>
                  </a:cubicBezTo>
                  <a:cubicBezTo>
                    <a:pt x="9" y="5"/>
                    <a:pt x="9" y="5"/>
                    <a:pt x="9" y="5"/>
                  </a:cubicBezTo>
                  <a:cubicBezTo>
                    <a:pt x="9" y="2"/>
                    <a:pt x="11" y="0"/>
                    <a:pt x="15" y="0"/>
                  </a:cubicBezTo>
                  <a:cubicBezTo>
                    <a:pt x="17" y="0"/>
                    <a:pt x="17" y="0"/>
                    <a:pt x="17" y="0"/>
                  </a:cubicBezTo>
                  <a:cubicBezTo>
                    <a:pt x="20" y="0"/>
                    <a:pt x="23" y="2"/>
                    <a:pt x="23" y="5"/>
                  </a:cubicBezTo>
                  <a:cubicBezTo>
                    <a:pt x="23" y="9"/>
                    <a:pt x="23" y="9"/>
                    <a:pt x="23" y="9"/>
                  </a:cubicBezTo>
                  <a:cubicBezTo>
                    <a:pt x="36" y="9"/>
                    <a:pt x="36" y="9"/>
                    <a:pt x="36" y="9"/>
                  </a:cubicBezTo>
                  <a:cubicBezTo>
                    <a:pt x="36" y="5"/>
                    <a:pt x="36" y="5"/>
                    <a:pt x="36" y="5"/>
                  </a:cubicBezTo>
                  <a:cubicBezTo>
                    <a:pt x="36" y="2"/>
                    <a:pt x="39" y="0"/>
                    <a:pt x="42" y="0"/>
                  </a:cubicBezTo>
                  <a:cubicBezTo>
                    <a:pt x="44" y="0"/>
                    <a:pt x="44" y="0"/>
                    <a:pt x="44" y="0"/>
                  </a:cubicBezTo>
                  <a:cubicBezTo>
                    <a:pt x="47" y="0"/>
                    <a:pt x="50" y="2"/>
                    <a:pt x="50" y="5"/>
                  </a:cubicBezTo>
                  <a:cubicBezTo>
                    <a:pt x="50" y="9"/>
                    <a:pt x="50" y="9"/>
                    <a:pt x="50" y="9"/>
                  </a:cubicBezTo>
                  <a:cubicBezTo>
                    <a:pt x="55" y="9"/>
                    <a:pt x="55" y="9"/>
                    <a:pt x="55" y="9"/>
                  </a:cubicBezTo>
                  <a:cubicBezTo>
                    <a:pt x="57" y="9"/>
                    <a:pt x="59" y="11"/>
                    <a:pt x="59" y="13"/>
                  </a:cubicBezTo>
                  <a:lnTo>
                    <a:pt x="59" y="59"/>
                  </a:lnTo>
                  <a:close/>
                  <a:moveTo>
                    <a:pt x="15" y="33"/>
                  </a:moveTo>
                  <a:cubicBezTo>
                    <a:pt x="15" y="23"/>
                    <a:pt x="15" y="23"/>
                    <a:pt x="15" y="23"/>
                  </a:cubicBezTo>
                  <a:cubicBezTo>
                    <a:pt x="4" y="23"/>
                    <a:pt x="4" y="23"/>
                    <a:pt x="4" y="23"/>
                  </a:cubicBezTo>
                  <a:cubicBezTo>
                    <a:pt x="4" y="33"/>
                    <a:pt x="4" y="33"/>
                    <a:pt x="4" y="33"/>
                  </a:cubicBezTo>
                  <a:lnTo>
                    <a:pt x="15" y="33"/>
                  </a:lnTo>
                  <a:close/>
                  <a:moveTo>
                    <a:pt x="15" y="47"/>
                  </a:moveTo>
                  <a:cubicBezTo>
                    <a:pt x="15" y="35"/>
                    <a:pt x="15" y="35"/>
                    <a:pt x="15" y="35"/>
                  </a:cubicBezTo>
                  <a:cubicBezTo>
                    <a:pt x="4" y="35"/>
                    <a:pt x="4" y="35"/>
                    <a:pt x="4" y="35"/>
                  </a:cubicBezTo>
                  <a:cubicBezTo>
                    <a:pt x="4" y="47"/>
                    <a:pt x="4" y="47"/>
                    <a:pt x="4" y="47"/>
                  </a:cubicBezTo>
                  <a:lnTo>
                    <a:pt x="15" y="47"/>
                  </a:lnTo>
                  <a:close/>
                  <a:moveTo>
                    <a:pt x="15" y="59"/>
                  </a:moveTo>
                  <a:cubicBezTo>
                    <a:pt x="15" y="49"/>
                    <a:pt x="15" y="49"/>
                    <a:pt x="15" y="49"/>
                  </a:cubicBezTo>
                  <a:cubicBezTo>
                    <a:pt x="4" y="49"/>
                    <a:pt x="4" y="49"/>
                    <a:pt x="4" y="49"/>
                  </a:cubicBezTo>
                  <a:cubicBezTo>
                    <a:pt x="4" y="59"/>
                    <a:pt x="4" y="59"/>
                    <a:pt x="4" y="59"/>
                  </a:cubicBezTo>
                  <a:lnTo>
                    <a:pt x="15" y="59"/>
                  </a:lnTo>
                  <a:close/>
                  <a:moveTo>
                    <a:pt x="18" y="5"/>
                  </a:moveTo>
                  <a:cubicBezTo>
                    <a:pt x="18" y="5"/>
                    <a:pt x="18" y="4"/>
                    <a:pt x="17" y="4"/>
                  </a:cubicBezTo>
                  <a:cubicBezTo>
                    <a:pt x="15" y="4"/>
                    <a:pt x="15" y="4"/>
                    <a:pt x="15" y="4"/>
                  </a:cubicBezTo>
                  <a:cubicBezTo>
                    <a:pt x="14" y="4"/>
                    <a:pt x="13" y="5"/>
                    <a:pt x="13" y="5"/>
                  </a:cubicBezTo>
                  <a:cubicBezTo>
                    <a:pt x="13" y="16"/>
                    <a:pt x="13" y="16"/>
                    <a:pt x="13" y="16"/>
                  </a:cubicBezTo>
                  <a:cubicBezTo>
                    <a:pt x="13" y="16"/>
                    <a:pt x="14" y="17"/>
                    <a:pt x="15" y="17"/>
                  </a:cubicBezTo>
                  <a:cubicBezTo>
                    <a:pt x="17" y="17"/>
                    <a:pt x="17" y="17"/>
                    <a:pt x="17" y="17"/>
                  </a:cubicBezTo>
                  <a:cubicBezTo>
                    <a:pt x="18" y="17"/>
                    <a:pt x="18" y="16"/>
                    <a:pt x="18" y="16"/>
                  </a:cubicBezTo>
                  <a:lnTo>
                    <a:pt x="18" y="5"/>
                  </a:lnTo>
                  <a:close/>
                  <a:moveTo>
                    <a:pt x="28" y="33"/>
                  </a:moveTo>
                  <a:cubicBezTo>
                    <a:pt x="28" y="23"/>
                    <a:pt x="28" y="23"/>
                    <a:pt x="28" y="23"/>
                  </a:cubicBezTo>
                  <a:cubicBezTo>
                    <a:pt x="17" y="23"/>
                    <a:pt x="17" y="23"/>
                    <a:pt x="17" y="23"/>
                  </a:cubicBezTo>
                  <a:cubicBezTo>
                    <a:pt x="17" y="33"/>
                    <a:pt x="17" y="33"/>
                    <a:pt x="17" y="33"/>
                  </a:cubicBezTo>
                  <a:lnTo>
                    <a:pt x="28" y="33"/>
                  </a:lnTo>
                  <a:close/>
                  <a:moveTo>
                    <a:pt x="28" y="47"/>
                  </a:moveTo>
                  <a:cubicBezTo>
                    <a:pt x="28" y="35"/>
                    <a:pt x="28" y="35"/>
                    <a:pt x="28" y="35"/>
                  </a:cubicBezTo>
                  <a:cubicBezTo>
                    <a:pt x="17" y="35"/>
                    <a:pt x="17" y="35"/>
                    <a:pt x="17" y="35"/>
                  </a:cubicBezTo>
                  <a:cubicBezTo>
                    <a:pt x="17" y="47"/>
                    <a:pt x="17" y="47"/>
                    <a:pt x="17" y="47"/>
                  </a:cubicBezTo>
                  <a:lnTo>
                    <a:pt x="28" y="47"/>
                  </a:lnTo>
                  <a:close/>
                  <a:moveTo>
                    <a:pt x="28" y="59"/>
                  </a:moveTo>
                  <a:cubicBezTo>
                    <a:pt x="28" y="49"/>
                    <a:pt x="28" y="49"/>
                    <a:pt x="28" y="49"/>
                  </a:cubicBezTo>
                  <a:cubicBezTo>
                    <a:pt x="17" y="49"/>
                    <a:pt x="17" y="49"/>
                    <a:pt x="17" y="49"/>
                  </a:cubicBezTo>
                  <a:cubicBezTo>
                    <a:pt x="17" y="59"/>
                    <a:pt x="17" y="59"/>
                    <a:pt x="17" y="59"/>
                  </a:cubicBezTo>
                  <a:lnTo>
                    <a:pt x="28" y="59"/>
                  </a:lnTo>
                  <a:close/>
                  <a:moveTo>
                    <a:pt x="42" y="33"/>
                  </a:moveTo>
                  <a:cubicBezTo>
                    <a:pt x="42" y="23"/>
                    <a:pt x="42" y="23"/>
                    <a:pt x="42" y="23"/>
                  </a:cubicBezTo>
                  <a:cubicBezTo>
                    <a:pt x="31" y="23"/>
                    <a:pt x="31" y="23"/>
                    <a:pt x="31" y="23"/>
                  </a:cubicBezTo>
                  <a:cubicBezTo>
                    <a:pt x="31" y="33"/>
                    <a:pt x="31" y="33"/>
                    <a:pt x="31" y="33"/>
                  </a:cubicBezTo>
                  <a:lnTo>
                    <a:pt x="42" y="33"/>
                  </a:lnTo>
                  <a:close/>
                  <a:moveTo>
                    <a:pt x="42" y="47"/>
                  </a:moveTo>
                  <a:cubicBezTo>
                    <a:pt x="42" y="35"/>
                    <a:pt x="42" y="35"/>
                    <a:pt x="42" y="35"/>
                  </a:cubicBezTo>
                  <a:cubicBezTo>
                    <a:pt x="31" y="35"/>
                    <a:pt x="31" y="35"/>
                    <a:pt x="31" y="35"/>
                  </a:cubicBezTo>
                  <a:cubicBezTo>
                    <a:pt x="31" y="47"/>
                    <a:pt x="31" y="47"/>
                    <a:pt x="31" y="47"/>
                  </a:cubicBezTo>
                  <a:lnTo>
                    <a:pt x="42" y="47"/>
                  </a:lnTo>
                  <a:close/>
                  <a:moveTo>
                    <a:pt x="42" y="59"/>
                  </a:moveTo>
                  <a:cubicBezTo>
                    <a:pt x="42" y="49"/>
                    <a:pt x="42" y="49"/>
                    <a:pt x="42" y="49"/>
                  </a:cubicBezTo>
                  <a:cubicBezTo>
                    <a:pt x="31" y="49"/>
                    <a:pt x="31" y="49"/>
                    <a:pt x="31" y="49"/>
                  </a:cubicBezTo>
                  <a:cubicBezTo>
                    <a:pt x="31" y="59"/>
                    <a:pt x="31" y="59"/>
                    <a:pt x="31" y="59"/>
                  </a:cubicBezTo>
                  <a:lnTo>
                    <a:pt x="42" y="59"/>
                  </a:lnTo>
                  <a:close/>
                  <a:moveTo>
                    <a:pt x="45" y="5"/>
                  </a:moveTo>
                  <a:cubicBezTo>
                    <a:pt x="45" y="5"/>
                    <a:pt x="45" y="4"/>
                    <a:pt x="44" y="4"/>
                  </a:cubicBezTo>
                  <a:cubicBezTo>
                    <a:pt x="42" y="4"/>
                    <a:pt x="42" y="4"/>
                    <a:pt x="42" y="4"/>
                  </a:cubicBezTo>
                  <a:cubicBezTo>
                    <a:pt x="41" y="4"/>
                    <a:pt x="41" y="5"/>
                    <a:pt x="41" y="5"/>
                  </a:cubicBezTo>
                  <a:cubicBezTo>
                    <a:pt x="41" y="16"/>
                    <a:pt x="41" y="16"/>
                    <a:pt x="41" y="16"/>
                  </a:cubicBezTo>
                  <a:cubicBezTo>
                    <a:pt x="41" y="16"/>
                    <a:pt x="41" y="17"/>
                    <a:pt x="42" y="17"/>
                  </a:cubicBezTo>
                  <a:cubicBezTo>
                    <a:pt x="44" y="17"/>
                    <a:pt x="44" y="17"/>
                    <a:pt x="44" y="17"/>
                  </a:cubicBezTo>
                  <a:cubicBezTo>
                    <a:pt x="45" y="17"/>
                    <a:pt x="45" y="16"/>
                    <a:pt x="45" y="16"/>
                  </a:cubicBezTo>
                  <a:lnTo>
                    <a:pt x="45" y="5"/>
                  </a:lnTo>
                  <a:close/>
                  <a:moveTo>
                    <a:pt x="55" y="33"/>
                  </a:moveTo>
                  <a:cubicBezTo>
                    <a:pt x="55" y="23"/>
                    <a:pt x="55" y="23"/>
                    <a:pt x="55" y="23"/>
                  </a:cubicBezTo>
                  <a:cubicBezTo>
                    <a:pt x="44" y="23"/>
                    <a:pt x="44" y="23"/>
                    <a:pt x="44" y="23"/>
                  </a:cubicBezTo>
                  <a:cubicBezTo>
                    <a:pt x="44" y="33"/>
                    <a:pt x="44" y="33"/>
                    <a:pt x="44" y="33"/>
                  </a:cubicBezTo>
                  <a:lnTo>
                    <a:pt x="55" y="33"/>
                  </a:lnTo>
                  <a:close/>
                  <a:moveTo>
                    <a:pt x="55" y="47"/>
                  </a:moveTo>
                  <a:cubicBezTo>
                    <a:pt x="55" y="35"/>
                    <a:pt x="55" y="35"/>
                    <a:pt x="55" y="35"/>
                  </a:cubicBezTo>
                  <a:cubicBezTo>
                    <a:pt x="44" y="35"/>
                    <a:pt x="44" y="35"/>
                    <a:pt x="44" y="35"/>
                  </a:cubicBezTo>
                  <a:cubicBezTo>
                    <a:pt x="44" y="47"/>
                    <a:pt x="44" y="47"/>
                    <a:pt x="44" y="47"/>
                  </a:cubicBezTo>
                  <a:lnTo>
                    <a:pt x="55" y="47"/>
                  </a:lnTo>
                  <a:close/>
                  <a:moveTo>
                    <a:pt x="55" y="59"/>
                  </a:moveTo>
                  <a:cubicBezTo>
                    <a:pt x="55" y="49"/>
                    <a:pt x="55" y="49"/>
                    <a:pt x="55" y="49"/>
                  </a:cubicBezTo>
                  <a:cubicBezTo>
                    <a:pt x="44" y="49"/>
                    <a:pt x="44" y="49"/>
                    <a:pt x="44" y="49"/>
                  </a:cubicBezTo>
                  <a:cubicBezTo>
                    <a:pt x="44" y="59"/>
                    <a:pt x="44" y="59"/>
                    <a:pt x="44" y="59"/>
                  </a:cubicBezTo>
                  <a:lnTo>
                    <a:pt x="55" y="59"/>
                  </a:lnTo>
                  <a:close/>
                </a:path>
              </a:pathLst>
            </a:custGeom>
            <a:solidFill>
              <a:schemeClr val="bg1"/>
            </a:solidFill>
            <a:ln w="9525">
              <a:noFill/>
              <a:round/>
            </a:ln>
          </p:spPr>
          <p:txBody>
            <a:bodyPr vert="horz" wrap="square" lIns="121919" tIns="60959" rIns="121919" bIns="60959" numCol="1" anchor="t" anchorCtr="0" compatLnSpc="1"/>
            <a:lstStyle/>
            <a:p>
              <a:pPr>
                <a:lnSpc>
                  <a:spcPct val="150000"/>
                </a:lnSpc>
              </a:pPr>
              <a:endParaRPr lang="en-US" sz="760" dirty="0">
                <a:solidFill>
                  <a:schemeClr val="tx1">
                    <a:lumMod val="75000"/>
                    <a:lumOff val="25000"/>
                  </a:schemeClr>
                </a:solidFill>
                <a:latin typeface="宋体" panose="02010600030101010101" pitchFamily="2" charset="-122"/>
                <a:ea typeface="宋体" panose="02010600030101010101" pitchFamily="2" charset="-122"/>
                <a:cs typeface="+mn-ea"/>
                <a:sym typeface="Arial" panose="020B0604020202020204" pitchFamily="34" charset="0"/>
              </a:endParaRPr>
            </a:p>
          </p:txBody>
        </p:sp>
      </p:grpSp>
      <p:grpSp>
        <p:nvGrpSpPr>
          <p:cNvPr id="16" name="Group 52">
            <a:extLst>
              <a:ext uri="{FF2B5EF4-FFF2-40B4-BE49-F238E27FC236}">
                <a16:creationId xmlns="" xmlns:a16="http://schemas.microsoft.com/office/drawing/2014/main" id="{1AD81773-337A-44C9-A43F-07459257FC52}"/>
              </a:ext>
            </a:extLst>
          </p:cNvPr>
          <p:cNvGrpSpPr/>
          <p:nvPr/>
        </p:nvGrpSpPr>
        <p:grpSpPr>
          <a:xfrm>
            <a:off x="764411" y="4628285"/>
            <a:ext cx="657826" cy="638993"/>
            <a:chOff x="5205677" y="2623268"/>
            <a:chExt cx="493370" cy="479245"/>
          </a:xfrm>
        </p:grpSpPr>
        <p:sp>
          <p:nvSpPr>
            <p:cNvPr id="18" name="Rounded Rectangle 43">
              <a:extLst>
                <a:ext uri="{FF2B5EF4-FFF2-40B4-BE49-F238E27FC236}">
                  <a16:creationId xmlns="" xmlns:a16="http://schemas.microsoft.com/office/drawing/2014/main" id="{1FDE1549-66D1-465F-BFD9-9266C7BE6FDE}"/>
                </a:ext>
              </a:extLst>
            </p:cNvPr>
            <p:cNvSpPr/>
            <p:nvPr/>
          </p:nvSpPr>
          <p:spPr>
            <a:xfrm>
              <a:off x="5205677" y="2623268"/>
              <a:ext cx="493370" cy="479245"/>
            </a:xfrm>
            <a:prstGeom prst="roundRect">
              <a:avLst/>
            </a:prstGeom>
            <a:solidFill>
              <a:srgbClr val="218CFF"/>
            </a:solidFill>
            <a:ln>
              <a:solidFill>
                <a:srgbClr val="218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760" dirty="0">
                <a:solidFill>
                  <a:schemeClr val="tx1">
                    <a:lumMod val="75000"/>
                    <a:lumOff val="25000"/>
                  </a:schemeClr>
                </a:solidFill>
                <a:latin typeface="宋体" panose="02010600030101010101" pitchFamily="2" charset="-122"/>
                <a:ea typeface="宋体" panose="02010600030101010101" pitchFamily="2" charset="-122"/>
                <a:cs typeface="+mn-ea"/>
                <a:sym typeface="Arial" panose="020B0604020202020204" pitchFamily="34" charset="0"/>
              </a:endParaRPr>
            </a:p>
          </p:txBody>
        </p:sp>
        <p:sp>
          <p:nvSpPr>
            <p:cNvPr id="19" name="Freeform 13">
              <a:extLst>
                <a:ext uri="{FF2B5EF4-FFF2-40B4-BE49-F238E27FC236}">
                  <a16:creationId xmlns="" xmlns:a16="http://schemas.microsoft.com/office/drawing/2014/main" id="{D6A9A6AA-B29A-44D5-A72E-D4440D7DE3B5}"/>
                </a:ext>
              </a:extLst>
            </p:cNvPr>
            <p:cNvSpPr>
              <a:spLocks noEditPoints="1"/>
            </p:cNvSpPr>
            <p:nvPr/>
          </p:nvSpPr>
          <p:spPr bwMode="auto">
            <a:xfrm>
              <a:off x="5301275" y="2711803"/>
              <a:ext cx="302175" cy="302175"/>
            </a:xfrm>
            <a:custGeom>
              <a:avLst/>
              <a:gdLst/>
              <a:ahLst/>
              <a:cxnLst>
                <a:cxn ang="0">
                  <a:pos x="60" y="40"/>
                </a:cxn>
                <a:cxn ang="0">
                  <a:pos x="40" y="60"/>
                </a:cxn>
                <a:cxn ang="0">
                  <a:pos x="36" y="61"/>
                </a:cxn>
                <a:cxn ang="0">
                  <a:pos x="33" y="60"/>
                </a:cxn>
                <a:cxn ang="0">
                  <a:pos x="4" y="31"/>
                </a:cxn>
                <a:cxn ang="0">
                  <a:pos x="0" y="22"/>
                </a:cxn>
                <a:cxn ang="0">
                  <a:pos x="0" y="6"/>
                </a:cxn>
                <a:cxn ang="0">
                  <a:pos x="6" y="0"/>
                </a:cxn>
                <a:cxn ang="0">
                  <a:pos x="22" y="0"/>
                </a:cxn>
                <a:cxn ang="0">
                  <a:pos x="31" y="4"/>
                </a:cxn>
                <a:cxn ang="0">
                  <a:pos x="60" y="33"/>
                </a:cxn>
                <a:cxn ang="0">
                  <a:pos x="61" y="36"/>
                </a:cxn>
                <a:cxn ang="0">
                  <a:pos x="60" y="40"/>
                </a:cxn>
                <a:cxn ang="0">
                  <a:pos x="13" y="8"/>
                </a:cxn>
                <a:cxn ang="0">
                  <a:pos x="8" y="13"/>
                </a:cxn>
                <a:cxn ang="0">
                  <a:pos x="13" y="18"/>
                </a:cxn>
                <a:cxn ang="0">
                  <a:pos x="18" y="13"/>
                </a:cxn>
                <a:cxn ang="0">
                  <a:pos x="13" y="8"/>
                </a:cxn>
              </a:cxnLst>
              <a:rect l="0" t="0" r="r" b="b"/>
              <a:pathLst>
                <a:path w="61" h="61">
                  <a:moveTo>
                    <a:pt x="60" y="40"/>
                  </a:moveTo>
                  <a:cubicBezTo>
                    <a:pt x="40" y="60"/>
                    <a:pt x="40" y="60"/>
                    <a:pt x="40" y="60"/>
                  </a:cubicBezTo>
                  <a:cubicBezTo>
                    <a:pt x="39" y="61"/>
                    <a:pt x="38" y="61"/>
                    <a:pt x="36" y="61"/>
                  </a:cubicBezTo>
                  <a:cubicBezTo>
                    <a:pt x="35" y="61"/>
                    <a:pt x="34" y="61"/>
                    <a:pt x="33" y="60"/>
                  </a:cubicBezTo>
                  <a:cubicBezTo>
                    <a:pt x="4" y="31"/>
                    <a:pt x="4" y="31"/>
                    <a:pt x="4" y="31"/>
                  </a:cubicBezTo>
                  <a:cubicBezTo>
                    <a:pt x="2" y="29"/>
                    <a:pt x="0" y="25"/>
                    <a:pt x="0" y="22"/>
                  </a:cubicBezTo>
                  <a:cubicBezTo>
                    <a:pt x="0" y="6"/>
                    <a:pt x="0" y="6"/>
                    <a:pt x="0" y="6"/>
                  </a:cubicBezTo>
                  <a:cubicBezTo>
                    <a:pt x="0" y="3"/>
                    <a:pt x="3" y="0"/>
                    <a:pt x="6" y="0"/>
                  </a:cubicBezTo>
                  <a:cubicBezTo>
                    <a:pt x="22" y="0"/>
                    <a:pt x="22" y="0"/>
                    <a:pt x="22" y="0"/>
                  </a:cubicBezTo>
                  <a:cubicBezTo>
                    <a:pt x="25" y="0"/>
                    <a:pt x="29" y="2"/>
                    <a:pt x="31" y="4"/>
                  </a:cubicBezTo>
                  <a:cubicBezTo>
                    <a:pt x="60" y="33"/>
                    <a:pt x="60" y="33"/>
                    <a:pt x="60" y="33"/>
                  </a:cubicBezTo>
                  <a:cubicBezTo>
                    <a:pt x="61" y="34"/>
                    <a:pt x="61" y="35"/>
                    <a:pt x="61" y="36"/>
                  </a:cubicBezTo>
                  <a:cubicBezTo>
                    <a:pt x="61" y="38"/>
                    <a:pt x="61" y="39"/>
                    <a:pt x="60" y="40"/>
                  </a:cubicBezTo>
                  <a:close/>
                  <a:moveTo>
                    <a:pt x="13" y="8"/>
                  </a:moveTo>
                  <a:cubicBezTo>
                    <a:pt x="10" y="8"/>
                    <a:pt x="8" y="10"/>
                    <a:pt x="8" y="13"/>
                  </a:cubicBezTo>
                  <a:cubicBezTo>
                    <a:pt x="8" y="16"/>
                    <a:pt x="10" y="18"/>
                    <a:pt x="13" y="18"/>
                  </a:cubicBezTo>
                  <a:cubicBezTo>
                    <a:pt x="16" y="18"/>
                    <a:pt x="18" y="16"/>
                    <a:pt x="18" y="13"/>
                  </a:cubicBezTo>
                  <a:cubicBezTo>
                    <a:pt x="18" y="10"/>
                    <a:pt x="16" y="8"/>
                    <a:pt x="13" y="8"/>
                  </a:cubicBezTo>
                  <a:close/>
                </a:path>
              </a:pathLst>
            </a:custGeom>
            <a:solidFill>
              <a:schemeClr val="bg1"/>
            </a:solidFill>
            <a:ln w="9525">
              <a:noFill/>
              <a:round/>
            </a:ln>
          </p:spPr>
          <p:txBody>
            <a:bodyPr vert="horz" wrap="square" lIns="121919" tIns="60959" rIns="121919" bIns="60959" numCol="1" anchor="t" anchorCtr="0" compatLnSpc="1"/>
            <a:lstStyle/>
            <a:p>
              <a:pPr>
                <a:lnSpc>
                  <a:spcPct val="150000"/>
                </a:lnSpc>
              </a:pPr>
              <a:endParaRPr lang="en-US" sz="760" dirty="0">
                <a:solidFill>
                  <a:schemeClr val="tx1">
                    <a:lumMod val="75000"/>
                    <a:lumOff val="25000"/>
                  </a:schemeClr>
                </a:solidFill>
                <a:latin typeface="宋体" panose="02010600030101010101" pitchFamily="2" charset="-122"/>
                <a:ea typeface="宋体" panose="02010600030101010101" pitchFamily="2" charset="-122"/>
                <a:cs typeface="+mn-ea"/>
                <a:sym typeface="Arial" panose="020B0604020202020204" pitchFamily="34" charset="0"/>
              </a:endParaRPr>
            </a:p>
          </p:txBody>
        </p:sp>
      </p:grpSp>
      <p:pic>
        <p:nvPicPr>
          <p:cNvPr id="20" name="图片 19">
            <a:extLst>
              <a:ext uri="{FF2B5EF4-FFF2-40B4-BE49-F238E27FC236}">
                <a16:creationId xmlns="" xmlns:a16="http://schemas.microsoft.com/office/drawing/2014/main" id="{D6E33D51-1710-45D2-9391-CBA2927F5446}"/>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7460407" y="1582576"/>
            <a:ext cx="4641055" cy="4641055"/>
          </a:xfrm>
          <a:prstGeom prst="rect">
            <a:avLst/>
          </a:prstGeom>
        </p:spPr>
      </p:pic>
    </p:spTree>
    <p:extLst>
      <p:ext uri="{BB962C8B-B14F-4D97-AF65-F5344CB8AC3E}">
        <p14:creationId xmlns:p14="http://schemas.microsoft.com/office/powerpoint/2010/main" val="3165169825"/>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ppt_x"/>
                                          </p:val>
                                        </p:tav>
                                        <p:tav tm="100000">
                                          <p:val>
                                            <p:strVal val="#ppt_x"/>
                                          </p:val>
                                        </p:tav>
                                      </p:tavLst>
                                    </p:anim>
                                    <p:anim calcmode="lin" valueType="num">
                                      <p:cBhvr additive="base">
                                        <p:cTn id="8" dur="500" fill="hold"/>
                                        <p:tgtEl>
                                          <p:spTgt spid="2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ppt_w</p:attrName>
                                        </p:attrNameLst>
                                      </p:cBhvr>
                                      <p:tavLst>
                                        <p:tav tm="0">
                                          <p:val>
                                            <p:fltVal val="0"/>
                                          </p:val>
                                        </p:tav>
                                        <p:tav tm="100000">
                                          <p:val>
                                            <p:strVal val="#ppt_w"/>
                                          </p:val>
                                        </p:tav>
                                      </p:tavLst>
                                    </p:anim>
                                    <p:anim calcmode="lin" valueType="num">
                                      <p:cBhvr>
                                        <p:cTn id="13" dur="500" fill="hold"/>
                                        <p:tgtEl>
                                          <p:spTgt spid="10"/>
                                        </p:tgtEl>
                                        <p:attrNameLst>
                                          <p:attrName>ppt_h</p:attrName>
                                        </p:attrNameLst>
                                      </p:cBhvr>
                                      <p:tavLst>
                                        <p:tav tm="0">
                                          <p:val>
                                            <p:fltVal val="0"/>
                                          </p:val>
                                        </p:tav>
                                        <p:tav tm="100000">
                                          <p:val>
                                            <p:strVal val="#ppt_h"/>
                                          </p:val>
                                        </p:tav>
                                      </p:tavLst>
                                    </p:anim>
                                    <p:animEffect transition="in" filter="fade">
                                      <p:cBhvr>
                                        <p:cTn id="14" dur="500"/>
                                        <p:tgtEl>
                                          <p:spTgt spid="10"/>
                                        </p:tgtEl>
                                      </p:cBhvr>
                                    </p:animEffect>
                                  </p:childTnLst>
                                </p:cTn>
                              </p:par>
                              <p:par>
                                <p:cTn id="15" presetID="2" presetClass="entr" presetSubtype="2" accel="50000" decel="5000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1+#ppt_w/2"/>
                                          </p:val>
                                        </p:tav>
                                        <p:tav tm="100000">
                                          <p:val>
                                            <p:strVal val="#ppt_x"/>
                                          </p:val>
                                        </p:tav>
                                      </p:tavLst>
                                    </p:anim>
                                    <p:anim calcmode="lin" valueType="num">
                                      <p:cBhvr additive="base">
                                        <p:cTn id="18" dur="500" fill="hold"/>
                                        <p:tgtEl>
                                          <p:spTgt spid="7"/>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53" presetClass="entr" presetSubtype="16" fill="hold"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ppt_w</p:attrName>
                                        </p:attrNameLst>
                                      </p:cBhvr>
                                      <p:tavLst>
                                        <p:tav tm="0">
                                          <p:val>
                                            <p:fltVal val="0"/>
                                          </p:val>
                                        </p:tav>
                                        <p:tav tm="100000">
                                          <p:val>
                                            <p:strVal val="#ppt_w"/>
                                          </p:val>
                                        </p:tav>
                                      </p:tavLst>
                                    </p:anim>
                                    <p:anim calcmode="lin" valueType="num">
                                      <p:cBhvr>
                                        <p:cTn id="23" dur="500" fill="hold"/>
                                        <p:tgtEl>
                                          <p:spTgt spid="13"/>
                                        </p:tgtEl>
                                        <p:attrNameLst>
                                          <p:attrName>ppt_h</p:attrName>
                                        </p:attrNameLst>
                                      </p:cBhvr>
                                      <p:tavLst>
                                        <p:tav tm="0">
                                          <p:val>
                                            <p:fltVal val="0"/>
                                          </p:val>
                                        </p:tav>
                                        <p:tav tm="100000">
                                          <p:val>
                                            <p:strVal val="#ppt_h"/>
                                          </p:val>
                                        </p:tav>
                                      </p:tavLst>
                                    </p:anim>
                                    <p:animEffect transition="in" filter="fade">
                                      <p:cBhvr>
                                        <p:cTn id="24" dur="500"/>
                                        <p:tgtEl>
                                          <p:spTgt spid="13"/>
                                        </p:tgtEl>
                                      </p:cBhvr>
                                    </p:animEffect>
                                  </p:childTnLst>
                                </p:cTn>
                              </p:par>
                              <p:par>
                                <p:cTn id="25" presetID="2" presetClass="entr" presetSubtype="2" accel="50000" decel="50000"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fill="hold"/>
                                        <p:tgtEl>
                                          <p:spTgt spid="8"/>
                                        </p:tgtEl>
                                        <p:attrNameLst>
                                          <p:attrName>ppt_x</p:attrName>
                                        </p:attrNameLst>
                                      </p:cBhvr>
                                      <p:tavLst>
                                        <p:tav tm="0">
                                          <p:val>
                                            <p:strVal val="1+#ppt_w/2"/>
                                          </p:val>
                                        </p:tav>
                                        <p:tav tm="100000">
                                          <p:val>
                                            <p:strVal val="#ppt_x"/>
                                          </p:val>
                                        </p:tav>
                                      </p:tavLst>
                                    </p:anim>
                                    <p:anim calcmode="lin" valueType="num">
                                      <p:cBhvr additive="base">
                                        <p:cTn id="28" dur="500" fill="hold"/>
                                        <p:tgtEl>
                                          <p:spTgt spid="8"/>
                                        </p:tgtEl>
                                        <p:attrNameLst>
                                          <p:attrName>ppt_y</p:attrName>
                                        </p:attrNameLst>
                                      </p:cBhvr>
                                      <p:tavLst>
                                        <p:tav tm="0">
                                          <p:val>
                                            <p:strVal val="#ppt_y"/>
                                          </p:val>
                                        </p:tav>
                                        <p:tav tm="100000">
                                          <p:val>
                                            <p:strVal val="#ppt_y"/>
                                          </p:val>
                                        </p:tav>
                                      </p:tavLst>
                                    </p:anim>
                                  </p:childTnLst>
                                </p:cTn>
                              </p:par>
                            </p:childTnLst>
                          </p:cTn>
                        </p:par>
                        <p:par>
                          <p:cTn id="29" fill="hold">
                            <p:stCondLst>
                              <p:cond delay="1500"/>
                            </p:stCondLst>
                            <p:childTnLst>
                              <p:par>
                                <p:cTn id="30" presetID="53" presetClass="entr" presetSubtype="16" fill="hold" nodeType="afterEffect">
                                  <p:stCondLst>
                                    <p:cond delay="0"/>
                                  </p:stCondLst>
                                  <p:childTnLst>
                                    <p:set>
                                      <p:cBhvr>
                                        <p:cTn id="31" dur="1" fill="hold">
                                          <p:stCondLst>
                                            <p:cond delay="0"/>
                                          </p:stCondLst>
                                        </p:cTn>
                                        <p:tgtEl>
                                          <p:spTgt spid="16"/>
                                        </p:tgtEl>
                                        <p:attrNameLst>
                                          <p:attrName>style.visibility</p:attrName>
                                        </p:attrNameLst>
                                      </p:cBhvr>
                                      <p:to>
                                        <p:strVal val="visible"/>
                                      </p:to>
                                    </p:set>
                                    <p:anim calcmode="lin" valueType="num">
                                      <p:cBhvr>
                                        <p:cTn id="32" dur="500" fill="hold"/>
                                        <p:tgtEl>
                                          <p:spTgt spid="16"/>
                                        </p:tgtEl>
                                        <p:attrNameLst>
                                          <p:attrName>ppt_w</p:attrName>
                                        </p:attrNameLst>
                                      </p:cBhvr>
                                      <p:tavLst>
                                        <p:tav tm="0">
                                          <p:val>
                                            <p:fltVal val="0"/>
                                          </p:val>
                                        </p:tav>
                                        <p:tav tm="100000">
                                          <p:val>
                                            <p:strVal val="#ppt_w"/>
                                          </p:val>
                                        </p:tav>
                                      </p:tavLst>
                                    </p:anim>
                                    <p:anim calcmode="lin" valueType="num">
                                      <p:cBhvr>
                                        <p:cTn id="33" dur="500" fill="hold"/>
                                        <p:tgtEl>
                                          <p:spTgt spid="16"/>
                                        </p:tgtEl>
                                        <p:attrNameLst>
                                          <p:attrName>ppt_h</p:attrName>
                                        </p:attrNameLst>
                                      </p:cBhvr>
                                      <p:tavLst>
                                        <p:tav tm="0">
                                          <p:val>
                                            <p:fltVal val="0"/>
                                          </p:val>
                                        </p:tav>
                                        <p:tav tm="100000">
                                          <p:val>
                                            <p:strVal val="#ppt_h"/>
                                          </p:val>
                                        </p:tav>
                                      </p:tavLst>
                                    </p:anim>
                                    <p:animEffect transition="in" filter="fade">
                                      <p:cBhvr>
                                        <p:cTn id="34" dur="500"/>
                                        <p:tgtEl>
                                          <p:spTgt spid="16"/>
                                        </p:tgtEl>
                                      </p:cBhvr>
                                    </p:animEffect>
                                  </p:childTnLst>
                                </p:cTn>
                              </p:par>
                              <p:par>
                                <p:cTn id="35" presetID="2" presetClass="entr" presetSubtype="2" accel="50000" decel="50000" fill="hold" grpId="0" nodeType="with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500" fill="hold"/>
                                        <p:tgtEl>
                                          <p:spTgt spid="9"/>
                                        </p:tgtEl>
                                        <p:attrNameLst>
                                          <p:attrName>ppt_x</p:attrName>
                                        </p:attrNameLst>
                                      </p:cBhvr>
                                      <p:tavLst>
                                        <p:tav tm="0">
                                          <p:val>
                                            <p:strVal val="1+#ppt_w/2"/>
                                          </p:val>
                                        </p:tav>
                                        <p:tav tm="100000">
                                          <p:val>
                                            <p:strVal val="#ppt_x"/>
                                          </p:val>
                                        </p:tav>
                                      </p:tavLst>
                                    </p:anim>
                                    <p:anim calcmode="lin" valueType="num">
                                      <p:cBhvr additive="base">
                                        <p:cTn id="38"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553D2DD9-531E-4BE8-858C-284E046A960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54" name="图片 53">
            <a:extLst>
              <a:ext uri="{FF2B5EF4-FFF2-40B4-BE49-F238E27FC236}">
                <a16:creationId xmlns="" xmlns:a16="http://schemas.microsoft.com/office/drawing/2014/main" id="{C3F3DB6A-3ACF-424E-9BEB-81AC9BCB874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7257327" y="1048841"/>
            <a:ext cx="4253760" cy="5380896"/>
          </a:xfrm>
          <a:prstGeom prst="rect">
            <a:avLst/>
          </a:prstGeom>
        </p:spPr>
      </p:pic>
      <p:grpSp>
        <p:nvGrpSpPr>
          <p:cNvPr id="74" name="组合 73">
            <a:extLst>
              <a:ext uri="{FF2B5EF4-FFF2-40B4-BE49-F238E27FC236}">
                <a16:creationId xmlns="" xmlns:a16="http://schemas.microsoft.com/office/drawing/2014/main" id="{84CD9EAD-7E29-4D74-9769-29608AC89475}"/>
              </a:ext>
            </a:extLst>
          </p:cNvPr>
          <p:cNvGrpSpPr/>
          <p:nvPr/>
        </p:nvGrpSpPr>
        <p:grpSpPr>
          <a:xfrm>
            <a:off x="1176703" y="1672151"/>
            <a:ext cx="5682674" cy="3287162"/>
            <a:chOff x="1176703" y="1672151"/>
            <a:chExt cx="5682674" cy="3287162"/>
          </a:xfrm>
        </p:grpSpPr>
        <p:pic>
          <p:nvPicPr>
            <p:cNvPr id="73" name="图片 72">
              <a:extLst>
                <a:ext uri="{FF2B5EF4-FFF2-40B4-BE49-F238E27FC236}">
                  <a16:creationId xmlns="" xmlns:a16="http://schemas.microsoft.com/office/drawing/2014/main" id="{63719FF8-7A16-4674-B6AB-EC8537D55B5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76703" y="1672151"/>
              <a:ext cx="5682674" cy="2824337"/>
            </a:xfrm>
            <a:prstGeom prst="rect">
              <a:avLst/>
            </a:prstGeom>
          </p:spPr>
        </p:pic>
        <p:grpSp>
          <p:nvGrpSpPr>
            <p:cNvPr id="71" name="组合 70">
              <a:extLst>
                <a:ext uri="{FF2B5EF4-FFF2-40B4-BE49-F238E27FC236}">
                  <a16:creationId xmlns="" xmlns:a16="http://schemas.microsoft.com/office/drawing/2014/main" id="{973CA248-E598-49C0-AD93-84FC8B837175}"/>
                </a:ext>
              </a:extLst>
            </p:cNvPr>
            <p:cNvGrpSpPr/>
            <p:nvPr/>
          </p:nvGrpSpPr>
          <p:grpSpPr>
            <a:xfrm>
              <a:off x="1685760" y="2181803"/>
              <a:ext cx="4775668" cy="2777510"/>
              <a:chOff x="2536518" y="1416936"/>
              <a:chExt cx="4775668" cy="2581679"/>
            </a:xfrm>
          </p:grpSpPr>
          <p:grpSp>
            <p:nvGrpSpPr>
              <p:cNvPr id="55" name="组合 54">
                <a:extLst>
                  <a:ext uri="{FF2B5EF4-FFF2-40B4-BE49-F238E27FC236}">
                    <a16:creationId xmlns="" xmlns:a16="http://schemas.microsoft.com/office/drawing/2014/main" id="{90C2EABE-65EA-4A5C-B290-8C94C64BD434}"/>
                  </a:ext>
                </a:extLst>
              </p:cNvPr>
              <p:cNvGrpSpPr/>
              <p:nvPr/>
            </p:nvGrpSpPr>
            <p:grpSpPr>
              <a:xfrm>
                <a:off x="2536519" y="1416936"/>
                <a:ext cx="4775666" cy="2581678"/>
                <a:chOff x="5762163" y="1176544"/>
                <a:chExt cx="3145167" cy="1916885"/>
              </a:xfrm>
            </p:grpSpPr>
            <p:sp>
              <p:nvSpPr>
                <p:cNvPr id="62" name="文本框 61">
                  <a:extLst>
                    <a:ext uri="{FF2B5EF4-FFF2-40B4-BE49-F238E27FC236}">
                      <a16:creationId xmlns="" xmlns:a16="http://schemas.microsoft.com/office/drawing/2014/main" id="{96F90D72-4CAB-462F-A20E-9B4D3A4EA618}"/>
                    </a:ext>
                  </a:extLst>
                </p:cNvPr>
                <p:cNvSpPr txBox="1"/>
                <p:nvPr/>
              </p:nvSpPr>
              <p:spPr>
                <a:xfrm>
                  <a:off x="6992638" y="1176544"/>
                  <a:ext cx="567127" cy="998330"/>
                </a:xfrm>
                <a:prstGeom prst="rect">
                  <a:avLst/>
                </a:prstGeom>
                <a:noFill/>
              </p:spPr>
              <p:txBody>
                <a:bodyPr wrap="none" rtlCol="0">
                  <a:spAutoFit/>
                  <a:scene3d>
                    <a:camera prst="orthographicFront"/>
                    <a:lightRig rig="threePt" dir="t"/>
                  </a:scene3d>
                  <a:sp3d contourW="12700"/>
                </a:bodyPr>
                <a:lstStyle/>
                <a:p>
                  <a:pPr algn="ctr"/>
                  <a:r>
                    <a:rPr lang="en-US" altLang="zh-CN" sz="8800" dirty="0">
                      <a:ln w="190500">
                        <a:noFill/>
                      </a:ln>
                      <a:solidFill>
                        <a:srgbClr val="0070C0"/>
                      </a:solidFill>
                      <a:latin typeface="锐字真言体免费商用" panose="02010600030101010101" pitchFamily="2" charset="-122"/>
                      <a:ea typeface="锐字真言体免费商用" panose="02010600030101010101" pitchFamily="2" charset="-122"/>
                      <a:cs typeface="+mn-ea"/>
                      <a:sym typeface="+mn-lt"/>
                    </a:rPr>
                    <a:t>4</a:t>
                  </a:r>
                  <a:endParaRPr lang="zh-CN" altLang="en-US" sz="8800" dirty="0">
                    <a:ln w="190500">
                      <a:noFill/>
                    </a:ln>
                    <a:solidFill>
                      <a:srgbClr val="0070C0"/>
                    </a:solidFill>
                    <a:latin typeface="锐字真言体免费商用" panose="02010600030101010101" pitchFamily="2" charset="-122"/>
                    <a:ea typeface="锐字真言体免费商用" panose="02010600030101010101" pitchFamily="2" charset="-122"/>
                    <a:cs typeface="+mn-ea"/>
                    <a:sym typeface="+mn-lt"/>
                  </a:endParaRPr>
                </a:p>
              </p:txBody>
            </p:sp>
            <p:grpSp>
              <p:nvGrpSpPr>
                <p:cNvPr id="57" name="组合 56">
                  <a:extLst>
                    <a:ext uri="{FF2B5EF4-FFF2-40B4-BE49-F238E27FC236}">
                      <a16:creationId xmlns="" xmlns:a16="http://schemas.microsoft.com/office/drawing/2014/main" id="{454A2729-C110-401D-B8DF-C25E45627C04}"/>
                    </a:ext>
                  </a:extLst>
                </p:cNvPr>
                <p:cNvGrpSpPr/>
                <p:nvPr/>
              </p:nvGrpSpPr>
              <p:grpSpPr>
                <a:xfrm>
                  <a:off x="5762163" y="2187070"/>
                  <a:ext cx="3145167" cy="906359"/>
                  <a:chOff x="5762163" y="2187070"/>
                  <a:chExt cx="3145167" cy="906359"/>
                </a:xfrm>
              </p:grpSpPr>
              <p:sp>
                <p:nvSpPr>
                  <p:cNvPr id="58" name="文本框 57">
                    <a:extLst>
                      <a:ext uri="{FF2B5EF4-FFF2-40B4-BE49-F238E27FC236}">
                        <a16:creationId xmlns="" xmlns:a16="http://schemas.microsoft.com/office/drawing/2014/main" id="{65653295-5B22-4E88-BB0F-66777785D899}"/>
                      </a:ext>
                    </a:extLst>
                  </p:cNvPr>
                  <p:cNvSpPr txBox="1"/>
                  <p:nvPr/>
                </p:nvSpPr>
                <p:spPr>
                  <a:xfrm>
                    <a:off x="5762163" y="2187070"/>
                    <a:ext cx="2987675" cy="573509"/>
                  </a:xfrm>
                  <a:prstGeom prst="rect">
                    <a:avLst/>
                  </a:prstGeom>
                  <a:noFill/>
                </p:spPr>
                <p:txBody>
                  <a:bodyPr wrap="square" rtlCol="0">
                    <a:spAutoFit/>
                    <a:scene3d>
                      <a:camera prst="orthographicFront"/>
                      <a:lightRig rig="threePt" dir="t"/>
                    </a:scene3d>
                    <a:sp3d contourW="12700"/>
                  </a:bodyPr>
                  <a:lstStyle/>
                  <a:p>
                    <a:pPr algn="dist"/>
                    <a:r>
                      <a:rPr lang="zh-CN" altLang="en-US" sz="4800" dirty="0">
                        <a:ln w="190500">
                          <a:solidFill>
                            <a:srgbClr val="0070C0"/>
                          </a:solidFill>
                        </a:ln>
                        <a:solidFill>
                          <a:schemeClr val="tx1">
                            <a:lumMod val="75000"/>
                            <a:lumOff val="25000"/>
                          </a:schemeClr>
                        </a:solidFill>
                        <a:latin typeface="锐字真言体免费商用" panose="02010600030101010101" pitchFamily="2" charset="-122"/>
                        <a:ea typeface="锐字真言体免费商用" panose="02010600030101010101" pitchFamily="2" charset="-122"/>
                        <a:cs typeface="+mn-ea"/>
                        <a:sym typeface="+mn-lt"/>
                      </a:rPr>
                      <a:t>心脏病治疗方法</a:t>
                    </a:r>
                  </a:p>
                </p:txBody>
              </p:sp>
              <p:sp>
                <p:nvSpPr>
                  <p:cNvPr id="59" name="文本框 58">
                    <a:extLst>
                      <a:ext uri="{FF2B5EF4-FFF2-40B4-BE49-F238E27FC236}">
                        <a16:creationId xmlns="" xmlns:a16="http://schemas.microsoft.com/office/drawing/2014/main" id="{8BF6CE36-11D5-4FC8-A805-5C2CA67AC92D}"/>
                      </a:ext>
                    </a:extLst>
                  </p:cNvPr>
                  <p:cNvSpPr txBox="1"/>
                  <p:nvPr/>
                </p:nvSpPr>
                <p:spPr>
                  <a:xfrm>
                    <a:off x="5762163" y="2819202"/>
                    <a:ext cx="3145167" cy="274227"/>
                  </a:xfrm>
                  <a:prstGeom prst="rect">
                    <a:avLst/>
                  </a:prstGeom>
                  <a:noFill/>
                </p:spPr>
                <p:txBody>
                  <a:bodyPr wrap="none" rtlCol="0">
                    <a:spAutoFit/>
                    <a:scene3d>
                      <a:camera prst="orthographicFront"/>
                      <a:lightRig rig="threePt" dir="t"/>
                    </a:scene3d>
                    <a:sp3d contourW="12700"/>
                  </a:bodyPr>
                  <a:lstStyle/>
                  <a:p>
                    <a:pPr algn="l"/>
                    <a:r>
                      <a:rPr lang="zh-CN" altLang="en-US" dirty="0">
                        <a:ln w="190500">
                          <a:solidFill>
                            <a:srgbClr val="0070C0"/>
                          </a:solidFill>
                        </a:ln>
                        <a:solidFill>
                          <a:schemeClr val="tx1">
                            <a:lumMod val="75000"/>
                            <a:lumOff val="25000"/>
                          </a:schemeClr>
                        </a:solidFill>
                        <a:latin typeface="锐字真言体免费商用" panose="02010600030101010101" pitchFamily="2" charset="-122"/>
                        <a:ea typeface="锐字真言体免费商用" panose="02010600030101010101" pitchFamily="2" charset="-122"/>
                        <a:cs typeface="+mn-ea"/>
                        <a:sym typeface="+mn-lt"/>
                      </a:rPr>
                      <a:t>Basic overview and classification</a:t>
                    </a:r>
                  </a:p>
                </p:txBody>
              </p:sp>
            </p:grpSp>
          </p:grpSp>
          <p:grpSp>
            <p:nvGrpSpPr>
              <p:cNvPr id="65" name="组合 64">
                <a:extLst>
                  <a:ext uri="{FF2B5EF4-FFF2-40B4-BE49-F238E27FC236}">
                    <a16:creationId xmlns="" xmlns:a16="http://schemas.microsoft.com/office/drawing/2014/main" id="{D478530A-7194-4B90-96FE-4CA3E79BA25C}"/>
                  </a:ext>
                </a:extLst>
              </p:cNvPr>
              <p:cNvGrpSpPr/>
              <p:nvPr/>
            </p:nvGrpSpPr>
            <p:grpSpPr>
              <a:xfrm>
                <a:off x="2536518" y="2777922"/>
                <a:ext cx="4775668" cy="1220693"/>
                <a:chOff x="5762162" y="2187070"/>
                <a:chExt cx="3145168" cy="906359"/>
              </a:xfrm>
            </p:grpSpPr>
            <p:sp>
              <p:nvSpPr>
                <p:cNvPr id="66" name="文本框 65">
                  <a:extLst>
                    <a:ext uri="{FF2B5EF4-FFF2-40B4-BE49-F238E27FC236}">
                      <a16:creationId xmlns="" xmlns:a16="http://schemas.microsoft.com/office/drawing/2014/main" id="{44471325-99AF-4966-8074-6C8E787B3D15}"/>
                    </a:ext>
                  </a:extLst>
                </p:cNvPr>
                <p:cNvSpPr txBox="1"/>
                <p:nvPr/>
              </p:nvSpPr>
              <p:spPr>
                <a:xfrm>
                  <a:off x="5762162" y="2187070"/>
                  <a:ext cx="2987675" cy="573508"/>
                </a:xfrm>
                <a:prstGeom prst="rect">
                  <a:avLst/>
                </a:prstGeom>
                <a:noFill/>
              </p:spPr>
              <p:txBody>
                <a:bodyPr wrap="square" rtlCol="0">
                  <a:spAutoFit/>
                  <a:scene3d>
                    <a:camera prst="orthographicFront"/>
                    <a:lightRig rig="threePt" dir="t"/>
                  </a:scene3d>
                  <a:sp3d contourW="12700"/>
                </a:bodyPr>
                <a:lstStyle/>
                <a:p>
                  <a:pPr algn="dist"/>
                  <a:r>
                    <a:rPr lang="zh-CN" altLang="en-US" sz="4800" dirty="0">
                      <a:solidFill>
                        <a:schemeClr val="bg1"/>
                      </a:solidFill>
                      <a:latin typeface="锐字真言体免费商用" panose="02010600030101010101" pitchFamily="2" charset="-122"/>
                      <a:ea typeface="锐字真言体免费商用" panose="02010600030101010101" pitchFamily="2" charset="-122"/>
                      <a:cs typeface="+mn-ea"/>
                      <a:sym typeface="+mn-lt"/>
                    </a:rPr>
                    <a:t>心脏病治疗方法</a:t>
                  </a:r>
                </a:p>
              </p:txBody>
            </p:sp>
            <p:sp>
              <p:nvSpPr>
                <p:cNvPr id="67" name="文本框 66">
                  <a:extLst>
                    <a:ext uri="{FF2B5EF4-FFF2-40B4-BE49-F238E27FC236}">
                      <a16:creationId xmlns="" xmlns:a16="http://schemas.microsoft.com/office/drawing/2014/main" id="{A61AB075-42E8-4143-A0D5-D3F93D6AC068}"/>
                    </a:ext>
                  </a:extLst>
                </p:cNvPr>
                <p:cNvSpPr txBox="1"/>
                <p:nvPr/>
              </p:nvSpPr>
              <p:spPr>
                <a:xfrm>
                  <a:off x="5762163" y="2819202"/>
                  <a:ext cx="3145167" cy="274227"/>
                </a:xfrm>
                <a:prstGeom prst="rect">
                  <a:avLst/>
                </a:prstGeom>
                <a:noFill/>
              </p:spPr>
              <p:txBody>
                <a:bodyPr wrap="none" rtlCol="0">
                  <a:spAutoFit/>
                  <a:scene3d>
                    <a:camera prst="orthographicFront"/>
                    <a:lightRig rig="threePt" dir="t"/>
                  </a:scene3d>
                  <a:sp3d contourW="12700"/>
                </a:bodyPr>
                <a:lstStyle/>
                <a:p>
                  <a:pPr algn="l"/>
                  <a:r>
                    <a:rPr lang="zh-CN" altLang="en-US" dirty="0">
                      <a:solidFill>
                        <a:schemeClr val="bg1"/>
                      </a:solidFill>
                      <a:latin typeface="锐字真言体免费商用" panose="02010600030101010101" pitchFamily="2" charset="-122"/>
                      <a:ea typeface="锐字真言体免费商用" panose="02010600030101010101" pitchFamily="2" charset="-122"/>
                      <a:cs typeface="+mn-ea"/>
                      <a:sym typeface="+mn-lt"/>
                    </a:rPr>
                    <a:t>Basic overview and classification</a:t>
                  </a:r>
                </a:p>
              </p:txBody>
            </p:sp>
          </p:grpSp>
        </p:grpSp>
      </p:grpSp>
    </p:spTree>
    <p:extLst>
      <p:ext uri="{BB962C8B-B14F-4D97-AF65-F5344CB8AC3E}">
        <p14:creationId xmlns:p14="http://schemas.microsoft.com/office/powerpoint/2010/main" val="34519667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wipe(down)">
                                      <p:cBhvr>
                                        <p:cTn id="7" dur="500"/>
                                        <p:tgtEl>
                                          <p:spTgt spid="54"/>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74"/>
                                        </p:tgtEl>
                                        <p:attrNameLst>
                                          <p:attrName>style.visibility</p:attrName>
                                        </p:attrNameLst>
                                      </p:cBhvr>
                                      <p:to>
                                        <p:strVal val="visible"/>
                                      </p:to>
                                    </p:set>
                                    <p:animEffect transition="in" filter="fade">
                                      <p:cBhvr>
                                        <p:cTn id="11" dur="1000"/>
                                        <p:tgtEl>
                                          <p:spTgt spid="74"/>
                                        </p:tgtEl>
                                      </p:cBhvr>
                                    </p:animEffect>
                                    <p:anim calcmode="lin" valueType="num">
                                      <p:cBhvr>
                                        <p:cTn id="12" dur="1000" fill="hold"/>
                                        <p:tgtEl>
                                          <p:spTgt spid="74"/>
                                        </p:tgtEl>
                                        <p:attrNameLst>
                                          <p:attrName>ppt_x</p:attrName>
                                        </p:attrNameLst>
                                      </p:cBhvr>
                                      <p:tavLst>
                                        <p:tav tm="0">
                                          <p:val>
                                            <p:strVal val="#ppt_x"/>
                                          </p:val>
                                        </p:tav>
                                        <p:tav tm="100000">
                                          <p:val>
                                            <p:strVal val="#ppt_x"/>
                                          </p:val>
                                        </p:tav>
                                      </p:tavLst>
                                    </p:anim>
                                    <p:anim calcmode="lin" valueType="num">
                                      <p:cBhvr>
                                        <p:cTn id="13" dur="1000" fill="hold"/>
                                        <p:tgtEl>
                                          <p:spTgt spid="7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553D2DD9-531E-4BE8-858C-284E046A960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矩形 1">
            <a:extLst>
              <a:ext uri="{FF2B5EF4-FFF2-40B4-BE49-F238E27FC236}">
                <a16:creationId xmlns="" xmlns:a16="http://schemas.microsoft.com/office/drawing/2014/main" id="{E2055E0E-4693-418B-9A08-B0CBFA6D3EC6}"/>
              </a:ext>
            </a:extLst>
          </p:cNvPr>
          <p:cNvSpPr/>
          <p:nvPr/>
        </p:nvSpPr>
        <p:spPr>
          <a:xfrm>
            <a:off x="239210" y="219919"/>
            <a:ext cx="11713580" cy="64470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a:extLst>
              <a:ext uri="{FF2B5EF4-FFF2-40B4-BE49-F238E27FC236}">
                <a16:creationId xmlns="" xmlns:a16="http://schemas.microsoft.com/office/drawing/2014/main" id="{040D6359-4458-41AB-85F2-663FDF937C7B}"/>
              </a:ext>
            </a:extLst>
          </p:cNvPr>
          <p:cNvSpPr txBox="1"/>
          <p:nvPr/>
        </p:nvSpPr>
        <p:spPr>
          <a:xfrm>
            <a:off x="1275143" y="508893"/>
            <a:ext cx="6094070" cy="400110"/>
          </a:xfrm>
          <a:prstGeom prst="rect">
            <a:avLst/>
          </a:prstGeom>
          <a:noFill/>
        </p:spPr>
        <p:txBody>
          <a:bodyPr wrap="square">
            <a:spAutoFit/>
          </a:bodyPr>
          <a:lstStyle/>
          <a:p>
            <a:r>
              <a:rPr lang="zh-CN" altLang="en-US" sz="2000" dirty="0">
                <a:solidFill>
                  <a:srgbClr val="0070C0"/>
                </a:solidFill>
                <a:latin typeface="锐字真言体免费商用" panose="02010600030101010101" pitchFamily="2" charset="-122"/>
                <a:ea typeface="锐字真言体免费商用" panose="02010600030101010101" pitchFamily="2" charset="-122"/>
                <a:cs typeface="+mn-ea"/>
                <a:sym typeface="+mn-lt"/>
              </a:rPr>
              <a:t>心脏病治疗方法</a:t>
            </a:r>
          </a:p>
        </p:txBody>
      </p:sp>
      <p:pic>
        <p:nvPicPr>
          <p:cNvPr id="6" name="图片 5">
            <a:extLst>
              <a:ext uri="{FF2B5EF4-FFF2-40B4-BE49-F238E27FC236}">
                <a16:creationId xmlns="" xmlns:a16="http://schemas.microsoft.com/office/drawing/2014/main" id="{4E8D0F66-718C-4E8E-8C44-5D3179A2D83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9210" y="190982"/>
            <a:ext cx="1035933" cy="1035933"/>
          </a:xfrm>
          <a:prstGeom prst="rect">
            <a:avLst/>
          </a:prstGeom>
        </p:spPr>
      </p:pic>
      <p:sp>
        <p:nvSpPr>
          <p:cNvPr id="7" name="Shape 121">
            <a:extLst>
              <a:ext uri="{FF2B5EF4-FFF2-40B4-BE49-F238E27FC236}">
                <a16:creationId xmlns="" xmlns:a16="http://schemas.microsoft.com/office/drawing/2014/main" id="{0C8AE2DF-9059-4EEE-85FD-830F8B849292}"/>
              </a:ext>
            </a:extLst>
          </p:cNvPr>
          <p:cNvSpPr/>
          <p:nvPr/>
        </p:nvSpPr>
        <p:spPr>
          <a:xfrm>
            <a:off x="4077736" y="1349831"/>
            <a:ext cx="772389" cy="789958"/>
          </a:xfrm>
          <a:prstGeom prst="rect">
            <a:avLst/>
          </a:prstGeom>
          <a:ln w="12700">
            <a:miter lim="400000"/>
          </a:ln>
          <a:extLst>
            <a:ext uri="{C572A759-6A51-4108-AA02-DFA0A04FC94B}">
              <ma14:wrappingTextBoxFlag xmlns="" xmlns:lc="http://schemas.openxmlformats.org/drawingml/2006/lockedCanvas" xmlns:ma14="http://schemas.microsoft.com/office/mac/drawingml/2011/main" val="1"/>
            </a:ext>
          </a:extLst>
        </p:spPr>
        <p:txBody>
          <a:bodyPr wrap="none" lIns="25399" tIns="25399" rIns="25399" bIns="25399" anchor="ctr">
            <a:spAutoFit/>
          </a:bodyPr>
          <a:lstStyle/>
          <a:p>
            <a:pPr defTabSz="412714" hangingPunct="0">
              <a:defRPr sz="12400" cap="all">
                <a:solidFill>
                  <a:srgbClr val="343E47"/>
                </a:solidFill>
                <a:latin typeface="Roboto Black"/>
                <a:ea typeface="Roboto Black"/>
                <a:cs typeface="Roboto Black"/>
                <a:sym typeface="Roboto Black"/>
              </a:defRPr>
            </a:pPr>
            <a:r>
              <a:rPr lang="en-US" sz="4800" b="1" kern="0" cap="all" spc="-151" dirty="0">
                <a:solidFill>
                  <a:srgbClr val="218CFF"/>
                </a:solidFill>
                <a:latin typeface="微软雅黑" panose="020B0503020204020204" pitchFamily="34" charset="-122"/>
                <a:ea typeface="微软雅黑" panose="020B0503020204020204" pitchFamily="34" charset="-122"/>
                <a:cs typeface="+mn-ea"/>
                <a:sym typeface="Arial" panose="020B0604020202020204" pitchFamily="34" charset="0"/>
              </a:rPr>
              <a:t>01</a:t>
            </a:r>
            <a:endParaRPr sz="4800" b="1" kern="0" cap="all" spc="-151" dirty="0">
              <a:solidFill>
                <a:srgbClr val="218CFF"/>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cxnSp>
        <p:nvCxnSpPr>
          <p:cNvPr id="8" name="Straight Connector 4">
            <a:extLst>
              <a:ext uri="{FF2B5EF4-FFF2-40B4-BE49-F238E27FC236}">
                <a16:creationId xmlns="" xmlns:a16="http://schemas.microsoft.com/office/drawing/2014/main" id="{15EE286E-BE14-4555-9969-8695F6447F07}"/>
              </a:ext>
            </a:extLst>
          </p:cNvPr>
          <p:cNvCxnSpPr/>
          <p:nvPr/>
        </p:nvCxnSpPr>
        <p:spPr>
          <a:xfrm>
            <a:off x="4380333" y="2073827"/>
            <a:ext cx="2636401" cy="0"/>
          </a:xfrm>
          <a:prstGeom prst="line">
            <a:avLst/>
          </a:prstGeom>
          <a:ln>
            <a:solidFill>
              <a:srgbClr val="218CFF"/>
            </a:solidFill>
          </a:ln>
        </p:spPr>
        <p:style>
          <a:lnRef idx="1">
            <a:schemeClr val="accent1"/>
          </a:lnRef>
          <a:fillRef idx="0">
            <a:schemeClr val="accent1"/>
          </a:fillRef>
          <a:effectRef idx="0">
            <a:schemeClr val="accent1"/>
          </a:effectRef>
          <a:fontRef idx="minor">
            <a:schemeClr val="tx1"/>
          </a:fontRef>
        </p:style>
      </p:cxnSp>
      <p:sp>
        <p:nvSpPr>
          <p:cNvPr id="9" name="标题 9">
            <a:extLst>
              <a:ext uri="{FF2B5EF4-FFF2-40B4-BE49-F238E27FC236}">
                <a16:creationId xmlns="" xmlns:a16="http://schemas.microsoft.com/office/drawing/2014/main" id="{9AE93D3A-E5FE-473B-9649-2C3CCE665A2B}"/>
              </a:ext>
            </a:extLst>
          </p:cNvPr>
          <p:cNvSpPr txBox="1">
            <a:spLocks/>
          </p:cNvSpPr>
          <p:nvPr/>
        </p:nvSpPr>
        <p:spPr>
          <a:xfrm>
            <a:off x="4722334" y="1427164"/>
            <a:ext cx="2646879" cy="590033"/>
          </a:xfrm>
          <a:prstGeom prst="rect">
            <a:avLst/>
          </a:prstGeom>
          <a:noFill/>
        </p:spPr>
        <p:txBody>
          <a:bodyPr wrap="none" rtlCol="0">
            <a:spAutoFit/>
          </a:bodyPr>
          <a:lstStyle>
            <a:lvl1pPr algn="ctr" defTabSz="914400" rtl="0" eaLnBrk="1" latinLnBrk="0" hangingPunct="1">
              <a:lnSpc>
                <a:spcPct val="90000"/>
              </a:lnSpc>
              <a:spcBef>
                <a:spcPct val="0"/>
              </a:spcBef>
              <a:buNone/>
              <a:defRPr lang="zh-CN" altLang="en-US" sz="2400" kern="1200">
                <a:solidFill>
                  <a:schemeClr val="accent6">
                    <a:lumMod val="75000"/>
                  </a:schemeClr>
                </a:solidFill>
                <a:latin typeface="+mn-lt"/>
                <a:ea typeface="+mn-ea"/>
                <a:cs typeface="+mn-cs"/>
              </a:defRPr>
            </a:lvl1pPr>
          </a:lstStyle>
          <a:p>
            <a:pPr defTabSz="1450975">
              <a:lnSpc>
                <a:spcPct val="150000"/>
              </a:lnSpc>
              <a:defRPr/>
            </a:pPr>
            <a:r>
              <a:rPr lang="zh-CN" altLang="en-US" b="1" dirty="0">
                <a:solidFill>
                  <a:schemeClr val="tx1"/>
                </a:solidFill>
                <a:latin typeface="微软雅黑" panose="020B0503020204020204" pitchFamily="34" charset="-122"/>
                <a:ea typeface="微软雅黑" panose="020B0503020204020204" pitchFamily="34" charset="-122"/>
                <a:cs typeface="+mn-ea"/>
                <a:sym typeface="+mn-lt"/>
              </a:rPr>
              <a:t>心包穿刺及引流术</a:t>
            </a:r>
          </a:p>
        </p:txBody>
      </p:sp>
      <p:sp>
        <p:nvSpPr>
          <p:cNvPr id="10" name="矩形 9">
            <a:extLst>
              <a:ext uri="{FF2B5EF4-FFF2-40B4-BE49-F238E27FC236}">
                <a16:creationId xmlns="" xmlns:a16="http://schemas.microsoft.com/office/drawing/2014/main" id="{D25E8938-E6FC-4FA5-BE58-5840C950CD5A}"/>
              </a:ext>
            </a:extLst>
          </p:cNvPr>
          <p:cNvSpPr/>
          <p:nvPr/>
        </p:nvSpPr>
        <p:spPr>
          <a:xfrm>
            <a:off x="4077736" y="2249748"/>
            <a:ext cx="3291477" cy="1346907"/>
          </a:xfrm>
          <a:prstGeom prst="rect">
            <a:avLst/>
          </a:prstGeom>
        </p:spPr>
        <p:txBody>
          <a:bodyPr wrap="square">
            <a:spAutoFit/>
          </a:bodyPr>
          <a:lstStyle/>
          <a:p>
            <a:pPr lvl="0" algn="just" defTabSz="1450975">
              <a:lnSpc>
                <a:spcPct val="150000"/>
              </a:lnSpc>
              <a:defRPr/>
            </a:pPr>
            <a:r>
              <a:rPr lang="zh-CN" altLang="en-US" sz="1400" dirty="0">
                <a:latin typeface="微软雅黑" panose="020B0503020204020204" pitchFamily="34" charset="-122"/>
                <a:ea typeface="微软雅黑" panose="020B0503020204020204" pitchFamily="34" charset="-122"/>
                <a:cs typeface="+mn-ea"/>
                <a:sym typeface="+mn-lt"/>
              </a:rPr>
              <a:t>这是采用穿刺针经皮穿刺，将心包内异常积液抽吸或通过引流管引流出来，以缓解心脏压塞或获取心包积液，达到治疗或协助临床诊断的操作方法。</a:t>
            </a:r>
            <a:endParaRPr lang="zh-CN" altLang="en-US" sz="1400" spc="40" dirty="0">
              <a:latin typeface="微软雅黑" panose="020B0503020204020204" pitchFamily="34" charset="-122"/>
              <a:ea typeface="微软雅黑" panose="020B0503020204020204" pitchFamily="34" charset="-122"/>
              <a:cs typeface="+mn-ea"/>
              <a:sym typeface="+mn-lt"/>
            </a:endParaRPr>
          </a:p>
        </p:txBody>
      </p:sp>
      <p:sp>
        <p:nvSpPr>
          <p:cNvPr id="11" name="Shape 121">
            <a:extLst>
              <a:ext uri="{FF2B5EF4-FFF2-40B4-BE49-F238E27FC236}">
                <a16:creationId xmlns="" xmlns:a16="http://schemas.microsoft.com/office/drawing/2014/main" id="{F9AD302D-18CD-441C-B32A-81911B25A0F2}"/>
              </a:ext>
            </a:extLst>
          </p:cNvPr>
          <p:cNvSpPr/>
          <p:nvPr/>
        </p:nvSpPr>
        <p:spPr>
          <a:xfrm>
            <a:off x="4077736" y="3650942"/>
            <a:ext cx="772389" cy="789958"/>
          </a:xfrm>
          <a:prstGeom prst="rect">
            <a:avLst/>
          </a:prstGeom>
          <a:ln w="12700">
            <a:miter lim="400000"/>
          </a:ln>
          <a:extLst>
            <a:ext uri="{C572A759-6A51-4108-AA02-DFA0A04FC94B}">
              <ma14:wrappingTextBoxFlag xmlns="" xmlns:lc="http://schemas.openxmlformats.org/drawingml/2006/lockedCanvas" xmlns:ma14="http://schemas.microsoft.com/office/mac/drawingml/2011/main" val="1"/>
            </a:ext>
          </a:extLst>
        </p:spPr>
        <p:txBody>
          <a:bodyPr wrap="none" lIns="25399" tIns="25399" rIns="25399" bIns="25399" anchor="ctr">
            <a:spAutoFit/>
          </a:bodyPr>
          <a:lstStyle/>
          <a:p>
            <a:pPr defTabSz="412714" hangingPunct="0">
              <a:defRPr sz="12400" cap="all">
                <a:solidFill>
                  <a:srgbClr val="343E47"/>
                </a:solidFill>
                <a:latin typeface="Roboto Black"/>
                <a:ea typeface="Roboto Black"/>
                <a:cs typeface="Roboto Black"/>
                <a:sym typeface="Roboto Black"/>
              </a:defRPr>
            </a:pPr>
            <a:r>
              <a:rPr lang="en-US" altLang="zh-CN" sz="4800" b="1" kern="0" cap="all" spc="-151" dirty="0">
                <a:solidFill>
                  <a:srgbClr val="218CFF"/>
                </a:solidFill>
                <a:latin typeface="微软雅黑" panose="020B0503020204020204" pitchFamily="34" charset="-122"/>
                <a:ea typeface="微软雅黑" panose="020B0503020204020204" pitchFamily="34" charset="-122"/>
                <a:cs typeface="+mn-ea"/>
                <a:sym typeface="Arial" panose="020B0604020202020204" pitchFamily="34" charset="0"/>
              </a:rPr>
              <a:t>02</a:t>
            </a:r>
            <a:endParaRPr sz="4800" b="1" kern="0" cap="all" spc="-151" dirty="0">
              <a:solidFill>
                <a:srgbClr val="218CFF"/>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cxnSp>
        <p:nvCxnSpPr>
          <p:cNvPr id="12" name="Straight Connector 4">
            <a:extLst>
              <a:ext uri="{FF2B5EF4-FFF2-40B4-BE49-F238E27FC236}">
                <a16:creationId xmlns="" xmlns:a16="http://schemas.microsoft.com/office/drawing/2014/main" id="{C31F621D-95D0-4F4E-9BC9-3A5721510A8A}"/>
              </a:ext>
            </a:extLst>
          </p:cNvPr>
          <p:cNvCxnSpPr/>
          <p:nvPr/>
        </p:nvCxnSpPr>
        <p:spPr>
          <a:xfrm>
            <a:off x="4380333" y="4374938"/>
            <a:ext cx="2636401" cy="0"/>
          </a:xfrm>
          <a:prstGeom prst="line">
            <a:avLst/>
          </a:prstGeom>
          <a:ln>
            <a:solidFill>
              <a:srgbClr val="218CFF"/>
            </a:solidFill>
          </a:ln>
        </p:spPr>
        <p:style>
          <a:lnRef idx="1">
            <a:schemeClr val="accent1"/>
          </a:lnRef>
          <a:fillRef idx="0">
            <a:schemeClr val="accent1"/>
          </a:fillRef>
          <a:effectRef idx="0">
            <a:schemeClr val="accent1"/>
          </a:effectRef>
          <a:fontRef idx="minor">
            <a:schemeClr val="tx1"/>
          </a:fontRef>
        </p:style>
      </p:cxnSp>
      <p:sp>
        <p:nvSpPr>
          <p:cNvPr id="13" name="标题 9">
            <a:extLst>
              <a:ext uri="{FF2B5EF4-FFF2-40B4-BE49-F238E27FC236}">
                <a16:creationId xmlns="" xmlns:a16="http://schemas.microsoft.com/office/drawing/2014/main" id="{C153EAF7-8D04-43DC-9398-C4D1E5FE02A8}"/>
              </a:ext>
            </a:extLst>
          </p:cNvPr>
          <p:cNvSpPr txBox="1">
            <a:spLocks/>
          </p:cNvSpPr>
          <p:nvPr/>
        </p:nvSpPr>
        <p:spPr>
          <a:xfrm>
            <a:off x="4722338" y="3728275"/>
            <a:ext cx="2646878" cy="581057"/>
          </a:xfrm>
          <a:prstGeom prst="rect">
            <a:avLst/>
          </a:prstGeom>
          <a:noFill/>
        </p:spPr>
        <p:txBody>
          <a:bodyPr wrap="none" rtlCol="0">
            <a:spAutoFit/>
          </a:bodyPr>
          <a:lstStyle>
            <a:lvl1pPr algn="ctr" defTabSz="914400" rtl="0" eaLnBrk="1" latinLnBrk="0" hangingPunct="1">
              <a:lnSpc>
                <a:spcPct val="90000"/>
              </a:lnSpc>
              <a:spcBef>
                <a:spcPct val="0"/>
              </a:spcBef>
              <a:buNone/>
              <a:defRPr lang="zh-CN" altLang="en-US" sz="2400" kern="1200">
                <a:solidFill>
                  <a:schemeClr val="accent6">
                    <a:lumMod val="75000"/>
                  </a:schemeClr>
                </a:solidFill>
                <a:latin typeface="+mn-lt"/>
                <a:ea typeface="+mn-ea"/>
                <a:cs typeface="+mn-cs"/>
              </a:defRPr>
            </a:lvl1pPr>
          </a:lstStyle>
          <a:p>
            <a:pPr defTabSz="1450975">
              <a:lnSpc>
                <a:spcPct val="150000"/>
              </a:lnSpc>
              <a:defRPr/>
            </a:pPr>
            <a:r>
              <a:rPr lang="zh-CN" altLang="en-US" b="1" dirty="0">
                <a:solidFill>
                  <a:schemeClr val="tx1"/>
                </a:solidFill>
                <a:latin typeface="微软雅黑" panose="020B0503020204020204" pitchFamily="34" charset="-122"/>
                <a:ea typeface="微软雅黑" panose="020B0503020204020204" pitchFamily="34" charset="-122"/>
                <a:cs typeface="+mn-ea"/>
                <a:sym typeface="+mn-lt"/>
              </a:rPr>
              <a:t>心脏起搏器植入术</a:t>
            </a:r>
          </a:p>
        </p:txBody>
      </p:sp>
      <p:sp>
        <p:nvSpPr>
          <p:cNvPr id="14" name="矩形 13">
            <a:extLst>
              <a:ext uri="{FF2B5EF4-FFF2-40B4-BE49-F238E27FC236}">
                <a16:creationId xmlns="" xmlns:a16="http://schemas.microsoft.com/office/drawing/2014/main" id="{FB17F7C4-4196-4041-9A9E-548EBE4BF378}"/>
              </a:ext>
            </a:extLst>
          </p:cNvPr>
          <p:cNvSpPr/>
          <p:nvPr/>
        </p:nvSpPr>
        <p:spPr>
          <a:xfrm>
            <a:off x="4077736" y="4550859"/>
            <a:ext cx="3421285" cy="1675330"/>
          </a:xfrm>
          <a:prstGeom prst="rect">
            <a:avLst/>
          </a:prstGeom>
        </p:spPr>
        <p:txBody>
          <a:bodyPr wrap="square">
            <a:spAutoFit/>
          </a:bodyPr>
          <a:lstStyle/>
          <a:p>
            <a:pPr>
              <a:lnSpc>
                <a:spcPct val="150000"/>
              </a:lnSpc>
            </a:pPr>
            <a:r>
              <a:rPr lang="zh-CN" altLang="en-US" sz="1400" dirty="0">
                <a:solidFill>
                  <a:srgbClr val="000000"/>
                </a:solidFill>
                <a:latin typeface="微软雅黑" panose="020B0503020204020204" pitchFamily="34" charset="-122"/>
                <a:ea typeface="微软雅黑" panose="020B0503020204020204" pitchFamily="34" charset="-122"/>
                <a:cs typeface="+mn-ea"/>
                <a:sym typeface="+mn-lt"/>
              </a:rPr>
              <a:t>这是指人工植入心脏起搏器，用特定频率的脉冲电流，经过导线和电极刺激心脏，代替心脏的起搏点带动心脏搏动的治疗方法，治疗不可逆的心脏起搏和传导功能障碍的患者，如病态窦房结综合征。</a:t>
            </a:r>
            <a:endParaRPr lang="zh-CN" altLang="en-US" sz="1400" spc="4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
        <p:nvSpPr>
          <p:cNvPr id="16" name="Shape 121">
            <a:extLst>
              <a:ext uri="{FF2B5EF4-FFF2-40B4-BE49-F238E27FC236}">
                <a16:creationId xmlns="" xmlns:a16="http://schemas.microsoft.com/office/drawing/2014/main" id="{1C61FFE9-C762-4806-BC8D-35FB1260F233}"/>
              </a:ext>
            </a:extLst>
          </p:cNvPr>
          <p:cNvSpPr/>
          <p:nvPr/>
        </p:nvSpPr>
        <p:spPr>
          <a:xfrm>
            <a:off x="8143619" y="1404118"/>
            <a:ext cx="772389" cy="789958"/>
          </a:xfrm>
          <a:prstGeom prst="rect">
            <a:avLst/>
          </a:prstGeom>
          <a:ln w="12700">
            <a:miter lim="400000"/>
          </a:ln>
          <a:extLst>
            <a:ext uri="{C572A759-6A51-4108-AA02-DFA0A04FC94B}">
              <ma14:wrappingTextBoxFlag xmlns="" xmlns:lc="http://schemas.openxmlformats.org/drawingml/2006/lockedCanvas" xmlns:ma14="http://schemas.microsoft.com/office/mac/drawingml/2011/main" val="1"/>
            </a:ext>
          </a:extLst>
        </p:spPr>
        <p:txBody>
          <a:bodyPr wrap="none" lIns="25399" tIns="25399" rIns="25399" bIns="25399" anchor="ctr">
            <a:spAutoFit/>
          </a:bodyPr>
          <a:lstStyle/>
          <a:p>
            <a:pPr defTabSz="412714" hangingPunct="0">
              <a:defRPr sz="12400" cap="all">
                <a:solidFill>
                  <a:srgbClr val="343E47"/>
                </a:solidFill>
                <a:latin typeface="Roboto Black"/>
                <a:ea typeface="Roboto Black"/>
                <a:cs typeface="Roboto Black"/>
                <a:sym typeface="Roboto Black"/>
              </a:defRPr>
            </a:pPr>
            <a:r>
              <a:rPr lang="en-US" altLang="zh-CN" sz="4800" b="1" kern="0" cap="all" spc="-151" dirty="0">
                <a:solidFill>
                  <a:srgbClr val="218CFF"/>
                </a:solidFill>
                <a:latin typeface="微软雅黑" panose="020B0503020204020204" pitchFamily="34" charset="-122"/>
                <a:ea typeface="微软雅黑" panose="020B0503020204020204" pitchFamily="34" charset="-122"/>
                <a:cs typeface="+mn-ea"/>
                <a:sym typeface="Arial" panose="020B0604020202020204" pitchFamily="34" charset="0"/>
              </a:rPr>
              <a:t>03</a:t>
            </a:r>
            <a:endParaRPr sz="4800" b="1" kern="0" cap="all" spc="-151" dirty="0">
              <a:solidFill>
                <a:srgbClr val="218CFF"/>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cxnSp>
        <p:nvCxnSpPr>
          <p:cNvPr id="18" name="Straight Connector 4">
            <a:extLst>
              <a:ext uri="{FF2B5EF4-FFF2-40B4-BE49-F238E27FC236}">
                <a16:creationId xmlns="" xmlns:a16="http://schemas.microsoft.com/office/drawing/2014/main" id="{D20F7F37-794E-4ED2-B4E6-709F7D084975}"/>
              </a:ext>
            </a:extLst>
          </p:cNvPr>
          <p:cNvCxnSpPr/>
          <p:nvPr/>
        </p:nvCxnSpPr>
        <p:spPr>
          <a:xfrm>
            <a:off x="8446216" y="2128114"/>
            <a:ext cx="2636401" cy="0"/>
          </a:xfrm>
          <a:prstGeom prst="line">
            <a:avLst/>
          </a:prstGeom>
          <a:ln>
            <a:solidFill>
              <a:srgbClr val="218CFF"/>
            </a:solidFill>
          </a:ln>
        </p:spPr>
        <p:style>
          <a:lnRef idx="1">
            <a:schemeClr val="accent1"/>
          </a:lnRef>
          <a:fillRef idx="0">
            <a:schemeClr val="accent1"/>
          </a:fillRef>
          <a:effectRef idx="0">
            <a:schemeClr val="accent1"/>
          </a:effectRef>
          <a:fontRef idx="minor">
            <a:schemeClr val="tx1"/>
          </a:fontRef>
        </p:style>
      </p:cxnSp>
      <p:sp>
        <p:nvSpPr>
          <p:cNvPr id="19" name="标题 9">
            <a:extLst>
              <a:ext uri="{FF2B5EF4-FFF2-40B4-BE49-F238E27FC236}">
                <a16:creationId xmlns="" xmlns:a16="http://schemas.microsoft.com/office/drawing/2014/main" id="{2C8480F9-5C67-4727-9252-A661A9B094AB}"/>
              </a:ext>
            </a:extLst>
          </p:cNvPr>
          <p:cNvSpPr txBox="1">
            <a:spLocks/>
          </p:cNvSpPr>
          <p:nvPr/>
        </p:nvSpPr>
        <p:spPr>
          <a:xfrm>
            <a:off x="8788217" y="1481451"/>
            <a:ext cx="2646878" cy="461665"/>
          </a:xfrm>
          <a:prstGeom prst="rect">
            <a:avLst/>
          </a:prstGeom>
          <a:noFill/>
        </p:spPr>
        <p:txBody>
          <a:bodyPr wrap="none" rtlCol="0">
            <a:spAutoFit/>
          </a:bodyPr>
          <a:lstStyle>
            <a:lvl1pPr algn="ctr" defTabSz="914400" rtl="0" eaLnBrk="1" latinLnBrk="0" hangingPunct="1">
              <a:lnSpc>
                <a:spcPct val="90000"/>
              </a:lnSpc>
              <a:spcBef>
                <a:spcPct val="0"/>
              </a:spcBef>
              <a:buNone/>
              <a:defRPr lang="zh-CN" altLang="en-US" sz="2400" kern="1200">
                <a:solidFill>
                  <a:schemeClr val="accent6">
                    <a:lumMod val="75000"/>
                  </a:schemeClr>
                </a:solidFill>
                <a:latin typeface="+mn-lt"/>
                <a:ea typeface="+mn-ea"/>
                <a:cs typeface="+mn-cs"/>
              </a:defRPr>
            </a:lvl1pPr>
          </a:lstStyle>
          <a:p>
            <a:pPr lvl="0">
              <a:lnSpc>
                <a:spcPct val="100000"/>
              </a:lnSpc>
              <a:spcBef>
                <a:spcPts val="0"/>
              </a:spcBef>
              <a:defRPr/>
            </a:pPr>
            <a:r>
              <a:rPr lang="zh-CN" altLang="en-US" b="1" dirty="0">
                <a:solidFill>
                  <a:schemeClr val="tx1"/>
                </a:solidFill>
                <a:latin typeface="微软雅黑" panose="020B0503020204020204" pitchFamily="34" charset="-122"/>
                <a:ea typeface="微软雅黑" panose="020B0503020204020204" pitchFamily="34" charset="-122"/>
                <a:cs typeface="+mn-ea"/>
                <a:sym typeface="+mn-lt"/>
              </a:rPr>
              <a:t>室间隔缺损封堵术</a:t>
            </a:r>
          </a:p>
        </p:txBody>
      </p:sp>
      <p:sp>
        <p:nvSpPr>
          <p:cNvPr id="20" name="矩形 19">
            <a:extLst>
              <a:ext uri="{FF2B5EF4-FFF2-40B4-BE49-F238E27FC236}">
                <a16:creationId xmlns="" xmlns:a16="http://schemas.microsoft.com/office/drawing/2014/main" id="{CCA5F907-35D6-428E-B363-EAC6C969D73F}"/>
              </a:ext>
            </a:extLst>
          </p:cNvPr>
          <p:cNvSpPr/>
          <p:nvPr/>
        </p:nvSpPr>
        <p:spPr>
          <a:xfrm>
            <a:off x="8143619" y="2304035"/>
            <a:ext cx="3291477" cy="1384995"/>
          </a:xfrm>
          <a:prstGeom prst="rect">
            <a:avLst/>
          </a:prstGeom>
        </p:spPr>
        <p:txBody>
          <a:bodyPr wrap="square">
            <a:spAutoFit/>
          </a:bodyPr>
          <a:lstStyle/>
          <a:p>
            <a:pPr lvl="0" algn="just" defTabSz="1450975">
              <a:defRPr/>
            </a:pPr>
            <a:r>
              <a:rPr lang="zh-CN" altLang="en-US" sz="1400" dirty="0">
                <a:latin typeface="微软雅黑" panose="020B0503020204020204" pitchFamily="34" charset="-122"/>
                <a:ea typeface="微软雅黑" panose="020B0503020204020204" pitchFamily="34" charset="-122"/>
                <a:cs typeface="+mn-ea"/>
                <a:sym typeface="+mn-lt"/>
              </a:rPr>
              <a:t>这是用于治疗先天性室间隔缺损的一种介入性治疗技术，操作简单，创伤小，费用低，不需要全身麻醉，已经成为治疗室间隔缺损的主要方法，但巨大的非正中位置的室间隔缺损，不能采用该种方法治疗。</a:t>
            </a:r>
          </a:p>
        </p:txBody>
      </p:sp>
      <p:sp>
        <p:nvSpPr>
          <p:cNvPr id="21" name="Shape 121">
            <a:extLst>
              <a:ext uri="{FF2B5EF4-FFF2-40B4-BE49-F238E27FC236}">
                <a16:creationId xmlns="" xmlns:a16="http://schemas.microsoft.com/office/drawing/2014/main" id="{6477F680-F34F-4677-942C-00939CD17330}"/>
              </a:ext>
            </a:extLst>
          </p:cNvPr>
          <p:cNvSpPr/>
          <p:nvPr/>
        </p:nvSpPr>
        <p:spPr>
          <a:xfrm>
            <a:off x="8143619" y="3705229"/>
            <a:ext cx="772389" cy="789958"/>
          </a:xfrm>
          <a:prstGeom prst="rect">
            <a:avLst/>
          </a:prstGeom>
          <a:ln w="12700">
            <a:miter lim="400000"/>
          </a:ln>
          <a:extLst>
            <a:ext uri="{C572A759-6A51-4108-AA02-DFA0A04FC94B}">
              <ma14:wrappingTextBoxFlag xmlns="" xmlns:lc="http://schemas.openxmlformats.org/drawingml/2006/lockedCanvas" xmlns:ma14="http://schemas.microsoft.com/office/mac/drawingml/2011/main" val="1"/>
            </a:ext>
          </a:extLst>
        </p:spPr>
        <p:txBody>
          <a:bodyPr wrap="none" lIns="25399" tIns="25399" rIns="25399" bIns="25399" anchor="ctr">
            <a:spAutoFit/>
          </a:bodyPr>
          <a:lstStyle/>
          <a:p>
            <a:pPr defTabSz="412714" hangingPunct="0">
              <a:defRPr sz="12400" cap="all">
                <a:solidFill>
                  <a:srgbClr val="343E47"/>
                </a:solidFill>
                <a:latin typeface="Roboto Black"/>
                <a:ea typeface="Roboto Black"/>
                <a:cs typeface="Roboto Black"/>
                <a:sym typeface="Roboto Black"/>
              </a:defRPr>
            </a:pPr>
            <a:r>
              <a:rPr lang="en-US" altLang="zh-CN" sz="4800" b="1" kern="0" cap="all" spc="-151" dirty="0">
                <a:solidFill>
                  <a:srgbClr val="218CFF"/>
                </a:solidFill>
                <a:latin typeface="微软雅黑" panose="020B0503020204020204" pitchFamily="34" charset="-122"/>
                <a:ea typeface="微软雅黑" panose="020B0503020204020204" pitchFamily="34" charset="-122"/>
                <a:cs typeface="+mn-ea"/>
                <a:sym typeface="Arial" panose="020B0604020202020204" pitchFamily="34" charset="0"/>
              </a:rPr>
              <a:t>04</a:t>
            </a:r>
            <a:endParaRPr sz="4800" b="1" kern="0" cap="all" spc="-151" dirty="0">
              <a:solidFill>
                <a:srgbClr val="218CFF"/>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cxnSp>
        <p:nvCxnSpPr>
          <p:cNvPr id="22" name="Straight Connector 4">
            <a:extLst>
              <a:ext uri="{FF2B5EF4-FFF2-40B4-BE49-F238E27FC236}">
                <a16:creationId xmlns="" xmlns:a16="http://schemas.microsoft.com/office/drawing/2014/main" id="{D36C7590-33A0-401C-A42C-00AEA60D9F20}"/>
              </a:ext>
            </a:extLst>
          </p:cNvPr>
          <p:cNvCxnSpPr/>
          <p:nvPr/>
        </p:nvCxnSpPr>
        <p:spPr>
          <a:xfrm>
            <a:off x="8446216" y="4429225"/>
            <a:ext cx="2636401" cy="0"/>
          </a:xfrm>
          <a:prstGeom prst="line">
            <a:avLst/>
          </a:prstGeom>
          <a:ln>
            <a:solidFill>
              <a:srgbClr val="218CFF"/>
            </a:solidFill>
          </a:ln>
        </p:spPr>
        <p:style>
          <a:lnRef idx="1">
            <a:schemeClr val="accent1"/>
          </a:lnRef>
          <a:fillRef idx="0">
            <a:schemeClr val="accent1"/>
          </a:fillRef>
          <a:effectRef idx="0">
            <a:schemeClr val="accent1"/>
          </a:effectRef>
          <a:fontRef idx="minor">
            <a:schemeClr val="tx1"/>
          </a:fontRef>
        </p:style>
      </p:cxnSp>
      <p:sp>
        <p:nvSpPr>
          <p:cNvPr id="23" name="标题 9">
            <a:extLst>
              <a:ext uri="{FF2B5EF4-FFF2-40B4-BE49-F238E27FC236}">
                <a16:creationId xmlns="" xmlns:a16="http://schemas.microsoft.com/office/drawing/2014/main" id="{71E4118D-6E1F-4551-AD7B-09240295F702}"/>
              </a:ext>
            </a:extLst>
          </p:cNvPr>
          <p:cNvSpPr txBox="1">
            <a:spLocks/>
          </p:cNvSpPr>
          <p:nvPr/>
        </p:nvSpPr>
        <p:spPr>
          <a:xfrm>
            <a:off x="8942109" y="3782562"/>
            <a:ext cx="2339102" cy="461665"/>
          </a:xfrm>
          <a:prstGeom prst="rect">
            <a:avLst/>
          </a:prstGeom>
          <a:noFill/>
        </p:spPr>
        <p:txBody>
          <a:bodyPr wrap="none" rtlCol="0">
            <a:spAutoFit/>
          </a:bodyPr>
          <a:lstStyle>
            <a:lvl1pPr algn="ctr" defTabSz="914400" rtl="0" eaLnBrk="1" latinLnBrk="0" hangingPunct="1">
              <a:lnSpc>
                <a:spcPct val="90000"/>
              </a:lnSpc>
              <a:spcBef>
                <a:spcPct val="0"/>
              </a:spcBef>
              <a:buNone/>
              <a:defRPr lang="zh-CN" altLang="en-US" sz="2400" kern="1200">
                <a:solidFill>
                  <a:schemeClr val="accent6">
                    <a:lumMod val="75000"/>
                  </a:schemeClr>
                </a:solidFill>
                <a:latin typeface="+mn-lt"/>
                <a:ea typeface="+mn-ea"/>
                <a:cs typeface="+mn-cs"/>
              </a:defRPr>
            </a:lvl1pPr>
          </a:lstStyle>
          <a:p>
            <a:pPr lvl="0">
              <a:lnSpc>
                <a:spcPct val="100000"/>
              </a:lnSpc>
              <a:spcBef>
                <a:spcPts val="0"/>
              </a:spcBef>
              <a:defRPr/>
            </a:pPr>
            <a:r>
              <a:rPr lang="zh-CN" altLang="en-US" b="1" dirty="0">
                <a:solidFill>
                  <a:schemeClr val="tx1"/>
                </a:solidFill>
                <a:latin typeface="微软雅黑" panose="020B0503020204020204" pitchFamily="34" charset="-122"/>
                <a:ea typeface="微软雅黑" panose="020B0503020204020204" pitchFamily="34" charset="-122"/>
                <a:cs typeface="+mn-ea"/>
                <a:sym typeface="+mn-lt"/>
              </a:rPr>
              <a:t>心脏射频消融术</a:t>
            </a:r>
          </a:p>
        </p:txBody>
      </p:sp>
      <p:sp>
        <p:nvSpPr>
          <p:cNvPr id="24" name="矩形 23">
            <a:extLst>
              <a:ext uri="{FF2B5EF4-FFF2-40B4-BE49-F238E27FC236}">
                <a16:creationId xmlns="" xmlns:a16="http://schemas.microsoft.com/office/drawing/2014/main" id="{D256020E-9BA6-49BA-8CA9-25CC503A6E60}"/>
              </a:ext>
            </a:extLst>
          </p:cNvPr>
          <p:cNvSpPr/>
          <p:nvPr/>
        </p:nvSpPr>
        <p:spPr>
          <a:xfrm>
            <a:off x="8143619" y="4605146"/>
            <a:ext cx="3421285" cy="1675330"/>
          </a:xfrm>
          <a:prstGeom prst="rect">
            <a:avLst/>
          </a:prstGeom>
        </p:spPr>
        <p:txBody>
          <a:bodyPr wrap="square">
            <a:spAutoFit/>
          </a:bodyPr>
          <a:lstStyle/>
          <a:p>
            <a:pPr lvl="0" algn="just" defTabSz="1450975">
              <a:lnSpc>
                <a:spcPct val="150000"/>
              </a:lnSpc>
              <a:defRPr/>
            </a:pPr>
            <a:r>
              <a:rPr lang="zh-CN" altLang="en-US" sz="1400" dirty="0">
                <a:latin typeface="微软雅黑" panose="020B0503020204020204" pitchFamily="34" charset="-122"/>
                <a:ea typeface="微软雅黑" panose="020B0503020204020204" pitchFamily="34" charset="-122"/>
                <a:cs typeface="+mn-ea"/>
                <a:sym typeface="+mn-lt"/>
              </a:rPr>
              <a:t>这是将电极导管经静脉或动脉血管送入心腔特定部位，释放射频电流导致局部心内膜及心内膜下心肌凝固性坏死，达到阻断快速心律失常异常传导束和起源点的介入性技术</a:t>
            </a:r>
          </a:p>
        </p:txBody>
      </p:sp>
      <p:pic>
        <p:nvPicPr>
          <p:cNvPr id="26" name="图片 25">
            <a:extLst>
              <a:ext uri="{FF2B5EF4-FFF2-40B4-BE49-F238E27FC236}">
                <a16:creationId xmlns="" xmlns:a16="http://schemas.microsoft.com/office/drawing/2014/main" id="{BFFCAB5B-93B3-4D9D-8892-4A379BACEBED}"/>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497674" y="1456984"/>
            <a:ext cx="5206962" cy="5206962"/>
          </a:xfrm>
          <a:prstGeom prst="rect">
            <a:avLst/>
          </a:prstGeom>
        </p:spPr>
      </p:pic>
    </p:spTree>
    <p:extLst>
      <p:ext uri="{BB962C8B-B14F-4D97-AF65-F5344CB8AC3E}">
        <p14:creationId xmlns:p14="http://schemas.microsoft.com/office/powerpoint/2010/main" val="760873203"/>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down)">
                                      <p:cBhvr>
                                        <p:cTn id="7" dur="500"/>
                                        <p:tgtEl>
                                          <p:spTgt spid="26"/>
                                        </p:tgtEl>
                                      </p:cBhvr>
                                    </p:animEffect>
                                  </p:childTnLst>
                                </p:cTn>
                              </p:par>
                            </p:childTnLst>
                          </p:cTn>
                        </p:par>
                        <p:par>
                          <p:cTn id="8" fill="hold">
                            <p:stCondLst>
                              <p:cond delay="500"/>
                            </p:stCondLst>
                            <p:childTnLst>
                              <p:par>
                                <p:cTn id="9" presetID="45" presetClass="entr" presetSubtype="0" fill="hold" grpId="0" nodeType="afterEffect">
                                  <p:stCondLst>
                                    <p:cond delay="0"/>
                                  </p:stCondLst>
                                  <p:iterate type="lt">
                                    <p:tmPct val="20000"/>
                                  </p:iterate>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anim calcmode="lin" valueType="num">
                                      <p:cBhvr>
                                        <p:cTn id="12" dur="500" fill="hold"/>
                                        <p:tgtEl>
                                          <p:spTgt spid="7"/>
                                        </p:tgtEl>
                                        <p:attrNameLst>
                                          <p:attrName>ppt_w</p:attrName>
                                        </p:attrNameLst>
                                      </p:cBhvr>
                                      <p:tavLst>
                                        <p:tav tm="0" fmla="#ppt_w*sin(2.5*pi*$)">
                                          <p:val>
                                            <p:fltVal val="0"/>
                                          </p:val>
                                        </p:tav>
                                        <p:tav tm="100000">
                                          <p:val>
                                            <p:fltVal val="1"/>
                                          </p:val>
                                        </p:tav>
                                      </p:tavLst>
                                    </p:anim>
                                    <p:anim calcmode="lin" valueType="num">
                                      <p:cBhvr>
                                        <p:cTn id="13" dur="500" fill="hold"/>
                                        <p:tgtEl>
                                          <p:spTgt spid="7"/>
                                        </p:tgtEl>
                                        <p:attrNameLst>
                                          <p:attrName>ppt_h</p:attrName>
                                        </p:attrNameLst>
                                      </p:cBhvr>
                                      <p:tavLst>
                                        <p:tav tm="0">
                                          <p:val>
                                            <p:strVal val="#ppt_h"/>
                                          </p:val>
                                        </p:tav>
                                        <p:tav tm="100000">
                                          <p:val>
                                            <p:strVal val="#ppt_h"/>
                                          </p:val>
                                        </p:tav>
                                      </p:tavLst>
                                    </p:anim>
                                  </p:childTnLst>
                                </p:cTn>
                              </p:par>
                            </p:childTnLst>
                          </p:cTn>
                        </p:par>
                        <p:par>
                          <p:cTn id="14" fill="hold">
                            <p:stCondLst>
                              <p:cond delay="1100"/>
                            </p:stCondLst>
                            <p:childTnLst>
                              <p:par>
                                <p:cTn id="15" presetID="45" presetClass="entr" presetSubtype="0" fill="hold" grpId="0" nodeType="afterEffect">
                                  <p:stCondLst>
                                    <p:cond delay="100"/>
                                  </p:stCondLst>
                                  <p:iterate type="lt">
                                    <p:tmPct val="15000"/>
                                  </p:iterate>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anim calcmode="lin" valueType="num">
                                      <p:cBhvr>
                                        <p:cTn id="18" dur="500" fill="hold"/>
                                        <p:tgtEl>
                                          <p:spTgt spid="9"/>
                                        </p:tgtEl>
                                        <p:attrNameLst>
                                          <p:attrName>ppt_w</p:attrName>
                                        </p:attrNameLst>
                                      </p:cBhvr>
                                      <p:tavLst>
                                        <p:tav tm="0" fmla="#ppt_w*sin(2.5*pi*$)">
                                          <p:val>
                                            <p:fltVal val="0"/>
                                          </p:val>
                                        </p:tav>
                                        <p:tav tm="100000">
                                          <p:val>
                                            <p:fltVal val="1"/>
                                          </p:val>
                                        </p:tav>
                                      </p:tavLst>
                                    </p:anim>
                                    <p:anim calcmode="lin" valueType="num">
                                      <p:cBhvr>
                                        <p:cTn id="19" dur="500" fill="hold"/>
                                        <p:tgtEl>
                                          <p:spTgt spid="9"/>
                                        </p:tgtEl>
                                        <p:attrNameLst>
                                          <p:attrName>ppt_h</p:attrName>
                                        </p:attrNameLst>
                                      </p:cBhvr>
                                      <p:tavLst>
                                        <p:tav tm="0">
                                          <p:val>
                                            <p:strVal val="#ppt_h"/>
                                          </p:val>
                                        </p:tav>
                                        <p:tav tm="100000">
                                          <p:val>
                                            <p:strVal val="#ppt_h"/>
                                          </p:val>
                                        </p:tav>
                                      </p:tavLst>
                                    </p:anim>
                                  </p:childTnLst>
                                </p:cTn>
                              </p:par>
                              <p:par>
                                <p:cTn id="20" presetID="6" presetClass="emph" presetSubtype="0" fill="hold" grpId="1" nodeType="withEffect">
                                  <p:stCondLst>
                                    <p:cond delay="0"/>
                                  </p:stCondLst>
                                  <p:iterate type="lt">
                                    <p:tmPct val="0"/>
                                  </p:iterate>
                                  <p:childTnLst>
                                    <p:animScale>
                                      <p:cBhvr>
                                        <p:cTn id="21" dur="100" fill="hold"/>
                                        <p:tgtEl>
                                          <p:spTgt spid="9"/>
                                        </p:tgtEl>
                                      </p:cBhvr>
                                      <p:by x="500000" y="500000"/>
                                    </p:animScale>
                                  </p:childTnLst>
                                </p:cTn>
                              </p:par>
                              <p:par>
                                <p:cTn id="22" presetID="6" presetClass="emph" presetSubtype="0" fill="hold" grpId="2" nodeType="withEffect">
                                  <p:stCondLst>
                                    <p:cond delay="100"/>
                                  </p:stCondLst>
                                  <p:iterate type="lt">
                                    <p:tmPct val="15000"/>
                                  </p:iterate>
                                  <p:childTnLst>
                                    <p:animScale>
                                      <p:cBhvr>
                                        <p:cTn id="23" dur="500" fill="hold"/>
                                        <p:tgtEl>
                                          <p:spTgt spid="9"/>
                                        </p:tgtEl>
                                      </p:cBhvr>
                                      <p:by x="20000" y="20000"/>
                                    </p:animScale>
                                  </p:childTnLst>
                                </p:cTn>
                              </p:par>
                            </p:childTnLst>
                          </p:cTn>
                        </p:par>
                        <p:par>
                          <p:cTn id="24" fill="hold">
                            <p:stCondLst>
                              <p:cond delay="2225"/>
                            </p:stCondLst>
                            <p:childTnLst>
                              <p:par>
                                <p:cTn id="25" presetID="16" presetClass="entr" presetSubtype="37"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barn(outVertical)">
                                      <p:cBhvr>
                                        <p:cTn id="27" dur="500"/>
                                        <p:tgtEl>
                                          <p:spTgt spid="8"/>
                                        </p:tgtEl>
                                      </p:cBhvr>
                                    </p:animEffect>
                                  </p:childTnLst>
                                </p:cTn>
                              </p:par>
                            </p:childTnLst>
                          </p:cTn>
                        </p:par>
                        <p:par>
                          <p:cTn id="28" fill="hold">
                            <p:stCondLst>
                              <p:cond delay="2725"/>
                            </p:stCondLst>
                            <p:childTnLst>
                              <p:par>
                                <p:cTn id="29" presetID="10" presetClass="entr" presetSubtype="0"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500"/>
                                        <p:tgtEl>
                                          <p:spTgt spid="10"/>
                                        </p:tgtEl>
                                      </p:cBhvr>
                                    </p:animEffect>
                                  </p:childTnLst>
                                </p:cTn>
                              </p:par>
                            </p:childTnLst>
                          </p:cTn>
                        </p:par>
                        <p:par>
                          <p:cTn id="32" fill="hold">
                            <p:stCondLst>
                              <p:cond delay="3225"/>
                            </p:stCondLst>
                            <p:childTnLst>
                              <p:par>
                                <p:cTn id="33" presetID="45" presetClass="entr" presetSubtype="0" fill="hold" grpId="0" nodeType="afterEffect">
                                  <p:stCondLst>
                                    <p:cond delay="0"/>
                                  </p:stCondLst>
                                  <p:iterate type="lt">
                                    <p:tmPct val="20000"/>
                                  </p:iterate>
                                  <p:childTnLst>
                                    <p:set>
                                      <p:cBhvr>
                                        <p:cTn id="34" dur="1" fill="hold">
                                          <p:stCondLst>
                                            <p:cond delay="0"/>
                                          </p:stCondLst>
                                        </p:cTn>
                                        <p:tgtEl>
                                          <p:spTgt spid="11"/>
                                        </p:tgtEl>
                                        <p:attrNameLst>
                                          <p:attrName>style.visibility</p:attrName>
                                        </p:attrNameLst>
                                      </p:cBhvr>
                                      <p:to>
                                        <p:strVal val="visible"/>
                                      </p:to>
                                    </p:set>
                                    <p:animEffect transition="in" filter="fade">
                                      <p:cBhvr>
                                        <p:cTn id="35" dur="500"/>
                                        <p:tgtEl>
                                          <p:spTgt spid="11"/>
                                        </p:tgtEl>
                                      </p:cBhvr>
                                    </p:animEffect>
                                    <p:anim calcmode="lin" valueType="num">
                                      <p:cBhvr>
                                        <p:cTn id="36" dur="500" fill="hold"/>
                                        <p:tgtEl>
                                          <p:spTgt spid="11"/>
                                        </p:tgtEl>
                                        <p:attrNameLst>
                                          <p:attrName>ppt_w</p:attrName>
                                        </p:attrNameLst>
                                      </p:cBhvr>
                                      <p:tavLst>
                                        <p:tav tm="0" fmla="#ppt_w*sin(2.5*pi*$)">
                                          <p:val>
                                            <p:fltVal val="0"/>
                                          </p:val>
                                        </p:tav>
                                        <p:tav tm="100000">
                                          <p:val>
                                            <p:fltVal val="1"/>
                                          </p:val>
                                        </p:tav>
                                      </p:tavLst>
                                    </p:anim>
                                    <p:anim calcmode="lin" valueType="num">
                                      <p:cBhvr>
                                        <p:cTn id="37" dur="500" fill="hold"/>
                                        <p:tgtEl>
                                          <p:spTgt spid="11"/>
                                        </p:tgtEl>
                                        <p:attrNameLst>
                                          <p:attrName>ppt_h</p:attrName>
                                        </p:attrNameLst>
                                      </p:cBhvr>
                                      <p:tavLst>
                                        <p:tav tm="0">
                                          <p:val>
                                            <p:strVal val="#ppt_h"/>
                                          </p:val>
                                        </p:tav>
                                        <p:tav tm="100000">
                                          <p:val>
                                            <p:strVal val="#ppt_h"/>
                                          </p:val>
                                        </p:tav>
                                      </p:tavLst>
                                    </p:anim>
                                  </p:childTnLst>
                                </p:cTn>
                              </p:par>
                            </p:childTnLst>
                          </p:cTn>
                        </p:par>
                        <p:par>
                          <p:cTn id="38" fill="hold">
                            <p:stCondLst>
                              <p:cond delay="3825"/>
                            </p:stCondLst>
                            <p:childTnLst>
                              <p:par>
                                <p:cTn id="39" presetID="45" presetClass="entr" presetSubtype="0" fill="hold" grpId="0" nodeType="afterEffect">
                                  <p:stCondLst>
                                    <p:cond delay="100"/>
                                  </p:stCondLst>
                                  <p:iterate type="lt">
                                    <p:tmPct val="15000"/>
                                  </p:iterate>
                                  <p:childTnLst>
                                    <p:set>
                                      <p:cBhvr>
                                        <p:cTn id="40" dur="1" fill="hold">
                                          <p:stCondLst>
                                            <p:cond delay="0"/>
                                          </p:stCondLst>
                                        </p:cTn>
                                        <p:tgtEl>
                                          <p:spTgt spid="13"/>
                                        </p:tgtEl>
                                        <p:attrNameLst>
                                          <p:attrName>style.visibility</p:attrName>
                                        </p:attrNameLst>
                                      </p:cBhvr>
                                      <p:to>
                                        <p:strVal val="visible"/>
                                      </p:to>
                                    </p:set>
                                    <p:animEffect transition="in" filter="fade">
                                      <p:cBhvr>
                                        <p:cTn id="41" dur="500"/>
                                        <p:tgtEl>
                                          <p:spTgt spid="13"/>
                                        </p:tgtEl>
                                      </p:cBhvr>
                                    </p:animEffect>
                                    <p:anim calcmode="lin" valueType="num">
                                      <p:cBhvr>
                                        <p:cTn id="42" dur="500" fill="hold"/>
                                        <p:tgtEl>
                                          <p:spTgt spid="13"/>
                                        </p:tgtEl>
                                        <p:attrNameLst>
                                          <p:attrName>ppt_w</p:attrName>
                                        </p:attrNameLst>
                                      </p:cBhvr>
                                      <p:tavLst>
                                        <p:tav tm="0" fmla="#ppt_w*sin(2.5*pi*$)">
                                          <p:val>
                                            <p:fltVal val="0"/>
                                          </p:val>
                                        </p:tav>
                                        <p:tav tm="100000">
                                          <p:val>
                                            <p:fltVal val="1"/>
                                          </p:val>
                                        </p:tav>
                                      </p:tavLst>
                                    </p:anim>
                                    <p:anim calcmode="lin" valueType="num">
                                      <p:cBhvr>
                                        <p:cTn id="43" dur="500" fill="hold"/>
                                        <p:tgtEl>
                                          <p:spTgt spid="13"/>
                                        </p:tgtEl>
                                        <p:attrNameLst>
                                          <p:attrName>ppt_h</p:attrName>
                                        </p:attrNameLst>
                                      </p:cBhvr>
                                      <p:tavLst>
                                        <p:tav tm="0">
                                          <p:val>
                                            <p:strVal val="#ppt_h"/>
                                          </p:val>
                                        </p:tav>
                                        <p:tav tm="100000">
                                          <p:val>
                                            <p:strVal val="#ppt_h"/>
                                          </p:val>
                                        </p:tav>
                                      </p:tavLst>
                                    </p:anim>
                                  </p:childTnLst>
                                </p:cTn>
                              </p:par>
                              <p:par>
                                <p:cTn id="44" presetID="6" presetClass="emph" presetSubtype="0" fill="hold" grpId="1" nodeType="withEffect">
                                  <p:stCondLst>
                                    <p:cond delay="0"/>
                                  </p:stCondLst>
                                  <p:iterate type="lt">
                                    <p:tmPct val="0"/>
                                  </p:iterate>
                                  <p:childTnLst>
                                    <p:animScale>
                                      <p:cBhvr>
                                        <p:cTn id="45" dur="100" fill="hold"/>
                                        <p:tgtEl>
                                          <p:spTgt spid="13"/>
                                        </p:tgtEl>
                                      </p:cBhvr>
                                      <p:by x="500000" y="500000"/>
                                    </p:animScale>
                                  </p:childTnLst>
                                </p:cTn>
                              </p:par>
                              <p:par>
                                <p:cTn id="46" presetID="6" presetClass="emph" presetSubtype="0" fill="hold" grpId="2" nodeType="withEffect">
                                  <p:stCondLst>
                                    <p:cond delay="100"/>
                                  </p:stCondLst>
                                  <p:iterate type="lt">
                                    <p:tmPct val="15000"/>
                                  </p:iterate>
                                  <p:childTnLst>
                                    <p:animScale>
                                      <p:cBhvr>
                                        <p:cTn id="47" dur="500" fill="hold"/>
                                        <p:tgtEl>
                                          <p:spTgt spid="13"/>
                                        </p:tgtEl>
                                      </p:cBhvr>
                                      <p:by x="20000" y="20000"/>
                                    </p:animScale>
                                  </p:childTnLst>
                                </p:cTn>
                              </p:par>
                            </p:childTnLst>
                          </p:cTn>
                        </p:par>
                        <p:par>
                          <p:cTn id="48" fill="hold">
                            <p:stCondLst>
                              <p:cond delay="4950"/>
                            </p:stCondLst>
                            <p:childTnLst>
                              <p:par>
                                <p:cTn id="49" presetID="16" presetClass="entr" presetSubtype="37" fill="hold" nodeType="after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barn(outVertical)">
                                      <p:cBhvr>
                                        <p:cTn id="51" dur="500"/>
                                        <p:tgtEl>
                                          <p:spTgt spid="12"/>
                                        </p:tgtEl>
                                      </p:cBhvr>
                                    </p:animEffect>
                                  </p:childTnLst>
                                </p:cTn>
                              </p:par>
                            </p:childTnLst>
                          </p:cTn>
                        </p:par>
                        <p:par>
                          <p:cTn id="52" fill="hold">
                            <p:stCondLst>
                              <p:cond delay="5450"/>
                            </p:stCondLst>
                            <p:childTnLst>
                              <p:par>
                                <p:cTn id="53" presetID="10" presetClass="entr" presetSubtype="0" fill="hold" grpId="0" nodeType="afterEffect">
                                  <p:stCondLst>
                                    <p:cond delay="0"/>
                                  </p:stCondLst>
                                  <p:childTnLst>
                                    <p:set>
                                      <p:cBhvr>
                                        <p:cTn id="54" dur="1" fill="hold">
                                          <p:stCondLst>
                                            <p:cond delay="0"/>
                                          </p:stCondLst>
                                        </p:cTn>
                                        <p:tgtEl>
                                          <p:spTgt spid="14"/>
                                        </p:tgtEl>
                                        <p:attrNameLst>
                                          <p:attrName>style.visibility</p:attrName>
                                        </p:attrNameLst>
                                      </p:cBhvr>
                                      <p:to>
                                        <p:strVal val="visible"/>
                                      </p:to>
                                    </p:set>
                                    <p:animEffect transition="in" filter="fade">
                                      <p:cBhvr>
                                        <p:cTn id="55" dur="500"/>
                                        <p:tgtEl>
                                          <p:spTgt spid="14"/>
                                        </p:tgtEl>
                                      </p:cBhvr>
                                    </p:animEffect>
                                  </p:childTnLst>
                                </p:cTn>
                              </p:par>
                            </p:childTnLst>
                          </p:cTn>
                        </p:par>
                        <p:par>
                          <p:cTn id="56" fill="hold">
                            <p:stCondLst>
                              <p:cond delay="5950"/>
                            </p:stCondLst>
                            <p:childTnLst>
                              <p:par>
                                <p:cTn id="57" presetID="45" presetClass="entr" presetSubtype="0" fill="hold" grpId="0" nodeType="afterEffect">
                                  <p:stCondLst>
                                    <p:cond delay="0"/>
                                  </p:stCondLst>
                                  <p:iterate type="lt">
                                    <p:tmPct val="20000"/>
                                  </p:iterate>
                                  <p:childTnLst>
                                    <p:set>
                                      <p:cBhvr>
                                        <p:cTn id="58" dur="1" fill="hold">
                                          <p:stCondLst>
                                            <p:cond delay="0"/>
                                          </p:stCondLst>
                                        </p:cTn>
                                        <p:tgtEl>
                                          <p:spTgt spid="16"/>
                                        </p:tgtEl>
                                        <p:attrNameLst>
                                          <p:attrName>style.visibility</p:attrName>
                                        </p:attrNameLst>
                                      </p:cBhvr>
                                      <p:to>
                                        <p:strVal val="visible"/>
                                      </p:to>
                                    </p:set>
                                    <p:animEffect transition="in" filter="fade">
                                      <p:cBhvr>
                                        <p:cTn id="59" dur="500"/>
                                        <p:tgtEl>
                                          <p:spTgt spid="16"/>
                                        </p:tgtEl>
                                      </p:cBhvr>
                                    </p:animEffect>
                                    <p:anim calcmode="lin" valueType="num">
                                      <p:cBhvr>
                                        <p:cTn id="60" dur="500" fill="hold"/>
                                        <p:tgtEl>
                                          <p:spTgt spid="16"/>
                                        </p:tgtEl>
                                        <p:attrNameLst>
                                          <p:attrName>ppt_w</p:attrName>
                                        </p:attrNameLst>
                                      </p:cBhvr>
                                      <p:tavLst>
                                        <p:tav tm="0" fmla="#ppt_w*sin(2.5*pi*$)">
                                          <p:val>
                                            <p:fltVal val="0"/>
                                          </p:val>
                                        </p:tav>
                                        <p:tav tm="100000">
                                          <p:val>
                                            <p:fltVal val="1"/>
                                          </p:val>
                                        </p:tav>
                                      </p:tavLst>
                                    </p:anim>
                                    <p:anim calcmode="lin" valueType="num">
                                      <p:cBhvr>
                                        <p:cTn id="61" dur="500" fill="hold"/>
                                        <p:tgtEl>
                                          <p:spTgt spid="16"/>
                                        </p:tgtEl>
                                        <p:attrNameLst>
                                          <p:attrName>ppt_h</p:attrName>
                                        </p:attrNameLst>
                                      </p:cBhvr>
                                      <p:tavLst>
                                        <p:tav tm="0">
                                          <p:val>
                                            <p:strVal val="#ppt_h"/>
                                          </p:val>
                                        </p:tav>
                                        <p:tav tm="100000">
                                          <p:val>
                                            <p:strVal val="#ppt_h"/>
                                          </p:val>
                                        </p:tav>
                                      </p:tavLst>
                                    </p:anim>
                                  </p:childTnLst>
                                </p:cTn>
                              </p:par>
                            </p:childTnLst>
                          </p:cTn>
                        </p:par>
                        <p:par>
                          <p:cTn id="62" fill="hold">
                            <p:stCondLst>
                              <p:cond delay="6550"/>
                            </p:stCondLst>
                            <p:childTnLst>
                              <p:par>
                                <p:cTn id="63" presetID="45" presetClass="entr" presetSubtype="0" fill="hold" grpId="0" nodeType="afterEffect">
                                  <p:stCondLst>
                                    <p:cond delay="100"/>
                                  </p:stCondLst>
                                  <p:iterate type="lt">
                                    <p:tmPct val="15000"/>
                                  </p:iterate>
                                  <p:childTnLst>
                                    <p:set>
                                      <p:cBhvr>
                                        <p:cTn id="64" dur="1" fill="hold">
                                          <p:stCondLst>
                                            <p:cond delay="0"/>
                                          </p:stCondLst>
                                        </p:cTn>
                                        <p:tgtEl>
                                          <p:spTgt spid="19"/>
                                        </p:tgtEl>
                                        <p:attrNameLst>
                                          <p:attrName>style.visibility</p:attrName>
                                        </p:attrNameLst>
                                      </p:cBhvr>
                                      <p:to>
                                        <p:strVal val="visible"/>
                                      </p:to>
                                    </p:set>
                                    <p:animEffect transition="in" filter="fade">
                                      <p:cBhvr>
                                        <p:cTn id="65" dur="500"/>
                                        <p:tgtEl>
                                          <p:spTgt spid="19"/>
                                        </p:tgtEl>
                                      </p:cBhvr>
                                    </p:animEffect>
                                    <p:anim calcmode="lin" valueType="num">
                                      <p:cBhvr>
                                        <p:cTn id="66" dur="500" fill="hold"/>
                                        <p:tgtEl>
                                          <p:spTgt spid="19"/>
                                        </p:tgtEl>
                                        <p:attrNameLst>
                                          <p:attrName>ppt_w</p:attrName>
                                        </p:attrNameLst>
                                      </p:cBhvr>
                                      <p:tavLst>
                                        <p:tav tm="0" fmla="#ppt_w*sin(2.5*pi*$)">
                                          <p:val>
                                            <p:fltVal val="0"/>
                                          </p:val>
                                        </p:tav>
                                        <p:tav tm="100000">
                                          <p:val>
                                            <p:fltVal val="1"/>
                                          </p:val>
                                        </p:tav>
                                      </p:tavLst>
                                    </p:anim>
                                    <p:anim calcmode="lin" valueType="num">
                                      <p:cBhvr>
                                        <p:cTn id="67" dur="500" fill="hold"/>
                                        <p:tgtEl>
                                          <p:spTgt spid="19"/>
                                        </p:tgtEl>
                                        <p:attrNameLst>
                                          <p:attrName>ppt_h</p:attrName>
                                        </p:attrNameLst>
                                      </p:cBhvr>
                                      <p:tavLst>
                                        <p:tav tm="0">
                                          <p:val>
                                            <p:strVal val="#ppt_h"/>
                                          </p:val>
                                        </p:tav>
                                        <p:tav tm="100000">
                                          <p:val>
                                            <p:strVal val="#ppt_h"/>
                                          </p:val>
                                        </p:tav>
                                      </p:tavLst>
                                    </p:anim>
                                  </p:childTnLst>
                                </p:cTn>
                              </p:par>
                              <p:par>
                                <p:cTn id="68" presetID="6" presetClass="emph" presetSubtype="0" fill="hold" grpId="1" nodeType="withEffect">
                                  <p:stCondLst>
                                    <p:cond delay="0"/>
                                  </p:stCondLst>
                                  <p:iterate type="lt">
                                    <p:tmPct val="0"/>
                                  </p:iterate>
                                  <p:childTnLst>
                                    <p:animScale>
                                      <p:cBhvr>
                                        <p:cTn id="69" dur="100" fill="hold"/>
                                        <p:tgtEl>
                                          <p:spTgt spid="19"/>
                                        </p:tgtEl>
                                      </p:cBhvr>
                                      <p:by x="500000" y="500000"/>
                                    </p:animScale>
                                  </p:childTnLst>
                                </p:cTn>
                              </p:par>
                              <p:par>
                                <p:cTn id="70" presetID="6" presetClass="emph" presetSubtype="0" fill="hold" grpId="2" nodeType="withEffect">
                                  <p:stCondLst>
                                    <p:cond delay="100"/>
                                  </p:stCondLst>
                                  <p:iterate type="lt">
                                    <p:tmPct val="15000"/>
                                  </p:iterate>
                                  <p:childTnLst>
                                    <p:animScale>
                                      <p:cBhvr>
                                        <p:cTn id="71" dur="500" fill="hold"/>
                                        <p:tgtEl>
                                          <p:spTgt spid="19"/>
                                        </p:tgtEl>
                                      </p:cBhvr>
                                      <p:by x="20000" y="20000"/>
                                    </p:animScale>
                                  </p:childTnLst>
                                </p:cTn>
                              </p:par>
                            </p:childTnLst>
                          </p:cTn>
                        </p:par>
                        <p:par>
                          <p:cTn id="72" fill="hold">
                            <p:stCondLst>
                              <p:cond delay="7675"/>
                            </p:stCondLst>
                            <p:childTnLst>
                              <p:par>
                                <p:cTn id="73" presetID="16" presetClass="entr" presetSubtype="37" fill="hold" nodeType="afterEffect">
                                  <p:stCondLst>
                                    <p:cond delay="0"/>
                                  </p:stCondLst>
                                  <p:childTnLst>
                                    <p:set>
                                      <p:cBhvr>
                                        <p:cTn id="74" dur="1" fill="hold">
                                          <p:stCondLst>
                                            <p:cond delay="0"/>
                                          </p:stCondLst>
                                        </p:cTn>
                                        <p:tgtEl>
                                          <p:spTgt spid="18"/>
                                        </p:tgtEl>
                                        <p:attrNameLst>
                                          <p:attrName>style.visibility</p:attrName>
                                        </p:attrNameLst>
                                      </p:cBhvr>
                                      <p:to>
                                        <p:strVal val="visible"/>
                                      </p:to>
                                    </p:set>
                                    <p:animEffect transition="in" filter="barn(outVertical)">
                                      <p:cBhvr>
                                        <p:cTn id="75" dur="500"/>
                                        <p:tgtEl>
                                          <p:spTgt spid="18"/>
                                        </p:tgtEl>
                                      </p:cBhvr>
                                    </p:animEffect>
                                  </p:childTnLst>
                                </p:cTn>
                              </p:par>
                            </p:childTnLst>
                          </p:cTn>
                        </p:par>
                        <p:par>
                          <p:cTn id="76" fill="hold">
                            <p:stCondLst>
                              <p:cond delay="8175"/>
                            </p:stCondLst>
                            <p:childTnLst>
                              <p:par>
                                <p:cTn id="77" presetID="10" presetClass="entr" presetSubtype="0" fill="hold" grpId="0" nodeType="afterEffect">
                                  <p:stCondLst>
                                    <p:cond delay="0"/>
                                  </p:stCondLst>
                                  <p:childTnLst>
                                    <p:set>
                                      <p:cBhvr>
                                        <p:cTn id="78" dur="1" fill="hold">
                                          <p:stCondLst>
                                            <p:cond delay="0"/>
                                          </p:stCondLst>
                                        </p:cTn>
                                        <p:tgtEl>
                                          <p:spTgt spid="20"/>
                                        </p:tgtEl>
                                        <p:attrNameLst>
                                          <p:attrName>style.visibility</p:attrName>
                                        </p:attrNameLst>
                                      </p:cBhvr>
                                      <p:to>
                                        <p:strVal val="visible"/>
                                      </p:to>
                                    </p:set>
                                    <p:animEffect transition="in" filter="fade">
                                      <p:cBhvr>
                                        <p:cTn id="79" dur="500"/>
                                        <p:tgtEl>
                                          <p:spTgt spid="20"/>
                                        </p:tgtEl>
                                      </p:cBhvr>
                                    </p:animEffect>
                                  </p:childTnLst>
                                </p:cTn>
                              </p:par>
                            </p:childTnLst>
                          </p:cTn>
                        </p:par>
                        <p:par>
                          <p:cTn id="80" fill="hold">
                            <p:stCondLst>
                              <p:cond delay="8675"/>
                            </p:stCondLst>
                            <p:childTnLst>
                              <p:par>
                                <p:cTn id="81" presetID="45" presetClass="entr" presetSubtype="0" fill="hold" grpId="0" nodeType="afterEffect">
                                  <p:stCondLst>
                                    <p:cond delay="0"/>
                                  </p:stCondLst>
                                  <p:iterate type="lt">
                                    <p:tmPct val="20000"/>
                                  </p:iterate>
                                  <p:childTnLst>
                                    <p:set>
                                      <p:cBhvr>
                                        <p:cTn id="82" dur="1" fill="hold">
                                          <p:stCondLst>
                                            <p:cond delay="0"/>
                                          </p:stCondLst>
                                        </p:cTn>
                                        <p:tgtEl>
                                          <p:spTgt spid="21"/>
                                        </p:tgtEl>
                                        <p:attrNameLst>
                                          <p:attrName>style.visibility</p:attrName>
                                        </p:attrNameLst>
                                      </p:cBhvr>
                                      <p:to>
                                        <p:strVal val="visible"/>
                                      </p:to>
                                    </p:set>
                                    <p:animEffect transition="in" filter="fade">
                                      <p:cBhvr>
                                        <p:cTn id="83" dur="500"/>
                                        <p:tgtEl>
                                          <p:spTgt spid="21"/>
                                        </p:tgtEl>
                                      </p:cBhvr>
                                    </p:animEffect>
                                    <p:anim calcmode="lin" valueType="num">
                                      <p:cBhvr>
                                        <p:cTn id="84" dur="500" fill="hold"/>
                                        <p:tgtEl>
                                          <p:spTgt spid="21"/>
                                        </p:tgtEl>
                                        <p:attrNameLst>
                                          <p:attrName>ppt_w</p:attrName>
                                        </p:attrNameLst>
                                      </p:cBhvr>
                                      <p:tavLst>
                                        <p:tav tm="0" fmla="#ppt_w*sin(2.5*pi*$)">
                                          <p:val>
                                            <p:fltVal val="0"/>
                                          </p:val>
                                        </p:tav>
                                        <p:tav tm="100000">
                                          <p:val>
                                            <p:fltVal val="1"/>
                                          </p:val>
                                        </p:tav>
                                      </p:tavLst>
                                    </p:anim>
                                    <p:anim calcmode="lin" valueType="num">
                                      <p:cBhvr>
                                        <p:cTn id="85" dur="500" fill="hold"/>
                                        <p:tgtEl>
                                          <p:spTgt spid="21"/>
                                        </p:tgtEl>
                                        <p:attrNameLst>
                                          <p:attrName>ppt_h</p:attrName>
                                        </p:attrNameLst>
                                      </p:cBhvr>
                                      <p:tavLst>
                                        <p:tav tm="0">
                                          <p:val>
                                            <p:strVal val="#ppt_h"/>
                                          </p:val>
                                        </p:tav>
                                        <p:tav tm="100000">
                                          <p:val>
                                            <p:strVal val="#ppt_h"/>
                                          </p:val>
                                        </p:tav>
                                      </p:tavLst>
                                    </p:anim>
                                  </p:childTnLst>
                                </p:cTn>
                              </p:par>
                            </p:childTnLst>
                          </p:cTn>
                        </p:par>
                        <p:par>
                          <p:cTn id="86" fill="hold">
                            <p:stCondLst>
                              <p:cond delay="9275"/>
                            </p:stCondLst>
                            <p:childTnLst>
                              <p:par>
                                <p:cTn id="87" presetID="45" presetClass="entr" presetSubtype="0" fill="hold" grpId="0" nodeType="afterEffect">
                                  <p:stCondLst>
                                    <p:cond delay="100"/>
                                  </p:stCondLst>
                                  <p:iterate type="lt">
                                    <p:tmPct val="15000"/>
                                  </p:iterate>
                                  <p:childTnLst>
                                    <p:set>
                                      <p:cBhvr>
                                        <p:cTn id="88" dur="1" fill="hold">
                                          <p:stCondLst>
                                            <p:cond delay="0"/>
                                          </p:stCondLst>
                                        </p:cTn>
                                        <p:tgtEl>
                                          <p:spTgt spid="23"/>
                                        </p:tgtEl>
                                        <p:attrNameLst>
                                          <p:attrName>style.visibility</p:attrName>
                                        </p:attrNameLst>
                                      </p:cBhvr>
                                      <p:to>
                                        <p:strVal val="visible"/>
                                      </p:to>
                                    </p:set>
                                    <p:animEffect transition="in" filter="fade">
                                      <p:cBhvr>
                                        <p:cTn id="89" dur="500"/>
                                        <p:tgtEl>
                                          <p:spTgt spid="23"/>
                                        </p:tgtEl>
                                      </p:cBhvr>
                                    </p:animEffect>
                                    <p:anim calcmode="lin" valueType="num">
                                      <p:cBhvr>
                                        <p:cTn id="90" dur="500" fill="hold"/>
                                        <p:tgtEl>
                                          <p:spTgt spid="23"/>
                                        </p:tgtEl>
                                        <p:attrNameLst>
                                          <p:attrName>ppt_w</p:attrName>
                                        </p:attrNameLst>
                                      </p:cBhvr>
                                      <p:tavLst>
                                        <p:tav tm="0" fmla="#ppt_w*sin(2.5*pi*$)">
                                          <p:val>
                                            <p:fltVal val="0"/>
                                          </p:val>
                                        </p:tav>
                                        <p:tav tm="100000">
                                          <p:val>
                                            <p:fltVal val="1"/>
                                          </p:val>
                                        </p:tav>
                                      </p:tavLst>
                                    </p:anim>
                                    <p:anim calcmode="lin" valueType="num">
                                      <p:cBhvr>
                                        <p:cTn id="91" dur="500" fill="hold"/>
                                        <p:tgtEl>
                                          <p:spTgt spid="23"/>
                                        </p:tgtEl>
                                        <p:attrNameLst>
                                          <p:attrName>ppt_h</p:attrName>
                                        </p:attrNameLst>
                                      </p:cBhvr>
                                      <p:tavLst>
                                        <p:tav tm="0">
                                          <p:val>
                                            <p:strVal val="#ppt_h"/>
                                          </p:val>
                                        </p:tav>
                                        <p:tav tm="100000">
                                          <p:val>
                                            <p:strVal val="#ppt_h"/>
                                          </p:val>
                                        </p:tav>
                                      </p:tavLst>
                                    </p:anim>
                                  </p:childTnLst>
                                </p:cTn>
                              </p:par>
                              <p:par>
                                <p:cTn id="92" presetID="6" presetClass="emph" presetSubtype="0" fill="hold" grpId="1" nodeType="withEffect">
                                  <p:stCondLst>
                                    <p:cond delay="0"/>
                                  </p:stCondLst>
                                  <p:iterate type="lt">
                                    <p:tmPct val="0"/>
                                  </p:iterate>
                                  <p:childTnLst>
                                    <p:animScale>
                                      <p:cBhvr>
                                        <p:cTn id="93" dur="100" fill="hold"/>
                                        <p:tgtEl>
                                          <p:spTgt spid="23"/>
                                        </p:tgtEl>
                                      </p:cBhvr>
                                      <p:by x="500000" y="500000"/>
                                    </p:animScale>
                                  </p:childTnLst>
                                </p:cTn>
                              </p:par>
                              <p:par>
                                <p:cTn id="94" presetID="6" presetClass="emph" presetSubtype="0" fill="hold" grpId="2" nodeType="withEffect">
                                  <p:stCondLst>
                                    <p:cond delay="100"/>
                                  </p:stCondLst>
                                  <p:iterate type="lt">
                                    <p:tmPct val="15000"/>
                                  </p:iterate>
                                  <p:childTnLst>
                                    <p:animScale>
                                      <p:cBhvr>
                                        <p:cTn id="95" dur="500" fill="hold"/>
                                        <p:tgtEl>
                                          <p:spTgt spid="23"/>
                                        </p:tgtEl>
                                      </p:cBhvr>
                                      <p:by x="20000" y="20000"/>
                                    </p:animScale>
                                  </p:childTnLst>
                                </p:cTn>
                              </p:par>
                            </p:childTnLst>
                          </p:cTn>
                        </p:par>
                        <p:par>
                          <p:cTn id="96" fill="hold">
                            <p:stCondLst>
                              <p:cond delay="10325"/>
                            </p:stCondLst>
                            <p:childTnLst>
                              <p:par>
                                <p:cTn id="97" presetID="16" presetClass="entr" presetSubtype="37" fill="hold" nodeType="afterEffect">
                                  <p:stCondLst>
                                    <p:cond delay="0"/>
                                  </p:stCondLst>
                                  <p:childTnLst>
                                    <p:set>
                                      <p:cBhvr>
                                        <p:cTn id="98" dur="1" fill="hold">
                                          <p:stCondLst>
                                            <p:cond delay="0"/>
                                          </p:stCondLst>
                                        </p:cTn>
                                        <p:tgtEl>
                                          <p:spTgt spid="22"/>
                                        </p:tgtEl>
                                        <p:attrNameLst>
                                          <p:attrName>style.visibility</p:attrName>
                                        </p:attrNameLst>
                                      </p:cBhvr>
                                      <p:to>
                                        <p:strVal val="visible"/>
                                      </p:to>
                                    </p:set>
                                    <p:animEffect transition="in" filter="barn(outVertical)">
                                      <p:cBhvr>
                                        <p:cTn id="99" dur="500"/>
                                        <p:tgtEl>
                                          <p:spTgt spid="22"/>
                                        </p:tgtEl>
                                      </p:cBhvr>
                                    </p:animEffect>
                                  </p:childTnLst>
                                </p:cTn>
                              </p:par>
                            </p:childTnLst>
                          </p:cTn>
                        </p:par>
                        <p:par>
                          <p:cTn id="100" fill="hold">
                            <p:stCondLst>
                              <p:cond delay="10825"/>
                            </p:stCondLst>
                            <p:childTnLst>
                              <p:par>
                                <p:cTn id="101" presetID="10" presetClass="entr" presetSubtype="0" fill="hold" grpId="0" nodeType="afterEffect">
                                  <p:stCondLst>
                                    <p:cond delay="0"/>
                                  </p:stCondLst>
                                  <p:childTnLst>
                                    <p:set>
                                      <p:cBhvr>
                                        <p:cTn id="102" dur="1" fill="hold">
                                          <p:stCondLst>
                                            <p:cond delay="0"/>
                                          </p:stCondLst>
                                        </p:cTn>
                                        <p:tgtEl>
                                          <p:spTgt spid="24"/>
                                        </p:tgtEl>
                                        <p:attrNameLst>
                                          <p:attrName>style.visibility</p:attrName>
                                        </p:attrNameLst>
                                      </p:cBhvr>
                                      <p:to>
                                        <p:strVal val="visible"/>
                                      </p:to>
                                    </p:set>
                                    <p:animEffect transition="in" filter="fade">
                                      <p:cBhvr>
                                        <p:cTn id="103"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p:bldP spid="9" grpId="1"/>
      <p:bldP spid="9" grpId="2"/>
      <p:bldP spid="10" grpId="0"/>
      <p:bldP spid="11" grpId="0" animBg="1"/>
      <p:bldP spid="13" grpId="0"/>
      <p:bldP spid="13" grpId="1"/>
      <p:bldP spid="13" grpId="2"/>
      <p:bldP spid="14" grpId="0"/>
      <p:bldP spid="16" grpId="0" animBg="1"/>
      <p:bldP spid="19" grpId="0"/>
      <p:bldP spid="19" grpId="1"/>
      <p:bldP spid="19" grpId="2"/>
      <p:bldP spid="20" grpId="0"/>
      <p:bldP spid="21" grpId="0" animBg="1"/>
      <p:bldP spid="23" grpId="0"/>
      <p:bldP spid="23" grpId="1"/>
      <p:bldP spid="23" grpId="2"/>
      <p:bldP spid="2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553D2DD9-531E-4BE8-858C-284E046A9600}"/>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4" name="图片 3">
            <a:extLst>
              <a:ext uri="{FF2B5EF4-FFF2-40B4-BE49-F238E27FC236}">
                <a16:creationId xmlns="" xmlns:a16="http://schemas.microsoft.com/office/drawing/2014/main" id="{F01CCF4C-A543-4737-A25B-BA1D306C054E}"/>
              </a:ext>
            </a:extLst>
          </p:cNvPr>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2195" y="3772554"/>
            <a:ext cx="5551458" cy="2882371"/>
          </a:xfrm>
          <a:prstGeom prst="rect">
            <a:avLst/>
          </a:prstGeom>
        </p:spPr>
      </p:pic>
      <p:grpSp>
        <p:nvGrpSpPr>
          <p:cNvPr id="2" name="组合 1">
            <a:extLst>
              <a:ext uri="{FF2B5EF4-FFF2-40B4-BE49-F238E27FC236}">
                <a16:creationId xmlns="" xmlns:a16="http://schemas.microsoft.com/office/drawing/2014/main" id="{BE34D662-C6F9-4CF4-A772-F567B8961AB1}"/>
              </a:ext>
            </a:extLst>
          </p:cNvPr>
          <p:cNvGrpSpPr/>
          <p:nvPr/>
        </p:nvGrpSpPr>
        <p:grpSpPr>
          <a:xfrm>
            <a:off x="2142612" y="1831572"/>
            <a:ext cx="2725426" cy="1578601"/>
            <a:chOff x="1893185" y="1506846"/>
            <a:chExt cx="2725426" cy="1578601"/>
          </a:xfrm>
        </p:grpSpPr>
        <p:grpSp>
          <p:nvGrpSpPr>
            <p:cNvPr id="6" name="组合 5">
              <a:extLst>
                <a:ext uri="{FF2B5EF4-FFF2-40B4-BE49-F238E27FC236}">
                  <a16:creationId xmlns="" xmlns:a16="http://schemas.microsoft.com/office/drawing/2014/main" id="{331EE594-8CED-4368-A1C0-CE55A4FD9861}"/>
                </a:ext>
              </a:extLst>
            </p:cNvPr>
            <p:cNvGrpSpPr/>
            <p:nvPr/>
          </p:nvGrpSpPr>
          <p:grpSpPr>
            <a:xfrm>
              <a:off x="1893185" y="1506846"/>
              <a:ext cx="2725426" cy="1578601"/>
              <a:chOff x="1392826" y="1023612"/>
              <a:chExt cx="2725426" cy="1578601"/>
            </a:xfrm>
          </p:grpSpPr>
          <p:sp>
            <p:nvSpPr>
              <p:cNvPr id="7" name="文本框 6">
                <a:extLst>
                  <a:ext uri="{FF2B5EF4-FFF2-40B4-BE49-F238E27FC236}">
                    <a16:creationId xmlns="" xmlns:a16="http://schemas.microsoft.com/office/drawing/2014/main" id="{8CD954F9-EC90-45BB-BB16-4C073FEDD7C2}"/>
                  </a:ext>
                </a:extLst>
              </p:cNvPr>
              <p:cNvSpPr txBox="1"/>
              <p:nvPr/>
            </p:nvSpPr>
            <p:spPr>
              <a:xfrm>
                <a:off x="1392826" y="1955882"/>
                <a:ext cx="2725426" cy="646331"/>
              </a:xfrm>
              <a:prstGeom prst="rect">
                <a:avLst/>
              </a:prstGeom>
              <a:noFill/>
            </p:spPr>
            <p:txBody>
              <a:bodyPr wrap="none" rtlCol="0">
                <a:spAutoFit/>
                <a:scene3d>
                  <a:camera prst="orthographicFront"/>
                  <a:lightRig rig="threePt" dir="t"/>
                </a:scene3d>
                <a:sp3d contourW="12700"/>
              </a:bodyPr>
              <a:lstStyle/>
              <a:p>
                <a:r>
                  <a:rPr lang="en-US" altLang="zh-CN" sz="3600" dirty="0">
                    <a:ln w="190500">
                      <a:solidFill>
                        <a:srgbClr val="0070C0"/>
                      </a:solidFill>
                    </a:ln>
                    <a:solidFill>
                      <a:srgbClr val="2D3C65"/>
                    </a:solidFill>
                    <a:latin typeface="锐字真言体免费商用" panose="02010600030101010101" pitchFamily="2" charset="-122"/>
                    <a:ea typeface="锐字真言体免费商用" panose="02010600030101010101" pitchFamily="2" charset="-122"/>
                    <a:cs typeface="+mn-ea"/>
                    <a:sym typeface="+mn-lt"/>
                  </a:rPr>
                  <a:t>CONTENTS</a:t>
                </a:r>
              </a:p>
            </p:txBody>
          </p:sp>
          <p:sp>
            <p:nvSpPr>
              <p:cNvPr id="8" name="文本框 7">
                <a:extLst>
                  <a:ext uri="{FF2B5EF4-FFF2-40B4-BE49-F238E27FC236}">
                    <a16:creationId xmlns="" xmlns:a16="http://schemas.microsoft.com/office/drawing/2014/main" id="{62F3C6FC-32EB-4C13-8357-CB2BEFE4B3DB}"/>
                  </a:ext>
                </a:extLst>
              </p:cNvPr>
              <p:cNvSpPr txBox="1"/>
              <p:nvPr/>
            </p:nvSpPr>
            <p:spPr>
              <a:xfrm>
                <a:off x="1863856" y="1023612"/>
                <a:ext cx="1725152" cy="1015663"/>
              </a:xfrm>
              <a:prstGeom prst="rect">
                <a:avLst/>
              </a:prstGeom>
              <a:noFill/>
            </p:spPr>
            <p:txBody>
              <a:bodyPr wrap="none" rtlCol="0">
                <a:spAutoFit/>
                <a:scene3d>
                  <a:camera prst="orthographicFront"/>
                  <a:lightRig rig="threePt" dir="t"/>
                </a:scene3d>
                <a:sp3d contourW="12700"/>
              </a:bodyPr>
              <a:lstStyle/>
              <a:p>
                <a:r>
                  <a:rPr lang="zh-CN" altLang="en-US" sz="6000" dirty="0">
                    <a:ln w="190500">
                      <a:solidFill>
                        <a:srgbClr val="0070C0"/>
                      </a:solidFill>
                    </a:ln>
                    <a:solidFill>
                      <a:srgbClr val="2D3C65"/>
                    </a:solidFill>
                    <a:latin typeface="锐字真言体免费商用" panose="02010600030101010101" pitchFamily="2" charset="-122"/>
                    <a:ea typeface="锐字真言体免费商用" panose="02010600030101010101" pitchFamily="2" charset="-122"/>
                    <a:cs typeface="+mn-ea"/>
                    <a:sym typeface="+mn-lt"/>
                  </a:rPr>
                  <a:t>目录</a:t>
                </a:r>
              </a:p>
            </p:txBody>
          </p:sp>
        </p:grpSp>
        <p:grpSp>
          <p:nvGrpSpPr>
            <p:cNvPr id="9" name="组合 8">
              <a:extLst>
                <a:ext uri="{FF2B5EF4-FFF2-40B4-BE49-F238E27FC236}">
                  <a16:creationId xmlns="" xmlns:a16="http://schemas.microsoft.com/office/drawing/2014/main" id="{B1473E6D-6B8D-4634-BE93-EF66A69F32DD}"/>
                </a:ext>
              </a:extLst>
            </p:cNvPr>
            <p:cNvGrpSpPr/>
            <p:nvPr/>
          </p:nvGrpSpPr>
          <p:grpSpPr>
            <a:xfrm>
              <a:off x="1893185" y="1506846"/>
              <a:ext cx="2725426" cy="1578601"/>
              <a:chOff x="1392826" y="1023612"/>
              <a:chExt cx="2725426" cy="1578601"/>
            </a:xfrm>
          </p:grpSpPr>
          <p:sp>
            <p:nvSpPr>
              <p:cNvPr id="10" name="文本框 9">
                <a:extLst>
                  <a:ext uri="{FF2B5EF4-FFF2-40B4-BE49-F238E27FC236}">
                    <a16:creationId xmlns="" xmlns:a16="http://schemas.microsoft.com/office/drawing/2014/main" id="{67849615-66FE-409D-B6EA-A267DAD27D94}"/>
                  </a:ext>
                </a:extLst>
              </p:cNvPr>
              <p:cNvSpPr txBox="1"/>
              <p:nvPr/>
            </p:nvSpPr>
            <p:spPr>
              <a:xfrm>
                <a:off x="1392826" y="1955882"/>
                <a:ext cx="2725426" cy="646331"/>
              </a:xfrm>
              <a:prstGeom prst="rect">
                <a:avLst/>
              </a:prstGeom>
              <a:noFill/>
            </p:spPr>
            <p:txBody>
              <a:bodyPr wrap="none" rtlCol="0">
                <a:spAutoFit/>
                <a:scene3d>
                  <a:camera prst="orthographicFront"/>
                  <a:lightRig rig="threePt" dir="t"/>
                </a:scene3d>
                <a:sp3d contourW="12700"/>
              </a:bodyPr>
              <a:lstStyle/>
              <a:p>
                <a:r>
                  <a:rPr lang="en-US" altLang="zh-CN" sz="3600" dirty="0">
                    <a:solidFill>
                      <a:schemeClr val="bg1"/>
                    </a:solidFill>
                    <a:effectLst>
                      <a:outerShdw blurRad="38100" dist="38100" dir="2700000" algn="tl">
                        <a:srgbClr val="000000">
                          <a:alpha val="43137"/>
                        </a:srgbClr>
                      </a:outerShdw>
                    </a:effectLst>
                    <a:latin typeface="锐字真言体免费商用" panose="02010600030101010101" pitchFamily="2" charset="-122"/>
                    <a:ea typeface="锐字真言体免费商用" panose="02010600030101010101" pitchFamily="2" charset="-122"/>
                    <a:cs typeface="+mn-ea"/>
                    <a:sym typeface="+mn-lt"/>
                  </a:rPr>
                  <a:t>CONTENTS</a:t>
                </a:r>
              </a:p>
            </p:txBody>
          </p:sp>
          <p:sp>
            <p:nvSpPr>
              <p:cNvPr id="11" name="文本框 10">
                <a:extLst>
                  <a:ext uri="{FF2B5EF4-FFF2-40B4-BE49-F238E27FC236}">
                    <a16:creationId xmlns="" xmlns:a16="http://schemas.microsoft.com/office/drawing/2014/main" id="{BC1A57FA-51EE-4232-8AB1-8B7D2E72BE1E}"/>
                  </a:ext>
                </a:extLst>
              </p:cNvPr>
              <p:cNvSpPr txBox="1"/>
              <p:nvPr/>
            </p:nvSpPr>
            <p:spPr>
              <a:xfrm>
                <a:off x="1863856" y="1023612"/>
                <a:ext cx="1725152" cy="1015663"/>
              </a:xfrm>
              <a:prstGeom prst="rect">
                <a:avLst/>
              </a:prstGeom>
              <a:noFill/>
            </p:spPr>
            <p:txBody>
              <a:bodyPr wrap="none" rtlCol="0">
                <a:spAutoFit/>
                <a:scene3d>
                  <a:camera prst="orthographicFront"/>
                  <a:lightRig rig="threePt" dir="t"/>
                </a:scene3d>
                <a:sp3d contourW="12700"/>
              </a:bodyPr>
              <a:lstStyle/>
              <a:p>
                <a:r>
                  <a:rPr lang="zh-CN" altLang="en-US" sz="6000" dirty="0">
                    <a:solidFill>
                      <a:schemeClr val="bg1"/>
                    </a:solidFill>
                    <a:effectLst>
                      <a:outerShdw blurRad="38100" dist="38100" dir="2700000" algn="tl">
                        <a:srgbClr val="000000">
                          <a:alpha val="43137"/>
                        </a:srgbClr>
                      </a:outerShdw>
                    </a:effectLst>
                    <a:latin typeface="锐字真言体免费商用" panose="02010600030101010101" pitchFamily="2" charset="-122"/>
                    <a:ea typeface="锐字真言体免费商用" panose="02010600030101010101" pitchFamily="2" charset="-122"/>
                    <a:cs typeface="+mn-ea"/>
                    <a:sym typeface="+mn-lt"/>
                  </a:rPr>
                  <a:t>目录</a:t>
                </a:r>
              </a:p>
            </p:txBody>
          </p:sp>
        </p:grpSp>
      </p:grpSp>
      <p:grpSp>
        <p:nvGrpSpPr>
          <p:cNvPr id="52" name="组合 51">
            <a:extLst>
              <a:ext uri="{FF2B5EF4-FFF2-40B4-BE49-F238E27FC236}">
                <a16:creationId xmlns="" xmlns:a16="http://schemas.microsoft.com/office/drawing/2014/main" id="{B84F5F14-7A03-42DC-B165-7C757A3E87A9}"/>
              </a:ext>
            </a:extLst>
          </p:cNvPr>
          <p:cNvGrpSpPr/>
          <p:nvPr/>
        </p:nvGrpSpPr>
        <p:grpSpPr>
          <a:xfrm>
            <a:off x="5833072" y="1284139"/>
            <a:ext cx="5466081" cy="4699173"/>
            <a:chOff x="5833072" y="1284139"/>
            <a:chExt cx="5466081" cy="4699173"/>
          </a:xfrm>
        </p:grpSpPr>
        <p:grpSp>
          <p:nvGrpSpPr>
            <p:cNvPr id="12" name="组合 11">
              <a:extLst>
                <a:ext uri="{FF2B5EF4-FFF2-40B4-BE49-F238E27FC236}">
                  <a16:creationId xmlns="" xmlns:a16="http://schemas.microsoft.com/office/drawing/2014/main" id="{2FFD8D7A-6715-4FBB-9AED-0E2FB6D93C73}"/>
                </a:ext>
              </a:extLst>
            </p:cNvPr>
            <p:cNvGrpSpPr/>
            <p:nvPr/>
          </p:nvGrpSpPr>
          <p:grpSpPr>
            <a:xfrm>
              <a:off x="5833072" y="1284139"/>
              <a:ext cx="5466081" cy="1479703"/>
              <a:chOff x="4168538" y="2214180"/>
              <a:chExt cx="5466081" cy="1479703"/>
            </a:xfrm>
          </p:grpSpPr>
          <p:grpSp>
            <p:nvGrpSpPr>
              <p:cNvPr id="13" name="组合 12">
                <a:extLst>
                  <a:ext uri="{FF2B5EF4-FFF2-40B4-BE49-F238E27FC236}">
                    <a16:creationId xmlns="" xmlns:a16="http://schemas.microsoft.com/office/drawing/2014/main" id="{86D498AC-DA53-4F58-B22A-6B5477CE332C}"/>
                  </a:ext>
                </a:extLst>
              </p:cNvPr>
              <p:cNvGrpSpPr/>
              <p:nvPr/>
            </p:nvGrpSpPr>
            <p:grpSpPr>
              <a:xfrm>
                <a:off x="4941537" y="2338083"/>
                <a:ext cx="4693082" cy="1089530"/>
                <a:chOff x="4763280" y="821308"/>
                <a:chExt cx="2409780" cy="644897"/>
              </a:xfrm>
            </p:grpSpPr>
            <p:sp>
              <p:nvSpPr>
                <p:cNvPr id="15" name="TextBox 40">
                  <a:extLst>
                    <a:ext uri="{FF2B5EF4-FFF2-40B4-BE49-F238E27FC236}">
                      <a16:creationId xmlns="" xmlns:a16="http://schemas.microsoft.com/office/drawing/2014/main" id="{1B73DE15-F56F-4793-A1D5-504A73A33C3A}"/>
                    </a:ext>
                  </a:extLst>
                </p:cNvPr>
                <p:cNvSpPr txBox="1"/>
                <p:nvPr>
                  <p:custDataLst>
                    <p:tags r:id="rId15"/>
                  </p:custDataLst>
                </p:nvPr>
              </p:nvSpPr>
              <p:spPr>
                <a:xfrm>
                  <a:off x="4763280" y="821308"/>
                  <a:ext cx="703262" cy="644897"/>
                </a:xfrm>
                <a:prstGeom prst="rect">
                  <a:avLst/>
                </a:prstGeom>
                <a:noFill/>
              </p:spPr>
              <p:txBody>
                <a:bodyPr>
                  <a:spAutoFit/>
                </a:bodyPr>
                <a:lstStyle/>
                <a:p>
                  <a:pPr algn="ctr">
                    <a:lnSpc>
                      <a:spcPct val="120000"/>
                    </a:lnSpc>
                    <a:defRPr/>
                  </a:pPr>
                  <a:r>
                    <a:rPr lang="en-US" sz="5400" b="1" kern="0" dirty="0">
                      <a:ln w="127000">
                        <a:solidFill>
                          <a:srgbClr val="0070C0"/>
                        </a:solidFill>
                      </a:ln>
                      <a:solidFill>
                        <a:srgbClr val="0070C0"/>
                      </a:solidFill>
                      <a:latin typeface="锐字真言体免费商用" panose="02010600030101010101" pitchFamily="2" charset="-122"/>
                      <a:ea typeface="锐字真言体免费商用" panose="02010600030101010101" pitchFamily="2" charset="-122"/>
                      <a:cs typeface="+mn-ea"/>
                      <a:sym typeface="+mn-lt"/>
                    </a:rPr>
                    <a:t>01</a:t>
                  </a:r>
                  <a:endParaRPr lang="en-US" sz="4800" b="1" kern="0" dirty="0">
                    <a:ln w="127000">
                      <a:solidFill>
                        <a:srgbClr val="0070C0"/>
                      </a:solidFill>
                    </a:ln>
                    <a:solidFill>
                      <a:srgbClr val="0070C0"/>
                    </a:solidFill>
                    <a:latin typeface="锐字真言体免费商用" panose="02010600030101010101" pitchFamily="2" charset="-122"/>
                    <a:ea typeface="锐字真言体免费商用" panose="02010600030101010101" pitchFamily="2" charset="-122"/>
                    <a:cs typeface="+mn-ea"/>
                    <a:sym typeface="+mn-lt"/>
                  </a:endParaRPr>
                </a:p>
              </p:txBody>
            </p:sp>
            <p:sp>
              <p:nvSpPr>
                <p:cNvPr id="16" name="矩形 15">
                  <a:extLst>
                    <a:ext uri="{FF2B5EF4-FFF2-40B4-BE49-F238E27FC236}">
                      <a16:creationId xmlns="" xmlns:a16="http://schemas.microsoft.com/office/drawing/2014/main" id="{285F9EF0-0489-4C13-848E-64CE5389451D}"/>
                    </a:ext>
                  </a:extLst>
                </p:cNvPr>
                <p:cNvSpPr/>
                <p:nvPr>
                  <p:custDataLst>
                    <p:tags r:id="rId16"/>
                  </p:custDataLst>
                </p:nvPr>
              </p:nvSpPr>
              <p:spPr>
                <a:xfrm>
                  <a:off x="5391052" y="1006118"/>
                  <a:ext cx="1782008" cy="323850"/>
                </a:xfrm>
                <a:prstGeom prst="rect">
                  <a:avLst/>
                </a:prstGeom>
                <a:noFill/>
                <a:ln w="6350" cap="flat" cmpd="sng" algn="ctr">
                  <a:noFill/>
                  <a:prstDash val="solid"/>
                </a:ln>
                <a:effectLst/>
              </p:spPr>
              <p:txBody>
                <a:bodyPr lIns="90000" tIns="46800" rIns="90000" bIns="46800" anchor="ctr">
                  <a:noAutofit/>
                </a:bodyPr>
                <a:lstStyle/>
                <a:p>
                  <a:pPr algn="dist"/>
                  <a:r>
                    <a:rPr lang="zh-CN" altLang="en-US" sz="3600" b="1" dirty="0">
                      <a:ln w="127000">
                        <a:solidFill>
                          <a:srgbClr val="0070C0"/>
                        </a:solidFill>
                      </a:ln>
                      <a:solidFill>
                        <a:srgbClr val="0070C0"/>
                      </a:solidFill>
                      <a:latin typeface="锐字真言体免费商用" panose="02010600030101010101" pitchFamily="2" charset="-122"/>
                      <a:ea typeface="锐字真言体免费商用" panose="02010600030101010101" pitchFamily="2" charset="-122"/>
                      <a:cs typeface="+mn-ea"/>
                      <a:sym typeface="+mn-lt"/>
                    </a:rPr>
                    <a:t>基本概述及分类</a:t>
                  </a:r>
                </a:p>
              </p:txBody>
            </p:sp>
          </p:grpSp>
          <p:pic>
            <p:nvPicPr>
              <p:cNvPr id="14" name="图片 13">
                <a:extLst>
                  <a:ext uri="{FF2B5EF4-FFF2-40B4-BE49-F238E27FC236}">
                    <a16:creationId xmlns="" xmlns:a16="http://schemas.microsoft.com/office/drawing/2014/main" id="{1EE8A0F3-FCD8-4BE3-A19B-8C87931B9156}"/>
                  </a:ext>
                </a:extLst>
              </p:cNvPr>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4168538" y="2214180"/>
                <a:ext cx="1110471" cy="1479703"/>
              </a:xfrm>
              <a:prstGeom prst="rect">
                <a:avLst/>
              </a:prstGeom>
            </p:spPr>
          </p:pic>
        </p:grpSp>
        <p:grpSp>
          <p:nvGrpSpPr>
            <p:cNvPr id="17" name="组合 16">
              <a:extLst>
                <a:ext uri="{FF2B5EF4-FFF2-40B4-BE49-F238E27FC236}">
                  <a16:creationId xmlns="" xmlns:a16="http://schemas.microsoft.com/office/drawing/2014/main" id="{8ED91A58-DD1D-4993-88FE-F5E9B689E3FE}"/>
                </a:ext>
              </a:extLst>
            </p:cNvPr>
            <p:cNvGrpSpPr/>
            <p:nvPr/>
          </p:nvGrpSpPr>
          <p:grpSpPr>
            <a:xfrm>
              <a:off x="5833072" y="2395557"/>
              <a:ext cx="5466079" cy="1479703"/>
              <a:chOff x="4168538" y="2214180"/>
              <a:chExt cx="5466079" cy="1479703"/>
            </a:xfrm>
          </p:grpSpPr>
          <p:grpSp>
            <p:nvGrpSpPr>
              <p:cNvPr id="18" name="组合 17">
                <a:extLst>
                  <a:ext uri="{FF2B5EF4-FFF2-40B4-BE49-F238E27FC236}">
                    <a16:creationId xmlns="" xmlns:a16="http://schemas.microsoft.com/office/drawing/2014/main" id="{3F4021D8-8F4B-4C3E-A29C-ED9D4D25DDF9}"/>
                  </a:ext>
                </a:extLst>
              </p:cNvPr>
              <p:cNvGrpSpPr/>
              <p:nvPr/>
            </p:nvGrpSpPr>
            <p:grpSpPr>
              <a:xfrm>
                <a:off x="4941537" y="2338083"/>
                <a:ext cx="4693080" cy="1089530"/>
                <a:chOff x="4763280" y="821308"/>
                <a:chExt cx="2409779" cy="644897"/>
              </a:xfrm>
            </p:grpSpPr>
            <p:sp>
              <p:nvSpPr>
                <p:cNvPr id="20" name="TextBox 40">
                  <a:extLst>
                    <a:ext uri="{FF2B5EF4-FFF2-40B4-BE49-F238E27FC236}">
                      <a16:creationId xmlns="" xmlns:a16="http://schemas.microsoft.com/office/drawing/2014/main" id="{9ECEA1A5-9CA6-4D4C-B317-1C6FA859D11C}"/>
                    </a:ext>
                  </a:extLst>
                </p:cNvPr>
                <p:cNvSpPr txBox="1"/>
                <p:nvPr>
                  <p:custDataLst>
                    <p:tags r:id="rId13"/>
                  </p:custDataLst>
                </p:nvPr>
              </p:nvSpPr>
              <p:spPr>
                <a:xfrm>
                  <a:off x="4763280" y="821308"/>
                  <a:ext cx="703262" cy="644897"/>
                </a:xfrm>
                <a:prstGeom prst="rect">
                  <a:avLst/>
                </a:prstGeom>
                <a:noFill/>
              </p:spPr>
              <p:txBody>
                <a:bodyPr>
                  <a:spAutoFit/>
                </a:bodyPr>
                <a:lstStyle/>
                <a:p>
                  <a:pPr algn="ctr">
                    <a:lnSpc>
                      <a:spcPct val="120000"/>
                    </a:lnSpc>
                    <a:defRPr/>
                  </a:pPr>
                  <a:r>
                    <a:rPr lang="en-US" sz="5400" b="1" kern="0" dirty="0">
                      <a:ln w="127000">
                        <a:solidFill>
                          <a:srgbClr val="0070C0"/>
                        </a:solidFill>
                      </a:ln>
                      <a:solidFill>
                        <a:srgbClr val="0070C0"/>
                      </a:solidFill>
                      <a:latin typeface="锐字真言体免费商用" panose="02010600030101010101" pitchFamily="2" charset="-122"/>
                      <a:ea typeface="锐字真言体免费商用" panose="02010600030101010101" pitchFamily="2" charset="-122"/>
                      <a:cs typeface="+mn-ea"/>
                      <a:sym typeface="+mn-lt"/>
                    </a:rPr>
                    <a:t>02</a:t>
                  </a:r>
                  <a:endParaRPr lang="en-US" sz="4800" b="1" kern="0" dirty="0">
                    <a:ln w="127000">
                      <a:solidFill>
                        <a:srgbClr val="0070C0"/>
                      </a:solidFill>
                    </a:ln>
                    <a:solidFill>
                      <a:srgbClr val="0070C0"/>
                    </a:solidFill>
                    <a:latin typeface="锐字真言体免费商用" panose="02010600030101010101" pitchFamily="2" charset="-122"/>
                    <a:ea typeface="锐字真言体免费商用" panose="02010600030101010101" pitchFamily="2" charset="-122"/>
                    <a:cs typeface="+mn-ea"/>
                    <a:sym typeface="+mn-lt"/>
                  </a:endParaRPr>
                </a:p>
              </p:txBody>
            </p:sp>
            <p:sp>
              <p:nvSpPr>
                <p:cNvPr id="21" name="矩形 20">
                  <a:extLst>
                    <a:ext uri="{FF2B5EF4-FFF2-40B4-BE49-F238E27FC236}">
                      <a16:creationId xmlns="" xmlns:a16="http://schemas.microsoft.com/office/drawing/2014/main" id="{CBEF6428-5F26-450E-B15F-BDEB34425249}"/>
                    </a:ext>
                  </a:extLst>
                </p:cNvPr>
                <p:cNvSpPr/>
                <p:nvPr>
                  <p:custDataLst>
                    <p:tags r:id="rId14"/>
                  </p:custDataLst>
                </p:nvPr>
              </p:nvSpPr>
              <p:spPr>
                <a:xfrm>
                  <a:off x="5391051" y="1021911"/>
                  <a:ext cx="1782008" cy="323850"/>
                </a:xfrm>
                <a:prstGeom prst="rect">
                  <a:avLst/>
                </a:prstGeom>
                <a:noFill/>
                <a:ln w="6350" cap="flat" cmpd="sng" algn="ctr">
                  <a:noFill/>
                  <a:prstDash val="solid"/>
                </a:ln>
                <a:effectLst/>
              </p:spPr>
              <p:txBody>
                <a:bodyPr lIns="90000" tIns="46800" rIns="90000" bIns="46800" anchor="ctr">
                  <a:noAutofit/>
                </a:bodyPr>
                <a:lstStyle/>
                <a:p>
                  <a:pPr algn="dist"/>
                  <a:r>
                    <a:rPr lang="zh-CN" altLang="en-US" sz="3600" b="1" dirty="0">
                      <a:ln w="127000">
                        <a:solidFill>
                          <a:srgbClr val="0070C0"/>
                        </a:solidFill>
                      </a:ln>
                      <a:solidFill>
                        <a:srgbClr val="0070C0"/>
                      </a:solidFill>
                      <a:latin typeface="锐字真言体免费商用" panose="02010600030101010101" pitchFamily="2" charset="-122"/>
                      <a:ea typeface="锐字真言体免费商用" panose="02010600030101010101" pitchFamily="2" charset="-122"/>
                      <a:cs typeface="+mn-ea"/>
                      <a:sym typeface="+mn-lt"/>
                    </a:rPr>
                    <a:t>病因及临床表现</a:t>
                  </a:r>
                </a:p>
              </p:txBody>
            </p:sp>
          </p:grpSp>
          <p:pic>
            <p:nvPicPr>
              <p:cNvPr id="19" name="图片 18">
                <a:extLst>
                  <a:ext uri="{FF2B5EF4-FFF2-40B4-BE49-F238E27FC236}">
                    <a16:creationId xmlns="" xmlns:a16="http://schemas.microsoft.com/office/drawing/2014/main" id="{D97E05B0-E62F-4006-8E67-83C1EE72E4FB}"/>
                  </a:ext>
                </a:extLst>
              </p:cNvPr>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4168538" y="2214180"/>
                <a:ext cx="1110471" cy="1479703"/>
              </a:xfrm>
              <a:prstGeom prst="rect">
                <a:avLst/>
              </a:prstGeom>
            </p:spPr>
          </p:pic>
        </p:grpSp>
        <p:grpSp>
          <p:nvGrpSpPr>
            <p:cNvPr id="22" name="组合 21">
              <a:extLst>
                <a:ext uri="{FF2B5EF4-FFF2-40B4-BE49-F238E27FC236}">
                  <a16:creationId xmlns="" xmlns:a16="http://schemas.microsoft.com/office/drawing/2014/main" id="{6D4648B7-ABB5-4C10-8221-67B804F88549}"/>
                </a:ext>
              </a:extLst>
            </p:cNvPr>
            <p:cNvGrpSpPr/>
            <p:nvPr/>
          </p:nvGrpSpPr>
          <p:grpSpPr>
            <a:xfrm>
              <a:off x="5833072" y="3398707"/>
              <a:ext cx="5466079" cy="1479703"/>
              <a:chOff x="4168538" y="2214180"/>
              <a:chExt cx="5466079" cy="1479703"/>
            </a:xfrm>
          </p:grpSpPr>
          <p:grpSp>
            <p:nvGrpSpPr>
              <p:cNvPr id="23" name="组合 22">
                <a:extLst>
                  <a:ext uri="{FF2B5EF4-FFF2-40B4-BE49-F238E27FC236}">
                    <a16:creationId xmlns="" xmlns:a16="http://schemas.microsoft.com/office/drawing/2014/main" id="{C301E841-FAE9-412C-B0A8-4E67A002D6D7}"/>
                  </a:ext>
                </a:extLst>
              </p:cNvPr>
              <p:cNvGrpSpPr/>
              <p:nvPr/>
            </p:nvGrpSpPr>
            <p:grpSpPr>
              <a:xfrm>
                <a:off x="4941537" y="2338083"/>
                <a:ext cx="4693080" cy="1089530"/>
                <a:chOff x="4763280" y="821308"/>
                <a:chExt cx="2409779" cy="644897"/>
              </a:xfrm>
            </p:grpSpPr>
            <p:sp>
              <p:nvSpPr>
                <p:cNvPr id="25" name="TextBox 40">
                  <a:extLst>
                    <a:ext uri="{FF2B5EF4-FFF2-40B4-BE49-F238E27FC236}">
                      <a16:creationId xmlns="" xmlns:a16="http://schemas.microsoft.com/office/drawing/2014/main" id="{C8C5B99B-CD6E-4DD0-995A-5ACA1E068B48}"/>
                    </a:ext>
                  </a:extLst>
                </p:cNvPr>
                <p:cNvSpPr txBox="1"/>
                <p:nvPr>
                  <p:custDataLst>
                    <p:tags r:id="rId11"/>
                  </p:custDataLst>
                </p:nvPr>
              </p:nvSpPr>
              <p:spPr>
                <a:xfrm>
                  <a:off x="4763280" y="821308"/>
                  <a:ext cx="703262" cy="644897"/>
                </a:xfrm>
                <a:prstGeom prst="rect">
                  <a:avLst/>
                </a:prstGeom>
                <a:noFill/>
              </p:spPr>
              <p:txBody>
                <a:bodyPr>
                  <a:spAutoFit/>
                </a:bodyPr>
                <a:lstStyle/>
                <a:p>
                  <a:pPr algn="ctr">
                    <a:lnSpc>
                      <a:spcPct val="120000"/>
                    </a:lnSpc>
                    <a:defRPr/>
                  </a:pPr>
                  <a:r>
                    <a:rPr lang="en-US" sz="5400" b="1" kern="0" dirty="0">
                      <a:ln w="127000">
                        <a:solidFill>
                          <a:srgbClr val="0070C0"/>
                        </a:solidFill>
                      </a:ln>
                      <a:solidFill>
                        <a:srgbClr val="0070C0"/>
                      </a:solidFill>
                      <a:latin typeface="锐字真言体免费商用" panose="02010600030101010101" pitchFamily="2" charset="-122"/>
                      <a:ea typeface="锐字真言体免费商用" panose="02010600030101010101" pitchFamily="2" charset="-122"/>
                      <a:cs typeface="+mn-ea"/>
                      <a:sym typeface="+mn-lt"/>
                    </a:rPr>
                    <a:t>03</a:t>
                  </a:r>
                  <a:endParaRPr lang="en-US" sz="4800" b="1" kern="0" dirty="0">
                    <a:ln w="127000">
                      <a:solidFill>
                        <a:srgbClr val="0070C0"/>
                      </a:solidFill>
                    </a:ln>
                    <a:solidFill>
                      <a:srgbClr val="0070C0"/>
                    </a:solidFill>
                    <a:latin typeface="锐字真言体免费商用" panose="02010600030101010101" pitchFamily="2" charset="-122"/>
                    <a:ea typeface="锐字真言体免费商用" panose="02010600030101010101" pitchFamily="2" charset="-122"/>
                    <a:cs typeface="+mn-ea"/>
                    <a:sym typeface="+mn-lt"/>
                  </a:endParaRPr>
                </a:p>
              </p:txBody>
            </p:sp>
            <p:sp>
              <p:nvSpPr>
                <p:cNvPr id="26" name="矩形 25">
                  <a:extLst>
                    <a:ext uri="{FF2B5EF4-FFF2-40B4-BE49-F238E27FC236}">
                      <a16:creationId xmlns="" xmlns:a16="http://schemas.microsoft.com/office/drawing/2014/main" id="{61578188-64B6-48A4-969E-DCEDEE503FD5}"/>
                    </a:ext>
                  </a:extLst>
                </p:cNvPr>
                <p:cNvSpPr/>
                <p:nvPr>
                  <p:custDataLst>
                    <p:tags r:id="rId12"/>
                  </p:custDataLst>
                </p:nvPr>
              </p:nvSpPr>
              <p:spPr>
                <a:xfrm>
                  <a:off x="5391051" y="1030043"/>
                  <a:ext cx="1782008" cy="323850"/>
                </a:xfrm>
                <a:prstGeom prst="rect">
                  <a:avLst/>
                </a:prstGeom>
                <a:noFill/>
                <a:ln w="6350" cap="flat" cmpd="sng" algn="ctr">
                  <a:noFill/>
                  <a:prstDash val="solid"/>
                </a:ln>
                <a:effectLst/>
              </p:spPr>
              <p:txBody>
                <a:bodyPr lIns="90000" tIns="46800" rIns="90000" bIns="46800" anchor="ctr">
                  <a:noAutofit/>
                </a:bodyPr>
                <a:lstStyle/>
                <a:p>
                  <a:pPr algn="dist"/>
                  <a:r>
                    <a:rPr lang="zh-CN" altLang="en-US" sz="3600" b="1" dirty="0">
                      <a:ln w="127000">
                        <a:solidFill>
                          <a:srgbClr val="0070C0"/>
                        </a:solidFill>
                      </a:ln>
                      <a:solidFill>
                        <a:srgbClr val="0070C0"/>
                      </a:solidFill>
                      <a:latin typeface="锐字真言体免费商用" panose="02010600030101010101" pitchFamily="2" charset="-122"/>
                      <a:ea typeface="锐字真言体免费商用" panose="02010600030101010101" pitchFamily="2" charset="-122"/>
                      <a:cs typeface="+mn-ea"/>
                      <a:sym typeface="+mn-lt"/>
                    </a:rPr>
                    <a:t>心脏病辅助检查</a:t>
                  </a:r>
                </a:p>
              </p:txBody>
            </p:sp>
          </p:grpSp>
          <p:pic>
            <p:nvPicPr>
              <p:cNvPr id="24" name="图片 23">
                <a:extLst>
                  <a:ext uri="{FF2B5EF4-FFF2-40B4-BE49-F238E27FC236}">
                    <a16:creationId xmlns="" xmlns:a16="http://schemas.microsoft.com/office/drawing/2014/main" id="{36214B37-2A56-4471-BD10-F9474E551C38}"/>
                  </a:ext>
                </a:extLst>
              </p:cNvPr>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4168538" y="2214180"/>
                <a:ext cx="1110471" cy="1479703"/>
              </a:xfrm>
              <a:prstGeom prst="rect">
                <a:avLst/>
              </a:prstGeom>
            </p:spPr>
          </p:pic>
        </p:grpSp>
        <p:grpSp>
          <p:nvGrpSpPr>
            <p:cNvPr id="27" name="组合 26">
              <a:extLst>
                <a:ext uri="{FF2B5EF4-FFF2-40B4-BE49-F238E27FC236}">
                  <a16:creationId xmlns="" xmlns:a16="http://schemas.microsoft.com/office/drawing/2014/main" id="{43B07A83-FEBC-4097-AA3E-91CAABE7E032}"/>
                </a:ext>
              </a:extLst>
            </p:cNvPr>
            <p:cNvGrpSpPr/>
            <p:nvPr/>
          </p:nvGrpSpPr>
          <p:grpSpPr>
            <a:xfrm>
              <a:off x="5833072" y="4503609"/>
              <a:ext cx="5466079" cy="1479703"/>
              <a:chOff x="4168538" y="2214180"/>
              <a:chExt cx="5466079" cy="1479703"/>
            </a:xfrm>
          </p:grpSpPr>
          <p:grpSp>
            <p:nvGrpSpPr>
              <p:cNvPr id="28" name="组合 27">
                <a:extLst>
                  <a:ext uri="{FF2B5EF4-FFF2-40B4-BE49-F238E27FC236}">
                    <a16:creationId xmlns="" xmlns:a16="http://schemas.microsoft.com/office/drawing/2014/main" id="{DF789173-EB05-4A8A-90EE-C0FEAE7AD608}"/>
                  </a:ext>
                </a:extLst>
              </p:cNvPr>
              <p:cNvGrpSpPr/>
              <p:nvPr/>
            </p:nvGrpSpPr>
            <p:grpSpPr>
              <a:xfrm>
                <a:off x="4941537" y="2338083"/>
                <a:ext cx="4693080" cy="1089530"/>
                <a:chOff x="4763280" y="821308"/>
                <a:chExt cx="2409779" cy="644897"/>
              </a:xfrm>
            </p:grpSpPr>
            <p:sp>
              <p:nvSpPr>
                <p:cNvPr id="30" name="TextBox 40">
                  <a:extLst>
                    <a:ext uri="{FF2B5EF4-FFF2-40B4-BE49-F238E27FC236}">
                      <a16:creationId xmlns="" xmlns:a16="http://schemas.microsoft.com/office/drawing/2014/main" id="{6A39DB12-46E6-4F3D-8817-83EBD076B830}"/>
                    </a:ext>
                  </a:extLst>
                </p:cNvPr>
                <p:cNvSpPr txBox="1"/>
                <p:nvPr>
                  <p:custDataLst>
                    <p:tags r:id="rId9"/>
                  </p:custDataLst>
                </p:nvPr>
              </p:nvSpPr>
              <p:spPr>
                <a:xfrm>
                  <a:off x="4763280" y="821308"/>
                  <a:ext cx="703262" cy="644897"/>
                </a:xfrm>
                <a:prstGeom prst="rect">
                  <a:avLst/>
                </a:prstGeom>
                <a:noFill/>
              </p:spPr>
              <p:txBody>
                <a:bodyPr>
                  <a:spAutoFit/>
                </a:bodyPr>
                <a:lstStyle/>
                <a:p>
                  <a:pPr algn="ctr">
                    <a:lnSpc>
                      <a:spcPct val="120000"/>
                    </a:lnSpc>
                    <a:defRPr/>
                  </a:pPr>
                  <a:r>
                    <a:rPr lang="en-US" sz="5400" b="1" kern="0" dirty="0">
                      <a:ln w="127000">
                        <a:solidFill>
                          <a:srgbClr val="0070C0"/>
                        </a:solidFill>
                      </a:ln>
                      <a:solidFill>
                        <a:srgbClr val="0070C0"/>
                      </a:solidFill>
                      <a:latin typeface="锐字真言体免费商用" panose="02010600030101010101" pitchFamily="2" charset="-122"/>
                      <a:ea typeface="锐字真言体免费商用" panose="02010600030101010101" pitchFamily="2" charset="-122"/>
                      <a:cs typeface="+mn-ea"/>
                      <a:sym typeface="+mn-lt"/>
                    </a:rPr>
                    <a:t>04</a:t>
                  </a:r>
                  <a:endParaRPr lang="en-US" sz="4800" b="1" kern="0" dirty="0">
                    <a:ln w="127000">
                      <a:solidFill>
                        <a:srgbClr val="0070C0"/>
                      </a:solidFill>
                    </a:ln>
                    <a:solidFill>
                      <a:srgbClr val="0070C0"/>
                    </a:solidFill>
                    <a:latin typeface="锐字真言体免费商用" panose="02010600030101010101" pitchFamily="2" charset="-122"/>
                    <a:ea typeface="锐字真言体免费商用" panose="02010600030101010101" pitchFamily="2" charset="-122"/>
                    <a:cs typeface="+mn-ea"/>
                    <a:sym typeface="+mn-lt"/>
                  </a:endParaRPr>
                </a:p>
              </p:txBody>
            </p:sp>
            <p:sp>
              <p:nvSpPr>
                <p:cNvPr id="31" name="矩形 30">
                  <a:extLst>
                    <a:ext uri="{FF2B5EF4-FFF2-40B4-BE49-F238E27FC236}">
                      <a16:creationId xmlns="" xmlns:a16="http://schemas.microsoft.com/office/drawing/2014/main" id="{56D985BB-F8BE-44D3-AD32-5194145B7EF5}"/>
                    </a:ext>
                  </a:extLst>
                </p:cNvPr>
                <p:cNvSpPr/>
                <p:nvPr>
                  <p:custDataLst>
                    <p:tags r:id="rId10"/>
                  </p:custDataLst>
                </p:nvPr>
              </p:nvSpPr>
              <p:spPr>
                <a:xfrm>
                  <a:off x="5391051" y="1016714"/>
                  <a:ext cx="1782008" cy="323850"/>
                </a:xfrm>
                <a:prstGeom prst="rect">
                  <a:avLst/>
                </a:prstGeom>
                <a:noFill/>
                <a:ln w="6350" cap="flat" cmpd="sng" algn="ctr">
                  <a:noFill/>
                  <a:prstDash val="solid"/>
                </a:ln>
                <a:effectLst/>
              </p:spPr>
              <p:txBody>
                <a:bodyPr lIns="90000" tIns="46800" rIns="90000" bIns="46800" anchor="ctr">
                  <a:noAutofit/>
                </a:bodyPr>
                <a:lstStyle/>
                <a:p>
                  <a:pPr algn="dist"/>
                  <a:r>
                    <a:rPr lang="zh-CN" altLang="en-US" sz="3600" b="1" dirty="0">
                      <a:ln w="127000">
                        <a:solidFill>
                          <a:srgbClr val="0070C0"/>
                        </a:solidFill>
                      </a:ln>
                      <a:solidFill>
                        <a:srgbClr val="0070C0"/>
                      </a:solidFill>
                      <a:latin typeface="锐字真言体免费商用" panose="02010600030101010101" pitchFamily="2" charset="-122"/>
                      <a:ea typeface="锐字真言体免费商用" panose="02010600030101010101" pitchFamily="2" charset="-122"/>
                      <a:cs typeface="+mn-ea"/>
                      <a:sym typeface="+mn-lt"/>
                    </a:rPr>
                    <a:t>心脏病治疗方法</a:t>
                  </a:r>
                </a:p>
              </p:txBody>
            </p:sp>
          </p:grpSp>
          <p:pic>
            <p:nvPicPr>
              <p:cNvPr id="29" name="图片 28">
                <a:extLst>
                  <a:ext uri="{FF2B5EF4-FFF2-40B4-BE49-F238E27FC236}">
                    <a16:creationId xmlns="" xmlns:a16="http://schemas.microsoft.com/office/drawing/2014/main" id="{63F09BAC-63B2-4211-A150-DC3A69F08FF3}"/>
                  </a:ext>
                </a:extLst>
              </p:cNvPr>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4168538" y="2214180"/>
                <a:ext cx="1110471" cy="1479703"/>
              </a:xfrm>
              <a:prstGeom prst="rect">
                <a:avLst/>
              </a:prstGeom>
            </p:spPr>
          </p:pic>
        </p:grpSp>
        <p:grpSp>
          <p:nvGrpSpPr>
            <p:cNvPr id="33" name="组合 32">
              <a:extLst>
                <a:ext uri="{FF2B5EF4-FFF2-40B4-BE49-F238E27FC236}">
                  <a16:creationId xmlns="" xmlns:a16="http://schemas.microsoft.com/office/drawing/2014/main" id="{02826FD2-A131-45E4-9641-2252760E3431}"/>
                </a:ext>
              </a:extLst>
            </p:cNvPr>
            <p:cNvGrpSpPr/>
            <p:nvPr/>
          </p:nvGrpSpPr>
          <p:grpSpPr>
            <a:xfrm>
              <a:off x="6606071" y="1394888"/>
              <a:ext cx="4693082" cy="1089530"/>
              <a:chOff x="4763280" y="821308"/>
              <a:chExt cx="2409780" cy="644897"/>
            </a:xfrm>
          </p:grpSpPr>
          <p:sp>
            <p:nvSpPr>
              <p:cNvPr id="35" name="TextBox 40">
                <a:extLst>
                  <a:ext uri="{FF2B5EF4-FFF2-40B4-BE49-F238E27FC236}">
                    <a16:creationId xmlns="" xmlns:a16="http://schemas.microsoft.com/office/drawing/2014/main" id="{9D3042F3-8976-4FB6-B0E4-F8B2954C31CA}"/>
                  </a:ext>
                </a:extLst>
              </p:cNvPr>
              <p:cNvSpPr txBox="1"/>
              <p:nvPr>
                <p:custDataLst>
                  <p:tags r:id="rId7"/>
                </p:custDataLst>
              </p:nvPr>
            </p:nvSpPr>
            <p:spPr>
              <a:xfrm>
                <a:off x="4763280" y="821308"/>
                <a:ext cx="703262" cy="644897"/>
              </a:xfrm>
              <a:prstGeom prst="rect">
                <a:avLst/>
              </a:prstGeom>
              <a:noFill/>
            </p:spPr>
            <p:txBody>
              <a:bodyPr>
                <a:spAutoFit/>
              </a:bodyPr>
              <a:lstStyle/>
              <a:p>
                <a:pPr algn="ctr">
                  <a:lnSpc>
                    <a:spcPct val="120000"/>
                  </a:lnSpc>
                  <a:defRPr/>
                </a:pPr>
                <a:r>
                  <a:rPr lang="en-US" sz="5400" kern="0" dirty="0">
                    <a:solidFill>
                      <a:schemeClr val="bg1"/>
                    </a:solidFill>
                    <a:latin typeface="锐字真言体免费商用" panose="02010600030101010101" pitchFamily="2" charset="-122"/>
                    <a:ea typeface="锐字真言体免费商用" panose="02010600030101010101" pitchFamily="2" charset="-122"/>
                    <a:cs typeface="+mn-ea"/>
                    <a:sym typeface="+mn-lt"/>
                  </a:rPr>
                  <a:t>01</a:t>
                </a:r>
                <a:endParaRPr lang="en-US" sz="4800" kern="0" dirty="0">
                  <a:solidFill>
                    <a:schemeClr val="bg1"/>
                  </a:solidFill>
                  <a:latin typeface="锐字真言体免费商用" panose="02010600030101010101" pitchFamily="2" charset="-122"/>
                  <a:ea typeface="锐字真言体免费商用" panose="02010600030101010101" pitchFamily="2" charset="-122"/>
                  <a:cs typeface="+mn-ea"/>
                  <a:sym typeface="+mn-lt"/>
                </a:endParaRPr>
              </a:p>
            </p:txBody>
          </p:sp>
          <p:sp>
            <p:nvSpPr>
              <p:cNvPr id="36" name="矩形 35">
                <a:extLst>
                  <a:ext uri="{FF2B5EF4-FFF2-40B4-BE49-F238E27FC236}">
                    <a16:creationId xmlns="" xmlns:a16="http://schemas.microsoft.com/office/drawing/2014/main" id="{046AA4D2-6889-47B2-9ABD-312CCF1E4960}"/>
                  </a:ext>
                </a:extLst>
              </p:cNvPr>
              <p:cNvSpPr/>
              <p:nvPr>
                <p:custDataLst>
                  <p:tags r:id="rId8"/>
                </p:custDataLst>
              </p:nvPr>
            </p:nvSpPr>
            <p:spPr>
              <a:xfrm>
                <a:off x="5391052" y="1006118"/>
                <a:ext cx="1782008" cy="323850"/>
              </a:xfrm>
              <a:prstGeom prst="rect">
                <a:avLst/>
              </a:prstGeom>
              <a:noFill/>
              <a:ln w="6350" cap="flat" cmpd="sng" algn="ctr">
                <a:noFill/>
                <a:prstDash val="solid"/>
              </a:ln>
              <a:effectLst/>
            </p:spPr>
            <p:txBody>
              <a:bodyPr lIns="90000" tIns="46800" rIns="90000" bIns="46800" anchor="ctr">
                <a:noAutofit/>
              </a:bodyPr>
              <a:lstStyle/>
              <a:p>
                <a:pPr algn="dist"/>
                <a:r>
                  <a:rPr lang="zh-CN" altLang="en-US" sz="3600" dirty="0">
                    <a:solidFill>
                      <a:schemeClr val="bg1"/>
                    </a:solidFill>
                    <a:latin typeface="锐字真言体免费商用" panose="02010600030101010101" pitchFamily="2" charset="-122"/>
                    <a:ea typeface="锐字真言体免费商用" panose="02010600030101010101" pitchFamily="2" charset="-122"/>
                    <a:cs typeface="+mn-ea"/>
                    <a:sym typeface="+mn-lt"/>
                  </a:rPr>
                  <a:t>基本概述及分类</a:t>
                </a:r>
              </a:p>
            </p:txBody>
          </p:sp>
        </p:grpSp>
        <p:grpSp>
          <p:nvGrpSpPr>
            <p:cNvPr id="38" name="组合 37">
              <a:extLst>
                <a:ext uri="{FF2B5EF4-FFF2-40B4-BE49-F238E27FC236}">
                  <a16:creationId xmlns="" xmlns:a16="http://schemas.microsoft.com/office/drawing/2014/main" id="{31262C96-4251-46C5-915C-4D20845446EC}"/>
                </a:ext>
              </a:extLst>
            </p:cNvPr>
            <p:cNvGrpSpPr/>
            <p:nvPr/>
          </p:nvGrpSpPr>
          <p:grpSpPr>
            <a:xfrm>
              <a:off x="6606071" y="2506306"/>
              <a:ext cx="4693080" cy="1089530"/>
              <a:chOff x="4763280" y="821308"/>
              <a:chExt cx="2409779" cy="644897"/>
            </a:xfrm>
          </p:grpSpPr>
          <p:sp>
            <p:nvSpPr>
              <p:cNvPr id="40" name="TextBox 40">
                <a:extLst>
                  <a:ext uri="{FF2B5EF4-FFF2-40B4-BE49-F238E27FC236}">
                    <a16:creationId xmlns="" xmlns:a16="http://schemas.microsoft.com/office/drawing/2014/main" id="{7F11E9F9-335E-4A33-ABD3-4CFB52D74BA1}"/>
                  </a:ext>
                </a:extLst>
              </p:cNvPr>
              <p:cNvSpPr txBox="1"/>
              <p:nvPr>
                <p:custDataLst>
                  <p:tags r:id="rId5"/>
                </p:custDataLst>
              </p:nvPr>
            </p:nvSpPr>
            <p:spPr>
              <a:xfrm>
                <a:off x="4763280" y="821308"/>
                <a:ext cx="703262" cy="644897"/>
              </a:xfrm>
              <a:prstGeom prst="rect">
                <a:avLst/>
              </a:prstGeom>
              <a:noFill/>
            </p:spPr>
            <p:txBody>
              <a:bodyPr>
                <a:spAutoFit/>
              </a:bodyPr>
              <a:lstStyle/>
              <a:p>
                <a:pPr algn="ctr">
                  <a:lnSpc>
                    <a:spcPct val="120000"/>
                  </a:lnSpc>
                  <a:defRPr/>
                </a:pPr>
                <a:r>
                  <a:rPr lang="en-US" sz="5400" kern="0" dirty="0">
                    <a:solidFill>
                      <a:schemeClr val="bg1"/>
                    </a:solidFill>
                    <a:latin typeface="锐字真言体免费商用" panose="02010600030101010101" pitchFamily="2" charset="-122"/>
                    <a:ea typeface="锐字真言体免费商用" panose="02010600030101010101" pitchFamily="2" charset="-122"/>
                    <a:cs typeface="+mn-ea"/>
                    <a:sym typeface="+mn-lt"/>
                  </a:rPr>
                  <a:t>02</a:t>
                </a:r>
                <a:endParaRPr lang="en-US" sz="4800" kern="0" dirty="0">
                  <a:solidFill>
                    <a:schemeClr val="bg1"/>
                  </a:solidFill>
                  <a:latin typeface="锐字真言体免费商用" panose="02010600030101010101" pitchFamily="2" charset="-122"/>
                  <a:ea typeface="锐字真言体免费商用" panose="02010600030101010101" pitchFamily="2" charset="-122"/>
                  <a:cs typeface="+mn-ea"/>
                  <a:sym typeface="+mn-lt"/>
                </a:endParaRPr>
              </a:p>
            </p:txBody>
          </p:sp>
          <p:sp>
            <p:nvSpPr>
              <p:cNvPr id="41" name="矩形 40">
                <a:extLst>
                  <a:ext uri="{FF2B5EF4-FFF2-40B4-BE49-F238E27FC236}">
                    <a16:creationId xmlns="" xmlns:a16="http://schemas.microsoft.com/office/drawing/2014/main" id="{6F76DF89-2A03-4F68-B295-2716F85868F7}"/>
                  </a:ext>
                </a:extLst>
              </p:cNvPr>
              <p:cNvSpPr/>
              <p:nvPr>
                <p:custDataLst>
                  <p:tags r:id="rId6"/>
                </p:custDataLst>
              </p:nvPr>
            </p:nvSpPr>
            <p:spPr>
              <a:xfrm>
                <a:off x="5391051" y="1021911"/>
                <a:ext cx="1782008" cy="323850"/>
              </a:xfrm>
              <a:prstGeom prst="rect">
                <a:avLst/>
              </a:prstGeom>
              <a:noFill/>
              <a:ln w="6350" cap="flat" cmpd="sng" algn="ctr">
                <a:noFill/>
                <a:prstDash val="solid"/>
              </a:ln>
              <a:effectLst/>
            </p:spPr>
            <p:txBody>
              <a:bodyPr lIns="90000" tIns="46800" rIns="90000" bIns="46800" anchor="ctr">
                <a:noAutofit/>
              </a:bodyPr>
              <a:lstStyle/>
              <a:p>
                <a:pPr algn="dist"/>
                <a:r>
                  <a:rPr lang="zh-CN" altLang="en-US" sz="3600" dirty="0">
                    <a:solidFill>
                      <a:schemeClr val="bg1"/>
                    </a:solidFill>
                    <a:latin typeface="锐字真言体免费商用" panose="02010600030101010101" pitchFamily="2" charset="-122"/>
                    <a:ea typeface="锐字真言体免费商用" panose="02010600030101010101" pitchFamily="2" charset="-122"/>
                    <a:cs typeface="+mn-ea"/>
                    <a:sym typeface="+mn-lt"/>
                  </a:rPr>
                  <a:t>病因及临床表现</a:t>
                </a:r>
              </a:p>
            </p:txBody>
          </p:sp>
        </p:grpSp>
        <p:grpSp>
          <p:nvGrpSpPr>
            <p:cNvPr id="43" name="组合 42">
              <a:extLst>
                <a:ext uri="{FF2B5EF4-FFF2-40B4-BE49-F238E27FC236}">
                  <a16:creationId xmlns="" xmlns:a16="http://schemas.microsoft.com/office/drawing/2014/main" id="{2ACC9069-243E-4752-AA66-18B31FED33C5}"/>
                </a:ext>
              </a:extLst>
            </p:cNvPr>
            <p:cNvGrpSpPr/>
            <p:nvPr/>
          </p:nvGrpSpPr>
          <p:grpSpPr>
            <a:xfrm>
              <a:off x="6606071" y="3509456"/>
              <a:ext cx="4693080" cy="1089530"/>
              <a:chOff x="4763280" y="821308"/>
              <a:chExt cx="2409779" cy="644897"/>
            </a:xfrm>
          </p:grpSpPr>
          <p:sp>
            <p:nvSpPr>
              <p:cNvPr id="45" name="TextBox 40">
                <a:extLst>
                  <a:ext uri="{FF2B5EF4-FFF2-40B4-BE49-F238E27FC236}">
                    <a16:creationId xmlns="" xmlns:a16="http://schemas.microsoft.com/office/drawing/2014/main" id="{D68B884C-36CA-484E-A12F-3045466CC837}"/>
                  </a:ext>
                </a:extLst>
              </p:cNvPr>
              <p:cNvSpPr txBox="1"/>
              <p:nvPr>
                <p:custDataLst>
                  <p:tags r:id="rId3"/>
                </p:custDataLst>
              </p:nvPr>
            </p:nvSpPr>
            <p:spPr>
              <a:xfrm>
                <a:off x="4763280" y="821308"/>
                <a:ext cx="703262" cy="644897"/>
              </a:xfrm>
              <a:prstGeom prst="rect">
                <a:avLst/>
              </a:prstGeom>
              <a:noFill/>
            </p:spPr>
            <p:txBody>
              <a:bodyPr>
                <a:spAutoFit/>
              </a:bodyPr>
              <a:lstStyle/>
              <a:p>
                <a:pPr algn="ctr">
                  <a:lnSpc>
                    <a:spcPct val="120000"/>
                  </a:lnSpc>
                  <a:defRPr/>
                </a:pPr>
                <a:r>
                  <a:rPr lang="en-US" sz="5400" kern="0" dirty="0">
                    <a:solidFill>
                      <a:schemeClr val="bg1"/>
                    </a:solidFill>
                    <a:latin typeface="锐字真言体免费商用" panose="02010600030101010101" pitchFamily="2" charset="-122"/>
                    <a:ea typeface="锐字真言体免费商用" panose="02010600030101010101" pitchFamily="2" charset="-122"/>
                    <a:cs typeface="+mn-ea"/>
                    <a:sym typeface="+mn-lt"/>
                  </a:rPr>
                  <a:t>03</a:t>
                </a:r>
                <a:endParaRPr lang="en-US" sz="4800" kern="0" dirty="0">
                  <a:solidFill>
                    <a:schemeClr val="bg1"/>
                  </a:solidFill>
                  <a:latin typeface="锐字真言体免费商用" panose="02010600030101010101" pitchFamily="2" charset="-122"/>
                  <a:ea typeface="锐字真言体免费商用" panose="02010600030101010101" pitchFamily="2" charset="-122"/>
                  <a:cs typeface="+mn-ea"/>
                  <a:sym typeface="+mn-lt"/>
                </a:endParaRPr>
              </a:p>
            </p:txBody>
          </p:sp>
          <p:sp>
            <p:nvSpPr>
              <p:cNvPr id="46" name="矩形 45">
                <a:extLst>
                  <a:ext uri="{FF2B5EF4-FFF2-40B4-BE49-F238E27FC236}">
                    <a16:creationId xmlns="" xmlns:a16="http://schemas.microsoft.com/office/drawing/2014/main" id="{CFDEA30A-05AC-428D-A409-EBD2775C79FE}"/>
                  </a:ext>
                </a:extLst>
              </p:cNvPr>
              <p:cNvSpPr/>
              <p:nvPr>
                <p:custDataLst>
                  <p:tags r:id="rId4"/>
                </p:custDataLst>
              </p:nvPr>
            </p:nvSpPr>
            <p:spPr>
              <a:xfrm>
                <a:off x="5391051" y="1030043"/>
                <a:ext cx="1782008" cy="323850"/>
              </a:xfrm>
              <a:prstGeom prst="rect">
                <a:avLst/>
              </a:prstGeom>
              <a:noFill/>
              <a:ln w="6350" cap="flat" cmpd="sng" algn="ctr">
                <a:noFill/>
                <a:prstDash val="solid"/>
              </a:ln>
              <a:effectLst/>
            </p:spPr>
            <p:txBody>
              <a:bodyPr lIns="90000" tIns="46800" rIns="90000" bIns="46800" anchor="ctr">
                <a:noAutofit/>
              </a:bodyPr>
              <a:lstStyle/>
              <a:p>
                <a:pPr algn="dist"/>
                <a:r>
                  <a:rPr lang="zh-CN" altLang="en-US" sz="3600" dirty="0">
                    <a:solidFill>
                      <a:schemeClr val="bg1"/>
                    </a:solidFill>
                    <a:latin typeface="锐字真言体免费商用" panose="02010600030101010101" pitchFamily="2" charset="-122"/>
                    <a:ea typeface="锐字真言体免费商用" panose="02010600030101010101" pitchFamily="2" charset="-122"/>
                    <a:cs typeface="+mn-ea"/>
                    <a:sym typeface="+mn-lt"/>
                  </a:rPr>
                  <a:t>心脏病辅助检查</a:t>
                </a:r>
              </a:p>
            </p:txBody>
          </p:sp>
        </p:grpSp>
        <p:grpSp>
          <p:nvGrpSpPr>
            <p:cNvPr id="48" name="组合 47">
              <a:extLst>
                <a:ext uri="{FF2B5EF4-FFF2-40B4-BE49-F238E27FC236}">
                  <a16:creationId xmlns="" xmlns:a16="http://schemas.microsoft.com/office/drawing/2014/main" id="{08FCEA14-F20A-4C1F-AB86-A3003AB910AA}"/>
                </a:ext>
              </a:extLst>
            </p:cNvPr>
            <p:cNvGrpSpPr/>
            <p:nvPr/>
          </p:nvGrpSpPr>
          <p:grpSpPr>
            <a:xfrm>
              <a:off x="6606071" y="4614358"/>
              <a:ext cx="4693080" cy="1089530"/>
              <a:chOff x="4763280" y="821308"/>
              <a:chExt cx="2409779" cy="644897"/>
            </a:xfrm>
          </p:grpSpPr>
          <p:sp>
            <p:nvSpPr>
              <p:cNvPr id="50" name="TextBox 40">
                <a:extLst>
                  <a:ext uri="{FF2B5EF4-FFF2-40B4-BE49-F238E27FC236}">
                    <a16:creationId xmlns="" xmlns:a16="http://schemas.microsoft.com/office/drawing/2014/main" id="{616F90E5-EEC9-48D3-B734-BA72B916FE96}"/>
                  </a:ext>
                </a:extLst>
              </p:cNvPr>
              <p:cNvSpPr txBox="1"/>
              <p:nvPr>
                <p:custDataLst>
                  <p:tags r:id="rId1"/>
                </p:custDataLst>
              </p:nvPr>
            </p:nvSpPr>
            <p:spPr>
              <a:xfrm>
                <a:off x="4763280" y="821308"/>
                <a:ext cx="703262" cy="644897"/>
              </a:xfrm>
              <a:prstGeom prst="rect">
                <a:avLst/>
              </a:prstGeom>
              <a:noFill/>
            </p:spPr>
            <p:txBody>
              <a:bodyPr>
                <a:spAutoFit/>
              </a:bodyPr>
              <a:lstStyle/>
              <a:p>
                <a:pPr algn="ctr">
                  <a:lnSpc>
                    <a:spcPct val="120000"/>
                  </a:lnSpc>
                  <a:defRPr/>
                </a:pPr>
                <a:r>
                  <a:rPr lang="en-US" sz="5400" kern="0" dirty="0">
                    <a:solidFill>
                      <a:schemeClr val="bg1"/>
                    </a:solidFill>
                    <a:latin typeface="锐字真言体免费商用" panose="02010600030101010101" pitchFamily="2" charset="-122"/>
                    <a:ea typeface="锐字真言体免费商用" panose="02010600030101010101" pitchFamily="2" charset="-122"/>
                    <a:cs typeface="+mn-ea"/>
                    <a:sym typeface="+mn-lt"/>
                  </a:rPr>
                  <a:t>04</a:t>
                </a:r>
                <a:endParaRPr lang="en-US" sz="4800" kern="0" dirty="0">
                  <a:solidFill>
                    <a:schemeClr val="bg1"/>
                  </a:solidFill>
                  <a:latin typeface="锐字真言体免费商用" panose="02010600030101010101" pitchFamily="2" charset="-122"/>
                  <a:ea typeface="锐字真言体免费商用" panose="02010600030101010101" pitchFamily="2" charset="-122"/>
                  <a:cs typeface="+mn-ea"/>
                  <a:sym typeface="+mn-lt"/>
                </a:endParaRPr>
              </a:p>
            </p:txBody>
          </p:sp>
          <p:sp>
            <p:nvSpPr>
              <p:cNvPr id="51" name="矩形 50">
                <a:extLst>
                  <a:ext uri="{FF2B5EF4-FFF2-40B4-BE49-F238E27FC236}">
                    <a16:creationId xmlns="" xmlns:a16="http://schemas.microsoft.com/office/drawing/2014/main" id="{5E041B2E-19A1-4140-B17F-C09C1E4CE20C}"/>
                  </a:ext>
                </a:extLst>
              </p:cNvPr>
              <p:cNvSpPr/>
              <p:nvPr>
                <p:custDataLst>
                  <p:tags r:id="rId2"/>
                </p:custDataLst>
              </p:nvPr>
            </p:nvSpPr>
            <p:spPr>
              <a:xfrm>
                <a:off x="5391051" y="1016714"/>
                <a:ext cx="1782008" cy="323850"/>
              </a:xfrm>
              <a:prstGeom prst="rect">
                <a:avLst/>
              </a:prstGeom>
              <a:noFill/>
              <a:ln w="6350" cap="flat" cmpd="sng" algn="ctr">
                <a:noFill/>
                <a:prstDash val="solid"/>
              </a:ln>
              <a:effectLst/>
            </p:spPr>
            <p:txBody>
              <a:bodyPr lIns="90000" tIns="46800" rIns="90000" bIns="46800" anchor="ctr">
                <a:noAutofit/>
              </a:bodyPr>
              <a:lstStyle/>
              <a:p>
                <a:pPr algn="dist"/>
                <a:r>
                  <a:rPr lang="zh-CN" altLang="en-US" sz="3600" dirty="0">
                    <a:solidFill>
                      <a:schemeClr val="bg1"/>
                    </a:solidFill>
                    <a:latin typeface="锐字真言体免费商用" panose="02010600030101010101" pitchFamily="2" charset="-122"/>
                    <a:ea typeface="锐字真言体免费商用" panose="02010600030101010101" pitchFamily="2" charset="-122"/>
                    <a:cs typeface="+mn-ea"/>
                    <a:sym typeface="+mn-lt"/>
                  </a:rPr>
                  <a:t>心脏病治疗方法</a:t>
                </a:r>
              </a:p>
            </p:txBody>
          </p:sp>
        </p:grpSp>
      </p:grpSp>
    </p:spTree>
    <p:extLst>
      <p:ext uri="{BB962C8B-B14F-4D97-AF65-F5344CB8AC3E}">
        <p14:creationId xmlns:p14="http://schemas.microsoft.com/office/powerpoint/2010/main" val="11479221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down)">
                                      <p:cBhvr>
                                        <p:cTn id="11" dur="500"/>
                                        <p:tgtEl>
                                          <p:spTgt spid="2"/>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52"/>
                                        </p:tgtEl>
                                        <p:attrNameLst>
                                          <p:attrName>style.visibility</p:attrName>
                                        </p:attrNameLst>
                                      </p:cBhvr>
                                      <p:to>
                                        <p:strVal val="visible"/>
                                      </p:to>
                                    </p:set>
                                    <p:animEffect transition="in" filter="wipe(down)">
                                      <p:cBhvr>
                                        <p:cTn id="15"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553D2DD9-531E-4BE8-858C-284E046A960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矩形 1">
            <a:extLst>
              <a:ext uri="{FF2B5EF4-FFF2-40B4-BE49-F238E27FC236}">
                <a16:creationId xmlns="" xmlns:a16="http://schemas.microsoft.com/office/drawing/2014/main" id="{E2055E0E-4693-418B-9A08-B0CBFA6D3EC6}"/>
              </a:ext>
            </a:extLst>
          </p:cNvPr>
          <p:cNvSpPr/>
          <p:nvPr/>
        </p:nvSpPr>
        <p:spPr>
          <a:xfrm>
            <a:off x="239210" y="219919"/>
            <a:ext cx="11713580" cy="64470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a:extLst>
              <a:ext uri="{FF2B5EF4-FFF2-40B4-BE49-F238E27FC236}">
                <a16:creationId xmlns="" xmlns:a16="http://schemas.microsoft.com/office/drawing/2014/main" id="{040D6359-4458-41AB-85F2-663FDF937C7B}"/>
              </a:ext>
            </a:extLst>
          </p:cNvPr>
          <p:cNvSpPr txBox="1"/>
          <p:nvPr/>
        </p:nvSpPr>
        <p:spPr>
          <a:xfrm>
            <a:off x="1275143" y="508893"/>
            <a:ext cx="6094070" cy="400110"/>
          </a:xfrm>
          <a:prstGeom prst="rect">
            <a:avLst/>
          </a:prstGeom>
          <a:noFill/>
        </p:spPr>
        <p:txBody>
          <a:bodyPr wrap="square">
            <a:spAutoFit/>
          </a:bodyPr>
          <a:lstStyle/>
          <a:p>
            <a:r>
              <a:rPr lang="zh-CN" altLang="en-US" sz="2000" dirty="0">
                <a:solidFill>
                  <a:srgbClr val="0070C0"/>
                </a:solidFill>
                <a:latin typeface="锐字真言体免费商用" panose="02010600030101010101" pitchFamily="2" charset="-122"/>
                <a:ea typeface="锐字真言体免费商用" panose="02010600030101010101" pitchFamily="2" charset="-122"/>
                <a:cs typeface="+mn-ea"/>
                <a:sym typeface="+mn-lt"/>
              </a:rPr>
              <a:t>心脏病治疗方法</a:t>
            </a:r>
          </a:p>
        </p:txBody>
      </p:sp>
      <p:pic>
        <p:nvPicPr>
          <p:cNvPr id="6" name="图片 5">
            <a:extLst>
              <a:ext uri="{FF2B5EF4-FFF2-40B4-BE49-F238E27FC236}">
                <a16:creationId xmlns="" xmlns:a16="http://schemas.microsoft.com/office/drawing/2014/main" id="{4E8D0F66-718C-4E8E-8C44-5D3179A2D83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9210" y="190982"/>
            <a:ext cx="1035933" cy="1035933"/>
          </a:xfrm>
          <a:prstGeom prst="rect">
            <a:avLst/>
          </a:prstGeom>
        </p:spPr>
      </p:pic>
      <p:sp>
        <p:nvSpPr>
          <p:cNvPr id="7" name="文本框 6">
            <a:extLst>
              <a:ext uri="{FF2B5EF4-FFF2-40B4-BE49-F238E27FC236}">
                <a16:creationId xmlns="" xmlns:a16="http://schemas.microsoft.com/office/drawing/2014/main" id="{CB12E056-B340-4027-BD3A-233106F98C78}"/>
              </a:ext>
            </a:extLst>
          </p:cNvPr>
          <p:cNvSpPr txBox="1"/>
          <p:nvPr/>
        </p:nvSpPr>
        <p:spPr>
          <a:xfrm>
            <a:off x="1131537" y="1933228"/>
            <a:ext cx="4482183" cy="461665"/>
          </a:xfrm>
          <a:prstGeom prst="rect">
            <a:avLst/>
          </a:prstGeom>
          <a:noFill/>
        </p:spPr>
        <p:txBody>
          <a:bodyPr wrap="square">
            <a:spAutoFit/>
          </a:bodyPr>
          <a:lstStyle/>
          <a:p>
            <a:pPr marL="342900" indent="-342900">
              <a:buFont typeface="Wingdings" panose="05000000000000000000" pitchFamily="2" charset="2"/>
              <a:buChar char="n"/>
            </a:pPr>
            <a:r>
              <a:rPr lang="zh-CN" altLang="en-US" sz="2400" b="1" dirty="0">
                <a:solidFill>
                  <a:srgbClr val="0458C4"/>
                </a:solidFill>
                <a:latin typeface="微软雅黑" panose="020B0503020204020204" pitchFamily="34" charset="-122"/>
                <a:ea typeface="微软雅黑" panose="020B0503020204020204" pitchFamily="34" charset="-122"/>
                <a:cs typeface="+mn-ea"/>
                <a:sym typeface="+mn-lt"/>
              </a:rPr>
              <a:t>缓解的方法</a:t>
            </a:r>
          </a:p>
        </p:txBody>
      </p:sp>
      <p:sp>
        <p:nvSpPr>
          <p:cNvPr id="8" name="文本框 7">
            <a:extLst>
              <a:ext uri="{FF2B5EF4-FFF2-40B4-BE49-F238E27FC236}">
                <a16:creationId xmlns="" xmlns:a16="http://schemas.microsoft.com/office/drawing/2014/main" id="{4173E17D-C5FF-48B7-94BF-64F61DED5455}"/>
              </a:ext>
            </a:extLst>
          </p:cNvPr>
          <p:cNvSpPr txBox="1"/>
          <p:nvPr/>
        </p:nvSpPr>
        <p:spPr>
          <a:xfrm>
            <a:off x="1120641" y="2477981"/>
            <a:ext cx="5188144" cy="630429"/>
          </a:xfrm>
          <a:prstGeom prst="rect">
            <a:avLst/>
          </a:prstGeom>
          <a:noFill/>
        </p:spPr>
        <p:txBody>
          <a:bodyPr wrap="square">
            <a:spAutoFit/>
          </a:bodyPr>
          <a:lstStyle/>
          <a:p>
            <a:pPr lvl="0">
              <a:lnSpc>
                <a:spcPct val="130000"/>
              </a:lnSpc>
              <a:defRPr/>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需要调整饮食，避免高脂饮食，坚持适量的体力活动、释放压抑或紧张情绪，并积极控制好血压、血糖与血脂等危险因素</a:t>
            </a:r>
            <a:r>
              <a:rPr lang="zh-CN" altLang="en-US" sz="1400" dirty="0">
                <a:solidFill>
                  <a:prstClr val="black"/>
                </a:solidFill>
                <a:latin typeface="微软雅黑" panose="020B0503020204020204" pitchFamily="34" charset="-122"/>
                <a:ea typeface="微软雅黑" panose="020B0503020204020204" pitchFamily="34" charset="-122"/>
                <a:cs typeface="+mn-ea"/>
                <a:sym typeface="+mn-lt"/>
              </a:rPr>
              <a:t>。</a:t>
            </a:r>
          </a:p>
        </p:txBody>
      </p:sp>
      <p:sp>
        <p:nvSpPr>
          <p:cNvPr id="9" name="文本框 8">
            <a:extLst>
              <a:ext uri="{FF2B5EF4-FFF2-40B4-BE49-F238E27FC236}">
                <a16:creationId xmlns="" xmlns:a16="http://schemas.microsoft.com/office/drawing/2014/main" id="{0E5F9F19-575D-4DAD-8267-8F37FCEB72E2}"/>
              </a:ext>
            </a:extLst>
          </p:cNvPr>
          <p:cNvSpPr txBox="1"/>
          <p:nvPr/>
        </p:nvSpPr>
        <p:spPr>
          <a:xfrm>
            <a:off x="1131537" y="4982660"/>
            <a:ext cx="4957481" cy="630429"/>
          </a:xfrm>
          <a:prstGeom prst="rect">
            <a:avLst/>
          </a:prstGeom>
          <a:noFill/>
        </p:spPr>
        <p:txBody>
          <a:bodyPr wrap="square">
            <a:spAutoFit/>
          </a:bodyPr>
          <a:lstStyle/>
          <a:p>
            <a:pPr>
              <a:lnSpc>
                <a:spcPct val="130000"/>
              </a:lnSpc>
            </a:pPr>
            <a:r>
              <a:rPr lang="zh-CN" altLang="en-US" sz="1400" dirty="0">
                <a:latin typeface="微软雅黑" panose="020B0503020204020204" pitchFamily="34" charset="-122"/>
                <a:ea typeface="微软雅黑" panose="020B0503020204020204" pitchFamily="34" charset="-122"/>
                <a:cs typeface="+mn-ea"/>
                <a:sym typeface="+mn-lt"/>
              </a:rPr>
              <a:t>改变不良的生活习惯，低盐低脂肪低热量饮食，在心脏允许的情况下坚持适度有氧运动（如快步走、慢跑等）。</a:t>
            </a:r>
          </a:p>
        </p:txBody>
      </p:sp>
      <p:sp>
        <p:nvSpPr>
          <p:cNvPr id="10" name="文本框 9">
            <a:extLst>
              <a:ext uri="{FF2B5EF4-FFF2-40B4-BE49-F238E27FC236}">
                <a16:creationId xmlns="" xmlns:a16="http://schemas.microsoft.com/office/drawing/2014/main" id="{83C4D62B-0E05-45BC-907B-FAD3DCEDF9E0}"/>
              </a:ext>
            </a:extLst>
          </p:cNvPr>
          <p:cNvSpPr txBox="1"/>
          <p:nvPr/>
        </p:nvSpPr>
        <p:spPr>
          <a:xfrm>
            <a:off x="1131537" y="3777880"/>
            <a:ext cx="5188144" cy="910506"/>
          </a:xfrm>
          <a:prstGeom prst="rect">
            <a:avLst/>
          </a:prstGeom>
          <a:noFill/>
        </p:spPr>
        <p:txBody>
          <a:bodyPr wrap="square">
            <a:spAutoFit/>
          </a:bodyPr>
          <a:lstStyle/>
          <a:p>
            <a:pPr lvl="0">
              <a:lnSpc>
                <a:spcPct val="130000"/>
              </a:lnSpc>
              <a:defRPr/>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服用一些药食同源的多肽地龙蛋白来改善血液的循环，疏通血管，促进药物的有效吸收。</a:t>
            </a:r>
            <a:endPar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a:p>
            <a:pPr lvl="0">
              <a:lnSpc>
                <a:spcPct val="130000"/>
              </a:lnSpc>
              <a:defRPr/>
            </a:pPr>
            <a:endParaRPr lang="zh-CN" altLang="en-US" sz="140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1" name="文本框 10">
            <a:extLst>
              <a:ext uri="{FF2B5EF4-FFF2-40B4-BE49-F238E27FC236}">
                <a16:creationId xmlns="" xmlns:a16="http://schemas.microsoft.com/office/drawing/2014/main" id="{2EA30962-3D94-4407-96E2-CD92F035F49F}"/>
              </a:ext>
            </a:extLst>
          </p:cNvPr>
          <p:cNvSpPr txBox="1"/>
          <p:nvPr/>
        </p:nvSpPr>
        <p:spPr>
          <a:xfrm>
            <a:off x="1131537" y="3260310"/>
            <a:ext cx="4482183" cy="461665"/>
          </a:xfrm>
          <a:prstGeom prst="rect">
            <a:avLst/>
          </a:prstGeom>
          <a:noFill/>
        </p:spPr>
        <p:txBody>
          <a:bodyPr wrap="square">
            <a:spAutoFit/>
          </a:bodyPr>
          <a:lstStyle/>
          <a:p>
            <a:pPr marL="342900" indent="-342900">
              <a:buFont typeface="Wingdings" panose="05000000000000000000" pitchFamily="2" charset="2"/>
              <a:buChar char="n"/>
            </a:pPr>
            <a:r>
              <a:rPr lang="zh-CN" altLang="en-US" sz="2400" b="1" dirty="0">
                <a:solidFill>
                  <a:srgbClr val="0458C4"/>
                </a:solidFill>
                <a:latin typeface="微软雅黑" panose="020B0503020204020204" pitchFamily="34" charset="-122"/>
                <a:ea typeface="微软雅黑" panose="020B0503020204020204" pitchFamily="34" charset="-122"/>
                <a:cs typeface="+mn-ea"/>
                <a:sym typeface="+mn-lt"/>
              </a:rPr>
              <a:t>服用的药物</a:t>
            </a:r>
          </a:p>
        </p:txBody>
      </p:sp>
      <p:sp>
        <p:nvSpPr>
          <p:cNvPr id="12" name="文本框 11">
            <a:extLst>
              <a:ext uri="{FF2B5EF4-FFF2-40B4-BE49-F238E27FC236}">
                <a16:creationId xmlns="" xmlns:a16="http://schemas.microsoft.com/office/drawing/2014/main" id="{F585A98A-B8FC-4D60-8034-C465844B8E37}"/>
              </a:ext>
            </a:extLst>
          </p:cNvPr>
          <p:cNvSpPr txBox="1"/>
          <p:nvPr/>
        </p:nvSpPr>
        <p:spPr>
          <a:xfrm>
            <a:off x="1131537" y="4469858"/>
            <a:ext cx="4482183" cy="461665"/>
          </a:xfrm>
          <a:prstGeom prst="rect">
            <a:avLst/>
          </a:prstGeom>
          <a:noFill/>
        </p:spPr>
        <p:txBody>
          <a:bodyPr wrap="square">
            <a:spAutoFit/>
          </a:bodyPr>
          <a:lstStyle/>
          <a:p>
            <a:pPr marL="342900" indent="-342900">
              <a:buFont typeface="Wingdings" panose="05000000000000000000" pitchFamily="2" charset="2"/>
              <a:buChar char="n"/>
            </a:pPr>
            <a:r>
              <a:rPr lang="zh-CN" altLang="en-US" sz="2400" b="1" dirty="0">
                <a:solidFill>
                  <a:srgbClr val="0458C4"/>
                </a:solidFill>
                <a:latin typeface="微软雅黑" panose="020B0503020204020204" pitchFamily="34" charset="-122"/>
                <a:ea typeface="微软雅黑" panose="020B0503020204020204" pitchFamily="34" charset="-122"/>
                <a:cs typeface="+mn-ea"/>
                <a:sym typeface="+mn-lt"/>
              </a:rPr>
              <a:t>健康的生活</a:t>
            </a:r>
          </a:p>
        </p:txBody>
      </p:sp>
      <p:pic>
        <p:nvPicPr>
          <p:cNvPr id="13" name="图片 12">
            <a:extLst>
              <a:ext uri="{FF2B5EF4-FFF2-40B4-BE49-F238E27FC236}">
                <a16:creationId xmlns="" xmlns:a16="http://schemas.microsoft.com/office/drawing/2014/main" id="{42F5C571-D10A-4E61-83A3-531584965AF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54622" y="1785169"/>
            <a:ext cx="5062656" cy="4338180"/>
          </a:xfrm>
          <a:prstGeom prst="rect">
            <a:avLst/>
          </a:prstGeom>
        </p:spPr>
      </p:pic>
    </p:spTree>
    <p:extLst>
      <p:ext uri="{BB962C8B-B14F-4D97-AF65-F5344CB8AC3E}">
        <p14:creationId xmlns:p14="http://schemas.microsoft.com/office/powerpoint/2010/main" val="125874651"/>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1"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ppt_x</p:attrName>
                                        </p:attrNameLst>
                                      </p:cBhvr>
                                      <p:tavLst>
                                        <p:tav tm="0">
                                          <p:val>
                                            <p:strVal val="#ppt_x-.2"/>
                                          </p:val>
                                        </p:tav>
                                        <p:tav tm="100000">
                                          <p:val>
                                            <p:strVal val="#ppt_x"/>
                                          </p:val>
                                        </p:tav>
                                      </p:tavLst>
                                    </p:anim>
                                    <p:anim calcmode="lin" valueType="num">
                                      <p:cBhvr>
                                        <p:cTn id="8" dur="5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9" dur="500"/>
                                        <p:tgtEl>
                                          <p:spTgt spid="7"/>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anim calcmode="lin" valueType="num">
                                      <p:cBhvr>
                                        <p:cTn id="14" dur="500" fill="hold"/>
                                        <p:tgtEl>
                                          <p:spTgt spid="8"/>
                                        </p:tgtEl>
                                        <p:attrNameLst>
                                          <p:attrName>ppt_x</p:attrName>
                                        </p:attrNameLst>
                                      </p:cBhvr>
                                      <p:tavLst>
                                        <p:tav tm="0">
                                          <p:val>
                                            <p:strVal val="#ppt_x"/>
                                          </p:val>
                                        </p:tav>
                                        <p:tav tm="100000">
                                          <p:val>
                                            <p:strVal val="#ppt_x"/>
                                          </p:val>
                                        </p:tav>
                                      </p:tavLst>
                                    </p:anim>
                                    <p:anim calcmode="lin" valueType="num">
                                      <p:cBhvr>
                                        <p:cTn id="15" dur="500" fill="hold"/>
                                        <p:tgtEl>
                                          <p:spTgt spid="8"/>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29" presetClass="entr" presetSubtype="0" fill="hold" grpId="1" nodeType="after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500" fill="hold"/>
                                        <p:tgtEl>
                                          <p:spTgt spid="11"/>
                                        </p:tgtEl>
                                        <p:attrNameLst>
                                          <p:attrName>ppt_x</p:attrName>
                                        </p:attrNameLst>
                                      </p:cBhvr>
                                      <p:tavLst>
                                        <p:tav tm="0">
                                          <p:val>
                                            <p:strVal val="#ppt_x-.2"/>
                                          </p:val>
                                        </p:tav>
                                        <p:tav tm="100000">
                                          <p:val>
                                            <p:strVal val="#ppt_x"/>
                                          </p:val>
                                        </p:tav>
                                      </p:tavLst>
                                    </p:anim>
                                    <p:anim calcmode="lin" valueType="num">
                                      <p:cBhvr>
                                        <p:cTn id="20" dur="500" fill="hold"/>
                                        <p:tgtEl>
                                          <p:spTgt spid="11"/>
                                        </p:tgtEl>
                                        <p:attrNameLst>
                                          <p:attrName>ppt_y</p:attrName>
                                        </p:attrNameLst>
                                      </p:cBhvr>
                                      <p:tavLst>
                                        <p:tav tm="0">
                                          <p:val>
                                            <p:strVal val="#ppt_y"/>
                                          </p:val>
                                        </p:tav>
                                        <p:tav tm="100000">
                                          <p:val>
                                            <p:strVal val="#ppt_y"/>
                                          </p:val>
                                        </p:tav>
                                      </p:tavLst>
                                    </p:anim>
                                    <p:animEffect transition="in" filter="wipe(right)" prLst="gradientSize: 0.1">
                                      <p:cBhvr>
                                        <p:cTn id="21" dur="500"/>
                                        <p:tgtEl>
                                          <p:spTgt spid="11"/>
                                        </p:tgtEl>
                                      </p:cBhvr>
                                    </p:animEffect>
                                  </p:childTnLst>
                                </p:cTn>
                              </p:par>
                            </p:childTnLst>
                          </p:cTn>
                        </p:par>
                        <p:par>
                          <p:cTn id="22" fill="hold">
                            <p:stCondLst>
                              <p:cond delay="1500"/>
                            </p:stCondLst>
                            <p:childTnLst>
                              <p:par>
                                <p:cTn id="23" presetID="42" presetClass="entr" presetSubtype="0"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anim calcmode="lin" valueType="num">
                                      <p:cBhvr>
                                        <p:cTn id="26" dur="500" fill="hold"/>
                                        <p:tgtEl>
                                          <p:spTgt spid="10"/>
                                        </p:tgtEl>
                                        <p:attrNameLst>
                                          <p:attrName>ppt_x</p:attrName>
                                        </p:attrNameLst>
                                      </p:cBhvr>
                                      <p:tavLst>
                                        <p:tav tm="0">
                                          <p:val>
                                            <p:strVal val="#ppt_x"/>
                                          </p:val>
                                        </p:tav>
                                        <p:tav tm="100000">
                                          <p:val>
                                            <p:strVal val="#ppt_x"/>
                                          </p:val>
                                        </p:tav>
                                      </p:tavLst>
                                    </p:anim>
                                    <p:anim calcmode="lin" valueType="num">
                                      <p:cBhvr>
                                        <p:cTn id="27" dur="500" fill="hold"/>
                                        <p:tgtEl>
                                          <p:spTgt spid="10"/>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29" presetClass="entr" presetSubtype="0" fill="hold" grpId="1" nodeType="after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p:cTn id="31" dur="500" fill="hold"/>
                                        <p:tgtEl>
                                          <p:spTgt spid="12"/>
                                        </p:tgtEl>
                                        <p:attrNameLst>
                                          <p:attrName>ppt_x</p:attrName>
                                        </p:attrNameLst>
                                      </p:cBhvr>
                                      <p:tavLst>
                                        <p:tav tm="0">
                                          <p:val>
                                            <p:strVal val="#ppt_x-.2"/>
                                          </p:val>
                                        </p:tav>
                                        <p:tav tm="100000">
                                          <p:val>
                                            <p:strVal val="#ppt_x"/>
                                          </p:val>
                                        </p:tav>
                                      </p:tavLst>
                                    </p:anim>
                                    <p:anim calcmode="lin" valueType="num">
                                      <p:cBhvr>
                                        <p:cTn id="32" dur="500" fill="hold"/>
                                        <p:tgtEl>
                                          <p:spTgt spid="12"/>
                                        </p:tgtEl>
                                        <p:attrNameLst>
                                          <p:attrName>ppt_y</p:attrName>
                                        </p:attrNameLst>
                                      </p:cBhvr>
                                      <p:tavLst>
                                        <p:tav tm="0">
                                          <p:val>
                                            <p:strVal val="#ppt_y"/>
                                          </p:val>
                                        </p:tav>
                                        <p:tav tm="100000">
                                          <p:val>
                                            <p:strVal val="#ppt_y"/>
                                          </p:val>
                                        </p:tav>
                                      </p:tavLst>
                                    </p:anim>
                                    <p:animEffect transition="in" filter="wipe(right)" prLst="gradientSize: 0.1">
                                      <p:cBhvr>
                                        <p:cTn id="33" dur="500"/>
                                        <p:tgtEl>
                                          <p:spTgt spid="12"/>
                                        </p:tgtEl>
                                      </p:cBhvr>
                                    </p:animEffect>
                                  </p:childTnLst>
                                </p:cTn>
                              </p:par>
                            </p:childTnLst>
                          </p:cTn>
                        </p:par>
                        <p:par>
                          <p:cTn id="34" fill="hold">
                            <p:stCondLst>
                              <p:cond delay="2500"/>
                            </p:stCondLst>
                            <p:childTnLst>
                              <p:par>
                                <p:cTn id="35" presetID="42" presetClass="entr" presetSubtype="0"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500"/>
                                        <p:tgtEl>
                                          <p:spTgt spid="9"/>
                                        </p:tgtEl>
                                      </p:cBhvr>
                                    </p:animEffect>
                                    <p:anim calcmode="lin" valueType="num">
                                      <p:cBhvr>
                                        <p:cTn id="38" dur="500" fill="hold"/>
                                        <p:tgtEl>
                                          <p:spTgt spid="9"/>
                                        </p:tgtEl>
                                        <p:attrNameLst>
                                          <p:attrName>ppt_x</p:attrName>
                                        </p:attrNameLst>
                                      </p:cBhvr>
                                      <p:tavLst>
                                        <p:tav tm="0">
                                          <p:val>
                                            <p:strVal val="#ppt_x"/>
                                          </p:val>
                                        </p:tav>
                                        <p:tav tm="100000">
                                          <p:val>
                                            <p:strVal val="#ppt_x"/>
                                          </p:val>
                                        </p:tav>
                                      </p:tavLst>
                                    </p:anim>
                                    <p:anim calcmode="lin" valueType="num">
                                      <p:cBhvr>
                                        <p:cTn id="39" dur="500" fill="hold"/>
                                        <p:tgtEl>
                                          <p:spTgt spid="9"/>
                                        </p:tgtEl>
                                        <p:attrNameLst>
                                          <p:attrName>ppt_y</p:attrName>
                                        </p:attrNameLst>
                                      </p:cBhvr>
                                      <p:tavLst>
                                        <p:tav tm="0">
                                          <p:val>
                                            <p:strVal val="#ppt_y+.1"/>
                                          </p:val>
                                        </p:tav>
                                        <p:tav tm="100000">
                                          <p:val>
                                            <p:strVal val="#ppt_y"/>
                                          </p:val>
                                        </p:tav>
                                      </p:tavLst>
                                    </p:anim>
                                  </p:childTnLst>
                                </p:cTn>
                              </p:par>
                            </p:childTnLst>
                          </p:cTn>
                        </p:par>
                        <p:par>
                          <p:cTn id="40" fill="hold">
                            <p:stCondLst>
                              <p:cond delay="3000"/>
                            </p:stCondLst>
                            <p:childTnLst>
                              <p:par>
                                <p:cTn id="41" presetID="22" presetClass="entr" presetSubtype="4" fill="hold"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ipe(down)">
                                      <p:cBhvr>
                                        <p:cTn id="4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P spid="8" grpId="0"/>
      <p:bldP spid="9" grpId="0"/>
      <p:bldP spid="10" grpId="0"/>
      <p:bldP spid="11" grpId="0"/>
      <p:bldP spid="11" grpId="1"/>
      <p:bldP spid="12" grpId="0"/>
      <p:bldP spid="12" grpId="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553D2DD9-531E-4BE8-858C-284E046A960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矩形 1">
            <a:extLst>
              <a:ext uri="{FF2B5EF4-FFF2-40B4-BE49-F238E27FC236}">
                <a16:creationId xmlns="" xmlns:a16="http://schemas.microsoft.com/office/drawing/2014/main" id="{E2055E0E-4693-418B-9A08-B0CBFA6D3EC6}"/>
              </a:ext>
            </a:extLst>
          </p:cNvPr>
          <p:cNvSpPr/>
          <p:nvPr/>
        </p:nvSpPr>
        <p:spPr>
          <a:xfrm>
            <a:off x="239210" y="219919"/>
            <a:ext cx="11713580" cy="64470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a:extLst>
              <a:ext uri="{FF2B5EF4-FFF2-40B4-BE49-F238E27FC236}">
                <a16:creationId xmlns="" xmlns:a16="http://schemas.microsoft.com/office/drawing/2014/main" id="{040D6359-4458-41AB-85F2-663FDF937C7B}"/>
              </a:ext>
            </a:extLst>
          </p:cNvPr>
          <p:cNvSpPr txBox="1"/>
          <p:nvPr/>
        </p:nvSpPr>
        <p:spPr>
          <a:xfrm>
            <a:off x="1275143" y="508893"/>
            <a:ext cx="6094070" cy="400110"/>
          </a:xfrm>
          <a:prstGeom prst="rect">
            <a:avLst/>
          </a:prstGeom>
          <a:noFill/>
        </p:spPr>
        <p:txBody>
          <a:bodyPr wrap="square">
            <a:spAutoFit/>
          </a:bodyPr>
          <a:lstStyle/>
          <a:p>
            <a:r>
              <a:rPr lang="zh-CN" altLang="en-US" sz="2000" dirty="0">
                <a:solidFill>
                  <a:srgbClr val="0070C0"/>
                </a:solidFill>
                <a:latin typeface="锐字真言体免费商用" panose="02010600030101010101" pitchFamily="2" charset="-122"/>
                <a:ea typeface="锐字真言体免费商用" panose="02010600030101010101" pitchFamily="2" charset="-122"/>
                <a:cs typeface="+mn-ea"/>
                <a:sym typeface="+mn-lt"/>
              </a:rPr>
              <a:t>心脏病治疗方法</a:t>
            </a:r>
          </a:p>
        </p:txBody>
      </p:sp>
      <p:pic>
        <p:nvPicPr>
          <p:cNvPr id="6" name="图片 5">
            <a:extLst>
              <a:ext uri="{FF2B5EF4-FFF2-40B4-BE49-F238E27FC236}">
                <a16:creationId xmlns="" xmlns:a16="http://schemas.microsoft.com/office/drawing/2014/main" id="{4E8D0F66-718C-4E8E-8C44-5D3179A2D83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9210" y="190982"/>
            <a:ext cx="1035933" cy="1035933"/>
          </a:xfrm>
          <a:prstGeom prst="rect">
            <a:avLst/>
          </a:prstGeom>
        </p:spPr>
      </p:pic>
      <p:sp>
        <p:nvSpPr>
          <p:cNvPr id="7" name="Shape 121">
            <a:extLst>
              <a:ext uri="{FF2B5EF4-FFF2-40B4-BE49-F238E27FC236}">
                <a16:creationId xmlns="" xmlns:a16="http://schemas.microsoft.com/office/drawing/2014/main" id="{EF871A84-7336-4CC5-96BB-047F00ADA3F7}"/>
              </a:ext>
            </a:extLst>
          </p:cNvPr>
          <p:cNvSpPr/>
          <p:nvPr/>
        </p:nvSpPr>
        <p:spPr>
          <a:xfrm>
            <a:off x="1632584" y="3399557"/>
            <a:ext cx="772389" cy="789958"/>
          </a:xfrm>
          <a:prstGeom prst="rect">
            <a:avLst/>
          </a:prstGeom>
          <a:ln w="12700">
            <a:miter lim="400000"/>
          </a:ln>
          <a:extLst>
            <a:ext uri="{C572A759-6A51-4108-AA02-DFA0A04FC94B}">
              <ma14:wrappingTextBoxFlag xmlns="" xmlns:lc="http://schemas.openxmlformats.org/drawingml/2006/lockedCanvas" xmlns:ma14="http://schemas.microsoft.com/office/mac/drawingml/2011/main" val="1"/>
            </a:ext>
          </a:extLst>
        </p:spPr>
        <p:txBody>
          <a:bodyPr wrap="none" lIns="25399" tIns="25399" rIns="25399" bIns="25399" anchor="ctr">
            <a:spAutoFit/>
          </a:bodyPr>
          <a:lstStyle/>
          <a:p>
            <a:pPr defTabSz="412714" hangingPunct="0">
              <a:defRPr sz="12400" cap="all">
                <a:solidFill>
                  <a:srgbClr val="343E47"/>
                </a:solidFill>
                <a:latin typeface="Roboto Black"/>
                <a:ea typeface="Roboto Black"/>
                <a:cs typeface="Roboto Black"/>
                <a:sym typeface="Roboto Black"/>
              </a:defRPr>
            </a:pPr>
            <a:r>
              <a:rPr lang="en-US" sz="4800" b="1" kern="0" cap="all" spc="-151" dirty="0">
                <a:solidFill>
                  <a:srgbClr val="218CFF"/>
                </a:solidFill>
                <a:latin typeface="微软雅黑" panose="020B0503020204020204" pitchFamily="34" charset="-122"/>
                <a:ea typeface="微软雅黑" panose="020B0503020204020204" pitchFamily="34" charset="-122"/>
                <a:cs typeface="+mn-ea"/>
                <a:sym typeface="Arial" panose="020B0604020202020204" pitchFamily="34" charset="0"/>
              </a:rPr>
              <a:t>01</a:t>
            </a:r>
            <a:endParaRPr sz="4800" b="1" kern="0" cap="all" spc="-151" dirty="0">
              <a:solidFill>
                <a:srgbClr val="218CFF"/>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cxnSp>
        <p:nvCxnSpPr>
          <p:cNvPr id="8" name="Straight Connector 4">
            <a:extLst>
              <a:ext uri="{FF2B5EF4-FFF2-40B4-BE49-F238E27FC236}">
                <a16:creationId xmlns="" xmlns:a16="http://schemas.microsoft.com/office/drawing/2014/main" id="{22A3FE9C-B7C6-4F1F-9634-8B769D472137}"/>
              </a:ext>
            </a:extLst>
          </p:cNvPr>
          <p:cNvCxnSpPr/>
          <p:nvPr/>
        </p:nvCxnSpPr>
        <p:spPr>
          <a:xfrm>
            <a:off x="1645814" y="4266447"/>
            <a:ext cx="2636401" cy="0"/>
          </a:xfrm>
          <a:prstGeom prst="line">
            <a:avLst/>
          </a:prstGeom>
          <a:ln>
            <a:solidFill>
              <a:srgbClr val="218CFF"/>
            </a:solidFill>
          </a:ln>
        </p:spPr>
        <p:style>
          <a:lnRef idx="1">
            <a:schemeClr val="accent1"/>
          </a:lnRef>
          <a:fillRef idx="0">
            <a:schemeClr val="accent1"/>
          </a:fillRef>
          <a:effectRef idx="0">
            <a:schemeClr val="accent1"/>
          </a:effectRef>
          <a:fontRef idx="minor">
            <a:schemeClr val="tx1"/>
          </a:fontRef>
        </p:style>
      </p:cxnSp>
      <p:sp>
        <p:nvSpPr>
          <p:cNvPr id="9" name="Shape 121">
            <a:extLst>
              <a:ext uri="{FF2B5EF4-FFF2-40B4-BE49-F238E27FC236}">
                <a16:creationId xmlns="" xmlns:a16="http://schemas.microsoft.com/office/drawing/2014/main" id="{E59BA181-9F95-4CCE-A767-EB080ADE743C}"/>
              </a:ext>
            </a:extLst>
          </p:cNvPr>
          <p:cNvSpPr/>
          <p:nvPr/>
        </p:nvSpPr>
        <p:spPr>
          <a:xfrm>
            <a:off x="5058897" y="3399557"/>
            <a:ext cx="772389" cy="789958"/>
          </a:xfrm>
          <a:prstGeom prst="rect">
            <a:avLst/>
          </a:prstGeom>
          <a:ln w="12700">
            <a:miter lim="400000"/>
          </a:ln>
          <a:extLst>
            <a:ext uri="{C572A759-6A51-4108-AA02-DFA0A04FC94B}">
              <ma14:wrappingTextBoxFlag xmlns="" xmlns:lc="http://schemas.openxmlformats.org/drawingml/2006/lockedCanvas" xmlns:ma14="http://schemas.microsoft.com/office/mac/drawingml/2011/main" val="1"/>
            </a:ext>
          </a:extLst>
        </p:spPr>
        <p:txBody>
          <a:bodyPr wrap="none" lIns="25399" tIns="25399" rIns="25399" bIns="25399" anchor="ctr">
            <a:spAutoFit/>
          </a:bodyPr>
          <a:lstStyle/>
          <a:p>
            <a:pPr defTabSz="412714" hangingPunct="0">
              <a:defRPr sz="12400" cap="all">
                <a:solidFill>
                  <a:srgbClr val="343E47"/>
                </a:solidFill>
                <a:latin typeface="Roboto Black"/>
                <a:ea typeface="Roboto Black"/>
                <a:cs typeface="Roboto Black"/>
                <a:sym typeface="Roboto Black"/>
              </a:defRPr>
            </a:pPr>
            <a:r>
              <a:rPr lang="en-US" sz="4800" b="1" kern="0" cap="all" spc="-151" dirty="0">
                <a:solidFill>
                  <a:srgbClr val="218CFF"/>
                </a:solidFill>
                <a:latin typeface="微软雅黑" panose="020B0503020204020204" pitchFamily="34" charset="-122"/>
                <a:ea typeface="微软雅黑" panose="020B0503020204020204" pitchFamily="34" charset="-122"/>
                <a:cs typeface="+mn-ea"/>
                <a:sym typeface="Arial" panose="020B0604020202020204" pitchFamily="34" charset="0"/>
              </a:rPr>
              <a:t>02</a:t>
            </a:r>
            <a:endParaRPr sz="4800" b="1" kern="0" cap="all" spc="-151" dirty="0">
              <a:solidFill>
                <a:srgbClr val="218CFF"/>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cxnSp>
        <p:nvCxnSpPr>
          <p:cNvPr id="10" name="Straight Connector 17">
            <a:extLst>
              <a:ext uri="{FF2B5EF4-FFF2-40B4-BE49-F238E27FC236}">
                <a16:creationId xmlns="" xmlns:a16="http://schemas.microsoft.com/office/drawing/2014/main" id="{13AC9B4D-6998-4CB7-829D-2D5FE2C3B118}"/>
              </a:ext>
            </a:extLst>
          </p:cNvPr>
          <p:cNvCxnSpPr/>
          <p:nvPr/>
        </p:nvCxnSpPr>
        <p:spPr>
          <a:xfrm>
            <a:off x="5072127" y="4266447"/>
            <a:ext cx="2636401" cy="0"/>
          </a:xfrm>
          <a:prstGeom prst="line">
            <a:avLst/>
          </a:prstGeom>
          <a:ln>
            <a:solidFill>
              <a:srgbClr val="218CFF"/>
            </a:solidFill>
          </a:ln>
        </p:spPr>
        <p:style>
          <a:lnRef idx="1">
            <a:schemeClr val="accent1"/>
          </a:lnRef>
          <a:fillRef idx="0">
            <a:schemeClr val="accent1"/>
          </a:fillRef>
          <a:effectRef idx="0">
            <a:schemeClr val="accent1"/>
          </a:effectRef>
          <a:fontRef idx="minor">
            <a:schemeClr val="tx1"/>
          </a:fontRef>
        </p:style>
      </p:cxnSp>
      <p:sp>
        <p:nvSpPr>
          <p:cNvPr id="11" name="Shape 121">
            <a:extLst>
              <a:ext uri="{FF2B5EF4-FFF2-40B4-BE49-F238E27FC236}">
                <a16:creationId xmlns="" xmlns:a16="http://schemas.microsoft.com/office/drawing/2014/main" id="{6E22D0D3-9379-47C0-9A32-7300676DFDB2}"/>
              </a:ext>
            </a:extLst>
          </p:cNvPr>
          <p:cNvSpPr/>
          <p:nvPr/>
        </p:nvSpPr>
        <p:spPr>
          <a:xfrm>
            <a:off x="8428079" y="3399557"/>
            <a:ext cx="772389" cy="789958"/>
          </a:xfrm>
          <a:prstGeom prst="rect">
            <a:avLst/>
          </a:prstGeom>
          <a:ln w="12700">
            <a:miter lim="400000"/>
          </a:ln>
          <a:extLst>
            <a:ext uri="{C572A759-6A51-4108-AA02-DFA0A04FC94B}">
              <ma14:wrappingTextBoxFlag xmlns="" xmlns:lc="http://schemas.openxmlformats.org/drawingml/2006/lockedCanvas" xmlns:ma14="http://schemas.microsoft.com/office/mac/drawingml/2011/main" val="1"/>
            </a:ext>
          </a:extLst>
        </p:spPr>
        <p:txBody>
          <a:bodyPr wrap="none" lIns="25399" tIns="25399" rIns="25399" bIns="25399" anchor="ctr">
            <a:spAutoFit/>
          </a:bodyPr>
          <a:lstStyle/>
          <a:p>
            <a:pPr defTabSz="412714" hangingPunct="0">
              <a:defRPr sz="12400" cap="all">
                <a:solidFill>
                  <a:srgbClr val="343E47"/>
                </a:solidFill>
                <a:latin typeface="Roboto Black"/>
                <a:ea typeface="Roboto Black"/>
                <a:cs typeface="Roboto Black"/>
                <a:sym typeface="Roboto Black"/>
              </a:defRPr>
            </a:pPr>
            <a:r>
              <a:rPr lang="en-US" sz="4800" b="1" kern="0" cap="all" spc="-151" dirty="0">
                <a:solidFill>
                  <a:srgbClr val="218CFF"/>
                </a:solidFill>
                <a:latin typeface="微软雅黑" panose="020B0503020204020204" pitchFamily="34" charset="-122"/>
                <a:ea typeface="微软雅黑" panose="020B0503020204020204" pitchFamily="34" charset="-122"/>
                <a:cs typeface="+mn-ea"/>
                <a:sym typeface="Arial" panose="020B0604020202020204" pitchFamily="34" charset="0"/>
              </a:rPr>
              <a:t>03</a:t>
            </a:r>
            <a:endParaRPr sz="4800" b="1" kern="0" cap="all" spc="-151" dirty="0">
              <a:solidFill>
                <a:srgbClr val="218CFF"/>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cxnSp>
        <p:nvCxnSpPr>
          <p:cNvPr id="12" name="Straight Connector 21">
            <a:extLst>
              <a:ext uri="{FF2B5EF4-FFF2-40B4-BE49-F238E27FC236}">
                <a16:creationId xmlns="" xmlns:a16="http://schemas.microsoft.com/office/drawing/2014/main" id="{522813F8-36EB-4DFD-A9F9-EA1EF1F385D7}"/>
              </a:ext>
            </a:extLst>
          </p:cNvPr>
          <p:cNvCxnSpPr/>
          <p:nvPr/>
        </p:nvCxnSpPr>
        <p:spPr>
          <a:xfrm>
            <a:off x="8441307" y="4266447"/>
            <a:ext cx="2636401" cy="0"/>
          </a:xfrm>
          <a:prstGeom prst="line">
            <a:avLst/>
          </a:prstGeom>
          <a:ln>
            <a:solidFill>
              <a:srgbClr val="218CFF"/>
            </a:solidFill>
          </a:ln>
        </p:spPr>
        <p:style>
          <a:lnRef idx="1">
            <a:schemeClr val="accent1"/>
          </a:lnRef>
          <a:fillRef idx="0">
            <a:schemeClr val="accent1"/>
          </a:fillRef>
          <a:effectRef idx="0">
            <a:schemeClr val="accent1"/>
          </a:effectRef>
          <a:fontRef idx="minor">
            <a:schemeClr val="tx1"/>
          </a:fontRef>
        </p:style>
      </p:cxnSp>
      <p:sp>
        <p:nvSpPr>
          <p:cNvPr id="13" name="标题 9">
            <a:extLst>
              <a:ext uri="{FF2B5EF4-FFF2-40B4-BE49-F238E27FC236}">
                <a16:creationId xmlns="" xmlns:a16="http://schemas.microsoft.com/office/drawing/2014/main" id="{A5173764-587D-4288-9892-64FD20AFE7D4}"/>
              </a:ext>
            </a:extLst>
          </p:cNvPr>
          <p:cNvSpPr txBox="1">
            <a:spLocks/>
          </p:cNvSpPr>
          <p:nvPr/>
        </p:nvSpPr>
        <p:spPr>
          <a:xfrm>
            <a:off x="2651384" y="3669643"/>
            <a:ext cx="800219" cy="424732"/>
          </a:xfrm>
          <a:prstGeom prst="rect">
            <a:avLst/>
          </a:prstGeom>
          <a:noFill/>
        </p:spPr>
        <p:txBody>
          <a:bodyPr wrap="none" rtlCol="0">
            <a:spAutoFit/>
          </a:bodyPr>
          <a:lstStyle>
            <a:lvl1pPr algn="ctr" defTabSz="914400" rtl="0" eaLnBrk="1" latinLnBrk="0" hangingPunct="1">
              <a:lnSpc>
                <a:spcPct val="90000"/>
              </a:lnSpc>
              <a:spcBef>
                <a:spcPct val="0"/>
              </a:spcBef>
              <a:buNone/>
              <a:defRPr lang="zh-CN" altLang="en-US" sz="2400" kern="1200">
                <a:solidFill>
                  <a:schemeClr val="accent6">
                    <a:lumMod val="75000"/>
                  </a:schemeClr>
                </a:solidFill>
                <a:latin typeface="+mn-lt"/>
                <a:ea typeface="+mn-ea"/>
                <a:cs typeface="+mn-cs"/>
              </a:defRPr>
            </a:lvl1pPr>
          </a:lstStyle>
          <a:p>
            <a:pPr>
              <a:defRPr/>
            </a:pPr>
            <a:r>
              <a:rPr lang="zh-CN" altLang="en-US" b="1" dirty="0">
                <a:solidFill>
                  <a:srgbClr val="218CFF"/>
                </a:solidFill>
                <a:latin typeface="微软雅黑" panose="020B0503020204020204" pitchFamily="34" charset="-122"/>
                <a:ea typeface="微软雅黑" panose="020B0503020204020204" pitchFamily="34" charset="-122"/>
                <a:cs typeface="+mn-ea"/>
                <a:sym typeface="+mn-lt"/>
              </a:rPr>
              <a:t>预后</a:t>
            </a:r>
          </a:p>
        </p:txBody>
      </p:sp>
      <p:sp>
        <p:nvSpPr>
          <p:cNvPr id="14" name="矩形 13">
            <a:extLst>
              <a:ext uri="{FF2B5EF4-FFF2-40B4-BE49-F238E27FC236}">
                <a16:creationId xmlns="" xmlns:a16="http://schemas.microsoft.com/office/drawing/2014/main" id="{FB9DAFFF-34D9-4477-8304-D3CFEE257F49}"/>
              </a:ext>
            </a:extLst>
          </p:cNvPr>
          <p:cNvSpPr/>
          <p:nvPr/>
        </p:nvSpPr>
        <p:spPr>
          <a:xfrm>
            <a:off x="1614324" y="4442368"/>
            <a:ext cx="2597137" cy="1945533"/>
          </a:xfrm>
          <a:prstGeom prst="rect">
            <a:avLst/>
          </a:prstGeom>
        </p:spPr>
        <p:txBody>
          <a:bodyPr wrap="square">
            <a:spAutoFit/>
          </a:bodyPr>
          <a:lstStyle/>
          <a:p>
            <a:pPr lvl="0" algn="just">
              <a:lnSpc>
                <a:spcPct val="130000"/>
              </a:lnSpc>
              <a:defRPr/>
            </a:pPr>
            <a:r>
              <a:rPr lang="zh-CN" altLang="en-US" sz="1600" dirty="0">
                <a:latin typeface="微软雅黑" panose="020B0503020204020204" pitchFamily="34" charset="-122"/>
                <a:ea typeface="微软雅黑" panose="020B0503020204020204" pitchFamily="34" charset="-122"/>
                <a:cs typeface="+mn-ea"/>
                <a:sym typeface="+mn-lt"/>
              </a:rPr>
              <a:t>心脏病患者预后较为乐观，规范治疗后可延缓病情发展，但是不能治愈，不会影响自然寿命，需要遵医嘱进行复诊。</a:t>
            </a:r>
          </a:p>
          <a:p>
            <a:pPr lvl="0" algn="just">
              <a:lnSpc>
                <a:spcPct val="130000"/>
              </a:lnSpc>
              <a:defRPr/>
            </a:pPr>
            <a:endParaRPr lang="zh-CN" altLang="en-US" sz="1400" dirty="0">
              <a:latin typeface="微软雅黑" panose="020B0503020204020204" pitchFamily="34" charset="-122"/>
              <a:ea typeface="微软雅黑" panose="020B0503020204020204" pitchFamily="34" charset="-122"/>
              <a:cs typeface="+mn-ea"/>
              <a:sym typeface="+mn-lt"/>
            </a:endParaRPr>
          </a:p>
        </p:txBody>
      </p:sp>
      <p:sp>
        <p:nvSpPr>
          <p:cNvPr id="15" name="标题 9">
            <a:extLst>
              <a:ext uri="{FF2B5EF4-FFF2-40B4-BE49-F238E27FC236}">
                <a16:creationId xmlns="" xmlns:a16="http://schemas.microsoft.com/office/drawing/2014/main" id="{2D21785F-37A1-490F-975B-19F657818058}"/>
              </a:ext>
            </a:extLst>
          </p:cNvPr>
          <p:cNvSpPr txBox="1">
            <a:spLocks/>
          </p:cNvSpPr>
          <p:nvPr/>
        </p:nvSpPr>
        <p:spPr>
          <a:xfrm>
            <a:off x="6161676" y="3669643"/>
            <a:ext cx="800219" cy="424732"/>
          </a:xfrm>
          <a:prstGeom prst="rect">
            <a:avLst/>
          </a:prstGeom>
          <a:noFill/>
        </p:spPr>
        <p:txBody>
          <a:bodyPr wrap="none" rtlCol="0">
            <a:spAutoFit/>
          </a:bodyPr>
          <a:lstStyle>
            <a:lvl1pPr algn="ctr" defTabSz="914400" rtl="0" eaLnBrk="1" latinLnBrk="0" hangingPunct="1">
              <a:lnSpc>
                <a:spcPct val="90000"/>
              </a:lnSpc>
              <a:spcBef>
                <a:spcPct val="0"/>
              </a:spcBef>
              <a:buNone/>
              <a:defRPr lang="zh-CN" altLang="en-US" sz="2400" kern="1200">
                <a:solidFill>
                  <a:schemeClr val="accent6">
                    <a:lumMod val="75000"/>
                  </a:schemeClr>
                </a:solidFill>
                <a:latin typeface="+mn-lt"/>
                <a:ea typeface="+mn-ea"/>
                <a:cs typeface="+mn-cs"/>
              </a:defRPr>
            </a:lvl1pPr>
          </a:lstStyle>
          <a:p>
            <a:pPr>
              <a:defRPr/>
            </a:pPr>
            <a:r>
              <a:rPr lang="zh-CN" altLang="en-US" b="1" dirty="0">
                <a:solidFill>
                  <a:srgbClr val="218CFF"/>
                </a:solidFill>
                <a:latin typeface="微软雅黑" panose="020B0503020204020204" pitchFamily="34" charset="-122"/>
                <a:ea typeface="微软雅黑" panose="020B0503020204020204" pitchFamily="34" charset="-122"/>
                <a:cs typeface="+mn-ea"/>
                <a:sym typeface="+mn-lt"/>
              </a:rPr>
              <a:t>饮食</a:t>
            </a:r>
          </a:p>
        </p:txBody>
      </p:sp>
      <p:sp>
        <p:nvSpPr>
          <p:cNvPr id="16" name="矩形 15">
            <a:extLst>
              <a:ext uri="{FF2B5EF4-FFF2-40B4-BE49-F238E27FC236}">
                <a16:creationId xmlns="" xmlns:a16="http://schemas.microsoft.com/office/drawing/2014/main" id="{5214405F-993D-4545-984C-DC8BF7431AF5}"/>
              </a:ext>
            </a:extLst>
          </p:cNvPr>
          <p:cNvSpPr/>
          <p:nvPr/>
        </p:nvSpPr>
        <p:spPr>
          <a:xfrm>
            <a:off x="5124619" y="4442368"/>
            <a:ext cx="2597137" cy="1341521"/>
          </a:xfrm>
          <a:prstGeom prst="rect">
            <a:avLst/>
          </a:prstGeom>
        </p:spPr>
        <p:txBody>
          <a:bodyPr wrap="square">
            <a:spAutoFit/>
          </a:bodyPr>
          <a:lstStyle/>
          <a:p>
            <a:pPr lvl="0" defTabSz="1450975">
              <a:lnSpc>
                <a:spcPct val="130000"/>
              </a:lnSpc>
              <a:defRPr/>
            </a:pPr>
            <a:r>
              <a:rPr lang="zh-CN" altLang="en-US" sz="1600" dirty="0">
                <a:latin typeface="微软雅黑" panose="020B0503020204020204" pitchFamily="34" charset="-122"/>
                <a:ea typeface="微软雅黑" panose="020B0503020204020204" pitchFamily="34" charset="-122"/>
                <a:cs typeface="+mn-ea"/>
                <a:sym typeface="+mn-lt"/>
              </a:rPr>
              <a:t>心脏患者应注意少食胆固醇、蔗糖、葡萄糖过多的食品，多吃水果蔬菜，避免不规律进食、暴饮暴食。</a:t>
            </a:r>
            <a:endParaRPr lang="zh-CN" altLang="en-US" sz="1400" dirty="0">
              <a:latin typeface="微软雅黑" panose="020B0503020204020204" pitchFamily="34" charset="-122"/>
              <a:ea typeface="微软雅黑" panose="020B0503020204020204" pitchFamily="34" charset="-122"/>
              <a:cs typeface="+mn-ea"/>
              <a:sym typeface="+mn-lt"/>
            </a:endParaRPr>
          </a:p>
        </p:txBody>
      </p:sp>
      <p:sp>
        <p:nvSpPr>
          <p:cNvPr id="18" name="标题 9">
            <a:extLst>
              <a:ext uri="{FF2B5EF4-FFF2-40B4-BE49-F238E27FC236}">
                <a16:creationId xmlns="" xmlns:a16="http://schemas.microsoft.com/office/drawing/2014/main" id="{86C2D9A4-8D07-46B8-9D38-945520E0C015}"/>
              </a:ext>
            </a:extLst>
          </p:cNvPr>
          <p:cNvSpPr txBox="1">
            <a:spLocks/>
          </p:cNvSpPr>
          <p:nvPr/>
        </p:nvSpPr>
        <p:spPr>
          <a:xfrm>
            <a:off x="9601221" y="3669643"/>
            <a:ext cx="800219" cy="424732"/>
          </a:xfrm>
          <a:prstGeom prst="rect">
            <a:avLst/>
          </a:prstGeom>
          <a:noFill/>
        </p:spPr>
        <p:txBody>
          <a:bodyPr wrap="none" rtlCol="0">
            <a:spAutoFit/>
          </a:bodyPr>
          <a:lstStyle>
            <a:lvl1pPr algn="ctr" defTabSz="914400" rtl="0" eaLnBrk="1" latinLnBrk="0" hangingPunct="1">
              <a:lnSpc>
                <a:spcPct val="90000"/>
              </a:lnSpc>
              <a:spcBef>
                <a:spcPct val="0"/>
              </a:spcBef>
              <a:buNone/>
              <a:defRPr lang="zh-CN" altLang="en-US" sz="2400" kern="1200">
                <a:solidFill>
                  <a:schemeClr val="accent6">
                    <a:lumMod val="75000"/>
                  </a:schemeClr>
                </a:solidFill>
                <a:latin typeface="+mn-lt"/>
                <a:ea typeface="+mn-ea"/>
                <a:cs typeface="+mn-cs"/>
              </a:defRPr>
            </a:lvl1pPr>
          </a:lstStyle>
          <a:p>
            <a:pPr>
              <a:defRPr/>
            </a:pPr>
            <a:r>
              <a:rPr lang="zh-CN" altLang="en-US" b="1" dirty="0">
                <a:solidFill>
                  <a:srgbClr val="218CFF"/>
                </a:solidFill>
                <a:latin typeface="微软雅黑" panose="020B0503020204020204" pitchFamily="34" charset="-122"/>
                <a:ea typeface="微软雅黑" panose="020B0503020204020204" pitchFamily="34" charset="-122"/>
                <a:cs typeface="+mn-ea"/>
                <a:sym typeface="+mn-lt"/>
              </a:rPr>
              <a:t>护理</a:t>
            </a:r>
          </a:p>
        </p:txBody>
      </p:sp>
      <p:sp>
        <p:nvSpPr>
          <p:cNvPr id="19" name="矩形 18">
            <a:extLst>
              <a:ext uri="{FF2B5EF4-FFF2-40B4-BE49-F238E27FC236}">
                <a16:creationId xmlns="" xmlns:a16="http://schemas.microsoft.com/office/drawing/2014/main" id="{AFF41569-9FDE-4CE3-9AAE-17E9F8617F1E}"/>
              </a:ext>
            </a:extLst>
          </p:cNvPr>
          <p:cNvSpPr/>
          <p:nvPr/>
        </p:nvSpPr>
        <p:spPr>
          <a:xfrm>
            <a:off x="8564162" y="4442368"/>
            <a:ext cx="2597137" cy="1661609"/>
          </a:xfrm>
          <a:prstGeom prst="rect">
            <a:avLst/>
          </a:prstGeom>
        </p:spPr>
        <p:txBody>
          <a:bodyPr wrap="square">
            <a:spAutoFit/>
          </a:bodyPr>
          <a:lstStyle/>
          <a:p>
            <a:pPr lvl="0" defTabSz="1450975">
              <a:lnSpc>
                <a:spcPct val="130000"/>
              </a:lnSpc>
              <a:defRPr/>
            </a:pPr>
            <a:r>
              <a:rPr lang="zh-CN" altLang="en-US" sz="1600" dirty="0">
                <a:latin typeface="微软雅黑" panose="020B0503020204020204" pitchFamily="34" charset="-122"/>
                <a:ea typeface="微软雅黑" panose="020B0503020204020204" pitchFamily="34" charset="-122"/>
                <a:cs typeface="+mn-ea"/>
                <a:sym typeface="+mn-lt"/>
              </a:rPr>
              <a:t>心脏病患者可以通过合理饮食、规范用药、保持良好心态的方式，对病情进行减轻，延缓其发展，提高生活质量。</a:t>
            </a:r>
            <a:endParaRPr lang="zh-CN" altLang="en-US" sz="1400" dirty="0">
              <a:latin typeface="微软雅黑" panose="020B0503020204020204" pitchFamily="34" charset="-122"/>
              <a:ea typeface="微软雅黑" panose="020B0503020204020204" pitchFamily="34" charset="-122"/>
              <a:cs typeface="+mn-ea"/>
              <a:sym typeface="+mn-lt"/>
            </a:endParaRPr>
          </a:p>
        </p:txBody>
      </p:sp>
      <p:pic>
        <p:nvPicPr>
          <p:cNvPr id="20" name="图片 19">
            <a:extLst>
              <a:ext uri="{FF2B5EF4-FFF2-40B4-BE49-F238E27FC236}">
                <a16:creationId xmlns="" xmlns:a16="http://schemas.microsoft.com/office/drawing/2014/main" id="{FACB048C-C6BA-4687-8922-1787B2CCDC43}"/>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1938035" y="1779475"/>
            <a:ext cx="1543150" cy="1543150"/>
          </a:xfrm>
          <a:prstGeom prst="rect">
            <a:avLst/>
          </a:prstGeom>
        </p:spPr>
      </p:pic>
      <p:pic>
        <p:nvPicPr>
          <p:cNvPr id="21" name="图片 20">
            <a:extLst>
              <a:ext uri="{FF2B5EF4-FFF2-40B4-BE49-F238E27FC236}">
                <a16:creationId xmlns="" xmlns:a16="http://schemas.microsoft.com/office/drawing/2014/main" id="{40303C04-59AD-4740-8800-A375DBBB6266}"/>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5435693" y="1783090"/>
            <a:ext cx="1543150" cy="1419698"/>
          </a:xfrm>
          <a:prstGeom prst="rect">
            <a:avLst/>
          </a:prstGeom>
        </p:spPr>
      </p:pic>
      <p:pic>
        <p:nvPicPr>
          <p:cNvPr id="22" name="图片 21">
            <a:extLst>
              <a:ext uri="{FF2B5EF4-FFF2-40B4-BE49-F238E27FC236}">
                <a16:creationId xmlns="" xmlns:a16="http://schemas.microsoft.com/office/drawing/2014/main" id="{B16D2E3F-277F-4379-A17F-25B6E59CC3AB}"/>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p:blipFill>
        <p:spPr>
          <a:xfrm>
            <a:off x="8774085" y="1666228"/>
            <a:ext cx="1543150" cy="1543150"/>
          </a:xfrm>
          <a:prstGeom prst="rect">
            <a:avLst/>
          </a:prstGeom>
        </p:spPr>
      </p:pic>
    </p:spTree>
    <p:extLst>
      <p:ext uri="{BB962C8B-B14F-4D97-AF65-F5344CB8AC3E}">
        <p14:creationId xmlns:p14="http://schemas.microsoft.com/office/powerpoint/2010/main" val="2397878455"/>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down)">
                                      <p:cBhvr>
                                        <p:cTn id="7" dur="500"/>
                                        <p:tgtEl>
                                          <p:spTgt spid="20"/>
                                        </p:tgtEl>
                                      </p:cBhvr>
                                    </p:animEffect>
                                  </p:childTnLst>
                                </p:cTn>
                              </p:par>
                            </p:childTnLst>
                          </p:cTn>
                        </p:par>
                        <p:par>
                          <p:cTn id="8" fill="hold">
                            <p:stCondLst>
                              <p:cond delay="500"/>
                            </p:stCondLst>
                            <p:childTnLst>
                              <p:par>
                                <p:cTn id="9" presetID="45" presetClass="entr" presetSubtype="0" fill="hold" grpId="0" nodeType="afterEffect">
                                  <p:stCondLst>
                                    <p:cond delay="0"/>
                                  </p:stCondLst>
                                  <p:iterate type="lt">
                                    <p:tmPct val="20000"/>
                                  </p:iterate>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anim calcmode="lin" valueType="num">
                                      <p:cBhvr>
                                        <p:cTn id="12" dur="500" fill="hold"/>
                                        <p:tgtEl>
                                          <p:spTgt spid="7"/>
                                        </p:tgtEl>
                                        <p:attrNameLst>
                                          <p:attrName>ppt_w</p:attrName>
                                        </p:attrNameLst>
                                      </p:cBhvr>
                                      <p:tavLst>
                                        <p:tav tm="0" fmla="#ppt_w*sin(2.5*pi*$)">
                                          <p:val>
                                            <p:fltVal val="0"/>
                                          </p:val>
                                        </p:tav>
                                        <p:tav tm="100000">
                                          <p:val>
                                            <p:fltVal val="1"/>
                                          </p:val>
                                        </p:tav>
                                      </p:tavLst>
                                    </p:anim>
                                    <p:anim calcmode="lin" valueType="num">
                                      <p:cBhvr>
                                        <p:cTn id="13" dur="500" fill="hold"/>
                                        <p:tgtEl>
                                          <p:spTgt spid="7"/>
                                        </p:tgtEl>
                                        <p:attrNameLst>
                                          <p:attrName>ppt_h</p:attrName>
                                        </p:attrNameLst>
                                      </p:cBhvr>
                                      <p:tavLst>
                                        <p:tav tm="0">
                                          <p:val>
                                            <p:strVal val="#ppt_h"/>
                                          </p:val>
                                        </p:tav>
                                        <p:tav tm="100000">
                                          <p:val>
                                            <p:strVal val="#ppt_h"/>
                                          </p:val>
                                        </p:tav>
                                      </p:tavLst>
                                    </p:anim>
                                  </p:childTnLst>
                                </p:cTn>
                              </p:par>
                            </p:childTnLst>
                          </p:cTn>
                        </p:par>
                        <p:par>
                          <p:cTn id="14" fill="hold">
                            <p:stCondLst>
                              <p:cond delay="1100"/>
                            </p:stCondLst>
                            <p:childTnLst>
                              <p:par>
                                <p:cTn id="15" presetID="45" presetClass="entr" presetSubtype="0" fill="hold" grpId="0" nodeType="afterEffect">
                                  <p:stCondLst>
                                    <p:cond delay="100"/>
                                  </p:stCondLst>
                                  <p:iterate type="lt">
                                    <p:tmPct val="15000"/>
                                  </p:iterate>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anim calcmode="lin" valueType="num">
                                      <p:cBhvr>
                                        <p:cTn id="18" dur="500" fill="hold"/>
                                        <p:tgtEl>
                                          <p:spTgt spid="13"/>
                                        </p:tgtEl>
                                        <p:attrNameLst>
                                          <p:attrName>ppt_w</p:attrName>
                                        </p:attrNameLst>
                                      </p:cBhvr>
                                      <p:tavLst>
                                        <p:tav tm="0" fmla="#ppt_w*sin(2.5*pi*$)">
                                          <p:val>
                                            <p:fltVal val="0"/>
                                          </p:val>
                                        </p:tav>
                                        <p:tav tm="100000">
                                          <p:val>
                                            <p:fltVal val="1"/>
                                          </p:val>
                                        </p:tav>
                                      </p:tavLst>
                                    </p:anim>
                                    <p:anim calcmode="lin" valueType="num">
                                      <p:cBhvr>
                                        <p:cTn id="19" dur="500" fill="hold"/>
                                        <p:tgtEl>
                                          <p:spTgt spid="13"/>
                                        </p:tgtEl>
                                        <p:attrNameLst>
                                          <p:attrName>ppt_h</p:attrName>
                                        </p:attrNameLst>
                                      </p:cBhvr>
                                      <p:tavLst>
                                        <p:tav tm="0">
                                          <p:val>
                                            <p:strVal val="#ppt_h"/>
                                          </p:val>
                                        </p:tav>
                                        <p:tav tm="100000">
                                          <p:val>
                                            <p:strVal val="#ppt_h"/>
                                          </p:val>
                                        </p:tav>
                                      </p:tavLst>
                                    </p:anim>
                                  </p:childTnLst>
                                </p:cTn>
                              </p:par>
                              <p:par>
                                <p:cTn id="20" presetID="6" presetClass="emph" presetSubtype="0" fill="hold" grpId="1" nodeType="withEffect">
                                  <p:stCondLst>
                                    <p:cond delay="0"/>
                                  </p:stCondLst>
                                  <p:iterate type="lt">
                                    <p:tmPct val="0"/>
                                  </p:iterate>
                                  <p:childTnLst>
                                    <p:animScale>
                                      <p:cBhvr>
                                        <p:cTn id="21" dur="100" fill="hold"/>
                                        <p:tgtEl>
                                          <p:spTgt spid="13"/>
                                        </p:tgtEl>
                                      </p:cBhvr>
                                      <p:by x="500000" y="500000"/>
                                    </p:animScale>
                                  </p:childTnLst>
                                </p:cTn>
                              </p:par>
                              <p:par>
                                <p:cTn id="22" presetID="6" presetClass="emph" presetSubtype="0" fill="hold" grpId="2" nodeType="withEffect">
                                  <p:stCondLst>
                                    <p:cond delay="100"/>
                                  </p:stCondLst>
                                  <p:iterate type="lt">
                                    <p:tmPct val="15000"/>
                                  </p:iterate>
                                  <p:childTnLst>
                                    <p:animScale>
                                      <p:cBhvr>
                                        <p:cTn id="23" dur="500" fill="hold"/>
                                        <p:tgtEl>
                                          <p:spTgt spid="13"/>
                                        </p:tgtEl>
                                      </p:cBhvr>
                                      <p:by x="20000" y="20000"/>
                                    </p:animScale>
                                  </p:childTnLst>
                                </p:cTn>
                              </p:par>
                            </p:childTnLst>
                          </p:cTn>
                        </p:par>
                        <p:par>
                          <p:cTn id="24" fill="hold">
                            <p:stCondLst>
                              <p:cond delay="1775"/>
                            </p:stCondLst>
                            <p:childTnLst>
                              <p:par>
                                <p:cTn id="25" presetID="16" presetClass="entr" presetSubtype="37"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barn(outVertical)">
                                      <p:cBhvr>
                                        <p:cTn id="27" dur="500"/>
                                        <p:tgtEl>
                                          <p:spTgt spid="8"/>
                                        </p:tgtEl>
                                      </p:cBhvr>
                                    </p:animEffect>
                                  </p:childTnLst>
                                </p:cTn>
                              </p:par>
                            </p:childTnLst>
                          </p:cTn>
                        </p:par>
                        <p:par>
                          <p:cTn id="28" fill="hold">
                            <p:stCondLst>
                              <p:cond delay="2275"/>
                            </p:stCondLst>
                            <p:childTnLst>
                              <p:par>
                                <p:cTn id="29" presetID="10" presetClass="entr" presetSubtype="0"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500"/>
                                        <p:tgtEl>
                                          <p:spTgt spid="14"/>
                                        </p:tgtEl>
                                      </p:cBhvr>
                                    </p:animEffect>
                                  </p:childTnLst>
                                </p:cTn>
                              </p:par>
                              <p:par>
                                <p:cTn id="32" presetID="22" presetClass="entr" presetSubtype="4" fill="hold" nodeType="with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wipe(down)">
                                      <p:cBhvr>
                                        <p:cTn id="34" dur="500"/>
                                        <p:tgtEl>
                                          <p:spTgt spid="21"/>
                                        </p:tgtEl>
                                      </p:cBhvr>
                                    </p:animEffect>
                                  </p:childTnLst>
                                </p:cTn>
                              </p:par>
                            </p:childTnLst>
                          </p:cTn>
                        </p:par>
                        <p:par>
                          <p:cTn id="35" fill="hold">
                            <p:stCondLst>
                              <p:cond delay="2775"/>
                            </p:stCondLst>
                            <p:childTnLst>
                              <p:par>
                                <p:cTn id="36" presetID="45" presetClass="entr" presetSubtype="0" fill="hold" grpId="0" nodeType="afterEffect">
                                  <p:stCondLst>
                                    <p:cond delay="0"/>
                                  </p:stCondLst>
                                  <p:iterate type="lt">
                                    <p:tmPct val="20000"/>
                                  </p:iterate>
                                  <p:childTnLst>
                                    <p:set>
                                      <p:cBhvr>
                                        <p:cTn id="37" dur="1" fill="hold">
                                          <p:stCondLst>
                                            <p:cond delay="0"/>
                                          </p:stCondLst>
                                        </p:cTn>
                                        <p:tgtEl>
                                          <p:spTgt spid="9"/>
                                        </p:tgtEl>
                                        <p:attrNameLst>
                                          <p:attrName>style.visibility</p:attrName>
                                        </p:attrNameLst>
                                      </p:cBhvr>
                                      <p:to>
                                        <p:strVal val="visible"/>
                                      </p:to>
                                    </p:set>
                                    <p:animEffect transition="in" filter="fade">
                                      <p:cBhvr>
                                        <p:cTn id="38" dur="500"/>
                                        <p:tgtEl>
                                          <p:spTgt spid="9"/>
                                        </p:tgtEl>
                                      </p:cBhvr>
                                    </p:animEffect>
                                    <p:anim calcmode="lin" valueType="num">
                                      <p:cBhvr>
                                        <p:cTn id="39" dur="500" fill="hold"/>
                                        <p:tgtEl>
                                          <p:spTgt spid="9"/>
                                        </p:tgtEl>
                                        <p:attrNameLst>
                                          <p:attrName>ppt_w</p:attrName>
                                        </p:attrNameLst>
                                      </p:cBhvr>
                                      <p:tavLst>
                                        <p:tav tm="0" fmla="#ppt_w*sin(2.5*pi*$)">
                                          <p:val>
                                            <p:fltVal val="0"/>
                                          </p:val>
                                        </p:tav>
                                        <p:tav tm="100000">
                                          <p:val>
                                            <p:fltVal val="1"/>
                                          </p:val>
                                        </p:tav>
                                      </p:tavLst>
                                    </p:anim>
                                    <p:anim calcmode="lin" valueType="num">
                                      <p:cBhvr>
                                        <p:cTn id="40" dur="500" fill="hold"/>
                                        <p:tgtEl>
                                          <p:spTgt spid="9"/>
                                        </p:tgtEl>
                                        <p:attrNameLst>
                                          <p:attrName>ppt_h</p:attrName>
                                        </p:attrNameLst>
                                      </p:cBhvr>
                                      <p:tavLst>
                                        <p:tav tm="0">
                                          <p:val>
                                            <p:strVal val="#ppt_h"/>
                                          </p:val>
                                        </p:tav>
                                        <p:tav tm="100000">
                                          <p:val>
                                            <p:strVal val="#ppt_h"/>
                                          </p:val>
                                        </p:tav>
                                      </p:tavLst>
                                    </p:anim>
                                  </p:childTnLst>
                                </p:cTn>
                              </p:par>
                            </p:childTnLst>
                          </p:cTn>
                        </p:par>
                        <p:par>
                          <p:cTn id="41" fill="hold">
                            <p:stCondLst>
                              <p:cond delay="3375"/>
                            </p:stCondLst>
                            <p:childTnLst>
                              <p:par>
                                <p:cTn id="42" presetID="45" presetClass="entr" presetSubtype="0" fill="hold" grpId="0" nodeType="afterEffect">
                                  <p:stCondLst>
                                    <p:cond delay="100"/>
                                  </p:stCondLst>
                                  <p:iterate type="lt">
                                    <p:tmPct val="15000"/>
                                  </p:iterate>
                                  <p:childTnLst>
                                    <p:set>
                                      <p:cBhvr>
                                        <p:cTn id="43" dur="1" fill="hold">
                                          <p:stCondLst>
                                            <p:cond delay="0"/>
                                          </p:stCondLst>
                                        </p:cTn>
                                        <p:tgtEl>
                                          <p:spTgt spid="15"/>
                                        </p:tgtEl>
                                        <p:attrNameLst>
                                          <p:attrName>style.visibility</p:attrName>
                                        </p:attrNameLst>
                                      </p:cBhvr>
                                      <p:to>
                                        <p:strVal val="visible"/>
                                      </p:to>
                                    </p:set>
                                    <p:animEffect transition="in" filter="fade">
                                      <p:cBhvr>
                                        <p:cTn id="44" dur="500"/>
                                        <p:tgtEl>
                                          <p:spTgt spid="15"/>
                                        </p:tgtEl>
                                      </p:cBhvr>
                                    </p:animEffect>
                                    <p:anim calcmode="lin" valueType="num">
                                      <p:cBhvr>
                                        <p:cTn id="45" dur="500" fill="hold"/>
                                        <p:tgtEl>
                                          <p:spTgt spid="15"/>
                                        </p:tgtEl>
                                        <p:attrNameLst>
                                          <p:attrName>ppt_w</p:attrName>
                                        </p:attrNameLst>
                                      </p:cBhvr>
                                      <p:tavLst>
                                        <p:tav tm="0" fmla="#ppt_w*sin(2.5*pi*$)">
                                          <p:val>
                                            <p:fltVal val="0"/>
                                          </p:val>
                                        </p:tav>
                                        <p:tav tm="100000">
                                          <p:val>
                                            <p:fltVal val="1"/>
                                          </p:val>
                                        </p:tav>
                                      </p:tavLst>
                                    </p:anim>
                                    <p:anim calcmode="lin" valueType="num">
                                      <p:cBhvr>
                                        <p:cTn id="46" dur="500" fill="hold"/>
                                        <p:tgtEl>
                                          <p:spTgt spid="15"/>
                                        </p:tgtEl>
                                        <p:attrNameLst>
                                          <p:attrName>ppt_h</p:attrName>
                                        </p:attrNameLst>
                                      </p:cBhvr>
                                      <p:tavLst>
                                        <p:tav tm="0">
                                          <p:val>
                                            <p:strVal val="#ppt_h"/>
                                          </p:val>
                                        </p:tav>
                                        <p:tav tm="100000">
                                          <p:val>
                                            <p:strVal val="#ppt_h"/>
                                          </p:val>
                                        </p:tav>
                                      </p:tavLst>
                                    </p:anim>
                                  </p:childTnLst>
                                </p:cTn>
                              </p:par>
                              <p:par>
                                <p:cTn id="47" presetID="6" presetClass="emph" presetSubtype="0" fill="hold" grpId="1" nodeType="withEffect">
                                  <p:stCondLst>
                                    <p:cond delay="0"/>
                                  </p:stCondLst>
                                  <p:iterate type="lt">
                                    <p:tmPct val="0"/>
                                  </p:iterate>
                                  <p:childTnLst>
                                    <p:animScale>
                                      <p:cBhvr>
                                        <p:cTn id="48" dur="100" fill="hold"/>
                                        <p:tgtEl>
                                          <p:spTgt spid="15"/>
                                        </p:tgtEl>
                                      </p:cBhvr>
                                      <p:by x="500000" y="500000"/>
                                    </p:animScale>
                                  </p:childTnLst>
                                </p:cTn>
                              </p:par>
                              <p:par>
                                <p:cTn id="49" presetID="6" presetClass="emph" presetSubtype="0" fill="hold" grpId="2" nodeType="withEffect">
                                  <p:stCondLst>
                                    <p:cond delay="100"/>
                                  </p:stCondLst>
                                  <p:iterate type="lt">
                                    <p:tmPct val="15000"/>
                                  </p:iterate>
                                  <p:childTnLst>
                                    <p:animScale>
                                      <p:cBhvr>
                                        <p:cTn id="50" dur="500" fill="hold"/>
                                        <p:tgtEl>
                                          <p:spTgt spid="15"/>
                                        </p:tgtEl>
                                      </p:cBhvr>
                                      <p:by x="20000" y="20000"/>
                                    </p:animScale>
                                  </p:childTnLst>
                                </p:cTn>
                              </p:par>
                            </p:childTnLst>
                          </p:cTn>
                        </p:par>
                        <p:par>
                          <p:cTn id="51" fill="hold">
                            <p:stCondLst>
                              <p:cond delay="4050"/>
                            </p:stCondLst>
                            <p:childTnLst>
                              <p:par>
                                <p:cTn id="52" presetID="16" presetClass="entr" presetSubtype="37" fill="hold" nodeType="afterEffect">
                                  <p:stCondLst>
                                    <p:cond delay="0"/>
                                  </p:stCondLst>
                                  <p:childTnLst>
                                    <p:set>
                                      <p:cBhvr>
                                        <p:cTn id="53" dur="1" fill="hold">
                                          <p:stCondLst>
                                            <p:cond delay="0"/>
                                          </p:stCondLst>
                                        </p:cTn>
                                        <p:tgtEl>
                                          <p:spTgt spid="10"/>
                                        </p:tgtEl>
                                        <p:attrNameLst>
                                          <p:attrName>style.visibility</p:attrName>
                                        </p:attrNameLst>
                                      </p:cBhvr>
                                      <p:to>
                                        <p:strVal val="visible"/>
                                      </p:to>
                                    </p:set>
                                    <p:animEffect transition="in" filter="barn(outVertical)">
                                      <p:cBhvr>
                                        <p:cTn id="54" dur="500"/>
                                        <p:tgtEl>
                                          <p:spTgt spid="10"/>
                                        </p:tgtEl>
                                      </p:cBhvr>
                                    </p:animEffect>
                                  </p:childTnLst>
                                </p:cTn>
                              </p:par>
                            </p:childTnLst>
                          </p:cTn>
                        </p:par>
                        <p:par>
                          <p:cTn id="55" fill="hold">
                            <p:stCondLst>
                              <p:cond delay="4550"/>
                            </p:stCondLst>
                            <p:childTnLst>
                              <p:par>
                                <p:cTn id="56" presetID="10" presetClass="entr" presetSubtype="0" fill="hold" grpId="0" nodeType="afterEffect">
                                  <p:stCondLst>
                                    <p:cond delay="0"/>
                                  </p:stCondLst>
                                  <p:childTnLst>
                                    <p:set>
                                      <p:cBhvr>
                                        <p:cTn id="57" dur="1" fill="hold">
                                          <p:stCondLst>
                                            <p:cond delay="0"/>
                                          </p:stCondLst>
                                        </p:cTn>
                                        <p:tgtEl>
                                          <p:spTgt spid="16"/>
                                        </p:tgtEl>
                                        <p:attrNameLst>
                                          <p:attrName>style.visibility</p:attrName>
                                        </p:attrNameLst>
                                      </p:cBhvr>
                                      <p:to>
                                        <p:strVal val="visible"/>
                                      </p:to>
                                    </p:set>
                                    <p:animEffect transition="in" filter="fade">
                                      <p:cBhvr>
                                        <p:cTn id="58" dur="500"/>
                                        <p:tgtEl>
                                          <p:spTgt spid="16"/>
                                        </p:tgtEl>
                                      </p:cBhvr>
                                    </p:animEffect>
                                  </p:childTnLst>
                                </p:cTn>
                              </p:par>
                              <p:par>
                                <p:cTn id="59" presetID="22" presetClass="entr" presetSubtype="4" fill="hold" nodeType="withEffect">
                                  <p:stCondLst>
                                    <p:cond delay="0"/>
                                  </p:stCondLst>
                                  <p:childTnLst>
                                    <p:set>
                                      <p:cBhvr>
                                        <p:cTn id="60" dur="1" fill="hold">
                                          <p:stCondLst>
                                            <p:cond delay="0"/>
                                          </p:stCondLst>
                                        </p:cTn>
                                        <p:tgtEl>
                                          <p:spTgt spid="22"/>
                                        </p:tgtEl>
                                        <p:attrNameLst>
                                          <p:attrName>style.visibility</p:attrName>
                                        </p:attrNameLst>
                                      </p:cBhvr>
                                      <p:to>
                                        <p:strVal val="visible"/>
                                      </p:to>
                                    </p:set>
                                    <p:animEffect transition="in" filter="wipe(down)">
                                      <p:cBhvr>
                                        <p:cTn id="61" dur="500"/>
                                        <p:tgtEl>
                                          <p:spTgt spid="22"/>
                                        </p:tgtEl>
                                      </p:cBhvr>
                                    </p:animEffect>
                                  </p:childTnLst>
                                </p:cTn>
                              </p:par>
                            </p:childTnLst>
                          </p:cTn>
                        </p:par>
                        <p:par>
                          <p:cTn id="62" fill="hold">
                            <p:stCondLst>
                              <p:cond delay="5050"/>
                            </p:stCondLst>
                            <p:childTnLst>
                              <p:par>
                                <p:cTn id="63" presetID="45" presetClass="entr" presetSubtype="0" fill="hold" grpId="0" nodeType="afterEffect">
                                  <p:stCondLst>
                                    <p:cond delay="0"/>
                                  </p:stCondLst>
                                  <p:iterate type="lt">
                                    <p:tmPct val="20000"/>
                                  </p:iterate>
                                  <p:childTnLst>
                                    <p:set>
                                      <p:cBhvr>
                                        <p:cTn id="64" dur="1" fill="hold">
                                          <p:stCondLst>
                                            <p:cond delay="0"/>
                                          </p:stCondLst>
                                        </p:cTn>
                                        <p:tgtEl>
                                          <p:spTgt spid="11"/>
                                        </p:tgtEl>
                                        <p:attrNameLst>
                                          <p:attrName>style.visibility</p:attrName>
                                        </p:attrNameLst>
                                      </p:cBhvr>
                                      <p:to>
                                        <p:strVal val="visible"/>
                                      </p:to>
                                    </p:set>
                                    <p:animEffect transition="in" filter="fade">
                                      <p:cBhvr>
                                        <p:cTn id="65" dur="500"/>
                                        <p:tgtEl>
                                          <p:spTgt spid="11"/>
                                        </p:tgtEl>
                                      </p:cBhvr>
                                    </p:animEffect>
                                    <p:anim calcmode="lin" valueType="num">
                                      <p:cBhvr>
                                        <p:cTn id="66" dur="500" fill="hold"/>
                                        <p:tgtEl>
                                          <p:spTgt spid="11"/>
                                        </p:tgtEl>
                                        <p:attrNameLst>
                                          <p:attrName>ppt_w</p:attrName>
                                        </p:attrNameLst>
                                      </p:cBhvr>
                                      <p:tavLst>
                                        <p:tav tm="0" fmla="#ppt_w*sin(2.5*pi*$)">
                                          <p:val>
                                            <p:fltVal val="0"/>
                                          </p:val>
                                        </p:tav>
                                        <p:tav tm="100000">
                                          <p:val>
                                            <p:fltVal val="1"/>
                                          </p:val>
                                        </p:tav>
                                      </p:tavLst>
                                    </p:anim>
                                    <p:anim calcmode="lin" valueType="num">
                                      <p:cBhvr>
                                        <p:cTn id="67" dur="500" fill="hold"/>
                                        <p:tgtEl>
                                          <p:spTgt spid="11"/>
                                        </p:tgtEl>
                                        <p:attrNameLst>
                                          <p:attrName>ppt_h</p:attrName>
                                        </p:attrNameLst>
                                      </p:cBhvr>
                                      <p:tavLst>
                                        <p:tav tm="0">
                                          <p:val>
                                            <p:strVal val="#ppt_h"/>
                                          </p:val>
                                        </p:tav>
                                        <p:tav tm="100000">
                                          <p:val>
                                            <p:strVal val="#ppt_h"/>
                                          </p:val>
                                        </p:tav>
                                      </p:tavLst>
                                    </p:anim>
                                  </p:childTnLst>
                                </p:cTn>
                              </p:par>
                            </p:childTnLst>
                          </p:cTn>
                        </p:par>
                        <p:par>
                          <p:cTn id="68" fill="hold">
                            <p:stCondLst>
                              <p:cond delay="5650"/>
                            </p:stCondLst>
                            <p:childTnLst>
                              <p:par>
                                <p:cTn id="69" presetID="45" presetClass="entr" presetSubtype="0" fill="hold" grpId="0" nodeType="afterEffect">
                                  <p:stCondLst>
                                    <p:cond delay="100"/>
                                  </p:stCondLst>
                                  <p:iterate type="lt">
                                    <p:tmPct val="15000"/>
                                  </p:iterate>
                                  <p:childTnLst>
                                    <p:set>
                                      <p:cBhvr>
                                        <p:cTn id="70" dur="1" fill="hold">
                                          <p:stCondLst>
                                            <p:cond delay="0"/>
                                          </p:stCondLst>
                                        </p:cTn>
                                        <p:tgtEl>
                                          <p:spTgt spid="18"/>
                                        </p:tgtEl>
                                        <p:attrNameLst>
                                          <p:attrName>style.visibility</p:attrName>
                                        </p:attrNameLst>
                                      </p:cBhvr>
                                      <p:to>
                                        <p:strVal val="visible"/>
                                      </p:to>
                                    </p:set>
                                    <p:animEffect transition="in" filter="fade">
                                      <p:cBhvr>
                                        <p:cTn id="71" dur="500"/>
                                        <p:tgtEl>
                                          <p:spTgt spid="18"/>
                                        </p:tgtEl>
                                      </p:cBhvr>
                                    </p:animEffect>
                                    <p:anim calcmode="lin" valueType="num">
                                      <p:cBhvr>
                                        <p:cTn id="72" dur="500" fill="hold"/>
                                        <p:tgtEl>
                                          <p:spTgt spid="18"/>
                                        </p:tgtEl>
                                        <p:attrNameLst>
                                          <p:attrName>ppt_w</p:attrName>
                                        </p:attrNameLst>
                                      </p:cBhvr>
                                      <p:tavLst>
                                        <p:tav tm="0" fmla="#ppt_w*sin(2.5*pi*$)">
                                          <p:val>
                                            <p:fltVal val="0"/>
                                          </p:val>
                                        </p:tav>
                                        <p:tav tm="100000">
                                          <p:val>
                                            <p:fltVal val="1"/>
                                          </p:val>
                                        </p:tav>
                                      </p:tavLst>
                                    </p:anim>
                                    <p:anim calcmode="lin" valueType="num">
                                      <p:cBhvr>
                                        <p:cTn id="73" dur="500" fill="hold"/>
                                        <p:tgtEl>
                                          <p:spTgt spid="18"/>
                                        </p:tgtEl>
                                        <p:attrNameLst>
                                          <p:attrName>ppt_h</p:attrName>
                                        </p:attrNameLst>
                                      </p:cBhvr>
                                      <p:tavLst>
                                        <p:tav tm="0">
                                          <p:val>
                                            <p:strVal val="#ppt_h"/>
                                          </p:val>
                                        </p:tav>
                                        <p:tav tm="100000">
                                          <p:val>
                                            <p:strVal val="#ppt_h"/>
                                          </p:val>
                                        </p:tav>
                                      </p:tavLst>
                                    </p:anim>
                                  </p:childTnLst>
                                </p:cTn>
                              </p:par>
                              <p:par>
                                <p:cTn id="74" presetID="6" presetClass="emph" presetSubtype="0" fill="hold" grpId="1" nodeType="withEffect">
                                  <p:stCondLst>
                                    <p:cond delay="0"/>
                                  </p:stCondLst>
                                  <p:iterate type="lt">
                                    <p:tmPct val="0"/>
                                  </p:iterate>
                                  <p:childTnLst>
                                    <p:animScale>
                                      <p:cBhvr>
                                        <p:cTn id="75" dur="100" fill="hold"/>
                                        <p:tgtEl>
                                          <p:spTgt spid="18"/>
                                        </p:tgtEl>
                                      </p:cBhvr>
                                      <p:by x="500000" y="500000"/>
                                    </p:animScale>
                                  </p:childTnLst>
                                </p:cTn>
                              </p:par>
                              <p:par>
                                <p:cTn id="76" presetID="6" presetClass="emph" presetSubtype="0" fill="hold" grpId="2" nodeType="withEffect">
                                  <p:stCondLst>
                                    <p:cond delay="100"/>
                                  </p:stCondLst>
                                  <p:iterate type="lt">
                                    <p:tmPct val="15000"/>
                                  </p:iterate>
                                  <p:childTnLst>
                                    <p:animScale>
                                      <p:cBhvr>
                                        <p:cTn id="77" dur="500" fill="hold"/>
                                        <p:tgtEl>
                                          <p:spTgt spid="18"/>
                                        </p:tgtEl>
                                      </p:cBhvr>
                                      <p:by x="20000" y="20000"/>
                                    </p:animScale>
                                  </p:childTnLst>
                                </p:cTn>
                              </p:par>
                            </p:childTnLst>
                          </p:cTn>
                        </p:par>
                        <p:par>
                          <p:cTn id="78" fill="hold">
                            <p:stCondLst>
                              <p:cond delay="6325"/>
                            </p:stCondLst>
                            <p:childTnLst>
                              <p:par>
                                <p:cTn id="79" presetID="16" presetClass="entr" presetSubtype="37" fill="hold" nodeType="afterEffect">
                                  <p:stCondLst>
                                    <p:cond delay="0"/>
                                  </p:stCondLst>
                                  <p:childTnLst>
                                    <p:set>
                                      <p:cBhvr>
                                        <p:cTn id="80" dur="1" fill="hold">
                                          <p:stCondLst>
                                            <p:cond delay="0"/>
                                          </p:stCondLst>
                                        </p:cTn>
                                        <p:tgtEl>
                                          <p:spTgt spid="12"/>
                                        </p:tgtEl>
                                        <p:attrNameLst>
                                          <p:attrName>style.visibility</p:attrName>
                                        </p:attrNameLst>
                                      </p:cBhvr>
                                      <p:to>
                                        <p:strVal val="visible"/>
                                      </p:to>
                                    </p:set>
                                    <p:animEffect transition="in" filter="barn(outVertical)">
                                      <p:cBhvr>
                                        <p:cTn id="81" dur="500"/>
                                        <p:tgtEl>
                                          <p:spTgt spid="12"/>
                                        </p:tgtEl>
                                      </p:cBhvr>
                                    </p:animEffect>
                                  </p:childTnLst>
                                </p:cTn>
                              </p:par>
                            </p:childTnLst>
                          </p:cTn>
                        </p:par>
                        <p:par>
                          <p:cTn id="82" fill="hold">
                            <p:stCondLst>
                              <p:cond delay="6825"/>
                            </p:stCondLst>
                            <p:childTnLst>
                              <p:par>
                                <p:cTn id="83" presetID="10" presetClass="entr" presetSubtype="0" fill="hold" grpId="0" nodeType="afterEffect">
                                  <p:stCondLst>
                                    <p:cond delay="0"/>
                                  </p:stCondLst>
                                  <p:childTnLst>
                                    <p:set>
                                      <p:cBhvr>
                                        <p:cTn id="84" dur="1" fill="hold">
                                          <p:stCondLst>
                                            <p:cond delay="0"/>
                                          </p:stCondLst>
                                        </p:cTn>
                                        <p:tgtEl>
                                          <p:spTgt spid="19"/>
                                        </p:tgtEl>
                                        <p:attrNameLst>
                                          <p:attrName>style.visibility</p:attrName>
                                        </p:attrNameLst>
                                      </p:cBhvr>
                                      <p:to>
                                        <p:strVal val="visible"/>
                                      </p:to>
                                    </p:set>
                                    <p:animEffect transition="in" filter="fade">
                                      <p:cBhvr>
                                        <p:cTn id="8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1" grpId="0" animBg="1"/>
      <p:bldP spid="13" grpId="0"/>
      <p:bldP spid="13" grpId="1"/>
      <p:bldP spid="13" grpId="2"/>
      <p:bldP spid="14" grpId="0"/>
      <p:bldP spid="15" grpId="0"/>
      <p:bldP spid="15" grpId="1"/>
      <p:bldP spid="15" grpId="2"/>
      <p:bldP spid="16" grpId="0"/>
      <p:bldP spid="18" grpId="0"/>
      <p:bldP spid="18" grpId="1"/>
      <p:bldP spid="18" grpId="2"/>
      <p:bldP spid="1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553D2DD9-531E-4BE8-858C-284E046A960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文本框 6">
            <a:extLst>
              <a:ext uri="{FF2B5EF4-FFF2-40B4-BE49-F238E27FC236}">
                <a16:creationId xmlns="" xmlns:a16="http://schemas.microsoft.com/office/drawing/2014/main" id="{EA94E897-91F0-4E95-A100-5119919E089A}"/>
              </a:ext>
            </a:extLst>
          </p:cNvPr>
          <p:cNvSpPr txBox="1"/>
          <p:nvPr/>
        </p:nvSpPr>
        <p:spPr>
          <a:xfrm>
            <a:off x="871538" y="4693752"/>
            <a:ext cx="6393497" cy="461665"/>
          </a:xfrm>
          <a:prstGeom prst="rect">
            <a:avLst/>
          </a:prstGeom>
          <a:solidFill>
            <a:srgbClr val="0070C0"/>
          </a:solidFill>
        </p:spPr>
        <p:txBody>
          <a:bodyPr wrap="square" rtlCol="0">
            <a:spAutoFit/>
          </a:bodyPr>
          <a:lstStyle/>
          <a:p>
            <a:pPr algn="dist"/>
            <a:r>
              <a:rPr lang="en-US" altLang="zh-CN" sz="2400" dirty="0">
                <a:solidFill>
                  <a:schemeClr val="bg1"/>
                </a:solidFill>
                <a:effectLst>
                  <a:outerShdw blurRad="38100" dist="38100" dir="2700000" algn="tl">
                    <a:srgbClr val="000000">
                      <a:alpha val="43137"/>
                    </a:srgbClr>
                  </a:outerShdw>
                </a:effectLst>
                <a:latin typeface="锐字真言体免费商用" panose="02010600030101010101" pitchFamily="2" charset="-122"/>
                <a:ea typeface="锐字真言体免费商用" panose="02010600030101010101" pitchFamily="2" charset="-122"/>
                <a:cs typeface="+mn-ea"/>
                <a:sym typeface="+mn-lt"/>
              </a:rPr>
              <a:t>心脏疾病预防公益宣传知识讲座PPT模板</a:t>
            </a:r>
          </a:p>
        </p:txBody>
      </p:sp>
      <p:pic>
        <p:nvPicPr>
          <p:cNvPr id="12" name="图片 11">
            <a:extLst>
              <a:ext uri="{FF2B5EF4-FFF2-40B4-BE49-F238E27FC236}">
                <a16:creationId xmlns="" xmlns:a16="http://schemas.microsoft.com/office/drawing/2014/main" id="{028AED0F-8924-4DE9-82E4-446FB0B92EE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70185" y="666711"/>
            <a:ext cx="965201" cy="963387"/>
          </a:xfrm>
          <a:prstGeom prst="rect">
            <a:avLst/>
          </a:prstGeom>
        </p:spPr>
      </p:pic>
      <p:sp>
        <p:nvSpPr>
          <p:cNvPr id="13" name="文本框 12">
            <a:extLst>
              <a:ext uri="{FF2B5EF4-FFF2-40B4-BE49-F238E27FC236}">
                <a16:creationId xmlns="" xmlns:a16="http://schemas.microsoft.com/office/drawing/2014/main" id="{2855D3E2-1532-4666-9A2D-DD497E4EEDC5}"/>
              </a:ext>
            </a:extLst>
          </p:cNvPr>
          <p:cNvSpPr txBox="1"/>
          <p:nvPr/>
        </p:nvSpPr>
        <p:spPr>
          <a:xfrm>
            <a:off x="970090" y="5427716"/>
            <a:ext cx="6565392" cy="461665"/>
          </a:xfrm>
          <a:prstGeom prst="rect">
            <a:avLst/>
          </a:prstGeom>
          <a:noFill/>
        </p:spPr>
        <p:txBody>
          <a:bodyPr wrap="square">
            <a:spAutoFit/>
          </a:bodyPr>
          <a:lstStyle/>
          <a:p>
            <a:pPr algn="ctr">
              <a:spcBef>
                <a:spcPct val="20000"/>
              </a:spcBef>
            </a:pPr>
            <a:r>
              <a:rPr lang="zh-CN" altLang="en-US" sz="2400" dirty="0">
                <a:ln>
                  <a:solidFill>
                    <a:schemeClr val="bg1"/>
                  </a:solidFill>
                </a:ln>
                <a:solidFill>
                  <a:srgbClr val="0070C0"/>
                </a:solidFill>
                <a:effectLst>
                  <a:outerShdw blurRad="38100" dist="38100" dir="2700000" algn="tl">
                    <a:srgbClr val="000000">
                      <a:alpha val="43137"/>
                    </a:srgbClr>
                  </a:outerShdw>
                </a:effectLst>
                <a:latin typeface="锐字真言体免费商用" panose="02010600030101010101" pitchFamily="2" charset="-122"/>
                <a:ea typeface="锐字真言体免费商用" panose="02010600030101010101" pitchFamily="2" charset="-122"/>
                <a:cs typeface="+mn-ea"/>
                <a:sym typeface="+mn-lt"/>
              </a:rPr>
              <a:t>汇报人</a:t>
            </a:r>
            <a:r>
              <a:rPr lang="zh-CN" altLang="en-US" sz="2400" dirty="0" smtClean="0">
                <a:ln>
                  <a:solidFill>
                    <a:schemeClr val="bg1"/>
                  </a:solidFill>
                </a:ln>
                <a:solidFill>
                  <a:srgbClr val="0070C0"/>
                </a:solidFill>
                <a:effectLst>
                  <a:outerShdw blurRad="38100" dist="38100" dir="2700000" algn="tl">
                    <a:srgbClr val="000000">
                      <a:alpha val="43137"/>
                    </a:srgbClr>
                  </a:outerShdw>
                </a:effectLst>
                <a:latin typeface="锐字真言体免费商用" panose="02010600030101010101" pitchFamily="2" charset="-122"/>
                <a:ea typeface="锐字真言体免费商用" panose="02010600030101010101" pitchFamily="2" charset="-122"/>
                <a:cs typeface="+mn-ea"/>
                <a:sym typeface="+mn-lt"/>
              </a:rPr>
              <a:t>：</a:t>
            </a:r>
            <a:r>
              <a:rPr lang="zh-CN" altLang="en-US" sz="2400" dirty="0">
                <a:ln>
                  <a:solidFill>
                    <a:schemeClr val="bg1"/>
                  </a:solidFill>
                </a:ln>
                <a:solidFill>
                  <a:srgbClr val="0070C0"/>
                </a:solidFill>
                <a:effectLst>
                  <a:outerShdw blurRad="38100" dist="38100" dir="2700000" algn="tl">
                    <a:srgbClr val="000000">
                      <a:alpha val="43137"/>
                    </a:srgbClr>
                  </a:outerShdw>
                </a:effectLst>
                <a:latin typeface="锐字真言体免费商用" panose="02010600030101010101" pitchFamily="2" charset="-122"/>
                <a:ea typeface="锐字真言体免费商用" panose="02010600030101010101" pitchFamily="2" charset="-122"/>
                <a:cs typeface="+mn-ea"/>
                <a:sym typeface="+mn-lt"/>
              </a:rPr>
              <a:t>优</a:t>
            </a:r>
            <a:r>
              <a:rPr lang="zh-CN" altLang="en-US" sz="2400" dirty="0" smtClean="0">
                <a:ln>
                  <a:solidFill>
                    <a:schemeClr val="bg1"/>
                  </a:solidFill>
                </a:ln>
                <a:solidFill>
                  <a:srgbClr val="0070C0"/>
                </a:solidFill>
                <a:effectLst>
                  <a:outerShdw blurRad="38100" dist="38100" dir="2700000" algn="tl">
                    <a:srgbClr val="000000">
                      <a:alpha val="43137"/>
                    </a:srgbClr>
                  </a:outerShdw>
                </a:effectLst>
                <a:latin typeface="锐字真言体免费商用" panose="02010600030101010101" pitchFamily="2" charset="-122"/>
                <a:ea typeface="锐字真言体免费商用" panose="02010600030101010101" pitchFamily="2" charset="-122"/>
                <a:cs typeface="+mn-ea"/>
                <a:sym typeface="+mn-lt"/>
              </a:rPr>
              <a:t>品</a:t>
            </a:r>
            <a:r>
              <a:rPr lang="en-US" altLang="zh-CN" sz="2400" smtClean="0">
                <a:ln>
                  <a:solidFill>
                    <a:schemeClr val="bg1"/>
                  </a:solidFill>
                </a:ln>
                <a:solidFill>
                  <a:srgbClr val="0070C0"/>
                </a:solidFill>
                <a:effectLst>
                  <a:outerShdw blurRad="38100" dist="38100" dir="2700000" algn="tl">
                    <a:srgbClr val="000000">
                      <a:alpha val="43137"/>
                    </a:srgbClr>
                  </a:outerShdw>
                </a:effectLst>
                <a:latin typeface="锐字真言体免费商用" panose="02010600030101010101" pitchFamily="2" charset="-122"/>
                <a:ea typeface="锐字真言体免费商用" panose="02010600030101010101" pitchFamily="2" charset="-122"/>
                <a:cs typeface="+mn-ea"/>
                <a:sym typeface="+mn-lt"/>
              </a:rPr>
              <a:t>PPT</a:t>
            </a:r>
            <a:r>
              <a:rPr lang="zh-CN" altLang="en-US" sz="2400" smtClean="0">
                <a:ln>
                  <a:solidFill>
                    <a:schemeClr val="bg1"/>
                  </a:solidFill>
                </a:ln>
                <a:solidFill>
                  <a:srgbClr val="0070C0"/>
                </a:solidFill>
                <a:effectLst>
                  <a:outerShdw blurRad="38100" dist="38100" dir="2700000" algn="tl">
                    <a:srgbClr val="000000">
                      <a:alpha val="43137"/>
                    </a:srgbClr>
                  </a:outerShdw>
                </a:effectLst>
                <a:latin typeface="锐字真言体免费商用" panose="02010600030101010101" pitchFamily="2" charset="-122"/>
                <a:ea typeface="锐字真言体免费商用" panose="02010600030101010101" pitchFamily="2" charset="-122"/>
                <a:cs typeface="+mn-ea"/>
                <a:sym typeface="+mn-lt"/>
              </a:rPr>
              <a:t>     </a:t>
            </a:r>
            <a:r>
              <a:rPr lang="zh-CN" altLang="en-US" sz="2400" dirty="0">
                <a:ln>
                  <a:solidFill>
                    <a:schemeClr val="bg1"/>
                  </a:solidFill>
                </a:ln>
                <a:solidFill>
                  <a:srgbClr val="0070C0"/>
                </a:solidFill>
                <a:effectLst>
                  <a:outerShdw blurRad="38100" dist="38100" dir="2700000" algn="tl">
                    <a:srgbClr val="000000">
                      <a:alpha val="43137"/>
                    </a:srgbClr>
                  </a:outerShdw>
                </a:effectLst>
                <a:latin typeface="锐字真言体免费商用" panose="02010600030101010101" pitchFamily="2" charset="-122"/>
                <a:ea typeface="锐字真言体免费商用" panose="02010600030101010101" pitchFamily="2" charset="-122"/>
                <a:cs typeface="+mn-ea"/>
                <a:sym typeface="+mn-lt"/>
              </a:rPr>
              <a:t>汇报时间：</a:t>
            </a:r>
            <a:r>
              <a:rPr lang="en-US" altLang="zh-CN" sz="2400" dirty="0">
                <a:ln>
                  <a:solidFill>
                    <a:schemeClr val="bg1"/>
                  </a:solidFill>
                </a:ln>
                <a:solidFill>
                  <a:srgbClr val="0070C0"/>
                </a:solidFill>
                <a:effectLst>
                  <a:outerShdw blurRad="38100" dist="38100" dir="2700000" algn="tl">
                    <a:srgbClr val="000000">
                      <a:alpha val="43137"/>
                    </a:srgbClr>
                  </a:outerShdw>
                </a:effectLst>
                <a:latin typeface="锐字真言体免费商用" panose="02010600030101010101" pitchFamily="2" charset="-122"/>
                <a:ea typeface="锐字真言体免费商用" panose="02010600030101010101" pitchFamily="2" charset="-122"/>
                <a:cs typeface="+mn-ea"/>
                <a:sym typeface="+mn-lt"/>
              </a:rPr>
              <a:t>20XX</a:t>
            </a:r>
            <a:endParaRPr lang="zh-CN" altLang="en-US" sz="2400" dirty="0">
              <a:ln>
                <a:solidFill>
                  <a:schemeClr val="bg1"/>
                </a:solidFill>
              </a:ln>
              <a:solidFill>
                <a:srgbClr val="0070C0"/>
              </a:solidFill>
              <a:effectLst>
                <a:outerShdw blurRad="38100" dist="38100" dir="2700000" algn="tl">
                  <a:srgbClr val="000000">
                    <a:alpha val="43137"/>
                  </a:srgbClr>
                </a:outerShdw>
              </a:effectLst>
              <a:latin typeface="锐字真言体免费商用" panose="02010600030101010101" pitchFamily="2" charset="-122"/>
              <a:ea typeface="锐字真言体免费商用" panose="02010600030101010101" pitchFamily="2" charset="-122"/>
              <a:cs typeface="+mn-ea"/>
              <a:sym typeface="+mn-lt"/>
            </a:endParaRPr>
          </a:p>
        </p:txBody>
      </p:sp>
      <p:grpSp>
        <p:nvGrpSpPr>
          <p:cNvPr id="11" name="组合 10">
            <a:extLst>
              <a:ext uri="{FF2B5EF4-FFF2-40B4-BE49-F238E27FC236}">
                <a16:creationId xmlns="" xmlns:a16="http://schemas.microsoft.com/office/drawing/2014/main" id="{3D68F747-DF54-4260-9792-6989569FCE3F}"/>
              </a:ext>
            </a:extLst>
          </p:cNvPr>
          <p:cNvGrpSpPr/>
          <p:nvPr/>
        </p:nvGrpSpPr>
        <p:grpSpPr>
          <a:xfrm>
            <a:off x="871538" y="1420704"/>
            <a:ext cx="6596679" cy="3170099"/>
            <a:chOff x="444818" y="1289485"/>
            <a:chExt cx="6596679" cy="3170099"/>
          </a:xfrm>
        </p:grpSpPr>
        <p:sp>
          <p:nvSpPr>
            <p:cNvPr id="6" name="文本框 5">
              <a:extLst>
                <a:ext uri="{FF2B5EF4-FFF2-40B4-BE49-F238E27FC236}">
                  <a16:creationId xmlns="" xmlns:a16="http://schemas.microsoft.com/office/drawing/2014/main" id="{3C78B770-0274-4435-A0EA-1933D76A447E}"/>
                </a:ext>
              </a:extLst>
            </p:cNvPr>
            <p:cNvSpPr txBox="1"/>
            <p:nvPr/>
          </p:nvSpPr>
          <p:spPr>
            <a:xfrm>
              <a:off x="444819" y="1289485"/>
              <a:ext cx="6596678" cy="3170099"/>
            </a:xfrm>
            <a:prstGeom prst="rect">
              <a:avLst/>
            </a:prstGeom>
            <a:noFill/>
          </p:spPr>
          <p:txBody>
            <a:bodyPr wrap="none" rtlCol="0">
              <a:spAutoFit/>
            </a:bodyPr>
            <a:lstStyle/>
            <a:p>
              <a:pPr algn="l"/>
              <a:r>
                <a:rPr lang="zh-CN" altLang="en-US" sz="10000" dirty="0">
                  <a:ln w="254000">
                    <a:solidFill>
                      <a:srgbClr val="0070C0"/>
                    </a:solidFill>
                  </a:ln>
                  <a:solidFill>
                    <a:srgbClr val="0070C0"/>
                  </a:solidFill>
                  <a:latin typeface="锐字真言体免费商用" panose="02010600030101010101" pitchFamily="2" charset="-122"/>
                  <a:ea typeface="锐字真言体免费商用" panose="02010600030101010101" pitchFamily="2" charset="-122"/>
                  <a:cs typeface="+mn-ea"/>
                  <a:sym typeface="+mn-lt"/>
                </a:rPr>
                <a:t>远离心脏病</a:t>
              </a:r>
            </a:p>
            <a:p>
              <a:pPr algn="l"/>
              <a:r>
                <a:rPr lang="zh-CN" altLang="en-US" sz="10000" dirty="0">
                  <a:ln w="254000">
                    <a:solidFill>
                      <a:srgbClr val="0070C0"/>
                    </a:solidFill>
                  </a:ln>
                  <a:solidFill>
                    <a:srgbClr val="0070C0"/>
                  </a:solidFill>
                  <a:latin typeface="锐字真言体免费商用" panose="02010600030101010101" pitchFamily="2" charset="-122"/>
                  <a:ea typeface="锐字真言体免费商用" panose="02010600030101010101" pitchFamily="2" charset="-122"/>
                  <a:cs typeface="+mn-ea"/>
                  <a:sym typeface="+mn-lt"/>
                </a:rPr>
                <a:t>健康每一天</a:t>
              </a:r>
            </a:p>
          </p:txBody>
        </p:sp>
        <p:sp>
          <p:nvSpPr>
            <p:cNvPr id="10" name="文本框 9">
              <a:extLst>
                <a:ext uri="{FF2B5EF4-FFF2-40B4-BE49-F238E27FC236}">
                  <a16:creationId xmlns="" xmlns:a16="http://schemas.microsoft.com/office/drawing/2014/main" id="{C24634C0-F4BA-45F0-B0E9-FB6967FC34AC}"/>
                </a:ext>
              </a:extLst>
            </p:cNvPr>
            <p:cNvSpPr txBox="1"/>
            <p:nvPr/>
          </p:nvSpPr>
          <p:spPr>
            <a:xfrm>
              <a:off x="444818" y="1289485"/>
              <a:ext cx="6596678" cy="3170099"/>
            </a:xfrm>
            <a:prstGeom prst="rect">
              <a:avLst/>
            </a:prstGeom>
            <a:noFill/>
          </p:spPr>
          <p:txBody>
            <a:bodyPr wrap="none" rtlCol="0">
              <a:spAutoFit/>
            </a:bodyPr>
            <a:lstStyle/>
            <a:p>
              <a:pPr algn="l"/>
              <a:r>
                <a:rPr lang="zh-CN" altLang="en-US" sz="10000" dirty="0">
                  <a:solidFill>
                    <a:schemeClr val="bg1"/>
                  </a:solidFill>
                  <a:effectLst>
                    <a:outerShdw blurRad="38100" dist="38100" dir="2700000" algn="tl">
                      <a:srgbClr val="000000">
                        <a:alpha val="43137"/>
                      </a:srgbClr>
                    </a:outerShdw>
                  </a:effectLst>
                  <a:latin typeface="锐字真言体免费商用" panose="02010600030101010101" pitchFamily="2" charset="-122"/>
                  <a:ea typeface="锐字真言体免费商用" panose="02010600030101010101" pitchFamily="2" charset="-122"/>
                  <a:cs typeface="+mn-ea"/>
                  <a:sym typeface="+mn-lt"/>
                </a:rPr>
                <a:t>远离心脏病</a:t>
              </a:r>
            </a:p>
            <a:p>
              <a:pPr algn="l"/>
              <a:r>
                <a:rPr lang="zh-CN" altLang="en-US" sz="10000" dirty="0">
                  <a:solidFill>
                    <a:schemeClr val="bg1"/>
                  </a:solidFill>
                  <a:effectLst>
                    <a:outerShdw blurRad="38100" dist="38100" dir="2700000" algn="tl">
                      <a:srgbClr val="000000">
                        <a:alpha val="43137"/>
                      </a:srgbClr>
                    </a:outerShdw>
                  </a:effectLst>
                  <a:latin typeface="锐字真言体免费商用" panose="02010600030101010101" pitchFamily="2" charset="-122"/>
                  <a:ea typeface="锐字真言体免费商用" panose="02010600030101010101" pitchFamily="2" charset="-122"/>
                  <a:cs typeface="+mn-ea"/>
                  <a:sym typeface="+mn-lt"/>
                </a:rPr>
                <a:t>健康每一天</a:t>
              </a:r>
            </a:p>
          </p:txBody>
        </p:sp>
      </p:grpSp>
      <p:pic>
        <p:nvPicPr>
          <p:cNvPr id="14" name="图片 13">
            <a:extLst>
              <a:ext uri="{FF2B5EF4-FFF2-40B4-BE49-F238E27FC236}">
                <a16:creationId xmlns="" xmlns:a16="http://schemas.microsoft.com/office/drawing/2014/main" id="{96A4466E-317F-4516-93C7-DD8F47F990D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7889843" y="968619"/>
            <a:ext cx="4100635" cy="4920762"/>
          </a:xfrm>
          <a:prstGeom prst="rect">
            <a:avLst/>
          </a:prstGeom>
        </p:spPr>
      </p:pic>
    </p:spTree>
    <p:extLst>
      <p:ext uri="{BB962C8B-B14F-4D97-AF65-F5344CB8AC3E}">
        <p14:creationId xmlns:p14="http://schemas.microsoft.com/office/powerpoint/2010/main" val="2200360966"/>
      </p:ext>
    </p:extLst>
  </p:cSld>
  <p:clrMapOvr>
    <a:masterClrMapping/>
  </p:clrMapOvr>
  <mc:AlternateContent xmlns:mc="http://schemas.openxmlformats.org/markup-compatibility/2006" xmlns:p14="http://schemas.microsoft.com/office/powerpoint/2010/main">
    <mc:Choice Requires="p14">
      <p:transition spd="slow" p14:dur="2000" advTm="9000"/>
    </mc:Choice>
    <mc:Fallback xmlns="">
      <p:transition spd="slow" advTm="9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1000" fill="hold"/>
                                        <p:tgtEl>
                                          <p:spTgt spid="12"/>
                                        </p:tgtEl>
                                        <p:attrNameLst>
                                          <p:attrName>ppt_w</p:attrName>
                                        </p:attrNameLst>
                                      </p:cBhvr>
                                      <p:tavLst>
                                        <p:tav tm="0">
                                          <p:val>
                                            <p:fltVal val="0"/>
                                          </p:val>
                                        </p:tav>
                                        <p:tav tm="100000">
                                          <p:val>
                                            <p:strVal val="#ppt_w"/>
                                          </p:val>
                                        </p:tav>
                                      </p:tavLst>
                                    </p:anim>
                                    <p:anim calcmode="lin" valueType="num">
                                      <p:cBhvr>
                                        <p:cTn id="8" dur="1000" fill="hold"/>
                                        <p:tgtEl>
                                          <p:spTgt spid="12"/>
                                        </p:tgtEl>
                                        <p:attrNameLst>
                                          <p:attrName>ppt_h</p:attrName>
                                        </p:attrNameLst>
                                      </p:cBhvr>
                                      <p:tavLst>
                                        <p:tav tm="0">
                                          <p:val>
                                            <p:fltVal val="0"/>
                                          </p:val>
                                        </p:tav>
                                        <p:tav tm="100000">
                                          <p:val>
                                            <p:strVal val="#ppt_h"/>
                                          </p:val>
                                        </p:tav>
                                      </p:tavLst>
                                    </p:anim>
                                    <p:anim calcmode="lin" valueType="num">
                                      <p:cBhvr>
                                        <p:cTn id="9" dur="1000" fill="hold"/>
                                        <p:tgtEl>
                                          <p:spTgt spid="12"/>
                                        </p:tgtEl>
                                        <p:attrNameLst>
                                          <p:attrName>style.rotation</p:attrName>
                                        </p:attrNameLst>
                                      </p:cBhvr>
                                      <p:tavLst>
                                        <p:tav tm="0">
                                          <p:val>
                                            <p:fltVal val="90"/>
                                          </p:val>
                                        </p:tav>
                                        <p:tav tm="100000">
                                          <p:val>
                                            <p:fltVal val="0"/>
                                          </p:val>
                                        </p:tav>
                                      </p:tavLst>
                                    </p:anim>
                                    <p:animEffect transition="in" filter="fade">
                                      <p:cBhvr>
                                        <p:cTn id="10" dur="1000"/>
                                        <p:tgtEl>
                                          <p:spTgt spid="12"/>
                                        </p:tgtEl>
                                      </p:cBhvr>
                                    </p:animEffect>
                                  </p:childTnLst>
                                </p:cTn>
                              </p:par>
                            </p:childTnLst>
                          </p:cTn>
                        </p:par>
                        <p:par>
                          <p:cTn id="11" fill="hold">
                            <p:stCondLst>
                              <p:cond delay="1000"/>
                            </p:stCondLst>
                            <p:childTnLst>
                              <p:par>
                                <p:cTn id="12" presetID="53" presetClass="entr" presetSubtype="16" fill="hold" nodeType="afterEffect">
                                  <p:stCondLst>
                                    <p:cond delay="0"/>
                                  </p:stCondLst>
                                  <p:childTnLst>
                                    <p:set>
                                      <p:cBhvr>
                                        <p:cTn id="13" dur="1" fill="hold">
                                          <p:stCondLst>
                                            <p:cond delay="0"/>
                                          </p:stCondLst>
                                        </p:cTn>
                                        <p:tgtEl>
                                          <p:spTgt spid="14"/>
                                        </p:tgtEl>
                                        <p:attrNameLst>
                                          <p:attrName>style.visibility</p:attrName>
                                        </p:attrNameLst>
                                      </p:cBhvr>
                                      <p:to>
                                        <p:strVal val="visible"/>
                                      </p:to>
                                    </p:set>
                                    <p:anim calcmode="lin" valueType="num">
                                      <p:cBhvr>
                                        <p:cTn id="14" dur="500" fill="hold"/>
                                        <p:tgtEl>
                                          <p:spTgt spid="14"/>
                                        </p:tgtEl>
                                        <p:attrNameLst>
                                          <p:attrName>ppt_w</p:attrName>
                                        </p:attrNameLst>
                                      </p:cBhvr>
                                      <p:tavLst>
                                        <p:tav tm="0">
                                          <p:val>
                                            <p:fltVal val="0"/>
                                          </p:val>
                                        </p:tav>
                                        <p:tav tm="100000">
                                          <p:val>
                                            <p:strVal val="#ppt_w"/>
                                          </p:val>
                                        </p:tav>
                                      </p:tavLst>
                                    </p:anim>
                                    <p:anim calcmode="lin" valueType="num">
                                      <p:cBhvr>
                                        <p:cTn id="15" dur="500" fill="hold"/>
                                        <p:tgtEl>
                                          <p:spTgt spid="14"/>
                                        </p:tgtEl>
                                        <p:attrNameLst>
                                          <p:attrName>ppt_h</p:attrName>
                                        </p:attrNameLst>
                                      </p:cBhvr>
                                      <p:tavLst>
                                        <p:tav tm="0">
                                          <p:val>
                                            <p:fltVal val="0"/>
                                          </p:val>
                                        </p:tav>
                                        <p:tav tm="100000">
                                          <p:val>
                                            <p:strVal val="#ppt_h"/>
                                          </p:val>
                                        </p:tav>
                                      </p:tavLst>
                                    </p:anim>
                                    <p:animEffect transition="in" filter="fade">
                                      <p:cBhvr>
                                        <p:cTn id="16" dur="500"/>
                                        <p:tgtEl>
                                          <p:spTgt spid="14"/>
                                        </p:tgtEl>
                                      </p:cBhvr>
                                    </p:animEffect>
                                  </p:childTnLst>
                                </p:cTn>
                              </p:par>
                            </p:childTnLst>
                          </p:cTn>
                        </p:par>
                        <p:par>
                          <p:cTn id="17" fill="hold">
                            <p:stCondLst>
                              <p:cond delay="1500"/>
                            </p:stCondLst>
                            <p:childTnLst>
                              <p:par>
                                <p:cTn id="18" presetID="16" presetClass="entr" presetSubtype="21" fill="hold" nodeType="after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barn(inVertical)">
                                      <p:cBhvr>
                                        <p:cTn id="20" dur="500"/>
                                        <p:tgtEl>
                                          <p:spTgt spid="11"/>
                                        </p:tgtEl>
                                      </p:cBhvr>
                                    </p:animEffect>
                                  </p:childTnLst>
                                </p:cTn>
                              </p:par>
                            </p:childTnLst>
                          </p:cTn>
                        </p:par>
                        <p:par>
                          <p:cTn id="21" fill="hold">
                            <p:stCondLst>
                              <p:cond delay="2000"/>
                            </p:stCondLst>
                            <p:childTnLst>
                              <p:par>
                                <p:cTn id="22" presetID="42" presetClass="entr" presetSubtype="0" fill="hold" grpId="0"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1000"/>
                                        <p:tgtEl>
                                          <p:spTgt spid="7"/>
                                        </p:tgtEl>
                                      </p:cBhvr>
                                    </p:animEffect>
                                    <p:anim calcmode="lin" valueType="num">
                                      <p:cBhvr>
                                        <p:cTn id="25" dur="1000" fill="hold"/>
                                        <p:tgtEl>
                                          <p:spTgt spid="7"/>
                                        </p:tgtEl>
                                        <p:attrNameLst>
                                          <p:attrName>ppt_x</p:attrName>
                                        </p:attrNameLst>
                                      </p:cBhvr>
                                      <p:tavLst>
                                        <p:tav tm="0">
                                          <p:val>
                                            <p:strVal val="#ppt_x"/>
                                          </p:val>
                                        </p:tav>
                                        <p:tav tm="100000">
                                          <p:val>
                                            <p:strVal val="#ppt_x"/>
                                          </p:val>
                                        </p:tav>
                                      </p:tavLst>
                                    </p:anim>
                                    <p:anim calcmode="lin" valueType="num">
                                      <p:cBhvr>
                                        <p:cTn id="26" dur="1000" fill="hold"/>
                                        <p:tgtEl>
                                          <p:spTgt spid="7"/>
                                        </p:tgtEl>
                                        <p:attrNameLst>
                                          <p:attrName>ppt_y</p:attrName>
                                        </p:attrNameLst>
                                      </p:cBhvr>
                                      <p:tavLst>
                                        <p:tav tm="0">
                                          <p:val>
                                            <p:strVal val="#ppt_y+.1"/>
                                          </p:val>
                                        </p:tav>
                                        <p:tav tm="100000">
                                          <p:val>
                                            <p:strVal val="#ppt_y"/>
                                          </p:val>
                                        </p:tav>
                                      </p:tavLst>
                                    </p:anim>
                                  </p:childTnLst>
                                </p:cTn>
                              </p:par>
                            </p:childTnLst>
                          </p:cTn>
                        </p:par>
                        <p:par>
                          <p:cTn id="27" fill="hold">
                            <p:stCondLst>
                              <p:cond delay="3000"/>
                            </p:stCondLst>
                            <p:childTnLst>
                              <p:par>
                                <p:cTn id="28" presetID="22" presetClass="entr" presetSubtype="4" fill="hold" grpId="0" nodeType="after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wipe(down)">
                                      <p:cBhvr>
                                        <p:cTn id="3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0135565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553D2DD9-531E-4BE8-858C-284E046A960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54" name="图片 53">
            <a:extLst>
              <a:ext uri="{FF2B5EF4-FFF2-40B4-BE49-F238E27FC236}">
                <a16:creationId xmlns="" xmlns:a16="http://schemas.microsoft.com/office/drawing/2014/main" id="{C3F3DB6A-3ACF-424E-9BEB-81AC9BCB874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7257327" y="1048841"/>
            <a:ext cx="4253760" cy="5380896"/>
          </a:xfrm>
          <a:prstGeom prst="rect">
            <a:avLst/>
          </a:prstGeom>
        </p:spPr>
      </p:pic>
      <p:grpSp>
        <p:nvGrpSpPr>
          <p:cNvPr id="74" name="组合 73">
            <a:extLst>
              <a:ext uri="{FF2B5EF4-FFF2-40B4-BE49-F238E27FC236}">
                <a16:creationId xmlns="" xmlns:a16="http://schemas.microsoft.com/office/drawing/2014/main" id="{84CD9EAD-7E29-4D74-9769-29608AC89475}"/>
              </a:ext>
            </a:extLst>
          </p:cNvPr>
          <p:cNvGrpSpPr/>
          <p:nvPr/>
        </p:nvGrpSpPr>
        <p:grpSpPr>
          <a:xfrm>
            <a:off x="1176703" y="1672151"/>
            <a:ext cx="5682674" cy="3287162"/>
            <a:chOff x="1176703" y="1672151"/>
            <a:chExt cx="5682674" cy="3287162"/>
          </a:xfrm>
        </p:grpSpPr>
        <p:pic>
          <p:nvPicPr>
            <p:cNvPr id="73" name="图片 72">
              <a:extLst>
                <a:ext uri="{FF2B5EF4-FFF2-40B4-BE49-F238E27FC236}">
                  <a16:creationId xmlns="" xmlns:a16="http://schemas.microsoft.com/office/drawing/2014/main" id="{63719FF8-7A16-4674-B6AB-EC8537D55B5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76703" y="1672151"/>
              <a:ext cx="5682674" cy="2824337"/>
            </a:xfrm>
            <a:prstGeom prst="rect">
              <a:avLst/>
            </a:prstGeom>
          </p:spPr>
        </p:pic>
        <p:grpSp>
          <p:nvGrpSpPr>
            <p:cNvPr id="71" name="组合 70">
              <a:extLst>
                <a:ext uri="{FF2B5EF4-FFF2-40B4-BE49-F238E27FC236}">
                  <a16:creationId xmlns="" xmlns:a16="http://schemas.microsoft.com/office/drawing/2014/main" id="{973CA248-E598-49C0-AD93-84FC8B837175}"/>
                </a:ext>
              </a:extLst>
            </p:cNvPr>
            <p:cNvGrpSpPr/>
            <p:nvPr/>
          </p:nvGrpSpPr>
          <p:grpSpPr>
            <a:xfrm>
              <a:off x="1685761" y="2181803"/>
              <a:ext cx="4775666" cy="2777510"/>
              <a:chOff x="2536519" y="1416936"/>
              <a:chExt cx="4775666" cy="2581679"/>
            </a:xfrm>
          </p:grpSpPr>
          <p:grpSp>
            <p:nvGrpSpPr>
              <p:cNvPr id="55" name="组合 54">
                <a:extLst>
                  <a:ext uri="{FF2B5EF4-FFF2-40B4-BE49-F238E27FC236}">
                    <a16:creationId xmlns="" xmlns:a16="http://schemas.microsoft.com/office/drawing/2014/main" id="{90C2EABE-65EA-4A5C-B290-8C94C64BD434}"/>
                  </a:ext>
                </a:extLst>
              </p:cNvPr>
              <p:cNvGrpSpPr/>
              <p:nvPr/>
            </p:nvGrpSpPr>
            <p:grpSpPr>
              <a:xfrm>
                <a:off x="2536519" y="1416936"/>
                <a:ext cx="4775666" cy="2581679"/>
                <a:chOff x="5762163" y="1176544"/>
                <a:chExt cx="3145167" cy="1916885"/>
              </a:xfrm>
            </p:grpSpPr>
            <p:sp>
              <p:nvSpPr>
                <p:cNvPr id="62" name="文本框 61">
                  <a:extLst>
                    <a:ext uri="{FF2B5EF4-FFF2-40B4-BE49-F238E27FC236}">
                      <a16:creationId xmlns="" xmlns:a16="http://schemas.microsoft.com/office/drawing/2014/main" id="{96F90D72-4CAB-462F-A20E-9B4D3A4EA618}"/>
                    </a:ext>
                  </a:extLst>
                </p:cNvPr>
                <p:cNvSpPr txBox="1"/>
                <p:nvPr/>
              </p:nvSpPr>
              <p:spPr>
                <a:xfrm>
                  <a:off x="6996333" y="1176544"/>
                  <a:ext cx="559737" cy="998329"/>
                </a:xfrm>
                <a:prstGeom prst="rect">
                  <a:avLst/>
                </a:prstGeom>
                <a:noFill/>
              </p:spPr>
              <p:txBody>
                <a:bodyPr wrap="none" rtlCol="0">
                  <a:spAutoFit/>
                  <a:scene3d>
                    <a:camera prst="orthographicFront"/>
                    <a:lightRig rig="threePt" dir="t"/>
                  </a:scene3d>
                  <a:sp3d contourW="12700"/>
                </a:bodyPr>
                <a:lstStyle/>
                <a:p>
                  <a:pPr algn="ctr"/>
                  <a:r>
                    <a:rPr lang="en-US" altLang="zh-CN" sz="8800" dirty="0">
                      <a:ln w="190500">
                        <a:noFill/>
                      </a:ln>
                      <a:solidFill>
                        <a:srgbClr val="0070C0"/>
                      </a:solidFill>
                      <a:latin typeface="锐字真言体免费商用" panose="02010600030101010101" pitchFamily="2" charset="-122"/>
                      <a:ea typeface="锐字真言体免费商用" panose="02010600030101010101" pitchFamily="2" charset="-122"/>
                      <a:cs typeface="+mn-ea"/>
                      <a:sym typeface="+mn-lt"/>
                    </a:rPr>
                    <a:t>1</a:t>
                  </a:r>
                  <a:endParaRPr lang="zh-CN" altLang="en-US" sz="8800" dirty="0">
                    <a:ln w="190500">
                      <a:noFill/>
                    </a:ln>
                    <a:solidFill>
                      <a:srgbClr val="0070C0"/>
                    </a:solidFill>
                    <a:latin typeface="锐字真言体免费商用" panose="02010600030101010101" pitchFamily="2" charset="-122"/>
                    <a:ea typeface="锐字真言体免费商用" panose="02010600030101010101" pitchFamily="2" charset="-122"/>
                    <a:cs typeface="+mn-ea"/>
                    <a:sym typeface="+mn-lt"/>
                  </a:endParaRPr>
                </a:p>
              </p:txBody>
            </p:sp>
            <p:grpSp>
              <p:nvGrpSpPr>
                <p:cNvPr id="57" name="组合 56">
                  <a:extLst>
                    <a:ext uri="{FF2B5EF4-FFF2-40B4-BE49-F238E27FC236}">
                      <a16:creationId xmlns="" xmlns:a16="http://schemas.microsoft.com/office/drawing/2014/main" id="{454A2729-C110-401D-B8DF-C25E45627C04}"/>
                    </a:ext>
                  </a:extLst>
                </p:cNvPr>
                <p:cNvGrpSpPr/>
                <p:nvPr/>
              </p:nvGrpSpPr>
              <p:grpSpPr>
                <a:xfrm>
                  <a:off x="5762163" y="2187070"/>
                  <a:ext cx="3145167" cy="906359"/>
                  <a:chOff x="5762163" y="2187070"/>
                  <a:chExt cx="3145167" cy="906359"/>
                </a:xfrm>
              </p:grpSpPr>
              <p:sp>
                <p:nvSpPr>
                  <p:cNvPr id="58" name="文本框 57">
                    <a:extLst>
                      <a:ext uri="{FF2B5EF4-FFF2-40B4-BE49-F238E27FC236}">
                        <a16:creationId xmlns="" xmlns:a16="http://schemas.microsoft.com/office/drawing/2014/main" id="{65653295-5B22-4E88-BB0F-66777785D899}"/>
                      </a:ext>
                    </a:extLst>
                  </p:cNvPr>
                  <p:cNvSpPr txBox="1"/>
                  <p:nvPr/>
                </p:nvSpPr>
                <p:spPr>
                  <a:xfrm>
                    <a:off x="5762163" y="2187070"/>
                    <a:ext cx="2987675" cy="617011"/>
                  </a:xfrm>
                  <a:prstGeom prst="rect">
                    <a:avLst/>
                  </a:prstGeom>
                  <a:noFill/>
                </p:spPr>
                <p:txBody>
                  <a:bodyPr wrap="square" rtlCol="0">
                    <a:spAutoFit/>
                    <a:scene3d>
                      <a:camera prst="orthographicFront"/>
                      <a:lightRig rig="threePt" dir="t"/>
                    </a:scene3d>
                    <a:sp3d contourW="12700"/>
                  </a:bodyPr>
                  <a:lstStyle/>
                  <a:p>
                    <a:pPr algn="dist"/>
                    <a:r>
                      <a:rPr lang="zh-CN" altLang="en-US" sz="4800" dirty="0">
                        <a:ln w="190500">
                          <a:solidFill>
                            <a:srgbClr val="0070C0"/>
                          </a:solidFill>
                        </a:ln>
                        <a:solidFill>
                          <a:schemeClr val="tx1">
                            <a:lumMod val="75000"/>
                            <a:lumOff val="25000"/>
                          </a:schemeClr>
                        </a:solidFill>
                        <a:latin typeface="锐字真言体免费商用" panose="02010600030101010101" pitchFamily="2" charset="-122"/>
                        <a:ea typeface="锐字真言体免费商用" panose="02010600030101010101" pitchFamily="2" charset="-122"/>
                        <a:cs typeface="+mn-ea"/>
                        <a:sym typeface="+mn-lt"/>
                      </a:rPr>
                      <a:t>基本概述及分类</a:t>
                    </a:r>
                  </a:p>
                </p:txBody>
              </p:sp>
              <p:sp>
                <p:nvSpPr>
                  <p:cNvPr id="59" name="文本框 58">
                    <a:extLst>
                      <a:ext uri="{FF2B5EF4-FFF2-40B4-BE49-F238E27FC236}">
                        <a16:creationId xmlns="" xmlns:a16="http://schemas.microsoft.com/office/drawing/2014/main" id="{8BF6CE36-11D5-4FC8-A805-5C2CA67AC92D}"/>
                      </a:ext>
                    </a:extLst>
                  </p:cNvPr>
                  <p:cNvSpPr txBox="1"/>
                  <p:nvPr/>
                </p:nvSpPr>
                <p:spPr>
                  <a:xfrm>
                    <a:off x="5762163" y="2819202"/>
                    <a:ext cx="3145167" cy="274227"/>
                  </a:xfrm>
                  <a:prstGeom prst="rect">
                    <a:avLst/>
                  </a:prstGeom>
                  <a:noFill/>
                </p:spPr>
                <p:txBody>
                  <a:bodyPr wrap="none" rtlCol="0">
                    <a:spAutoFit/>
                    <a:scene3d>
                      <a:camera prst="orthographicFront"/>
                      <a:lightRig rig="threePt" dir="t"/>
                    </a:scene3d>
                    <a:sp3d contourW="12700"/>
                  </a:bodyPr>
                  <a:lstStyle/>
                  <a:p>
                    <a:pPr algn="l"/>
                    <a:r>
                      <a:rPr lang="zh-CN" altLang="en-US" dirty="0">
                        <a:ln w="190500">
                          <a:solidFill>
                            <a:srgbClr val="0070C0"/>
                          </a:solidFill>
                        </a:ln>
                        <a:solidFill>
                          <a:schemeClr val="tx1">
                            <a:lumMod val="75000"/>
                            <a:lumOff val="25000"/>
                          </a:schemeClr>
                        </a:solidFill>
                        <a:latin typeface="锐字真言体免费商用" panose="02010600030101010101" pitchFamily="2" charset="-122"/>
                        <a:ea typeface="锐字真言体免费商用" panose="02010600030101010101" pitchFamily="2" charset="-122"/>
                        <a:cs typeface="+mn-ea"/>
                        <a:sym typeface="+mn-lt"/>
                      </a:rPr>
                      <a:t>Basic overview and classification</a:t>
                    </a:r>
                  </a:p>
                </p:txBody>
              </p:sp>
            </p:grpSp>
          </p:grpSp>
          <p:grpSp>
            <p:nvGrpSpPr>
              <p:cNvPr id="65" name="组合 64">
                <a:extLst>
                  <a:ext uri="{FF2B5EF4-FFF2-40B4-BE49-F238E27FC236}">
                    <a16:creationId xmlns="" xmlns:a16="http://schemas.microsoft.com/office/drawing/2014/main" id="{D478530A-7194-4B90-96FE-4CA3E79BA25C}"/>
                  </a:ext>
                </a:extLst>
              </p:cNvPr>
              <p:cNvGrpSpPr/>
              <p:nvPr/>
            </p:nvGrpSpPr>
            <p:grpSpPr>
              <a:xfrm>
                <a:off x="2536519" y="2777922"/>
                <a:ext cx="4775666" cy="1220693"/>
                <a:chOff x="5762163" y="2187070"/>
                <a:chExt cx="3145167" cy="906359"/>
              </a:xfrm>
            </p:grpSpPr>
            <p:sp>
              <p:nvSpPr>
                <p:cNvPr id="66" name="文本框 65">
                  <a:extLst>
                    <a:ext uri="{FF2B5EF4-FFF2-40B4-BE49-F238E27FC236}">
                      <a16:creationId xmlns="" xmlns:a16="http://schemas.microsoft.com/office/drawing/2014/main" id="{44471325-99AF-4966-8074-6C8E787B3D15}"/>
                    </a:ext>
                  </a:extLst>
                </p:cNvPr>
                <p:cNvSpPr txBox="1"/>
                <p:nvPr/>
              </p:nvSpPr>
              <p:spPr>
                <a:xfrm>
                  <a:off x="5762163" y="2187070"/>
                  <a:ext cx="2987675" cy="617011"/>
                </a:xfrm>
                <a:prstGeom prst="rect">
                  <a:avLst/>
                </a:prstGeom>
                <a:noFill/>
              </p:spPr>
              <p:txBody>
                <a:bodyPr wrap="square" rtlCol="0">
                  <a:spAutoFit/>
                  <a:scene3d>
                    <a:camera prst="orthographicFront"/>
                    <a:lightRig rig="threePt" dir="t"/>
                  </a:scene3d>
                  <a:sp3d contourW="12700"/>
                </a:bodyPr>
                <a:lstStyle/>
                <a:p>
                  <a:pPr algn="dist"/>
                  <a:r>
                    <a:rPr lang="zh-CN" altLang="en-US" sz="4800" dirty="0">
                      <a:solidFill>
                        <a:schemeClr val="bg1"/>
                      </a:solidFill>
                      <a:latin typeface="锐字真言体免费商用" panose="02010600030101010101" pitchFamily="2" charset="-122"/>
                      <a:ea typeface="锐字真言体免费商用" panose="02010600030101010101" pitchFamily="2" charset="-122"/>
                      <a:cs typeface="+mn-ea"/>
                      <a:sym typeface="+mn-lt"/>
                    </a:rPr>
                    <a:t>基本概述及分类</a:t>
                  </a:r>
                </a:p>
              </p:txBody>
            </p:sp>
            <p:sp>
              <p:nvSpPr>
                <p:cNvPr id="67" name="文本框 66">
                  <a:extLst>
                    <a:ext uri="{FF2B5EF4-FFF2-40B4-BE49-F238E27FC236}">
                      <a16:creationId xmlns="" xmlns:a16="http://schemas.microsoft.com/office/drawing/2014/main" id="{A61AB075-42E8-4143-A0D5-D3F93D6AC068}"/>
                    </a:ext>
                  </a:extLst>
                </p:cNvPr>
                <p:cNvSpPr txBox="1"/>
                <p:nvPr/>
              </p:nvSpPr>
              <p:spPr>
                <a:xfrm>
                  <a:off x="5762163" y="2819202"/>
                  <a:ext cx="3145167" cy="274227"/>
                </a:xfrm>
                <a:prstGeom prst="rect">
                  <a:avLst/>
                </a:prstGeom>
                <a:noFill/>
              </p:spPr>
              <p:txBody>
                <a:bodyPr wrap="none" rtlCol="0">
                  <a:spAutoFit/>
                  <a:scene3d>
                    <a:camera prst="orthographicFront"/>
                    <a:lightRig rig="threePt" dir="t"/>
                  </a:scene3d>
                  <a:sp3d contourW="12700"/>
                </a:bodyPr>
                <a:lstStyle/>
                <a:p>
                  <a:pPr algn="l"/>
                  <a:r>
                    <a:rPr lang="zh-CN" altLang="en-US" dirty="0">
                      <a:solidFill>
                        <a:schemeClr val="bg1"/>
                      </a:solidFill>
                      <a:latin typeface="锐字真言体免费商用" panose="02010600030101010101" pitchFamily="2" charset="-122"/>
                      <a:ea typeface="锐字真言体免费商用" panose="02010600030101010101" pitchFamily="2" charset="-122"/>
                      <a:cs typeface="+mn-ea"/>
                      <a:sym typeface="+mn-lt"/>
                    </a:rPr>
                    <a:t>Basic overview and classification</a:t>
                  </a:r>
                </a:p>
              </p:txBody>
            </p:sp>
          </p:grpSp>
        </p:grpSp>
      </p:grpSp>
    </p:spTree>
    <p:extLst>
      <p:ext uri="{BB962C8B-B14F-4D97-AF65-F5344CB8AC3E}">
        <p14:creationId xmlns:p14="http://schemas.microsoft.com/office/powerpoint/2010/main" val="374613398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wipe(down)">
                                      <p:cBhvr>
                                        <p:cTn id="7" dur="500"/>
                                        <p:tgtEl>
                                          <p:spTgt spid="54"/>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74"/>
                                        </p:tgtEl>
                                        <p:attrNameLst>
                                          <p:attrName>style.visibility</p:attrName>
                                        </p:attrNameLst>
                                      </p:cBhvr>
                                      <p:to>
                                        <p:strVal val="visible"/>
                                      </p:to>
                                    </p:set>
                                    <p:animEffect transition="in" filter="fade">
                                      <p:cBhvr>
                                        <p:cTn id="11" dur="1000"/>
                                        <p:tgtEl>
                                          <p:spTgt spid="74"/>
                                        </p:tgtEl>
                                      </p:cBhvr>
                                    </p:animEffect>
                                    <p:anim calcmode="lin" valueType="num">
                                      <p:cBhvr>
                                        <p:cTn id="12" dur="1000" fill="hold"/>
                                        <p:tgtEl>
                                          <p:spTgt spid="74"/>
                                        </p:tgtEl>
                                        <p:attrNameLst>
                                          <p:attrName>ppt_x</p:attrName>
                                        </p:attrNameLst>
                                      </p:cBhvr>
                                      <p:tavLst>
                                        <p:tav tm="0">
                                          <p:val>
                                            <p:strVal val="#ppt_x"/>
                                          </p:val>
                                        </p:tav>
                                        <p:tav tm="100000">
                                          <p:val>
                                            <p:strVal val="#ppt_x"/>
                                          </p:val>
                                        </p:tav>
                                      </p:tavLst>
                                    </p:anim>
                                    <p:anim calcmode="lin" valueType="num">
                                      <p:cBhvr>
                                        <p:cTn id="13" dur="1000" fill="hold"/>
                                        <p:tgtEl>
                                          <p:spTgt spid="7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553D2DD9-531E-4BE8-858C-284E046A960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矩形 1">
            <a:extLst>
              <a:ext uri="{FF2B5EF4-FFF2-40B4-BE49-F238E27FC236}">
                <a16:creationId xmlns="" xmlns:a16="http://schemas.microsoft.com/office/drawing/2014/main" id="{E2055E0E-4693-418B-9A08-B0CBFA6D3EC6}"/>
              </a:ext>
            </a:extLst>
          </p:cNvPr>
          <p:cNvSpPr/>
          <p:nvPr/>
        </p:nvSpPr>
        <p:spPr>
          <a:xfrm>
            <a:off x="239210" y="219919"/>
            <a:ext cx="11713580" cy="64470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a:extLst>
              <a:ext uri="{FF2B5EF4-FFF2-40B4-BE49-F238E27FC236}">
                <a16:creationId xmlns="" xmlns:a16="http://schemas.microsoft.com/office/drawing/2014/main" id="{040D6359-4458-41AB-85F2-663FDF937C7B}"/>
              </a:ext>
            </a:extLst>
          </p:cNvPr>
          <p:cNvSpPr txBox="1"/>
          <p:nvPr/>
        </p:nvSpPr>
        <p:spPr>
          <a:xfrm>
            <a:off x="1275143" y="508893"/>
            <a:ext cx="6094070" cy="400110"/>
          </a:xfrm>
          <a:prstGeom prst="rect">
            <a:avLst/>
          </a:prstGeom>
          <a:noFill/>
        </p:spPr>
        <p:txBody>
          <a:bodyPr wrap="square">
            <a:spAutoFit/>
          </a:bodyPr>
          <a:lstStyle/>
          <a:p>
            <a:r>
              <a:rPr lang="zh-CN" altLang="en-US" sz="2000" dirty="0">
                <a:solidFill>
                  <a:srgbClr val="0070C0"/>
                </a:solidFill>
                <a:latin typeface="锐字真言体免费商用" panose="02010600030101010101" pitchFamily="2" charset="-122"/>
                <a:ea typeface="锐字真言体免费商用" panose="02010600030101010101" pitchFamily="2" charset="-122"/>
                <a:cs typeface="+mn-ea"/>
                <a:sym typeface="+mn-lt"/>
              </a:rPr>
              <a:t>基本概述及分类</a:t>
            </a:r>
          </a:p>
        </p:txBody>
      </p:sp>
      <p:pic>
        <p:nvPicPr>
          <p:cNvPr id="6" name="图片 5">
            <a:extLst>
              <a:ext uri="{FF2B5EF4-FFF2-40B4-BE49-F238E27FC236}">
                <a16:creationId xmlns="" xmlns:a16="http://schemas.microsoft.com/office/drawing/2014/main" id="{4E8D0F66-718C-4E8E-8C44-5D3179A2D83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9210" y="190982"/>
            <a:ext cx="1035933" cy="1035933"/>
          </a:xfrm>
          <a:prstGeom prst="rect">
            <a:avLst/>
          </a:prstGeom>
        </p:spPr>
      </p:pic>
      <p:sp>
        <p:nvSpPr>
          <p:cNvPr id="7" name="TextBox 16">
            <a:extLst>
              <a:ext uri="{FF2B5EF4-FFF2-40B4-BE49-F238E27FC236}">
                <a16:creationId xmlns="" xmlns:a16="http://schemas.microsoft.com/office/drawing/2014/main" id="{68EC58F8-6367-4680-9F39-02A47267B324}"/>
              </a:ext>
            </a:extLst>
          </p:cNvPr>
          <p:cNvSpPr txBox="1"/>
          <p:nvPr/>
        </p:nvSpPr>
        <p:spPr>
          <a:xfrm>
            <a:off x="1122746" y="2056956"/>
            <a:ext cx="9213446" cy="523220"/>
          </a:xfrm>
          <a:prstGeom prst="rect">
            <a:avLst/>
          </a:prstGeom>
          <a:solidFill>
            <a:srgbClr val="218CFF"/>
          </a:solidFill>
        </p:spPr>
        <p:txBody>
          <a:bodyPr wrap="square" rtlCol="0">
            <a:spAutoFit/>
          </a:bodyPr>
          <a:lstStyle/>
          <a:p>
            <a:pPr algn="dist"/>
            <a:r>
              <a:rPr lang="zh-CN" altLang="en-US" sz="2800" b="1" dirty="0">
                <a:solidFill>
                  <a:schemeClr val="bg1"/>
                </a:solidFill>
                <a:latin typeface="微软雅黑" panose="020B0503020204020204" pitchFamily="34" charset="-122"/>
                <a:ea typeface="微软雅黑" panose="020B0503020204020204" pitchFamily="34" charset="-122"/>
                <a:cs typeface="+mn-ea"/>
                <a:sym typeface="+mn-lt"/>
              </a:rPr>
              <a:t>心脏病概述及分类</a:t>
            </a:r>
          </a:p>
        </p:txBody>
      </p:sp>
      <p:sp>
        <p:nvSpPr>
          <p:cNvPr id="8" name="Rectangle 17">
            <a:extLst>
              <a:ext uri="{FF2B5EF4-FFF2-40B4-BE49-F238E27FC236}">
                <a16:creationId xmlns="" xmlns:a16="http://schemas.microsoft.com/office/drawing/2014/main" id="{B0015AFE-9C08-411D-859A-0E01773988B9}"/>
              </a:ext>
            </a:extLst>
          </p:cNvPr>
          <p:cNvSpPr/>
          <p:nvPr/>
        </p:nvSpPr>
        <p:spPr>
          <a:xfrm>
            <a:off x="1122746" y="3429000"/>
            <a:ext cx="5079379" cy="1900200"/>
          </a:xfrm>
          <a:prstGeom prst="rect">
            <a:avLst/>
          </a:prstGeom>
        </p:spPr>
        <p:txBody>
          <a:bodyPr wrap="square">
            <a:spAutoFit/>
          </a:bodyPr>
          <a:lstStyle/>
          <a:p>
            <a:pPr marL="342900" indent="-342900">
              <a:lnSpc>
                <a:spcPct val="150000"/>
              </a:lnSpc>
              <a:buFont typeface="Wingdings" panose="05000000000000000000" pitchFamily="2" charset="2"/>
              <a:buChar char="u"/>
            </a:pPr>
            <a:r>
              <a:rPr lang="en-US" altLang="zh-CN" sz="1600" spc="300" dirty="0">
                <a:solidFill>
                  <a:srgbClr val="000000">
                    <a:lumMod val="75000"/>
                    <a:lumOff val="25000"/>
                  </a:srgbClr>
                </a:solidFill>
                <a:latin typeface="微软雅黑" panose="020B0503020204020204" pitchFamily="34" charset="-122"/>
                <a:ea typeface="微软雅黑" panose="020B0503020204020204" pitchFamily="34" charset="-122"/>
                <a:cs typeface="+mn-ea"/>
                <a:sym typeface="+mn-lt"/>
              </a:rPr>
              <a:t> </a:t>
            </a:r>
            <a:r>
              <a:rPr lang="zh-CN" altLang="zh-CN" sz="1600" spc="300" dirty="0">
                <a:solidFill>
                  <a:srgbClr val="000000">
                    <a:lumMod val="75000"/>
                    <a:lumOff val="25000"/>
                  </a:srgbClr>
                </a:solidFill>
                <a:latin typeface="微软雅黑" panose="020B0503020204020204" pitchFamily="34" charset="-122"/>
                <a:ea typeface="微软雅黑" panose="020B0503020204020204" pitchFamily="34" charset="-122"/>
                <a:cs typeface="+mn-ea"/>
                <a:sym typeface="+mn-lt"/>
              </a:rPr>
              <a:t>心脏病是由于心脏功能异常或结构缺陷引起的疾病，是所有心脏病的统称，</a:t>
            </a:r>
            <a:endParaRPr lang="en-US" altLang="zh-CN" sz="1600" spc="300" dirty="0">
              <a:solidFill>
                <a:srgbClr val="000000">
                  <a:lumMod val="75000"/>
                  <a:lumOff val="25000"/>
                </a:srgbClr>
              </a:solidFill>
              <a:latin typeface="微软雅黑" panose="020B0503020204020204" pitchFamily="34" charset="-122"/>
              <a:ea typeface="微软雅黑" panose="020B0503020204020204" pitchFamily="34" charset="-122"/>
              <a:cs typeface="+mn-ea"/>
              <a:sym typeface="+mn-lt"/>
            </a:endParaRPr>
          </a:p>
          <a:p>
            <a:pPr marL="342900" indent="-342900">
              <a:lnSpc>
                <a:spcPct val="150000"/>
              </a:lnSpc>
              <a:buFont typeface="Wingdings" panose="05000000000000000000" pitchFamily="2" charset="2"/>
              <a:buChar char="u"/>
            </a:pPr>
            <a:r>
              <a:rPr lang="zh-CN" altLang="zh-CN" sz="1600" spc="300" dirty="0">
                <a:solidFill>
                  <a:srgbClr val="000000">
                    <a:lumMod val="75000"/>
                    <a:lumOff val="25000"/>
                  </a:srgbClr>
                </a:solidFill>
                <a:latin typeface="微软雅黑" panose="020B0503020204020204" pitchFamily="34" charset="-122"/>
                <a:ea typeface="微软雅黑" panose="020B0503020204020204" pitchFamily="34" charset="-122"/>
                <a:cs typeface="+mn-ea"/>
                <a:sym typeface="+mn-lt"/>
              </a:rPr>
              <a:t>包括先天性心脏病和后天性心脏病，不同类型的心脏病表现不一。</a:t>
            </a:r>
            <a:endParaRPr lang="en-US" altLang="zh-CN" sz="1600" spc="300" dirty="0">
              <a:solidFill>
                <a:srgbClr val="000000">
                  <a:lumMod val="75000"/>
                  <a:lumOff val="25000"/>
                </a:srgbClr>
              </a:solidFill>
              <a:latin typeface="微软雅黑" panose="020B0503020204020204" pitchFamily="34" charset="-122"/>
              <a:ea typeface="微软雅黑" panose="020B0503020204020204" pitchFamily="34" charset="-122"/>
              <a:cs typeface="+mn-ea"/>
              <a:sym typeface="+mn-lt"/>
            </a:endParaRPr>
          </a:p>
          <a:p>
            <a:pPr marL="342900" indent="-342900">
              <a:lnSpc>
                <a:spcPct val="150000"/>
              </a:lnSpc>
              <a:buFont typeface="Wingdings" panose="05000000000000000000" pitchFamily="2" charset="2"/>
              <a:buChar char="u"/>
            </a:pPr>
            <a:r>
              <a:rPr lang="zh-CN" altLang="zh-CN" sz="1600" spc="300" dirty="0">
                <a:solidFill>
                  <a:srgbClr val="000000">
                    <a:lumMod val="75000"/>
                    <a:lumOff val="25000"/>
                  </a:srgbClr>
                </a:solidFill>
                <a:latin typeface="微软雅黑" panose="020B0503020204020204" pitchFamily="34" charset="-122"/>
                <a:ea typeface="微软雅黑" panose="020B0503020204020204" pitchFamily="34" charset="-122"/>
                <a:cs typeface="+mn-ea"/>
                <a:sym typeface="+mn-lt"/>
              </a:rPr>
              <a:t>心脏病为生活中常见的疾病之一。</a:t>
            </a:r>
            <a:endParaRPr lang="zh-CN" altLang="en-US" sz="1600" dirty="0">
              <a:latin typeface="微软雅黑" panose="020B0503020204020204" pitchFamily="34" charset="-122"/>
              <a:ea typeface="微软雅黑" panose="020B0503020204020204" pitchFamily="34" charset="-122"/>
              <a:cs typeface="+mn-ea"/>
              <a:sym typeface="+mn-lt"/>
            </a:endParaRPr>
          </a:p>
        </p:txBody>
      </p:sp>
      <p:pic>
        <p:nvPicPr>
          <p:cNvPr id="9" name="图片 8">
            <a:extLst>
              <a:ext uri="{FF2B5EF4-FFF2-40B4-BE49-F238E27FC236}">
                <a16:creationId xmlns="" xmlns:a16="http://schemas.microsoft.com/office/drawing/2014/main" id="{B90114E3-BB3A-43B6-AF39-98FD5A2D8C2B}"/>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6202125" y="2186645"/>
            <a:ext cx="4451436" cy="4451436"/>
          </a:xfrm>
          <a:prstGeom prst="rect">
            <a:avLst/>
          </a:prstGeom>
        </p:spPr>
      </p:pic>
    </p:spTree>
    <p:extLst>
      <p:ext uri="{BB962C8B-B14F-4D97-AF65-F5344CB8AC3E}">
        <p14:creationId xmlns:p14="http://schemas.microsoft.com/office/powerpoint/2010/main" val="11615117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prestig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up)">
                                      <p:cBhvr>
                                        <p:cTn id="11" dur="500"/>
                                        <p:tgtEl>
                                          <p:spTgt spid="8"/>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1000"/>
                                        <p:tgtEl>
                                          <p:spTgt spid="9"/>
                                        </p:tgtEl>
                                      </p:cBhvr>
                                    </p:animEffect>
                                    <p:anim calcmode="lin" valueType="num">
                                      <p:cBhvr>
                                        <p:cTn id="16" dur="1000" fill="hold"/>
                                        <p:tgtEl>
                                          <p:spTgt spid="9"/>
                                        </p:tgtEl>
                                        <p:attrNameLst>
                                          <p:attrName>ppt_x</p:attrName>
                                        </p:attrNameLst>
                                      </p:cBhvr>
                                      <p:tavLst>
                                        <p:tav tm="0">
                                          <p:val>
                                            <p:strVal val="#ppt_x"/>
                                          </p:val>
                                        </p:tav>
                                        <p:tav tm="100000">
                                          <p:val>
                                            <p:strVal val="#ppt_x"/>
                                          </p:val>
                                        </p:tav>
                                      </p:tavLst>
                                    </p:anim>
                                    <p:anim calcmode="lin" valueType="num">
                                      <p:cBhvr>
                                        <p:cTn id="17"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553D2DD9-531E-4BE8-858C-284E046A960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矩形 1">
            <a:extLst>
              <a:ext uri="{FF2B5EF4-FFF2-40B4-BE49-F238E27FC236}">
                <a16:creationId xmlns="" xmlns:a16="http://schemas.microsoft.com/office/drawing/2014/main" id="{E2055E0E-4693-418B-9A08-B0CBFA6D3EC6}"/>
              </a:ext>
            </a:extLst>
          </p:cNvPr>
          <p:cNvSpPr/>
          <p:nvPr/>
        </p:nvSpPr>
        <p:spPr>
          <a:xfrm>
            <a:off x="239210" y="219919"/>
            <a:ext cx="11713580" cy="64470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a:extLst>
              <a:ext uri="{FF2B5EF4-FFF2-40B4-BE49-F238E27FC236}">
                <a16:creationId xmlns="" xmlns:a16="http://schemas.microsoft.com/office/drawing/2014/main" id="{040D6359-4458-41AB-85F2-663FDF937C7B}"/>
              </a:ext>
            </a:extLst>
          </p:cNvPr>
          <p:cNvSpPr txBox="1"/>
          <p:nvPr/>
        </p:nvSpPr>
        <p:spPr>
          <a:xfrm>
            <a:off x="1275143" y="508893"/>
            <a:ext cx="6094070" cy="400110"/>
          </a:xfrm>
          <a:prstGeom prst="rect">
            <a:avLst/>
          </a:prstGeom>
          <a:noFill/>
        </p:spPr>
        <p:txBody>
          <a:bodyPr wrap="square">
            <a:spAutoFit/>
          </a:bodyPr>
          <a:lstStyle/>
          <a:p>
            <a:r>
              <a:rPr lang="zh-CN" altLang="en-US" sz="2000" dirty="0">
                <a:solidFill>
                  <a:srgbClr val="0070C0"/>
                </a:solidFill>
                <a:latin typeface="锐字真言体免费商用" panose="02010600030101010101" pitchFamily="2" charset="-122"/>
                <a:ea typeface="锐字真言体免费商用" panose="02010600030101010101" pitchFamily="2" charset="-122"/>
                <a:cs typeface="+mn-ea"/>
                <a:sym typeface="+mn-lt"/>
              </a:rPr>
              <a:t>基本概述及分类</a:t>
            </a:r>
          </a:p>
        </p:txBody>
      </p:sp>
      <p:pic>
        <p:nvPicPr>
          <p:cNvPr id="6" name="图片 5">
            <a:extLst>
              <a:ext uri="{FF2B5EF4-FFF2-40B4-BE49-F238E27FC236}">
                <a16:creationId xmlns="" xmlns:a16="http://schemas.microsoft.com/office/drawing/2014/main" id="{4E8D0F66-718C-4E8E-8C44-5D3179A2D83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9210" y="190982"/>
            <a:ext cx="1035933" cy="1035933"/>
          </a:xfrm>
          <a:prstGeom prst="rect">
            <a:avLst/>
          </a:prstGeom>
        </p:spPr>
      </p:pic>
      <p:sp>
        <p:nvSpPr>
          <p:cNvPr id="20" name="圆角矩形 5">
            <a:extLst>
              <a:ext uri="{FF2B5EF4-FFF2-40B4-BE49-F238E27FC236}">
                <a16:creationId xmlns="" xmlns:a16="http://schemas.microsoft.com/office/drawing/2014/main" id="{08A17096-9F52-44B9-9025-D187819B8325}"/>
              </a:ext>
            </a:extLst>
          </p:cNvPr>
          <p:cNvSpPr/>
          <p:nvPr/>
        </p:nvSpPr>
        <p:spPr>
          <a:xfrm>
            <a:off x="1459629" y="3469108"/>
            <a:ext cx="2111394" cy="479937"/>
          </a:xfrm>
          <a:prstGeom prst="roundRect">
            <a:avLst>
              <a:gd name="adj" fmla="val 10053"/>
            </a:avLst>
          </a:prstGeom>
          <a:solidFill>
            <a:srgbClr val="218CFF"/>
          </a:solidFill>
          <a:ln>
            <a:solidFill>
              <a:srgbClr val="218CFF"/>
            </a:solidFill>
          </a:ln>
          <a:effectLst/>
        </p:spPr>
        <p:style>
          <a:lnRef idx="2">
            <a:schemeClr val="accent1">
              <a:shade val="50000"/>
            </a:schemeClr>
          </a:lnRef>
          <a:fillRef idx="1">
            <a:schemeClr val="accent1"/>
          </a:fillRef>
          <a:effectRef idx="0">
            <a:schemeClr val="accent1"/>
          </a:effectRef>
          <a:fontRef idx="minor">
            <a:schemeClr val="lt1"/>
          </a:fontRef>
        </p:style>
        <p:txBody>
          <a:bodyPr lIns="121873" tIns="60936" rIns="121873" bIns="60936" anchor="ctr"/>
          <a:lstStyle/>
          <a:p>
            <a:pPr algn="r"/>
            <a:r>
              <a:rPr lang="zh-CN" altLang="en-US" b="1" dirty="0">
                <a:solidFill>
                  <a:schemeClr val="bg1"/>
                </a:solidFill>
                <a:latin typeface="微软雅黑" panose="020B0503020204020204" pitchFamily="34" charset="-122"/>
                <a:ea typeface="微软雅黑" panose="020B0503020204020204" pitchFamily="34" charset="-122"/>
                <a:cs typeface="+mn-ea"/>
                <a:sym typeface="+mn-lt"/>
              </a:rPr>
              <a:t>风湿性心脏瓣膜病</a:t>
            </a:r>
          </a:p>
        </p:txBody>
      </p:sp>
      <p:sp>
        <p:nvSpPr>
          <p:cNvPr id="21" name="任意多边形 6">
            <a:extLst>
              <a:ext uri="{FF2B5EF4-FFF2-40B4-BE49-F238E27FC236}">
                <a16:creationId xmlns="" xmlns:a16="http://schemas.microsoft.com/office/drawing/2014/main" id="{46E14D39-706B-4333-BEE8-1AC7EF7AE6DF}"/>
              </a:ext>
            </a:extLst>
          </p:cNvPr>
          <p:cNvSpPr/>
          <p:nvPr/>
        </p:nvSpPr>
        <p:spPr>
          <a:xfrm>
            <a:off x="2082680" y="2262767"/>
            <a:ext cx="865290" cy="1053963"/>
          </a:xfrm>
          <a:custGeom>
            <a:avLst/>
            <a:gdLst>
              <a:gd name="connsiteX0" fmla="*/ 324036 w 648072"/>
              <a:gd name="connsiteY0" fmla="*/ 0 h 791728"/>
              <a:gd name="connsiteX1" fmla="*/ 648072 w 648072"/>
              <a:gd name="connsiteY1" fmla="*/ 324036 h 791728"/>
              <a:gd name="connsiteX2" fmla="*/ 389341 w 648072"/>
              <a:gd name="connsiteY2" fmla="*/ 641489 h 791728"/>
              <a:gd name="connsiteX3" fmla="*/ 388468 w 648072"/>
              <a:gd name="connsiteY3" fmla="*/ 641577 h 791728"/>
              <a:gd name="connsiteX4" fmla="*/ 324036 w 648072"/>
              <a:gd name="connsiteY4" fmla="*/ 791728 h 791728"/>
              <a:gd name="connsiteX5" fmla="*/ 259605 w 648072"/>
              <a:gd name="connsiteY5" fmla="*/ 641577 h 791728"/>
              <a:gd name="connsiteX6" fmla="*/ 258732 w 648072"/>
              <a:gd name="connsiteY6" fmla="*/ 641489 h 791728"/>
              <a:gd name="connsiteX7" fmla="*/ 0 w 648072"/>
              <a:gd name="connsiteY7" fmla="*/ 324036 h 791728"/>
              <a:gd name="connsiteX8" fmla="*/ 324036 w 648072"/>
              <a:gd name="connsiteY8" fmla="*/ 0 h 791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8072" h="791728">
                <a:moveTo>
                  <a:pt x="324036" y="0"/>
                </a:moveTo>
                <a:cubicBezTo>
                  <a:pt x="502996" y="0"/>
                  <a:pt x="648072" y="145076"/>
                  <a:pt x="648072" y="324036"/>
                </a:cubicBezTo>
                <a:cubicBezTo>
                  <a:pt x="648072" y="480626"/>
                  <a:pt x="536998" y="611274"/>
                  <a:pt x="389341" y="641489"/>
                </a:cubicBezTo>
                <a:lnTo>
                  <a:pt x="388468" y="641577"/>
                </a:lnTo>
                <a:lnTo>
                  <a:pt x="324036" y="791728"/>
                </a:lnTo>
                <a:lnTo>
                  <a:pt x="259605" y="641577"/>
                </a:lnTo>
                <a:lnTo>
                  <a:pt x="258732" y="641489"/>
                </a:lnTo>
                <a:cubicBezTo>
                  <a:pt x="111074" y="611274"/>
                  <a:pt x="0" y="480626"/>
                  <a:pt x="0" y="324036"/>
                </a:cubicBezTo>
                <a:cubicBezTo>
                  <a:pt x="0" y="145076"/>
                  <a:pt x="145076" y="0"/>
                  <a:pt x="324036" y="0"/>
                </a:cubicBezTo>
                <a:close/>
              </a:path>
            </a:pathLst>
          </a:custGeom>
          <a:solidFill>
            <a:srgbClr val="218CFF"/>
          </a:solidFill>
          <a:ln>
            <a:solidFill>
              <a:srgbClr val="218CFF"/>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239907" anchor="ctr"/>
          <a:lstStyle/>
          <a:p>
            <a:pPr algn="ctr">
              <a:defRPr/>
            </a:pPr>
            <a:r>
              <a:rPr lang="en-US" altLang="zh-CN" sz="3199" dirty="0">
                <a:solidFill>
                  <a:srgbClr val="FFFFFF"/>
                </a:solidFill>
                <a:latin typeface="微软雅黑" panose="020B0503020204020204" pitchFamily="34" charset="-122"/>
                <a:ea typeface="微软雅黑" panose="020B0503020204020204" pitchFamily="34" charset="-122"/>
                <a:cs typeface="+mn-ea"/>
                <a:sym typeface="+mn-lt"/>
              </a:rPr>
              <a:t>01</a:t>
            </a:r>
            <a:endParaRPr lang="zh-CN" altLang="en-US" sz="3199" dirty="0">
              <a:solidFill>
                <a:srgbClr val="FFFFFF"/>
              </a:solidFill>
              <a:latin typeface="微软雅黑" panose="020B0503020204020204" pitchFamily="34" charset="-122"/>
              <a:ea typeface="微软雅黑" panose="020B0503020204020204" pitchFamily="34" charset="-122"/>
              <a:cs typeface="+mn-ea"/>
              <a:sym typeface="+mn-lt"/>
            </a:endParaRPr>
          </a:p>
        </p:txBody>
      </p:sp>
      <p:sp>
        <p:nvSpPr>
          <p:cNvPr id="22" name="TextBox 57">
            <a:extLst>
              <a:ext uri="{FF2B5EF4-FFF2-40B4-BE49-F238E27FC236}">
                <a16:creationId xmlns="" xmlns:a16="http://schemas.microsoft.com/office/drawing/2014/main" id="{E6672401-18E0-4C85-BD3A-5E56F10A4A48}"/>
              </a:ext>
            </a:extLst>
          </p:cNvPr>
          <p:cNvSpPr>
            <a:spLocks noChangeArrowheads="1"/>
          </p:cNvSpPr>
          <p:nvPr/>
        </p:nvSpPr>
        <p:spPr bwMode="auto">
          <a:xfrm>
            <a:off x="1459629" y="4340268"/>
            <a:ext cx="2159459" cy="1255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30000"/>
              </a:lnSpc>
            </a:pPr>
            <a:r>
              <a:rPr lang="en-US" altLang="zh-CN" sz="1600" dirty="0">
                <a:solidFill>
                  <a:srgbClr val="262626"/>
                </a:solidFill>
                <a:latin typeface="微软雅黑" panose="020B0503020204020204" pitchFamily="34" charset="-122"/>
                <a:ea typeface="微软雅黑" panose="020B0503020204020204" pitchFamily="34" charset="-122"/>
                <a:cs typeface="+mn-ea"/>
                <a:sym typeface="+mn-lt"/>
              </a:rPr>
              <a:t>也被称为慢性风湿性心脏病，是指急性风湿性心脏炎后，患者出现各心脏瓣膜受累</a:t>
            </a:r>
          </a:p>
        </p:txBody>
      </p:sp>
      <p:sp>
        <p:nvSpPr>
          <p:cNvPr id="23" name="圆角矩形 8">
            <a:extLst>
              <a:ext uri="{FF2B5EF4-FFF2-40B4-BE49-F238E27FC236}">
                <a16:creationId xmlns="" xmlns:a16="http://schemas.microsoft.com/office/drawing/2014/main" id="{2F8559C4-2621-4635-875B-DC294563310C}"/>
              </a:ext>
            </a:extLst>
          </p:cNvPr>
          <p:cNvSpPr/>
          <p:nvPr/>
        </p:nvSpPr>
        <p:spPr>
          <a:xfrm>
            <a:off x="3871442" y="3469108"/>
            <a:ext cx="2111394" cy="479937"/>
          </a:xfrm>
          <a:prstGeom prst="roundRect">
            <a:avLst>
              <a:gd name="adj" fmla="val 10053"/>
            </a:avLst>
          </a:prstGeom>
          <a:solidFill>
            <a:srgbClr val="218CFF"/>
          </a:solidFill>
          <a:ln>
            <a:solidFill>
              <a:srgbClr val="218CFF"/>
            </a:solidFill>
          </a:ln>
          <a:effectLst/>
        </p:spPr>
        <p:style>
          <a:lnRef idx="2">
            <a:schemeClr val="accent1">
              <a:shade val="50000"/>
            </a:schemeClr>
          </a:lnRef>
          <a:fillRef idx="1">
            <a:schemeClr val="accent1"/>
          </a:fillRef>
          <a:effectRef idx="0">
            <a:schemeClr val="accent1"/>
          </a:effectRef>
          <a:fontRef idx="minor">
            <a:schemeClr val="lt1"/>
          </a:fontRef>
        </p:style>
        <p:txBody>
          <a:bodyPr lIns="121873" tIns="60936" rIns="121873" bIns="60936" anchor="ctr"/>
          <a:lstStyle/>
          <a:p>
            <a:pPr algn="ctr">
              <a:defRPr/>
            </a:pPr>
            <a:r>
              <a:rPr lang="zh-CN" altLang="en-US" b="1" dirty="0">
                <a:solidFill>
                  <a:srgbClr val="FFFFFF"/>
                </a:solidFill>
                <a:latin typeface="微软雅黑" panose="020B0503020204020204" pitchFamily="34" charset="-122"/>
                <a:ea typeface="微软雅黑" panose="020B0503020204020204" pitchFamily="34" charset="-122"/>
                <a:cs typeface="+mn-ea"/>
                <a:sym typeface="+mn-lt"/>
              </a:rPr>
              <a:t>先天性心脏病</a:t>
            </a:r>
          </a:p>
        </p:txBody>
      </p:sp>
      <p:sp>
        <p:nvSpPr>
          <p:cNvPr id="24" name="任意多边形 9">
            <a:extLst>
              <a:ext uri="{FF2B5EF4-FFF2-40B4-BE49-F238E27FC236}">
                <a16:creationId xmlns="" xmlns:a16="http://schemas.microsoft.com/office/drawing/2014/main" id="{E516C533-0FAB-4B9E-83F5-B44A0037F885}"/>
              </a:ext>
            </a:extLst>
          </p:cNvPr>
          <p:cNvSpPr/>
          <p:nvPr/>
        </p:nvSpPr>
        <p:spPr>
          <a:xfrm>
            <a:off x="4495548" y="4192914"/>
            <a:ext cx="863176" cy="1056080"/>
          </a:xfrm>
          <a:custGeom>
            <a:avLst/>
            <a:gdLst>
              <a:gd name="connsiteX0" fmla="*/ 324036 w 648072"/>
              <a:gd name="connsiteY0" fmla="*/ 0 h 791728"/>
              <a:gd name="connsiteX1" fmla="*/ 388468 w 648072"/>
              <a:gd name="connsiteY1" fmla="*/ 150151 h 791728"/>
              <a:gd name="connsiteX2" fmla="*/ 389341 w 648072"/>
              <a:gd name="connsiteY2" fmla="*/ 150239 h 791728"/>
              <a:gd name="connsiteX3" fmla="*/ 648072 w 648072"/>
              <a:gd name="connsiteY3" fmla="*/ 467692 h 791728"/>
              <a:gd name="connsiteX4" fmla="*/ 324036 w 648072"/>
              <a:gd name="connsiteY4" fmla="*/ 791728 h 791728"/>
              <a:gd name="connsiteX5" fmla="*/ 0 w 648072"/>
              <a:gd name="connsiteY5" fmla="*/ 467692 h 791728"/>
              <a:gd name="connsiteX6" fmla="*/ 258732 w 648072"/>
              <a:gd name="connsiteY6" fmla="*/ 150239 h 791728"/>
              <a:gd name="connsiteX7" fmla="*/ 259605 w 648072"/>
              <a:gd name="connsiteY7" fmla="*/ 150151 h 791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8072" h="791728">
                <a:moveTo>
                  <a:pt x="324036" y="0"/>
                </a:moveTo>
                <a:lnTo>
                  <a:pt x="388468" y="150151"/>
                </a:lnTo>
                <a:lnTo>
                  <a:pt x="389341" y="150239"/>
                </a:lnTo>
                <a:cubicBezTo>
                  <a:pt x="536998" y="180454"/>
                  <a:pt x="648072" y="311102"/>
                  <a:pt x="648072" y="467692"/>
                </a:cubicBezTo>
                <a:cubicBezTo>
                  <a:pt x="648072" y="646652"/>
                  <a:pt x="502996" y="791728"/>
                  <a:pt x="324036" y="791728"/>
                </a:cubicBezTo>
                <a:cubicBezTo>
                  <a:pt x="145076" y="791728"/>
                  <a:pt x="0" y="646652"/>
                  <a:pt x="0" y="467692"/>
                </a:cubicBezTo>
                <a:cubicBezTo>
                  <a:pt x="0" y="311102"/>
                  <a:pt x="111074" y="180454"/>
                  <a:pt x="258732" y="150239"/>
                </a:cubicBezTo>
                <a:lnTo>
                  <a:pt x="259605" y="150151"/>
                </a:lnTo>
                <a:close/>
              </a:path>
            </a:pathLst>
          </a:custGeom>
          <a:solidFill>
            <a:srgbClr val="218CFF"/>
          </a:solidFill>
          <a:ln>
            <a:solidFill>
              <a:srgbClr val="218CFF"/>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191926" rIns="0" bIns="0" anchor="ctr"/>
          <a:lstStyle/>
          <a:p>
            <a:pPr algn="ctr">
              <a:defRPr/>
            </a:pPr>
            <a:r>
              <a:rPr lang="en-US" altLang="zh-CN" sz="3199" dirty="0">
                <a:solidFill>
                  <a:srgbClr val="FFFFFF"/>
                </a:solidFill>
                <a:latin typeface="微软雅黑" panose="020B0503020204020204" pitchFamily="34" charset="-122"/>
                <a:ea typeface="微软雅黑" panose="020B0503020204020204" pitchFamily="34" charset="-122"/>
                <a:cs typeface="+mn-ea"/>
                <a:sym typeface="+mn-lt"/>
              </a:rPr>
              <a:t>02</a:t>
            </a:r>
            <a:endParaRPr lang="zh-CN" altLang="en-US" sz="3199" dirty="0">
              <a:solidFill>
                <a:srgbClr val="FFFFFF"/>
              </a:solidFill>
              <a:latin typeface="微软雅黑" panose="020B0503020204020204" pitchFamily="34" charset="-122"/>
              <a:ea typeface="微软雅黑" panose="020B0503020204020204" pitchFamily="34" charset="-122"/>
              <a:cs typeface="+mn-ea"/>
              <a:sym typeface="+mn-lt"/>
            </a:endParaRPr>
          </a:p>
        </p:txBody>
      </p:sp>
      <p:sp>
        <p:nvSpPr>
          <p:cNvPr id="25" name="TextBox 57">
            <a:extLst>
              <a:ext uri="{FF2B5EF4-FFF2-40B4-BE49-F238E27FC236}">
                <a16:creationId xmlns="" xmlns:a16="http://schemas.microsoft.com/office/drawing/2014/main" id="{3D00D8D7-3052-48DA-AD55-C5D2C1B64EAA}"/>
              </a:ext>
            </a:extLst>
          </p:cNvPr>
          <p:cNvSpPr>
            <a:spLocks noChangeArrowheads="1"/>
          </p:cNvSpPr>
          <p:nvPr/>
        </p:nvSpPr>
        <p:spPr bwMode="auto">
          <a:xfrm>
            <a:off x="3936541" y="1658327"/>
            <a:ext cx="2159459" cy="1575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30000"/>
              </a:lnSpc>
            </a:pPr>
            <a:r>
              <a:rPr lang="en-US" altLang="zh-CN" sz="1600" dirty="0">
                <a:solidFill>
                  <a:srgbClr val="262626"/>
                </a:solidFill>
                <a:latin typeface="微软雅黑" panose="020B0503020204020204" pitchFamily="34" charset="-122"/>
                <a:ea typeface="微软雅黑" panose="020B0503020204020204" pitchFamily="34" charset="-122"/>
                <a:cs typeface="+mn-ea"/>
                <a:sym typeface="+mn-lt"/>
              </a:rPr>
              <a:t>父母不一定是先天性心脏病患者，可能是由于父母体内一些染色体异常，所引起的先天性心脏病，</a:t>
            </a:r>
          </a:p>
        </p:txBody>
      </p:sp>
      <p:sp>
        <p:nvSpPr>
          <p:cNvPr id="26" name="圆角矩形 11">
            <a:extLst>
              <a:ext uri="{FF2B5EF4-FFF2-40B4-BE49-F238E27FC236}">
                <a16:creationId xmlns="" xmlns:a16="http://schemas.microsoft.com/office/drawing/2014/main" id="{F0D10BD0-4B11-4EC5-8CC1-98AB945B5FA0}"/>
              </a:ext>
            </a:extLst>
          </p:cNvPr>
          <p:cNvSpPr/>
          <p:nvPr/>
        </p:nvSpPr>
        <p:spPr>
          <a:xfrm>
            <a:off x="6287485" y="3469108"/>
            <a:ext cx="2111394" cy="479937"/>
          </a:xfrm>
          <a:prstGeom prst="roundRect">
            <a:avLst>
              <a:gd name="adj" fmla="val 10053"/>
            </a:avLst>
          </a:prstGeom>
          <a:solidFill>
            <a:srgbClr val="218CFF"/>
          </a:solidFill>
          <a:ln>
            <a:solidFill>
              <a:srgbClr val="218CFF"/>
            </a:solidFill>
          </a:ln>
          <a:effectLst/>
        </p:spPr>
        <p:style>
          <a:lnRef idx="2">
            <a:schemeClr val="accent1">
              <a:shade val="50000"/>
            </a:schemeClr>
          </a:lnRef>
          <a:fillRef idx="1">
            <a:schemeClr val="accent1"/>
          </a:fillRef>
          <a:effectRef idx="0">
            <a:schemeClr val="accent1"/>
          </a:effectRef>
          <a:fontRef idx="minor">
            <a:schemeClr val="lt1"/>
          </a:fontRef>
        </p:style>
        <p:txBody>
          <a:bodyPr lIns="121873" tIns="60936" rIns="121873" bIns="60936" anchor="ctr"/>
          <a:lstStyle/>
          <a:p>
            <a:pPr algn="ctr">
              <a:defRPr/>
            </a:pPr>
            <a:r>
              <a:rPr lang="zh-CN" altLang="en-US" b="1" dirty="0">
                <a:solidFill>
                  <a:srgbClr val="FFFFFF"/>
                </a:solidFill>
                <a:latin typeface="微软雅黑" panose="020B0503020204020204" pitchFamily="34" charset="-122"/>
                <a:ea typeface="微软雅黑" panose="020B0503020204020204" pitchFamily="34" charset="-122"/>
                <a:cs typeface="+mn-ea"/>
                <a:sym typeface="+mn-lt"/>
              </a:rPr>
              <a:t>冠心病</a:t>
            </a:r>
          </a:p>
        </p:txBody>
      </p:sp>
      <p:sp>
        <p:nvSpPr>
          <p:cNvPr id="27" name="任意多边形 12">
            <a:extLst>
              <a:ext uri="{FF2B5EF4-FFF2-40B4-BE49-F238E27FC236}">
                <a16:creationId xmlns="" xmlns:a16="http://schemas.microsoft.com/office/drawing/2014/main" id="{313748F8-BF68-47A1-B374-2E340D81EB69}"/>
              </a:ext>
            </a:extLst>
          </p:cNvPr>
          <p:cNvSpPr/>
          <p:nvPr/>
        </p:nvSpPr>
        <p:spPr>
          <a:xfrm>
            <a:off x="6910536" y="2262767"/>
            <a:ext cx="865292" cy="1053963"/>
          </a:xfrm>
          <a:custGeom>
            <a:avLst/>
            <a:gdLst>
              <a:gd name="connsiteX0" fmla="*/ 324036 w 648072"/>
              <a:gd name="connsiteY0" fmla="*/ 0 h 791728"/>
              <a:gd name="connsiteX1" fmla="*/ 648072 w 648072"/>
              <a:gd name="connsiteY1" fmla="*/ 324036 h 791728"/>
              <a:gd name="connsiteX2" fmla="*/ 389341 w 648072"/>
              <a:gd name="connsiteY2" fmla="*/ 641489 h 791728"/>
              <a:gd name="connsiteX3" fmla="*/ 388468 w 648072"/>
              <a:gd name="connsiteY3" fmla="*/ 641577 h 791728"/>
              <a:gd name="connsiteX4" fmla="*/ 324036 w 648072"/>
              <a:gd name="connsiteY4" fmla="*/ 791728 h 791728"/>
              <a:gd name="connsiteX5" fmla="*/ 259605 w 648072"/>
              <a:gd name="connsiteY5" fmla="*/ 641577 h 791728"/>
              <a:gd name="connsiteX6" fmla="*/ 258732 w 648072"/>
              <a:gd name="connsiteY6" fmla="*/ 641489 h 791728"/>
              <a:gd name="connsiteX7" fmla="*/ 0 w 648072"/>
              <a:gd name="connsiteY7" fmla="*/ 324036 h 791728"/>
              <a:gd name="connsiteX8" fmla="*/ 324036 w 648072"/>
              <a:gd name="connsiteY8" fmla="*/ 0 h 791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8072" h="791728">
                <a:moveTo>
                  <a:pt x="324036" y="0"/>
                </a:moveTo>
                <a:cubicBezTo>
                  <a:pt x="502996" y="0"/>
                  <a:pt x="648072" y="145076"/>
                  <a:pt x="648072" y="324036"/>
                </a:cubicBezTo>
                <a:cubicBezTo>
                  <a:pt x="648072" y="480626"/>
                  <a:pt x="536998" y="611274"/>
                  <a:pt x="389341" y="641489"/>
                </a:cubicBezTo>
                <a:lnTo>
                  <a:pt x="388468" y="641577"/>
                </a:lnTo>
                <a:lnTo>
                  <a:pt x="324036" y="791728"/>
                </a:lnTo>
                <a:lnTo>
                  <a:pt x="259605" y="641577"/>
                </a:lnTo>
                <a:lnTo>
                  <a:pt x="258732" y="641489"/>
                </a:lnTo>
                <a:cubicBezTo>
                  <a:pt x="111074" y="611274"/>
                  <a:pt x="0" y="480626"/>
                  <a:pt x="0" y="324036"/>
                </a:cubicBezTo>
                <a:cubicBezTo>
                  <a:pt x="0" y="145076"/>
                  <a:pt x="145076" y="0"/>
                  <a:pt x="324036" y="0"/>
                </a:cubicBezTo>
                <a:close/>
              </a:path>
            </a:pathLst>
          </a:custGeom>
          <a:solidFill>
            <a:srgbClr val="218CFF"/>
          </a:solidFill>
          <a:ln>
            <a:solidFill>
              <a:srgbClr val="218CFF"/>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239907" anchor="ctr"/>
          <a:lstStyle/>
          <a:p>
            <a:pPr algn="ctr">
              <a:defRPr/>
            </a:pPr>
            <a:r>
              <a:rPr lang="en-US" altLang="zh-CN" sz="3199" dirty="0">
                <a:solidFill>
                  <a:srgbClr val="FFFFFF"/>
                </a:solidFill>
                <a:latin typeface="微软雅黑" panose="020B0503020204020204" pitchFamily="34" charset="-122"/>
                <a:ea typeface="微软雅黑" panose="020B0503020204020204" pitchFamily="34" charset="-122"/>
                <a:cs typeface="+mn-ea"/>
                <a:sym typeface="+mn-lt"/>
              </a:rPr>
              <a:t>03</a:t>
            </a:r>
          </a:p>
        </p:txBody>
      </p:sp>
      <p:sp>
        <p:nvSpPr>
          <p:cNvPr id="28" name="TextBox 57">
            <a:extLst>
              <a:ext uri="{FF2B5EF4-FFF2-40B4-BE49-F238E27FC236}">
                <a16:creationId xmlns="" xmlns:a16="http://schemas.microsoft.com/office/drawing/2014/main" id="{5C982AB2-1127-4A14-9133-B81441C0290E}"/>
              </a:ext>
            </a:extLst>
          </p:cNvPr>
          <p:cNvSpPr>
            <a:spLocks noChangeArrowheads="1"/>
          </p:cNvSpPr>
          <p:nvPr/>
        </p:nvSpPr>
        <p:spPr bwMode="auto">
          <a:xfrm>
            <a:off x="6263453" y="4274722"/>
            <a:ext cx="2159459" cy="1255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30000"/>
              </a:lnSpc>
            </a:pPr>
            <a:r>
              <a:rPr lang="en-US" altLang="zh-CN" sz="1600" dirty="0">
                <a:solidFill>
                  <a:srgbClr val="262626"/>
                </a:solidFill>
                <a:latin typeface="微软雅黑" panose="020B0503020204020204" pitchFamily="34" charset="-122"/>
                <a:ea typeface="微软雅黑" panose="020B0503020204020204" pitchFamily="34" charset="-122"/>
                <a:cs typeface="+mn-ea"/>
                <a:sym typeface="+mn-lt"/>
              </a:rPr>
              <a:t>是日常生活中最常见的一种心脏病，主要与人们不正确的生活方式有关</a:t>
            </a:r>
          </a:p>
        </p:txBody>
      </p:sp>
      <p:sp>
        <p:nvSpPr>
          <p:cNvPr id="29" name="圆角矩形 14">
            <a:extLst>
              <a:ext uri="{FF2B5EF4-FFF2-40B4-BE49-F238E27FC236}">
                <a16:creationId xmlns="" xmlns:a16="http://schemas.microsoft.com/office/drawing/2014/main" id="{F8363452-938A-4868-A745-ABD0E9E26253}"/>
              </a:ext>
            </a:extLst>
          </p:cNvPr>
          <p:cNvSpPr/>
          <p:nvPr/>
        </p:nvSpPr>
        <p:spPr>
          <a:xfrm>
            <a:off x="8705644" y="3469108"/>
            <a:ext cx="2111394" cy="479937"/>
          </a:xfrm>
          <a:prstGeom prst="roundRect">
            <a:avLst>
              <a:gd name="adj" fmla="val 10053"/>
            </a:avLst>
          </a:prstGeom>
          <a:solidFill>
            <a:srgbClr val="218CFF"/>
          </a:solidFill>
          <a:ln>
            <a:solidFill>
              <a:srgbClr val="218CFF"/>
            </a:solidFill>
          </a:ln>
          <a:effectLst/>
        </p:spPr>
        <p:style>
          <a:lnRef idx="2">
            <a:schemeClr val="accent1">
              <a:shade val="50000"/>
            </a:schemeClr>
          </a:lnRef>
          <a:fillRef idx="1">
            <a:schemeClr val="accent1"/>
          </a:fillRef>
          <a:effectRef idx="0">
            <a:schemeClr val="accent1"/>
          </a:effectRef>
          <a:fontRef idx="minor">
            <a:schemeClr val="lt1"/>
          </a:fontRef>
        </p:style>
        <p:txBody>
          <a:bodyPr lIns="121873" tIns="60936" rIns="121873" bIns="60936" anchor="ctr"/>
          <a:lstStyle/>
          <a:p>
            <a:pPr algn="ctr">
              <a:defRPr/>
            </a:pPr>
            <a:r>
              <a:rPr lang="zh-CN" altLang="en-US" b="1" dirty="0">
                <a:solidFill>
                  <a:srgbClr val="FFFFFF"/>
                </a:solidFill>
                <a:latin typeface="微软雅黑" panose="020B0503020204020204" pitchFamily="34" charset="-122"/>
                <a:ea typeface="微软雅黑" panose="020B0503020204020204" pitchFamily="34" charset="-122"/>
                <a:cs typeface="+mn-ea"/>
                <a:sym typeface="+mn-lt"/>
              </a:rPr>
              <a:t>高血压心脏病</a:t>
            </a:r>
          </a:p>
        </p:txBody>
      </p:sp>
      <p:sp>
        <p:nvSpPr>
          <p:cNvPr id="30" name="任意多边形 15">
            <a:extLst>
              <a:ext uri="{FF2B5EF4-FFF2-40B4-BE49-F238E27FC236}">
                <a16:creationId xmlns="" xmlns:a16="http://schemas.microsoft.com/office/drawing/2014/main" id="{1B3ED6FF-4E31-4974-8B86-A9A3FDC6BD26}"/>
              </a:ext>
            </a:extLst>
          </p:cNvPr>
          <p:cNvSpPr/>
          <p:nvPr/>
        </p:nvSpPr>
        <p:spPr>
          <a:xfrm>
            <a:off x="9329753" y="4192914"/>
            <a:ext cx="863176" cy="1056080"/>
          </a:xfrm>
          <a:custGeom>
            <a:avLst/>
            <a:gdLst>
              <a:gd name="connsiteX0" fmla="*/ 324036 w 648072"/>
              <a:gd name="connsiteY0" fmla="*/ 0 h 791728"/>
              <a:gd name="connsiteX1" fmla="*/ 388468 w 648072"/>
              <a:gd name="connsiteY1" fmla="*/ 150152 h 791728"/>
              <a:gd name="connsiteX2" fmla="*/ 389341 w 648072"/>
              <a:gd name="connsiteY2" fmla="*/ 150240 h 791728"/>
              <a:gd name="connsiteX3" fmla="*/ 648072 w 648072"/>
              <a:gd name="connsiteY3" fmla="*/ 467692 h 791728"/>
              <a:gd name="connsiteX4" fmla="*/ 324036 w 648072"/>
              <a:gd name="connsiteY4" fmla="*/ 791728 h 791728"/>
              <a:gd name="connsiteX5" fmla="*/ 0 w 648072"/>
              <a:gd name="connsiteY5" fmla="*/ 467692 h 791728"/>
              <a:gd name="connsiteX6" fmla="*/ 258732 w 648072"/>
              <a:gd name="connsiteY6" fmla="*/ 150240 h 791728"/>
              <a:gd name="connsiteX7" fmla="*/ 259605 w 648072"/>
              <a:gd name="connsiteY7" fmla="*/ 150152 h 791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8072" h="791728">
                <a:moveTo>
                  <a:pt x="324036" y="0"/>
                </a:moveTo>
                <a:lnTo>
                  <a:pt x="388468" y="150152"/>
                </a:lnTo>
                <a:lnTo>
                  <a:pt x="389341" y="150240"/>
                </a:lnTo>
                <a:cubicBezTo>
                  <a:pt x="536998" y="180455"/>
                  <a:pt x="648072" y="311102"/>
                  <a:pt x="648072" y="467692"/>
                </a:cubicBezTo>
                <a:cubicBezTo>
                  <a:pt x="648072" y="646652"/>
                  <a:pt x="502996" y="791728"/>
                  <a:pt x="324036" y="791728"/>
                </a:cubicBezTo>
                <a:cubicBezTo>
                  <a:pt x="145076" y="791728"/>
                  <a:pt x="0" y="646652"/>
                  <a:pt x="0" y="467692"/>
                </a:cubicBezTo>
                <a:cubicBezTo>
                  <a:pt x="0" y="311102"/>
                  <a:pt x="111074" y="180455"/>
                  <a:pt x="258732" y="150240"/>
                </a:cubicBezTo>
                <a:lnTo>
                  <a:pt x="259605" y="150152"/>
                </a:lnTo>
                <a:close/>
              </a:path>
            </a:pathLst>
          </a:custGeom>
          <a:solidFill>
            <a:srgbClr val="218CFF"/>
          </a:solidFill>
          <a:ln>
            <a:solidFill>
              <a:srgbClr val="218CFF"/>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191926" rIns="0" bIns="0" anchor="ctr"/>
          <a:lstStyle/>
          <a:p>
            <a:pPr algn="ctr">
              <a:defRPr/>
            </a:pPr>
            <a:r>
              <a:rPr lang="en-US" altLang="zh-CN" sz="3199" dirty="0">
                <a:solidFill>
                  <a:srgbClr val="FFFFFF"/>
                </a:solidFill>
                <a:latin typeface="微软雅黑" panose="020B0503020204020204" pitchFamily="34" charset="-122"/>
                <a:ea typeface="微软雅黑" panose="020B0503020204020204" pitchFamily="34" charset="-122"/>
                <a:cs typeface="+mn-ea"/>
                <a:sym typeface="+mn-lt"/>
              </a:rPr>
              <a:t>04</a:t>
            </a:r>
            <a:endParaRPr lang="zh-CN" altLang="en-US" sz="3199" dirty="0">
              <a:solidFill>
                <a:srgbClr val="FFFFFF"/>
              </a:solidFill>
              <a:latin typeface="微软雅黑" panose="020B0503020204020204" pitchFamily="34" charset="-122"/>
              <a:ea typeface="微软雅黑" panose="020B0503020204020204" pitchFamily="34" charset="-122"/>
              <a:cs typeface="+mn-ea"/>
              <a:sym typeface="+mn-lt"/>
            </a:endParaRPr>
          </a:p>
        </p:txBody>
      </p:sp>
      <p:sp>
        <p:nvSpPr>
          <p:cNvPr id="31" name="TextBox 57">
            <a:extLst>
              <a:ext uri="{FF2B5EF4-FFF2-40B4-BE49-F238E27FC236}">
                <a16:creationId xmlns="" xmlns:a16="http://schemas.microsoft.com/office/drawing/2014/main" id="{E694E5E3-46EE-492F-BE04-DF36FD2E0142}"/>
              </a:ext>
            </a:extLst>
          </p:cNvPr>
          <p:cNvSpPr>
            <a:spLocks noChangeArrowheads="1"/>
          </p:cNvSpPr>
          <p:nvPr/>
        </p:nvSpPr>
        <p:spPr bwMode="auto">
          <a:xfrm>
            <a:off x="8705644" y="1701220"/>
            <a:ext cx="2159459" cy="1575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30000"/>
              </a:lnSpc>
            </a:pPr>
            <a:r>
              <a:rPr lang="en-US" altLang="zh-CN" sz="1600" dirty="0">
                <a:solidFill>
                  <a:srgbClr val="262626"/>
                </a:solidFill>
                <a:latin typeface="微软雅黑" panose="020B0503020204020204" pitchFamily="34" charset="-122"/>
                <a:ea typeface="微软雅黑" panose="020B0503020204020204" pitchFamily="34" charset="-122"/>
                <a:cs typeface="+mn-ea"/>
                <a:sym typeface="+mn-lt"/>
              </a:rPr>
              <a:t>由于血压长期升高，左心室长期处于超负荷状态，逐渐出现肥厚、扩张，而相应的供血却没有增加，导致心肌缺血</a:t>
            </a:r>
          </a:p>
        </p:txBody>
      </p:sp>
    </p:spTree>
    <p:extLst>
      <p:ext uri="{BB962C8B-B14F-4D97-AF65-F5344CB8AC3E}">
        <p14:creationId xmlns:p14="http://schemas.microsoft.com/office/powerpoint/2010/main" val="224857251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prestig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750"/>
                                        <p:tgtEl>
                                          <p:spTgt spid="20"/>
                                        </p:tgtEl>
                                      </p:cBhvr>
                                    </p:animEffect>
                                    <p:anim calcmode="lin" valueType="num">
                                      <p:cBhvr>
                                        <p:cTn id="8" dur="750" fill="hold"/>
                                        <p:tgtEl>
                                          <p:spTgt spid="20"/>
                                        </p:tgtEl>
                                        <p:attrNameLst>
                                          <p:attrName>ppt_x</p:attrName>
                                        </p:attrNameLst>
                                      </p:cBhvr>
                                      <p:tavLst>
                                        <p:tav tm="0">
                                          <p:val>
                                            <p:strVal val="#ppt_x"/>
                                          </p:val>
                                        </p:tav>
                                        <p:tav tm="100000">
                                          <p:val>
                                            <p:strVal val="#ppt_x"/>
                                          </p:val>
                                        </p:tav>
                                      </p:tavLst>
                                    </p:anim>
                                    <p:anim calcmode="lin" valueType="num">
                                      <p:cBhvr>
                                        <p:cTn id="9" dur="750" fill="hold"/>
                                        <p:tgtEl>
                                          <p:spTgt spid="20"/>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750"/>
                                        <p:tgtEl>
                                          <p:spTgt spid="21"/>
                                        </p:tgtEl>
                                      </p:cBhvr>
                                    </p:animEffect>
                                    <p:anim calcmode="lin" valueType="num">
                                      <p:cBhvr>
                                        <p:cTn id="13" dur="750" fill="hold"/>
                                        <p:tgtEl>
                                          <p:spTgt spid="21"/>
                                        </p:tgtEl>
                                        <p:attrNameLst>
                                          <p:attrName>ppt_x</p:attrName>
                                        </p:attrNameLst>
                                      </p:cBhvr>
                                      <p:tavLst>
                                        <p:tav tm="0">
                                          <p:val>
                                            <p:strVal val="#ppt_x"/>
                                          </p:val>
                                        </p:tav>
                                        <p:tav tm="100000">
                                          <p:val>
                                            <p:strVal val="#ppt_x"/>
                                          </p:val>
                                        </p:tav>
                                      </p:tavLst>
                                    </p:anim>
                                    <p:anim calcmode="lin" valueType="num">
                                      <p:cBhvr>
                                        <p:cTn id="14" dur="750" fill="hold"/>
                                        <p:tgtEl>
                                          <p:spTgt spid="21"/>
                                        </p:tgtEl>
                                        <p:attrNameLst>
                                          <p:attrName>ppt_y</p:attrName>
                                        </p:attrNameLst>
                                      </p:cBhvr>
                                      <p:tavLst>
                                        <p:tav tm="0">
                                          <p:val>
                                            <p:strVal val="#ppt_y-.1"/>
                                          </p:val>
                                        </p:tav>
                                        <p:tav tm="100000">
                                          <p:val>
                                            <p:strVal val="#ppt_y"/>
                                          </p:val>
                                        </p:tav>
                                      </p:tavLst>
                                    </p:anim>
                                  </p:childTnLst>
                                </p:cTn>
                              </p:par>
                            </p:childTnLst>
                          </p:cTn>
                        </p:par>
                        <p:par>
                          <p:cTn id="15" fill="hold">
                            <p:stCondLst>
                              <p:cond delay="750"/>
                            </p:stCondLst>
                            <p:childTnLst>
                              <p:par>
                                <p:cTn id="16" presetID="10" presetClass="entr" presetSubtype="0" fill="hold" grpId="0" nodeType="afterEffect">
                                  <p:stCondLst>
                                    <p:cond delay="0"/>
                                  </p:stCondLst>
                                  <p:iterate type="lt">
                                    <p:tmPct val="10000"/>
                                  </p:iterate>
                                  <p:childTnLst>
                                    <p:set>
                                      <p:cBhvr>
                                        <p:cTn id="17" dur="1" fill="hold">
                                          <p:stCondLst>
                                            <p:cond delay="0"/>
                                          </p:stCondLst>
                                        </p:cTn>
                                        <p:tgtEl>
                                          <p:spTgt spid="22"/>
                                        </p:tgtEl>
                                        <p:attrNameLst>
                                          <p:attrName>style.visibility</p:attrName>
                                        </p:attrNameLst>
                                      </p:cBhvr>
                                      <p:to>
                                        <p:strVal val="visible"/>
                                      </p:to>
                                    </p:set>
                                    <p:animEffect transition="in" filter="fade">
                                      <p:cBhvr>
                                        <p:cTn id="18" dur="250"/>
                                        <p:tgtEl>
                                          <p:spTgt spid="22"/>
                                        </p:tgtEl>
                                      </p:cBhvr>
                                    </p:animEffect>
                                  </p:childTnLst>
                                </p:cTn>
                              </p:par>
                            </p:childTnLst>
                          </p:cTn>
                        </p:par>
                        <p:par>
                          <p:cTn id="19" fill="hold">
                            <p:stCondLst>
                              <p:cond delay="1875"/>
                            </p:stCondLst>
                            <p:childTnLst>
                              <p:par>
                                <p:cTn id="20" presetID="47" presetClass="entr" presetSubtype="0" fill="hold" grpId="0" nodeType="after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fade">
                                      <p:cBhvr>
                                        <p:cTn id="22" dur="750"/>
                                        <p:tgtEl>
                                          <p:spTgt spid="23"/>
                                        </p:tgtEl>
                                      </p:cBhvr>
                                    </p:animEffect>
                                    <p:anim calcmode="lin" valueType="num">
                                      <p:cBhvr>
                                        <p:cTn id="23" dur="750" fill="hold"/>
                                        <p:tgtEl>
                                          <p:spTgt spid="23"/>
                                        </p:tgtEl>
                                        <p:attrNameLst>
                                          <p:attrName>ppt_x</p:attrName>
                                        </p:attrNameLst>
                                      </p:cBhvr>
                                      <p:tavLst>
                                        <p:tav tm="0">
                                          <p:val>
                                            <p:strVal val="#ppt_x"/>
                                          </p:val>
                                        </p:tav>
                                        <p:tav tm="100000">
                                          <p:val>
                                            <p:strVal val="#ppt_x"/>
                                          </p:val>
                                        </p:tav>
                                      </p:tavLst>
                                    </p:anim>
                                    <p:anim calcmode="lin" valueType="num">
                                      <p:cBhvr>
                                        <p:cTn id="24" dur="750" fill="hold"/>
                                        <p:tgtEl>
                                          <p:spTgt spid="23"/>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fade">
                                      <p:cBhvr>
                                        <p:cTn id="27" dur="750"/>
                                        <p:tgtEl>
                                          <p:spTgt spid="24"/>
                                        </p:tgtEl>
                                      </p:cBhvr>
                                    </p:animEffect>
                                    <p:anim calcmode="lin" valueType="num">
                                      <p:cBhvr>
                                        <p:cTn id="28" dur="750" fill="hold"/>
                                        <p:tgtEl>
                                          <p:spTgt spid="24"/>
                                        </p:tgtEl>
                                        <p:attrNameLst>
                                          <p:attrName>ppt_x</p:attrName>
                                        </p:attrNameLst>
                                      </p:cBhvr>
                                      <p:tavLst>
                                        <p:tav tm="0">
                                          <p:val>
                                            <p:strVal val="#ppt_x"/>
                                          </p:val>
                                        </p:tav>
                                        <p:tav tm="100000">
                                          <p:val>
                                            <p:strVal val="#ppt_x"/>
                                          </p:val>
                                        </p:tav>
                                      </p:tavLst>
                                    </p:anim>
                                    <p:anim calcmode="lin" valueType="num">
                                      <p:cBhvr>
                                        <p:cTn id="29" dur="750" fill="hold"/>
                                        <p:tgtEl>
                                          <p:spTgt spid="24"/>
                                        </p:tgtEl>
                                        <p:attrNameLst>
                                          <p:attrName>ppt_y</p:attrName>
                                        </p:attrNameLst>
                                      </p:cBhvr>
                                      <p:tavLst>
                                        <p:tav tm="0">
                                          <p:val>
                                            <p:strVal val="#ppt_y+.1"/>
                                          </p:val>
                                        </p:tav>
                                        <p:tav tm="100000">
                                          <p:val>
                                            <p:strVal val="#ppt_y"/>
                                          </p:val>
                                        </p:tav>
                                      </p:tavLst>
                                    </p:anim>
                                  </p:childTnLst>
                                </p:cTn>
                              </p:par>
                            </p:childTnLst>
                          </p:cTn>
                        </p:par>
                        <p:par>
                          <p:cTn id="30" fill="hold">
                            <p:stCondLst>
                              <p:cond delay="2625"/>
                            </p:stCondLst>
                            <p:childTnLst>
                              <p:par>
                                <p:cTn id="31" presetID="10" presetClass="entr" presetSubtype="0" fill="hold" grpId="0" nodeType="afterEffect">
                                  <p:stCondLst>
                                    <p:cond delay="0"/>
                                  </p:stCondLst>
                                  <p:iterate type="lt">
                                    <p:tmPct val="10000"/>
                                  </p:iterate>
                                  <p:childTnLst>
                                    <p:set>
                                      <p:cBhvr>
                                        <p:cTn id="32" dur="1" fill="hold">
                                          <p:stCondLst>
                                            <p:cond delay="0"/>
                                          </p:stCondLst>
                                        </p:cTn>
                                        <p:tgtEl>
                                          <p:spTgt spid="25"/>
                                        </p:tgtEl>
                                        <p:attrNameLst>
                                          <p:attrName>style.visibility</p:attrName>
                                        </p:attrNameLst>
                                      </p:cBhvr>
                                      <p:to>
                                        <p:strVal val="visible"/>
                                      </p:to>
                                    </p:set>
                                    <p:animEffect transition="in" filter="fade">
                                      <p:cBhvr>
                                        <p:cTn id="33" dur="250"/>
                                        <p:tgtEl>
                                          <p:spTgt spid="25"/>
                                        </p:tgtEl>
                                      </p:cBhvr>
                                    </p:animEffect>
                                  </p:childTnLst>
                                </p:cTn>
                              </p:par>
                            </p:childTnLst>
                          </p:cTn>
                        </p:par>
                        <p:par>
                          <p:cTn id="34" fill="hold">
                            <p:stCondLst>
                              <p:cond delay="3925"/>
                            </p:stCondLst>
                            <p:childTnLst>
                              <p:par>
                                <p:cTn id="35" presetID="42" presetClass="entr" presetSubtype="0" fill="hold" grpId="0" nodeType="after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fade">
                                      <p:cBhvr>
                                        <p:cTn id="37" dur="750"/>
                                        <p:tgtEl>
                                          <p:spTgt spid="26"/>
                                        </p:tgtEl>
                                      </p:cBhvr>
                                    </p:animEffect>
                                    <p:anim calcmode="lin" valueType="num">
                                      <p:cBhvr>
                                        <p:cTn id="38" dur="750" fill="hold"/>
                                        <p:tgtEl>
                                          <p:spTgt spid="26"/>
                                        </p:tgtEl>
                                        <p:attrNameLst>
                                          <p:attrName>ppt_x</p:attrName>
                                        </p:attrNameLst>
                                      </p:cBhvr>
                                      <p:tavLst>
                                        <p:tav tm="0">
                                          <p:val>
                                            <p:strVal val="#ppt_x"/>
                                          </p:val>
                                        </p:tav>
                                        <p:tav tm="100000">
                                          <p:val>
                                            <p:strVal val="#ppt_x"/>
                                          </p:val>
                                        </p:tav>
                                      </p:tavLst>
                                    </p:anim>
                                    <p:anim calcmode="lin" valueType="num">
                                      <p:cBhvr>
                                        <p:cTn id="39" dur="750" fill="hold"/>
                                        <p:tgtEl>
                                          <p:spTgt spid="26"/>
                                        </p:tgtEl>
                                        <p:attrNameLst>
                                          <p:attrName>ppt_y</p:attrName>
                                        </p:attrNameLst>
                                      </p:cBhvr>
                                      <p:tavLst>
                                        <p:tav tm="0">
                                          <p:val>
                                            <p:strVal val="#ppt_y+.1"/>
                                          </p:val>
                                        </p:tav>
                                        <p:tav tm="100000">
                                          <p:val>
                                            <p:strVal val="#ppt_y"/>
                                          </p:val>
                                        </p:tav>
                                      </p:tavLst>
                                    </p:anim>
                                  </p:childTnLst>
                                </p:cTn>
                              </p:par>
                              <p:par>
                                <p:cTn id="40" presetID="47" presetClass="entr" presetSubtype="0" fill="hold" grpId="0" nodeType="with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fade">
                                      <p:cBhvr>
                                        <p:cTn id="42" dur="750"/>
                                        <p:tgtEl>
                                          <p:spTgt spid="27"/>
                                        </p:tgtEl>
                                      </p:cBhvr>
                                    </p:animEffect>
                                    <p:anim calcmode="lin" valueType="num">
                                      <p:cBhvr>
                                        <p:cTn id="43" dur="750" fill="hold"/>
                                        <p:tgtEl>
                                          <p:spTgt spid="27"/>
                                        </p:tgtEl>
                                        <p:attrNameLst>
                                          <p:attrName>ppt_x</p:attrName>
                                        </p:attrNameLst>
                                      </p:cBhvr>
                                      <p:tavLst>
                                        <p:tav tm="0">
                                          <p:val>
                                            <p:strVal val="#ppt_x"/>
                                          </p:val>
                                        </p:tav>
                                        <p:tav tm="100000">
                                          <p:val>
                                            <p:strVal val="#ppt_x"/>
                                          </p:val>
                                        </p:tav>
                                      </p:tavLst>
                                    </p:anim>
                                    <p:anim calcmode="lin" valueType="num">
                                      <p:cBhvr>
                                        <p:cTn id="44" dur="750" fill="hold"/>
                                        <p:tgtEl>
                                          <p:spTgt spid="27"/>
                                        </p:tgtEl>
                                        <p:attrNameLst>
                                          <p:attrName>ppt_y</p:attrName>
                                        </p:attrNameLst>
                                      </p:cBhvr>
                                      <p:tavLst>
                                        <p:tav tm="0">
                                          <p:val>
                                            <p:strVal val="#ppt_y-.1"/>
                                          </p:val>
                                        </p:tav>
                                        <p:tav tm="100000">
                                          <p:val>
                                            <p:strVal val="#ppt_y"/>
                                          </p:val>
                                        </p:tav>
                                      </p:tavLst>
                                    </p:anim>
                                  </p:childTnLst>
                                </p:cTn>
                              </p:par>
                            </p:childTnLst>
                          </p:cTn>
                        </p:par>
                        <p:par>
                          <p:cTn id="45" fill="hold">
                            <p:stCondLst>
                              <p:cond delay="4675"/>
                            </p:stCondLst>
                            <p:childTnLst>
                              <p:par>
                                <p:cTn id="46" presetID="10" presetClass="entr" presetSubtype="0" fill="hold" grpId="0" nodeType="afterEffect">
                                  <p:stCondLst>
                                    <p:cond delay="0"/>
                                  </p:stCondLst>
                                  <p:iterate type="lt">
                                    <p:tmPct val="10000"/>
                                  </p:iterate>
                                  <p:childTnLst>
                                    <p:set>
                                      <p:cBhvr>
                                        <p:cTn id="47" dur="1" fill="hold">
                                          <p:stCondLst>
                                            <p:cond delay="0"/>
                                          </p:stCondLst>
                                        </p:cTn>
                                        <p:tgtEl>
                                          <p:spTgt spid="28"/>
                                        </p:tgtEl>
                                        <p:attrNameLst>
                                          <p:attrName>style.visibility</p:attrName>
                                        </p:attrNameLst>
                                      </p:cBhvr>
                                      <p:to>
                                        <p:strVal val="visible"/>
                                      </p:to>
                                    </p:set>
                                    <p:animEffect transition="in" filter="fade">
                                      <p:cBhvr>
                                        <p:cTn id="48" dur="250"/>
                                        <p:tgtEl>
                                          <p:spTgt spid="28"/>
                                        </p:tgtEl>
                                      </p:cBhvr>
                                    </p:animEffect>
                                  </p:childTnLst>
                                </p:cTn>
                              </p:par>
                            </p:childTnLst>
                          </p:cTn>
                        </p:par>
                        <p:par>
                          <p:cTn id="49" fill="hold">
                            <p:stCondLst>
                              <p:cond delay="5675"/>
                            </p:stCondLst>
                            <p:childTnLst>
                              <p:par>
                                <p:cTn id="50" presetID="47" presetClass="entr" presetSubtype="0" fill="hold" grpId="0" nodeType="afterEffect">
                                  <p:stCondLst>
                                    <p:cond delay="0"/>
                                  </p:stCondLst>
                                  <p:childTnLst>
                                    <p:set>
                                      <p:cBhvr>
                                        <p:cTn id="51" dur="1" fill="hold">
                                          <p:stCondLst>
                                            <p:cond delay="0"/>
                                          </p:stCondLst>
                                        </p:cTn>
                                        <p:tgtEl>
                                          <p:spTgt spid="29"/>
                                        </p:tgtEl>
                                        <p:attrNameLst>
                                          <p:attrName>style.visibility</p:attrName>
                                        </p:attrNameLst>
                                      </p:cBhvr>
                                      <p:to>
                                        <p:strVal val="visible"/>
                                      </p:to>
                                    </p:set>
                                    <p:animEffect transition="in" filter="fade">
                                      <p:cBhvr>
                                        <p:cTn id="52" dur="750"/>
                                        <p:tgtEl>
                                          <p:spTgt spid="29"/>
                                        </p:tgtEl>
                                      </p:cBhvr>
                                    </p:animEffect>
                                    <p:anim calcmode="lin" valueType="num">
                                      <p:cBhvr>
                                        <p:cTn id="53" dur="750" fill="hold"/>
                                        <p:tgtEl>
                                          <p:spTgt spid="29"/>
                                        </p:tgtEl>
                                        <p:attrNameLst>
                                          <p:attrName>ppt_x</p:attrName>
                                        </p:attrNameLst>
                                      </p:cBhvr>
                                      <p:tavLst>
                                        <p:tav tm="0">
                                          <p:val>
                                            <p:strVal val="#ppt_x"/>
                                          </p:val>
                                        </p:tav>
                                        <p:tav tm="100000">
                                          <p:val>
                                            <p:strVal val="#ppt_x"/>
                                          </p:val>
                                        </p:tav>
                                      </p:tavLst>
                                    </p:anim>
                                    <p:anim calcmode="lin" valueType="num">
                                      <p:cBhvr>
                                        <p:cTn id="54" dur="750" fill="hold"/>
                                        <p:tgtEl>
                                          <p:spTgt spid="29"/>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fade">
                                      <p:cBhvr>
                                        <p:cTn id="57" dur="750"/>
                                        <p:tgtEl>
                                          <p:spTgt spid="30"/>
                                        </p:tgtEl>
                                      </p:cBhvr>
                                    </p:animEffect>
                                    <p:anim calcmode="lin" valueType="num">
                                      <p:cBhvr>
                                        <p:cTn id="58" dur="750" fill="hold"/>
                                        <p:tgtEl>
                                          <p:spTgt spid="30"/>
                                        </p:tgtEl>
                                        <p:attrNameLst>
                                          <p:attrName>ppt_x</p:attrName>
                                        </p:attrNameLst>
                                      </p:cBhvr>
                                      <p:tavLst>
                                        <p:tav tm="0">
                                          <p:val>
                                            <p:strVal val="#ppt_x"/>
                                          </p:val>
                                        </p:tav>
                                        <p:tav tm="100000">
                                          <p:val>
                                            <p:strVal val="#ppt_x"/>
                                          </p:val>
                                        </p:tav>
                                      </p:tavLst>
                                    </p:anim>
                                    <p:anim calcmode="lin" valueType="num">
                                      <p:cBhvr>
                                        <p:cTn id="59" dur="750" fill="hold"/>
                                        <p:tgtEl>
                                          <p:spTgt spid="30"/>
                                        </p:tgtEl>
                                        <p:attrNameLst>
                                          <p:attrName>ppt_y</p:attrName>
                                        </p:attrNameLst>
                                      </p:cBhvr>
                                      <p:tavLst>
                                        <p:tav tm="0">
                                          <p:val>
                                            <p:strVal val="#ppt_y+.1"/>
                                          </p:val>
                                        </p:tav>
                                        <p:tav tm="100000">
                                          <p:val>
                                            <p:strVal val="#ppt_y"/>
                                          </p:val>
                                        </p:tav>
                                      </p:tavLst>
                                    </p:anim>
                                  </p:childTnLst>
                                </p:cTn>
                              </p:par>
                            </p:childTnLst>
                          </p:cTn>
                        </p:par>
                        <p:par>
                          <p:cTn id="60" fill="hold">
                            <p:stCondLst>
                              <p:cond delay="6425"/>
                            </p:stCondLst>
                            <p:childTnLst>
                              <p:par>
                                <p:cTn id="61" presetID="10" presetClass="entr" presetSubtype="0" fill="hold" grpId="0" nodeType="afterEffect">
                                  <p:stCondLst>
                                    <p:cond delay="0"/>
                                  </p:stCondLst>
                                  <p:iterate type="lt">
                                    <p:tmPct val="10000"/>
                                  </p:iterate>
                                  <p:childTnLst>
                                    <p:set>
                                      <p:cBhvr>
                                        <p:cTn id="62" dur="1" fill="hold">
                                          <p:stCondLst>
                                            <p:cond delay="0"/>
                                          </p:stCondLst>
                                        </p:cTn>
                                        <p:tgtEl>
                                          <p:spTgt spid="31"/>
                                        </p:tgtEl>
                                        <p:attrNameLst>
                                          <p:attrName>style.visibility</p:attrName>
                                        </p:attrNameLst>
                                      </p:cBhvr>
                                      <p:to>
                                        <p:strVal val="visible"/>
                                      </p:to>
                                    </p:set>
                                    <p:animEffect transition="in" filter="fade">
                                      <p:cBhvr>
                                        <p:cTn id="63" dur="25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p:bldP spid="23" grpId="0" animBg="1"/>
      <p:bldP spid="24" grpId="0" animBg="1"/>
      <p:bldP spid="25" grpId="0"/>
      <p:bldP spid="26" grpId="0" animBg="1"/>
      <p:bldP spid="27" grpId="0" animBg="1"/>
      <p:bldP spid="28" grpId="0"/>
      <p:bldP spid="29" grpId="0" animBg="1"/>
      <p:bldP spid="30" grpId="0" animBg="1"/>
      <p:bldP spid="3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553D2DD9-531E-4BE8-858C-284E046A960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矩形 1">
            <a:extLst>
              <a:ext uri="{FF2B5EF4-FFF2-40B4-BE49-F238E27FC236}">
                <a16:creationId xmlns="" xmlns:a16="http://schemas.microsoft.com/office/drawing/2014/main" id="{E2055E0E-4693-418B-9A08-B0CBFA6D3EC6}"/>
              </a:ext>
            </a:extLst>
          </p:cNvPr>
          <p:cNvSpPr/>
          <p:nvPr/>
        </p:nvSpPr>
        <p:spPr>
          <a:xfrm>
            <a:off x="239210" y="219919"/>
            <a:ext cx="11713580" cy="64470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a:extLst>
              <a:ext uri="{FF2B5EF4-FFF2-40B4-BE49-F238E27FC236}">
                <a16:creationId xmlns="" xmlns:a16="http://schemas.microsoft.com/office/drawing/2014/main" id="{040D6359-4458-41AB-85F2-663FDF937C7B}"/>
              </a:ext>
            </a:extLst>
          </p:cNvPr>
          <p:cNvSpPr txBox="1"/>
          <p:nvPr/>
        </p:nvSpPr>
        <p:spPr>
          <a:xfrm>
            <a:off x="1275143" y="508893"/>
            <a:ext cx="6094070" cy="400110"/>
          </a:xfrm>
          <a:prstGeom prst="rect">
            <a:avLst/>
          </a:prstGeom>
          <a:noFill/>
        </p:spPr>
        <p:txBody>
          <a:bodyPr wrap="square">
            <a:spAutoFit/>
          </a:bodyPr>
          <a:lstStyle/>
          <a:p>
            <a:r>
              <a:rPr lang="zh-CN" altLang="en-US" sz="2000" dirty="0">
                <a:solidFill>
                  <a:srgbClr val="0070C0"/>
                </a:solidFill>
                <a:latin typeface="锐字真言体免费商用" panose="02010600030101010101" pitchFamily="2" charset="-122"/>
                <a:ea typeface="锐字真言体免费商用" panose="02010600030101010101" pitchFamily="2" charset="-122"/>
                <a:cs typeface="+mn-ea"/>
                <a:sym typeface="+mn-lt"/>
              </a:rPr>
              <a:t>基本概述及分类</a:t>
            </a:r>
          </a:p>
        </p:txBody>
      </p:sp>
      <p:pic>
        <p:nvPicPr>
          <p:cNvPr id="6" name="图片 5">
            <a:extLst>
              <a:ext uri="{FF2B5EF4-FFF2-40B4-BE49-F238E27FC236}">
                <a16:creationId xmlns="" xmlns:a16="http://schemas.microsoft.com/office/drawing/2014/main" id="{4E8D0F66-718C-4E8E-8C44-5D3179A2D83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9210" y="190982"/>
            <a:ext cx="1035933" cy="1035933"/>
          </a:xfrm>
          <a:prstGeom prst="rect">
            <a:avLst/>
          </a:prstGeom>
        </p:spPr>
      </p:pic>
      <p:grpSp>
        <p:nvGrpSpPr>
          <p:cNvPr id="7" name="组合 6">
            <a:extLst>
              <a:ext uri="{FF2B5EF4-FFF2-40B4-BE49-F238E27FC236}">
                <a16:creationId xmlns="" xmlns:a16="http://schemas.microsoft.com/office/drawing/2014/main" id="{34DACE60-124D-4A08-9D74-DFE371C2E63C}"/>
              </a:ext>
            </a:extLst>
          </p:cNvPr>
          <p:cNvGrpSpPr/>
          <p:nvPr/>
        </p:nvGrpSpPr>
        <p:grpSpPr>
          <a:xfrm>
            <a:off x="5499923" y="1662289"/>
            <a:ext cx="675445" cy="665861"/>
            <a:chOff x="5522785" y="1820755"/>
            <a:chExt cx="1011408" cy="997057"/>
          </a:xfrm>
        </p:grpSpPr>
        <p:sp>
          <p:nvSpPr>
            <p:cNvPr id="8" name="矩形 7">
              <a:extLst>
                <a:ext uri="{FF2B5EF4-FFF2-40B4-BE49-F238E27FC236}">
                  <a16:creationId xmlns="" xmlns:a16="http://schemas.microsoft.com/office/drawing/2014/main" id="{35E92BB3-01CB-46C3-BAA3-7AFC3EEFAF97}"/>
                </a:ext>
              </a:extLst>
            </p:cNvPr>
            <p:cNvSpPr/>
            <p:nvPr/>
          </p:nvSpPr>
          <p:spPr>
            <a:xfrm>
              <a:off x="5522785" y="2079623"/>
              <a:ext cx="738189" cy="738189"/>
            </a:xfrm>
            <a:prstGeom prst="rect">
              <a:avLst/>
            </a:prstGeom>
            <a:noFill/>
            <a:ln w="76200">
              <a:solidFill>
                <a:srgbClr val="218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微软雅黑" panose="020B0503020204020204" pitchFamily="34" charset="-122"/>
                <a:ea typeface="微软雅黑" panose="020B0503020204020204" pitchFamily="34" charset="-122"/>
                <a:cs typeface="+mn-ea"/>
                <a:sym typeface="+mn-lt"/>
              </a:endParaRPr>
            </a:p>
          </p:txBody>
        </p:sp>
        <p:sp>
          <p:nvSpPr>
            <p:cNvPr id="9" name="draw-check-mark_17153">
              <a:extLst>
                <a:ext uri="{FF2B5EF4-FFF2-40B4-BE49-F238E27FC236}">
                  <a16:creationId xmlns="" xmlns:a16="http://schemas.microsoft.com/office/drawing/2014/main" id="{929000B5-AD13-4B12-8059-2518E88A4E76}"/>
                </a:ext>
              </a:extLst>
            </p:cNvPr>
            <p:cNvSpPr>
              <a:spLocks noChangeAspect="1"/>
            </p:cNvSpPr>
            <p:nvPr/>
          </p:nvSpPr>
          <p:spPr bwMode="auto">
            <a:xfrm>
              <a:off x="5522785" y="1820755"/>
              <a:ext cx="1011408" cy="971657"/>
            </a:xfrm>
            <a:custGeom>
              <a:avLst/>
              <a:gdLst>
                <a:gd name="T0" fmla="*/ 114 w 276"/>
                <a:gd name="T1" fmla="*/ 257 h 265"/>
                <a:gd name="T2" fmla="*/ 143 w 276"/>
                <a:gd name="T3" fmla="*/ 249 h 265"/>
                <a:gd name="T4" fmla="*/ 263 w 276"/>
                <a:gd name="T5" fmla="*/ 35 h 265"/>
                <a:gd name="T6" fmla="*/ 234 w 276"/>
                <a:gd name="T7" fmla="*/ 17 h 265"/>
                <a:gd name="T8" fmla="*/ 117 w 276"/>
                <a:gd name="T9" fmla="*/ 210 h 265"/>
                <a:gd name="T10" fmla="*/ 42 w 276"/>
                <a:gd name="T11" fmla="*/ 140 h 265"/>
                <a:gd name="T12" fmla="*/ 18 w 276"/>
                <a:gd name="T13" fmla="*/ 164 h 265"/>
                <a:gd name="T14" fmla="*/ 114 w 276"/>
                <a:gd name="T15" fmla="*/ 257 h 2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6" h="265">
                  <a:moveTo>
                    <a:pt x="114" y="257"/>
                  </a:moveTo>
                  <a:cubicBezTo>
                    <a:pt x="123" y="265"/>
                    <a:pt x="141" y="262"/>
                    <a:pt x="143" y="249"/>
                  </a:cubicBezTo>
                  <a:cubicBezTo>
                    <a:pt x="155" y="168"/>
                    <a:pt x="217" y="99"/>
                    <a:pt x="263" y="35"/>
                  </a:cubicBezTo>
                  <a:cubicBezTo>
                    <a:pt x="276" y="17"/>
                    <a:pt x="246" y="0"/>
                    <a:pt x="234" y="17"/>
                  </a:cubicBezTo>
                  <a:cubicBezTo>
                    <a:pt x="191" y="77"/>
                    <a:pt x="138" y="139"/>
                    <a:pt x="117" y="210"/>
                  </a:cubicBezTo>
                  <a:cubicBezTo>
                    <a:pt x="93" y="186"/>
                    <a:pt x="69" y="162"/>
                    <a:pt x="42" y="140"/>
                  </a:cubicBezTo>
                  <a:cubicBezTo>
                    <a:pt x="25" y="126"/>
                    <a:pt x="0" y="150"/>
                    <a:pt x="18" y="164"/>
                  </a:cubicBezTo>
                  <a:cubicBezTo>
                    <a:pt x="53" y="192"/>
                    <a:pt x="83" y="225"/>
                    <a:pt x="114" y="257"/>
                  </a:cubicBezTo>
                  <a:close/>
                </a:path>
              </a:pathLst>
            </a:custGeom>
            <a:solidFill>
              <a:srgbClr val="218CFF"/>
            </a:solidFill>
            <a:ln>
              <a:solidFill>
                <a:srgbClr val="218CFF"/>
              </a:solidFill>
            </a:ln>
            <a:effectLst/>
          </p:spPr>
          <p:txBody>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grpSp>
      <p:grpSp>
        <p:nvGrpSpPr>
          <p:cNvPr id="10" name="组合 9">
            <a:extLst>
              <a:ext uri="{FF2B5EF4-FFF2-40B4-BE49-F238E27FC236}">
                <a16:creationId xmlns="" xmlns:a16="http://schemas.microsoft.com/office/drawing/2014/main" id="{AAF62494-9497-425E-A4C9-B4FBAD816B73}"/>
              </a:ext>
            </a:extLst>
          </p:cNvPr>
          <p:cNvGrpSpPr/>
          <p:nvPr/>
        </p:nvGrpSpPr>
        <p:grpSpPr>
          <a:xfrm>
            <a:off x="5499923" y="2959730"/>
            <a:ext cx="675445" cy="665861"/>
            <a:chOff x="5522785" y="1820755"/>
            <a:chExt cx="1011408" cy="997057"/>
          </a:xfrm>
        </p:grpSpPr>
        <p:sp>
          <p:nvSpPr>
            <p:cNvPr id="11" name="矩形 10">
              <a:extLst>
                <a:ext uri="{FF2B5EF4-FFF2-40B4-BE49-F238E27FC236}">
                  <a16:creationId xmlns="" xmlns:a16="http://schemas.microsoft.com/office/drawing/2014/main" id="{6DD714C2-946C-4CED-8303-B3AB1BC02319}"/>
                </a:ext>
              </a:extLst>
            </p:cNvPr>
            <p:cNvSpPr/>
            <p:nvPr/>
          </p:nvSpPr>
          <p:spPr>
            <a:xfrm>
              <a:off x="5522785" y="2079623"/>
              <a:ext cx="738189" cy="738189"/>
            </a:xfrm>
            <a:prstGeom prst="rect">
              <a:avLst/>
            </a:prstGeom>
            <a:noFill/>
            <a:ln w="76200">
              <a:solidFill>
                <a:srgbClr val="218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微软雅黑" panose="020B0503020204020204" pitchFamily="34" charset="-122"/>
                <a:ea typeface="微软雅黑" panose="020B0503020204020204" pitchFamily="34" charset="-122"/>
                <a:cs typeface="+mn-ea"/>
                <a:sym typeface="+mn-lt"/>
              </a:endParaRPr>
            </a:p>
          </p:txBody>
        </p:sp>
        <p:sp>
          <p:nvSpPr>
            <p:cNvPr id="12" name="draw-check-mark_17153">
              <a:extLst>
                <a:ext uri="{FF2B5EF4-FFF2-40B4-BE49-F238E27FC236}">
                  <a16:creationId xmlns="" xmlns:a16="http://schemas.microsoft.com/office/drawing/2014/main" id="{76A4F69E-6A8C-41DF-B38F-7C384EAB1F2F}"/>
                </a:ext>
              </a:extLst>
            </p:cNvPr>
            <p:cNvSpPr>
              <a:spLocks noChangeAspect="1"/>
            </p:cNvSpPr>
            <p:nvPr/>
          </p:nvSpPr>
          <p:spPr bwMode="auto">
            <a:xfrm>
              <a:off x="5522785" y="1820755"/>
              <a:ext cx="1011408" cy="971657"/>
            </a:xfrm>
            <a:custGeom>
              <a:avLst/>
              <a:gdLst>
                <a:gd name="T0" fmla="*/ 114 w 276"/>
                <a:gd name="T1" fmla="*/ 257 h 265"/>
                <a:gd name="T2" fmla="*/ 143 w 276"/>
                <a:gd name="T3" fmla="*/ 249 h 265"/>
                <a:gd name="T4" fmla="*/ 263 w 276"/>
                <a:gd name="T5" fmla="*/ 35 h 265"/>
                <a:gd name="T6" fmla="*/ 234 w 276"/>
                <a:gd name="T7" fmla="*/ 17 h 265"/>
                <a:gd name="T8" fmla="*/ 117 w 276"/>
                <a:gd name="T9" fmla="*/ 210 h 265"/>
                <a:gd name="T10" fmla="*/ 42 w 276"/>
                <a:gd name="T11" fmla="*/ 140 h 265"/>
                <a:gd name="T12" fmla="*/ 18 w 276"/>
                <a:gd name="T13" fmla="*/ 164 h 265"/>
                <a:gd name="T14" fmla="*/ 114 w 276"/>
                <a:gd name="T15" fmla="*/ 257 h 2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6" h="265">
                  <a:moveTo>
                    <a:pt x="114" y="257"/>
                  </a:moveTo>
                  <a:cubicBezTo>
                    <a:pt x="123" y="265"/>
                    <a:pt x="141" y="262"/>
                    <a:pt x="143" y="249"/>
                  </a:cubicBezTo>
                  <a:cubicBezTo>
                    <a:pt x="155" y="168"/>
                    <a:pt x="217" y="99"/>
                    <a:pt x="263" y="35"/>
                  </a:cubicBezTo>
                  <a:cubicBezTo>
                    <a:pt x="276" y="17"/>
                    <a:pt x="246" y="0"/>
                    <a:pt x="234" y="17"/>
                  </a:cubicBezTo>
                  <a:cubicBezTo>
                    <a:pt x="191" y="77"/>
                    <a:pt x="138" y="139"/>
                    <a:pt x="117" y="210"/>
                  </a:cubicBezTo>
                  <a:cubicBezTo>
                    <a:pt x="93" y="186"/>
                    <a:pt x="69" y="162"/>
                    <a:pt x="42" y="140"/>
                  </a:cubicBezTo>
                  <a:cubicBezTo>
                    <a:pt x="25" y="126"/>
                    <a:pt x="0" y="150"/>
                    <a:pt x="18" y="164"/>
                  </a:cubicBezTo>
                  <a:cubicBezTo>
                    <a:pt x="53" y="192"/>
                    <a:pt x="83" y="225"/>
                    <a:pt x="114" y="257"/>
                  </a:cubicBezTo>
                  <a:close/>
                </a:path>
              </a:pathLst>
            </a:custGeom>
            <a:solidFill>
              <a:srgbClr val="218CFF"/>
            </a:solidFill>
            <a:ln>
              <a:solidFill>
                <a:srgbClr val="218CFF"/>
              </a:solidFill>
            </a:ln>
            <a:effectLst/>
          </p:spPr>
          <p:txBody>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grpSp>
      <p:grpSp>
        <p:nvGrpSpPr>
          <p:cNvPr id="13" name="组合 12">
            <a:extLst>
              <a:ext uri="{FF2B5EF4-FFF2-40B4-BE49-F238E27FC236}">
                <a16:creationId xmlns="" xmlns:a16="http://schemas.microsoft.com/office/drawing/2014/main" id="{D3652253-E21F-4EEB-8A40-95176C0DCBA6}"/>
              </a:ext>
            </a:extLst>
          </p:cNvPr>
          <p:cNvGrpSpPr/>
          <p:nvPr/>
        </p:nvGrpSpPr>
        <p:grpSpPr>
          <a:xfrm>
            <a:off x="5499923" y="4381647"/>
            <a:ext cx="675445" cy="665861"/>
            <a:chOff x="5522785" y="1820755"/>
            <a:chExt cx="1011408" cy="997057"/>
          </a:xfrm>
        </p:grpSpPr>
        <p:sp>
          <p:nvSpPr>
            <p:cNvPr id="14" name="矩形 13">
              <a:extLst>
                <a:ext uri="{FF2B5EF4-FFF2-40B4-BE49-F238E27FC236}">
                  <a16:creationId xmlns="" xmlns:a16="http://schemas.microsoft.com/office/drawing/2014/main" id="{CEBA85C0-BB64-4D62-B440-24985138AEB5}"/>
                </a:ext>
              </a:extLst>
            </p:cNvPr>
            <p:cNvSpPr/>
            <p:nvPr/>
          </p:nvSpPr>
          <p:spPr>
            <a:xfrm>
              <a:off x="5522785" y="2079623"/>
              <a:ext cx="738189" cy="738189"/>
            </a:xfrm>
            <a:prstGeom prst="rect">
              <a:avLst/>
            </a:prstGeom>
            <a:noFill/>
            <a:ln w="76200">
              <a:solidFill>
                <a:srgbClr val="218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微软雅黑" panose="020B0503020204020204" pitchFamily="34" charset="-122"/>
                <a:ea typeface="微软雅黑" panose="020B0503020204020204" pitchFamily="34" charset="-122"/>
                <a:cs typeface="+mn-ea"/>
                <a:sym typeface="+mn-lt"/>
              </a:endParaRPr>
            </a:p>
          </p:txBody>
        </p:sp>
        <p:sp>
          <p:nvSpPr>
            <p:cNvPr id="15" name="draw-check-mark_17153">
              <a:extLst>
                <a:ext uri="{FF2B5EF4-FFF2-40B4-BE49-F238E27FC236}">
                  <a16:creationId xmlns="" xmlns:a16="http://schemas.microsoft.com/office/drawing/2014/main" id="{CA6604AF-8C39-466F-A9DE-87FDF3E60FC3}"/>
                </a:ext>
              </a:extLst>
            </p:cNvPr>
            <p:cNvSpPr>
              <a:spLocks noChangeAspect="1"/>
            </p:cNvSpPr>
            <p:nvPr/>
          </p:nvSpPr>
          <p:spPr bwMode="auto">
            <a:xfrm>
              <a:off x="5522785" y="1820755"/>
              <a:ext cx="1011408" cy="971657"/>
            </a:xfrm>
            <a:custGeom>
              <a:avLst/>
              <a:gdLst>
                <a:gd name="T0" fmla="*/ 114 w 276"/>
                <a:gd name="T1" fmla="*/ 257 h 265"/>
                <a:gd name="T2" fmla="*/ 143 w 276"/>
                <a:gd name="T3" fmla="*/ 249 h 265"/>
                <a:gd name="T4" fmla="*/ 263 w 276"/>
                <a:gd name="T5" fmla="*/ 35 h 265"/>
                <a:gd name="T6" fmla="*/ 234 w 276"/>
                <a:gd name="T7" fmla="*/ 17 h 265"/>
                <a:gd name="T8" fmla="*/ 117 w 276"/>
                <a:gd name="T9" fmla="*/ 210 h 265"/>
                <a:gd name="T10" fmla="*/ 42 w 276"/>
                <a:gd name="T11" fmla="*/ 140 h 265"/>
                <a:gd name="T12" fmla="*/ 18 w 276"/>
                <a:gd name="T13" fmla="*/ 164 h 265"/>
                <a:gd name="T14" fmla="*/ 114 w 276"/>
                <a:gd name="T15" fmla="*/ 257 h 2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6" h="265">
                  <a:moveTo>
                    <a:pt x="114" y="257"/>
                  </a:moveTo>
                  <a:cubicBezTo>
                    <a:pt x="123" y="265"/>
                    <a:pt x="141" y="262"/>
                    <a:pt x="143" y="249"/>
                  </a:cubicBezTo>
                  <a:cubicBezTo>
                    <a:pt x="155" y="168"/>
                    <a:pt x="217" y="99"/>
                    <a:pt x="263" y="35"/>
                  </a:cubicBezTo>
                  <a:cubicBezTo>
                    <a:pt x="276" y="17"/>
                    <a:pt x="246" y="0"/>
                    <a:pt x="234" y="17"/>
                  </a:cubicBezTo>
                  <a:cubicBezTo>
                    <a:pt x="191" y="77"/>
                    <a:pt x="138" y="139"/>
                    <a:pt x="117" y="210"/>
                  </a:cubicBezTo>
                  <a:cubicBezTo>
                    <a:pt x="93" y="186"/>
                    <a:pt x="69" y="162"/>
                    <a:pt x="42" y="140"/>
                  </a:cubicBezTo>
                  <a:cubicBezTo>
                    <a:pt x="25" y="126"/>
                    <a:pt x="0" y="150"/>
                    <a:pt x="18" y="164"/>
                  </a:cubicBezTo>
                  <a:cubicBezTo>
                    <a:pt x="53" y="192"/>
                    <a:pt x="83" y="225"/>
                    <a:pt x="114" y="257"/>
                  </a:cubicBezTo>
                  <a:close/>
                </a:path>
              </a:pathLst>
            </a:custGeom>
            <a:solidFill>
              <a:srgbClr val="218CFF"/>
            </a:solidFill>
            <a:ln>
              <a:solidFill>
                <a:srgbClr val="218CFF"/>
              </a:solidFill>
            </a:ln>
            <a:effectLst/>
          </p:spPr>
          <p:txBody>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grpSp>
      <p:grpSp>
        <p:nvGrpSpPr>
          <p:cNvPr id="16" name="组合 15">
            <a:extLst>
              <a:ext uri="{FF2B5EF4-FFF2-40B4-BE49-F238E27FC236}">
                <a16:creationId xmlns="" xmlns:a16="http://schemas.microsoft.com/office/drawing/2014/main" id="{09BA70EE-A7B5-4639-84A2-71DAD7FFFDF4}"/>
              </a:ext>
            </a:extLst>
          </p:cNvPr>
          <p:cNvGrpSpPr/>
          <p:nvPr/>
        </p:nvGrpSpPr>
        <p:grpSpPr>
          <a:xfrm>
            <a:off x="6304447" y="1733739"/>
            <a:ext cx="4688097" cy="1027318"/>
            <a:chOff x="6335503" y="1864988"/>
            <a:chExt cx="4688097" cy="1027318"/>
          </a:xfrm>
        </p:grpSpPr>
        <p:sp>
          <p:nvSpPr>
            <p:cNvPr id="18" name="矩形 17">
              <a:extLst>
                <a:ext uri="{FF2B5EF4-FFF2-40B4-BE49-F238E27FC236}">
                  <a16:creationId xmlns="" xmlns:a16="http://schemas.microsoft.com/office/drawing/2014/main" id="{C15AA13E-FE2C-49BE-9119-8009B58F0C83}"/>
                </a:ext>
              </a:extLst>
            </p:cNvPr>
            <p:cNvSpPr/>
            <p:nvPr/>
          </p:nvSpPr>
          <p:spPr>
            <a:xfrm>
              <a:off x="6335503" y="2186472"/>
              <a:ext cx="4688097" cy="705834"/>
            </a:xfrm>
            <a:prstGeom prst="rect">
              <a:avLst/>
            </a:prstGeom>
          </p:spPr>
          <p:txBody>
            <a:bodyPr wrap="square">
              <a:spAutoFit/>
              <a:scene3d>
                <a:camera prst="orthographicFront"/>
                <a:lightRig rig="threePt" dir="t"/>
              </a:scene3d>
              <a:sp3d contourW="6350"/>
            </a:bodyPr>
            <a:lstStyle/>
            <a:p>
              <a:pPr defTabSz="1450975">
                <a:lnSpc>
                  <a:spcPct val="150000"/>
                </a:lnSpc>
                <a:defRPr/>
              </a:pPr>
              <a:r>
                <a:rPr kumimoji="0" lang="zh-CN" altLang="en-US" sz="1400" b="0" i="0" u="none" strike="noStrike" cap="none" spc="0" normalizeH="0" baseline="0" dirty="0">
                  <a:latin typeface="微软雅黑" panose="020B0503020204020204" pitchFamily="34" charset="-122"/>
                  <a:ea typeface="微软雅黑" panose="020B0503020204020204" pitchFamily="34" charset="-122"/>
                  <a:cs typeface="+mn-ea"/>
                  <a:sym typeface="+mn-lt"/>
                </a:rPr>
                <a:t>也是由于风湿性心脏炎所导致的心脏瓣膜受累的一种心脏疾病。</a:t>
              </a:r>
            </a:p>
          </p:txBody>
        </p:sp>
        <p:sp>
          <p:nvSpPr>
            <p:cNvPr id="19" name="矩形 18">
              <a:extLst>
                <a:ext uri="{FF2B5EF4-FFF2-40B4-BE49-F238E27FC236}">
                  <a16:creationId xmlns="" xmlns:a16="http://schemas.microsoft.com/office/drawing/2014/main" id="{B79DE33C-4A4D-41A1-BD07-730A25399B19}"/>
                </a:ext>
              </a:extLst>
            </p:cNvPr>
            <p:cNvSpPr/>
            <p:nvPr/>
          </p:nvSpPr>
          <p:spPr>
            <a:xfrm>
              <a:off x="6335503" y="1864988"/>
              <a:ext cx="2241974" cy="396583"/>
            </a:xfrm>
            <a:prstGeom prst="rect">
              <a:avLst/>
            </a:prstGeom>
          </p:spPr>
          <p:txBody>
            <a:bodyPr wrap="square">
              <a:spAutoFit/>
              <a:scene3d>
                <a:camera prst="orthographicFront"/>
                <a:lightRig rig="threePt" dir="t"/>
              </a:scene3d>
              <a:sp3d contourW="6350"/>
            </a:bodyPr>
            <a:lstStyle/>
            <a:p>
              <a:pPr>
                <a:lnSpc>
                  <a:spcPct val="120000"/>
                </a:lnSpc>
              </a:pPr>
              <a:r>
                <a:rPr lang="zh-CN" altLang="en-US" b="1" dirty="0">
                  <a:latin typeface="微软雅黑" panose="020B0503020204020204" pitchFamily="34" charset="-122"/>
                  <a:ea typeface="微软雅黑" panose="020B0503020204020204" pitchFamily="34" charset="-122"/>
                  <a:cs typeface="+mn-ea"/>
                  <a:sym typeface="+mn-lt"/>
                </a:rPr>
                <a:t>风湿性心脏病</a:t>
              </a:r>
            </a:p>
          </p:txBody>
        </p:sp>
      </p:grpSp>
      <p:grpSp>
        <p:nvGrpSpPr>
          <p:cNvPr id="20" name="组合 19">
            <a:extLst>
              <a:ext uri="{FF2B5EF4-FFF2-40B4-BE49-F238E27FC236}">
                <a16:creationId xmlns="" xmlns:a16="http://schemas.microsoft.com/office/drawing/2014/main" id="{1EAFF607-DF1B-47E7-9F88-AB1EB4B08249}"/>
              </a:ext>
            </a:extLst>
          </p:cNvPr>
          <p:cNvGrpSpPr/>
          <p:nvPr/>
        </p:nvGrpSpPr>
        <p:grpSpPr>
          <a:xfrm>
            <a:off x="6304447" y="3069626"/>
            <a:ext cx="4688097" cy="1027318"/>
            <a:chOff x="6335503" y="3258140"/>
            <a:chExt cx="4688097" cy="1027318"/>
          </a:xfrm>
        </p:grpSpPr>
        <p:sp>
          <p:nvSpPr>
            <p:cNvPr id="21" name="矩形 20">
              <a:extLst>
                <a:ext uri="{FF2B5EF4-FFF2-40B4-BE49-F238E27FC236}">
                  <a16:creationId xmlns="" xmlns:a16="http://schemas.microsoft.com/office/drawing/2014/main" id="{6C52F6CE-B574-4B36-948C-740FF9EF2A42}"/>
                </a:ext>
              </a:extLst>
            </p:cNvPr>
            <p:cNvSpPr/>
            <p:nvPr/>
          </p:nvSpPr>
          <p:spPr>
            <a:xfrm>
              <a:off x="6335503" y="3579624"/>
              <a:ext cx="4688097" cy="705834"/>
            </a:xfrm>
            <a:prstGeom prst="rect">
              <a:avLst/>
            </a:prstGeom>
          </p:spPr>
          <p:txBody>
            <a:bodyPr wrap="square">
              <a:spAutoFit/>
              <a:scene3d>
                <a:camera prst="orthographicFront"/>
                <a:lightRig rig="threePt" dir="t"/>
              </a:scene3d>
              <a:sp3d contourW="6350"/>
            </a:bodyPr>
            <a:lstStyle/>
            <a:p>
              <a:pPr defTabSz="1450975">
                <a:lnSpc>
                  <a:spcPct val="150000"/>
                </a:lnSpc>
                <a:defRPr/>
              </a:pPr>
              <a:r>
                <a:rPr kumimoji="0" lang="zh-CN" altLang="en-US" sz="1400" b="0" i="0" u="none" strike="noStrike" cap="none" spc="0" normalizeH="0" baseline="0" dirty="0">
                  <a:latin typeface="微软雅黑" panose="020B0503020204020204" pitchFamily="34" charset="-122"/>
                  <a:ea typeface="微软雅黑" panose="020B0503020204020204" pitchFamily="34" charset="-122"/>
                  <a:cs typeface="+mn-ea"/>
                  <a:sym typeface="+mn-lt"/>
                </a:rPr>
                <a:t>简称肺心病，是由于支气管和胸腔病变引起肺动脉高压，从而引起右室肥大的一种心脏疾病。</a:t>
              </a:r>
            </a:p>
          </p:txBody>
        </p:sp>
        <p:sp>
          <p:nvSpPr>
            <p:cNvPr id="22" name="矩形 21">
              <a:extLst>
                <a:ext uri="{FF2B5EF4-FFF2-40B4-BE49-F238E27FC236}">
                  <a16:creationId xmlns="" xmlns:a16="http://schemas.microsoft.com/office/drawing/2014/main" id="{EBBAB5DF-CEB1-474A-B743-646188EA0BB2}"/>
                </a:ext>
              </a:extLst>
            </p:cNvPr>
            <p:cNvSpPr/>
            <p:nvPr/>
          </p:nvSpPr>
          <p:spPr>
            <a:xfrm>
              <a:off x="6335503" y="3258140"/>
              <a:ext cx="2241974" cy="410882"/>
            </a:xfrm>
            <a:prstGeom prst="rect">
              <a:avLst/>
            </a:prstGeom>
          </p:spPr>
          <p:txBody>
            <a:bodyPr wrap="square">
              <a:spAutoFit/>
              <a:scene3d>
                <a:camera prst="orthographicFront"/>
                <a:lightRig rig="threePt" dir="t"/>
              </a:scene3d>
              <a:sp3d contourW="6350"/>
            </a:bodyPr>
            <a:lstStyle/>
            <a:p>
              <a:pPr>
                <a:lnSpc>
                  <a:spcPct val="120000"/>
                </a:lnSpc>
              </a:pPr>
              <a:r>
                <a:rPr lang="zh-CN" altLang="en-US" b="1" dirty="0">
                  <a:latin typeface="微软雅黑" panose="020B0503020204020204" pitchFamily="34" charset="-122"/>
                  <a:ea typeface="微软雅黑" panose="020B0503020204020204" pitchFamily="34" charset="-122"/>
                  <a:cs typeface="+mn-ea"/>
                  <a:sym typeface="+mn-lt"/>
                </a:rPr>
                <a:t>肺源性心脏病</a:t>
              </a:r>
            </a:p>
          </p:txBody>
        </p:sp>
      </p:grpSp>
      <p:grpSp>
        <p:nvGrpSpPr>
          <p:cNvPr id="23" name="组合 22">
            <a:extLst>
              <a:ext uri="{FF2B5EF4-FFF2-40B4-BE49-F238E27FC236}">
                <a16:creationId xmlns="" xmlns:a16="http://schemas.microsoft.com/office/drawing/2014/main" id="{5D3CE9A2-8DD1-4CB6-9A2D-D5C9711028E2}"/>
              </a:ext>
            </a:extLst>
          </p:cNvPr>
          <p:cNvGrpSpPr/>
          <p:nvPr/>
        </p:nvGrpSpPr>
        <p:grpSpPr>
          <a:xfrm>
            <a:off x="6304446" y="4418428"/>
            <a:ext cx="4688098" cy="1673649"/>
            <a:chOff x="6335502" y="4651291"/>
            <a:chExt cx="4688098" cy="1673649"/>
          </a:xfrm>
        </p:grpSpPr>
        <p:sp>
          <p:nvSpPr>
            <p:cNvPr id="24" name="矩形 23">
              <a:extLst>
                <a:ext uri="{FF2B5EF4-FFF2-40B4-BE49-F238E27FC236}">
                  <a16:creationId xmlns="" xmlns:a16="http://schemas.microsoft.com/office/drawing/2014/main" id="{D14A8CFE-CE5E-45C6-8E9A-A88C7A02C7E7}"/>
                </a:ext>
              </a:extLst>
            </p:cNvPr>
            <p:cNvSpPr/>
            <p:nvPr/>
          </p:nvSpPr>
          <p:spPr>
            <a:xfrm>
              <a:off x="6335503" y="4972775"/>
              <a:ext cx="4688097" cy="1352165"/>
            </a:xfrm>
            <a:prstGeom prst="rect">
              <a:avLst/>
            </a:prstGeom>
          </p:spPr>
          <p:txBody>
            <a:bodyPr wrap="square">
              <a:spAutoFit/>
              <a:scene3d>
                <a:camera prst="orthographicFront"/>
                <a:lightRig rig="threePt" dir="t"/>
              </a:scene3d>
              <a:sp3d contourW="6350"/>
            </a:bodyPr>
            <a:lstStyle/>
            <a:p>
              <a:pPr defTabSz="1450975">
                <a:lnSpc>
                  <a:spcPct val="150000"/>
                </a:lnSpc>
                <a:defRPr/>
              </a:pPr>
              <a:r>
                <a:rPr kumimoji="0" lang="zh-CN" altLang="en-US" sz="1400" b="0" i="0" u="none" strike="noStrike" cap="none" spc="0" normalizeH="0" baseline="0" dirty="0">
                  <a:latin typeface="微软雅黑" panose="020B0503020204020204" pitchFamily="34" charset="-122"/>
                  <a:ea typeface="微软雅黑" panose="020B0503020204020204" pitchFamily="34" charset="-122"/>
                  <a:cs typeface="+mn-ea"/>
                  <a:sym typeface="+mn-lt"/>
                </a:rPr>
                <a:t>由于酗酒、药物等引起新陈代谢或荷尔蒙异常等，都会导致心肌变化，心脏肿瘤中最常见的为黏液瘤，原发性心脏非良性肿瘤很少见，血管病变包括高血压引起的动脉瘤，多见于老年性心脏病。</a:t>
              </a:r>
            </a:p>
          </p:txBody>
        </p:sp>
        <p:sp>
          <p:nvSpPr>
            <p:cNvPr id="25" name="矩形 24">
              <a:extLst>
                <a:ext uri="{FF2B5EF4-FFF2-40B4-BE49-F238E27FC236}">
                  <a16:creationId xmlns="" xmlns:a16="http://schemas.microsoft.com/office/drawing/2014/main" id="{BF9AA880-4621-496F-8303-128035A5D9F3}"/>
                </a:ext>
              </a:extLst>
            </p:cNvPr>
            <p:cNvSpPr/>
            <p:nvPr/>
          </p:nvSpPr>
          <p:spPr>
            <a:xfrm>
              <a:off x="6335502" y="4651291"/>
              <a:ext cx="3082621" cy="369332"/>
            </a:xfrm>
            <a:prstGeom prst="rect">
              <a:avLst/>
            </a:prstGeom>
          </p:spPr>
          <p:txBody>
            <a:bodyPr wrap="square">
              <a:spAutoFit/>
              <a:scene3d>
                <a:camera prst="orthographicFront"/>
                <a:lightRig rig="threePt" dir="t"/>
              </a:scene3d>
              <a:sp3d contourW="6350"/>
            </a:bodyPr>
            <a:lstStyle/>
            <a:p>
              <a:pPr marL="0" marR="0" lvl="0" indent="0" defTabSz="914400" rtl="0" eaLnBrk="1" fontAlgn="auto" latinLnBrk="0" hangingPunct="1">
                <a:lnSpc>
                  <a:spcPct val="100000"/>
                </a:lnSpc>
                <a:spcBef>
                  <a:spcPts val="0"/>
                </a:spcBef>
                <a:spcAft>
                  <a:spcPts val="0"/>
                </a:spcAft>
                <a:buClrTx/>
                <a:buSzTx/>
                <a:buFontTx/>
                <a:buNone/>
                <a:defRPr/>
              </a:pPr>
              <a:r>
                <a:rPr kumimoji="0" lang="zh-CN" altLang="en-US" sz="1800" b="1"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ea"/>
                  <a:sym typeface="+mn-lt"/>
                </a:rPr>
                <a:t>心肌、心脏肿瘤及血管疾病</a:t>
              </a:r>
            </a:p>
          </p:txBody>
        </p:sp>
      </p:grpSp>
      <p:pic>
        <p:nvPicPr>
          <p:cNvPr id="26" name="图片 25">
            <a:extLst>
              <a:ext uri="{FF2B5EF4-FFF2-40B4-BE49-F238E27FC236}">
                <a16:creationId xmlns="" xmlns:a16="http://schemas.microsoft.com/office/drawing/2014/main" id="{6848C3C0-7E5A-44C0-B9EB-EFD628650F15}"/>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18313" y="1420712"/>
            <a:ext cx="5702507" cy="5246306"/>
          </a:xfrm>
          <a:prstGeom prst="rect">
            <a:avLst/>
          </a:prstGeom>
        </p:spPr>
      </p:pic>
    </p:spTree>
    <p:extLst>
      <p:ext uri="{BB962C8B-B14F-4D97-AF65-F5344CB8AC3E}">
        <p14:creationId xmlns:p14="http://schemas.microsoft.com/office/powerpoint/2010/main" val="4498122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prestig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ppt_x"/>
                                          </p:val>
                                        </p:tav>
                                        <p:tav tm="100000">
                                          <p:val>
                                            <p:strVal val="#ppt_x"/>
                                          </p:val>
                                        </p:tav>
                                      </p:tavLst>
                                    </p:anim>
                                    <p:anim calcmode="lin" valueType="num">
                                      <p:cBhvr additive="base">
                                        <p:cTn id="8" dur="500" fill="hold"/>
                                        <p:tgtEl>
                                          <p:spTgt spid="2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wipe(left)">
                                      <p:cBhvr>
                                        <p:cTn id="18" dur="500"/>
                                        <p:tgtEl>
                                          <p:spTgt spid="16"/>
                                        </p:tgtEl>
                                      </p:cBhvr>
                                    </p:animEffect>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p:cTn id="22" dur="500" fill="hold"/>
                                        <p:tgtEl>
                                          <p:spTgt spid="10"/>
                                        </p:tgtEl>
                                        <p:attrNameLst>
                                          <p:attrName>ppt_w</p:attrName>
                                        </p:attrNameLst>
                                      </p:cBhvr>
                                      <p:tavLst>
                                        <p:tav tm="0">
                                          <p:val>
                                            <p:fltVal val="0"/>
                                          </p:val>
                                        </p:tav>
                                        <p:tav tm="100000">
                                          <p:val>
                                            <p:strVal val="#ppt_w"/>
                                          </p:val>
                                        </p:tav>
                                      </p:tavLst>
                                    </p:anim>
                                    <p:anim calcmode="lin" valueType="num">
                                      <p:cBhvr>
                                        <p:cTn id="23" dur="500" fill="hold"/>
                                        <p:tgtEl>
                                          <p:spTgt spid="10"/>
                                        </p:tgtEl>
                                        <p:attrNameLst>
                                          <p:attrName>ppt_h</p:attrName>
                                        </p:attrNameLst>
                                      </p:cBhvr>
                                      <p:tavLst>
                                        <p:tav tm="0">
                                          <p:val>
                                            <p:fltVal val="0"/>
                                          </p:val>
                                        </p:tav>
                                        <p:tav tm="100000">
                                          <p:val>
                                            <p:strVal val="#ppt_h"/>
                                          </p:val>
                                        </p:tav>
                                      </p:tavLst>
                                    </p:anim>
                                    <p:animEffect transition="in" filter="fade">
                                      <p:cBhvr>
                                        <p:cTn id="24" dur="500"/>
                                        <p:tgtEl>
                                          <p:spTgt spid="10"/>
                                        </p:tgtEl>
                                      </p:cBhvr>
                                    </p:animEffect>
                                  </p:childTnLst>
                                </p:cTn>
                              </p:par>
                            </p:childTnLst>
                          </p:cTn>
                        </p:par>
                        <p:par>
                          <p:cTn id="25" fill="hold">
                            <p:stCondLst>
                              <p:cond delay="2000"/>
                            </p:stCondLst>
                            <p:childTnLst>
                              <p:par>
                                <p:cTn id="26" presetID="22" presetClass="entr" presetSubtype="8" fill="hold" nodeType="after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wipe(left)">
                                      <p:cBhvr>
                                        <p:cTn id="28" dur="500"/>
                                        <p:tgtEl>
                                          <p:spTgt spid="20"/>
                                        </p:tgtEl>
                                      </p:cBhvr>
                                    </p:animEffect>
                                  </p:childTnLst>
                                </p:cTn>
                              </p:par>
                            </p:childTnLst>
                          </p:cTn>
                        </p:par>
                        <p:par>
                          <p:cTn id="29" fill="hold">
                            <p:stCondLst>
                              <p:cond delay="2500"/>
                            </p:stCondLst>
                            <p:childTnLst>
                              <p:par>
                                <p:cTn id="30" presetID="53" presetClass="entr" presetSubtype="16" fill="hold" nodeType="after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p:cTn id="32" dur="500" fill="hold"/>
                                        <p:tgtEl>
                                          <p:spTgt spid="13"/>
                                        </p:tgtEl>
                                        <p:attrNameLst>
                                          <p:attrName>ppt_w</p:attrName>
                                        </p:attrNameLst>
                                      </p:cBhvr>
                                      <p:tavLst>
                                        <p:tav tm="0">
                                          <p:val>
                                            <p:fltVal val="0"/>
                                          </p:val>
                                        </p:tav>
                                        <p:tav tm="100000">
                                          <p:val>
                                            <p:strVal val="#ppt_w"/>
                                          </p:val>
                                        </p:tav>
                                      </p:tavLst>
                                    </p:anim>
                                    <p:anim calcmode="lin" valueType="num">
                                      <p:cBhvr>
                                        <p:cTn id="33" dur="500" fill="hold"/>
                                        <p:tgtEl>
                                          <p:spTgt spid="13"/>
                                        </p:tgtEl>
                                        <p:attrNameLst>
                                          <p:attrName>ppt_h</p:attrName>
                                        </p:attrNameLst>
                                      </p:cBhvr>
                                      <p:tavLst>
                                        <p:tav tm="0">
                                          <p:val>
                                            <p:fltVal val="0"/>
                                          </p:val>
                                        </p:tav>
                                        <p:tav tm="100000">
                                          <p:val>
                                            <p:strVal val="#ppt_h"/>
                                          </p:val>
                                        </p:tav>
                                      </p:tavLst>
                                    </p:anim>
                                    <p:animEffect transition="in" filter="fade">
                                      <p:cBhvr>
                                        <p:cTn id="34" dur="500"/>
                                        <p:tgtEl>
                                          <p:spTgt spid="13"/>
                                        </p:tgtEl>
                                      </p:cBhvr>
                                    </p:animEffect>
                                  </p:childTnLst>
                                </p:cTn>
                              </p:par>
                            </p:childTnLst>
                          </p:cTn>
                        </p:par>
                        <p:par>
                          <p:cTn id="35" fill="hold">
                            <p:stCondLst>
                              <p:cond delay="3000"/>
                            </p:stCondLst>
                            <p:childTnLst>
                              <p:par>
                                <p:cTn id="36" presetID="22" presetClass="entr" presetSubtype="8" fill="hold" nodeType="afterEffect">
                                  <p:stCondLst>
                                    <p:cond delay="0"/>
                                  </p:stCondLst>
                                  <p:childTnLst>
                                    <p:set>
                                      <p:cBhvr>
                                        <p:cTn id="37" dur="1" fill="hold">
                                          <p:stCondLst>
                                            <p:cond delay="0"/>
                                          </p:stCondLst>
                                        </p:cTn>
                                        <p:tgtEl>
                                          <p:spTgt spid="23"/>
                                        </p:tgtEl>
                                        <p:attrNameLst>
                                          <p:attrName>style.visibility</p:attrName>
                                        </p:attrNameLst>
                                      </p:cBhvr>
                                      <p:to>
                                        <p:strVal val="visible"/>
                                      </p:to>
                                    </p:set>
                                    <p:animEffect transition="in" filter="wipe(left)">
                                      <p:cBhvr>
                                        <p:cTn id="38"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553D2DD9-531E-4BE8-858C-284E046A960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矩形 1">
            <a:extLst>
              <a:ext uri="{FF2B5EF4-FFF2-40B4-BE49-F238E27FC236}">
                <a16:creationId xmlns="" xmlns:a16="http://schemas.microsoft.com/office/drawing/2014/main" id="{E2055E0E-4693-418B-9A08-B0CBFA6D3EC6}"/>
              </a:ext>
            </a:extLst>
          </p:cNvPr>
          <p:cNvSpPr/>
          <p:nvPr/>
        </p:nvSpPr>
        <p:spPr>
          <a:xfrm>
            <a:off x="239210" y="219919"/>
            <a:ext cx="11713580" cy="64470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a:extLst>
              <a:ext uri="{FF2B5EF4-FFF2-40B4-BE49-F238E27FC236}">
                <a16:creationId xmlns="" xmlns:a16="http://schemas.microsoft.com/office/drawing/2014/main" id="{040D6359-4458-41AB-85F2-663FDF937C7B}"/>
              </a:ext>
            </a:extLst>
          </p:cNvPr>
          <p:cNvSpPr txBox="1"/>
          <p:nvPr/>
        </p:nvSpPr>
        <p:spPr>
          <a:xfrm>
            <a:off x="1275143" y="508893"/>
            <a:ext cx="6094070" cy="400110"/>
          </a:xfrm>
          <a:prstGeom prst="rect">
            <a:avLst/>
          </a:prstGeom>
          <a:noFill/>
        </p:spPr>
        <p:txBody>
          <a:bodyPr wrap="square">
            <a:spAutoFit/>
          </a:bodyPr>
          <a:lstStyle/>
          <a:p>
            <a:r>
              <a:rPr lang="zh-CN" altLang="en-US" sz="2000" dirty="0">
                <a:solidFill>
                  <a:srgbClr val="0070C0"/>
                </a:solidFill>
                <a:latin typeface="锐字真言体免费商用" panose="02010600030101010101" pitchFamily="2" charset="-122"/>
                <a:ea typeface="锐字真言体免费商用" panose="02010600030101010101" pitchFamily="2" charset="-122"/>
                <a:cs typeface="+mn-ea"/>
                <a:sym typeface="+mn-lt"/>
              </a:rPr>
              <a:t>基本概述及分类</a:t>
            </a:r>
          </a:p>
        </p:txBody>
      </p:sp>
      <p:pic>
        <p:nvPicPr>
          <p:cNvPr id="6" name="图片 5">
            <a:extLst>
              <a:ext uri="{FF2B5EF4-FFF2-40B4-BE49-F238E27FC236}">
                <a16:creationId xmlns="" xmlns:a16="http://schemas.microsoft.com/office/drawing/2014/main" id="{4E8D0F66-718C-4E8E-8C44-5D3179A2D83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9210" y="190982"/>
            <a:ext cx="1035933" cy="1035933"/>
          </a:xfrm>
          <a:prstGeom prst="rect">
            <a:avLst/>
          </a:prstGeom>
        </p:spPr>
      </p:pic>
      <p:sp>
        <p:nvSpPr>
          <p:cNvPr id="7" name="Text Box 10">
            <a:extLst>
              <a:ext uri="{FF2B5EF4-FFF2-40B4-BE49-F238E27FC236}">
                <a16:creationId xmlns="" xmlns:a16="http://schemas.microsoft.com/office/drawing/2014/main" id="{05233FF0-CC12-407A-8C2A-EDF237D70AE3}"/>
              </a:ext>
            </a:extLst>
          </p:cNvPr>
          <p:cNvSpPr txBox="1">
            <a:spLocks noChangeArrowheads="1"/>
          </p:cNvSpPr>
          <p:nvPr/>
        </p:nvSpPr>
        <p:spPr bwMode="auto">
          <a:xfrm>
            <a:off x="1083079" y="2937588"/>
            <a:ext cx="6984475" cy="2193999"/>
          </a:xfrm>
          <a:prstGeom prst="rect">
            <a:avLst/>
          </a:prstGeom>
          <a:noFill/>
          <a:ln w="9525">
            <a:noFill/>
            <a:miter lim="800000"/>
          </a:ln>
        </p:spPr>
        <p:txBody>
          <a:bodyPr wrap="square" lIns="60960" tIns="30480" rIns="60960" bIns="3048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defTabSz="1450975">
              <a:lnSpc>
                <a:spcPct val="200000"/>
              </a:lnSpc>
              <a:buFont typeface="Wingdings" panose="05000000000000000000" pitchFamily="2" charset="2"/>
              <a:buChar char="u"/>
              <a:defRPr/>
            </a:pPr>
            <a:r>
              <a:rPr lang="zh-CN" altLang="en-US" noProof="0" dirty="0">
                <a:ln>
                  <a:noFill/>
                </a:ln>
                <a:effectLst/>
                <a:uLnTx/>
                <a:uFillTx/>
                <a:latin typeface="微软雅黑" panose="020B0503020204020204" pitchFamily="34" charset="-122"/>
                <a:ea typeface="微软雅黑" panose="020B0503020204020204" pitchFamily="34" charset="-122"/>
                <a:cs typeface="+mn-ea"/>
                <a:sym typeface="+mn-lt"/>
              </a:rPr>
              <a:t>临床上，根据心脏病发生的部位和程度，将心脏疾病分为风湿性心脏瓣膜病、</a:t>
            </a:r>
            <a:endParaRPr lang="en-US" altLang="zh-CN" noProof="0" dirty="0">
              <a:ln>
                <a:noFill/>
              </a:ln>
              <a:effectLst/>
              <a:uLnTx/>
              <a:uFillTx/>
              <a:latin typeface="微软雅黑" panose="020B0503020204020204" pitchFamily="34" charset="-122"/>
              <a:ea typeface="微软雅黑" panose="020B0503020204020204" pitchFamily="34" charset="-122"/>
              <a:cs typeface="+mn-ea"/>
              <a:sym typeface="+mn-lt"/>
            </a:endParaRPr>
          </a:p>
          <a:p>
            <a:pPr marL="285750" indent="-285750" defTabSz="1450975">
              <a:lnSpc>
                <a:spcPct val="200000"/>
              </a:lnSpc>
              <a:buFont typeface="Wingdings" panose="05000000000000000000" pitchFamily="2" charset="2"/>
              <a:buChar char="u"/>
              <a:defRPr/>
            </a:pPr>
            <a:r>
              <a:rPr lang="zh-CN" altLang="en-US" noProof="0" dirty="0">
                <a:ln>
                  <a:noFill/>
                </a:ln>
                <a:effectLst/>
                <a:uLnTx/>
                <a:uFillTx/>
                <a:latin typeface="微软雅黑" panose="020B0503020204020204" pitchFamily="34" charset="-122"/>
                <a:ea typeface="微软雅黑" panose="020B0503020204020204" pitchFamily="34" charset="-122"/>
                <a:cs typeface="+mn-ea"/>
                <a:sym typeface="+mn-lt"/>
              </a:rPr>
              <a:t>先天性心脏病、冠心病、高血压性心脏病、风湿性心脏病、肺源性心脏病、心肌及心脏肿瘤病变等7类。</a:t>
            </a:r>
            <a:endParaRPr kumimoji="0" lang="zh-CN" altLang="en-US" b="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cs typeface="+mn-ea"/>
              <a:sym typeface="+mn-lt"/>
            </a:endParaRPr>
          </a:p>
        </p:txBody>
      </p:sp>
      <p:sp>
        <p:nvSpPr>
          <p:cNvPr id="8" name="矩形 7">
            <a:extLst>
              <a:ext uri="{FF2B5EF4-FFF2-40B4-BE49-F238E27FC236}">
                <a16:creationId xmlns="" xmlns:a16="http://schemas.microsoft.com/office/drawing/2014/main" id="{C956748B-9662-4031-9D69-5B74B4AF4B3B}"/>
              </a:ext>
            </a:extLst>
          </p:cNvPr>
          <p:cNvSpPr/>
          <p:nvPr/>
        </p:nvSpPr>
        <p:spPr>
          <a:xfrm>
            <a:off x="1083079" y="2239125"/>
            <a:ext cx="1434096" cy="523220"/>
          </a:xfrm>
          <a:prstGeom prst="rect">
            <a:avLst/>
          </a:prstGeom>
          <a:solidFill>
            <a:srgbClr val="218CFF"/>
          </a:solid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rPr>
              <a:t>总  结</a:t>
            </a:r>
          </a:p>
        </p:txBody>
      </p:sp>
      <p:pic>
        <p:nvPicPr>
          <p:cNvPr id="4" name="图片 3">
            <a:extLst>
              <a:ext uri="{FF2B5EF4-FFF2-40B4-BE49-F238E27FC236}">
                <a16:creationId xmlns="" xmlns:a16="http://schemas.microsoft.com/office/drawing/2014/main" id="{D53AC223-0E0E-4115-986F-DEFF0B635DD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23904" y="1447620"/>
            <a:ext cx="5168096" cy="5168096"/>
          </a:xfrm>
          <a:prstGeom prst="rect">
            <a:avLst/>
          </a:prstGeom>
        </p:spPr>
      </p:pic>
    </p:spTree>
    <p:extLst>
      <p:ext uri="{BB962C8B-B14F-4D97-AF65-F5344CB8AC3E}">
        <p14:creationId xmlns:p14="http://schemas.microsoft.com/office/powerpoint/2010/main" val="15607344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prestig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1000" fill="hold"/>
                                        <p:tgtEl>
                                          <p:spTgt spid="7"/>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down)">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553D2DD9-531E-4BE8-858C-284E046A960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54" name="图片 53">
            <a:extLst>
              <a:ext uri="{FF2B5EF4-FFF2-40B4-BE49-F238E27FC236}">
                <a16:creationId xmlns="" xmlns:a16="http://schemas.microsoft.com/office/drawing/2014/main" id="{C3F3DB6A-3ACF-424E-9BEB-81AC9BCB874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7257327" y="1048841"/>
            <a:ext cx="4253760" cy="5380896"/>
          </a:xfrm>
          <a:prstGeom prst="rect">
            <a:avLst/>
          </a:prstGeom>
        </p:spPr>
      </p:pic>
      <p:grpSp>
        <p:nvGrpSpPr>
          <p:cNvPr id="74" name="组合 73">
            <a:extLst>
              <a:ext uri="{FF2B5EF4-FFF2-40B4-BE49-F238E27FC236}">
                <a16:creationId xmlns="" xmlns:a16="http://schemas.microsoft.com/office/drawing/2014/main" id="{84CD9EAD-7E29-4D74-9769-29608AC89475}"/>
              </a:ext>
            </a:extLst>
          </p:cNvPr>
          <p:cNvGrpSpPr/>
          <p:nvPr/>
        </p:nvGrpSpPr>
        <p:grpSpPr>
          <a:xfrm>
            <a:off x="1176703" y="1672151"/>
            <a:ext cx="5682674" cy="3287162"/>
            <a:chOff x="1176703" y="1672151"/>
            <a:chExt cx="5682674" cy="3287162"/>
          </a:xfrm>
        </p:grpSpPr>
        <p:pic>
          <p:nvPicPr>
            <p:cNvPr id="73" name="图片 72">
              <a:extLst>
                <a:ext uri="{FF2B5EF4-FFF2-40B4-BE49-F238E27FC236}">
                  <a16:creationId xmlns="" xmlns:a16="http://schemas.microsoft.com/office/drawing/2014/main" id="{63719FF8-7A16-4674-B6AB-EC8537D55B5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76703" y="1672151"/>
              <a:ext cx="5682674" cy="2824337"/>
            </a:xfrm>
            <a:prstGeom prst="rect">
              <a:avLst/>
            </a:prstGeom>
          </p:spPr>
        </p:pic>
        <p:grpSp>
          <p:nvGrpSpPr>
            <p:cNvPr id="71" name="组合 70">
              <a:extLst>
                <a:ext uri="{FF2B5EF4-FFF2-40B4-BE49-F238E27FC236}">
                  <a16:creationId xmlns="" xmlns:a16="http://schemas.microsoft.com/office/drawing/2014/main" id="{973CA248-E598-49C0-AD93-84FC8B837175}"/>
                </a:ext>
              </a:extLst>
            </p:cNvPr>
            <p:cNvGrpSpPr/>
            <p:nvPr/>
          </p:nvGrpSpPr>
          <p:grpSpPr>
            <a:xfrm>
              <a:off x="1685761" y="2181803"/>
              <a:ext cx="4775666" cy="2777510"/>
              <a:chOff x="2536519" y="1416936"/>
              <a:chExt cx="4775666" cy="2581679"/>
            </a:xfrm>
          </p:grpSpPr>
          <p:grpSp>
            <p:nvGrpSpPr>
              <p:cNvPr id="55" name="组合 54">
                <a:extLst>
                  <a:ext uri="{FF2B5EF4-FFF2-40B4-BE49-F238E27FC236}">
                    <a16:creationId xmlns="" xmlns:a16="http://schemas.microsoft.com/office/drawing/2014/main" id="{90C2EABE-65EA-4A5C-B290-8C94C64BD434}"/>
                  </a:ext>
                </a:extLst>
              </p:cNvPr>
              <p:cNvGrpSpPr/>
              <p:nvPr/>
            </p:nvGrpSpPr>
            <p:grpSpPr>
              <a:xfrm>
                <a:off x="2536519" y="1416936"/>
                <a:ext cx="4775666" cy="2581678"/>
                <a:chOff x="5762163" y="1176544"/>
                <a:chExt cx="3145167" cy="1916885"/>
              </a:xfrm>
            </p:grpSpPr>
            <p:sp>
              <p:nvSpPr>
                <p:cNvPr id="62" name="文本框 61">
                  <a:extLst>
                    <a:ext uri="{FF2B5EF4-FFF2-40B4-BE49-F238E27FC236}">
                      <a16:creationId xmlns="" xmlns:a16="http://schemas.microsoft.com/office/drawing/2014/main" id="{96F90D72-4CAB-462F-A20E-9B4D3A4EA618}"/>
                    </a:ext>
                  </a:extLst>
                </p:cNvPr>
                <p:cNvSpPr txBox="1"/>
                <p:nvPr/>
              </p:nvSpPr>
              <p:spPr>
                <a:xfrm>
                  <a:off x="6996333" y="1176544"/>
                  <a:ext cx="559737" cy="998329"/>
                </a:xfrm>
                <a:prstGeom prst="rect">
                  <a:avLst/>
                </a:prstGeom>
                <a:noFill/>
              </p:spPr>
              <p:txBody>
                <a:bodyPr wrap="none" rtlCol="0">
                  <a:spAutoFit/>
                  <a:scene3d>
                    <a:camera prst="orthographicFront"/>
                    <a:lightRig rig="threePt" dir="t"/>
                  </a:scene3d>
                  <a:sp3d contourW="12700"/>
                </a:bodyPr>
                <a:lstStyle/>
                <a:p>
                  <a:pPr algn="ctr"/>
                  <a:r>
                    <a:rPr lang="en-US" altLang="zh-CN" sz="8800" dirty="0">
                      <a:ln w="190500">
                        <a:noFill/>
                      </a:ln>
                      <a:solidFill>
                        <a:srgbClr val="0070C0"/>
                      </a:solidFill>
                      <a:latin typeface="锐字真言体免费商用" panose="02010600030101010101" pitchFamily="2" charset="-122"/>
                      <a:ea typeface="锐字真言体免费商用" panose="02010600030101010101" pitchFamily="2" charset="-122"/>
                      <a:cs typeface="+mn-ea"/>
                      <a:sym typeface="+mn-lt"/>
                    </a:rPr>
                    <a:t>2</a:t>
                  </a:r>
                  <a:endParaRPr lang="zh-CN" altLang="en-US" sz="8800" dirty="0">
                    <a:ln w="190500">
                      <a:noFill/>
                    </a:ln>
                    <a:solidFill>
                      <a:srgbClr val="0070C0"/>
                    </a:solidFill>
                    <a:latin typeface="锐字真言体免费商用" panose="02010600030101010101" pitchFamily="2" charset="-122"/>
                    <a:ea typeface="锐字真言体免费商用" panose="02010600030101010101" pitchFamily="2" charset="-122"/>
                    <a:cs typeface="+mn-ea"/>
                    <a:sym typeface="+mn-lt"/>
                  </a:endParaRPr>
                </a:p>
              </p:txBody>
            </p:sp>
            <p:grpSp>
              <p:nvGrpSpPr>
                <p:cNvPr id="57" name="组合 56">
                  <a:extLst>
                    <a:ext uri="{FF2B5EF4-FFF2-40B4-BE49-F238E27FC236}">
                      <a16:creationId xmlns="" xmlns:a16="http://schemas.microsoft.com/office/drawing/2014/main" id="{454A2729-C110-401D-B8DF-C25E45627C04}"/>
                    </a:ext>
                  </a:extLst>
                </p:cNvPr>
                <p:cNvGrpSpPr/>
                <p:nvPr/>
              </p:nvGrpSpPr>
              <p:grpSpPr>
                <a:xfrm>
                  <a:off x="5762163" y="2187070"/>
                  <a:ext cx="3145167" cy="906359"/>
                  <a:chOff x="5762163" y="2187070"/>
                  <a:chExt cx="3145167" cy="906359"/>
                </a:xfrm>
              </p:grpSpPr>
              <p:sp>
                <p:nvSpPr>
                  <p:cNvPr id="58" name="文本框 57">
                    <a:extLst>
                      <a:ext uri="{FF2B5EF4-FFF2-40B4-BE49-F238E27FC236}">
                        <a16:creationId xmlns="" xmlns:a16="http://schemas.microsoft.com/office/drawing/2014/main" id="{65653295-5B22-4E88-BB0F-66777785D899}"/>
                      </a:ext>
                    </a:extLst>
                  </p:cNvPr>
                  <p:cNvSpPr txBox="1"/>
                  <p:nvPr/>
                </p:nvSpPr>
                <p:spPr>
                  <a:xfrm>
                    <a:off x="5762163" y="2187070"/>
                    <a:ext cx="2987675" cy="573509"/>
                  </a:xfrm>
                  <a:prstGeom prst="rect">
                    <a:avLst/>
                  </a:prstGeom>
                  <a:noFill/>
                </p:spPr>
                <p:txBody>
                  <a:bodyPr wrap="square" rtlCol="0">
                    <a:spAutoFit/>
                    <a:scene3d>
                      <a:camera prst="orthographicFront"/>
                      <a:lightRig rig="threePt" dir="t"/>
                    </a:scene3d>
                    <a:sp3d contourW="12700"/>
                  </a:bodyPr>
                  <a:lstStyle/>
                  <a:p>
                    <a:pPr algn="dist"/>
                    <a:r>
                      <a:rPr lang="zh-CN" altLang="en-US" sz="4800" dirty="0">
                        <a:ln w="190500">
                          <a:solidFill>
                            <a:srgbClr val="0070C0"/>
                          </a:solidFill>
                        </a:ln>
                        <a:solidFill>
                          <a:schemeClr val="tx1">
                            <a:lumMod val="75000"/>
                            <a:lumOff val="25000"/>
                          </a:schemeClr>
                        </a:solidFill>
                        <a:latin typeface="锐字真言体免费商用" panose="02010600030101010101" pitchFamily="2" charset="-122"/>
                        <a:ea typeface="锐字真言体免费商用" panose="02010600030101010101" pitchFamily="2" charset="-122"/>
                        <a:cs typeface="+mn-ea"/>
                        <a:sym typeface="+mn-lt"/>
                      </a:rPr>
                      <a:t>病因及临床表现</a:t>
                    </a:r>
                  </a:p>
                </p:txBody>
              </p:sp>
              <p:sp>
                <p:nvSpPr>
                  <p:cNvPr id="59" name="文本框 58">
                    <a:extLst>
                      <a:ext uri="{FF2B5EF4-FFF2-40B4-BE49-F238E27FC236}">
                        <a16:creationId xmlns="" xmlns:a16="http://schemas.microsoft.com/office/drawing/2014/main" id="{8BF6CE36-11D5-4FC8-A805-5C2CA67AC92D}"/>
                      </a:ext>
                    </a:extLst>
                  </p:cNvPr>
                  <p:cNvSpPr txBox="1"/>
                  <p:nvPr/>
                </p:nvSpPr>
                <p:spPr>
                  <a:xfrm>
                    <a:off x="5762163" y="2819202"/>
                    <a:ext cx="3145167" cy="274227"/>
                  </a:xfrm>
                  <a:prstGeom prst="rect">
                    <a:avLst/>
                  </a:prstGeom>
                  <a:noFill/>
                </p:spPr>
                <p:txBody>
                  <a:bodyPr wrap="none" rtlCol="0">
                    <a:spAutoFit/>
                    <a:scene3d>
                      <a:camera prst="orthographicFront"/>
                      <a:lightRig rig="threePt" dir="t"/>
                    </a:scene3d>
                    <a:sp3d contourW="12700"/>
                  </a:bodyPr>
                  <a:lstStyle/>
                  <a:p>
                    <a:pPr algn="l"/>
                    <a:r>
                      <a:rPr lang="zh-CN" altLang="en-US" dirty="0">
                        <a:ln w="190500">
                          <a:solidFill>
                            <a:srgbClr val="0070C0"/>
                          </a:solidFill>
                        </a:ln>
                        <a:solidFill>
                          <a:schemeClr val="tx1">
                            <a:lumMod val="75000"/>
                            <a:lumOff val="25000"/>
                          </a:schemeClr>
                        </a:solidFill>
                        <a:latin typeface="锐字真言体免费商用" panose="02010600030101010101" pitchFamily="2" charset="-122"/>
                        <a:ea typeface="锐字真言体免费商用" panose="02010600030101010101" pitchFamily="2" charset="-122"/>
                        <a:cs typeface="+mn-ea"/>
                        <a:sym typeface="+mn-lt"/>
                      </a:rPr>
                      <a:t>Basic overview and classification</a:t>
                    </a:r>
                  </a:p>
                </p:txBody>
              </p:sp>
            </p:grpSp>
          </p:grpSp>
          <p:grpSp>
            <p:nvGrpSpPr>
              <p:cNvPr id="65" name="组合 64">
                <a:extLst>
                  <a:ext uri="{FF2B5EF4-FFF2-40B4-BE49-F238E27FC236}">
                    <a16:creationId xmlns="" xmlns:a16="http://schemas.microsoft.com/office/drawing/2014/main" id="{D478530A-7194-4B90-96FE-4CA3E79BA25C}"/>
                  </a:ext>
                </a:extLst>
              </p:cNvPr>
              <p:cNvGrpSpPr/>
              <p:nvPr/>
            </p:nvGrpSpPr>
            <p:grpSpPr>
              <a:xfrm>
                <a:off x="2536519" y="2777922"/>
                <a:ext cx="4775666" cy="1220693"/>
                <a:chOff x="5762163" y="2187070"/>
                <a:chExt cx="3145167" cy="906359"/>
              </a:xfrm>
            </p:grpSpPr>
            <p:sp>
              <p:nvSpPr>
                <p:cNvPr id="66" name="文本框 65">
                  <a:extLst>
                    <a:ext uri="{FF2B5EF4-FFF2-40B4-BE49-F238E27FC236}">
                      <a16:creationId xmlns="" xmlns:a16="http://schemas.microsoft.com/office/drawing/2014/main" id="{44471325-99AF-4966-8074-6C8E787B3D15}"/>
                    </a:ext>
                  </a:extLst>
                </p:cNvPr>
                <p:cNvSpPr txBox="1"/>
                <p:nvPr/>
              </p:nvSpPr>
              <p:spPr>
                <a:xfrm>
                  <a:off x="5762163" y="2187070"/>
                  <a:ext cx="2987675" cy="573508"/>
                </a:xfrm>
                <a:prstGeom prst="rect">
                  <a:avLst/>
                </a:prstGeom>
                <a:noFill/>
              </p:spPr>
              <p:txBody>
                <a:bodyPr wrap="square" rtlCol="0">
                  <a:spAutoFit/>
                  <a:scene3d>
                    <a:camera prst="orthographicFront"/>
                    <a:lightRig rig="threePt" dir="t"/>
                  </a:scene3d>
                  <a:sp3d contourW="12700"/>
                </a:bodyPr>
                <a:lstStyle/>
                <a:p>
                  <a:pPr algn="dist"/>
                  <a:r>
                    <a:rPr lang="zh-CN" altLang="en-US" sz="4800" dirty="0">
                      <a:solidFill>
                        <a:schemeClr val="bg1"/>
                      </a:solidFill>
                      <a:latin typeface="锐字真言体免费商用" panose="02010600030101010101" pitchFamily="2" charset="-122"/>
                      <a:ea typeface="锐字真言体免费商用" panose="02010600030101010101" pitchFamily="2" charset="-122"/>
                      <a:cs typeface="+mn-ea"/>
                      <a:sym typeface="+mn-lt"/>
                    </a:rPr>
                    <a:t>病因及临床表现</a:t>
                  </a:r>
                </a:p>
              </p:txBody>
            </p:sp>
            <p:sp>
              <p:nvSpPr>
                <p:cNvPr id="67" name="文本框 66">
                  <a:extLst>
                    <a:ext uri="{FF2B5EF4-FFF2-40B4-BE49-F238E27FC236}">
                      <a16:creationId xmlns="" xmlns:a16="http://schemas.microsoft.com/office/drawing/2014/main" id="{A61AB075-42E8-4143-A0D5-D3F93D6AC068}"/>
                    </a:ext>
                  </a:extLst>
                </p:cNvPr>
                <p:cNvSpPr txBox="1"/>
                <p:nvPr/>
              </p:nvSpPr>
              <p:spPr>
                <a:xfrm>
                  <a:off x="5762163" y="2819202"/>
                  <a:ext cx="3145167" cy="274227"/>
                </a:xfrm>
                <a:prstGeom prst="rect">
                  <a:avLst/>
                </a:prstGeom>
                <a:noFill/>
              </p:spPr>
              <p:txBody>
                <a:bodyPr wrap="none" rtlCol="0">
                  <a:spAutoFit/>
                  <a:scene3d>
                    <a:camera prst="orthographicFront"/>
                    <a:lightRig rig="threePt" dir="t"/>
                  </a:scene3d>
                  <a:sp3d contourW="12700"/>
                </a:bodyPr>
                <a:lstStyle/>
                <a:p>
                  <a:pPr algn="l"/>
                  <a:r>
                    <a:rPr lang="zh-CN" altLang="en-US" dirty="0">
                      <a:solidFill>
                        <a:schemeClr val="bg1"/>
                      </a:solidFill>
                      <a:latin typeface="锐字真言体免费商用" panose="02010600030101010101" pitchFamily="2" charset="-122"/>
                      <a:ea typeface="锐字真言体免费商用" panose="02010600030101010101" pitchFamily="2" charset="-122"/>
                      <a:cs typeface="+mn-ea"/>
                      <a:sym typeface="+mn-lt"/>
                    </a:rPr>
                    <a:t>Basic overview and classification</a:t>
                  </a:r>
                </a:p>
              </p:txBody>
            </p:sp>
          </p:grpSp>
        </p:grpSp>
      </p:grpSp>
    </p:spTree>
    <p:extLst>
      <p:ext uri="{BB962C8B-B14F-4D97-AF65-F5344CB8AC3E}">
        <p14:creationId xmlns:p14="http://schemas.microsoft.com/office/powerpoint/2010/main" val="19670995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wipe(down)">
                                      <p:cBhvr>
                                        <p:cTn id="7" dur="500"/>
                                        <p:tgtEl>
                                          <p:spTgt spid="54"/>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74"/>
                                        </p:tgtEl>
                                        <p:attrNameLst>
                                          <p:attrName>style.visibility</p:attrName>
                                        </p:attrNameLst>
                                      </p:cBhvr>
                                      <p:to>
                                        <p:strVal val="visible"/>
                                      </p:to>
                                    </p:set>
                                    <p:animEffect transition="in" filter="fade">
                                      <p:cBhvr>
                                        <p:cTn id="11" dur="1000"/>
                                        <p:tgtEl>
                                          <p:spTgt spid="74"/>
                                        </p:tgtEl>
                                      </p:cBhvr>
                                    </p:animEffect>
                                    <p:anim calcmode="lin" valueType="num">
                                      <p:cBhvr>
                                        <p:cTn id="12" dur="1000" fill="hold"/>
                                        <p:tgtEl>
                                          <p:spTgt spid="74"/>
                                        </p:tgtEl>
                                        <p:attrNameLst>
                                          <p:attrName>ppt_x</p:attrName>
                                        </p:attrNameLst>
                                      </p:cBhvr>
                                      <p:tavLst>
                                        <p:tav tm="0">
                                          <p:val>
                                            <p:strVal val="#ppt_x"/>
                                          </p:val>
                                        </p:tav>
                                        <p:tav tm="100000">
                                          <p:val>
                                            <p:strVal val="#ppt_x"/>
                                          </p:val>
                                        </p:tav>
                                      </p:tavLst>
                                    </p:anim>
                                    <p:anim calcmode="lin" valueType="num">
                                      <p:cBhvr>
                                        <p:cTn id="13" dur="1000" fill="hold"/>
                                        <p:tgtEl>
                                          <p:spTgt spid="7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553D2DD9-531E-4BE8-858C-284E046A960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矩形 1">
            <a:extLst>
              <a:ext uri="{FF2B5EF4-FFF2-40B4-BE49-F238E27FC236}">
                <a16:creationId xmlns="" xmlns:a16="http://schemas.microsoft.com/office/drawing/2014/main" id="{E2055E0E-4693-418B-9A08-B0CBFA6D3EC6}"/>
              </a:ext>
            </a:extLst>
          </p:cNvPr>
          <p:cNvSpPr/>
          <p:nvPr/>
        </p:nvSpPr>
        <p:spPr>
          <a:xfrm>
            <a:off x="239210" y="219919"/>
            <a:ext cx="11713580" cy="64470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a:extLst>
              <a:ext uri="{FF2B5EF4-FFF2-40B4-BE49-F238E27FC236}">
                <a16:creationId xmlns="" xmlns:a16="http://schemas.microsoft.com/office/drawing/2014/main" id="{040D6359-4458-41AB-85F2-663FDF937C7B}"/>
              </a:ext>
            </a:extLst>
          </p:cNvPr>
          <p:cNvSpPr txBox="1"/>
          <p:nvPr/>
        </p:nvSpPr>
        <p:spPr>
          <a:xfrm>
            <a:off x="1275143" y="508893"/>
            <a:ext cx="6094070" cy="400110"/>
          </a:xfrm>
          <a:prstGeom prst="rect">
            <a:avLst/>
          </a:prstGeom>
          <a:noFill/>
        </p:spPr>
        <p:txBody>
          <a:bodyPr wrap="square">
            <a:spAutoFit/>
          </a:bodyPr>
          <a:lstStyle/>
          <a:p>
            <a:r>
              <a:rPr lang="zh-CN" altLang="en-US" sz="2000" dirty="0">
                <a:solidFill>
                  <a:srgbClr val="0070C0"/>
                </a:solidFill>
                <a:latin typeface="锐字真言体免费商用" panose="02010600030101010101" pitchFamily="2" charset="-122"/>
                <a:ea typeface="锐字真言体免费商用" panose="02010600030101010101" pitchFamily="2" charset="-122"/>
                <a:cs typeface="+mn-ea"/>
                <a:sym typeface="+mn-lt"/>
              </a:rPr>
              <a:t>病因及临床表现</a:t>
            </a:r>
          </a:p>
        </p:txBody>
      </p:sp>
      <p:pic>
        <p:nvPicPr>
          <p:cNvPr id="6" name="图片 5">
            <a:extLst>
              <a:ext uri="{FF2B5EF4-FFF2-40B4-BE49-F238E27FC236}">
                <a16:creationId xmlns="" xmlns:a16="http://schemas.microsoft.com/office/drawing/2014/main" id="{4E8D0F66-718C-4E8E-8C44-5D3179A2D83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9210" y="190982"/>
            <a:ext cx="1035933" cy="1035933"/>
          </a:xfrm>
          <a:prstGeom prst="rect">
            <a:avLst/>
          </a:prstGeom>
        </p:spPr>
      </p:pic>
      <p:grpSp>
        <p:nvGrpSpPr>
          <p:cNvPr id="7" name="组合 6">
            <a:extLst>
              <a:ext uri="{FF2B5EF4-FFF2-40B4-BE49-F238E27FC236}">
                <a16:creationId xmlns="" xmlns:a16="http://schemas.microsoft.com/office/drawing/2014/main" id="{63361170-D3E8-4CC3-B011-62FDAE762173}"/>
              </a:ext>
            </a:extLst>
          </p:cNvPr>
          <p:cNvGrpSpPr/>
          <p:nvPr/>
        </p:nvGrpSpPr>
        <p:grpSpPr>
          <a:xfrm>
            <a:off x="7958887" y="1393689"/>
            <a:ext cx="3360420" cy="1281729"/>
            <a:chOff x="7873159" y="1393689"/>
            <a:chExt cx="3360420" cy="1281729"/>
          </a:xfrm>
        </p:grpSpPr>
        <p:sp>
          <p:nvSpPr>
            <p:cNvPr id="8" name="矩形 7">
              <a:extLst>
                <a:ext uri="{FF2B5EF4-FFF2-40B4-BE49-F238E27FC236}">
                  <a16:creationId xmlns="" xmlns:a16="http://schemas.microsoft.com/office/drawing/2014/main" id="{32A9A2FB-6578-4C07-B2CD-CA33753EA147}"/>
                </a:ext>
              </a:extLst>
            </p:cNvPr>
            <p:cNvSpPr/>
            <p:nvPr/>
          </p:nvSpPr>
          <p:spPr>
            <a:xfrm>
              <a:off x="7972307" y="1784470"/>
              <a:ext cx="324000" cy="28800"/>
            </a:xfrm>
            <a:prstGeom prst="rect">
              <a:avLst/>
            </a:prstGeom>
            <a:solidFill>
              <a:srgbClr val="2783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cs typeface="+mn-ea"/>
                <a:sym typeface="+mn-lt"/>
              </a:endParaRPr>
            </a:p>
          </p:txBody>
        </p:sp>
        <p:sp>
          <p:nvSpPr>
            <p:cNvPr id="9" name="文本框 8">
              <a:extLst>
                <a:ext uri="{FF2B5EF4-FFF2-40B4-BE49-F238E27FC236}">
                  <a16:creationId xmlns="" xmlns:a16="http://schemas.microsoft.com/office/drawing/2014/main" id="{A8EDB6C0-54C8-4A05-92B9-59FFCE53C238}"/>
                </a:ext>
              </a:extLst>
            </p:cNvPr>
            <p:cNvSpPr txBox="1"/>
            <p:nvPr/>
          </p:nvSpPr>
          <p:spPr>
            <a:xfrm>
              <a:off x="7873159" y="1393689"/>
              <a:ext cx="3103052" cy="398780"/>
            </a:xfrm>
            <a:prstGeom prst="rect">
              <a:avLst/>
            </a:prstGeom>
            <a:noFill/>
          </p:spPr>
          <p:txBody>
            <a:bodyPr wrap="square" rtlCol="0">
              <a:spAutoFit/>
            </a:bodyPr>
            <a:lstStyle/>
            <a:p>
              <a:r>
                <a:rPr lang="zh-CN" altLang="en-US" sz="2000" b="1" dirty="0">
                  <a:latin typeface="微软雅黑" panose="020B0503020204020204" pitchFamily="34" charset="-122"/>
                  <a:ea typeface="微软雅黑" panose="020B0503020204020204" pitchFamily="34" charset="-122"/>
                  <a:cs typeface="+mn-ea"/>
                  <a:sym typeface="+mn-lt"/>
                </a:rPr>
                <a:t>胆固醇过高</a:t>
              </a:r>
            </a:p>
          </p:txBody>
        </p:sp>
        <p:sp>
          <p:nvSpPr>
            <p:cNvPr id="10" name="文本框 9">
              <a:extLst>
                <a:ext uri="{FF2B5EF4-FFF2-40B4-BE49-F238E27FC236}">
                  <a16:creationId xmlns="" xmlns:a16="http://schemas.microsoft.com/office/drawing/2014/main" id="{9F492AA5-2E75-47BB-9080-B4E41785FEB2}"/>
                </a:ext>
              </a:extLst>
            </p:cNvPr>
            <p:cNvSpPr txBox="1"/>
            <p:nvPr/>
          </p:nvSpPr>
          <p:spPr>
            <a:xfrm>
              <a:off x="7873159" y="1856604"/>
              <a:ext cx="3360420" cy="818814"/>
            </a:xfrm>
            <a:prstGeom prst="rect">
              <a:avLst/>
            </a:prstGeom>
            <a:noFill/>
          </p:spPr>
          <p:txBody>
            <a:bodyPr wrap="square" rtlCol="0">
              <a:spAutoFit/>
            </a:bodyPr>
            <a:lstStyle/>
            <a:p>
              <a:pPr>
                <a:lnSpc>
                  <a:spcPct val="150000"/>
                </a:lnSpc>
              </a:pPr>
              <a:r>
                <a:rPr lang="en-US" altLang="zh-CN" sz="1100" spc="4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胆固醇过高的人，患心脏疾病的机会比普通人多三倍，因为体内过多的胆固醇会积聚在血管内，使血管日渐狭窄，妨碍血液流通。</a:t>
              </a:r>
            </a:p>
          </p:txBody>
        </p:sp>
      </p:grpSp>
      <p:grpSp>
        <p:nvGrpSpPr>
          <p:cNvPr id="11" name="组合 10">
            <a:extLst>
              <a:ext uri="{FF2B5EF4-FFF2-40B4-BE49-F238E27FC236}">
                <a16:creationId xmlns="" xmlns:a16="http://schemas.microsoft.com/office/drawing/2014/main" id="{0E829089-4769-4FDE-AB2D-9382DB8804B3}"/>
              </a:ext>
            </a:extLst>
          </p:cNvPr>
          <p:cNvGrpSpPr/>
          <p:nvPr/>
        </p:nvGrpSpPr>
        <p:grpSpPr>
          <a:xfrm>
            <a:off x="7958887" y="4619372"/>
            <a:ext cx="3103052" cy="1289961"/>
            <a:chOff x="7873159" y="4619372"/>
            <a:chExt cx="3103052" cy="1289961"/>
          </a:xfrm>
        </p:grpSpPr>
        <p:sp>
          <p:nvSpPr>
            <p:cNvPr id="12" name="矩形 11">
              <a:extLst>
                <a:ext uri="{FF2B5EF4-FFF2-40B4-BE49-F238E27FC236}">
                  <a16:creationId xmlns="" xmlns:a16="http://schemas.microsoft.com/office/drawing/2014/main" id="{68EDB1CE-50F8-44F0-A441-56BC3ECE87CE}"/>
                </a:ext>
              </a:extLst>
            </p:cNvPr>
            <p:cNvSpPr/>
            <p:nvPr/>
          </p:nvSpPr>
          <p:spPr>
            <a:xfrm>
              <a:off x="7972307" y="5018408"/>
              <a:ext cx="324000" cy="28800"/>
            </a:xfrm>
            <a:prstGeom prst="rect">
              <a:avLst/>
            </a:prstGeom>
            <a:solidFill>
              <a:srgbClr val="2783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cs typeface="+mn-ea"/>
                <a:sym typeface="+mn-lt"/>
              </a:endParaRPr>
            </a:p>
          </p:txBody>
        </p:sp>
        <p:sp>
          <p:nvSpPr>
            <p:cNvPr id="13" name="文本框 12">
              <a:extLst>
                <a:ext uri="{FF2B5EF4-FFF2-40B4-BE49-F238E27FC236}">
                  <a16:creationId xmlns="" xmlns:a16="http://schemas.microsoft.com/office/drawing/2014/main" id="{A20902C4-EA30-472E-8D6F-EABBAEDA1173}"/>
                </a:ext>
              </a:extLst>
            </p:cNvPr>
            <p:cNvSpPr txBox="1"/>
            <p:nvPr/>
          </p:nvSpPr>
          <p:spPr>
            <a:xfrm>
              <a:off x="7873159" y="4619372"/>
              <a:ext cx="3103052" cy="398780"/>
            </a:xfrm>
            <a:prstGeom prst="rect">
              <a:avLst/>
            </a:prstGeom>
            <a:noFill/>
          </p:spPr>
          <p:txBody>
            <a:bodyPr wrap="square" rtlCol="0">
              <a:spAutoFit/>
            </a:bodyPr>
            <a:lstStyle/>
            <a:p>
              <a:r>
                <a:rPr lang="zh-CN" altLang="en-US" sz="2000" b="1" dirty="0">
                  <a:latin typeface="微软雅黑" panose="020B0503020204020204" pitchFamily="34" charset="-122"/>
                  <a:ea typeface="微软雅黑" panose="020B0503020204020204" pitchFamily="34" charset="-122"/>
                  <a:cs typeface="+mn-ea"/>
                  <a:sym typeface="+mn-lt"/>
                </a:rPr>
                <a:t>血压高</a:t>
              </a:r>
            </a:p>
          </p:txBody>
        </p:sp>
        <p:sp>
          <p:nvSpPr>
            <p:cNvPr id="14" name="文本框 13">
              <a:extLst>
                <a:ext uri="{FF2B5EF4-FFF2-40B4-BE49-F238E27FC236}">
                  <a16:creationId xmlns="" xmlns:a16="http://schemas.microsoft.com/office/drawing/2014/main" id="{4D733A5C-19CD-45EC-B437-12FF2E92EEF4}"/>
                </a:ext>
              </a:extLst>
            </p:cNvPr>
            <p:cNvSpPr txBox="1"/>
            <p:nvPr/>
          </p:nvSpPr>
          <p:spPr>
            <a:xfrm>
              <a:off x="7873159" y="5090519"/>
              <a:ext cx="2814621" cy="818814"/>
            </a:xfrm>
            <a:prstGeom prst="rect">
              <a:avLst/>
            </a:prstGeom>
            <a:noFill/>
          </p:spPr>
          <p:txBody>
            <a:bodyPr wrap="square" rtlCol="0">
              <a:spAutoFit/>
            </a:bodyPr>
            <a:lstStyle/>
            <a:p>
              <a:pPr>
                <a:lnSpc>
                  <a:spcPct val="150000"/>
                </a:lnSpc>
              </a:pPr>
              <a:r>
                <a:rPr lang="en-US" altLang="zh-CN" sz="1100" spc="4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血压高，比常人的机会多两倍半，血压高会使到血管收缩，从而使血液流动到心脏减少，心脏功能受到限制。</a:t>
              </a:r>
            </a:p>
          </p:txBody>
        </p:sp>
      </p:grpSp>
      <p:grpSp>
        <p:nvGrpSpPr>
          <p:cNvPr id="15" name="组合 14">
            <a:extLst>
              <a:ext uri="{FF2B5EF4-FFF2-40B4-BE49-F238E27FC236}">
                <a16:creationId xmlns="" xmlns:a16="http://schemas.microsoft.com/office/drawing/2014/main" id="{1CD40759-CF01-4628-B5E6-6BAA11D1C84C}"/>
              </a:ext>
            </a:extLst>
          </p:cNvPr>
          <p:cNvGrpSpPr/>
          <p:nvPr/>
        </p:nvGrpSpPr>
        <p:grpSpPr>
          <a:xfrm>
            <a:off x="1167986" y="4627627"/>
            <a:ext cx="3103052" cy="1569697"/>
            <a:chOff x="1581964" y="4627627"/>
            <a:chExt cx="3103052" cy="1569697"/>
          </a:xfrm>
        </p:grpSpPr>
        <p:sp>
          <p:nvSpPr>
            <p:cNvPr id="16" name="矩形 15">
              <a:extLst>
                <a:ext uri="{FF2B5EF4-FFF2-40B4-BE49-F238E27FC236}">
                  <a16:creationId xmlns="" xmlns:a16="http://schemas.microsoft.com/office/drawing/2014/main" id="{4A5A0AD6-7345-4F61-B552-98AC7B14B686}"/>
                </a:ext>
              </a:extLst>
            </p:cNvPr>
            <p:cNvSpPr/>
            <p:nvPr/>
          </p:nvSpPr>
          <p:spPr>
            <a:xfrm>
              <a:off x="4252939" y="5018408"/>
              <a:ext cx="324000" cy="28800"/>
            </a:xfrm>
            <a:prstGeom prst="rect">
              <a:avLst/>
            </a:prstGeom>
            <a:solidFill>
              <a:srgbClr val="2783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cs typeface="+mn-ea"/>
                <a:sym typeface="+mn-lt"/>
              </a:endParaRPr>
            </a:p>
          </p:txBody>
        </p:sp>
        <p:sp>
          <p:nvSpPr>
            <p:cNvPr id="18" name="文本框 17">
              <a:extLst>
                <a:ext uri="{FF2B5EF4-FFF2-40B4-BE49-F238E27FC236}">
                  <a16:creationId xmlns="" xmlns:a16="http://schemas.microsoft.com/office/drawing/2014/main" id="{91DDE220-29E5-4988-91D8-6A302054645B}"/>
                </a:ext>
              </a:extLst>
            </p:cNvPr>
            <p:cNvSpPr txBox="1"/>
            <p:nvPr/>
          </p:nvSpPr>
          <p:spPr>
            <a:xfrm>
              <a:off x="1581964" y="4627627"/>
              <a:ext cx="3103052" cy="398780"/>
            </a:xfrm>
            <a:prstGeom prst="rect">
              <a:avLst/>
            </a:prstGeom>
            <a:noFill/>
          </p:spPr>
          <p:txBody>
            <a:bodyPr wrap="square" rtlCol="0">
              <a:spAutoFit/>
            </a:bodyPr>
            <a:lstStyle/>
            <a:p>
              <a:pPr algn="r"/>
              <a:r>
                <a:rPr lang="zh-CN" altLang="en-US" sz="2000" b="1" dirty="0">
                  <a:latin typeface="微软雅黑" panose="020B0503020204020204" pitchFamily="34" charset="-122"/>
                  <a:ea typeface="微软雅黑" panose="020B0503020204020204" pitchFamily="34" charset="-122"/>
                  <a:cs typeface="+mn-ea"/>
                  <a:sym typeface="+mn-lt"/>
                </a:rPr>
                <a:t>情绪影响</a:t>
              </a:r>
            </a:p>
          </p:txBody>
        </p:sp>
        <p:sp>
          <p:nvSpPr>
            <p:cNvPr id="19" name="文本框 18">
              <a:extLst>
                <a:ext uri="{FF2B5EF4-FFF2-40B4-BE49-F238E27FC236}">
                  <a16:creationId xmlns="" xmlns:a16="http://schemas.microsoft.com/office/drawing/2014/main" id="{C15FD194-82F9-4FF7-A1BE-73DC02A499D8}"/>
                </a:ext>
              </a:extLst>
            </p:cNvPr>
            <p:cNvSpPr txBox="1"/>
            <p:nvPr/>
          </p:nvSpPr>
          <p:spPr>
            <a:xfrm>
              <a:off x="1820747" y="5090519"/>
              <a:ext cx="2836152" cy="1106805"/>
            </a:xfrm>
            <a:prstGeom prst="rect">
              <a:avLst/>
            </a:prstGeom>
            <a:noFill/>
          </p:spPr>
          <p:txBody>
            <a:bodyPr wrap="square" rtlCol="0">
              <a:spAutoFit/>
            </a:bodyPr>
            <a:lstStyle/>
            <a:p>
              <a:pPr algn="r">
                <a:lnSpc>
                  <a:spcPct val="150000"/>
                </a:lnSpc>
              </a:pPr>
              <a:r>
                <a:rPr lang="en-US" altLang="zh-CN" sz="1100" spc="4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神经紧张令心律失常，内分泌失调，影响心跳，刺激心脏病发。终日愁眉苦脸、或者极易动怒，怒斥对心脏会造成巨大的冲击，这也是心脏病的病因中常见的一种。</a:t>
              </a:r>
            </a:p>
          </p:txBody>
        </p:sp>
      </p:grpSp>
      <p:grpSp>
        <p:nvGrpSpPr>
          <p:cNvPr id="20" name="组合 19">
            <a:extLst>
              <a:ext uri="{FF2B5EF4-FFF2-40B4-BE49-F238E27FC236}">
                <a16:creationId xmlns="" xmlns:a16="http://schemas.microsoft.com/office/drawing/2014/main" id="{F883B599-198F-4666-B0B0-07AE9279F481}"/>
              </a:ext>
            </a:extLst>
          </p:cNvPr>
          <p:cNvGrpSpPr/>
          <p:nvPr/>
        </p:nvGrpSpPr>
        <p:grpSpPr>
          <a:xfrm>
            <a:off x="1167986" y="1385434"/>
            <a:ext cx="3103052" cy="1577952"/>
            <a:chOff x="1581964" y="1488937"/>
            <a:chExt cx="3103052" cy="1577952"/>
          </a:xfrm>
        </p:grpSpPr>
        <p:sp>
          <p:nvSpPr>
            <p:cNvPr id="21" name="矩形 20">
              <a:extLst>
                <a:ext uri="{FF2B5EF4-FFF2-40B4-BE49-F238E27FC236}">
                  <a16:creationId xmlns="" xmlns:a16="http://schemas.microsoft.com/office/drawing/2014/main" id="{24DC9CAC-F9ED-4F7F-9FBD-B588A49459E4}"/>
                </a:ext>
              </a:extLst>
            </p:cNvPr>
            <p:cNvSpPr/>
            <p:nvPr/>
          </p:nvSpPr>
          <p:spPr>
            <a:xfrm>
              <a:off x="4252939" y="1887973"/>
              <a:ext cx="324000" cy="28800"/>
            </a:xfrm>
            <a:prstGeom prst="rect">
              <a:avLst/>
            </a:prstGeom>
            <a:solidFill>
              <a:srgbClr val="2783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cs typeface="+mn-ea"/>
                <a:sym typeface="+mn-lt"/>
              </a:endParaRPr>
            </a:p>
          </p:txBody>
        </p:sp>
        <p:sp>
          <p:nvSpPr>
            <p:cNvPr id="22" name="文本框 21">
              <a:extLst>
                <a:ext uri="{FF2B5EF4-FFF2-40B4-BE49-F238E27FC236}">
                  <a16:creationId xmlns="" xmlns:a16="http://schemas.microsoft.com/office/drawing/2014/main" id="{8FE522EA-CB81-4710-B451-B96393D86DBE}"/>
                </a:ext>
              </a:extLst>
            </p:cNvPr>
            <p:cNvSpPr txBox="1"/>
            <p:nvPr/>
          </p:nvSpPr>
          <p:spPr>
            <a:xfrm>
              <a:off x="1581964" y="1488937"/>
              <a:ext cx="3103052" cy="398780"/>
            </a:xfrm>
            <a:prstGeom prst="rect">
              <a:avLst/>
            </a:prstGeom>
            <a:noFill/>
          </p:spPr>
          <p:txBody>
            <a:bodyPr wrap="square" rtlCol="0">
              <a:spAutoFit/>
            </a:bodyPr>
            <a:lstStyle/>
            <a:p>
              <a:pPr algn="r"/>
              <a:r>
                <a:rPr lang="zh-CN" altLang="en-US" sz="2000" b="1" dirty="0">
                  <a:latin typeface="微软雅黑" panose="020B0503020204020204" pitchFamily="34" charset="-122"/>
                  <a:ea typeface="微软雅黑" panose="020B0503020204020204" pitchFamily="34" charset="-122"/>
                  <a:cs typeface="+mn-ea"/>
                  <a:sym typeface="+mn-lt"/>
                </a:rPr>
                <a:t>吸烟</a:t>
              </a:r>
            </a:p>
          </p:txBody>
        </p:sp>
        <p:sp>
          <p:nvSpPr>
            <p:cNvPr id="23" name="文本框 22">
              <a:extLst>
                <a:ext uri="{FF2B5EF4-FFF2-40B4-BE49-F238E27FC236}">
                  <a16:creationId xmlns="" xmlns:a16="http://schemas.microsoft.com/office/drawing/2014/main" id="{DC33FC3F-807A-4A71-A14C-513200F24D00}"/>
                </a:ext>
              </a:extLst>
            </p:cNvPr>
            <p:cNvSpPr txBox="1"/>
            <p:nvPr/>
          </p:nvSpPr>
          <p:spPr>
            <a:xfrm>
              <a:off x="1820747" y="1960084"/>
              <a:ext cx="2836153" cy="1106805"/>
            </a:xfrm>
            <a:prstGeom prst="rect">
              <a:avLst/>
            </a:prstGeom>
            <a:noFill/>
          </p:spPr>
          <p:txBody>
            <a:bodyPr wrap="square" rtlCol="0">
              <a:spAutoFit/>
            </a:bodyPr>
            <a:lstStyle/>
            <a:p>
              <a:pPr algn="r">
                <a:lnSpc>
                  <a:spcPct val="150000"/>
                </a:lnSpc>
              </a:pPr>
              <a:r>
                <a:rPr lang="en-US" altLang="zh-CN" sz="1100" spc="4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吸烟人士比普通人的机会多两倍半，原因是香烟中的尼古丁或烟草化学物质会损害心脏血管，若血管出现裂痕，胆固醇便会积聚起来。</a:t>
              </a:r>
            </a:p>
          </p:txBody>
        </p:sp>
      </p:grpSp>
      <p:pic>
        <p:nvPicPr>
          <p:cNvPr id="4" name="图片 3">
            <a:extLst>
              <a:ext uri="{FF2B5EF4-FFF2-40B4-BE49-F238E27FC236}">
                <a16:creationId xmlns="" xmlns:a16="http://schemas.microsoft.com/office/drawing/2014/main" id="{AF13710B-30DF-485F-BA43-E325B1CDE40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32043" r="29275"/>
          <a:stretch/>
        </p:blipFill>
        <p:spPr>
          <a:xfrm>
            <a:off x="4388132" y="-1154096"/>
            <a:ext cx="3545665" cy="9166192"/>
          </a:xfrm>
          <a:prstGeom prst="rect">
            <a:avLst/>
          </a:prstGeom>
        </p:spPr>
      </p:pic>
    </p:spTree>
    <p:extLst>
      <p:ext uri="{BB962C8B-B14F-4D97-AF65-F5344CB8AC3E}">
        <p14:creationId xmlns:p14="http://schemas.microsoft.com/office/powerpoint/2010/main" val="140113694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500" fill="hold"/>
                                        <p:tgtEl>
                                          <p:spTgt spid="20"/>
                                        </p:tgtEl>
                                        <p:attrNameLst>
                                          <p:attrName>ppt_x</p:attrName>
                                        </p:attrNameLst>
                                      </p:cBhvr>
                                      <p:tavLst>
                                        <p:tav tm="0">
                                          <p:val>
                                            <p:strVal val="0-#ppt_w/2"/>
                                          </p:val>
                                        </p:tav>
                                        <p:tav tm="100000">
                                          <p:val>
                                            <p:strVal val="#ppt_x"/>
                                          </p:val>
                                        </p:tav>
                                      </p:tavLst>
                                    </p:anim>
                                    <p:anim calcmode="lin" valueType="num">
                                      <p:cBhvr additive="base">
                                        <p:cTn id="12" dur="500" fill="hold"/>
                                        <p:tgtEl>
                                          <p:spTgt spid="20"/>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2"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500" fill="hold"/>
                                        <p:tgtEl>
                                          <p:spTgt spid="7"/>
                                        </p:tgtEl>
                                        <p:attrNameLst>
                                          <p:attrName>ppt_x</p:attrName>
                                        </p:attrNameLst>
                                      </p:cBhvr>
                                      <p:tavLst>
                                        <p:tav tm="0">
                                          <p:val>
                                            <p:strVal val="1+#ppt_w/2"/>
                                          </p:val>
                                        </p:tav>
                                        <p:tav tm="100000">
                                          <p:val>
                                            <p:strVal val="#ppt_x"/>
                                          </p:val>
                                        </p:tav>
                                      </p:tavLst>
                                    </p:anim>
                                    <p:anim calcmode="lin" valueType="num">
                                      <p:cBhvr additive="base">
                                        <p:cTn id="17" dur="500" fill="hold"/>
                                        <p:tgtEl>
                                          <p:spTgt spid="7"/>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2" presetClass="entr" presetSubtype="2" fill="hold" nodeType="after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additive="base">
                                        <p:cTn id="21" dur="500" fill="hold"/>
                                        <p:tgtEl>
                                          <p:spTgt spid="11"/>
                                        </p:tgtEl>
                                        <p:attrNameLst>
                                          <p:attrName>ppt_x</p:attrName>
                                        </p:attrNameLst>
                                      </p:cBhvr>
                                      <p:tavLst>
                                        <p:tav tm="0">
                                          <p:val>
                                            <p:strVal val="1+#ppt_w/2"/>
                                          </p:val>
                                        </p:tav>
                                        <p:tav tm="100000">
                                          <p:val>
                                            <p:strVal val="#ppt_x"/>
                                          </p:val>
                                        </p:tav>
                                      </p:tavLst>
                                    </p:anim>
                                    <p:anim calcmode="lin" valueType="num">
                                      <p:cBhvr additive="base">
                                        <p:cTn id="22" dur="500" fill="hold"/>
                                        <p:tgtEl>
                                          <p:spTgt spid="11"/>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2" presetClass="entr" presetSubtype="8" fill="hold" nodeType="afterEffect">
                                  <p:stCondLst>
                                    <p:cond delay="0"/>
                                  </p:stCondLst>
                                  <p:childTnLst>
                                    <p:set>
                                      <p:cBhvr>
                                        <p:cTn id="25" dur="1" fill="hold">
                                          <p:stCondLst>
                                            <p:cond delay="0"/>
                                          </p:stCondLst>
                                        </p:cTn>
                                        <p:tgtEl>
                                          <p:spTgt spid="15"/>
                                        </p:tgtEl>
                                        <p:attrNameLst>
                                          <p:attrName>style.visibility</p:attrName>
                                        </p:attrNameLst>
                                      </p:cBhvr>
                                      <p:to>
                                        <p:strVal val="visible"/>
                                      </p:to>
                                    </p:set>
                                    <p:anim calcmode="lin" valueType="num">
                                      <p:cBhvr additive="base">
                                        <p:cTn id="26" dur="500" fill="hold"/>
                                        <p:tgtEl>
                                          <p:spTgt spid="15"/>
                                        </p:tgtEl>
                                        <p:attrNameLst>
                                          <p:attrName>ppt_x</p:attrName>
                                        </p:attrNameLst>
                                      </p:cBhvr>
                                      <p:tavLst>
                                        <p:tav tm="0">
                                          <p:val>
                                            <p:strVal val="0-#ppt_w/2"/>
                                          </p:val>
                                        </p:tav>
                                        <p:tav tm="100000">
                                          <p:val>
                                            <p:strVal val="#ppt_x"/>
                                          </p:val>
                                        </p:tav>
                                      </p:tavLst>
                                    </p:anim>
                                    <p:anim calcmode="lin" valueType="num">
                                      <p:cBhvr additive="base">
                                        <p:cTn id="27"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MH" val="20151210203829"/>
  <p:tag name="MH_LIBRARY" val="GRAPHIC"/>
  <p:tag name="MH_ORDER" val="TextBox 33"/>
</p:tagLst>
</file>

<file path=ppt/tags/tag10.xml><?xml version="1.0" encoding="utf-8"?>
<p:tagLst xmlns:a="http://schemas.openxmlformats.org/drawingml/2006/main" xmlns:r="http://schemas.openxmlformats.org/officeDocument/2006/relationships" xmlns:p="http://schemas.openxmlformats.org/presentationml/2006/main">
  <p:tag name="MH" val="20151210203829"/>
  <p:tag name="MH_LIBRARY" val="GRAPHIC"/>
  <p:tag name="MH_ORDER" val="Rectangle 22"/>
</p:tagLst>
</file>

<file path=ppt/tags/tag11.xml><?xml version="1.0" encoding="utf-8"?>
<p:tagLst xmlns:a="http://schemas.openxmlformats.org/drawingml/2006/main" xmlns:r="http://schemas.openxmlformats.org/officeDocument/2006/relationships" xmlns:p="http://schemas.openxmlformats.org/presentationml/2006/main">
  <p:tag name="MH" val="20151210203829"/>
  <p:tag name="MH_LIBRARY" val="GRAPHIC"/>
  <p:tag name="MH_ORDER" val="TextBox 33"/>
</p:tagLst>
</file>

<file path=ppt/tags/tag12.xml><?xml version="1.0" encoding="utf-8"?>
<p:tagLst xmlns:a="http://schemas.openxmlformats.org/drawingml/2006/main" xmlns:r="http://schemas.openxmlformats.org/officeDocument/2006/relationships" xmlns:p="http://schemas.openxmlformats.org/presentationml/2006/main">
  <p:tag name="MH" val="20151210203829"/>
  <p:tag name="MH_LIBRARY" val="GRAPHIC"/>
  <p:tag name="MH_ORDER" val="Rectangle 22"/>
</p:tagLst>
</file>

<file path=ppt/tags/tag13.xml><?xml version="1.0" encoding="utf-8"?>
<p:tagLst xmlns:a="http://schemas.openxmlformats.org/drawingml/2006/main" xmlns:r="http://schemas.openxmlformats.org/officeDocument/2006/relationships" xmlns:p="http://schemas.openxmlformats.org/presentationml/2006/main">
  <p:tag name="MH" val="20151210203829"/>
  <p:tag name="MH_LIBRARY" val="GRAPHIC"/>
  <p:tag name="MH_ORDER" val="TextBox 33"/>
</p:tagLst>
</file>

<file path=ppt/tags/tag14.xml><?xml version="1.0" encoding="utf-8"?>
<p:tagLst xmlns:a="http://schemas.openxmlformats.org/drawingml/2006/main" xmlns:r="http://schemas.openxmlformats.org/officeDocument/2006/relationships" xmlns:p="http://schemas.openxmlformats.org/presentationml/2006/main">
  <p:tag name="MH" val="20151210203829"/>
  <p:tag name="MH_LIBRARY" val="GRAPHIC"/>
  <p:tag name="MH_ORDER" val="Rectangle 22"/>
</p:tagLst>
</file>

<file path=ppt/tags/tag15.xml><?xml version="1.0" encoding="utf-8"?>
<p:tagLst xmlns:a="http://schemas.openxmlformats.org/drawingml/2006/main" xmlns:r="http://schemas.openxmlformats.org/officeDocument/2006/relationships" xmlns:p="http://schemas.openxmlformats.org/presentationml/2006/main">
  <p:tag name="MH" val="20151210203829"/>
  <p:tag name="MH_LIBRARY" val="GRAPHIC"/>
  <p:tag name="MH_ORDER" val="TextBox 33"/>
</p:tagLst>
</file>

<file path=ppt/tags/tag16.xml><?xml version="1.0" encoding="utf-8"?>
<p:tagLst xmlns:a="http://schemas.openxmlformats.org/drawingml/2006/main" xmlns:r="http://schemas.openxmlformats.org/officeDocument/2006/relationships" xmlns:p="http://schemas.openxmlformats.org/presentationml/2006/main">
  <p:tag name="MH" val="20151210203829"/>
  <p:tag name="MH_LIBRARY" val="GRAPHIC"/>
  <p:tag name="MH_ORDER" val="Rectangle 22"/>
</p:tagLst>
</file>

<file path=ppt/tags/tag2.xml><?xml version="1.0" encoding="utf-8"?>
<p:tagLst xmlns:a="http://schemas.openxmlformats.org/drawingml/2006/main" xmlns:r="http://schemas.openxmlformats.org/officeDocument/2006/relationships" xmlns:p="http://schemas.openxmlformats.org/presentationml/2006/main">
  <p:tag name="MH" val="20151210203829"/>
  <p:tag name="MH_LIBRARY" val="GRAPHIC"/>
  <p:tag name="MH_ORDER" val="Rectangle 22"/>
</p:tagLst>
</file>

<file path=ppt/tags/tag3.xml><?xml version="1.0" encoding="utf-8"?>
<p:tagLst xmlns:a="http://schemas.openxmlformats.org/drawingml/2006/main" xmlns:r="http://schemas.openxmlformats.org/officeDocument/2006/relationships" xmlns:p="http://schemas.openxmlformats.org/presentationml/2006/main">
  <p:tag name="MH" val="20151210203829"/>
  <p:tag name="MH_LIBRARY" val="GRAPHIC"/>
  <p:tag name="MH_ORDER" val="TextBox 33"/>
</p:tagLst>
</file>

<file path=ppt/tags/tag4.xml><?xml version="1.0" encoding="utf-8"?>
<p:tagLst xmlns:a="http://schemas.openxmlformats.org/drawingml/2006/main" xmlns:r="http://schemas.openxmlformats.org/officeDocument/2006/relationships" xmlns:p="http://schemas.openxmlformats.org/presentationml/2006/main">
  <p:tag name="MH" val="20151210203829"/>
  <p:tag name="MH_LIBRARY" val="GRAPHIC"/>
  <p:tag name="MH_ORDER" val="Rectangle 22"/>
</p:tagLst>
</file>

<file path=ppt/tags/tag5.xml><?xml version="1.0" encoding="utf-8"?>
<p:tagLst xmlns:a="http://schemas.openxmlformats.org/drawingml/2006/main" xmlns:r="http://schemas.openxmlformats.org/officeDocument/2006/relationships" xmlns:p="http://schemas.openxmlformats.org/presentationml/2006/main">
  <p:tag name="MH" val="20151210203829"/>
  <p:tag name="MH_LIBRARY" val="GRAPHIC"/>
  <p:tag name="MH_ORDER" val="TextBox 33"/>
</p:tagLst>
</file>

<file path=ppt/tags/tag6.xml><?xml version="1.0" encoding="utf-8"?>
<p:tagLst xmlns:a="http://schemas.openxmlformats.org/drawingml/2006/main" xmlns:r="http://schemas.openxmlformats.org/officeDocument/2006/relationships" xmlns:p="http://schemas.openxmlformats.org/presentationml/2006/main">
  <p:tag name="MH" val="20151210203829"/>
  <p:tag name="MH_LIBRARY" val="GRAPHIC"/>
  <p:tag name="MH_ORDER" val="Rectangle 22"/>
</p:tagLst>
</file>

<file path=ppt/tags/tag7.xml><?xml version="1.0" encoding="utf-8"?>
<p:tagLst xmlns:a="http://schemas.openxmlformats.org/drawingml/2006/main" xmlns:r="http://schemas.openxmlformats.org/officeDocument/2006/relationships" xmlns:p="http://schemas.openxmlformats.org/presentationml/2006/main">
  <p:tag name="MH" val="20151210203829"/>
  <p:tag name="MH_LIBRARY" val="GRAPHIC"/>
  <p:tag name="MH_ORDER" val="TextBox 33"/>
</p:tagLst>
</file>

<file path=ppt/tags/tag8.xml><?xml version="1.0" encoding="utf-8"?>
<p:tagLst xmlns:a="http://schemas.openxmlformats.org/drawingml/2006/main" xmlns:r="http://schemas.openxmlformats.org/officeDocument/2006/relationships" xmlns:p="http://schemas.openxmlformats.org/presentationml/2006/main">
  <p:tag name="MH" val="20151210203829"/>
  <p:tag name="MH_LIBRARY" val="GRAPHIC"/>
  <p:tag name="MH_ORDER" val="Rectangle 22"/>
</p:tagLst>
</file>

<file path=ppt/tags/tag9.xml><?xml version="1.0" encoding="utf-8"?>
<p:tagLst xmlns:a="http://schemas.openxmlformats.org/drawingml/2006/main" xmlns:r="http://schemas.openxmlformats.org/officeDocument/2006/relationships" xmlns:p="http://schemas.openxmlformats.org/presentationml/2006/main">
  <p:tag name="MH" val="20151210203829"/>
  <p:tag name="MH_LIBRARY" val="GRAPHIC"/>
  <p:tag name="MH_ORDER" val="TextBox 33"/>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63</TotalTime>
  <Words>1830</Words>
  <Application>Microsoft Office PowerPoint</Application>
  <PresentationFormat>宽屏</PresentationFormat>
  <Paragraphs>180</Paragraphs>
  <Slides>23</Slides>
  <Notes>1</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23</vt:i4>
      </vt:variant>
    </vt:vector>
  </HeadingPairs>
  <TitlesOfParts>
    <vt:vector size="35" baseType="lpstr">
      <vt:lpstr>Meiryo</vt:lpstr>
      <vt:lpstr>等线</vt:lpstr>
      <vt:lpstr>等线 Light</vt:lpstr>
      <vt:lpstr>锐字真言体免费商用</vt:lpstr>
      <vt:lpstr>宋体</vt:lpstr>
      <vt:lpstr>微软雅黑</vt:lpstr>
      <vt:lpstr>Arial</vt:lpstr>
      <vt:lpstr>Calibri</vt:lpstr>
      <vt:lpstr>Calibri Light</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11</cp:revision>
  <dcterms:created xsi:type="dcterms:W3CDTF">2021-01-05T16:16:23Z</dcterms:created>
  <dcterms:modified xsi:type="dcterms:W3CDTF">2021-01-11T05:54:27Z</dcterms:modified>
</cp:coreProperties>
</file>