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8"/>
  </p:notesMasterIdLst>
  <p:sldIdLst>
    <p:sldId id="257" r:id="rId3"/>
    <p:sldId id="258" r:id="rId4"/>
    <p:sldId id="259" r:id="rId5"/>
    <p:sldId id="260" r:id="rId6"/>
    <p:sldId id="262" r:id="rId7"/>
    <p:sldId id="261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ministrator" initials="A" lastIdx="1" clrIdx="0">
    <p:extLst>
      <p:ext uri="{19B8F6BF-5375-455C-9EA6-DF929625EA0E}">
        <p15:presenceInfo xmlns:p15="http://schemas.microsoft.com/office/powerpoint/2012/main" userId="Administrato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20000"/>
    <a:srgbClr val="70BEF9"/>
    <a:srgbClr val="E6E6E6"/>
    <a:srgbClr val="016FBF"/>
    <a:srgbClr val="045992"/>
    <a:srgbClr val="0568A9"/>
    <a:srgbClr val="0076B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6314" autoAdjust="0"/>
  </p:normalViewPr>
  <p:slideViewPr>
    <p:cSldViewPr snapToGrid="0">
      <p:cViewPr varScale="1">
        <p:scale>
          <a:sx n="106" d="100"/>
          <a:sy n="106" d="100"/>
        </p:scale>
        <p:origin x="888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commentAuthors" Target="commentAuthor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563F3E-CDF2-4E95-9189-D7758A5C53D3}" type="datetimeFigureOut">
              <a:rPr lang="zh-CN" altLang="en-US" smtClean="0"/>
              <a:t>2021/1/15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595963-C460-49D6-B6F9-930B6A8FDD7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906695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15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911011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7D07C958-6C1D-4F98-A8DD-4CE90F8444C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="" xmlns:a16="http://schemas.microsoft.com/office/drawing/2014/main" id="{15E1A3DF-CC6E-47CC-8FB9-C84317C6B9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95445365-EAAB-4AA1-9680-82EFDFCE8E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0A2BD-50D4-4045-A1F2-CB7CE77509E6}" type="datetimeFigureOut">
              <a:rPr lang="zh-CN" altLang="en-US" smtClean="0"/>
              <a:t>2021/1/15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A819D54D-B874-40EB-8E1D-9C504BD1B4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BF1ADA6D-12DA-484B-B599-6028FA99B5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70C18-6B7E-47EE-A853-386CF870B47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422130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FD672AFE-ABD5-4E5B-89CC-894A5706FF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a16="http://schemas.microsoft.com/office/drawing/2014/main" id="{9E03E0AB-2177-4573-9BF2-BC791B23EA1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5009F527-E6B9-4D20-BB5F-A5987C6C4D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0A2BD-50D4-4045-A1F2-CB7CE77509E6}" type="datetimeFigureOut">
              <a:rPr lang="zh-CN" altLang="en-US" smtClean="0"/>
              <a:t>2021/1/15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DF4F50B6-0DE4-48D2-AA43-52EBC4E873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FE6FB73C-078F-45F3-91CC-CA29D54D9A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70C18-6B7E-47EE-A853-386CF870B47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963507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="" xmlns:a16="http://schemas.microsoft.com/office/drawing/2014/main" id="{ACFFC55E-3C98-4B79-9FE8-497563AD1FE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a16="http://schemas.microsoft.com/office/drawing/2014/main" id="{45ECDD87-A558-46C3-8D9B-18862E8FAB4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68E9AEB4-C0C0-4CAC-AD97-4E84DD2BBC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0A2BD-50D4-4045-A1F2-CB7CE77509E6}" type="datetimeFigureOut">
              <a:rPr lang="zh-CN" altLang="en-US" smtClean="0"/>
              <a:t>2021/1/15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D934CC88-BB0A-4877-9695-27909B5472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3F9306BC-30B6-467B-AAF9-8E8FF430E1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70C18-6B7E-47EE-A853-386CF870B47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3806137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881818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27721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31119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922930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5783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239820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207829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58684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3ECA1C64-6F7F-41B0-B867-03CF90C58D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FF598AA9-8F46-4EFB-9EBB-B0FE206FAD9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B32A5842-6C9D-4FC0-B2C8-05C0674613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0A2BD-50D4-4045-A1F2-CB7CE77509E6}" type="datetimeFigureOut">
              <a:rPr lang="zh-CN" altLang="en-US" smtClean="0"/>
              <a:t>2021/1/15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60F4FA3B-966D-4442-B50F-82E72FAA61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A50C888B-DCEE-4153-B2E8-BDD17580C9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70C18-6B7E-47EE-A853-386CF870B47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4237361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956339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510923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61648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CBDDBD00-4543-40C9-BCA6-8D955FDD38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1F2BF1BE-9919-496A-AFE4-7561EA4622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018CB981-FBF1-4901-8D16-5BCBF22109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0A2BD-50D4-4045-A1F2-CB7CE77509E6}" type="datetimeFigureOut">
              <a:rPr lang="zh-CN" altLang="en-US" smtClean="0"/>
              <a:t>2021/1/15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ACEC913E-839D-40B1-A3D8-804E926449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2F98A1B9-E5DF-4E2E-BC3E-210AAEF8E8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70C18-6B7E-47EE-A853-386CF870B47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775339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B513E4FB-BAA9-43B3-BD2F-B7A47A92E4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7EC5F527-E544-4AD3-9533-C0FB260E50D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a16="http://schemas.microsoft.com/office/drawing/2014/main" id="{A70CEA0D-F9E8-4EF6-952F-1A0CF50AC57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7F62FE0B-C126-44F8-A661-3EC846EC90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0A2BD-50D4-4045-A1F2-CB7CE77509E6}" type="datetimeFigureOut">
              <a:rPr lang="zh-CN" altLang="en-US" smtClean="0"/>
              <a:t>2021/1/15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88B43CE6-47B0-47AF-92A3-77B58293C2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E6AD082D-B12D-411C-80E2-41E3E42A29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70C18-6B7E-47EE-A853-386CF870B47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520085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C041C137-3267-4C65-9004-703AA6BADD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95F8274C-06E1-42EA-B6ED-F9363C1A99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a16="http://schemas.microsoft.com/office/drawing/2014/main" id="{799F037D-467E-479A-9661-21CDEC41B3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="" xmlns:a16="http://schemas.microsoft.com/office/drawing/2014/main" id="{4B910DE8-AF1F-4208-916D-2F0E0D6FAA4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="" xmlns:a16="http://schemas.microsoft.com/office/drawing/2014/main" id="{66BFEE78-99BF-4CEF-BA4F-CB73273EC29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="" xmlns:a16="http://schemas.microsoft.com/office/drawing/2014/main" id="{CC215C47-9C64-4275-BCBE-012DA04884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0A2BD-50D4-4045-A1F2-CB7CE77509E6}" type="datetimeFigureOut">
              <a:rPr lang="zh-CN" altLang="en-US" smtClean="0"/>
              <a:t>2021/1/15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="" xmlns:a16="http://schemas.microsoft.com/office/drawing/2014/main" id="{53352690-3B21-4C12-B1B6-9FDAABF785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="" xmlns:a16="http://schemas.microsoft.com/office/drawing/2014/main" id="{BB2391D6-9CDF-43F8-B04B-8F5D6C6670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70C18-6B7E-47EE-A853-386CF870B47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866268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0DC0C205-605D-42A6-A4C6-B9925B5550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="" xmlns:a16="http://schemas.microsoft.com/office/drawing/2014/main" id="{97109606-86FA-484A-8881-5C0458A398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0A2BD-50D4-4045-A1F2-CB7CE77509E6}" type="datetimeFigureOut">
              <a:rPr lang="zh-CN" altLang="en-US" smtClean="0"/>
              <a:t>2021/1/15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="" xmlns:a16="http://schemas.microsoft.com/office/drawing/2014/main" id="{8A85FCC3-E260-4E4F-837C-680B467667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="" xmlns:a16="http://schemas.microsoft.com/office/drawing/2014/main" id="{E23E4F82-0591-4D12-B426-C219C29544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70C18-6B7E-47EE-A853-386CF870B47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476585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="" xmlns:a16="http://schemas.microsoft.com/office/drawing/2014/main" id="{B0B55B63-F590-4799-A672-CE73955AFC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0A2BD-50D4-4045-A1F2-CB7CE77509E6}" type="datetimeFigureOut">
              <a:rPr lang="zh-CN" altLang="en-US" smtClean="0"/>
              <a:t>2021/1/15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="" xmlns:a16="http://schemas.microsoft.com/office/drawing/2014/main" id="{B3A24029-209D-4322-A880-58017623A7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="" xmlns:a16="http://schemas.microsoft.com/office/drawing/2014/main" id="{C4E8D309-96A3-434E-8627-7D30B1E1A2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70C18-6B7E-47EE-A853-386CF870B47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625460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82732438-6A6E-4896-8228-F727818B30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7C89BAD3-4DF8-4A83-A532-67A63D9BA6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="" xmlns:a16="http://schemas.microsoft.com/office/drawing/2014/main" id="{AA39A34B-1C22-46AB-AE7B-655ADD41509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E3C35EA4-9533-4BE2-97BD-67750A35EC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0A2BD-50D4-4045-A1F2-CB7CE77509E6}" type="datetimeFigureOut">
              <a:rPr lang="zh-CN" altLang="en-US" smtClean="0"/>
              <a:t>2021/1/15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27099E0A-4DF6-48EF-80F1-47E93ACD97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A729BAFF-7D32-4FC3-9AEB-164C4D0ECA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70C18-6B7E-47EE-A853-386CF870B47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516645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00050FC3-1A62-40A9-A3CE-9430190E24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="" xmlns:a16="http://schemas.microsoft.com/office/drawing/2014/main" id="{40588AA6-7A35-4CA9-BE9B-5CBE7E25D3F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="" xmlns:a16="http://schemas.microsoft.com/office/drawing/2014/main" id="{CB19E93F-A0F1-4CA2-B57B-154B1254C23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CC1D7856-CD3A-413B-87B2-72039A2899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0A2BD-50D4-4045-A1F2-CB7CE77509E6}" type="datetimeFigureOut">
              <a:rPr lang="zh-CN" altLang="en-US" smtClean="0"/>
              <a:t>2021/1/15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81E73C42-8B1F-4892-A152-ADAC27917F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0D3D4CDC-B29D-4D55-914A-226BE69AAB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70C18-6B7E-47EE-A853-386CF870B47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105083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="" xmlns:a16="http://schemas.microsoft.com/office/drawing/2014/main" id="{A0889391-E849-4624-AE13-74624229C8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1C8AEE1F-4B11-48C6-AA56-B2E7FDC29D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66DE581D-45D1-4EFC-A5A4-81C1D3EDA70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40A2BD-50D4-4045-A1F2-CB7CE77509E6}" type="datetimeFigureOut">
              <a:rPr lang="zh-CN" altLang="en-US" smtClean="0"/>
              <a:t>2021/1/15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374B1B1B-8986-42EC-AD47-F3D64EA5E72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E9E648DF-846E-429F-82C8-BAF3F72C152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570C18-6B7E-47EE-A853-386CF870B47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186264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45179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1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9.png"/><Relationship Id="rId5" Type="http://schemas.openxmlformats.org/officeDocument/2006/relationships/image" Target="../media/image4.png"/><Relationship Id="rId10" Type="http://schemas.microsoft.com/office/2007/relationships/hdphoto" Target="../media/hdphoto1.wdp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2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image" Target="../media/image13.png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2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image" Target="../media/image13.png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2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image" Target="../media/image13.png"/><Relationship Id="rId4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png"/><Relationship Id="rId5" Type="http://schemas.openxmlformats.org/officeDocument/2006/relationships/image" Target="../media/image13.png"/><Relationship Id="rId4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1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2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9.png"/><Relationship Id="rId5" Type="http://schemas.openxmlformats.org/officeDocument/2006/relationships/image" Target="../media/image4.png"/><Relationship Id="rId10" Type="http://schemas.microsoft.com/office/2007/relationships/hdphoto" Target="../media/hdphoto1.wdp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1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image" Target="../media/image13.png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1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image" Target="../media/image13.pn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1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image" Target="../media/image13.pn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1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image" Target="../media/image13.pn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2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image" Target="../media/image13.png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2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image" Target="../media/image13.png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2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image" Target="../media/image13.pn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B1CBD4C2-FF3C-43AB-B868-688C333ACB1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colorTemperature colorTemp="8800"/>
                    </a14:imgEffect>
                    <a14:imgEffect>
                      <a14:saturation sat="400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47765"/>
          <a:stretch/>
        </p:blipFill>
        <p:spPr>
          <a:xfrm>
            <a:off x="0" y="1"/>
            <a:ext cx="12319819" cy="6858000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="" xmlns:a16="http://schemas.microsoft.com/office/drawing/2014/main" id="{67AE9B0A-8E58-4B45-951B-F5233ABDE40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200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1188" b="85789"/>
          <a:stretch/>
        </p:blipFill>
        <p:spPr>
          <a:xfrm>
            <a:off x="8917658" y="0"/>
            <a:ext cx="3402159" cy="1485900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="" xmlns:a16="http://schemas.microsoft.com/office/drawing/2014/main" id="{5CC165C1-33C4-4595-9B95-840B8B94B071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200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52010" b="84237"/>
          <a:stretch/>
        </p:blipFill>
        <p:spPr>
          <a:xfrm>
            <a:off x="-109784" y="-88749"/>
            <a:ext cx="3402158" cy="1676399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AF0F1596-C700-43AC-84BB-2F33A9AA0ADA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3454" r="15307" b="10132"/>
          <a:stretch/>
        </p:blipFill>
        <p:spPr>
          <a:xfrm>
            <a:off x="-1" y="3907674"/>
            <a:ext cx="11474245" cy="2950326"/>
          </a:xfrm>
          <a:prstGeom prst="rect">
            <a:avLst/>
          </a:prstGeom>
          <a:effectLst>
            <a:outerShdw blurRad="838200" dist="38100" dir="4260000" sx="114000" sy="114000" rotWithShape="0">
              <a:srgbClr val="0070C0">
                <a:alpha val="40000"/>
              </a:srgbClr>
            </a:outerShdw>
          </a:effectLst>
        </p:spPr>
      </p:pic>
      <p:pic>
        <p:nvPicPr>
          <p:cNvPr id="20" name="图片 19">
            <a:extLst>
              <a:ext uri="{FF2B5EF4-FFF2-40B4-BE49-F238E27FC236}">
                <a16:creationId xmlns="" xmlns:a16="http://schemas.microsoft.com/office/drawing/2014/main" id="{76BFFED5-A9B9-481D-AE25-F7F171A830BB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335" r="11938" b="52457"/>
          <a:stretch/>
        </p:blipFill>
        <p:spPr>
          <a:xfrm>
            <a:off x="468327" y="-177736"/>
            <a:ext cx="9749525" cy="5356401"/>
          </a:xfrm>
          <a:prstGeom prst="rect">
            <a:avLst/>
          </a:prstGeom>
        </p:spPr>
      </p:pic>
      <p:pic>
        <p:nvPicPr>
          <p:cNvPr id="22" name="图片 21">
            <a:extLst>
              <a:ext uri="{FF2B5EF4-FFF2-40B4-BE49-F238E27FC236}">
                <a16:creationId xmlns="" xmlns:a16="http://schemas.microsoft.com/office/drawing/2014/main" id="{91A9D072-2BD6-4A2B-A5E0-9E6045BDBAE8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8877" r="60651" b="18345"/>
          <a:stretch/>
        </p:blipFill>
        <p:spPr>
          <a:xfrm>
            <a:off x="407938" y="2246099"/>
            <a:ext cx="1859117" cy="1614512"/>
          </a:xfrm>
          <a:prstGeom prst="rect">
            <a:avLst/>
          </a:prstGeom>
        </p:spPr>
      </p:pic>
      <p:pic>
        <p:nvPicPr>
          <p:cNvPr id="40" name="图片 39">
            <a:extLst>
              <a:ext uri="{FF2B5EF4-FFF2-40B4-BE49-F238E27FC236}">
                <a16:creationId xmlns="" xmlns:a16="http://schemas.microsoft.com/office/drawing/2014/main" id="{D7FC5108-5C27-4B84-A402-C7FAD975B4DD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colorTemperature colorTemp="7200"/>
                    </a14:imgEffect>
                    <a14:imgEffect>
                      <a14:saturation sat="200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915" t="8064" r="57774" b="67492"/>
          <a:stretch/>
        </p:blipFill>
        <p:spPr>
          <a:xfrm rot="20662421">
            <a:off x="1373439" y="235254"/>
            <a:ext cx="3576020" cy="3713699"/>
          </a:xfrm>
          <a:prstGeom prst="rect">
            <a:avLst/>
          </a:prstGeom>
        </p:spPr>
      </p:pic>
      <p:pic>
        <p:nvPicPr>
          <p:cNvPr id="43" name="图片 42">
            <a:extLst>
              <a:ext uri="{FF2B5EF4-FFF2-40B4-BE49-F238E27FC236}">
                <a16:creationId xmlns="" xmlns:a16="http://schemas.microsoft.com/office/drawing/2014/main" id="{F68214B5-22CB-4BC4-BC0E-9F39299F0D28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print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saturation sat="200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50000" b="27717"/>
          <a:stretch/>
        </p:blipFill>
        <p:spPr>
          <a:xfrm>
            <a:off x="4292785" y="975939"/>
            <a:ext cx="6305302" cy="2107737"/>
          </a:xfrm>
          <a:prstGeom prst="rect">
            <a:avLst/>
          </a:prstGeom>
        </p:spPr>
      </p:pic>
      <p:pic>
        <p:nvPicPr>
          <p:cNvPr id="45" name="图片 44">
            <a:extLst>
              <a:ext uri="{FF2B5EF4-FFF2-40B4-BE49-F238E27FC236}">
                <a16:creationId xmlns="" xmlns:a16="http://schemas.microsoft.com/office/drawing/2014/main" id="{33EA36DE-352E-4FD0-85CA-B96FA00C2676}"/>
              </a:ext>
            </a:extLst>
          </p:cNvPr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444" b="53622"/>
          <a:stretch/>
        </p:blipFill>
        <p:spPr>
          <a:xfrm>
            <a:off x="1178746" y="2259744"/>
            <a:ext cx="9977319" cy="3282860"/>
          </a:xfrm>
          <a:prstGeom prst="rect">
            <a:avLst/>
          </a:prstGeom>
        </p:spPr>
      </p:pic>
      <p:sp>
        <p:nvSpPr>
          <p:cNvPr id="46" name="文本框 45">
            <a:extLst>
              <a:ext uri="{FF2B5EF4-FFF2-40B4-BE49-F238E27FC236}">
                <a16:creationId xmlns="" xmlns:a16="http://schemas.microsoft.com/office/drawing/2014/main" id="{8FB22D6E-C39F-43D0-A041-96FCE166EB5B}"/>
              </a:ext>
            </a:extLst>
          </p:cNvPr>
          <p:cNvSpPr txBox="1"/>
          <p:nvPr/>
        </p:nvSpPr>
        <p:spPr>
          <a:xfrm rot="252431">
            <a:off x="4152651" y="3575761"/>
            <a:ext cx="5416882" cy="1015663"/>
          </a:xfrm>
          <a:prstGeom prst="rect">
            <a:avLst/>
          </a:prstGeom>
          <a:noFill/>
        </p:spPr>
        <p:txBody>
          <a:bodyPr wrap="square" rtlCol="0">
            <a:prstTxWarp prst="textArchUp">
              <a:avLst/>
            </a:prstTxWarp>
            <a:spAutoFit/>
          </a:bodyPr>
          <a:lstStyle/>
          <a:p>
            <a:r>
              <a:rPr lang="zh-CN" altLang="en-US" sz="6000" dirty="0">
                <a:solidFill>
                  <a:schemeClr val="bg1"/>
                </a:solidFill>
                <a:latin typeface="字体视界-简圆体" panose="02010601030101010101" pitchFamily="2" charset="-122"/>
                <a:ea typeface="字体视界-简圆体" panose="02010601030101010101" pitchFamily="2" charset="-122"/>
              </a:rPr>
              <a:t>寒假安全教育</a:t>
            </a:r>
          </a:p>
        </p:txBody>
      </p:sp>
      <p:pic>
        <p:nvPicPr>
          <p:cNvPr id="48" name="图片 47">
            <a:extLst>
              <a:ext uri="{FF2B5EF4-FFF2-40B4-BE49-F238E27FC236}">
                <a16:creationId xmlns="" xmlns:a16="http://schemas.microsoft.com/office/drawing/2014/main" id="{59E8E4BC-002F-4DD9-A631-87635F617C50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200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3747" y="4931494"/>
            <a:ext cx="3325719" cy="2348618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3F5F0AA6-DF43-4043-91CC-F692AFB5285A}"/>
              </a:ext>
            </a:extLst>
          </p:cNvPr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172" t="70558" r="-781" b="2916"/>
          <a:stretch/>
        </p:blipFill>
        <p:spPr>
          <a:xfrm>
            <a:off x="8169883" y="3860611"/>
            <a:ext cx="4229531" cy="3026527"/>
          </a:xfrm>
          <a:prstGeom prst="rect">
            <a:avLst/>
          </a:prstGeom>
        </p:spPr>
      </p:pic>
      <p:pic>
        <p:nvPicPr>
          <p:cNvPr id="59" name="图片 58">
            <a:extLst>
              <a:ext uri="{FF2B5EF4-FFF2-40B4-BE49-F238E27FC236}">
                <a16:creationId xmlns="" xmlns:a16="http://schemas.microsoft.com/office/drawing/2014/main" id="{1DC4DEB2-F64C-409F-9D54-257FF8D6E515}"/>
              </a:ext>
            </a:extLst>
          </p:cNvPr>
          <p:cNvPicPr>
            <a:picLocks noChangeAspect="1"/>
          </p:cNvPicPr>
          <p:nvPr/>
        </p:nvPicPr>
        <p:blipFill>
          <a:blip r:embed="rId14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6439" y="4124357"/>
            <a:ext cx="3358138" cy="33581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02011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750"/>
                            </p:stCondLst>
                            <p:childTnLst>
                              <p:par>
                                <p:cTn id="1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7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250"/>
                            </p:stCondLst>
                            <p:childTnLst>
                              <p:par>
                                <p:cTn id="2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250"/>
                            </p:stCondLst>
                            <p:childTnLst>
                              <p:par>
                                <p:cTn id="4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21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68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49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49" tmFilter="0, 0; 0.125,0.2665; 0.25,0.4; 0.375,0.465; 0.5,0.5;  0.625,0.535; 0.75,0.6; 0.875,0.7335; 1,1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24" tmFilter="0, 0; 0.125,0.2665; 0.25,0.4; 0.375,0.465; 0.5,0.5;  0.625,0.535; 0.75,0.6; 0.875,0.7335; 1,1">
                                          <p:stCondLst>
                                            <p:cond delay="497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62" tmFilter="0, 0; 0.125,0.2665; 0.25,0.4; 0.375,0.465; 0.5,0.5;  0.625,0.535; 0.75,0.6; 0.875,0.7335; 1,1">
                                          <p:stCondLst>
                                            <p:cond delay="621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3" dur="10">
                                          <p:stCondLst>
                                            <p:cond delay="244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4" dur="62" decel="50000">
                                          <p:stCondLst>
                                            <p:cond delay="254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10">
                                          <p:stCondLst>
                                            <p:cond delay="492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6" dur="62" decel="50000">
                                          <p:stCondLst>
                                            <p:cond delay="502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7" dur="10">
                                          <p:stCondLst>
                                            <p:cond delay="616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8" dur="62" decel="50000">
                                          <p:stCondLst>
                                            <p:cond delay="625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9" dur="10">
                                          <p:stCondLst>
                                            <p:cond delay="678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0" dur="62" decel="50000">
                                          <p:stCondLst>
                                            <p:cond delay="688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0"/>
                            </p:stCondLst>
                            <p:childTnLst>
                              <p:par>
                                <p:cTn id="6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750"/>
                            </p:stCondLst>
                            <p:childTnLst>
                              <p:par>
                                <p:cTn id="66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8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6500"/>
                            </p:stCondLst>
                            <p:childTnLst>
                              <p:par>
                                <p:cTn id="70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2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D47717BF-B45C-47F8-BBC3-AB68B5963D2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colorTemperature colorTemp="8800"/>
                    </a14:imgEffect>
                    <a14:imgEffect>
                      <a14:saturation sat="400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47765"/>
          <a:stretch/>
        </p:blipFill>
        <p:spPr>
          <a:xfrm>
            <a:off x="3395" y="0"/>
            <a:ext cx="12319819" cy="6858000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9C4A45FF-5146-4D57-BE17-A22F327D182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3454" r="15307" b="10132"/>
          <a:stretch/>
        </p:blipFill>
        <p:spPr>
          <a:xfrm>
            <a:off x="-1" y="3907674"/>
            <a:ext cx="11474245" cy="2950326"/>
          </a:xfrm>
          <a:prstGeom prst="rect">
            <a:avLst/>
          </a:prstGeom>
          <a:effectLst>
            <a:outerShdw blurRad="838200" dist="38100" dir="4260000" sx="114000" sy="114000" rotWithShape="0">
              <a:srgbClr val="0070C0">
                <a:alpha val="40000"/>
              </a:srgbClr>
            </a:outerShdw>
          </a:effectLst>
        </p:spPr>
      </p:pic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1B113B07-EA83-482F-9A15-CE1F7190DA78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172" t="70558" r="-781" b="2916"/>
          <a:stretch/>
        </p:blipFill>
        <p:spPr>
          <a:xfrm>
            <a:off x="8169883" y="3860611"/>
            <a:ext cx="4229531" cy="3026527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3DDC82A4-824F-4341-8ABD-6AEC879332CB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200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58877" r="60651" b="18345"/>
          <a:stretch/>
        </p:blipFill>
        <p:spPr>
          <a:xfrm>
            <a:off x="-380330" y="-541346"/>
            <a:ext cx="3397312" cy="2950326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874D95DC-E196-4CD9-9FB3-FD65EF776E96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2974" t="24619" r="11881" b="8970"/>
          <a:stretch/>
        </p:blipFill>
        <p:spPr>
          <a:xfrm>
            <a:off x="1887252" y="-29138"/>
            <a:ext cx="8972368" cy="5663022"/>
          </a:xfrm>
          <a:prstGeom prst="rect">
            <a:avLst/>
          </a:prstGeom>
        </p:spPr>
      </p:pic>
      <p:sp>
        <p:nvSpPr>
          <p:cNvPr id="15" name="矩形 14">
            <a:extLst>
              <a:ext uri="{FF2B5EF4-FFF2-40B4-BE49-F238E27FC236}">
                <a16:creationId xmlns="" xmlns:a16="http://schemas.microsoft.com/office/drawing/2014/main" id="{2CE5A7C1-8675-4E25-8326-2EBB6FB83585}"/>
              </a:ext>
            </a:extLst>
          </p:cNvPr>
          <p:cNvSpPr/>
          <p:nvPr/>
        </p:nvSpPr>
        <p:spPr>
          <a:xfrm>
            <a:off x="3134624" y="2042771"/>
            <a:ext cx="6164989" cy="24439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</a:pPr>
            <a:r>
              <a:rPr lang="zh-CN" altLang="zh-CN" sz="20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字体视界-一风尚黑体" panose="02000500000000000000" pitchFamily="2" charset="-122"/>
                <a:ea typeface="字体视界-一风尚黑体" panose="02000500000000000000" pitchFamily="2" charset="-122"/>
              </a:rPr>
              <a:t>假期是孩子上网的高峰期，家长应指导孩子利用互联网促进学习，不浏览不健康网页，不沉迷于电子游戏，不参与网上赌博，不看反动有害言论和参与讨论，杜绝孩子擅自到网吧上网。</a:t>
            </a:r>
          </a:p>
        </p:txBody>
      </p:sp>
      <p:grpSp>
        <p:nvGrpSpPr>
          <p:cNvPr id="16" name="组合 15">
            <a:extLst>
              <a:ext uri="{FF2B5EF4-FFF2-40B4-BE49-F238E27FC236}">
                <a16:creationId xmlns="" xmlns:a16="http://schemas.microsoft.com/office/drawing/2014/main" id="{6A0CE104-2CEC-4042-9764-A60914EE9B3A}"/>
              </a:ext>
            </a:extLst>
          </p:cNvPr>
          <p:cNvGrpSpPr/>
          <p:nvPr/>
        </p:nvGrpSpPr>
        <p:grpSpPr>
          <a:xfrm>
            <a:off x="4778626" y="1263729"/>
            <a:ext cx="2944898" cy="731979"/>
            <a:chOff x="4960273" y="1710355"/>
            <a:chExt cx="3055439" cy="892123"/>
          </a:xfrm>
        </p:grpSpPr>
        <p:sp>
          <p:nvSpPr>
            <p:cNvPr id="17" name="文本框 16">
              <a:extLst>
                <a:ext uri="{FF2B5EF4-FFF2-40B4-BE49-F238E27FC236}">
                  <a16:creationId xmlns="" xmlns:a16="http://schemas.microsoft.com/office/drawing/2014/main" id="{8D275CA3-729A-4EA0-AC44-83963628B8ED}"/>
                </a:ext>
              </a:extLst>
            </p:cNvPr>
            <p:cNvSpPr txBox="1"/>
            <p:nvPr/>
          </p:nvSpPr>
          <p:spPr>
            <a:xfrm>
              <a:off x="4960273" y="1710355"/>
              <a:ext cx="902765" cy="8627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000" b="1" dirty="0">
                  <a:solidFill>
                    <a:srgbClr val="D20000"/>
                  </a:solidFill>
                  <a:latin typeface="字体视界-简圆体" panose="02010601030101010101" pitchFamily="2" charset="-122"/>
                  <a:ea typeface="字体视界-简圆体" panose="02010601030101010101" pitchFamily="2" charset="-122"/>
                </a:rPr>
                <a:t>六</a:t>
              </a:r>
              <a:endParaRPr lang="en-US" altLang="zh-CN" sz="4000" b="1" dirty="0">
                <a:solidFill>
                  <a:srgbClr val="D20000"/>
                </a:solidFill>
                <a:latin typeface="字体视界-简圆体" panose="02010601030101010101" pitchFamily="2" charset="-122"/>
                <a:ea typeface="字体视界-简圆体" panose="02010601030101010101" pitchFamily="2" charset="-122"/>
              </a:endParaRPr>
            </a:p>
          </p:txBody>
        </p:sp>
        <p:sp>
          <p:nvSpPr>
            <p:cNvPr id="18" name="文本框 17">
              <a:extLst>
                <a:ext uri="{FF2B5EF4-FFF2-40B4-BE49-F238E27FC236}">
                  <a16:creationId xmlns="" xmlns:a16="http://schemas.microsoft.com/office/drawing/2014/main" id="{BACD9C52-269B-4088-9562-89C3477E9121}"/>
                </a:ext>
              </a:extLst>
            </p:cNvPr>
            <p:cNvSpPr txBox="1"/>
            <p:nvPr/>
          </p:nvSpPr>
          <p:spPr>
            <a:xfrm>
              <a:off x="6168658" y="1739719"/>
              <a:ext cx="1847054" cy="8627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000" b="1" dirty="0">
                  <a:solidFill>
                    <a:srgbClr val="D20000"/>
                  </a:solidFill>
                  <a:latin typeface="字体视界-简圆体" panose="02010601030101010101" pitchFamily="2" charset="-122"/>
                  <a:ea typeface="字体视界-简圆体" panose="02010601030101010101" pitchFamily="2" charset="-122"/>
                </a:rPr>
                <a:t>防网溺</a:t>
              </a:r>
              <a:endParaRPr lang="en-US" altLang="zh-CN" sz="4000" b="1" dirty="0">
                <a:solidFill>
                  <a:srgbClr val="D20000"/>
                </a:solidFill>
                <a:latin typeface="字体视界-简圆体" panose="02010601030101010101" pitchFamily="2" charset="-122"/>
                <a:ea typeface="字体视界-简圆体" panose="02010601030101010101" pitchFamily="2" charset="-122"/>
              </a:endParaRPr>
            </a:p>
          </p:txBody>
        </p:sp>
      </p:grpSp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1684E6D6-8065-4C23-A3BC-AB395EE12135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200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043156" y="3492706"/>
            <a:ext cx="4855573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8551569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750"/>
                            </p:stCondLst>
                            <p:childTnLst>
                              <p:par>
                                <p:cTn id="10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673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454"/>
                            </p:stCondLst>
                            <p:childTnLst>
                              <p:par>
                                <p:cTn id="2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D47717BF-B45C-47F8-BBC3-AB68B5963D2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colorTemperature colorTemp="8800"/>
                    </a14:imgEffect>
                    <a14:imgEffect>
                      <a14:saturation sat="400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47765"/>
          <a:stretch/>
        </p:blipFill>
        <p:spPr>
          <a:xfrm>
            <a:off x="3395" y="0"/>
            <a:ext cx="12319819" cy="6858000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9C4A45FF-5146-4D57-BE17-A22F327D182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3454" r="15307" b="10132"/>
          <a:stretch/>
        </p:blipFill>
        <p:spPr>
          <a:xfrm>
            <a:off x="-45939" y="3917761"/>
            <a:ext cx="11474245" cy="2950326"/>
          </a:xfrm>
          <a:prstGeom prst="rect">
            <a:avLst/>
          </a:prstGeom>
          <a:effectLst>
            <a:outerShdw blurRad="838200" dist="38100" dir="4260000" sx="114000" sy="114000" rotWithShape="0">
              <a:srgbClr val="0070C0">
                <a:alpha val="40000"/>
              </a:srgbClr>
            </a:outerShdw>
          </a:effectLst>
        </p:spPr>
      </p:pic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1B113B07-EA83-482F-9A15-CE1F7190DA78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172" t="70558" r="-781" b="2916"/>
          <a:stretch/>
        </p:blipFill>
        <p:spPr>
          <a:xfrm>
            <a:off x="8169883" y="3860611"/>
            <a:ext cx="4229531" cy="3026527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3DDC82A4-824F-4341-8ABD-6AEC879332CB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200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58877" r="60651" b="18345"/>
          <a:stretch/>
        </p:blipFill>
        <p:spPr>
          <a:xfrm>
            <a:off x="9544720" y="-541346"/>
            <a:ext cx="3397312" cy="2950326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874D95DC-E196-4CD9-9FB3-FD65EF776E96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2974" t="24619" r="11881" b="8970"/>
          <a:stretch/>
        </p:blipFill>
        <p:spPr>
          <a:xfrm>
            <a:off x="1819366" y="-29138"/>
            <a:ext cx="8972368" cy="5663022"/>
          </a:xfrm>
          <a:prstGeom prst="rect">
            <a:avLst/>
          </a:prstGeom>
        </p:spPr>
      </p:pic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0619C6A3-CDB1-4AF3-9ECD-84AA64E73E17}"/>
              </a:ext>
            </a:extLst>
          </p:cNvPr>
          <p:cNvSpPr/>
          <p:nvPr/>
        </p:nvSpPr>
        <p:spPr>
          <a:xfrm>
            <a:off x="2893790" y="2144753"/>
            <a:ext cx="6741413" cy="30718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</a:pPr>
            <a:r>
              <a:rPr lang="zh-CN" altLang="zh-CN" sz="20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字体视界-一风尚黑体" panose="02000500000000000000" pitchFamily="2" charset="-122"/>
                <a:ea typeface="字体视界-一风尚黑体" panose="02000500000000000000" pitchFamily="2" charset="-122"/>
              </a:rPr>
              <a:t>假期为增强学生安全知识，教育局为全区学生开发了一个安全知识学习教育平台，请各位家长在假期陪同孩子共同学习安全知识。每个学生帐号由班主任下发到学生手中或班级</a:t>
            </a:r>
            <a:r>
              <a:rPr lang="en-US" altLang="zh-CN" sz="20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字体视界-一风尚黑体" panose="02000500000000000000" pitchFamily="2" charset="-122"/>
                <a:ea typeface="字体视界-一风尚黑体" panose="02000500000000000000" pitchFamily="2" charset="-122"/>
              </a:rPr>
              <a:t>QQ</a:t>
            </a:r>
            <a:r>
              <a:rPr lang="zh-CN" altLang="zh-CN" sz="20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字体视界-一风尚黑体" panose="02000500000000000000" pitchFamily="2" charset="-122"/>
                <a:ea typeface="字体视界-一风尚黑体" panose="02000500000000000000" pitchFamily="2" charset="-122"/>
              </a:rPr>
              <a:t>群中。</a:t>
            </a:r>
          </a:p>
          <a:p>
            <a:pPr algn="just">
              <a:lnSpc>
                <a:spcPct val="200000"/>
              </a:lnSpc>
            </a:pPr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字体视界-一风尚黑体" panose="02000500000000000000" pitchFamily="2" charset="-122"/>
                <a:ea typeface="字体视界-一风尚黑体" panose="02000500000000000000" pitchFamily="2" charset="-122"/>
              </a:rPr>
              <a:t> </a:t>
            </a:r>
            <a:endParaRPr lang="zh-CN" altLang="zh-CN" sz="2000" dirty="0">
              <a:solidFill>
                <a:schemeClr val="tx1">
                  <a:lumMod val="75000"/>
                  <a:lumOff val="25000"/>
                </a:schemeClr>
              </a:solidFill>
              <a:latin typeface="字体视界-一风尚黑体" panose="02000500000000000000" pitchFamily="2" charset="-122"/>
              <a:ea typeface="字体视界-一风尚黑体" panose="02000500000000000000" pitchFamily="2" charset="-122"/>
            </a:endParaRPr>
          </a:p>
        </p:txBody>
      </p:sp>
      <p:grpSp>
        <p:nvGrpSpPr>
          <p:cNvPr id="15" name="组合 14">
            <a:extLst>
              <a:ext uri="{FF2B5EF4-FFF2-40B4-BE49-F238E27FC236}">
                <a16:creationId xmlns="" xmlns:a16="http://schemas.microsoft.com/office/drawing/2014/main" id="{15958017-4BD9-44F0-91F6-C1C09B7FD57B}"/>
              </a:ext>
            </a:extLst>
          </p:cNvPr>
          <p:cNvGrpSpPr/>
          <p:nvPr/>
        </p:nvGrpSpPr>
        <p:grpSpPr>
          <a:xfrm>
            <a:off x="4241337" y="1383636"/>
            <a:ext cx="3928546" cy="731979"/>
            <a:chOff x="4960273" y="1710355"/>
            <a:chExt cx="4076010" cy="892123"/>
          </a:xfrm>
        </p:grpSpPr>
        <p:sp>
          <p:nvSpPr>
            <p:cNvPr id="16" name="文本框 15">
              <a:extLst>
                <a:ext uri="{FF2B5EF4-FFF2-40B4-BE49-F238E27FC236}">
                  <a16:creationId xmlns="" xmlns:a16="http://schemas.microsoft.com/office/drawing/2014/main" id="{335A77E1-C5E9-4F34-A68A-CCB5A8A149A1}"/>
                </a:ext>
              </a:extLst>
            </p:cNvPr>
            <p:cNvSpPr txBox="1"/>
            <p:nvPr/>
          </p:nvSpPr>
          <p:spPr>
            <a:xfrm>
              <a:off x="4960273" y="1710355"/>
              <a:ext cx="902765" cy="8627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000" b="1" dirty="0">
                  <a:solidFill>
                    <a:srgbClr val="D20000"/>
                  </a:solidFill>
                  <a:latin typeface="字体视界-简圆体" panose="02010601030101010101" pitchFamily="2" charset="-122"/>
                  <a:ea typeface="字体视界-简圆体" panose="02010601030101010101" pitchFamily="2" charset="-122"/>
                </a:rPr>
                <a:t>七</a:t>
              </a:r>
              <a:endParaRPr lang="en-US" altLang="zh-CN" sz="4000" b="1" dirty="0">
                <a:solidFill>
                  <a:srgbClr val="D20000"/>
                </a:solidFill>
                <a:latin typeface="字体视界-简圆体" panose="02010601030101010101" pitchFamily="2" charset="-122"/>
                <a:ea typeface="字体视界-简圆体" panose="02010601030101010101" pitchFamily="2" charset="-122"/>
              </a:endParaRPr>
            </a:p>
          </p:txBody>
        </p:sp>
        <p:sp>
          <p:nvSpPr>
            <p:cNvPr id="17" name="文本框 16">
              <a:extLst>
                <a:ext uri="{FF2B5EF4-FFF2-40B4-BE49-F238E27FC236}">
                  <a16:creationId xmlns="" xmlns:a16="http://schemas.microsoft.com/office/drawing/2014/main" id="{348E00B2-9E1A-4D6B-B26B-C2A17B5C9DB6}"/>
                </a:ext>
              </a:extLst>
            </p:cNvPr>
            <p:cNvSpPr txBox="1"/>
            <p:nvPr/>
          </p:nvSpPr>
          <p:spPr>
            <a:xfrm>
              <a:off x="6168658" y="1739719"/>
              <a:ext cx="2867625" cy="8627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000" b="1" dirty="0">
                  <a:solidFill>
                    <a:srgbClr val="D20000"/>
                  </a:solidFill>
                  <a:latin typeface="字体视界-简圆体" panose="02010601030101010101" pitchFamily="2" charset="-122"/>
                  <a:ea typeface="字体视界-简圆体" panose="02010601030101010101" pitchFamily="2" charset="-122"/>
                </a:rPr>
                <a:t>网络课程</a:t>
              </a:r>
              <a:endParaRPr lang="en-US" altLang="zh-CN" sz="4000" b="1" dirty="0">
                <a:solidFill>
                  <a:srgbClr val="D20000"/>
                </a:solidFill>
                <a:latin typeface="字体视界-简圆体" panose="02010601030101010101" pitchFamily="2" charset="-122"/>
                <a:ea typeface="字体视界-简圆体" panose="02010601030101010101" pitchFamily="2" charset="-122"/>
              </a:endParaRPr>
            </a:p>
          </p:txBody>
        </p:sp>
      </p:grpSp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30D465CD-8D53-4B28-9A4C-4F7F4AC36E8E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200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-330932" y="2780171"/>
            <a:ext cx="4496167" cy="44961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3506351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750"/>
                            </p:stCondLst>
                            <p:childTnLst>
                              <p:par>
                                <p:cTn id="10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673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481"/>
                            </p:stCondLst>
                            <p:childTnLst>
                              <p:par>
                                <p:cTn id="2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D47717BF-B45C-47F8-BBC3-AB68B5963D2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colorTemperature colorTemp="8800"/>
                    </a14:imgEffect>
                    <a14:imgEffect>
                      <a14:saturation sat="400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47765"/>
          <a:stretch/>
        </p:blipFill>
        <p:spPr>
          <a:xfrm>
            <a:off x="3395" y="0"/>
            <a:ext cx="12319819" cy="6858000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9C4A45FF-5146-4D57-BE17-A22F327D182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3454" r="15307" b="10132"/>
          <a:stretch/>
        </p:blipFill>
        <p:spPr>
          <a:xfrm>
            <a:off x="-1" y="3907674"/>
            <a:ext cx="11474245" cy="2950326"/>
          </a:xfrm>
          <a:prstGeom prst="rect">
            <a:avLst/>
          </a:prstGeom>
          <a:effectLst>
            <a:outerShdw blurRad="838200" dist="38100" dir="4260000" sx="114000" sy="114000" rotWithShape="0">
              <a:srgbClr val="0070C0">
                <a:alpha val="40000"/>
              </a:srgbClr>
            </a:outerShdw>
          </a:effectLst>
        </p:spPr>
      </p:pic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1B113B07-EA83-482F-9A15-CE1F7190DA78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172" t="70558" r="-781" b="2916"/>
          <a:stretch/>
        </p:blipFill>
        <p:spPr>
          <a:xfrm>
            <a:off x="8169883" y="3860611"/>
            <a:ext cx="4229531" cy="3026527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3DDC82A4-824F-4341-8ABD-6AEC879332CB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200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58877" r="60651" b="18345"/>
          <a:stretch/>
        </p:blipFill>
        <p:spPr>
          <a:xfrm>
            <a:off x="-380330" y="-541346"/>
            <a:ext cx="3397312" cy="2950326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874D95DC-E196-4CD9-9FB3-FD65EF776E96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2974" t="24619" r="11881" b="8970"/>
          <a:stretch/>
        </p:blipFill>
        <p:spPr>
          <a:xfrm>
            <a:off x="1887252" y="-29138"/>
            <a:ext cx="8972368" cy="5663022"/>
          </a:xfrm>
          <a:prstGeom prst="rect">
            <a:avLst/>
          </a:prstGeom>
        </p:spPr>
      </p:pic>
      <p:sp>
        <p:nvSpPr>
          <p:cNvPr id="12" name="文本框 11">
            <a:extLst>
              <a:ext uri="{FF2B5EF4-FFF2-40B4-BE49-F238E27FC236}">
                <a16:creationId xmlns="" xmlns:a16="http://schemas.microsoft.com/office/drawing/2014/main" id="{7FBB5781-7283-4A7D-9E03-35D4E60F8825}"/>
              </a:ext>
            </a:extLst>
          </p:cNvPr>
          <p:cNvSpPr txBox="1"/>
          <p:nvPr/>
        </p:nvSpPr>
        <p:spPr>
          <a:xfrm>
            <a:off x="5284564" y="1172919"/>
            <a:ext cx="223058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b="1" dirty="0">
                <a:solidFill>
                  <a:srgbClr val="D20000"/>
                </a:solidFill>
                <a:latin typeface="字体视界-简圆体" panose="02010601030101010101" pitchFamily="2" charset="-122"/>
                <a:ea typeface="字体视界-简圆体" panose="02010601030101010101" pitchFamily="2" charset="-122"/>
              </a:rPr>
              <a:t>结语</a:t>
            </a:r>
          </a:p>
        </p:txBody>
      </p:sp>
      <p:sp>
        <p:nvSpPr>
          <p:cNvPr id="13" name="文本框 12">
            <a:extLst>
              <a:ext uri="{FF2B5EF4-FFF2-40B4-BE49-F238E27FC236}">
                <a16:creationId xmlns="" xmlns:a16="http://schemas.microsoft.com/office/drawing/2014/main" id="{89DC0257-6F16-415C-B3DC-8F2DCA8D98C7}"/>
              </a:ext>
            </a:extLst>
          </p:cNvPr>
          <p:cNvSpPr txBox="1"/>
          <p:nvPr/>
        </p:nvSpPr>
        <p:spPr>
          <a:xfrm>
            <a:off x="3329514" y="1765523"/>
            <a:ext cx="5532972" cy="20659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50000"/>
              </a:lnSpc>
            </a:pPr>
            <a:r>
              <a:rPr lang="zh-CN" altLang="zh-CN" sz="2400" b="1" dirty="0">
                <a:solidFill>
                  <a:srgbClr val="D20000"/>
                </a:solidFill>
                <a:latin typeface="字体视界-一风尚黑体" panose="02000500000000000000" pitchFamily="2" charset="-122"/>
                <a:ea typeface="字体视界-一风尚黑体" panose="02000500000000000000" pitchFamily="2" charset="-122"/>
              </a:rPr>
              <a:t>家长朋友</a:t>
            </a:r>
            <a:r>
              <a:rPr lang="zh-CN" altLang="en-US" sz="2400" b="1" dirty="0">
                <a:solidFill>
                  <a:srgbClr val="D20000"/>
                </a:solidFill>
                <a:latin typeface="字体视界-一风尚黑体" panose="02000500000000000000" pitchFamily="2" charset="-122"/>
                <a:ea typeface="字体视界-一风尚黑体" panose="02000500000000000000" pitchFamily="2" charset="-122"/>
              </a:rPr>
              <a:t>：</a:t>
            </a:r>
            <a:endParaRPr lang="en-US" altLang="zh-CN" sz="2400" b="1" dirty="0">
              <a:solidFill>
                <a:srgbClr val="D20000"/>
              </a:solidFill>
              <a:latin typeface="字体视界-一风尚黑体" panose="02000500000000000000" pitchFamily="2" charset="-122"/>
              <a:ea typeface="字体视界-一风尚黑体" panose="02000500000000000000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字体视界-一风尚黑体" panose="02000500000000000000" pitchFamily="2" charset="-122"/>
                <a:ea typeface="字体视界-一风尚黑体" panose="02000500000000000000" pitchFamily="2" charset="-122"/>
              </a:rPr>
              <a:t>节假日正是您与孩子加强沟通、建立良好亲子关系的大好时机，请为孩子营造文明健康的家庭氛围。衷心祝您及家人节日平安、幸福！</a:t>
            </a:r>
          </a:p>
        </p:txBody>
      </p:sp>
      <p:sp>
        <p:nvSpPr>
          <p:cNvPr id="14" name="文本框 13">
            <a:extLst>
              <a:ext uri="{FF2B5EF4-FFF2-40B4-BE49-F238E27FC236}">
                <a16:creationId xmlns="" xmlns:a16="http://schemas.microsoft.com/office/drawing/2014/main" id="{2C4A234E-E0B5-4975-8C47-92AC6D5BB075}"/>
              </a:ext>
            </a:extLst>
          </p:cNvPr>
          <p:cNvSpPr txBox="1"/>
          <p:nvPr/>
        </p:nvSpPr>
        <p:spPr>
          <a:xfrm>
            <a:off x="1747751" y="3594943"/>
            <a:ext cx="9251369" cy="18318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endParaRPr lang="en-US" altLang="zh-CN" sz="1050" dirty="0">
              <a:solidFill>
                <a:srgbClr val="D20000"/>
              </a:solidFill>
              <a:latin typeface="字体视界-一风尚黑体" panose="02000500000000000000" pitchFamily="2" charset="-122"/>
              <a:ea typeface="字体视界-一风尚黑体" panose="02000500000000000000" pitchFamily="2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zh-CN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字体视界-一风尚黑体" panose="02000500000000000000" pitchFamily="2" charset="-122"/>
                <a:ea typeface="字体视界-一风尚黑体" panose="02000500000000000000" pitchFamily="2" charset="-122"/>
              </a:rPr>
              <a:t>活动如遇到紧急或意外情况，请正确拨打以下电话：</a:t>
            </a:r>
            <a:endParaRPr lang="en-US" altLang="zh-CN" sz="1600" b="1" dirty="0">
              <a:solidFill>
                <a:schemeClr val="tx1">
                  <a:lumMod val="75000"/>
                  <a:lumOff val="25000"/>
                </a:schemeClr>
              </a:solidFill>
              <a:latin typeface="字体视界-一风尚黑体" panose="02000500000000000000" pitchFamily="2" charset="-122"/>
              <a:ea typeface="字体视界-一风尚黑体" panose="02000500000000000000" pitchFamily="2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zh-CN" sz="2400" b="1" dirty="0">
                <a:solidFill>
                  <a:srgbClr val="D20000"/>
                </a:solidFill>
                <a:latin typeface="字体视界-一风尚黑体" panose="02000500000000000000" pitchFamily="2" charset="-122"/>
                <a:ea typeface="字体视界-一风尚黑体" panose="02000500000000000000" pitchFamily="2" charset="-122"/>
              </a:rPr>
              <a:t>匪警</a:t>
            </a:r>
            <a:r>
              <a:rPr lang="en-US" altLang="zh-CN" sz="2400" b="1" dirty="0">
                <a:solidFill>
                  <a:srgbClr val="D20000"/>
                </a:solidFill>
                <a:latin typeface="字体视界-一风尚黑体" panose="02000500000000000000" pitchFamily="2" charset="-122"/>
                <a:ea typeface="字体视界-一风尚黑体" panose="02000500000000000000" pitchFamily="2" charset="-122"/>
              </a:rPr>
              <a:t>110</a:t>
            </a:r>
            <a:r>
              <a:rPr lang="zh-CN" altLang="zh-CN" sz="2400" b="1" dirty="0">
                <a:solidFill>
                  <a:srgbClr val="D20000"/>
                </a:solidFill>
                <a:latin typeface="字体视界-一风尚黑体" panose="02000500000000000000" pitchFamily="2" charset="-122"/>
                <a:ea typeface="字体视界-一风尚黑体" panose="02000500000000000000" pitchFamily="2" charset="-122"/>
              </a:rPr>
              <a:t>，火警</a:t>
            </a:r>
            <a:r>
              <a:rPr lang="en-US" altLang="zh-CN" sz="2400" b="1" dirty="0">
                <a:solidFill>
                  <a:srgbClr val="D20000"/>
                </a:solidFill>
                <a:latin typeface="字体视界-一风尚黑体" panose="02000500000000000000" pitchFamily="2" charset="-122"/>
                <a:ea typeface="字体视界-一风尚黑体" panose="02000500000000000000" pitchFamily="2" charset="-122"/>
              </a:rPr>
              <a:t>119</a:t>
            </a:r>
            <a:r>
              <a:rPr lang="zh-CN" altLang="zh-CN" sz="2400" b="1" dirty="0">
                <a:solidFill>
                  <a:srgbClr val="D20000"/>
                </a:solidFill>
                <a:latin typeface="字体视界-一风尚黑体" panose="02000500000000000000" pitchFamily="2" charset="-122"/>
                <a:ea typeface="字体视界-一风尚黑体" panose="02000500000000000000" pitchFamily="2" charset="-122"/>
              </a:rPr>
              <a:t>，急救</a:t>
            </a:r>
            <a:r>
              <a:rPr lang="en-US" altLang="zh-CN" sz="2400" b="1" dirty="0">
                <a:solidFill>
                  <a:srgbClr val="D20000"/>
                </a:solidFill>
                <a:latin typeface="字体视界-一风尚黑体" panose="02000500000000000000" pitchFamily="2" charset="-122"/>
                <a:ea typeface="字体视界-一风尚黑体" panose="02000500000000000000" pitchFamily="2" charset="-122"/>
              </a:rPr>
              <a:t>120</a:t>
            </a:r>
            <a:r>
              <a:rPr lang="zh-CN" altLang="zh-CN" sz="2400" b="1" dirty="0">
                <a:solidFill>
                  <a:srgbClr val="D20000"/>
                </a:solidFill>
                <a:latin typeface="字体视界-一风尚黑体" panose="02000500000000000000" pitchFamily="2" charset="-122"/>
                <a:ea typeface="字体视界-一风尚黑体" panose="02000500000000000000" pitchFamily="2" charset="-122"/>
              </a:rPr>
              <a:t>，交通事故</a:t>
            </a:r>
            <a:r>
              <a:rPr lang="en-US" altLang="zh-CN" sz="2400" b="1" dirty="0">
                <a:solidFill>
                  <a:srgbClr val="D20000"/>
                </a:solidFill>
                <a:latin typeface="字体视界-一风尚黑体" panose="02000500000000000000" pitchFamily="2" charset="-122"/>
                <a:ea typeface="字体视界-一风尚黑体" panose="02000500000000000000" pitchFamily="2" charset="-122"/>
              </a:rPr>
              <a:t>122</a:t>
            </a:r>
            <a:r>
              <a:rPr lang="zh-CN" altLang="zh-CN" sz="2400" b="1" dirty="0">
                <a:solidFill>
                  <a:srgbClr val="D20000"/>
                </a:solidFill>
                <a:latin typeface="字体视界-一风尚黑体" panose="02000500000000000000" pitchFamily="2" charset="-122"/>
                <a:ea typeface="字体视界-一风尚黑体" panose="02000500000000000000" pitchFamily="2" charset="-122"/>
              </a:rPr>
              <a:t>。</a:t>
            </a:r>
          </a:p>
          <a:p>
            <a:pPr algn="ctr">
              <a:lnSpc>
                <a:spcPct val="150000"/>
              </a:lnSpc>
            </a:pPr>
            <a:endParaRPr lang="zh-CN" altLang="zh-CN" sz="1600" b="1" dirty="0">
              <a:solidFill>
                <a:srgbClr val="D20000"/>
              </a:solidFill>
              <a:latin typeface="字体视界-一风尚黑体" panose="02000500000000000000" pitchFamily="2" charset="-122"/>
              <a:ea typeface="字体视界-一风尚黑体" panose="02000500000000000000" pitchFamily="2" charset="-122"/>
            </a:endParaRPr>
          </a:p>
          <a:p>
            <a:pPr>
              <a:lnSpc>
                <a:spcPct val="150000"/>
              </a:lnSpc>
            </a:pPr>
            <a:endParaRPr lang="zh-CN" altLang="en-US" sz="1050" dirty="0">
              <a:solidFill>
                <a:srgbClr val="D20000"/>
              </a:solidFill>
              <a:latin typeface="字体视界-一风尚黑体" panose="02000500000000000000" pitchFamily="2" charset="-122"/>
              <a:ea typeface="字体视界-一风尚黑体" panose="02000500000000000000" pitchFamily="2" charset="-122"/>
            </a:endParaRPr>
          </a:p>
        </p:txBody>
      </p:sp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14B33C7D-9A00-4DEF-BBC6-266AD3A20028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9631" y="2465382"/>
            <a:ext cx="4761751" cy="4761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4456101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750"/>
                            </p:stCondLst>
                            <p:childTnLst>
                              <p:par>
                                <p:cTn id="10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8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250"/>
                            </p:stCondLst>
                            <p:childTnLst>
                              <p:par>
                                <p:cTn id="20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2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6600"/>
                            </p:stCondLst>
                            <p:childTnLst>
                              <p:par>
                                <p:cTn id="24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D47717BF-B45C-47F8-BBC3-AB68B5963D2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colorTemperature colorTemp="8800"/>
                    </a14:imgEffect>
                    <a14:imgEffect>
                      <a14:saturation sat="400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47765"/>
          <a:stretch/>
        </p:blipFill>
        <p:spPr>
          <a:xfrm>
            <a:off x="3395" y="0"/>
            <a:ext cx="12319819" cy="6858000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9C4A45FF-5146-4D57-BE17-A22F327D182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3454" r="15307" b="10132"/>
          <a:stretch/>
        </p:blipFill>
        <p:spPr>
          <a:xfrm>
            <a:off x="-1" y="3907674"/>
            <a:ext cx="11474245" cy="2950326"/>
          </a:xfrm>
          <a:prstGeom prst="rect">
            <a:avLst/>
          </a:prstGeom>
          <a:effectLst>
            <a:outerShdw blurRad="838200" dist="38100" dir="4260000" sx="114000" sy="114000" rotWithShape="0">
              <a:srgbClr val="0070C0">
                <a:alpha val="40000"/>
              </a:srgbClr>
            </a:outerShdw>
          </a:effectLst>
        </p:spPr>
      </p:pic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1B113B07-EA83-482F-9A15-CE1F7190DA78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172" t="70558" r="-781" b="2916"/>
          <a:stretch/>
        </p:blipFill>
        <p:spPr>
          <a:xfrm>
            <a:off x="8169883" y="3860611"/>
            <a:ext cx="4229531" cy="3026527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3DDC82A4-824F-4341-8ABD-6AEC879332CB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200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58877" r="60651" b="18345"/>
          <a:stretch/>
        </p:blipFill>
        <p:spPr>
          <a:xfrm>
            <a:off x="9297070" y="-541346"/>
            <a:ext cx="3397312" cy="2950326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C8538275-B95D-45BC-8DF8-44B7F2C590AA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colorTemperature colorTemp="7200"/>
                    </a14:imgEffect>
                    <a14:imgEffect>
                      <a14:saturation sat="200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84" y="3579399"/>
            <a:ext cx="3335021" cy="3335021"/>
          </a:xfrm>
          <a:prstGeom prst="rect">
            <a:avLst/>
          </a:prstGeom>
        </p:spPr>
      </p:pic>
      <p:sp>
        <p:nvSpPr>
          <p:cNvPr id="10" name="文本框 9">
            <a:extLst>
              <a:ext uri="{FF2B5EF4-FFF2-40B4-BE49-F238E27FC236}">
                <a16:creationId xmlns="" xmlns:a16="http://schemas.microsoft.com/office/drawing/2014/main" id="{B2543B52-4332-454B-A914-C9142B2960B8}"/>
              </a:ext>
            </a:extLst>
          </p:cNvPr>
          <p:cNvSpPr txBox="1"/>
          <p:nvPr/>
        </p:nvSpPr>
        <p:spPr>
          <a:xfrm>
            <a:off x="1816644" y="1028965"/>
            <a:ext cx="10815989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endParaRPr lang="en-US" altLang="zh-CN" sz="2400" dirty="0">
              <a:solidFill>
                <a:schemeClr val="bg1"/>
              </a:solidFill>
              <a:latin typeface="字体视界-简圆体" panose="02010601030101010101" pitchFamily="2" charset="-122"/>
              <a:ea typeface="字体视界-简圆体" panose="02010601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zh-CN" sz="3200" b="1" dirty="0">
                <a:solidFill>
                  <a:schemeClr val="bg1"/>
                </a:solidFill>
                <a:latin typeface="字体视界-简圆体" panose="02010601030101010101" pitchFamily="2" charset="-122"/>
                <a:ea typeface="字体视界-简圆体" panose="02010601030101010101" pitchFamily="2" charset="-122"/>
              </a:rPr>
              <a:t>活动如遇到紧急或意外情况，请正确拨打以下电话：</a:t>
            </a:r>
            <a:endParaRPr lang="en-US" altLang="zh-CN" sz="3200" b="1" dirty="0">
              <a:solidFill>
                <a:schemeClr val="bg1"/>
              </a:solidFill>
              <a:latin typeface="字体视界-简圆体" panose="02010601030101010101" pitchFamily="2" charset="-122"/>
              <a:ea typeface="字体视界-简圆体" panose="02010601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zh-CN" sz="4800" b="1" dirty="0">
                <a:solidFill>
                  <a:schemeClr val="bg1"/>
                </a:solidFill>
                <a:latin typeface="字体视界-简圆体" panose="02010601030101010101" pitchFamily="2" charset="-122"/>
                <a:ea typeface="字体视界-简圆体" panose="02010601030101010101" pitchFamily="2" charset="-122"/>
              </a:rPr>
              <a:t>匪警</a:t>
            </a:r>
            <a:r>
              <a:rPr lang="en-US" altLang="zh-CN" sz="4800" b="1" dirty="0">
                <a:solidFill>
                  <a:schemeClr val="bg1"/>
                </a:solidFill>
                <a:latin typeface="字体视界-简圆体" panose="02010601030101010101" pitchFamily="2" charset="-122"/>
                <a:ea typeface="字体视界-简圆体" panose="02010601030101010101" pitchFamily="2" charset="-122"/>
              </a:rPr>
              <a:t>110</a:t>
            </a:r>
            <a:r>
              <a:rPr lang="zh-CN" altLang="zh-CN" sz="4800" b="1" dirty="0">
                <a:solidFill>
                  <a:schemeClr val="bg1"/>
                </a:solidFill>
                <a:latin typeface="字体视界-简圆体" panose="02010601030101010101" pitchFamily="2" charset="-122"/>
                <a:ea typeface="字体视界-简圆体" panose="02010601030101010101" pitchFamily="2" charset="-122"/>
              </a:rPr>
              <a:t>，火警</a:t>
            </a:r>
            <a:r>
              <a:rPr lang="en-US" altLang="zh-CN" sz="4800" b="1" dirty="0">
                <a:solidFill>
                  <a:schemeClr val="bg1"/>
                </a:solidFill>
                <a:latin typeface="字体视界-简圆体" panose="02010601030101010101" pitchFamily="2" charset="-122"/>
                <a:ea typeface="字体视界-简圆体" panose="02010601030101010101" pitchFamily="2" charset="-122"/>
              </a:rPr>
              <a:t>119</a:t>
            </a:r>
            <a:r>
              <a:rPr lang="zh-CN" altLang="zh-CN" sz="4800" b="1" dirty="0">
                <a:solidFill>
                  <a:schemeClr val="bg1"/>
                </a:solidFill>
                <a:latin typeface="字体视界-简圆体" panose="02010601030101010101" pitchFamily="2" charset="-122"/>
                <a:ea typeface="字体视界-简圆体" panose="02010601030101010101" pitchFamily="2" charset="-122"/>
              </a:rPr>
              <a:t>，</a:t>
            </a:r>
            <a:endParaRPr lang="en-US" altLang="zh-CN" sz="4800" b="1" dirty="0">
              <a:solidFill>
                <a:schemeClr val="bg1"/>
              </a:solidFill>
              <a:latin typeface="字体视界-简圆体" panose="02010601030101010101" pitchFamily="2" charset="-122"/>
              <a:ea typeface="字体视界-简圆体" panose="02010601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zh-CN" sz="4800" b="1" dirty="0">
                <a:solidFill>
                  <a:schemeClr val="bg1"/>
                </a:solidFill>
                <a:latin typeface="字体视界-简圆体" panose="02010601030101010101" pitchFamily="2" charset="-122"/>
                <a:ea typeface="字体视界-简圆体" panose="02010601030101010101" pitchFamily="2" charset="-122"/>
              </a:rPr>
              <a:t>急救</a:t>
            </a:r>
            <a:r>
              <a:rPr lang="en-US" altLang="zh-CN" sz="4800" b="1" dirty="0">
                <a:solidFill>
                  <a:schemeClr val="bg1"/>
                </a:solidFill>
                <a:latin typeface="字体视界-简圆体" panose="02010601030101010101" pitchFamily="2" charset="-122"/>
                <a:ea typeface="字体视界-简圆体" panose="02010601030101010101" pitchFamily="2" charset="-122"/>
              </a:rPr>
              <a:t>120</a:t>
            </a:r>
            <a:r>
              <a:rPr lang="zh-CN" altLang="zh-CN" sz="4800" b="1" dirty="0">
                <a:solidFill>
                  <a:schemeClr val="bg1"/>
                </a:solidFill>
                <a:latin typeface="字体视界-简圆体" panose="02010601030101010101" pitchFamily="2" charset="-122"/>
                <a:ea typeface="字体视界-简圆体" panose="02010601030101010101" pitchFamily="2" charset="-122"/>
              </a:rPr>
              <a:t>，交通事故</a:t>
            </a:r>
            <a:r>
              <a:rPr lang="en-US" altLang="zh-CN" sz="4800" b="1" dirty="0">
                <a:solidFill>
                  <a:schemeClr val="bg1"/>
                </a:solidFill>
                <a:latin typeface="字体视界-简圆体" panose="02010601030101010101" pitchFamily="2" charset="-122"/>
                <a:ea typeface="字体视界-简圆体" panose="02010601030101010101" pitchFamily="2" charset="-122"/>
              </a:rPr>
              <a:t>122</a:t>
            </a:r>
            <a:r>
              <a:rPr lang="zh-CN" altLang="zh-CN" sz="4800" b="1" dirty="0">
                <a:solidFill>
                  <a:schemeClr val="bg1"/>
                </a:solidFill>
                <a:latin typeface="字体视界-简圆体" panose="02010601030101010101" pitchFamily="2" charset="-122"/>
                <a:ea typeface="字体视界-简圆体" panose="02010601030101010101" pitchFamily="2" charset="-122"/>
              </a:rPr>
              <a:t>。</a:t>
            </a:r>
          </a:p>
          <a:p>
            <a:pPr>
              <a:lnSpc>
                <a:spcPct val="150000"/>
              </a:lnSpc>
            </a:pPr>
            <a:endParaRPr lang="zh-CN" altLang="zh-CN" sz="3600" b="1" dirty="0">
              <a:solidFill>
                <a:schemeClr val="bg1"/>
              </a:solidFill>
              <a:latin typeface="字体视界-简圆体" panose="02010601030101010101" pitchFamily="2" charset="-122"/>
              <a:ea typeface="字体视界-简圆体" panose="02010601030101010101" pitchFamily="2" charset="-122"/>
            </a:endParaRPr>
          </a:p>
          <a:p>
            <a:pPr>
              <a:lnSpc>
                <a:spcPct val="150000"/>
              </a:lnSpc>
            </a:pPr>
            <a:endParaRPr lang="zh-CN" altLang="en-US" sz="2400" dirty="0">
              <a:solidFill>
                <a:schemeClr val="bg1"/>
              </a:solidFill>
              <a:latin typeface="字体视界-简圆体" panose="02010601030101010101" pitchFamily="2" charset="-122"/>
              <a:ea typeface="字体视界-简圆体" panose="02010601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19972028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750"/>
                            </p:stCondLst>
                            <p:childTnLst>
                              <p:par>
                                <p:cTn id="1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250"/>
                            </p:stCondLst>
                            <p:childTnLst>
                              <p:par>
                                <p:cTn id="27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9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B1CBD4C2-FF3C-43AB-B868-688C333ACB1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colorTemperature colorTemp="8800"/>
                    </a14:imgEffect>
                    <a14:imgEffect>
                      <a14:saturation sat="400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47765"/>
          <a:stretch/>
        </p:blipFill>
        <p:spPr>
          <a:xfrm>
            <a:off x="0" y="1"/>
            <a:ext cx="12319819" cy="6858000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="" xmlns:a16="http://schemas.microsoft.com/office/drawing/2014/main" id="{67AE9B0A-8E58-4B45-951B-F5233ABDE40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200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1188" b="85789"/>
          <a:stretch/>
        </p:blipFill>
        <p:spPr>
          <a:xfrm>
            <a:off x="8917658" y="0"/>
            <a:ext cx="3402159" cy="1485900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="" xmlns:a16="http://schemas.microsoft.com/office/drawing/2014/main" id="{5CC165C1-33C4-4595-9B95-840B8B94B071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200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52010" b="84237"/>
          <a:stretch/>
        </p:blipFill>
        <p:spPr>
          <a:xfrm>
            <a:off x="-109784" y="-88749"/>
            <a:ext cx="3402158" cy="1676399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AF0F1596-C700-43AC-84BB-2F33A9AA0ADA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3454" r="15307" b="10132"/>
          <a:stretch/>
        </p:blipFill>
        <p:spPr>
          <a:xfrm>
            <a:off x="-1" y="3907674"/>
            <a:ext cx="11474245" cy="2950326"/>
          </a:xfrm>
          <a:prstGeom prst="rect">
            <a:avLst/>
          </a:prstGeom>
          <a:effectLst>
            <a:outerShdw blurRad="838200" dist="38100" dir="4260000" sx="114000" sy="114000" rotWithShape="0">
              <a:srgbClr val="0070C0">
                <a:alpha val="40000"/>
              </a:srgbClr>
            </a:outerShdw>
          </a:effectLst>
        </p:spPr>
      </p:pic>
      <p:pic>
        <p:nvPicPr>
          <p:cNvPr id="20" name="图片 19">
            <a:extLst>
              <a:ext uri="{FF2B5EF4-FFF2-40B4-BE49-F238E27FC236}">
                <a16:creationId xmlns="" xmlns:a16="http://schemas.microsoft.com/office/drawing/2014/main" id="{76BFFED5-A9B9-481D-AE25-F7F171A830BB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335" r="11938" b="52457"/>
          <a:stretch/>
        </p:blipFill>
        <p:spPr>
          <a:xfrm>
            <a:off x="468327" y="-272986"/>
            <a:ext cx="9749525" cy="5356401"/>
          </a:xfrm>
          <a:prstGeom prst="rect">
            <a:avLst/>
          </a:prstGeom>
        </p:spPr>
      </p:pic>
      <p:pic>
        <p:nvPicPr>
          <p:cNvPr id="22" name="图片 21">
            <a:extLst>
              <a:ext uri="{FF2B5EF4-FFF2-40B4-BE49-F238E27FC236}">
                <a16:creationId xmlns="" xmlns:a16="http://schemas.microsoft.com/office/drawing/2014/main" id="{91A9D072-2BD6-4A2B-A5E0-9E6045BDBAE8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8877" r="60651" b="18345"/>
          <a:stretch/>
        </p:blipFill>
        <p:spPr>
          <a:xfrm>
            <a:off x="407938" y="2246099"/>
            <a:ext cx="1859117" cy="1614512"/>
          </a:xfrm>
          <a:prstGeom prst="rect">
            <a:avLst/>
          </a:prstGeom>
        </p:spPr>
      </p:pic>
      <p:pic>
        <p:nvPicPr>
          <p:cNvPr id="40" name="图片 39">
            <a:extLst>
              <a:ext uri="{FF2B5EF4-FFF2-40B4-BE49-F238E27FC236}">
                <a16:creationId xmlns="" xmlns:a16="http://schemas.microsoft.com/office/drawing/2014/main" id="{D7FC5108-5C27-4B84-A402-C7FAD975B4DD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colorTemperature colorTemp="7200"/>
                    </a14:imgEffect>
                    <a14:imgEffect>
                      <a14:saturation sat="200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915" t="8064" r="57774" b="67492"/>
          <a:stretch/>
        </p:blipFill>
        <p:spPr>
          <a:xfrm rot="20662421">
            <a:off x="1525839" y="140004"/>
            <a:ext cx="3576020" cy="3713699"/>
          </a:xfrm>
          <a:prstGeom prst="rect">
            <a:avLst/>
          </a:prstGeom>
        </p:spPr>
      </p:pic>
      <p:pic>
        <p:nvPicPr>
          <p:cNvPr id="43" name="图片 42">
            <a:extLst>
              <a:ext uri="{FF2B5EF4-FFF2-40B4-BE49-F238E27FC236}">
                <a16:creationId xmlns="" xmlns:a16="http://schemas.microsoft.com/office/drawing/2014/main" id="{F68214B5-22CB-4BC4-BC0E-9F39299F0D28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print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saturation sat="200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50000" b="27717"/>
          <a:stretch/>
        </p:blipFill>
        <p:spPr>
          <a:xfrm>
            <a:off x="4464235" y="842589"/>
            <a:ext cx="6305302" cy="2107737"/>
          </a:xfrm>
          <a:prstGeom prst="rect">
            <a:avLst/>
          </a:prstGeom>
        </p:spPr>
      </p:pic>
      <p:pic>
        <p:nvPicPr>
          <p:cNvPr id="45" name="图片 44">
            <a:extLst>
              <a:ext uri="{FF2B5EF4-FFF2-40B4-BE49-F238E27FC236}">
                <a16:creationId xmlns="" xmlns:a16="http://schemas.microsoft.com/office/drawing/2014/main" id="{33EA36DE-352E-4FD0-85CA-B96FA00C2676}"/>
              </a:ext>
            </a:extLst>
          </p:cNvPr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444" b="53622"/>
          <a:stretch/>
        </p:blipFill>
        <p:spPr>
          <a:xfrm>
            <a:off x="1178746" y="2164494"/>
            <a:ext cx="9977319" cy="3282860"/>
          </a:xfrm>
          <a:prstGeom prst="rect">
            <a:avLst/>
          </a:prstGeom>
        </p:spPr>
      </p:pic>
      <p:sp>
        <p:nvSpPr>
          <p:cNvPr id="46" name="文本框 45">
            <a:extLst>
              <a:ext uri="{FF2B5EF4-FFF2-40B4-BE49-F238E27FC236}">
                <a16:creationId xmlns="" xmlns:a16="http://schemas.microsoft.com/office/drawing/2014/main" id="{8FB22D6E-C39F-43D0-A041-96FCE166EB5B}"/>
              </a:ext>
            </a:extLst>
          </p:cNvPr>
          <p:cNvSpPr txBox="1"/>
          <p:nvPr/>
        </p:nvSpPr>
        <p:spPr>
          <a:xfrm rot="252431">
            <a:off x="4293670" y="3540364"/>
            <a:ext cx="5416882" cy="1015663"/>
          </a:xfrm>
          <a:prstGeom prst="rect">
            <a:avLst/>
          </a:prstGeom>
          <a:noFill/>
        </p:spPr>
        <p:txBody>
          <a:bodyPr wrap="square" rtlCol="0">
            <a:prstTxWarp prst="textArchUp">
              <a:avLst/>
            </a:prstTxWarp>
            <a:spAutoFit/>
          </a:bodyPr>
          <a:lstStyle/>
          <a:p>
            <a:r>
              <a:rPr lang="zh-CN" altLang="en-US" sz="6000" dirty="0">
                <a:solidFill>
                  <a:schemeClr val="bg1"/>
                </a:solidFill>
                <a:latin typeface="字体视界-简圆体" panose="02010601030101010101" pitchFamily="2" charset="-122"/>
                <a:ea typeface="字体视界-简圆体" panose="02010601030101010101" pitchFamily="2" charset="-122"/>
              </a:rPr>
              <a:t>祝您寒假愉快</a:t>
            </a:r>
          </a:p>
        </p:txBody>
      </p:sp>
      <p:pic>
        <p:nvPicPr>
          <p:cNvPr id="48" name="图片 47">
            <a:extLst>
              <a:ext uri="{FF2B5EF4-FFF2-40B4-BE49-F238E27FC236}">
                <a16:creationId xmlns="" xmlns:a16="http://schemas.microsoft.com/office/drawing/2014/main" id="{59E8E4BC-002F-4DD9-A631-87635F617C50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200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3747" y="4931494"/>
            <a:ext cx="3325719" cy="2348618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3F5F0AA6-DF43-4043-91CC-F692AFB5285A}"/>
              </a:ext>
            </a:extLst>
          </p:cNvPr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172" t="70558" r="-781" b="2916"/>
          <a:stretch/>
        </p:blipFill>
        <p:spPr>
          <a:xfrm>
            <a:off x="8169883" y="3860611"/>
            <a:ext cx="4229531" cy="3026527"/>
          </a:xfrm>
          <a:prstGeom prst="rect">
            <a:avLst/>
          </a:prstGeom>
        </p:spPr>
      </p:pic>
      <p:pic>
        <p:nvPicPr>
          <p:cNvPr id="59" name="图片 58">
            <a:extLst>
              <a:ext uri="{FF2B5EF4-FFF2-40B4-BE49-F238E27FC236}">
                <a16:creationId xmlns="" xmlns:a16="http://schemas.microsoft.com/office/drawing/2014/main" id="{1DC4DEB2-F64C-409F-9D54-257FF8D6E515}"/>
              </a:ext>
            </a:extLst>
          </p:cNvPr>
          <p:cNvPicPr>
            <a:picLocks noChangeAspect="1"/>
          </p:cNvPicPr>
          <p:nvPr/>
        </p:nvPicPr>
        <p:blipFill>
          <a:blip r:embed="rId14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6439" y="4124357"/>
            <a:ext cx="3358138" cy="33581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4230139"/>
      </p:ext>
    </p:extLst>
  </p:cSld>
  <p:clrMapOvr>
    <a:masterClrMapping/>
  </p:clrMapOvr>
  <p:transition spd="slow" advTm="9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750"/>
                            </p:stCondLst>
                            <p:childTnLst>
                              <p:par>
                                <p:cTn id="1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7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250"/>
                            </p:stCondLst>
                            <p:childTnLst>
                              <p:par>
                                <p:cTn id="2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250"/>
                            </p:stCondLst>
                            <p:childTnLst>
                              <p:par>
                                <p:cTn id="4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21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68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49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49" tmFilter="0, 0; 0.125,0.2665; 0.25,0.4; 0.375,0.465; 0.5,0.5;  0.625,0.535; 0.75,0.6; 0.875,0.7335; 1,1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24" tmFilter="0, 0; 0.125,0.2665; 0.25,0.4; 0.375,0.465; 0.5,0.5;  0.625,0.535; 0.75,0.6; 0.875,0.7335; 1,1">
                                          <p:stCondLst>
                                            <p:cond delay="497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62" tmFilter="0, 0; 0.125,0.2665; 0.25,0.4; 0.375,0.465; 0.5,0.5;  0.625,0.535; 0.75,0.6; 0.875,0.7335; 1,1">
                                          <p:stCondLst>
                                            <p:cond delay="621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3" dur="10">
                                          <p:stCondLst>
                                            <p:cond delay="244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4" dur="62" decel="50000">
                                          <p:stCondLst>
                                            <p:cond delay="254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10">
                                          <p:stCondLst>
                                            <p:cond delay="492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6" dur="62" decel="50000">
                                          <p:stCondLst>
                                            <p:cond delay="502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7" dur="10">
                                          <p:stCondLst>
                                            <p:cond delay="616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8" dur="62" decel="50000">
                                          <p:stCondLst>
                                            <p:cond delay="625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9" dur="10">
                                          <p:stCondLst>
                                            <p:cond delay="678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0" dur="62" decel="50000">
                                          <p:stCondLst>
                                            <p:cond delay="688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0"/>
                            </p:stCondLst>
                            <p:childTnLst>
                              <p:par>
                                <p:cTn id="6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750"/>
                            </p:stCondLst>
                            <p:childTnLst>
                              <p:par>
                                <p:cTn id="66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8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6500"/>
                            </p:stCondLst>
                            <p:childTnLst>
                              <p:par>
                                <p:cTn id="70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2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13690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D47717BF-B45C-47F8-BBC3-AB68B5963D2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colorTemperature colorTemp="8800"/>
                    </a14:imgEffect>
                    <a14:imgEffect>
                      <a14:saturation sat="400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47765"/>
          <a:stretch/>
        </p:blipFill>
        <p:spPr>
          <a:xfrm>
            <a:off x="3395" y="0"/>
            <a:ext cx="12319819" cy="6858000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9C4A45FF-5146-4D57-BE17-A22F327D182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3454" r="15307" b="10132"/>
          <a:stretch/>
        </p:blipFill>
        <p:spPr>
          <a:xfrm>
            <a:off x="-1" y="3907674"/>
            <a:ext cx="11474245" cy="2950326"/>
          </a:xfrm>
          <a:prstGeom prst="rect">
            <a:avLst/>
          </a:prstGeom>
          <a:effectLst>
            <a:outerShdw blurRad="838200" dist="38100" dir="4260000" sx="114000" sy="114000" rotWithShape="0">
              <a:srgbClr val="0070C0">
                <a:alpha val="40000"/>
              </a:srgbClr>
            </a:outerShdw>
          </a:effectLst>
        </p:spPr>
      </p:pic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1B113B07-EA83-482F-9A15-CE1F7190DA78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172" t="70558" r="-781" b="2916"/>
          <a:stretch/>
        </p:blipFill>
        <p:spPr>
          <a:xfrm>
            <a:off x="8169883" y="3860611"/>
            <a:ext cx="4229531" cy="3026527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3DDC82A4-824F-4341-8ABD-6AEC879332CB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200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58877" r="60651" b="18345"/>
          <a:stretch/>
        </p:blipFill>
        <p:spPr>
          <a:xfrm>
            <a:off x="9297070" y="-541346"/>
            <a:ext cx="3397312" cy="2950326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C8538275-B95D-45BC-8DF8-44B7F2C590AA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colorTemperature colorTemp="7200"/>
                    </a14:imgEffect>
                    <a14:imgEffect>
                      <a14:saturation sat="200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814" y="4492653"/>
            <a:ext cx="2442818" cy="2442818"/>
          </a:xfrm>
          <a:prstGeom prst="rect">
            <a:avLst/>
          </a:prstGeom>
        </p:spPr>
      </p:pic>
      <p:sp>
        <p:nvSpPr>
          <p:cNvPr id="29" name="文本框 28">
            <a:extLst>
              <a:ext uri="{FF2B5EF4-FFF2-40B4-BE49-F238E27FC236}">
                <a16:creationId xmlns="" xmlns:a16="http://schemas.microsoft.com/office/drawing/2014/main" id="{8BF6A21D-11B8-4476-8416-8A0C2D813C08}"/>
              </a:ext>
            </a:extLst>
          </p:cNvPr>
          <p:cNvSpPr txBox="1"/>
          <p:nvPr/>
        </p:nvSpPr>
        <p:spPr>
          <a:xfrm>
            <a:off x="5362189" y="216740"/>
            <a:ext cx="223058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 dirty="0">
                <a:solidFill>
                  <a:srgbClr val="D20000"/>
                </a:solidFill>
                <a:latin typeface="字体视界-简圆体" panose="02010601030101010101" pitchFamily="2" charset="-122"/>
                <a:ea typeface="字体视界-简圆体" panose="02010601030101010101" pitchFamily="2" charset="-122"/>
              </a:rPr>
              <a:t>前言</a:t>
            </a:r>
          </a:p>
        </p:txBody>
      </p:sp>
      <p:sp>
        <p:nvSpPr>
          <p:cNvPr id="30" name="文本框 29">
            <a:extLst>
              <a:ext uri="{FF2B5EF4-FFF2-40B4-BE49-F238E27FC236}">
                <a16:creationId xmlns="" xmlns:a16="http://schemas.microsoft.com/office/drawing/2014/main" id="{8F4B5ACA-E842-4FF0-9BD9-19B2C9E7FC9C}"/>
              </a:ext>
            </a:extLst>
          </p:cNvPr>
          <p:cNvSpPr txBox="1"/>
          <p:nvPr/>
        </p:nvSpPr>
        <p:spPr>
          <a:xfrm>
            <a:off x="1287950" y="854197"/>
            <a:ext cx="9251369" cy="34148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2000" b="1" dirty="0">
                <a:solidFill>
                  <a:srgbClr val="D20000"/>
                </a:solidFill>
                <a:latin typeface="字体视界-简圆体" panose="02010601030101010101" pitchFamily="2" charset="-122"/>
                <a:ea typeface="字体视界-简圆体" panose="02010601030101010101" pitchFamily="2" charset="-122"/>
              </a:rPr>
              <a:t>尊敬的家长：</a:t>
            </a:r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zh-CN" dirty="0">
                <a:solidFill>
                  <a:schemeClr val="bg1"/>
                </a:solidFill>
                <a:latin typeface="字体视界-简圆体" panose="02010601030101010101" pitchFamily="2" charset="-122"/>
                <a:ea typeface="字体视界-简圆体" panose="02010601030101010101" pitchFamily="2" charset="-122"/>
              </a:rPr>
              <a:t>寒假是学生开展实践活动、锻炼实践能力和提升综合素质的大好时期，请指导孩子制定合理的假期计划，认真完成假期作业，积极参加家务劳动、社会实践、社区服务、文化体育活动等各种有益活动。教育孩子遵守国家法律和社会公德，文明礼让，避免与社会闲杂人员来往或与他人发生冲突，谨慎交友，自觉抵制不良分子的引诱，不参加封建迷信活动，不到禁止未成年人进入的娱乐场所，防止黄、赌、毒的侵害。</a:t>
            </a:r>
            <a:endParaRPr lang="en-US" altLang="zh-CN" dirty="0">
              <a:solidFill>
                <a:schemeClr val="bg1"/>
              </a:solidFill>
              <a:latin typeface="字体视界-简圆体" panose="02010601030101010101" pitchFamily="2" charset="-122"/>
              <a:ea typeface="字体视界-简圆体" panose="02010601030101010101" pitchFamily="2" charset="-122"/>
            </a:endParaRPr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zh-CN" dirty="0">
                <a:solidFill>
                  <a:schemeClr val="bg1"/>
                </a:solidFill>
                <a:latin typeface="字体视界-简圆体" panose="02010601030101010101" pitchFamily="2" charset="-122"/>
                <a:ea typeface="字体视界-简圆体" panose="02010601030101010101" pitchFamily="2" charset="-122"/>
              </a:rPr>
              <a:t>积极参与尊廉崇洁活动，共建诚实守信的好家庭。教育孩子注意保暖和合理饮食，防止冻伤、暴饮暴食及食物中毒等，做到不抽烟、不酗酒，养成良好生活习惯。</a:t>
            </a:r>
            <a:endParaRPr lang="en-US" altLang="zh-CN" dirty="0">
              <a:solidFill>
                <a:schemeClr val="bg1"/>
              </a:solidFill>
              <a:latin typeface="字体视界-简圆体" panose="02010601030101010101" pitchFamily="2" charset="-122"/>
              <a:ea typeface="字体视界-简圆体" panose="02010601030101010101" pitchFamily="2" charset="-122"/>
            </a:endParaRPr>
          </a:p>
        </p:txBody>
      </p:sp>
      <p:sp>
        <p:nvSpPr>
          <p:cNvPr id="31" name="文本框 30">
            <a:extLst>
              <a:ext uri="{FF2B5EF4-FFF2-40B4-BE49-F238E27FC236}">
                <a16:creationId xmlns="" xmlns:a16="http://schemas.microsoft.com/office/drawing/2014/main" id="{AD79965A-C82C-447A-B169-9B179B316436}"/>
              </a:ext>
            </a:extLst>
          </p:cNvPr>
          <p:cNvSpPr txBox="1"/>
          <p:nvPr/>
        </p:nvSpPr>
        <p:spPr>
          <a:xfrm>
            <a:off x="1327747" y="3804519"/>
            <a:ext cx="9251369" cy="21683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endParaRPr lang="en-US" altLang="zh-CN" dirty="0">
              <a:solidFill>
                <a:srgbClr val="C00000"/>
              </a:solidFill>
              <a:latin typeface="字体视界-简圆体" panose="02010601030101010101" pitchFamily="2" charset="-122"/>
              <a:ea typeface="字体视界-简圆体" panose="02010601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800" b="1" dirty="0">
                <a:solidFill>
                  <a:srgbClr val="C00000"/>
                </a:solidFill>
                <a:latin typeface="字体视界-简圆体" panose="02010601030101010101" pitchFamily="2" charset="-122"/>
                <a:ea typeface="字体视界-简圆体" panose="02010601030101010101" pitchFamily="2" charset="-122"/>
              </a:rPr>
              <a:t>  </a:t>
            </a:r>
            <a:r>
              <a:rPr lang="zh-CN" altLang="zh-CN" sz="2800" b="1" dirty="0">
                <a:solidFill>
                  <a:srgbClr val="D20000"/>
                </a:solidFill>
                <a:latin typeface="字体视界-简圆体" panose="02010601030101010101" pitchFamily="2" charset="-122"/>
                <a:ea typeface="字体视界-简圆体" panose="02010601030101010101" pitchFamily="2" charset="-122"/>
              </a:rPr>
              <a:t>学校寒假从</a:t>
            </a:r>
            <a:r>
              <a:rPr lang="en-US" altLang="zh-CN" sz="2800" b="1" dirty="0">
                <a:solidFill>
                  <a:srgbClr val="D20000"/>
                </a:solidFill>
                <a:latin typeface="字体视界-简圆体" panose="02010601030101010101" pitchFamily="2" charset="-122"/>
                <a:ea typeface="字体视界-简圆体" panose="02010601030101010101" pitchFamily="2" charset="-122"/>
              </a:rPr>
              <a:t>1</a:t>
            </a:r>
            <a:r>
              <a:rPr lang="zh-CN" altLang="zh-CN" sz="2800" b="1" dirty="0">
                <a:solidFill>
                  <a:srgbClr val="D20000"/>
                </a:solidFill>
                <a:latin typeface="字体视界-简圆体" panose="02010601030101010101" pitchFamily="2" charset="-122"/>
                <a:ea typeface="字体视界-简圆体" panose="02010601030101010101" pitchFamily="2" charset="-122"/>
              </a:rPr>
              <a:t>月</a:t>
            </a:r>
            <a:r>
              <a:rPr lang="en-US" altLang="zh-CN" sz="2800" b="1" dirty="0">
                <a:solidFill>
                  <a:srgbClr val="D20000"/>
                </a:solidFill>
                <a:latin typeface="字体视界-简圆体" panose="02010601030101010101" pitchFamily="2" charset="-122"/>
                <a:ea typeface="字体视界-简圆体" panose="02010601030101010101" pitchFamily="2" charset="-122"/>
              </a:rPr>
              <a:t>15</a:t>
            </a:r>
            <a:r>
              <a:rPr lang="zh-CN" altLang="zh-CN" sz="2800" b="1" dirty="0">
                <a:solidFill>
                  <a:srgbClr val="D20000"/>
                </a:solidFill>
                <a:latin typeface="字体视界-简圆体" panose="02010601030101010101" pitchFamily="2" charset="-122"/>
                <a:ea typeface="字体视界-简圆体" panose="02010601030101010101" pitchFamily="2" charset="-122"/>
              </a:rPr>
              <a:t>号至</a:t>
            </a:r>
            <a:r>
              <a:rPr lang="en-US" altLang="zh-CN" sz="2800" b="1" dirty="0">
                <a:solidFill>
                  <a:srgbClr val="D20000"/>
                </a:solidFill>
                <a:latin typeface="字体视界-简圆体" panose="02010601030101010101" pitchFamily="2" charset="-122"/>
                <a:ea typeface="字体视界-简圆体" panose="02010601030101010101" pitchFamily="2" charset="-122"/>
              </a:rPr>
              <a:t>2</a:t>
            </a:r>
            <a:r>
              <a:rPr lang="zh-CN" altLang="zh-CN" sz="2800" b="1" dirty="0">
                <a:solidFill>
                  <a:srgbClr val="D20000"/>
                </a:solidFill>
                <a:latin typeface="字体视界-简圆体" panose="02010601030101010101" pitchFamily="2" charset="-122"/>
                <a:ea typeface="字体视界-简圆体" panose="02010601030101010101" pitchFamily="2" charset="-122"/>
              </a:rPr>
              <a:t>月</a:t>
            </a:r>
            <a:r>
              <a:rPr lang="en-US" altLang="zh-CN" sz="2800" b="1" dirty="0">
                <a:solidFill>
                  <a:srgbClr val="D20000"/>
                </a:solidFill>
                <a:latin typeface="字体视界-简圆体" panose="02010601030101010101" pitchFamily="2" charset="-122"/>
                <a:ea typeface="字体视界-简圆体" panose="02010601030101010101" pitchFamily="2" charset="-122"/>
              </a:rPr>
              <a:t>7</a:t>
            </a:r>
            <a:r>
              <a:rPr lang="zh-CN" altLang="zh-CN" sz="2800" b="1" dirty="0">
                <a:solidFill>
                  <a:srgbClr val="D20000"/>
                </a:solidFill>
                <a:latin typeface="字体视界-简圆体" panose="02010601030101010101" pitchFamily="2" charset="-122"/>
                <a:ea typeface="字体视界-简圆体" panose="02010601030101010101" pitchFamily="2" charset="-122"/>
              </a:rPr>
              <a:t>号，</a:t>
            </a:r>
            <a:r>
              <a:rPr lang="en-US" altLang="zh-CN" sz="2800" b="1" dirty="0">
                <a:solidFill>
                  <a:srgbClr val="D20000"/>
                </a:solidFill>
                <a:latin typeface="字体视界-简圆体" panose="02010601030101010101" pitchFamily="2" charset="-122"/>
                <a:ea typeface="字体视界-简圆体" panose="02010601030101010101" pitchFamily="2" charset="-122"/>
              </a:rPr>
              <a:t>28</a:t>
            </a:r>
            <a:r>
              <a:rPr lang="zh-CN" altLang="zh-CN" sz="2800" b="1" dirty="0">
                <a:solidFill>
                  <a:srgbClr val="D20000"/>
                </a:solidFill>
                <a:latin typeface="字体视界-简圆体" panose="02010601030101010101" pitchFamily="2" charset="-122"/>
                <a:ea typeface="字体视界-简圆体" panose="02010601030101010101" pitchFamily="2" charset="-122"/>
              </a:rPr>
              <a:t>号早上</a:t>
            </a:r>
            <a:r>
              <a:rPr lang="en-US" altLang="zh-CN" sz="2800" b="1" dirty="0">
                <a:solidFill>
                  <a:srgbClr val="D20000"/>
                </a:solidFill>
                <a:latin typeface="字体视界-简圆体" panose="02010601030101010101" pitchFamily="2" charset="-122"/>
                <a:ea typeface="字体视界-简圆体" panose="02010601030101010101" pitchFamily="2" charset="-122"/>
              </a:rPr>
              <a:t>8</a:t>
            </a:r>
            <a:r>
              <a:rPr lang="zh-CN" altLang="zh-CN" sz="2800" b="1" dirty="0">
                <a:solidFill>
                  <a:srgbClr val="D20000"/>
                </a:solidFill>
                <a:latin typeface="字体视界-简圆体" panose="02010601030101010101" pitchFamily="2" charset="-122"/>
                <a:ea typeface="字体视界-简圆体" panose="02010601030101010101" pitchFamily="2" charset="-122"/>
              </a:rPr>
              <a:t>：</a:t>
            </a:r>
            <a:r>
              <a:rPr lang="en-US" altLang="zh-CN" sz="2800" b="1" dirty="0">
                <a:solidFill>
                  <a:srgbClr val="D20000"/>
                </a:solidFill>
                <a:latin typeface="字体视界-简圆体" panose="02010601030101010101" pitchFamily="2" charset="-122"/>
                <a:ea typeface="字体视界-简圆体" panose="02010601030101010101" pitchFamily="2" charset="-122"/>
              </a:rPr>
              <a:t>00</a:t>
            </a:r>
            <a:r>
              <a:rPr lang="zh-CN" altLang="zh-CN" sz="2800" b="1" dirty="0">
                <a:solidFill>
                  <a:srgbClr val="D20000"/>
                </a:solidFill>
                <a:latin typeface="字体视界-简圆体" panose="02010601030101010101" pitchFamily="2" charset="-122"/>
                <a:ea typeface="字体视界-简圆体" panose="02010601030101010101" pitchFamily="2" charset="-122"/>
              </a:rPr>
              <a:t>到校注册。</a:t>
            </a:r>
            <a:r>
              <a:rPr lang="en-US" altLang="zh-CN" sz="2800" b="1" dirty="0">
                <a:solidFill>
                  <a:srgbClr val="D20000"/>
                </a:solidFill>
                <a:latin typeface="字体视界-简圆体" panose="02010601030101010101" pitchFamily="2" charset="-122"/>
                <a:ea typeface="字体视界-简圆体" panose="02010601030101010101" pitchFamily="2" charset="-122"/>
              </a:rPr>
              <a:t>2</a:t>
            </a:r>
            <a:r>
              <a:rPr lang="zh-CN" altLang="zh-CN" sz="2800" b="1" dirty="0">
                <a:solidFill>
                  <a:srgbClr val="D20000"/>
                </a:solidFill>
                <a:latin typeface="字体视界-简圆体" panose="02010601030101010101" pitchFamily="2" charset="-122"/>
                <a:ea typeface="字体视界-简圆体" panose="02010601030101010101" pitchFamily="2" charset="-122"/>
              </a:rPr>
              <a:t>月</a:t>
            </a:r>
            <a:r>
              <a:rPr lang="en-US" altLang="zh-CN" sz="2800" b="1" dirty="0">
                <a:solidFill>
                  <a:srgbClr val="D20000"/>
                </a:solidFill>
                <a:latin typeface="字体视界-简圆体" panose="02010601030101010101" pitchFamily="2" charset="-122"/>
                <a:ea typeface="字体视界-简圆体" panose="02010601030101010101" pitchFamily="2" charset="-122"/>
              </a:rPr>
              <a:t>8</a:t>
            </a:r>
            <a:r>
              <a:rPr lang="zh-CN" altLang="zh-CN" sz="2800" b="1" dirty="0">
                <a:solidFill>
                  <a:srgbClr val="D20000"/>
                </a:solidFill>
                <a:latin typeface="字体视界-简圆体" panose="02010601030101010101" pitchFamily="2" charset="-122"/>
                <a:ea typeface="字体视界-简圆体" panose="02010601030101010101" pitchFamily="2" charset="-122"/>
              </a:rPr>
              <a:t>号正式上课。</a:t>
            </a:r>
          </a:p>
          <a:p>
            <a:pPr>
              <a:lnSpc>
                <a:spcPct val="150000"/>
              </a:lnSpc>
            </a:pPr>
            <a:endParaRPr lang="zh-CN" altLang="en-US" dirty="0">
              <a:solidFill>
                <a:srgbClr val="C00000"/>
              </a:solidFill>
              <a:latin typeface="字体视界-简圆体" panose="02010601030101010101" pitchFamily="2" charset="-122"/>
              <a:ea typeface="字体视界-简圆体" panose="02010601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28255276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750"/>
                            </p:stCondLst>
                            <p:childTnLst>
                              <p:par>
                                <p:cTn id="1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250"/>
                            </p:stCondLst>
                            <p:childTnLst>
                              <p:par>
                                <p:cTn id="28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0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4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6600"/>
                            </p:stCondLst>
                            <p:childTnLst>
                              <p:par>
                                <p:cTn id="3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0" grpId="0"/>
      <p:bldP spid="3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D47717BF-B45C-47F8-BBC3-AB68B5963D2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colorTemperature colorTemp="8800"/>
                    </a14:imgEffect>
                    <a14:imgEffect>
                      <a14:saturation sat="400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47765"/>
          <a:stretch/>
        </p:blipFill>
        <p:spPr>
          <a:xfrm>
            <a:off x="3395" y="0"/>
            <a:ext cx="12319819" cy="6858000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9C4A45FF-5146-4D57-BE17-A22F327D182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3454" r="15307" b="10132"/>
          <a:stretch/>
        </p:blipFill>
        <p:spPr>
          <a:xfrm>
            <a:off x="-1" y="3907674"/>
            <a:ext cx="11474245" cy="2950326"/>
          </a:xfrm>
          <a:prstGeom prst="rect">
            <a:avLst/>
          </a:prstGeom>
          <a:effectLst>
            <a:outerShdw blurRad="838200" dist="38100" dir="4260000" sx="114000" sy="114000" rotWithShape="0">
              <a:srgbClr val="0070C0">
                <a:alpha val="40000"/>
              </a:srgbClr>
            </a:outerShdw>
          </a:effectLst>
        </p:spPr>
      </p:pic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1B113B07-EA83-482F-9A15-CE1F7190DA78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172" t="70558" r="-781" b="2916"/>
          <a:stretch/>
        </p:blipFill>
        <p:spPr>
          <a:xfrm>
            <a:off x="8169883" y="3860611"/>
            <a:ext cx="4229531" cy="3026527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3DDC82A4-824F-4341-8ABD-6AEC879332CB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200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58877" r="60651" b="18345"/>
          <a:stretch/>
        </p:blipFill>
        <p:spPr>
          <a:xfrm>
            <a:off x="9544720" y="-541346"/>
            <a:ext cx="3397312" cy="2950326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874D95DC-E196-4CD9-9FB3-FD65EF776E96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2974" t="24619" r="11881" b="8970"/>
          <a:stretch/>
        </p:blipFill>
        <p:spPr>
          <a:xfrm>
            <a:off x="1819366" y="-29138"/>
            <a:ext cx="8972368" cy="5663022"/>
          </a:xfrm>
          <a:prstGeom prst="rect">
            <a:avLst/>
          </a:prstGeom>
        </p:spPr>
      </p:pic>
      <p:grpSp>
        <p:nvGrpSpPr>
          <p:cNvPr id="15" name="组合 14">
            <a:extLst>
              <a:ext uri="{FF2B5EF4-FFF2-40B4-BE49-F238E27FC236}">
                <a16:creationId xmlns="" xmlns:a16="http://schemas.microsoft.com/office/drawing/2014/main" id="{331EAF1A-E35F-4CD8-9422-66ABE4FA3B29}"/>
              </a:ext>
            </a:extLst>
          </p:cNvPr>
          <p:cNvGrpSpPr/>
          <p:nvPr/>
        </p:nvGrpSpPr>
        <p:grpSpPr>
          <a:xfrm>
            <a:off x="3643774" y="1489746"/>
            <a:ext cx="5247351" cy="707886"/>
            <a:chOff x="6087537" y="669436"/>
            <a:chExt cx="5444318" cy="862759"/>
          </a:xfrm>
        </p:grpSpPr>
        <p:sp>
          <p:nvSpPr>
            <p:cNvPr id="16" name="文本框 15">
              <a:extLst>
                <a:ext uri="{FF2B5EF4-FFF2-40B4-BE49-F238E27FC236}">
                  <a16:creationId xmlns="" xmlns:a16="http://schemas.microsoft.com/office/drawing/2014/main" id="{F9E1EB25-4741-46E5-9E78-096A1A2295CD}"/>
                </a:ext>
              </a:extLst>
            </p:cNvPr>
            <p:cNvSpPr txBox="1"/>
            <p:nvPr/>
          </p:nvSpPr>
          <p:spPr>
            <a:xfrm>
              <a:off x="6087537" y="669436"/>
              <a:ext cx="902765" cy="8627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000" b="1" dirty="0">
                  <a:solidFill>
                    <a:srgbClr val="D20000"/>
                  </a:solidFill>
                  <a:latin typeface="字体视界-简圆体" panose="02010601030101010101" pitchFamily="2" charset="-122"/>
                  <a:ea typeface="字体视界-简圆体" panose="02010601030101010101" pitchFamily="2" charset="-122"/>
                </a:rPr>
                <a:t>一</a:t>
              </a:r>
              <a:endParaRPr lang="en-US" altLang="zh-CN" sz="4000" b="1" dirty="0">
                <a:solidFill>
                  <a:srgbClr val="D20000"/>
                </a:solidFill>
                <a:latin typeface="字体视界-简圆体" panose="02010601030101010101" pitchFamily="2" charset="-122"/>
                <a:ea typeface="字体视界-简圆体" panose="02010601030101010101" pitchFamily="2" charset="-122"/>
              </a:endParaRPr>
            </a:p>
          </p:txBody>
        </p:sp>
        <p:sp>
          <p:nvSpPr>
            <p:cNvPr id="17" name="文本框 16">
              <a:extLst>
                <a:ext uri="{FF2B5EF4-FFF2-40B4-BE49-F238E27FC236}">
                  <a16:creationId xmlns="" xmlns:a16="http://schemas.microsoft.com/office/drawing/2014/main" id="{6B09B7B2-9D72-4B4C-B2F1-3DB49EC78DBC}"/>
                </a:ext>
              </a:extLst>
            </p:cNvPr>
            <p:cNvSpPr txBox="1"/>
            <p:nvPr/>
          </p:nvSpPr>
          <p:spPr>
            <a:xfrm>
              <a:off x="7278509" y="669436"/>
              <a:ext cx="4253346" cy="8627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000" b="1" dirty="0">
                  <a:solidFill>
                    <a:srgbClr val="D20000"/>
                  </a:solidFill>
                  <a:latin typeface="字体视界-简圆体" panose="02010601030101010101" pitchFamily="2" charset="-122"/>
                  <a:ea typeface="字体视界-简圆体" panose="02010601030101010101" pitchFamily="2" charset="-122"/>
                </a:rPr>
                <a:t>防交通事故</a:t>
              </a:r>
              <a:endParaRPr lang="en-US" altLang="zh-CN" sz="4000" b="1" dirty="0">
                <a:solidFill>
                  <a:srgbClr val="D20000"/>
                </a:solidFill>
                <a:latin typeface="字体视界-简圆体" panose="02010601030101010101" pitchFamily="2" charset="-122"/>
                <a:ea typeface="字体视界-简圆体" panose="02010601030101010101" pitchFamily="2" charset="-122"/>
              </a:endParaRPr>
            </a:p>
          </p:txBody>
        </p:sp>
      </p:grpSp>
      <p:sp>
        <p:nvSpPr>
          <p:cNvPr id="18" name="矩形 17">
            <a:extLst>
              <a:ext uri="{FF2B5EF4-FFF2-40B4-BE49-F238E27FC236}">
                <a16:creationId xmlns="" xmlns:a16="http://schemas.microsoft.com/office/drawing/2014/main" id="{44EF3EA0-A741-41E6-8D6D-18E4B5D9DDDD}"/>
              </a:ext>
            </a:extLst>
          </p:cNvPr>
          <p:cNvSpPr/>
          <p:nvPr/>
        </p:nvSpPr>
        <p:spPr>
          <a:xfrm>
            <a:off x="2907956" y="2195552"/>
            <a:ext cx="6808214" cy="24439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zh-CN" sz="20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字体视界-一风尚黑体" panose="02000500000000000000" pitchFamily="2" charset="-122"/>
                <a:ea typeface="字体视界-一风尚黑体" panose="02000500000000000000" pitchFamily="2" charset="-122"/>
                <a:cs typeface="宋体" panose="02010600030101010101" pitchFamily="2" charset="-122"/>
              </a:rPr>
              <a:t>节日期间，人车流量骤增，家长应教育孩子遵守交通规则，不乱穿马路，不在马路上骑车、追逐、玩耍，禁止骑摩托车，禁止骑自行车带人（未满</a:t>
            </a:r>
            <a:r>
              <a:rPr lang="en-US" altLang="zh-CN" sz="20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字体视界-一风尚黑体" panose="02000500000000000000" pitchFamily="2" charset="-122"/>
                <a:ea typeface="字体视界-一风尚黑体" panose="02000500000000000000" pitchFamily="2" charset="-122"/>
                <a:cs typeface="宋体" panose="02010600030101010101" pitchFamily="2" charset="-122"/>
              </a:rPr>
              <a:t>12</a:t>
            </a:r>
            <a:r>
              <a:rPr lang="zh-CN" altLang="zh-CN" sz="20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字体视界-一风尚黑体" panose="02000500000000000000" pitchFamily="2" charset="-122"/>
                <a:ea typeface="字体视界-一风尚黑体" panose="02000500000000000000" pitchFamily="2" charset="-122"/>
                <a:cs typeface="宋体" panose="02010600030101010101" pitchFamily="2" charset="-122"/>
              </a:rPr>
              <a:t>周岁禁止骑自行车），不乘坐三无车辆和机动三轮车，防止发生交通事故。</a:t>
            </a:r>
            <a:endParaRPr lang="zh-CN" altLang="zh-CN" sz="1600" kern="100" dirty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字体视界-一风尚黑体" panose="02000500000000000000" pitchFamily="2" charset="-122"/>
              <a:ea typeface="字体视界-一风尚黑体" panose="02000500000000000000" pitchFamily="2" charset="-122"/>
            </a:endParaRPr>
          </a:p>
        </p:txBody>
      </p:sp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0B8AB320-6442-460A-A22F-66F182896305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300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3429001"/>
            <a:ext cx="3458138" cy="34581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0744384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750"/>
                            </p:stCondLst>
                            <p:childTnLst>
                              <p:par>
                                <p:cTn id="10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250"/>
                            </p:stCondLst>
                            <p:childTnLst>
                              <p:par>
                                <p:cTn id="2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673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700"/>
                            </p:stCondLst>
                            <p:childTnLst>
                              <p:par>
                                <p:cTn id="2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D47717BF-B45C-47F8-BBC3-AB68B5963D2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colorTemperature colorTemp="8800"/>
                    </a14:imgEffect>
                    <a14:imgEffect>
                      <a14:saturation sat="400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47765"/>
          <a:stretch/>
        </p:blipFill>
        <p:spPr>
          <a:xfrm>
            <a:off x="3395" y="0"/>
            <a:ext cx="12319819" cy="6858000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9C4A45FF-5146-4D57-BE17-A22F327D182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3454" r="15307" b="10132"/>
          <a:stretch/>
        </p:blipFill>
        <p:spPr>
          <a:xfrm>
            <a:off x="-1" y="3907674"/>
            <a:ext cx="11474245" cy="2950326"/>
          </a:xfrm>
          <a:prstGeom prst="rect">
            <a:avLst/>
          </a:prstGeom>
          <a:effectLst>
            <a:outerShdw blurRad="838200" dist="38100" dir="4260000" sx="114000" sy="114000" rotWithShape="0">
              <a:srgbClr val="0070C0">
                <a:alpha val="40000"/>
              </a:srgbClr>
            </a:outerShdw>
          </a:effectLst>
        </p:spPr>
      </p:pic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1B113B07-EA83-482F-9A15-CE1F7190DA78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172" t="70558" r="-781" b="2916"/>
          <a:stretch/>
        </p:blipFill>
        <p:spPr>
          <a:xfrm>
            <a:off x="8169883" y="3860611"/>
            <a:ext cx="4229531" cy="3026527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3DDC82A4-824F-4341-8ABD-6AEC879332CB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200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58877" r="60651" b="18345"/>
          <a:stretch/>
        </p:blipFill>
        <p:spPr>
          <a:xfrm>
            <a:off x="-380330" y="-541346"/>
            <a:ext cx="3397312" cy="2950326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874D95DC-E196-4CD9-9FB3-FD65EF776E96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2974" t="24619" r="11881" b="8970"/>
          <a:stretch/>
        </p:blipFill>
        <p:spPr>
          <a:xfrm>
            <a:off x="1887252" y="-29138"/>
            <a:ext cx="8972368" cy="5663022"/>
          </a:xfrm>
          <a:prstGeom prst="rect">
            <a:avLst/>
          </a:prstGeom>
        </p:spPr>
      </p:pic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21097ACA-7693-4EAA-9771-5D5C66DFFA61}"/>
              </a:ext>
            </a:extLst>
          </p:cNvPr>
          <p:cNvSpPr/>
          <p:nvPr/>
        </p:nvSpPr>
        <p:spPr>
          <a:xfrm>
            <a:off x="3256935" y="1971870"/>
            <a:ext cx="6233002" cy="29142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zh-CN" sz="24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字体视界-一风尚黑体" panose="02000500000000000000" pitchFamily="2" charset="-122"/>
                <a:ea typeface="字体视界-一风尚黑体" panose="02000500000000000000" pitchFamily="2" charset="-122"/>
              </a:rPr>
              <a:t>少年儿童安全意识相对薄弱，自我保护能力差，特别需要成人保护。家长应结合家庭和周边环境情况，教育孩子树立安全防护意识，提高防侵袭能力。</a:t>
            </a:r>
          </a:p>
        </p:txBody>
      </p:sp>
      <p:grpSp>
        <p:nvGrpSpPr>
          <p:cNvPr id="12" name="组合 11">
            <a:extLst>
              <a:ext uri="{FF2B5EF4-FFF2-40B4-BE49-F238E27FC236}">
                <a16:creationId xmlns="" xmlns:a16="http://schemas.microsoft.com/office/drawing/2014/main" id="{47F52950-CAB0-4A49-ABAF-CCAEF73B1116}"/>
              </a:ext>
            </a:extLst>
          </p:cNvPr>
          <p:cNvGrpSpPr/>
          <p:nvPr/>
        </p:nvGrpSpPr>
        <p:grpSpPr>
          <a:xfrm>
            <a:off x="3741369" y="1475268"/>
            <a:ext cx="5264133" cy="731979"/>
            <a:chOff x="4960273" y="1710355"/>
            <a:chExt cx="5461730" cy="892123"/>
          </a:xfrm>
        </p:grpSpPr>
        <p:sp>
          <p:nvSpPr>
            <p:cNvPr id="13" name="文本框 12">
              <a:extLst>
                <a:ext uri="{FF2B5EF4-FFF2-40B4-BE49-F238E27FC236}">
                  <a16:creationId xmlns="" xmlns:a16="http://schemas.microsoft.com/office/drawing/2014/main" id="{AA3CA3EE-A970-406E-B9E1-C258401DD08F}"/>
                </a:ext>
              </a:extLst>
            </p:cNvPr>
            <p:cNvSpPr txBox="1"/>
            <p:nvPr/>
          </p:nvSpPr>
          <p:spPr>
            <a:xfrm>
              <a:off x="4960273" y="1710355"/>
              <a:ext cx="902765" cy="8627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000" b="1" dirty="0">
                  <a:solidFill>
                    <a:srgbClr val="D20000"/>
                  </a:solidFill>
                  <a:latin typeface="字体视界-简圆体" panose="02010601030101010101" pitchFamily="2" charset="-122"/>
                  <a:ea typeface="字体视界-简圆体" panose="02010601030101010101" pitchFamily="2" charset="-122"/>
                </a:rPr>
                <a:t>二</a:t>
              </a:r>
              <a:endParaRPr lang="en-US" altLang="zh-CN" sz="4000" b="1" dirty="0">
                <a:solidFill>
                  <a:srgbClr val="D20000"/>
                </a:solidFill>
                <a:latin typeface="字体视界-简圆体" panose="02010601030101010101" pitchFamily="2" charset="-122"/>
                <a:ea typeface="字体视界-简圆体" panose="02010601030101010101" pitchFamily="2" charset="-122"/>
              </a:endParaRPr>
            </a:p>
          </p:txBody>
        </p:sp>
        <p:sp>
          <p:nvSpPr>
            <p:cNvPr id="14" name="文本框 13">
              <a:extLst>
                <a:ext uri="{FF2B5EF4-FFF2-40B4-BE49-F238E27FC236}">
                  <a16:creationId xmlns="" xmlns:a16="http://schemas.microsoft.com/office/drawing/2014/main" id="{ACB53B84-F55C-4D31-8C04-706E983A663C}"/>
                </a:ext>
              </a:extLst>
            </p:cNvPr>
            <p:cNvSpPr txBox="1"/>
            <p:nvPr/>
          </p:nvSpPr>
          <p:spPr>
            <a:xfrm>
              <a:off x="6168658" y="1739719"/>
              <a:ext cx="4253345" cy="8627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000" b="1" dirty="0">
                  <a:solidFill>
                    <a:srgbClr val="D20000"/>
                  </a:solidFill>
                  <a:latin typeface="字体视界-简圆体" panose="02010601030101010101" pitchFamily="2" charset="-122"/>
                  <a:ea typeface="字体视界-简圆体" panose="02010601030101010101" pitchFamily="2" charset="-122"/>
                </a:rPr>
                <a:t>防意外伤害</a:t>
              </a:r>
              <a:endParaRPr lang="en-US" altLang="zh-CN" sz="4000" b="1" dirty="0">
                <a:solidFill>
                  <a:srgbClr val="D20000"/>
                </a:solidFill>
                <a:latin typeface="字体视界-简圆体" panose="02010601030101010101" pitchFamily="2" charset="-122"/>
                <a:ea typeface="字体视界-简圆体" panose="02010601030101010101" pitchFamily="2" charset="-122"/>
              </a:endParaRPr>
            </a:p>
          </p:txBody>
        </p:sp>
      </p:grpSp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F59F60E1-AEE4-4C67-AD61-C04079555381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200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3678" y="3508165"/>
            <a:ext cx="5305895" cy="3749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07531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750"/>
                            </p:stCondLst>
                            <p:childTnLst>
                              <p:par>
                                <p:cTn id="10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250"/>
                            </p:stCondLst>
                            <p:childTnLst>
                              <p:par>
                                <p:cTn id="2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673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791"/>
                            </p:stCondLst>
                            <p:childTnLst>
                              <p:par>
                                <p:cTn id="2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D47717BF-B45C-47F8-BBC3-AB68B5963D2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colorTemperature colorTemp="8800"/>
                    </a14:imgEffect>
                    <a14:imgEffect>
                      <a14:saturation sat="400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47765"/>
          <a:stretch/>
        </p:blipFill>
        <p:spPr>
          <a:xfrm>
            <a:off x="3395" y="0"/>
            <a:ext cx="12319819" cy="6858000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9C4A45FF-5146-4D57-BE17-A22F327D182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3454" r="15307" b="10132"/>
          <a:stretch/>
        </p:blipFill>
        <p:spPr>
          <a:xfrm>
            <a:off x="-1" y="3907674"/>
            <a:ext cx="11474245" cy="2950326"/>
          </a:xfrm>
          <a:prstGeom prst="rect">
            <a:avLst/>
          </a:prstGeom>
          <a:effectLst>
            <a:outerShdw blurRad="838200" dist="38100" dir="4260000" sx="114000" sy="114000" rotWithShape="0">
              <a:srgbClr val="0070C0">
                <a:alpha val="40000"/>
              </a:srgbClr>
            </a:outerShdw>
          </a:effectLst>
        </p:spPr>
      </p:pic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1B113B07-EA83-482F-9A15-CE1F7190DA78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172" t="70558" r="-781" b="2916"/>
          <a:stretch/>
        </p:blipFill>
        <p:spPr>
          <a:xfrm>
            <a:off x="8169883" y="3860611"/>
            <a:ext cx="4229531" cy="3026527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3DDC82A4-824F-4341-8ABD-6AEC879332CB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200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58877" r="60651" b="18345"/>
          <a:stretch/>
        </p:blipFill>
        <p:spPr>
          <a:xfrm>
            <a:off x="9544720" y="-541346"/>
            <a:ext cx="3397312" cy="2950326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874D95DC-E196-4CD9-9FB3-FD65EF776E96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2974" t="24619" r="11881" b="8970"/>
          <a:stretch/>
        </p:blipFill>
        <p:spPr>
          <a:xfrm>
            <a:off x="1819366" y="-29138"/>
            <a:ext cx="8972368" cy="5663022"/>
          </a:xfrm>
          <a:prstGeom prst="rect">
            <a:avLst/>
          </a:prstGeom>
        </p:spPr>
      </p:pic>
      <p:grpSp>
        <p:nvGrpSpPr>
          <p:cNvPr id="13" name="组合 12">
            <a:extLst>
              <a:ext uri="{FF2B5EF4-FFF2-40B4-BE49-F238E27FC236}">
                <a16:creationId xmlns="" xmlns:a16="http://schemas.microsoft.com/office/drawing/2014/main" id="{88DD83DD-66E2-4888-A23C-469FF775F24C}"/>
              </a:ext>
            </a:extLst>
          </p:cNvPr>
          <p:cNvGrpSpPr/>
          <p:nvPr/>
        </p:nvGrpSpPr>
        <p:grpSpPr>
          <a:xfrm>
            <a:off x="3741369" y="1475268"/>
            <a:ext cx="5264133" cy="731979"/>
            <a:chOff x="4960273" y="1710355"/>
            <a:chExt cx="5461730" cy="892123"/>
          </a:xfrm>
        </p:grpSpPr>
        <p:sp>
          <p:nvSpPr>
            <p:cNvPr id="14" name="文本框 13">
              <a:extLst>
                <a:ext uri="{FF2B5EF4-FFF2-40B4-BE49-F238E27FC236}">
                  <a16:creationId xmlns="" xmlns:a16="http://schemas.microsoft.com/office/drawing/2014/main" id="{C4C264F1-1B79-4129-B5B0-865AF1D04625}"/>
                </a:ext>
              </a:extLst>
            </p:cNvPr>
            <p:cNvSpPr txBox="1"/>
            <p:nvPr/>
          </p:nvSpPr>
          <p:spPr>
            <a:xfrm>
              <a:off x="4960273" y="1710355"/>
              <a:ext cx="902765" cy="8627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000" b="1" dirty="0">
                  <a:solidFill>
                    <a:srgbClr val="D20000"/>
                  </a:solidFill>
                  <a:latin typeface="字体视界-简圆体" panose="02010601030101010101" pitchFamily="2" charset="-122"/>
                  <a:ea typeface="字体视界-简圆体" panose="02010601030101010101" pitchFamily="2" charset="-122"/>
                </a:rPr>
                <a:t>二</a:t>
              </a:r>
              <a:endParaRPr lang="en-US" altLang="zh-CN" sz="4000" b="1" dirty="0">
                <a:solidFill>
                  <a:srgbClr val="D20000"/>
                </a:solidFill>
                <a:latin typeface="字体视界-简圆体" panose="02010601030101010101" pitchFamily="2" charset="-122"/>
                <a:ea typeface="字体视界-简圆体" panose="02010601030101010101" pitchFamily="2" charset="-122"/>
              </a:endParaRPr>
            </a:p>
          </p:txBody>
        </p:sp>
        <p:sp>
          <p:nvSpPr>
            <p:cNvPr id="19" name="文本框 18">
              <a:extLst>
                <a:ext uri="{FF2B5EF4-FFF2-40B4-BE49-F238E27FC236}">
                  <a16:creationId xmlns="" xmlns:a16="http://schemas.microsoft.com/office/drawing/2014/main" id="{EDAAB05C-6123-4F57-8BEE-90A1DAD0D39C}"/>
                </a:ext>
              </a:extLst>
            </p:cNvPr>
            <p:cNvSpPr txBox="1"/>
            <p:nvPr/>
          </p:nvSpPr>
          <p:spPr>
            <a:xfrm>
              <a:off x="6168658" y="1739719"/>
              <a:ext cx="4253345" cy="8627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000" b="1" dirty="0">
                  <a:solidFill>
                    <a:srgbClr val="D20000"/>
                  </a:solidFill>
                  <a:latin typeface="字体视界-简圆体" panose="02010601030101010101" pitchFamily="2" charset="-122"/>
                  <a:ea typeface="字体视界-简圆体" panose="02010601030101010101" pitchFamily="2" charset="-122"/>
                </a:rPr>
                <a:t>防意外伤害</a:t>
              </a:r>
              <a:endParaRPr lang="en-US" altLang="zh-CN" sz="4000" b="1" dirty="0">
                <a:solidFill>
                  <a:srgbClr val="D20000"/>
                </a:solidFill>
                <a:latin typeface="字体视界-简圆体" panose="02010601030101010101" pitchFamily="2" charset="-122"/>
                <a:ea typeface="字体视界-简圆体" panose="02010601030101010101" pitchFamily="2" charset="-122"/>
              </a:endParaRPr>
            </a:p>
          </p:txBody>
        </p:sp>
      </p:grpSp>
      <p:sp>
        <p:nvSpPr>
          <p:cNvPr id="20" name="矩形 19">
            <a:extLst>
              <a:ext uri="{FF2B5EF4-FFF2-40B4-BE49-F238E27FC236}">
                <a16:creationId xmlns="" xmlns:a16="http://schemas.microsoft.com/office/drawing/2014/main" id="{742DA15C-2375-475D-847F-3C135E6271AE}"/>
              </a:ext>
            </a:extLst>
          </p:cNvPr>
          <p:cNvSpPr/>
          <p:nvPr/>
        </p:nvSpPr>
        <p:spPr>
          <a:xfrm>
            <a:off x="3462190" y="2254310"/>
            <a:ext cx="5875499" cy="24439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zh-CN" sz="20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字体视界-一风尚黑体" panose="02000500000000000000" pitchFamily="2" charset="-122"/>
                <a:ea typeface="字体视界-一风尚黑体" panose="02000500000000000000" pitchFamily="2" charset="-122"/>
              </a:rPr>
              <a:t>教育孩子不燃放烟花炮竹，不使用直排式、烟道式热水器，不在室内烧煤、碳取暖，睡觉时勿用衣物、被子蒙头，防止发生烧伤炸伤、煤气中毒、失火、窒息等事故；</a:t>
            </a:r>
            <a:endParaRPr lang="en-US" altLang="zh-CN" sz="2000" kern="0" dirty="0">
              <a:solidFill>
                <a:schemeClr val="tx1">
                  <a:lumMod val="75000"/>
                  <a:lumOff val="25000"/>
                </a:schemeClr>
              </a:solidFill>
              <a:latin typeface="字体视界-一风尚黑体" panose="02000500000000000000" pitchFamily="2" charset="-122"/>
              <a:ea typeface="字体视界-一风尚黑体" panose="02000500000000000000" pitchFamily="2" charset="-122"/>
            </a:endParaRPr>
          </a:p>
        </p:txBody>
      </p:sp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E63A2212-CE7F-40ED-B6FC-4CAD47DEE020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colorTemperature colorTemp="7200"/>
                    </a14:imgEffect>
                    <a14:imgEffect>
                      <a14:saturation sat="200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66607" y="2742504"/>
            <a:ext cx="6072643" cy="4288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0899983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750"/>
                            </p:stCondLst>
                            <p:childTnLst>
                              <p:par>
                                <p:cTn id="10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250"/>
                            </p:stCondLst>
                            <p:childTnLst>
                              <p:par>
                                <p:cTn id="2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673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983"/>
                            </p:stCondLst>
                            <p:childTnLst>
                              <p:par>
                                <p:cTn id="2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D47717BF-B45C-47F8-BBC3-AB68B5963D2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colorTemperature colorTemp="8800"/>
                    </a14:imgEffect>
                    <a14:imgEffect>
                      <a14:saturation sat="400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47765"/>
          <a:stretch/>
        </p:blipFill>
        <p:spPr>
          <a:xfrm>
            <a:off x="3395" y="0"/>
            <a:ext cx="12319819" cy="6858000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9C4A45FF-5146-4D57-BE17-A22F327D182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3454" r="15307" b="10132"/>
          <a:stretch/>
        </p:blipFill>
        <p:spPr>
          <a:xfrm>
            <a:off x="-1" y="3907674"/>
            <a:ext cx="11474245" cy="2950326"/>
          </a:xfrm>
          <a:prstGeom prst="rect">
            <a:avLst/>
          </a:prstGeom>
          <a:effectLst>
            <a:outerShdw blurRad="838200" dist="38100" dir="4260000" sx="114000" sy="114000" rotWithShape="0">
              <a:srgbClr val="0070C0">
                <a:alpha val="40000"/>
              </a:srgbClr>
            </a:outerShdw>
          </a:effectLst>
        </p:spPr>
      </p:pic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1B113B07-EA83-482F-9A15-CE1F7190DA78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172" t="70558" r="-781" b="2916"/>
          <a:stretch/>
        </p:blipFill>
        <p:spPr>
          <a:xfrm>
            <a:off x="8169883" y="3860611"/>
            <a:ext cx="4229531" cy="3026527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3DDC82A4-824F-4341-8ABD-6AEC879332CB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200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58877" r="60651" b="18345"/>
          <a:stretch/>
        </p:blipFill>
        <p:spPr>
          <a:xfrm>
            <a:off x="-380330" y="-541346"/>
            <a:ext cx="3397312" cy="2950326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874D95DC-E196-4CD9-9FB3-FD65EF776E96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2974" t="24619" r="11881" b="8970"/>
          <a:stretch/>
        </p:blipFill>
        <p:spPr>
          <a:xfrm>
            <a:off x="1887252" y="-29138"/>
            <a:ext cx="8972368" cy="5663022"/>
          </a:xfrm>
          <a:prstGeom prst="rect">
            <a:avLst/>
          </a:prstGeom>
        </p:spPr>
      </p:pic>
      <p:sp>
        <p:nvSpPr>
          <p:cNvPr id="15" name="矩形 14">
            <a:extLst>
              <a:ext uri="{FF2B5EF4-FFF2-40B4-BE49-F238E27FC236}">
                <a16:creationId xmlns="" xmlns:a16="http://schemas.microsoft.com/office/drawing/2014/main" id="{CF636828-E1E0-421D-9CC8-4FE4C679C285}"/>
              </a:ext>
            </a:extLst>
          </p:cNvPr>
          <p:cNvSpPr/>
          <p:nvPr/>
        </p:nvSpPr>
        <p:spPr>
          <a:xfrm>
            <a:off x="3494894" y="1874554"/>
            <a:ext cx="5602557" cy="29142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zh-CN" sz="24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字体视界-一风尚黑体" panose="02000500000000000000" pitchFamily="2" charset="-122"/>
                <a:ea typeface="字体视界-一风尚黑体" panose="02000500000000000000" pitchFamily="2" charset="-122"/>
              </a:rPr>
              <a:t>加强对孩子户外活动的监管，教育孩子不到水域、山顶、楼顶、天台、建筑工地等危险区域玩耍，防止发生溺水、坠落、摔伤等事故。</a:t>
            </a:r>
          </a:p>
        </p:txBody>
      </p:sp>
      <p:grpSp>
        <p:nvGrpSpPr>
          <p:cNvPr id="16" name="组合 15">
            <a:extLst>
              <a:ext uri="{FF2B5EF4-FFF2-40B4-BE49-F238E27FC236}">
                <a16:creationId xmlns="" xmlns:a16="http://schemas.microsoft.com/office/drawing/2014/main" id="{6576D381-7B6A-43AD-9559-4D44E98B1235}"/>
              </a:ext>
            </a:extLst>
          </p:cNvPr>
          <p:cNvGrpSpPr/>
          <p:nvPr/>
        </p:nvGrpSpPr>
        <p:grpSpPr>
          <a:xfrm>
            <a:off x="4140630" y="1384612"/>
            <a:ext cx="5264133" cy="731979"/>
            <a:chOff x="4960273" y="1710355"/>
            <a:chExt cx="5461730" cy="892123"/>
          </a:xfrm>
        </p:grpSpPr>
        <p:sp>
          <p:nvSpPr>
            <p:cNvPr id="17" name="文本框 16">
              <a:extLst>
                <a:ext uri="{FF2B5EF4-FFF2-40B4-BE49-F238E27FC236}">
                  <a16:creationId xmlns="" xmlns:a16="http://schemas.microsoft.com/office/drawing/2014/main" id="{A51AE353-796A-405D-AE23-097124B2A95B}"/>
                </a:ext>
              </a:extLst>
            </p:cNvPr>
            <p:cNvSpPr txBox="1"/>
            <p:nvPr/>
          </p:nvSpPr>
          <p:spPr>
            <a:xfrm>
              <a:off x="4960273" y="1710355"/>
              <a:ext cx="902765" cy="8627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000" b="1" dirty="0">
                  <a:solidFill>
                    <a:srgbClr val="D20000"/>
                  </a:solidFill>
                  <a:latin typeface="字体视界-简圆体" panose="02010601030101010101" pitchFamily="2" charset="-122"/>
                  <a:ea typeface="字体视界-简圆体" panose="02010601030101010101" pitchFamily="2" charset="-122"/>
                </a:rPr>
                <a:t>二</a:t>
              </a:r>
              <a:endParaRPr lang="en-US" altLang="zh-CN" sz="4000" b="1" dirty="0">
                <a:solidFill>
                  <a:srgbClr val="D20000"/>
                </a:solidFill>
                <a:latin typeface="字体视界-简圆体" panose="02010601030101010101" pitchFamily="2" charset="-122"/>
                <a:ea typeface="字体视界-简圆体" panose="02010601030101010101" pitchFamily="2" charset="-122"/>
              </a:endParaRPr>
            </a:p>
          </p:txBody>
        </p:sp>
        <p:sp>
          <p:nvSpPr>
            <p:cNvPr id="18" name="文本框 17">
              <a:extLst>
                <a:ext uri="{FF2B5EF4-FFF2-40B4-BE49-F238E27FC236}">
                  <a16:creationId xmlns="" xmlns:a16="http://schemas.microsoft.com/office/drawing/2014/main" id="{F4EAD83D-DA04-4440-9BA3-3B1183D6BD82}"/>
                </a:ext>
              </a:extLst>
            </p:cNvPr>
            <p:cNvSpPr txBox="1"/>
            <p:nvPr/>
          </p:nvSpPr>
          <p:spPr>
            <a:xfrm>
              <a:off x="6168658" y="1739719"/>
              <a:ext cx="4253345" cy="8627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000" b="1" dirty="0">
                  <a:solidFill>
                    <a:srgbClr val="D20000"/>
                  </a:solidFill>
                  <a:latin typeface="字体视界-简圆体" panose="02010601030101010101" pitchFamily="2" charset="-122"/>
                  <a:ea typeface="字体视界-简圆体" panose="02010601030101010101" pitchFamily="2" charset="-122"/>
                </a:rPr>
                <a:t>防意外伤害</a:t>
              </a:r>
              <a:endParaRPr lang="en-US" altLang="zh-CN" sz="4000" b="1" dirty="0">
                <a:solidFill>
                  <a:srgbClr val="D20000"/>
                </a:solidFill>
                <a:latin typeface="字体视界-简圆体" panose="02010601030101010101" pitchFamily="2" charset="-122"/>
                <a:ea typeface="字体视界-简圆体" panose="02010601030101010101" pitchFamily="2" charset="-122"/>
              </a:endParaRPr>
            </a:p>
          </p:txBody>
        </p:sp>
      </p:grpSp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488C0F07-5A9C-4FA9-920F-A16A8B6D9827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200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355030" y="2833202"/>
            <a:ext cx="4653913" cy="46539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8226973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750"/>
                            </p:stCondLst>
                            <p:childTnLst>
                              <p:par>
                                <p:cTn id="10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673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848"/>
                            </p:stCondLst>
                            <p:childTnLst>
                              <p:par>
                                <p:cTn id="20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598"/>
                            </p:stCondLst>
                            <p:childTnLst>
                              <p:par>
                                <p:cTn id="2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D47717BF-B45C-47F8-BBC3-AB68B5963D2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colorTemperature colorTemp="8800"/>
                    </a14:imgEffect>
                    <a14:imgEffect>
                      <a14:saturation sat="400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47765"/>
          <a:stretch/>
        </p:blipFill>
        <p:spPr>
          <a:xfrm>
            <a:off x="3395" y="0"/>
            <a:ext cx="12319819" cy="6858000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9C4A45FF-5146-4D57-BE17-A22F327D182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3454" r="15307" b="10132"/>
          <a:stretch/>
        </p:blipFill>
        <p:spPr>
          <a:xfrm>
            <a:off x="-1" y="3907674"/>
            <a:ext cx="11474245" cy="2950326"/>
          </a:xfrm>
          <a:prstGeom prst="rect">
            <a:avLst/>
          </a:prstGeom>
          <a:effectLst>
            <a:outerShdw blurRad="838200" dist="38100" dir="4260000" sx="114000" sy="114000" rotWithShape="0">
              <a:srgbClr val="0070C0">
                <a:alpha val="40000"/>
              </a:srgbClr>
            </a:outerShdw>
          </a:effectLst>
        </p:spPr>
      </p:pic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1B113B07-EA83-482F-9A15-CE1F7190DA78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172" t="70558" r="-781" b="2916"/>
          <a:stretch/>
        </p:blipFill>
        <p:spPr>
          <a:xfrm>
            <a:off x="8169883" y="3860611"/>
            <a:ext cx="4229531" cy="3026527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3DDC82A4-824F-4341-8ABD-6AEC879332CB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200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58877" r="60651" b="18345"/>
          <a:stretch/>
        </p:blipFill>
        <p:spPr>
          <a:xfrm>
            <a:off x="9544720" y="-541346"/>
            <a:ext cx="3397312" cy="2950326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874D95DC-E196-4CD9-9FB3-FD65EF776E96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2974" t="24619" r="11881" b="8970"/>
          <a:stretch/>
        </p:blipFill>
        <p:spPr>
          <a:xfrm>
            <a:off x="1819366" y="-29138"/>
            <a:ext cx="8972368" cy="5663022"/>
          </a:xfrm>
          <a:prstGeom prst="rect">
            <a:avLst/>
          </a:prstGeom>
        </p:spPr>
      </p:pic>
      <p:grpSp>
        <p:nvGrpSpPr>
          <p:cNvPr id="12" name="组合 11">
            <a:extLst>
              <a:ext uri="{FF2B5EF4-FFF2-40B4-BE49-F238E27FC236}">
                <a16:creationId xmlns="" xmlns:a16="http://schemas.microsoft.com/office/drawing/2014/main" id="{F2F95CFE-C380-40AE-B0BD-473DD9B0F419}"/>
              </a:ext>
            </a:extLst>
          </p:cNvPr>
          <p:cNvGrpSpPr/>
          <p:nvPr/>
        </p:nvGrpSpPr>
        <p:grpSpPr>
          <a:xfrm>
            <a:off x="4217465" y="1309448"/>
            <a:ext cx="5264133" cy="793534"/>
            <a:chOff x="4960273" y="1710355"/>
            <a:chExt cx="5461730" cy="967145"/>
          </a:xfrm>
        </p:grpSpPr>
        <p:sp>
          <p:nvSpPr>
            <p:cNvPr id="15" name="文本框 14">
              <a:extLst>
                <a:ext uri="{FF2B5EF4-FFF2-40B4-BE49-F238E27FC236}">
                  <a16:creationId xmlns="" xmlns:a16="http://schemas.microsoft.com/office/drawing/2014/main" id="{3DDEF0B8-C988-42E1-89B3-7DD527D8EE19}"/>
                </a:ext>
              </a:extLst>
            </p:cNvPr>
            <p:cNvSpPr txBox="1"/>
            <p:nvPr/>
          </p:nvSpPr>
          <p:spPr>
            <a:xfrm>
              <a:off x="4960273" y="1710355"/>
              <a:ext cx="902765" cy="9377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400" b="1" dirty="0">
                  <a:solidFill>
                    <a:srgbClr val="D20000"/>
                  </a:solidFill>
                  <a:latin typeface="字体视界-简圆体" panose="02010601030101010101" pitchFamily="2" charset="-122"/>
                  <a:ea typeface="字体视界-简圆体" panose="02010601030101010101" pitchFamily="2" charset="-122"/>
                </a:rPr>
                <a:t>三</a:t>
              </a:r>
              <a:endParaRPr lang="en-US" altLang="zh-CN" sz="4400" b="1" dirty="0">
                <a:solidFill>
                  <a:srgbClr val="D20000"/>
                </a:solidFill>
                <a:latin typeface="字体视界-简圆体" panose="02010601030101010101" pitchFamily="2" charset="-122"/>
                <a:ea typeface="字体视界-简圆体" panose="02010601030101010101" pitchFamily="2" charset="-122"/>
              </a:endParaRPr>
            </a:p>
          </p:txBody>
        </p:sp>
        <p:sp>
          <p:nvSpPr>
            <p:cNvPr id="16" name="文本框 15">
              <a:extLst>
                <a:ext uri="{FF2B5EF4-FFF2-40B4-BE49-F238E27FC236}">
                  <a16:creationId xmlns="" xmlns:a16="http://schemas.microsoft.com/office/drawing/2014/main" id="{64CACA3E-F49F-454E-8789-2B5F2C070C80}"/>
                </a:ext>
              </a:extLst>
            </p:cNvPr>
            <p:cNvSpPr txBox="1"/>
            <p:nvPr/>
          </p:nvSpPr>
          <p:spPr>
            <a:xfrm>
              <a:off x="6168657" y="1739719"/>
              <a:ext cx="4253346" cy="9377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400" b="1" dirty="0">
                  <a:solidFill>
                    <a:srgbClr val="D20000"/>
                  </a:solidFill>
                  <a:latin typeface="字体视界-简圆体" panose="02010601030101010101" pitchFamily="2" charset="-122"/>
                  <a:ea typeface="字体视界-简圆体" panose="02010601030101010101" pitchFamily="2" charset="-122"/>
                </a:rPr>
                <a:t>防触电</a:t>
              </a:r>
              <a:endParaRPr lang="en-US" altLang="zh-CN" sz="4400" b="1" dirty="0">
                <a:solidFill>
                  <a:srgbClr val="D20000"/>
                </a:solidFill>
                <a:latin typeface="字体视界-简圆体" panose="02010601030101010101" pitchFamily="2" charset="-122"/>
                <a:ea typeface="字体视界-简圆体" panose="02010601030101010101" pitchFamily="2" charset="-122"/>
              </a:endParaRPr>
            </a:p>
          </p:txBody>
        </p:sp>
      </p:grpSp>
      <p:sp>
        <p:nvSpPr>
          <p:cNvPr id="17" name="矩形 16">
            <a:extLst>
              <a:ext uri="{FF2B5EF4-FFF2-40B4-BE49-F238E27FC236}">
                <a16:creationId xmlns="" xmlns:a16="http://schemas.microsoft.com/office/drawing/2014/main" id="{C5E79A13-C095-4F48-BADB-9561A584B07F}"/>
              </a:ext>
            </a:extLst>
          </p:cNvPr>
          <p:cNvSpPr/>
          <p:nvPr/>
        </p:nvSpPr>
        <p:spPr>
          <a:xfrm>
            <a:off x="2866352" y="1981269"/>
            <a:ext cx="687839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</a:pPr>
            <a:r>
              <a:rPr lang="zh-CN" altLang="zh-CN" kern="0" dirty="0">
                <a:solidFill>
                  <a:schemeClr val="bg2">
                    <a:lumMod val="25000"/>
                  </a:schemeClr>
                </a:solidFill>
                <a:latin typeface="字体视界-一风尚黑体" panose="02000500000000000000" pitchFamily="2" charset="-122"/>
                <a:ea typeface="字体视界-一风尚黑体" panose="02000500000000000000" pitchFamily="2" charset="-122"/>
              </a:rPr>
              <a:t>家长应对家里的电线电器进行全面检查，对有安全隐患或质量不过关的电线、电器、插座，进行维修或更换；</a:t>
            </a:r>
            <a:endParaRPr lang="en-US" altLang="zh-CN" kern="0" dirty="0">
              <a:solidFill>
                <a:schemeClr val="bg2">
                  <a:lumMod val="25000"/>
                </a:schemeClr>
              </a:solidFill>
              <a:latin typeface="字体视界-一风尚黑体" panose="02000500000000000000" pitchFamily="2" charset="-122"/>
              <a:ea typeface="字体视界-一风尚黑体" panose="02000500000000000000" pitchFamily="2" charset="-122"/>
            </a:endParaRPr>
          </a:p>
          <a:p>
            <a:pPr algn="just">
              <a:lnSpc>
                <a:spcPct val="200000"/>
              </a:lnSpc>
            </a:pPr>
            <a:r>
              <a:rPr lang="zh-CN" altLang="zh-CN" kern="0" dirty="0">
                <a:solidFill>
                  <a:schemeClr val="bg2">
                    <a:lumMod val="25000"/>
                  </a:schemeClr>
                </a:solidFill>
                <a:latin typeface="字体视界-一风尚黑体" panose="02000500000000000000" pitchFamily="2" charset="-122"/>
                <a:ea typeface="字体视界-一风尚黑体" panose="02000500000000000000" pitchFamily="2" charset="-122"/>
              </a:rPr>
              <a:t>经常反复地对孩子进行家用电器使用规范教育，不使用“热得快”等易发生触电意外的电器，不让孩子直接操作危险性高的电器，教会孩子应对意外电气事故的基本技能。</a:t>
            </a:r>
          </a:p>
        </p:txBody>
      </p:sp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A5759069-53D4-4D9F-B334-252A01400BCD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85384" y="4140439"/>
            <a:ext cx="4229531" cy="2986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6375327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750"/>
                            </p:stCondLst>
                            <p:childTnLst>
                              <p:par>
                                <p:cTn id="10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673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611"/>
                            </p:stCondLst>
                            <p:childTnLst>
                              <p:par>
                                <p:cTn id="2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D47717BF-B45C-47F8-BBC3-AB68B5963D2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colorTemperature colorTemp="8800"/>
                    </a14:imgEffect>
                    <a14:imgEffect>
                      <a14:saturation sat="400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47765"/>
          <a:stretch/>
        </p:blipFill>
        <p:spPr>
          <a:xfrm>
            <a:off x="3395" y="0"/>
            <a:ext cx="12319819" cy="6858000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9C4A45FF-5146-4D57-BE17-A22F327D182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3454" r="15307" b="10132"/>
          <a:stretch/>
        </p:blipFill>
        <p:spPr>
          <a:xfrm>
            <a:off x="-1" y="3907674"/>
            <a:ext cx="11474245" cy="2950326"/>
          </a:xfrm>
          <a:prstGeom prst="rect">
            <a:avLst/>
          </a:prstGeom>
          <a:effectLst>
            <a:outerShdw blurRad="838200" dist="38100" dir="4260000" sx="114000" sy="114000" rotWithShape="0">
              <a:srgbClr val="0070C0">
                <a:alpha val="40000"/>
              </a:srgbClr>
            </a:outerShdw>
          </a:effectLst>
        </p:spPr>
      </p:pic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1B113B07-EA83-482F-9A15-CE1F7190DA78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172" t="70558" r="-781" b="2916"/>
          <a:stretch/>
        </p:blipFill>
        <p:spPr>
          <a:xfrm>
            <a:off x="8169883" y="3860611"/>
            <a:ext cx="4229531" cy="3026527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3DDC82A4-824F-4341-8ABD-6AEC879332CB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200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58877" r="60651" b="18345"/>
          <a:stretch/>
        </p:blipFill>
        <p:spPr>
          <a:xfrm>
            <a:off x="-380330" y="-541346"/>
            <a:ext cx="3397312" cy="2950326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874D95DC-E196-4CD9-9FB3-FD65EF776E96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2974" t="24619" r="11881" b="8970"/>
          <a:stretch/>
        </p:blipFill>
        <p:spPr>
          <a:xfrm>
            <a:off x="1887252" y="-29138"/>
            <a:ext cx="8972368" cy="5663022"/>
          </a:xfrm>
          <a:prstGeom prst="rect">
            <a:avLst/>
          </a:prstGeom>
        </p:spPr>
      </p:pic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65E78ADA-D369-412B-901B-EEA53F7B4D8B}"/>
              </a:ext>
            </a:extLst>
          </p:cNvPr>
          <p:cNvSpPr/>
          <p:nvPr/>
        </p:nvSpPr>
        <p:spPr>
          <a:xfrm>
            <a:off x="3151302" y="1933248"/>
            <a:ext cx="6444267" cy="36280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50000"/>
              </a:lnSpc>
            </a:pPr>
            <a:r>
              <a:rPr lang="zh-CN" altLang="zh-CN" sz="2400" kern="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教育孩子不能玩火，教会孩子简单的家庭防火、灭火和逃生知识，熟悉逃生线路，做到时时提醒，防患于未然。</a:t>
            </a:r>
            <a:r>
              <a:rPr lang="en-US" altLang="zh-CN" sz="2400" kern="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/>
            </a:r>
            <a:br>
              <a:rPr lang="en-US" altLang="zh-CN" sz="2400" kern="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endParaRPr lang="zh-CN" altLang="zh-CN" sz="2400" kern="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3" name="组合 12">
            <a:extLst>
              <a:ext uri="{FF2B5EF4-FFF2-40B4-BE49-F238E27FC236}">
                <a16:creationId xmlns="" xmlns:a16="http://schemas.microsoft.com/office/drawing/2014/main" id="{58A74ADE-4FB9-4555-8AF3-A49C73BA60E4}"/>
              </a:ext>
            </a:extLst>
          </p:cNvPr>
          <p:cNvGrpSpPr/>
          <p:nvPr/>
        </p:nvGrpSpPr>
        <p:grpSpPr>
          <a:xfrm>
            <a:off x="4741181" y="1296708"/>
            <a:ext cx="3194465" cy="1470643"/>
            <a:chOff x="4960273" y="1710355"/>
            <a:chExt cx="2509307" cy="1792393"/>
          </a:xfrm>
        </p:grpSpPr>
        <p:sp>
          <p:nvSpPr>
            <p:cNvPr id="14" name="文本框 13">
              <a:extLst>
                <a:ext uri="{FF2B5EF4-FFF2-40B4-BE49-F238E27FC236}">
                  <a16:creationId xmlns="" xmlns:a16="http://schemas.microsoft.com/office/drawing/2014/main" id="{304B4838-FB80-486A-A524-24D22DF8A765}"/>
                </a:ext>
              </a:extLst>
            </p:cNvPr>
            <p:cNvSpPr txBox="1"/>
            <p:nvPr/>
          </p:nvSpPr>
          <p:spPr>
            <a:xfrm>
              <a:off x="4960273" y="1710355"/>
              <a:ext cx="902765" cy="9377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400" b="1" dirty="0">
                  <a:solidFill>
                    <a:srgbClr val="D20000"/>
                  </a:solidFill>
                  <a:latin typeface="字体视界-简圆体" panose="02010601030101010101" pitchFamily="2" charset="-122"/>
                  <a:ea typeface="字体视界-简圆体" panose="02010601030101010101" pitchFamily="2" charset="-122"/>
                </a:rPr>
                <a:t>四</a:t>
              </a:r>
              <a:endParaRPr lang="en-US" altLang="zh-CN" sz="4400" b="1" dirty="0">
                <a:solidFill>
                  <a:srgbClr val="D20000"/>
                </a:solidFill>
                <a:latin typeface="字体视界-简圆体" panose="02010601030101010101" pitchFamily="2" charset="-122"/>
                <a:ea typeface="字体视界-简圆体" panose="02010601030101010101" pitchFamily="2" charset="-122"/>
              </a:endParaRPr>
            </a:p>
          </p:txBody>
        </p:sp>
        <p:sp>
          <p:nvSpPr>
            <p:cNvPr id="19" name="文本框 18">
              <a:extLst>
                <a:ext uri="{FF2B5EF4-FFF2-40B4-BE49-F238E27FC236}">
                  <a16:creationId xmlns="" xmlns:a16="http://schemas.microsoft.com/office/drawing/2014/main" id="{2B55C396-2E12-4372-A990-15E646C9784B}"/>
                </a:ext>
              </a:extLst>
            </p:cNvPr>
            <p:cNvSpPr txBox="1"/>
            <p:nvPr/>
          </p:nvSpPr>
          <p:spPr>
            <a:xfrm>
              <a:off x="6168658" y="1739719"/>
              <a:ext cx="1300922" cy="17630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400" b="1" dirty="0">
                  <a:solidFill>
                    <a:srgbClr val="D20000"/>
                  </a:solidFill>
                  <a:latin typeface="字体视界-简圆体" panose="02010601030101010101" pitchFamily="2" charset="-122"/>
                  <a:ea typeface="字体视界-简圆体" panose="02010601030101010101" pitchFamily="2" charset="-122"/>
                </a:rPr>
                <a:t>防火</a:t>
              </a:r>
              <a:endParaRPr lang="en-US" altLang="zh-CN" sz="4400" b="1" dirty="0">
                <a:solidFill>
                  <a:srgbClr val="D20000"/>
                </a:solidFill>
                <a:latin typeface="字体视界-简圆体" panose="02010601030101010101" pitchFamily="2" charset="-122"/>
                <a:ea typeface="字体视界-简圆体" panose="02010601030101010101" pitchFamily="2" charset="-122"/>
              </a:endParaRPr>
            </a:p>
          </p:txBody>
        </p:sp>
      </p:grpSp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103941B6-7914-4355-8E30-8E7CEE92A1DF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200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861418" y="2911099"/>
            <a:ext cx="5725846" cy="4043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1308266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750"/>
                            </p:stCondLst>
                            <p:childTnLst>
                              <p:par>
                                <p:cTn id="10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673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572"/>
                            </p:stCondLst>
                            <p:childTnLst>
                              <p:par>
                                <p:cTn id="2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D47717BF-B45C-47F8-BBC3-AB68B5963D2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colorTemperature colorTemp="8800"/>
                    </a14:imgEffect>
                    <a14:imgEffect>
                      <a14:saturation sat="400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47765"/>
          <a:stretch/>
        </p:blipFill>
        <p:spPr>
          <a:xfrm>
            <a:off x="3395" y="0"/>
            <a:ext cx="12319819" cy="6858000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9C4A45FF-5146-4D57-BE17-A22F327D182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3454" r="15307" b="10132"/>
          <a:stretch/>
        </p:blipFill>
        <p:spPr>
          <a:xfrm>
            <a:off x="-45939" y="3917761"/>
            <a:ext cx="11474245" cy="2950326"/>
          </a:xfrm>
          <a:prstGeom prst="rect">
            <a:avLst/>
          </a:prstGeom>
          <a:effectLst>
            <a:outerShdw blurRad="838200" dist="38100" dir="4260000" sx="114000" sy="114000" rotWithShape="0">
              <a:srgbClr val="0070C0">
                <a:alpha val="40000"/>
              </a:srgbClr>
            </a:outerShdw>
          </a:effectLst>
        </p:spPr>
      </p:pic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1B113B07-EA83-482F-9A15-CE1F7190DA78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172" t="70558" r="-781" b="2916"/>
          <a:stretch/>
        </p:blipFill>
        <p:spPr>
          <a:xfrm>
            <a:off x="8169883" y="3860611"/>
            <a:ext cx="4229531" cy="3026527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3DDC82A4-824F-4341-8ABD-6AEC879332CB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200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58877" r="60651" b="18345"/>
          <a:stretch/>
        </p:blipFill>
        <p:spPr>
          <a:xfrm>
            <a:off x="9544720" y="-541346"/>
            <a:ext cx="3397312" cy="2950326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874D95DC-E196-4CD9-9FB3-FD65EF776E96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2974" t="24619" r="11881" b="8970"/>
          <a:stretch/>
        </p:blipFill>
        <p:spPr>
          <a:xfrm>
            <a:off x="1819366" y="-29138"/>
            <a:ext cx="8972368" cy="5663022"/>
          </a:xfrm>
          <a:prstGeom prst="rect">
            <a:avLst/>
          </a:prstGeom>
        </p:spPr>
      </p:pic>
      <p:sp>
        <p:nvSpPr>
          <p:cNvPr id="13" name="矩形 12">
            <a:extLst>
              <a:ext uri="{FF2B5EF4-FFF2-40B4-BE49-F238E27FC236}">
                <a16:creationId xmlns="" xmlns:a16="http://schemas.microsoft.com/office/drawing/2014/main" id="{02DC4C59-3A8E-4293-81B8-ADCC9DBA2B66}"/>
              </a:ext>
            </a:extLst>
          </p:cNvPr>
          <p:cNvSpPr/>
          <p:nvPr/>
        </p:nvSpPr>
        <p:spPr>
          <a:xfrm>
            <a:off x="3430886" y="2029307"/>
            <a:ext cx="567840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</a:pPr>
            <a:r>
              <a:rPr lang="zh-CN" altLang="zh-CN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字体视界-一风尚黑体" panose="02000500000000000000" pitchFamily="2" charset="-122"/>
                <a:ea typeface="字体视界-一风尚黑体" panose="02000500000000000000" pitchFamily="2" charset="-122"/>
              </a:rPr>
              <a:t>假期是偷盗扒窃、街头诈骗等案件的高发期，家长应对孩子进行“警惕教育”。教育孩子在公共复杂场所分辨是非，防止被诈或被骗；教育孩子在人多拥挤场所保管好随身携带的物品；教育孩子在家如何提防陌生人、如何防盗等</a:t>
            </a:r>
            <a:r>
              <a:rPr lang="zh-CN" altLang="en-US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字体视界-一风尚黑体" panose="02000500000000000000" pitchFamily="2" charset="-122"/>
                <a:ea typeface="字体视界-一风尚黑体" panose="02000500000000000000" pitchFamily="2" charset="-122"/>
              </a:rPr>
              <a:t>。</a:t>
            </a:r>
            <a:endParaRPr lang="zh-CN" altLang="zh-CN" kern="0" dirty="0">
              <a:solidFill>
                <a:schemeClr val="tx1">
                  <a:lumMod val="75000"/>
                  <a:lumOff val="25000"/>
                </a:schemeClr>
              </a:solidFill>
              <a:latin typeface="字体视界-一风尚黑体" panose="02000500000000000000" pitchFamily="2" charset="-122"/>
              <a:ea typeface="字体视界-一风尚黑体" panose="02000500000000000000" pitchFamily="2" charset="-122"/>
            </a:endParaRPr>
          </a:p>
        </p:txBody>
      </p:sp>
      <p:grpSp>
        <p:nvGrpSpPr>
          <p:cNvPr id="14" name="组合 13">
            <a:extLst>
              <a:ext uri="{FF2B5EF4-FFF2-40B4-BE49-F238E27FC236}">
                <a16:creationId xmlns="" xmlns:a16="http://schemas.microsoft.com/office/drawing/2014/main" id="{62BE5913-AD5C-4479-84AD-2EBB68235787}"/>
              </a:ext>
            </a:extLst>
          </p:cNvPr>
          <p:cNvGrpSpPr/>
          <p:nvPr/>
        </p:nvGrpSpPr>
        <p:grpSpPr>
          <a:xfrm>
            <a:off x="4526516" y="1274358"/>
            <a:ext cx="3558068" cy="731979"/>
            <a:chOff x="4960273" y="1710355"/>
            <a:chExt cx="3691625" cy="892123"/>
          </a:xfrm>
        </p:grpSpPr>
        <p:sp>
          <p:nvSpPr>
            <p:cNvPr id="18" name="文本框 17">
              <a:extLst>
                <a:ext uri="{FF2B5EF4-FFF2-40B4-BE49-F238E27FC236}">
                  <a16:creationId xmlns="" xmlns:a16="http://schemas.microsoft.com/office/drawing/2014/main" id="{4B9928B4-93CE-4B4B-ACE4-0C0372FA7B52}"/>
                </a:ext>
              </a:extLst>
            </p:cNvPr>
            <p:cNvSpPr txBox="1"/>
            <p:nvPr/>
          </p:nvSpPr>
          <p:spPr>
            <a:xfrm>
              <a:off x="4960273" y="1710355"/>
              <a:ext cx="902764" cy="8627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000" b="1" dirty="0">
                  <a:solidFill>
                    <a:srgbClr val="D20000"/>
                  </a:solidFill>
                  <a:latin typeface="字体视界-简圆体" panose="02010601030101010101" pitchFamily="2" charset="-122"/>
                  <a:ea typeface="字体视界-简圆体" panose="02010601030101010101" pitchFamily="2" charset="-122"/>
                </a:rPr>
                <a:t>五</a:t>
              </a:r>
              <a:endParaRPr lang="en-US" altLang="zh-CN" sz="4000" b="1" dirty="0">
                <a:solidFill>
                  <a:srgbClr val="D20000"/>
                </a:solidFill>
                <a:latin typeface="字体视界-简圆体" panose="02010601030101010101" pitchFamily="2" charset="-122"/>
                <a:ea typeface="字体视界-简圆体" panose="02010601030101010101" pitchFamily="2" charset="-122"/>
              </a:endParaRPr>
            </a:p>
          </p:txBody>
        </p:sp>
        <p:sp>
          <p:nvSpPr>
            <p:cNvPr id="19" name="文本框 18">
              <a:extLst>
                <a:ext uri="{FF2B5EF4-FFF2-40B4-BE49-F238E27FC236}">
                  <a16:creationId xmlns="" xmlns:a16="http://schemas.microsoft.com/office/drawing/2014/main" id="{BB1D1CEC-B317-4C48-B827-8134448E53CA}"/>
                </a:ext>
              </a:extLst>
            </p:cNvPr>
            <p:cNvSpPr txBox="1"/>
            <p:nvPr/>
          </p:nvSpPr>
          <p:spPr>
            <a:xfrm>
              <a:off x="6168658" y="1739719"/>
              <a:ext cx="2483240" cy="8627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000" b="1" dirty="0">
                  <a:solidFill>
                    <a:srgbClr val="D20000"/>
                  </a:solidFill>
                  <a:latin typeface="字体视界-简圆体" panose="02010601030101010101" pitchFamily="2" charset="-122"/>
                  <a:ea typeface="字体视界-简圆体" panose="02010601030101010101" pitchFamily="2" charset="-122"/>
                </a:rPr>
                <a:t>防盗防骗</a:t>
              </a:r>
              <a:endParaRPr lang="en-US" altLang="zh-CN" sz="4000" b="1" dirty="0">
                <a:solidFill>
                  <a:srgbClr val="D20000"/>
                </a:solidFill>
                <a:latin typeface="字体视界-简圆体" panose="02010601030101010101" pitchFamily="2" charset="-122"/>
                <a:ea typeface="字体视界-简圆体" panose="02010601030101010101" pitchFamily="2" charset="-122"/>
              </a:endParaRPr>
            </a:p>
          </p:txBody>
        </p:sp>
      </p:grpSp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88129546-43AF-42BB-84C5-F3321694CF90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200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-455815" y="2907536"/>
            <a:ext cx="4710441" cy="4710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6836303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750"/>
                            </p:stCondLst>
                            <p:childTnLst>
                              <p:par>
                                <p:cTn id="10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673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5"/>
                            </p:stCondLst>
                            <p:childTnLst>
                              <p:par>
                                <p:cTn id="26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221</TotalTime>
  <Words>819</Words>
  <Application>Microsoft Office PowerPoint</Application>
  <PresentationFormat>宽屏</PresentationFormat>
  <Paragraphs>55</Paragraphs>
  <Slides>15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15</vt:i4>
      </vt:variant>
    </vt:vector>
  </HeadingPairs>
  <TitlesOfParts>
    <vt:vector size="28" baseType="lpstr">
      <vt:lpstr>Meiryo</vt:lpstr>
      <vt:lpstr>等线</vt:lpstr>
      <vt:lpstr>等线 Light</vt:lpstr>
      <vt:lpstr>宋体</vt:lpstr>
      <vt:lpstr>微软雅黑</vt:lpstr>
      <vt:lpstr>字体视界-简圆体</vt:lpstr>
      <vt:lpstr>字体视界-一风尚黑体</vt:lpstr>
      <vt:lpstr>Arial</vt:lpstr>
      <vt:lpstr>Calibri</vt:lpstr>
      <vt:lpstr>Calibri Light</vt:lpstr>
      <vt:lpstr>Wingdings</vt:lpstr>
      <vt:lpstr>Office 主题​​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cp:keywords>http:/www.ypppt.com</cp:keywords>
  <cp:lastModifiedBy>kan</cp:lastModifiedBy>
  <cp:revision>19</cp:revision>
  <dcterms:created xsi:type="dcterms:W3CDTF">2019-12-17T01:27:03Z</dcterms:created>
  <dcterms:modified xsi:type="dcterms:W3CDTF">2021-01-15T06:11:11Z</dcterms:modified>
</cp:coreProperties>
</file>