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51" r:id="rId2"/>
  </p:sldMasterIdLst>
  <p:notesMasterIdLst>
    <p:notesMasterId r:id="rId29"/>
  </p:notesMasterIdLst>
  <p:sldIdLst>
    <p:sldId id="484" r:id="rId3"/>
    <p:sldId id="540" r:id="rId4"/>
    <p:sldId id="539" r:id="rId5"/>
    <p:sldId id="541" r:id="rId6"/>
    <p:sldId id="488" r:id="rId7"/>
    <p:sldId id="490" r:id="rId8"/>
    <p:sldId id="491" r:id="rId9"/>
    <p:sldId id="497" r:id="rId10"/>
    <p:sldId id="542" r:id="rId11"/>
    <p:sldId id="505" r:id="rId12"/>
    <p:sldId id="506" r:id="rId13"/>
    <p:sldId id="509" r:id="rId14"/>
    <p:sldId id="510" r:id="rId15"/>
    <p:sldId id="512" r:id="rId16"/>
    <p:sldId id="514" r:id="rId17"/>
    <p:sldId id="543" r:id="rId18"/>
    <p:sldId id="517" r:id="rId19"/>
    <p:sldId id="518" r:id="rId20"/>
    <p:sldId id="519" r:id="rId21"/>
    <p:sldId id="520" r:id="rId22"/>
    <p:sldId id="544" r:id="rId23"/>
    <p:sldId id="535" r:id="rId24"/>
    <p:sldId id="536" r:id="rId25"/>
    <p:sldId id="537" r:id="rId26"/>
    <p:sldId id="545" r:id="rId27"/>
    <p:sldId id="546" r:id="rId28"/>
  </p:sldIdLst>
  <p:sldSz cx="9144000" cy="5143500" type="screen16x9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A95"/>
    <a:srgbClr val="FFFFFF"/>
    <a:srgbClr val="F7FCFF"/>
    <a:srgbClr val="E3EEC6"/>
    <a:srgbClr val="E2F6FF"/>
    <a:srgbClr val="F5EBDC"/>
    <a:srgbClr val="F5ECDE"/>
    <a:srgbClr val="BE945E"/>
    <a:srgbClr val="39F7DB"/>
    <a:srgbClr val="F739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8398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572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77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5907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5351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842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3709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7812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849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4373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070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094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1141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6017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6326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7484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4357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054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5717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265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462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055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243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347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656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904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58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819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801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02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436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442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537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100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675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1000" y="175796"/>
            <a:ext cx="1678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 执行力知识概述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191814" y="209550"/>
            <a:ext cx="228600" cy="22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228600" y="238503"/>
            <a:ext cx="228600" cy="2286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66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1000" y="175796"/>
            <a:ext cx="1678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 执行力缺失原因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191814" y="209550"/>
            <a:ext cx="228600" cy="22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228600" y="238503"/>
            <a:ext cx="228600" cy="2286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290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1000" y="175796"/>
            <a:ext cx="1736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 怎样提升执行力 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191814" y="209550"/>
            <a:ext cx="228600" cy="22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228600" y="238503"/>
            <a:ext cx="228600" cy="2286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08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1000" y="175796"/>
            <a:ext cx="1678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 执行力理念原则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191814" y="209550"/>
            <a:ext cx="228600" cy="22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228600" y="238503"/>
            <a:ext cx="228600" cy="2286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441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08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764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05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569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2021/1/18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676" r:id="rId2"/>
    <p:sldLayoutId id="2147483748" r:id="rId3"/>
    <p:sldLayoutId id="2147483749" r:id="rId4"/>
    <p:sldLayoutId id="2147483750" r:id="rId5"/>
    <p:sldLayoutId id="2147483741" r:id="rId6"/>
  </p:sldLayoutIdLst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52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1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95350" y="1190625"/>
            <a:ext cx="4064825" cy="15465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zh-CN" altLang="en-US" sz="9600" b="1" spc="225" dirty="0" smtClean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执</a:t>
            </a:r>
            <a:r>
              <a:rPr lang="zh-CN" altLang="en-US" sz="9600" b="1" spc="225" dirty="0" smtClean="0">
                <a:solidFill>
                  <a:schemeClr val="accent2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行</a:t>
            </a:r>
            <a:r>
              <a:rPr lang="zh-CN" altLang="en-US" sz="9600" b="1" spc="225" dirty="0" smtClean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力</a:t>
            </a:r>
            <a:endParaRPr sz="9600" b="1" spc="225" dirty="0">
              <a:solidFill>
                <a:schemeClr val="bg1"/>
              </a:solidFill>
              <a:latin typeface="汉仪综艺体简" panose="02010609000101010101" pitchFamily="49" charset="-122"/>
              <a:ea typeface="汉仪综艺体简" panose="02010609000101010101" pitchFamily="49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14400" y="3377867"/>
            <a:ext cx="1000595" cy="270000"/>
            <a:chOff x="697674" y="3311161"/>
            <a:chExt cx="1334127" cy="360000"/>
          </a:xfrm>
        </p:grpSpPr>
        <p:sp>
          <p:nvSpPr>
            <p:cNvPr id="4" name="矩形: 圆角 29"/>
            <p:cNvSpPr/>
            <p:nvPr/>
          </p:nvSpPr>
          <p:spPr>
            <a:xfrm>
              <a:off x="784522" y="3311161"/>
              <a:ext cx="1220561" cy="360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defTabSz="685800"/>
              <a:endParaRPr lang="zh-CN" altLang="en-US" sz="8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97674" y="3346710"/>
              <a:ext cx="1334127" cy="28725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6350"/>
            </a:bodyPr>
            <a:lstStyle>
              <a:defPPr>
                <a:defRPr lang="zh-CN"/>
              </a:defPPr>
              <a:lvl1pPr>
                <a:defRPr sz="2800" b="1">
                  <a:solidFill>
                    <a:schemeClr val="accent1"/>
                  </a:solidFill>
                </a:defRPr>
              </a:lvl1pPr>
            </a:lstStyle>
            <a:p>
              <a:pPr algn="r" defTabSz="685800"/>
              <a:r>
                <a:rPr lang="zh-CN" altLang="en-US" sz="800" dirty="0">
                  <a:cs typeface="+mn-ea"/>
                  <a:sym typeface="+mn-lt"/>
                </a:rPr>
                <a:t>培训师</a:t>
              </a:r>
              <a:r>
                <a:rPr lang="zh-CN" altLang="en-US" sz="800" dirty="0" smtClean="0">
                  <a:cs typeface="+mn-ea"/>
                  <a:sym typeface="+mn-lt"/>
                </a:rPr>
                <a:t>：</a:t>
              </a:r>
              <a:r>
                <a:rPr lang="zh-CN" altLang="en-US" sz="800" dirty="0">
                  <a:cs typeface="+mn-ea"/>
                  <a:sym typeface="+mn-lt"/>
                </a:rPr>
                <a:t>优</a:t>
              </a:r>
              <a:r>
                <a:rPr lang="zh-CN" altLang="en-US" sz="800" dirty="0" smtClean="0">
                  <a:cs typeface="+mn-ea"/>
                  <a:sym typeface="+mn-lt"/>
                </a:rPr>
                <a:t>品</a:t>
              </a:r>
              <a:r>
                <a:rPr lang="en-US" altLang="zh-CN" sz="800" dirty="0" smtClean="0">
                  <a:cs typeface="+mn-ea"/>
                  <a:sym typeface="+mn-lt"/>
                </a:rPr>
                <a:t>PPT</a:t>
              </a:r>
              <a:endParaRPr lang="zh-CN" altLang="en-US" sz="800" dirty="0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993984" y="3377867"/>
            <a:ext cx="973344" cy="270000"/>
            <a:chOff x="2061104" y="3311161"/>
            <a:chExt cx="1297792" cy="360000"/>
          </a:xfrm>
        </p:grpSpPr>
        <p:sp>
          <p:nvSpPr>
            <p:cNvPr id="7" name="矩形: 圆角 30"/>
            <p:cNvSpPr/>
            <p:nvPr/>
          </p:nvSpPr>
          <p:spPr>
            <a:xfrm>
              <a:off x="2106984" y="3311161"/>
              <a:ext cx="1220561" cy="360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defTabSz="685800"/>
              <a:endParaRPr lang="zh-CN" altLang="en-US" sz="8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061104" y="3360680"/>
              <a:ext cx="1297792" cy="28725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6350"/>
            </a:bodyPr>
            <a:lstStyle>
              <a:defPPr>
                <a:defRPr lang="zh-CN"/>
              </a:defPPr>
              <a:lvl1pPr>
                <a:defRPr sz="2800" b="1">
                  <a:solidFill>
                    <a:schemeClr val="accent1"/>
                  </a:solidFill>
                </a:defRPr>
              </a:lvl1pPr>
            </a:lstStyle>
            <a:p>
              <a:pPr algn="r" defTabSz="685800"/>
              <a:r>
                <a:rPr lang="zh-CN" altLang="en-US" sz="800" dirty="0">
                  <a:cs typeface="+mn-ea"/>
                  <a:sym typeface="+mn-lt"/>
                </a:rPr>
                <a:t>时间：</a:t>
              </a:r>
              <a:r>
                <a:rPr lang="en-US" altLang="zh-CN" sz="800" dirty="0">
                  <a:cs typeface="+mn-ea"/>
                  <a:sym typeface="+mn-lt"/>
                </a:rPr>
                <a:t>XX</a:t>
              </a:r>
              <a:r>
                <a:rPr lang="zh-CN" altLang="en-US" sz="800" dirty="0">
                  <a:cs typeface="+mn-ea"/>
                  <a:sym typeface="+mn-lt"/>
                </a:rPr>
                <a:t>年</a:t>
              </a:r>
              <a:r>
                <a:rPr lang="en-US" altLang="zh-CN" sz="800" dirty="0">
                  <a:cs typeface="+mn-ea"/>
                  <a:sym typeface="+mn-lt"/>
                </a:rPr>
                <a:t>XX</a:t>
              </a:r>
              <a:r>
                <a:rPr lang="zh-CN" altLang="en-US" sz="800" dirty="0">
                  <a:cs typeface="+mn-ea"/>
                  <a:sym typeface="+mn-lt"/>
                </a:rPr>
                <a:t>月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2209235" y="1118868"/>
            <a:ext cx="2514600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zh-CN" altLang="en-US" sz="17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没有执行力就没有竞争力</a:t>
            </a:r>
            <a:endParaRPr sz="17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19300" y="-11503"/>
            <a:ext cx="72948" cy="1611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37737" y="2495550"/>
            <a:ext cx="3428999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en-US" altLang="zh-CN" sz="3500" dirty="0" smtClean="0">
                <a:solidFill>
                  <a:schemeClr val="accent2"/>
                </a:solidFill>
                <a:latin typeface="Impact" panose="020B0806030902050204" pitchFamily="34" charset="0"/>
                <a:cs typeface="+mn-ea"/>
                <a:sym typeface="+mn-lt"/>
              </a:rPr>
              <a:t>EXECUTIVE POWER</a:t>
            </a:r>
            <a:endParaRPr lang="en-US" sz="3500" dirty="0">
              <a:solidFill>
                <a:schemeClr val="accent2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079051" y="2940041"/>
            <a:ext cx="68610" cy="22034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080272" y="2581275"/>
            <a:ext cx="61555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荣耀未来</a:t>
            </a:r>
            <a:endParaRPr lang="en-US" altLang="zh-CN" sz="1400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赢在执行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60486" y="3022245"/>
            <a:ext cx="3125199" cy="3000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zh-CN" altLang="en-US" sz="1500" spc="6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好的成绩源于用心的执行</a:t>
            </a:r>
            <a:endParaRPr sz="1500" spc="6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3835" y="666750"/>
            <a:ext cx="4420165" cy="3657600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 rot="16200000">
            <a:off x="515305" y="2391717"/>
            <a:ext cx="52074" cy="11017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5918765" y="2647950"/>
            <a:ext cx="1172517" cy="2019565"/>
            <a:chOff x="5918765" y="2647950"/>
            <a:chExt cx="1172517" cy="2019565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8765" y="3647867"/>
              <a:ext cx="1172517" cy="1019648"/>
            </a:xfrm>
            <a:prstGeom prst="rect">
              <a:avLst/>
            </a:prstGeom>
          </p:spPr>
        </p:pic>
        <p:cxnSp>
          <p:nvCxnSpPr>
            <p:cNvPr id="31" name="直接连接符 30"/>
            <p:cNvCxnSpPr/>
            <p:nvPr/>
          </p:nvCxnSpPr>
          <p:spPr>
            <a:xfrm flipV="1">
              <a:off x="6505023" y="2647950"/>
              <a:ext cx="0" cy="121920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6174155" y="2647950"/>
              <a:ext cx="330868" cy="139382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 flipV="1">
              <a:off x="6505024" y="2647950"/>
              <a:ext cx="357098" cy="150974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17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2" grpId="0" animBg="1"/>
      <p:bldP spid="19" grpId="0"/>
      <p:bldP spid="20" grpId="0" animBg="1"/>
      <p:bldP spid="16" grpId="0"/>
      <p:bldP spid="24" grpId="0"/>
      <p:bldP spid="27" grpId="0" animBg="1"/>
    </p:bldLst>
  </p:timing>
  <p:extLst mod="1">
    <p:ext uri="{E180D4A7-C9FB-4DFB-919C-405C955672EB}">
      <p14:showEvtLst xmlns:p14="http://schemas.microsoft.com/office/powerpoint/2010/main">
        <p14:playEvt time="16" objId="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单圆角矩形 2"/>
          <p:cNvSpPr/>
          <p:nvPr/>
        </p:nvSpPr>
        <p:spPr>
          <a:xfrm>
            <a:off x="1132523" y="1367458"/>
            <a:ext cx="3552825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TextBox 560"/>
          <p:cNvSpPr txBox="1"/>
          <p:nvPr/>
        </p:nvSpPr>
        <p:spPr>
          <a:xfrm>
            <a:off x="1130142" y="1425084"/>
            <a:ext cx="3555206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prstClr val="white"/>
                </a:solidFill>
                <a:cs typeface="+mn-ea"/>
                <a:sym typeface="+mn-lt"/>
              </a:rPr>
              <a:t>没有</a:t>
            </a:r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找到有执行力的员工</a:t>
            </a:r>
          </a:p>
        </p:txBody>
      </p:sp>
      <p:sp>
        <p:nvSpPr>
          <p:cNvPr id="15" name="矩形 3"/>
          <p:cNvSpPr/>
          <p:nvPr/>
        </p:nvSpPr>
        <p:spPr>
          <a:xfrm>
            <a:off x="685800" y="1901811"/>
            <a:ext cx="4919663" cy="35638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</a:pPr>
            <a:r>
              <a:rPr sz="1600" dirty="0">
                <a:solidFill>
                  <a:schemeClr val="bg1"/>
                </a:solidFill>
                <a:cs typeface="+mn-ea"/>
                <a:sym typeface="+mn-lt"/>
              </a:rPr>
              <a:t>【中国企业执行力低下的表现症状】</a:t>
            </a:r>
          </a:p>
        </p:txBody>
      </p:sp>
      <p:sp>
        <p:nvSpPr>
          <p:cNvPr id="14" name="矩形 3"/>
          <p:cNvSpPr/>
          <p:nvPr/>
        </p:nvSpPr>
        <p:spPr>
          <a:xfrm>
            <a:off x="1130142" y="2276662"/>
            <a:ext cx="5606891" cy="181908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defTabSz="685800">
              <a:lnSpc>
                <a:spcPct val="129000"/>
              </a:lnSpc>
              <a:spcAft>
                <a:spcPts val="450"/>
              </a:spcAft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％的人看不出是在工作，而是在制造矛盾，无事必生非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破坏性的做；</a:t>
            </a:r>
          </a:p>
          <a:p>
            <a:pPr defTabSz="685800">
              <a:lnSpc>
                <a:spcPct val="129000"/>
              </a:lnSpc>
              <a:spcAft>
                <a:spcPts val="450"/>
              </a:spcAft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％的人正在等待着什么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不想做；</a:t>
            </a:r>
          </a:p>
          <a:p>
            <a:pPr defTabSz="685800">
              <a:lnSpc>
                <a:spcPct val="129000"/>
              </a:lnSpc>
              <a:spcAft>
                <a:spcPts val="450"/>
              </a:spcAft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20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％的人正在为增加库存而工作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——“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蛮做”、“盲做”、“糊做”；</a:t>
            </a:r>
          </a:p>
          <a:p>
            <a:pPr defTabSz="685800">
              <a:lnSpc>
                <a:spcPct val="129000"/>
              </a:lnSpc>
              <a:spcAft>
                <a:spcPts val="450"/>
              </a:spcAft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10%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的人由于没有对公司做出贡献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在做，而是负效劳动；</a:t>
            </a:r>
          </a:p>
          <a:p>
            <a:pPr defTabSz="685800">
              <a:lnSpc>
                <a:spcPct val="129000"/>
              </a:lnSpc>
              <a:spcAft>
                <a:spcPts val="450"/>
              </a:spcAft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40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％的人正在按照低效的标准或方法工作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想做，而不会正确有效地做；</a:t>
            </a:r>
          </a:p>
          <a:p>
            <a:pPr defTabSz="685800">
              <a:lnSpc>
                <a:spcPct val="129000"/>
              </a:lnSpc>
              <a:spcAft>
                <a:spcPts val="450"/>
              </a:spcAft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只有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15%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的人属于正常范围，但绩效仍然不高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——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做不好，做事不到位。</a:t>
            </a:r>
          </a:p>
        </p:txBody>
      </p:sp>
      <p:sp>
        <p:nvSpPr>
          <p:cNvPr id="25" name="Dark Gray"/>
          <p:cNvSpPr/>
          <p:nvPr/>
        </p:nvSpPr>
        <p:spPr bwMode="auto">
          <a:xfrm>
            <a:off x="6582252" y="2409017"/>
            <a:ext cx="1633538" cy="1633538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accent2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162000" tIns="25719" rIns="162000" bIns="25719" numCol="1" rtlCol="0" anchor="ctr" anchorCtr="0" compatLnSpc="1"/>
          <a:lstStyle/>
          <a:p>
            <a:pPr indent="342900" defTabSz="513874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noProof="1">
                <a:solidFill>
                  <a:schemeClr val="bg1"/>
                </a:solidFill>
                <a:cs typeface="+mn-ea"/>
                <a:sym typeface="+mn-lt"/>
              </a:rPr>
              <a:t>可见，企业中想做大事的人太多，而愿把小事做完美的人太少。若员工或团队没有执行力，企业何来的执行力？</a:t>
            </a:r>
            <a:endParaRPr lang="zh-CN" altLang="en-US" sz="1100" b="1" kern="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对角圆角矩形 25"/>
          <p:cNvSpPr/>
          <p:nvPr/>
        </p:nvSpPr>
        <p:spPr>
          <a:xfrm>
            <a:off x="6582252" y="1261255"/>
            <a:ext cx="1633538" cy="1021556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21284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wind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15" grpId="0"/>
      <p:bldP spid="14" grpId="0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4446746" y="1535430"/>
            <a:ext cx="3417569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4446746" y="1591151"/>
            <a:ext cx="3569970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prstClr val="white"/>
                </a:solidFill>
                <a:cs typeface="+mn-ea"/>
                <a:sym typeface="+mn-lt"/>
              </a:rPr>
              <a:t>没有</a:t>
            </a:r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找到有执行力的员工</a:t>
            </a:r>
          </a:p>
        </p:txBody>
      </p:sp>
      <p:sp>
        <p:nvSpPr>
          <p:cNvPr id="2" name="对角圆角矩形 1"/>
          <p:cNvSpPr/>
          <p:nvPr/>
        </p:nvSpPr>
        <p:spPr>
          <a:xfrm>
            <a:off x="631984" y="1465422"/>
            <a:ext cx="3362325" cy="2492216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4381024" y="3057049"/>
            <a:ext cx="4229576" cy="942822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这是因为人员优势的特性是少有的，且是独特的，竞争对手往往难以仿效，也无从取代，是一种非常强大的竞争优势。</a:t>
            </a:r>
            <a:r>
              <a:rPr lang="zh-CN" altLang="en-US" sz="1100" b="1" spc="225" noProof="1">
                <a:solidFill>
                  <a:schemeClr val="bg1"/>
                </a:solidFill>
                <a:cs typeface="+mn-ea"/>
                <a:sym typeface="+mn-lt"/>
              </a:rPr>
              <a:t>可以说，优秀的执行人员就是完成任务的一把“万能钥匙”。</a:t>
            </a: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4381024" y="2155984"/>
            <a:ext cx="4229576" cy="942822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其实，执行力归根结底在于人，企业要提升自我的整体执行力就必须先找到拥有执行能力的人。员工是达到有效执行的最终端的实现者。在这个瞬息万变的年代里，唯有员工可以长久地维持企业的竞争力。</a:t>
            </a:r>
            <a:endParaRPr lang="zh-CN" altLang="en-US" sz="1100" b="1" spc="225" noProof="1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1537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wind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" grpId="0" animBg="1"/>
      <p:bldP spid="5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579597" y="1635282"/>
            <a:ext cx="3965257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577215" y="1692908"/>
            <a:ext cx="3967639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prstClr val="white"/>
                </a:solidFill>
                <a:cs typeface="+mn-ea"/>
                <a:sym typeface="+mn-lt"/>
              </a:rPr>
              <a:t>没有</a:t>
            </a:r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奖惩（考核结果的运用）</a:t>
            </a:r>
          </a:p>
        </p:txBody>
      </p:sp>
      <p:sp>
        <p:nvSpPr>
          <p:cNvPr id="2" name="对角圆角矩形 1"/>
          <p:cNvSpPr/>
          <p:nvPr/>
        </p:nvSpPr>
        <p:spPr>
          <a:xfrm>
            <a:off x="5181600" y="1581150"/>
            <a:ext cx="3289935" cy="2466499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664845" y="3098322"/>
            <a:ext cx="4516755" cy="484748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故事的结果众所周知，</a:t>
            </a:r>
            <a:r>
              <a:rPr lang="zh-CN" altLang="en-US" sz="1100" b="1" spc="225" noProof="1">
                <a:solidFill>
                  <a:schemeClr val="bg1"/>
                </a:solidFill>
                <a:cs typeface="+mn-ea"/>
                <a:sym typeface="+mn-lt"/>
              </a:rPr>
              <a:t>两名爱姬屡次带头违反军规被斩首</a:t>
            </a: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，再集训时，无一宫女嬉笑喧哗。</a:t>
            </a:r>
            <a:endParaRPr lang="zh-CN" altLang="en-US" sz="1100" b="1" spc="225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664845" y="2405378"/>
            <a:ext cx="4516755" cy="942822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吴王阖闾令孙武训练姬妃宫女。孙武挑选百名宫女分列两队，且令吴王的两名爱姬担任队长。列队训练时，三令五申，宫女们还是满不在乎，两名担任队长的爱姬更是笑弯了腰。</a:t>
            </a:r>
          </a:p>
        </p:txBody>
      </p:sp>
    </p:spTree>
    <p:extLst>
      <p:ext uri="{BB962C8B-B14F-4D97-AF65-F5344CB8AC3E}">
        <p14:creationId xmlns:p14="http://schemas.microsoft.com/office/powerpoint/2010/main" val="1093324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wind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" grpId="0" animBg="1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4195762" y="1654016"/>
            <a:ext cx="3689985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4195762" y="1709737"/>
            <a:ext cx="4612005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员工执行力强，一般是指：</a:t>
            </a:r>
          </a:p>
        </p:txBody>
      </p:sp>
      <p:sp>
        <p:nvSpPr>
          <p:cNvPr id="2" name="对角圆角矩形 1"/>
          <p:cNvSpPr/>
          <p:nvPr/>
        </p:nvSpPr>
        <p:spPr>
          <a:xfrm>
            <a:off x="533400" y="1550670"/>
            <a:ext cx="3362325" cy="2472214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矩形 3"/>
          <p:cNvSpPr>
            <a:spLocks noChangeArrowheads="1"/>
          </p:cNvSpPr>
          <p:nvPr/>
        </p:nvSpPr>
        <p:spPr bwMode="auto">
          <a:xfrm>
            <a:off x="4195762" y="2413159"/>
            <a:ext cx="4729163" cy="1435418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500" b="1" spc="225" noProof="1">
                <a:solidFill>
                  <a:schemeClr val="bg1"/>
                </a:solidFill>
                <a:cs typeface="+mn-ea"/>
                <a:sym typeface="+mn-lt"/>
              </a:rPr>
              <a:t>员工能够快速行动，并能够在既定时间内保质保量地完成任务。</a:t>
            </a:r>
          </a:p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200" spc="225" noProof="1">
                <a:solidFill>
                  <a:schemeClr val="bg1"/>
                </a:solidFill>
                <a:cs typeface="+mn-ea"/>
                <a:sym typeface="+mn-lt"/>
              </a:rPr>
              <a:t>我们可以想象一下自己身边的同事，哪些是执行力强的，哪些是执行力弱的，然后对员工执行力缺失的原因总结如下：</a:t>
            </a:r>
          </a:p>
        </p:txBody>
      </p:sp>
    </p:spTree>
    <p:extLst>
      <p:ext uri="{BB962C8B-B14F-4D97-AF65-F5344CB8AC3E}">
        <p14:creationId xmlns:p14="http://schemas.microsoft.com/office/powerpoint/2010/main" val="34649038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wind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4186238" y="1654016"/>
            <a:ext cx="3729037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4186238" y="1709737"/>
            <a:ext cx="3729037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员工执行力强，一般是指：</a:t>
            </a:r>
          </a:p>
        </p:txBody>
      </p:sp>
      <p:sp>
        <p:nvSpPr>
          <p:cNvPr id="2" name="对角圆角矩形 1"/>
          <p:cNvSpPr/>
          <p:nvPr/>
        </p:nvSpPr>
        <p:spPr>
          <a:xfrm>
            <a:off x="523875" y="1550670"/>
            <a:ext cx="3362325" cy="2505075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矩形 3"/>
          <p:cNvSpPr>
            <a:spLocks noChangeArrowheads="1"/>
          </p:cNvSpPr>
          <p:nvPr/>
        </p:nvSpPr>
        <p:spPr bwMode="auto">
          <a:xfrm>
            <a:off x="4186237" y="2413159"/>
            <a:ext cx="4729163" cy="1435418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500" b="1" spc="225" noProof="1">
                <a:solidFill>
                  <a:schemeClr val="bg1"/>
                </a:solidFill>
                <a:cs typeface="+mn-ea"/>
                <a:sym typeface="+mn-lt"/>
              </a:rPr>
              <a:t>员工能够快速行动，并能够在既定时间内保质保量地完成任务。</a:t>
            </a:r>
          </a:p>
          <a:p>
            <a:pPr indent="342900" algn="just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200" spc="225" noProof="1">
                <a:solidFill>
                  <a:schemeClr val="bg1"/>
                </a:solidFill>
                <a:cs typeface="+mn-ea"/>
                <a:sym typeface="+mn-lt"/>
              </a:rPr>
              <a:t>我们可以想象一下自己身边的同事，哪些是执行力强的，哪些是执行力弱的，然后对员工执行力缺失的原因总结如下：</a:t>
            </a:r>
          </a:p>
        </p:txBody>
      </p:sp>
    </p:spTree>
    <p:extLst>
      <p:ext uri="{BB962C8B-B14F-4D97-AF65-F5344CB8AC3E}">
        <p14:creationId xmlns:p14="http://schemas.microsoft.com/office/powerpoint/2010/main" val="907151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wind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4016217" y="1504950"/>
            <a:ext cx="4518184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4016217" y="1560671"/>
            <a:ext cx="3679984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schemeClr val="bg1"/>
                </a:solidFill>
                <a:cs typeface="+mn-ea"/>
                <a:sym typeface="+mn-lt"/>
              </a:rPr>
              <a:t>拖延</a:t>
            </a:r>
            <a:r>
              <a:rPr lang="zh-CN" altLang="en-US" sz="2100" spc="225" noProof="1">
                <a:solidFill>
                  <a:schemeClr val="bg1"/>
                </a:solidFill>
                <a:cs typeface="+mn-ea"/>
                <a:sym typeface="+mn-lt"/>
              </a:rPr>
              <a:t>磨唧，缺乏行动</a:t>
            </a:r>
          </a:p>
        </p:txBody>
      </p:sp>
      <p:sp>
        <p:nvSpPr>
          <p:cNvPr id="2" name="对角圆角矩形 1"/>
          <p:cNvSpPr/>
          <p:nvPr/>
        </p:nvSpPr>
        <p:spPr>
          <a:xfrm>
            <a:off x="513874" y="1360171"/>
            <a:ext cx="3362325" cy="2631281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矩形 3"/>
          <p:cNvSpPr/>
          <p:nvPr/>
        </p:nvSpPr>
        <p:spPr>
          <a:xfrm>
            <a:off x="3996690" y="2939415"/>
            <a:ext cx="4647724" cy="78247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拖延消磨了意志，使人丧失进取心。一旦开始遇事推拖，就很容易再次拖延，直到变成一种根深蒂固的习惯。拖延，只能让他人领先。任何憧憬、理想和计划，都会在拖延中落空。</a:t>
            </a:r>
            <a:endParaRPr lang="zh-CN" alt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3"/>
          <p:cNvSpPr/>
          <p:nvPr/>
        </p:nvSpPr>
        <p:spPr>
          <a:xfrm>
            <a:off x="3996690" y="2648426"/>
            <a:ext cx="4647724" cy="2880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拖延不会让事情凭空消失，只会使普通的事情变成紧急的事情。</a:t>
            </a:r>
            <a:endParaRPr lang="zh-CN" alt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12407" y="2128361"/>
            <a:ext cx="4628674" cy="58631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342900" algn="just" defTabSz="685800">
              <a:lnSpc>
                <a:spcPct val="120000"/>
              </a:lnSpc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“最消磨意志、最摧毁创造力的事情，莫过于拥有梦想而不开始行动”。</a:t>
            </a:r>
          </a:p>
        </p:txBody>
      </p:sp>
    </p:spTree>
    <p:extLst>
      <p:ext uri="{BB962C8B-B14F-4D97-AF65-F5344CB8AC3E}">
        <p14:creationId xmlns:p14="http://schemas.microsoft.com/office/powerpoint/2010/main" val="31993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wind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" grpId="0" animBg="1"/>
      <p:bldP spid="5" grpId="0"/>
      <p:bldP spid="14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71" y="1809750"/>
            <a:ext cx="3357829" cy="286441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916620" y="1412657"/>
            <a:ext cx="1295400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en-US" altLang="zh-CN" sz="7200" b="1" spc="225" dirty="0" smtClean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0</a:t>
            </a:r>
            <a:r>
              <a:rPr lang="en-US" altLang="zh-CN" sz="7200" b="1" spc="225" dirty="0" smtClean="0">
                <a:solidFill>
                  <a:schemeClr val="accent2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3</a:t>
            </a:r>
            <a:endParaRPr sz="7200" b="1" spc="225" dirty="0">
              <a:solidFill>
                <a:schemeClr val="accent2"/>
              </a:solidFill>
              <a:latin typeface="汉仪综艺体简" panose="02010609000101010101" pitchFamily="49" charset="-122"/>
              <a:ea typeface="汉仪综艺体简" panose="02010609000101010101" pitchFamily="49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33800" y="-11503"/>
            <a:ext cx="65690" cy="17754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 rot="16200000">
            <a:off x="1529324" y="214815"/>
            <a:ext cx="45719" cy="3144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48"/>
          <p:cNvSpPr txBox="1"/>
          <p:nvPr/>
        </p:nvSpPr>
        <p:spPr>
          <a:xfrm>
            <a:off x="3810000" y="2250857"/>
            <a:ext cx="488820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685800"/>
            <a:r>
              <a:rPr lang="zh-CN" altLang="en-US" sz="5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怎样提升执行力</a:t>
            </a:r>
          </a:p>
        </p:txBody>
      </p:sp>
      <p:sp>
        <p:nvSpPr>
          <p:cNvPr id="24" name="TextBox 49"/>
          <p:cNvSpPr txBox="1"/>
          <p:nvPr/>
        </p:nvSpPr>
        <p:spPr>
          <a:xfrm>
            <a:off x="3925798" y="3144788"/>
            <a:ext cx="4772409" cy="1889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eaLnBrk="0" hangingPunct="0">
              <a:lnSpc>
                <a:spcPct val="110000"/>
              </a:lnSpc>
            </a:pPr>
            <a:r>
              <a:rPr lang="zh-CN" altLang="en-US" sz="1200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执行力的研究背景 如何去理解执行 执行力为什么重要</a:t>
            </a:r>
          </a:p>
        </p:txBody>
      </p:sp>
      <p:sp>
        <p:nvSpPr>
          <p:cNvPr id="26" name="TextBox 48"/>
          <p:cNvSpPr txBox="1"/>
          <p:nvPr/>
        </p:nvSpPr>
        <p:spPr>
          <a:xfrm>
            <a:off x="3972910" y="1536480"/>
            <a:ext cx="201091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en-US" altLang="zh-CN" sz="5400" b="1" dirty="0" smtClean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PART</a:t>
            </a:r>
            <a:endParaRPr lang="en-US" altLang="zh-CN" sz="5400" b="1" dirty="0">
              <a:solidFill>
                <a:schemeClr val="accent2"/>
              </a:solidFill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5944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fallOve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63" grpId="0" animBg="1"/>
      <p:bldP spid="23" grpId="0"/>
      <p:bldP spid="24" grpId="0"/>
      <p:bldP spid="26" grpId="0"/>
    </p:bldLst>
  </p:timing>
  <p:extLst mod="1">
    <p:ext uri="{E180D4A7-C9FB-4DFB-919C-405C955672EB}">
      <p14:showEvtLst xmlns:p14="http://schemas.microsoft.com/office/powerpoint/2010/main">
        <p14:playEvt time="16" objId="5"/>
      </p14:showEvtLst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4224337" y="1409700"/>
            <a:ext cx="4538663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4224337" y="1465421"/>
            <a:ext cx="2634139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prstClr val="white"/>
                </a:solidFill>
                <a:cs typeface="+mn-ea"/>
                <a:sym typeface="+mn-lt"/>
              </a:rPr>
              <a:t>创建</a:t>
            </a:r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强执行力文化</a:t>
            </a:r>
          </a:p>
        </p:txBody>
      </p:sp>
      <p:sp>
        <p:nvSpPr>
          <p:cNvPr id="2" name="对角圆角矩形 1"/>
          <p:cNvSpPr/>
          <p:nvPr/>
        </p:nvSpPr>
        <p:spPr>
          <a:xfrm>
            <a:off x="478155" y="1410177"/>
            <a:ext cx="3362325" cy="2631281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4224337" y="2931795"/>
            <a:ext cx="4537710" cy="1161215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因此他必须参与到具体的运营过程中，到员工中去，找到执行各阶段的具体情况与预期之间的差距，并进一步对其进行正确而深入的引导、解决困难，直至成功。这才是领导者最最重要的工作。而且不论组织大小，这些关键工作都不能交付给其他任何人。</a:t>
            </a:r>
          </a:p>
        </p:txBody>
      </p:sp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4224337" y="2030730"/>
            <a:ext cx="4537710" cy="942822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各级领导必须参与到自己职能部门的具体工作当中，</a:t>
            </a:r>
            <a:r>
              <a:rPr lang="zh-CN" altLang="en-US" sz="1100" b="1" spc="225" noProof="1">
                <a:solidFill>
                  <a:schemeClr val="bg1"/>
                </a:solidFill>
                <a:cs typeface="+mn-ea"/>
                <a:sym typeface="+mn-lt"/>
              </a:rPr>
              <a:t>成为带动全局的发动机！</a:t>
            </a: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领导者需要有一种执行的本能，他必须相信，“除非我使这个计划真正转变成现实，否则我现在所做的一切根本没有意义”。</a:t>
            </a:r>
          </a:p>
        </p:txBody>
      </p:sp>
    </p:spTree>
    <p:extLst>
      <p:ext uri="{BB962C8B-B14F-4D97-AF65-F5344CB8AC3E}">
        <p14:creationId xmlns:p14="http://schemas.microsoft.com/office/powerpoint/2010/main" val="520779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" grpId="0" animBg="1"/>
      <p:bldP spid="3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581026" y="1607344"/>
            <a:ext cx="3753326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578645" y="1664970"/>
            <a:ext cx="2393156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prstClr val="white"/>
                </a:solidFill>
                <a:cs typeface="+mn-ea"/>
                <a:sym typeface="+mn-lt"/>
              </a:rPr>
              <a:t>领导者</a:t>
            </a:r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做好表率</a:t>
            </a:r>
          </a:p>
        </p:txBody>
      </p:sp>
      <p:sp>
        <p:nvSpPr>
          <p:cNvPr id="2" name="对角圆角矩形 1"/>
          <p:cNvSpPr/>
          <p:nvPr/>
        </p:nvSpPr>
        <p:spPr>
          <a:xfrm>
            <a:off x="4644390" y="1457801"/>
            <a:ext cx="3905250" cy="2642235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581025" y="3515677"/>
            <a:ext cx="3752374" cy="484748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b="1" spc="225" noProof="1">
                <a:solidFill>
                  <a:schemeClr val="bg1"/>
                </a:solidFill>
                <a:cs typeface="+mn-ea"/>
                <a:sym typeface="+mn-lt"/>
              </a:rPr>
              <a:t>身教胜于言教，领导者表率对执行力的影响是决定性的！</a:t>
            </a: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因此，领导要做好强执行力的表率。</a:t>
            </a:r>
            <a:endParaRPr lang="zh-CN" altLang="en-US" sz="1100" b="1" spc="225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3"/>
          <p:cNvSpPr>
            <a:spLocks noChangeArrowheads="1"/>
          </p:cNvSpPr>
          <p:nvPr/>
        </p:nvSpPr>
        <p:spPr bwMode="auto">
          <a:xfrm>
            <a:off x="581025" y="2216468"/>
            <a:ext cx="3752374" cy="1379608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一次，曹操行军，严令：大小将校，凡过麦田，但有践踏者，并皆斩首。但曹操坐骑受惊踏麦。曹操抽出佩剑欲自刎以治自己的踏麦之罪。再谋士嘉的劝说之下，乃以剑割自己的头发，掷于地说：“割发权代首”。此事在军中传开，</a:t>
            </a:r>
            <a:r>
              <a:rPr lang="zh-CN" altLang="en-US" sz="1100" b="1" spc="225" noProof="1">
                <a:solidFill>
                  <a:schemeClr val="bg1"/>
                </a:solidFill>
                <a:cs typeface="+mn-ea"/>
                <a:sym typeface="+mn-lt"/>
              </a:rPr>
              <a:t>三军上下无不悚然，无不懔遵军令。</a:t>
            </a:r>
          </a:p>
        </p:txBody>
      </p:sp>
    </p:spTree>
    <p:extLst>
      <p:ext uri="{BB962C8B-B14F-4D97-AF65-F5344CB8AC3E}">
        <p14:creationId xmlns:p14="http://schemas.microsoft.com/office/powerpoint/2010/main" val="2742450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" grpId="0" animBg="1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4184808" y="1612189"/>
            <a:ext cx="4538663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4237673" y="1653540"/>
            <a:ext cx="2995136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prstClr val="white"/>
                </a:solidFill>
                <a:cs typeface="+mn-ea"/>
                <a:sym typeface="+mn-lt"/>
              </a:rPr>
              <a:t>完善</a:t>
            </a:r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制度、简化流程</a:t>
            </a:r>
          </a:p>
        </p:txBody>
      </p:sp>
      <p:sp>
        <p:nvSpPr>
          <p:cNvPr id="2" name="对角圆角矩形 1"/>
          <p:cNvSpPr/>
          <p:nvPr/>
        </p:nvSpPr>
        <p:spPr>
          <a:xfrm>
            <a:off x="471487" y="1504950"/>
            <a:ext cx="3382328" cy="2674144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4237672" y="3010853"/>
            <a:ext cx="4525328" cy="942822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有执行力的领导人通常都</a:t>
            </a:r>
            <a:r>
              <a:rPr lang="zh-CN" altLang="en-US" sz="1100" b="1" spc="225" noProof="1">
                <a:solidFill>
                  <a:schemeClr val="bg1"/>
                </a:solidFill>
                <a:cs typeface="+mn-ea"/>
                <a:sym typeface="+mn-lt"/>
              </a:rPr>
              <a:t>言简意赅，说话不拐弯抹角也不虚伪矫饰，只是直陈己见</a:t>
            </a: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。他们知道该如何化繁为简，好让别人容易了解、评估并且展开实际行动，所以他们的话语常能成为众所遵循的常规。</a:t>
            </a:r>
          </a:p>
        </p:txBody>
      </p:sp>
      <p:sp>
        <p:nvSpPr>
          <p:cNvPr id="13" name="矩形 3"/>
          <p:cNvSpPr>
            <a:spLocks noChangeArrowheads="1"/>
          </p:cNvSpPr>
          <p:nvPr/>
        </p:nvSpPr>
        <p:spPr bwMode="auto">
          <a:xfrm>
            <a:off x="4237672" y="2251710"/>
            <a:ext cx="4525328" cy="724429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韦尔奇说，</a:t>
            </a:r>
            <a:r>
              <a:rPr lang="zh-CN" altLang="en-US" sz="1100" b="1" spc="225" noProof="1">
                <a:solidFill>
                  <a:schemeClr val="bg1"/>
                </a:solidFill>
                <a:cs typeface="+mn-ea"/>
                <a:sym typeface="+mn-lt"/>
              </a:rPr>
              <a:t>“执行力就是要消灭妨碍执行的官僚作风！”</a:t>
            </a: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。如论是制度还是流程，都要简洁、精炼，要便于理解，更要便于执行。简单才最有力量，简单才最有执行力。</a:t>
            </a:r>
          </a:p>
        </p:txBody>
      </p:sp>
    </p:spTree>
    <p:extLst>
      <p:ext uri="{BB962C8B-B14F-4D97-AF65-F5344CB8AC3E}">
        <p14:creationId xmlns:p14="http://schemas.microsoft.com/office/powerpoint/2010/main" val="2012461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" grpId="0" animBg="1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362200" y="930524"/>
            <a:ext cx="5791200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zh-CN" altLang="en-US" sz="5400" b="1" spc="225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执</a:t>
            </a:r>
            <a:r>
              <a:rPr lang="zh-CN" altLang="en-US" sz="5400" b="1" spc="225" dirty="0">
                <a:solidFill>
                  <a:schemeClr val="accent2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行</a:t>
            </a:r>
            <a:r>
              <a:rPr lang="zh-CN" altLang="en-US" sz="5400" b="1" spc="225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力提升训练</a:t>
            </a:r>
          </a:p>
        </p:txBody>
      </p:sp>
      <p:sp>
        <p:nvSpPr>
          <p:cNvPr id="12" name="矩形 11"/>
          <p:cNvSpPr/>
          <p:nvPr/>
        </p:nvSpPr>
        <p:spPr>
          <a:xfrm>
            <a:off x="3723290" y="-11503"/>
            <a:ext cx="76200" cy="12119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 rot="16200000">
            <a:off x="1224524" y="-73892"/>
            <a:ext cx="45719" cy="25344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708765" y="1876982"/>
            <a:ext cx="4999753" cy="15927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 defTabSz="685800">
              <a:lnSpc>
                <a:spcPct val="150000"/>
              </a:lnSpc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服从命令,坚决执行</a:t>
            </a:r>
          </a:p>
          <a:p>
            <a:pPr algn="just" defTabSz="685800">
              <a:lnSpc>
                <a:spcPct val="150000"/>
              </a:lnSpc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要结果,不要理由</a:t>
            </a:r>
          </a:p>
          <a:p>
            <a:pPr algn="just" defTabSz="685800">
              <a:lnSpc>
                <a:spcPct val="150000"/>
              </a:lnSpc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我们是靠结果生存,而不是靠理由</a:t>
            </a:r>
          </a:p>
          <a:p>
            <a:pPr algn="just" defTabSz="685800">
              <a:lnSpc>
                <a:spcPct val="150000"/>
              </a:lnSpc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凭着智慧与梦想,站在时代的前沿,用创新绎时尚,用创意诠释生活;</a:t>
            </a:r>
          </a:p>
          <a:p>
            <a:pPr algn="just" defTabSz="685800">
              <a:lnSpc>
                <a:spcPct val="150000"/>
              </a:lnSpc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企成文化有神奇的双翅,彰显个性,播种激情,穿越时空,翱翔天际;</a:t>
            </a:r>
          </a:p>
          <a:p>
            <a:pPr algn="just" defTabSz="685800">
              <a:lnSpc>
                <a:spcPct val="150000"/>
              </a:lnSpc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无限创意引领无限希望,让世界从此不再有隔膜.</a:t>
            </a:r>
          </a:p>
        </p:txBody>
      </p:sp>
      <p:sp>
        <p:nvSpPr>
          <p:cNvPr id="24" name="矩形 23"/>
          <p:cNvSpPr/>
          <p:nvPr/>
        </p:nvSpPr>
        <p:spPr>
          <a:xfrm>
            <a:off x="1143497" y="3531657"/>
            <a:ext cx="6857503" cy="868893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6" name="文本框 6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<p:cNvSpPr txBox="1"/>
          <p:nvPr/>
        </p:nvSpPr>
        <p:spPr>
          <a:xfrm>
            <a:off x="1295400" y="3642279"/>
            <a:ext cx="6576454" cy="6058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en-US" altLang="zh-CN" sz="3200" dirty="0" smtClean="0">
                <a:solidFill>
                  <a:schemeClr val="bg1"/>
                </a:solidFill>
                <a:cs typeface="+mn-ea"/>
                <a:sym typeface="+mn-lt"/>
              </a:rPr>
              <a:t>EMPLOYEE EXECUTIVE POWER </a:t>
            </a:r>
            <a:endParaRPr lang="en-US" altLang="zh-CN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矩形 2"/>
          <p:cNvSpPr>
            <a:spLocks noChangeArrowheads="1"/>
          </p:cNvSpPr>
          <p:nvPr/>
        </p:nvSpPr>
        <p:spPr bwMode="auto">
          <a:xfrm>
            <a:off x="1167145" y="1987012"/>
            <a:ext cx="1415772" cy="137268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>
              <a:lnSpc>
                <a:spcPct val="130000"/>
              </a:lnSpc>
            </a:pPr>
            <a:r>
              <a:rPr lang="zh-CN" altLang="en-US" sz="3200" b="1" dirty="0">
                <a:solidFill>
                  <a:schemeClr val="accent2"/>
                </a:solidFill>
                <a:latin typeface="字魂59号-创粗黑"/>
                <a:ea typeface="+mn-ea"/>
                <a:cs typeface="+mn-ea"/>
                <a:sym typeface="+mn-lt"/>
              </a:rPr>
              <a:t>执行力</a:t>
            </a:r>
            <a:endParaRPr lang="en-US" altLang="zh-CN" sz="3200" b="1" dirty="0">
              <a:solidFill>
                <a:schemeClr val="accent2"/>
              </a:solidFill>
              <a:latin typeface="字魂59号-创粗黑"/>
              <a:ea typeface="+mn-ea"/>
              <a:cs typeface="+mn-ea"/>
              <a:sym typeface="+mn-lt"/>
            </a:endParaRPr>
          </a:p>
          <a:p>
            <a:pPr algn="ctr" defTabSz="685800"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accent2"/>
                </a:solidFill>
                <a:latin typeface="字魂59号-创粗黑"/>
                <a:ea typeface="+mn-ea"/>
                <a:cs typeface="+mn-ea"/>
                <a:sym typeface="+mn-lt"/>
              </a:rPr>
              <a:t>行动力</a:t>
            </a:r>
            <a:endParaRPr lang="zh-CN" altLang="en-US" sz="2000" dirty="0">
              <a:solidFill>
                <a:schemeClr val="accent2"/>
              </a:solidFill>
              <a:latin typeface="字魂59号-创粗黑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78729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fallOve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63" grpId="0" animBg="1"/>
      <p:bldP spid="23" grpId="0"/>
      <p:bldP spid="24" grpId="0" animBg="1"/>
      <p:bldP spid="26" grpId="0"/>
      <p:bldP spid="26" grpId="1"/>
      <p:bldP spid="37" grpId="0" animBg="1"/>
    </p:bldLst>
  </p:timing>
  <p:extLst mod="1">
    <p:ext uri="{E180D4A7-C9FB-4DFB-919C-405C955672EB}">
      <p14:showEvtLst xmlns:p14="http://schemas.microsoft.com/office/powerpoint/2010/main">
        <p14:playEvt time="16" objId="5"/>
      </p14:showEvt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614363" y="1392965"/>
            <a:ext cx="3943826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611983" y="1450591"/>
            <a:ext cx="2817018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prstClr val="white"/>
                </a:solidFill>
                <a:cs typeface="+mn-ea"/>
                <a:sym typeface="+mn-lt"/>
              </a:rPr>
              <a:t>GE</a:t>
            </a:r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高效的执行系统</a:t>
            </a:r>
          </a:p>
        </p:txBody>
      </p:sp>
      <p:sp>
        <p:nvSpPr>
          <p:cNvPr id="2" name="对角圆角矩形 1"/>
          <p:cNvSpPr/>
          <p:nvPr/>
        </p:nvSpPr>
        <p:spPr>
          <a:xfrm>
            <a:off x="4800600" y="1352550"/>
            <a:ext cx="3905250" cy="2737009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4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573405" y="3434723"/>
            <a:ext cx="3984784" cy="484748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en-US" altLang="zh-CN" sz="1100" spc="225" noProof="1">
                <a:solidFill>
                  <a:schemeClr val="bg1"/>
                </a:solidFill>
                <a:cs typeface="+mn-ea"/>
                <a:sym typeface="+mn-lt"/>
              </a:rPr>
              <a:t>GE</a:t>
            </a: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管理的基本理念就是：管理简单化（</a:t>
            </a:r>
            <a:r>
              <a:rPr lang="en-US" altLang="zh-CN" sz="1100" spc="225" noProof="1">
                <a:solidFill>
                  <a:schemeClr val="bg1"/>
                </a:solidFill>
                <a:cs typeface="+mn-ea"/>
                <a:sym typeface="+mn-lt"/>
              </a:rPr>
              <a:t>Managing less is managing better</a:t>
            </a: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）。</a:t>
            </a:r>
            <a:endParaRPr lang="zh-CN" altLang="en-US" sz="1100" b="1" spc="225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573405" y="2090671"/>
            <a:ext cx="3984784" cy="1598002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en-US" altLang="zh-CN" sz="1100" spc="225" noProof="1">
                <a:solidFill>
                  <a:schemeClr val="bg1"/>
                </a:solidFill>
                <a:cs typeface="+mn-ea"/>
                <a:sym typeface="+mn-lt"/>
              </a:rPr>
              <a:t>GE2001</a:t>
            </a: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年年报中说：为什么</a:t>
            </a:r>
            <a:r>
              <a:rPr lang="en-US" altLang="zh-CN" sz="1100" spc="225" noProof="1">
                <a:solidFill>
                  <a:schemeClr val="bg1"/>
                </a:solidFill>
                <a:cs typeface="+mn-ea"/>
                <a:sym typeface="+mn-lt"/>
              </a:rPr>
              <a:t>GE</a:t>
            </a: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拥有强大的执行力？因为</a:t>
            </a:r>
            <a:r>
              <a:rPr lang="en-US" altLang="zh-CN" sz="1100" spc="225" noProof="1">
                <a:solidFill>
                  <a:schemeClr val="bg1"/>
                </a:solidFill>
                <a:cs typeface="+mn-ea"/>
                <a:sym typeface="+mn-lt"/>
              </a:rPr>
              <a:t>GE</a:t>
            </a: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拥有这样一个制度化的高效系统，</a:t>
            </a:r>
            <a:r>
              <a:rPr lang="en-US" altLang="zh-CN" sz="1100" spc="225" noProof="1">
                <a:solidFill>
                  <a:schemeClr val="bg1"/>
                </a:solidFill>
                <a:cs typeface="+mn-ea"/>
                <a:sym typeface="+mn-lt"/>
              </a:rPr>
              <a:t>GE</a:t>
            </a: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可以做到所有的重大战略举措一经提出，在一个月内就能够完全进入操作状态，在我们从事的每一个行业都成为第一名或第二名，我们将通过革命性的变革，使之既具有大公司的强势又具有小公司的灵活精干。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98682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" grpId="0" animBg="1"/>
      <p:bldP spid="3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71" y="1809750"/>
            <a:ext cx="3357829" cy="286441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916620" y="1412657"/>
            <a:ext cx="1295400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en-US" altLang="zh-CN" sz="7200" b="1" spc="225" dirty="0" smtClean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0</a:t>
            </a:r>
            <a:r>
              <a:rPr lang="en-US" altLang="zh-CN" sz="7200" b="1" spc="225" dirty="0" smtClean="0">
                <a:solidFill>
                  <a:schemeClr val="accent2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4</a:t>
            </a:r>
            <a:endParaRPr sz="7200" b="1" spc="225" dirty="0">
              <a:solidFill>
                <a:schemeClr val="accent2"/>
              </a:solidFill>
              <a:latin typeface="汉仪综艺体简" panose="02010609000101010101" pitchFamily="49" charset="-122"/>
              <a:ea typeface="汉仪综艺体简" panose="02010609000101010101" pitchFamily="49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33800" y="-11503"/>
            <a:ext cx="65690" cy="17754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 rot="16200000">
            <a:off x="1529324" y="214815"/>
            <a:ext cx="45719" cy="3144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48"/>
          <p:cNvSpPr txBox="1"/>
          <p:nvPr/>
        </p:nvSpPr>
        <p:spPr>
          <a:xfrm>
            <a:off x="3810000" y="2250857"/>
            <a:ext cx="488820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685800"/>
            <a:r>
              <a:rPr lang="zh-CN" altLang="en-US" sz="5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执行力</a:t>
            </a:r>
            <a:r>
              <a:rPr lang="zh-CN" altLang="en-US" sz="5400" b="1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理念原则</a:t>
            </a:r>
            <a:endParaRPr lang="zh-CN" altLang="en-US" sz="54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24" name="TextBox 49"/>
          <p:cNvSpPr txBox="1"/>
          <p:nvPr/>
        </p:nvSpPr>
        <p:spPr>
          <a:xfrm>
            <a:off x="3925798" y="3144788"/>
            <a:ext cx="4772409" cy="1889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eaLnBrk="0" hangingPunct="0">
              <a:lnSpc>
                <a:spcPct val="110000"/>
              </a:lnSpc>
            </a:pPr>
            <a:r>
              <a:rPr lang="zh-CN" altLang="en-US" sz="1200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执行力的研究背景 如何去理解执行 执行力为什么重要</a:t>
            </a:r>
          </a:p>
        </p:txBody>
      </p:sp>
      <p:sp>
        <p:nvSpPr>
          <p:cNvPr id="26" name="TextBox 48"/>
          <p:cNvSpPr txBox="1"/>
          <p:nvPr/>
        </p:nvSpPr>
        <p:spPr>
          <a:xfrm>
            <a:off x="3972910" y="1536480"/>
            <a:ext cx="201091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en-US" altLang="zh-CN" sz="5400" b="1" dirty="0" smtClean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PART</a:t>
            </a:r>
            <a:endParaRPr lang="en-US" altLang="zh-CN" sz="5400" b="1" dirty="0">
              <a:solidFill>
                <a:schemeClr val="accent2"/>
              </a:solidFill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4286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wind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63" grpId="0" animBg="1"/>
      <p:bldP spid="23" grpId="0"/>
      <p:bldP spid="24" grpId="0"/>
      <p:bldP spid="26" grpId="0"/>
    </p:bldLst>
  </p:timing>
  <p:extLst mod="1">
    <p:ext uri="{E180D4A7-C9FB-4DFB-919C-405C955672EB}">
      <p14:showEvtLst xmlns:p14="http://schemas.microsoft.com/office/powerpoint/2010/main">
        <p14:playEvt time="16" objId="5"/>
      </p14:showEvtLst>
    </p:ext>
  </p:extLs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517683" y="1428750"/>
            <a:ext cx="4516755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515302" y="1486376"/>
            <a:ext cx="4890611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2100" spc="225" noProof="1">
                <a:solidFill>
                  <a:prstClr val="white"/>
                </a:solidFill>
                <a:cs typeface="+mn-ea"/>
                <a:sym typeface="+mn-lt"/>
              </a:rPr>
              <a:t>【阅读材料】你真正做决定了吗？</a:t>
            </a:r>
          </a:p>
        </p:txBody>
      </p:sp>
      <p:sp>
        <p:nvSpPr>
          <p:cNvPr id="2" name="对角圆角矩形 1"/>
          <p:cNvSpPr/>
          <p:nvPr/>
        </p:nvSpPr>
        <p:spPr>
          <a:xfrm>
            <a:off x="5246846" y="1428750"/>
            <a:ext cx="3516154" cy="2552224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521970" y="2035375"/>
            <a:ext cx="4512945" cy="1161215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郭台铭随身带个小闹钟，性格十万火急。他带人如带兵，看不得年轻人不上进，看不得事情没效率，他可以三天三夜不睡觉赶出货来，可以直接冲到生产线，连续</a:t>
            </a:r>
            <a:r>
              <a:rPr lang="en-US" altLang="zh-CN" sz="1100" spc="225" noProof="1">
                <a:solidFill>
                  <a:schemeClr val="bg1"/>
                </a:solidFill>
                <a:cs typeface="+mn-ea"/>
                <a:sym typeface="+mn-lt"/>
              </a:rPr>
              <a:t>6</a:t>
            </a: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个月守在机器旁，硬是盯着磨出技术！“执行力说穿了，就是看你有没有决心。”</a:t>
            </a:r>
          </a:p>
        </p:txBody>
      </p:sp>
      <p:sp>
        <p:nvSpPr>
          <p:cNvPr id="13" name="Dark Gray"/>
          <p:cNvSpPr/>
          <p:nvPr/>
        </p:nvSpPr>
        <p:spPr bwMode="auto">
          <a:xfrm>
            <a:off x="521970" y="3196590"/>
            <a:ext cx="4512469" cy="78486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162000" tIns="25719" rIns="162000" bIns="25719" numCol="1" rtlCol="0" anchor="ctr" anchorCtr="0" compatLnSpc="1"/>
          <a:lstStyle/>
          <a:p>
            <a:pPr indent="342900" defTabSz="513874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有些事情，你现在不做，可能，你永远都不会做了。</a:t>
            </a:r>
            <a:endParaRPr lang="en-US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92774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fallOve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" grpId="0" animBg="1"/>
      <p:bldP spid="7" grpId="0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单圆角矩形 2"/>
          <p:cNvSpPr/>
          <p:nvPr/>
        </p:nvSpPr>
        <p:spPr>
          <a:xfrm>
            <a:off x="4299109" y="1567339"/>
            <a:ext cx="4082891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TextBox 560"/>
          <p:cNvSpPr txBox="1"/>
          <p:nvPr/>
        </p:nvSpPr>
        <p:spPr>
          <a:xfrm>
            <a:off x="4299109" y="1623060"/>
            <a:ext cx="2520791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prstClr val="white"/>
                </a:solidFill>
                <a:cs typeface="+mn-ea"/>
                <a:sym typeface="+mn-lt"/>
              </a:rPr>
              <a:t>执行</a:t>
            </a:r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力理念/原则</a:t>
            </a:r>
          </a:p>
        </p:txBody>
      </p:sp>
      <p:sp>
        <p:nvSpPr>
          <p:cNvPr id="7" name="对角圆角矩形 6"/>
          <p:cNvSpPr/>
          <p:nvPr/>
        </p:nvSpPr>
        <p:spPr>
          <a:xfrm>
            <a:off x="654368" y="1567815"/>
            <a:ext cx="3250406" cy="2286000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 t="-1000" r="-1000"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4299109" y="2952750"/>
            <a:ext cx="4080034" cy="942822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不要错过今天，将一星期前、一个月前、一年前的害怕、怯懦、毁灭信心的思想从你心中除去，今天是你充满信心，永远摈弃害怕的日子，你今天才会充满信心地行动！这就是支撑我每天走向成功的秘密。</a:t>
            </a:r>
            <a:endParaRPr lang="zh-CN" altLang="en-US" sz="1100" b="1" spc="225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299109" y="2259807"/>
            <a:ext cx="4080034" cy="724429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建立你的决心！不能再有“以后再做”的事发生，因为根本没有明天再做这回事。</a:t>
            </a:r>
            <a:r>
              <a:rPr lang="zh-CN" altLang="en-US" sz="1100" b="1" spc="225" noProof="1">
                <a:solidFill>
                  <a:schemeClr val="bg1"/>
                </a:solidFill>
                <a:cs typeface="+mn-ea"/>
                <a:sym typeface="+mn-lt"/>
              </a:rPr>
              <a:t>今天不是决定你明天做什么，而是决定你明天成为什么。</a:t>
            </a:r>
          </a:p>
        </p:txBody>
      </p:sp>
    </p:spTree>
    <p:extLst>
      <p:ext uri="{BB962C8B-B14F-4D97-AF65-F5344CB8AC3E}">
        <p14:creationId xmlns:p14="http://schemas.microsoft.com/office/powerpoint/2010/main" val="344366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fallOve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 animBg="1"/>
      <p:bldP spid="6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612458" y="1353026"/>
            <a:ext cx="3943826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610077" y="1410652"/>
            <a:ext cx="2590323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prstClr val="white"/>
                </a:solidFill>
                <a:cs typeface="+mn-ea"/>
                <a:sym typeface="+mn-lt"/>
              </a:rPr>
              <a:t>执行</a:t>
            </a:r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力理念/原则</a:t>
            </a:r>
          </a:p>
        </p:txBody>
      </p:sp>
      <p:sp>
        <p:nvSpPr>
          <p:cNvPr id="2" name="对角圆角矩形 1"/>
          <p:cNvSpPr/>
          <p:nvPr/>
        </p:nvSpPr>
        <p:spPr>
          <a:xfrm>
            <a:off x="4803934" y="1352550"/>
            <a:ext cx="3672364" cy="2595086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612458" y="2958464"/>
            <a:ext cx="3954304" cy="1161215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竞技场上，一个出拳速度快的小个子一定能够击败动作迟缓的大块头，快如闪电，就会瞬间爆发惊人的力量。所有的经济组织无不追求“更高、更快、更强”，它不仅是奥运会的著名格言，也是企业运行的不二法则，</a:t>
            </a:r>
            <a:r>
              <a:rPr lang="zh-CN" altLang="en-US" sz="1100" b="1" spc="225" noProof="1">
                <a:solidFill>
                  <a:schemeClr val="bg1"/>
                </a:solidFill>
                <a:cs typeface="+mn-ea"/>
                <a:sym typeface="+mn-lt"/>
              </a:rPr>
              <a:t>企业永远喜欢有速度的人。</a:t>
            </a: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612458" y="1994535"/>
            <a:ext cx="3954304" cy="942822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“速度第一，完美第二”，是因为完成比完美更重要，而不能因为一味地追求完美，而导致迟迟不能完成任务或严重降低了完成任务的速度。现在不是大鱼吃小鱼的时代，而是快鱼吃慢鱼的时代。</a:t>
            </a:r>
          </a:p>
        </p:txBody>
      </p:sp>
    </p:spTree>
    <p:extLst>
      <p:ext uri="{BB962C8B-B14F-4D97-AF65-F5344CB8AC3E}">
        <p14:creationId xmlns:p14="http://schemas.microsoft.com/office/powerpoint/2010/main" val="2502517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fallOve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" grpId="0" animBg="1"/>
      <p:bldP spid="3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95350" y="1352550"/>
            <a:ext cx="4064825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zh-CN" altLang="en-US" sz="7200" b="1" spc="225" dirty="0" smtClean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感谢</a:t>
            </a:r>
            <a:r>
              <a:rPr lang="zh-CN" altLang="en-US" sz="7200" b="1" spc="225" dirty="0" smtClean="0">
                <a:solidFill>
                  <a:schemeClr val="accent2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观</a:t>
            </a:r>
            <a:r>
              <a:rPr lang="zh-CN" altLang="en-US" sz="7200" b="1" spc="225" dirty="0" smtClean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看</a:t>
            </a:r>
            <a:endParaRPr sz="7200" b="1" spc="225" dirty="0">
              <a:solidFill>
                <a:schemeClr val="bg1"/>
              </a:solidFill>
              <a:latin typeface="汉仪综艺体简" panose="02010609000101010101" pitchFamily="49" charset="-122"/>
              <a:ea typeface="汉仪综艺体简" panose="02010609000101010101" pitchFamily="49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14400" y="3301667"/>
            <a:ext cx="1000595" cy="270000"/>
            <a:chOff x="697674" y="3311161"/>
            <a:chExt cx="1334127" cy="360000"/>
          </a:xfrm>
        </p:grpSpPr>
        <p:sp>
          <p:nvSpPr>
            <p:cNvPr id="4" name="矩形: 圆角 29"/>
            <p:cNvSpPr/>
            <p:nvPr/>
          </p:nvSpPr>
          <p:spPr>
            <a:xfrm>
              <a:off x="784522" y="3311161"/>
              <a:ext cx="1220561" cy="360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defTabSz="685800"/>
              <a:endParaRPr lang="zh-CN" altLang="en-US" sz="8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97674" y="3346710"/>
              <a:ext cx="1334127" cy="28725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6350"/>
            </a:bodyPr>
            <a:lstStyle>
              <a:defPPr>
                <a:defRPr lang="zh-CN"/>
              </a:defPPr>
              <a:lvl1pPr>
                <a:defRPr sz="2800" b="1">
                  <a:solidFill>
                    <a:schemeClr val="accent1"/>
                  </a:solidFill>
                </a:defRPr>
              </a:lvl1pPr>
            </a:lstStyle>
            <a:p>
              <a:pPr algn="r" defTabSz="685800"/>
              <a:r>
                <a:rPr lang="zh-CN" altLang="en-US" sz="800" dirty="0">
                  <a:cs typeface="+mn-ea"/>
                  <a:sym typeface="+mn-lt"/>
                </a:rPr>
                <a:t>培训师</a:t>
              </a:r>
              <a:r>
                <a:rPr lang="zh-CN" altLang="en-US" sz="800" dirty="0" smtClean="0">
                  <a:cs typeface="+mn-ea"/>
                  <a:sym typeface="+mn-lt"/>
                </a:rPr>
                <a:t>：</a:t>
              </a:r>
              <a:r>
                <a:rPr lang="zh-CN" altLang="en-US" sz="800" dirty="0">
                  <a:cs typeface="+mn-ea"/>
                  <a:sym typeface="+mn-lt"/>
                </a:rPr>
                <a:t>优</a:t>
              </a:r>
              <a:r>
                <a:rPr lang="zh-CN" altLang="en-US" sz="800" dirty="0" smtClean="0">
                  <a:cs typeface="+mn-ea"/>
                  <a:sym typeface="+mn-lt"/>
                </a:rPr>
                <a:t>品</a:t>
              </a:r>
              <a:r>
                <a:rPr lang="en-US" altLang="zh-CN" sz="800" dirty="0" smtClean="0">
                  <a:cs typeface="+mn-ea"/>
                  <a:sym typeface="+mn-lt"/>
                </a:rPr>
                <a:t>PPT</a:t>
              </a:r>
              <a:endParaRPr lang="zh-CN" altLang="en-US" sz="800" dirty="0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993984" y="3301667"/>
            <a:ext cx="973344" cy="270000"/>
            <a:chOff x="2061104" y="3311161"/>
            <a:chExt cx="1297792" cy="360000"/>
          </a:xfrm>
        </p:grpSpPr>
        <p:sp>
          <p:nvSpPr>
            <p:cNvPr id="7" name="矩形: 圆角 30"/>
            <p:cNvSpPr/>
            <p:nvPr/>
          </p:nvSpPr>
          <p:spPr>
            <a:xfrm>
              <a:off x="2106984" y="3311161"/>
              <a:ext cx="1220561" cy="360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defTabSz="685800"/>
              <a:endParaRPr lang="zh-CN" altLang="en-US" sz="8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061104" y="3360680"/>
              <a:ext cx="1297792" cy="28725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6350"/>
            </a:bodyPr>
            <a:lstStyle>
              <a:defPPr>
                <a:defRPr lang="zh-CN"/>
              </a:defPPr>
              <a:lvl1pPr>
                <a:defRPr sz="2800" b="1">
                  <a:solidFill>
                    <a:schemeClr val="accent1"/>
                  </a:solidFill>
                </a:defRPr>
              </a:lvl1pPr>
            </a:lstStyle>
            <a:p>
              <a:pPr algn="r" defTabSz="685800"/>
              <a:r>
                <a:rPr lang="zh-CN" altLang="en-US" sz="800" dirty="0">
                  <a:cs typeface="+mn-ea"/>
                  <a:sym typeface="+mn-lt"/>
                </a:rPr>
                <a:t>时间：</a:t>
              </a:r>
              <a:r>
                <a:rPr lang="en-US" altLang="zh-CN" sz="800" dirty="0">
                  <a:cs typeface="+mn-ea"/>
                  <a:sym typeface="+mn-lt"/>
                </a:rPr>
                <a:t>XX</a:t>
              </a:r>
              <a:r>
                <a:rPr lang="zh-CN" altLang="en-US" sz="800" dirty="0">
                  <a:cs typeface="+mn-ea"/>
                  <a:sym typeface="+mn-lt"/>
                </a:rPr>
                <a:t>年</a:t>
              </a:r>
              <a:r>
                <a:rPr lang="en-US" altLang="zh-CN" sz="800" dirty="0">
                  <a:cs typeface="+mn-ea"/>
                  <a:sym typeface="+mn-lt"/>
                </a:rPr>
                <a:t>XX</a:t>
              </a:r>
              <a:r>
                <a:rPr lang="zh-CN" altLang="en-US" sz="800" dirty="0">
                  <a:cs typeface="+mn-ea"/>
                  <a:sym typeface="+mn-lt"/>
                </a:rPr>
                <a:t>月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2209235" y="1118868"/>
            <a:ext cx="2514600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zh-CN" altLang="en-US" sz="17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没有执行力就没有竞争力</a:t>
            </a:r>
            <a:endParaRPr sz="17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19300" y="-11503"/>
            <a:ext cx="72948" cy="1611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37737" y="2419350"/>
            <a:ext cx="3428999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en-US" altLang="zh-CN" sz="3500" dirty="0" smtClean="0">
                <a:solidFill>
                  <a:schemeClr val="accent2"/>
                </a:solidFill>
                <a:latin typeface="Impact" panose="020B0806030902050204" pitchFamily="34" charset="0"/>
                <a:cs typeface="+mn-ea"/>
                <a:sym typeface="+mn-lt"/>
              </a:rPr>
              <a:t>EXECUTIVE POWER</a:t>
            </a:r>
            <a:endParaRPr lang="en-US" sz="3500" dirty="0">
              <a:solidFill>
                <a:schemeClr val="accent2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089561" y="2892419"/>
            <a:ext cx="45719" cy="22510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080272" y="2505075"/>
            <a:ext cx="61555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荣耀未来</a:t>
            </a:r>
            <a:endParaRPr lang="en-US" altLang="zh-CN" sz="1400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赢在执行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60486" y="2946045"/>
            <a:ext cx="3125199" cy="3000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zh-CN" altLang="en-US" sz="1500" spc="6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好的成绩源于用心的执行</a:t>
            </a:r>
            <a:endParaRPr sz="1500" spc="6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3835" y="666750"/>
            <a:ext cx="4420165" cy="3657600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 rot="16200000">
            <a:off x="515305" y="2315517"/>
            <a:ext cx="52074" cy="11017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5918765" y="2647950"/>
            <a:ext cx="1172517" cy="2019565"/>
            <a:chOff x="5918765" y="2647950"/>
            <a:chExt cx="1172517" cy="2019565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8765" y="3647867"/>
              <a:ext cx="1172517" cy="1019648"/>
            </a:xfrm>
            <a:prstGeom prst="rect">
              <a:avLst/>
            </a:prstGeom>
          </p:spPr>
        </p:pic>
        <p:cxnSp>
          <p:nvCxnSpPr>
            <p:cNvPr id="31" name="直接连接符 30"/>
            <p:cNvCxnSpPr/>
            <p:nvPr/>
          </p:nvCxnSpPr>
          <p:spPr>
            <a:xfrm flipV="1">
              <a:off x="6505023" y="2647950"/>
              <a:ext cx="0" cy="121920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6174155" y="2647950"/>
              <a:ext cx="330868" cy="139382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 flipV="1">
              <a:off x="6505024" y="2647950"/>
              <a:ext cx="357098" cy="1509741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1329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2" grpId="0" animBg="1"/>
      <p:bldP spid="19" grpId="0"/>
      <p:bldP spid="20" grpId="0" animBg="1"/>
      <p:bldP spid="16" grpId="0"/>
      <p:bldP spid="24" grpId="0"/>
      <p:bldP spid="27" grpId="0" animBg="1"/>
    </p:bldLst>
  </p:timing>
  <p:extLst mod="1">
    <p:ext uri="{E180D4A7-C9FB-4DFB-919C-405C955672EB}">
      <p14:showEvtLst xmlns:p14="http://schemas.microsoft.com/office/powerpoint/2010/main">
        <p14:playEvt time="16" objId="5"/>
      </p14:showEvtLst>
    </p:ext>
  </p:extLs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149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71" y="1521983"/>
            <a:ext cx="3700867" cy="315704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362200" y="998559"/>
            <a:ext cx="1714500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zh-CN" altLang="en-US" sz="5400" b="1" spc="225" dirty="0" smtClean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目</a:t>
            </a:r>
            <a:r>
              <a:rPr lang="zh-CN" altLang="en-US" sz="5400" b="1" spc="225" dirty="0" smtClean="0">
                <a:solidFill>
                  <a:schemeClr val="accent2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录</a:t>
            </a:r>
            <a:endParaRPr sz="5400" b="1" spc="225" dirty="0">
              <a:solidFill>
                <a:schemeClr val="accent2"/>
              </a:solidFill>
              <a:latin typeface="汉仪综艺体简" panose="02010609000101010101" pitchFamily="49" charset="-122"/>
              <a:ea typeface="汉仪综艺体简" panose="02010609000101010101" pitchFamily="49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23290" y="-11503"/>
            <a:ext cx="76200" cy="12119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362200" y="1813724"/>
            <a:ext cx="1695450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en-US" altLang="zh-CN" sz="2000" dirty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CONTENTS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648200" y="1200470"/>
            <a:ext cx="3352800" cy="533400"/>
            <a:chOff x="4343400" y="1428750"/>
            <a:chExt cx="3352800" cy="533400"/>
          </a:xfrm>
        </p:grpSpPr>
        <p:sp>
          <p:nvSpPr>
            <p:cNvPr id="25" name="文本框 7"/>
            <p:cNvSpPr txBox="1"/>
            <p:nvPr/>
          </p:nvSpPr>
          <p:spPr>
            <a:xfrm>
              <a:off x="4343400" y="1428750"/>
              <a:ext cx="533400" cy="438582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en-US" altLang="zh-CN" sz="2400" dirty="0" smtClean="0">
                  <a:solidFill>
                    <a:schemeClr val="accent2"/>
                  </a:solidFill>
                  <a:latin typeface="+mn-ea"/>
                  <a:cs typeface="+mn-ea"/>
                  <a:sym typeface="+mn-lt"/>
                </a:rPr>
                <a:t>01</a:t>
              </a:r>
              <a:endParaRPr lang="en-US" altLang="zh-CN" sz="2400" dirty="0">
                <a:solidFill>
                  <a:schemeClr val="accent2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32" name="文本框 15"/>
            <p:cNvSpPr txBox="1"/>
            <p:nvPr/>
          </p:nvSpPr>
          <p:spPr>
            <a:xfrm>
              <a:off x="4961067" y="1429441"/>
              <a:ext cx="1483042" cy="284693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1400" dirty="0">
                  <a:solidFill>
                    <a:prstClr val="white"/>
                  </a:solidFill>
                  <a:latin typeface="+mn-ea"/>
                  <a:cs typeface="+mn-ea"/>
                  <a:sym typeface="+mn-lt"/>
                </a:rPr>
                <a:t> 执行力知识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+mn-ea"/>
                  <a:cs typeface="+mn-ea"/>
                  <a:sym typeface="+mn-lt"/>
                </a:rPr>
                <a:t>概述</a:t>
              </a:r>
              <a:endParaRPr lang="zh-CN" altLang="en-US" sz="1400" dirty="0">
                <a:solidFill>
                  <a:prstClr val="white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841558" y="1685151"/>
              <a:ext cx="285464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/>
              <a:r>
                <a:rPr lang="en-US" altLang="zh-CN" sz="1200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good results come from hard work</a:t>
              </a:r>
              <a:endParaRPr lang="zh-CN" altLang="en-US" sz="12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648200" y="2054918"/>
            <a:ext cx="3352800" cy="533400"/>
            <a:chOff x="4343400" y="1428750"/>
            <a:chExt cx="3352800" cy="533400"/>
          </a:xfrm>
        </p:grpSpPr>
        <p:sp>
          <p:nvSpPr>
            <p:cNvPr id="52" name="文本框 7"/>
            <p:cNvSpPr txBox="1"/>
            <p:nvPr/>
          </p:nvSpPr>
          <p:spPr>
            <a:xfrm>
              <a:off x="4343400" y="1428750"/>
              <a:ext cx="533400" cy="438582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en-US" altLang="zh-CN" sz="2400" dirty="0" smtClean="0">
                  <a:solidFill>
                    <a:schemeClr val="accent2"/>
                  </a:solidFill>
                  <a:latin typeface="+mn-ea"/>
                  <a:cs typeface="+mn-ea"/>
                  <a:sym typeface="+mn-lt"/>
                </a:rPr>
                <a:t>02</a:t>
              </a:r>
              <a:endParaRPr lang="en-US" altLang="zh-CN" sz="2400" dirty="0">
                <a:solidFill>
                  <a:schemeClr val="accent2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53" name="文本框 15"/>
            <p:cNvSpPr txBox="1"/>
            <p:nvPr/>
          </p:nvSpPr>
          <p:spPr>
            <a:xfrm>
              <a:off x="4961067" y="1429441"/>
              <a:ext cx="1483042" cy="284693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1400" dirty="0">
                  <a:solidFill>
                    <a:prstClr val="white"/>
                  </a:solidFill>
                  <a:latin typeface="+mn-ea"/>
                  <a:cs typeface="+mn-ea"/>
                  <a:sym typeface="+mn-lt"/>
                </a:rPr>
                <a:t> 执行力缺失原因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4841558" y="1685151"/>
              <a:ext cx="285464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/>
              <a:r>
                <a:rPr lang="en-US" altLang="zh-CN" sz="1200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good results come from hard work</a:t>
              </a:r>
              <a:endParaRPr lang="zh-CN" altLang="en-US" sz="12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648200" y="2909366"/>
            <a:ext cx="3352800" cy="533400"/>
            <a:chOff x="4343400" y="1428750"/>
            <a:chExt cx="3352800" cy="533400"/>
          </a:xfrm>
        </p:grpSpPr>
        <p:sp>
          <p:nvSpPr>
            <p:cNvPr id="56" name="文本框 7"/>
            <p:cNvSpPr txBox="1"/>
            <p:nvPr/>
          </p:nvSpPr>
          <p:spPr>
            <a:xfrm>
              <a:off x="4343400" y="1428750"/>
              <a:ext cx="533400" cy="438582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en-US" altLang="zh-CN" sz="2400" dirty="0" smtClean="0">
                  <a:solidFill>
                    <a:schemeClr val="accent2"/>
                  </a:solidFill>
                  <a:latin typeface="+mn-ea"/>
                  <a:cs typeface="+mn-ea"/>
                  <a:sym typeface="+mn-lt"/>
                </a:rPr>
                <a:t>03</a:t>
              </a:r>
              <a:endParaRPr lang="en-US" altLang="zh-CN" sz="2400" dirty="0">
                <a:solidFill>
                  <a:schemeClr val="accent2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57" name="文本框 15"/>
            <p:cNvSpPr txBox="1"/>
            <p:nvPr/>
          </p:nvSpPr>
          <p:spPr>
            <a:xfrm>
              <a:off x="4961067" y="1429441"/>
              <a:ext cx="1483042" cy="284693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1400" dirty="0">
                  <a:solidFill>
                    <a:prstClr val="white"/>
                  </a:solidFill>
                  <a:latin typeface="+mn-ea"/>
                  <a:cs typeface="+mn-ea"/>
                  <a:sym typeface="+mn-lt"/>
                </a:rPr>
                <a:t> 怎样提升执行力 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4841558" y="1685151"/>
              <a:ext cx="285464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/>
              <a:r>
                <a:rPr lang="en-US" altLang="zh-CN" sz="1200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good results come from hard work</a:t>
              </a:r>
              <a:endParaRPr lang="zh-CN" altLang="en-US" sz="12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648200" y="3763813"/>
            <a:ext cx="3352800" cy="533400"/>
            <a:chOff x="4343400" y="1428750"/>
            <a:chExt cx="3352800" cy="533400"/>
          </a:xfrm>
        </p:grpSpPr>
        <p:sp>
          <p:nvSpPr>
            <p:cNvPr id="60" name="文本框 7"/>
            <p:cNvSpPr txBox="1"/>
            <p:nvPr/>
          </p:nvSpPr>
          <p:spPr>
            <a:xfrm>
              <a:off x="4343400" y="1428750"/>
              <a:ext cx="533400" cy="438582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en-US" altLang="zh-CN" sz="2400" dirty="0" smtClean="0">
                  <a:solidFill>
                    <a:schemeClr val="accent2"/>
                  </a:solidFill>
                  <a:latin typeface="+mn-ea"/>
                  <a:cs typeface="+mn-ea"/>
                  <a:sym typeface="+mn-lt"/>
                </a:rPr>
                <a:t>04</a:t>
              </a:r>
              <a:endParaRPr lang="en-US" altLang="zh-CN" sz="2400" dirty="0">
                <a:solidFill>
                  <a:schemeClr val="accent2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61" name="文本框 15"/>
            <p:cNvSpPr txBox="1"/>
            <p:nvPr/>
          </p:nvSpPr>
          <p:spPr>
            <a:xfrm>
              <a:off x="4961067" y="1429441"/>
              <a:ext cx="1483042" cy="284693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1400" dirty="0">
                  <a:solidFill>
                    <a:prstClr val="white"/>
                  </a:solidFill>
                  <a:latin typeface="+mn-ea"/>
                  <a:cs typeface="+mn-ea"/>
                  <a:sym typeface="+mn-lt"/>
                </a:rPr>
                <a:t> 执行力</a:t>
              </a:r>
              <a:r>
                <a:rPr lang="zh-CN" altLang="en-US" sz="1400" dirty="0" smtClean="0">
                  <a:solidFill>
                    <a:prstClr val="white"/>
                  </a:solidFill>
                  <a:latin typeface="+mn-ea"/>
                  <a:cs typeface="+mn-ea"/>
                  <a:sym typeface="+mn-lt"/>
                </a:rPr>
                <a:t>理念原则</a:t>
              </a:r>
              <a:endParaRPr lang="zh-CN" altLang="en-US" sz="1400" dirty="0">
                <a:solidFill>
                  <a:prstClr val="white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4841558" y="1685151"/>
              <a:ext cx="285464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/>
              <a:r>
                <a:rPr lang="en-US" altLang="zh-CN" sz="1200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good results come from hard work</a:t>
              </a:r>
              <a:endParaRPr lang="zh-CN" altLang="en-US" sz="12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 rot="16200000">
            <a:off x="1224524" y="-73892"/>
            <a:ext cx="45719" cy="25344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453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9" grpId="0"/>
      <p:bldP spid="63" grpId="0" animBg="1"/>
    </p:bldLst>
  </p:timing>
  <p:extLst mod="1">
    <p:ext uri="{E180D4A7-C9FB-4DFB-919C-405C955672EB}">
      <p14:showEvtLst xmlns:p14="http://schemas.microsoft.com/office/powerpoint/2010/main">
        <p14:playEvt time="16" objId="5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71" y="1809750"/>
            <a:ext cx="3357829" cy="286441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916620" y="1412657"/>
            <a:ext cx="1295400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en-US" altLang="zh-CN" sz="7200" b="1" spc="225" dirty="0" smtClean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0</a:t>
            </a:r>
            <a:r>
              <a:rPr lang="en-US" altLang="zh-CN" sz="7200" b="1" spc="225" dirty="0" smtClean="0">
                <a:solidFill>
                  <a:schemeClr val="accent2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1</a:t>
            </a:r>
            <a:endParaRPr sz="7200" b="1" spc="225" dirty="0">
              <a:solidFill>
                <a:schemeClr val="accent2"/>
              </a:solidFill>
              <a:latin typeface="汉仪综艺体简" panose="02010609000101010101" pitchFamily="49" charset="-122"/>
              <a:ea typeface="汉仪综艺体简" panose="02010609000101010101" pitchFamily="49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31172" y="-11503"/>
            <a:ext cx="68318" cy="1934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 rot="16200000">
            <a:off x="1529324" y="214815"/>
            <a:ext cx="45719" cy="3144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48"/>
          <p:cNvSpPr txBox="1"/>
          <p:nvPr/>
        </p:nvSpPr>
        <p:spPr>
          <a:xfrm>
            <a:off x="3810000" y="2250857"/>
            <a:ext cx="488820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685800"/>
            <a:r>
              <a:rPr lang="zh-CN" altLang="en-US" sz="5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执行力知识概述</a:t>
            </a:r>
          </a:p>
        </p:txBody>
      </p:sp>
      <p:sp>
        <p:nvSpPr>
          <p:cNvPr id="24" name="TextBox 49"/>
          <p:cNvSpPr txBox="1"/>
          <p:nvPr/>
        </p:nvSpPr>
        <p:spPr>
          <a:xfrm>
            <a:off x="3925798" y="3144788"/>
            <a:ext cx="4772409" cy="1889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eaLnBrk="0" hangingPunct="0">
              <a:lnSpc>
                <a:spcPct val="110000"/>
              </a:lnSpc>
            </a:pPr>
            <a:r>
              <a:rPr lang="zh-CN" altLang="en-US" sz="1200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执行力的研究背景 如何去理解执行 执行力为什么重要</a:t>
            </a:r>
          </a:p>
        </p:txBody>
      </p:sp>
      <p:sp>
        <p:nvSpPr>
          <p:cNvPr id="26" name="TextBox 48"/>
          <p:cNvSpPr txBox="1"/>
          <p:nvPr/>
        </p:nvSpPr>
        <p:spPr>
          <a:xfrm>
            <a:off x="3972910" y="1536480"/>
            <a:ext cx="201091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en-US" altLang="zh-CN" sz="5400" b="1" dirty="0" smtClean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PART</a:t>
            </a:r>
            <a:endParaRPr lang="en-US" altLang="zh-CN" sz="5400" b="1" dirty="0">
              <a:solidFill>
                <a:schemeClr val="accent2"/>
              </a:solidFill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6069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wind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63" grpId="0" animBg="1"/>
      <p:bldP spid="23" grpId="0"/>
      <p:bldP spid="24" grpId="0"/>
      <p:bldP spid="26" grpId="0"/>
    </p:bldLst>
  </p:timing>
  <p:extLst mod="1">
    <p:ext uri="{E180D4A7-C9FB-4DFB-919C-405C955672EB}">
      <p14:showEvtLst xmlns:p14="http://schemas.microsoft.com/office/powerpoint/2010/main">
        <p14:playEvt time="16" objId="5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>
            <a:off x="771563" y="1415846"/>
            <a:ext cx="3697804" cy="2641482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476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0" name="TextBox 560"/>
          <p:cNvSpPr txBox="1"/>
          <p:nvPr/>
        </p:nvSpPr>
        <p:spPr>
          <a:xfrm>
            <a:off x="4839414" y="1483995"/>
            <a:ext cx="2607469" cy="391478"/>
          </a:xfrm>
          <a:prstGeom prst="rect">
            <a:avLst/>
          </a:prstGeom>
          <a:solidFill>
            <a:schemeClr val="accent2"/>
          </a:solidFill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执行力的研究背景</a:t>
            </a:r>
          </a:p>
        </p:txBody>
      </p:sp>
      <p:sp>
        <p:nvSpPr>
          <p:cNvPr id="61" name="矩形 3"/>
          <p:cNvSpPr>
            <a:spLocks noChangeArrowheads="1"/>
          </p:cNvSpPr>
          <p:nvPr/>
        </p:nvSpPr>
        <p:spPr bwMode="auto">
          <a:xfrm>
            <a:off x="4770834" y="2854642"/>
            <a:ext cx="3839766" cy="942822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企业亦是如此，一个优秀的企业做同样的事情，但是却比别人做得更好，落实更到位、更迅速，能够从激烈的竞争中脱颖而出，独占鳌头，靠的就是企业的执行力。</a:t>
            </a:r>
          </a:p>
        </p:txBody>
      </p:sp>
      <p:sp>
        <p:nvSpPr>
          <p:cNvPr id="62" name="矩形 3"/>
          <p:cNvSpPr>
            <a:spLocks noChangeArrowheads="1"/>
          </p:cNvSpPr>
          <p:nvPr/>
        </p:nvSpPr>
        <p:spPr bwMode="auto">
          <a:xfrm>
            <a:off x="4770834" y="1962150"/>
            <a:ext cx="3839766" cy="724429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在这个充满竞争的世界里，有的人成绩斐然，有的人庸庸碌碌，</a:t>
            </a:r>
            <a:r>
              <a:rPr lang="zh-CN" altLang="en-US" sz="1100" b="1" spc="225" noProof="1">
                <a:solidFill>
                  <a:schemeClr val="bg1"/>
                </a:solidFill>
                <a:cs typeface="+mn-ea"/>
                <a:sym typeface="+mn-lt"/>
              </a:rPr>
              <a:t>一个重要的原因就是优秀者更有实现构想的能力，这就是一个人的执行力。</a:t>
            </a:r>
          </a:p>
        </p:txBody>
      </p:sp>
    </p:spTree>
    <p:extLst>
      <p:ext uri="{BB962C8B-B14F-4D97-AF65-F5344CB8AC3E}">
        <p14:creationId xmlns:p14="http://schemas.microsoft.com/office/powerpoint/2010/main" val="1767163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fallOve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0" grpId="0" animBg="1"/>
      <p:bldP spid="6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单圆角矩形 2"/>
          <p:cNvSpPr/>
          <p:nvPr/>
        </p:nvSpPr>
        <p:spPr>
          <a:xfrm>
            <a:off x="5047251" y="1397643"/>
            <a:ext cx="3097530" cy="381476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对角圆角矩形 1"/>
          <p:cNvSpPr/>
          <p:nvPr/>
        </p:nvSpPr>
        <p:spPr>
          <a:xfrm>
            <a:off x="838200" y="1397643"/>
            <a:ext cx="3735364" cy="2695574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0" name="TextBox 560"/>
          <p:cNvSpPr txBox="1"/>
          <p:nvPr/>
        </p:nvSpPr>
        <p:spPr>
          <a:xfrm>
            <a:off x="5044870" y="1402881"/>
            <a:ext cx="2616915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prstClr val="white"/>
                </a:solidFill>
                <a:cs typeface="+mn-ea"/>
                <a:sym typeface="+mn-lt"/>
              </a:rPr>
              <a:t>如何</a:t>
            </a:r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去理解执行力</a:t>
            </a:r>
          </a:p>
        </p:txBody>
      </p:sp>
      <p:sp>
        <p:nvSpPr>
          <p:cNvPr id="61" name="矩形 3"/>
          <p:cNvSpPr>
            <a:spLocks noChangeArrowheads="1"/>
          </p:cNvSpPr>
          <p:nvPr/>
        </p:nvSpPr>
        <p:spPr bwMode="auto">
          <a:xfrm>
            <a:off x="5044870" y="2665420"/>
            <a:ext cx="3171825" cy="1339854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600" b="1" spc="225" noProof="1">
                <a:solidFill>
                  <a:schemeClr val="bg1"/>
                </a:solidFill>
                <a:cs typeface="+mn-ea"/>
                <a:sym typeface="+mn-lt"/>
              </a:rPr>
              <a:t>“执行力应该成为一家公司的战略和目标的重要组成部分，它是目标和结果之间‘缺失的一环’”。</a:t>
            </a:r>
          </a:p>
        </p:txBody>
      </p:sp>
      <p:sp>
        <p:nvSpPr>
          <p:cNvPr id="62" name="矩形 3"/>
          <p:cNvSpPr>
            <a:spLocks noChangeArrowheads="1"/>
          </p:cNvSpPr>
          <p:nvPr/>
        </p:nvSpPr>
        <p:spPr bwMode="auto">
          <a:xfrm>
            <a:off x="5044870" y="1941044"/>
            <a:ext cx="3171825" cy="724429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  <a:defRPr/>
            </a:pPr>
            <a:r>
              <a:rPr lang="zh-CN" altLang="en-US" sz="1100" spc="225" noProof="1">
                <a:solidFill>
                  <a:schemeClr val="bg1"/>
                </a:solidFill>
                <a:cs typeface="+mn-ea"/>
                <a:sym typeface="+mn-lt"/>
              </a:rPr>
              <a:t>《执行力》(Execution)一书(Larry Bossidy与Ram Charan合著作)一书中阐述：</a:t>
            </a:r>
          </a:p>
        </p:txBody>
      </p:sp>
    </p:spTree>
    <p:extLst>
      <p:ext uri="{BB962C8B-B14F-4D97-AF65-F5344CB8AC3E}">
        <p14:creationId xmlns:p14="http://schemas.microsoft.com/office/powerpoint/2010/main" val="1583980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fallOve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60" grpId="0"/>
      <p:bldP spid="61" grpId="0"/>
      <p:bldP spid="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909162" y="1628330"/>
            <a:ext cx="2919412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对角圆角矩形 4"/>
          <p:cNvSpPr/>
          <p:nvPr/>
        </p:nvSpPr>
        <p:spPr>
          <a:xfrm>
            <a:off x="4572000" y="1550788"/>
            <a:ext cx="3893820" cy="2806066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906781" y="1663065"/>
            <a:ext cx="2921793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prstClr val="white"/>
                </a:solidFill>
                <a:cs typeface="+mn-ea"/>
                <a:sym typeface="+mn-lt"/>
              </a:rPr>
              <a:t>从</a:t>
            </a:r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组织的角度来理解</a:t>
            </a:r>
          </a:p>
        </p:txBody>
      </p:sp>
      <p:sp>
        <p:nvSpPr>
          <p:cNvPr id="12" name="矩形 3"/>
          <p:cNvSpPr/>
          <p:nvPr/>
        </p:nvSpPr>
        <p:spPr>
          <a:xfrm>
            <a:off x="864394" y="3441860"/>
            <a:ext cx="3402806" cy="5224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因此，判断一个组织的执行力如何，即看这个组织能否保质保量地实现既定战略。</a:t>
            </a:r>
            <a:endParaRPr lang="zh-CN" alt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3"/>
          <p:cNvSpPr/>
          <p:nvPr/>
        </p:nvSpPr>
        <p:spPr>
          <a:xfrm>
            <a:off x="864394" y="2419350"/>
            <a:ext cx="3402806" cy="10227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由此，从组织的角度来讲，我们对执行力可以这样理解，</a:t>
            </a:r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执行力就是连接目标和结果的“那一环”，是将企业的长期战略一步步落到实处的能力。</a:t>
            </a:r>
          </a:p>
        </p:txBody>
      </p:sp>
    </p:spTree>
    <p:extLst>
      <p:ext uri="{BB962C8B-B14F-4D97-AF65-F5344CB8AC3E}">
        <p14:creationId xmlns:p14="http://schemas.microsoft.com/office/powerpoint/2010/main" val="778427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fallOve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12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3"/>
          <p:cNvSpPr/>
          <p:nvPr/>
        </p:nvSpPr>
        <p:spPr>
          <a:xfrm>
            <a:off x="681990" y="1318736"/>
            <a:ext cx="4009073" cy="502920"/>
          </a:xfrm>
          <a:prstGeom prst="round1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60"/>
          <p:cNvSpPr txBox="1"/>
          <p:nvPr/>
        </p:nvSpPr>
        <p:spPr>
          <a:xfrm>
            <a:off x="679609" y="1376362"/>
            <a:ext cx="4124325" cy="39147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100" spc="225" noProof="1" smtClean="0">
                <a:solidFill>
                  <a:prstClr val="white"/>
                </a:solidFill>
                <a:cs typeface="+mn-ea"/>
                <a:sym typeface="+mn-lt"/>
              </a:rPr>
              <a:t>执行</a:t>
            </a:r>
            <a:r>
              <a:rPr lang="zh-CN" altLang="en-US" sz="2100" spc="225" noProof="1">
                <a:solidFill>
                  <a:prstClr val="white"/>
                </a:solidFill>
                <a:cs typeface="+mn-ea"/>
                <a:sym typeface="+mn-lt"/>
              </a:rPr>
              <a:t>力对组织的重要性</a:t>
            </a:r>
          </a:p>
        </p:txBody>
      </p:sp>
      <p:sp>
        <p:nvSpPr>
          <p:cNvPr id="15" name="矩形 3"/>
          <p:cNvSpPr/>
          <p:nvPr/>
        </p:nvSpPr>
        <p:spPr>
          <a:xfrm>
            <a:off x="466724" y="1885950"/>
            <a:ext cx="3793807" cy="3379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342900" defTabSz="685800">
              <a:lnSpc>
                <a:spcPct val="129000"/>
              </a:lnSpc>
              <a:spcAft>
                <a:spcPts val="450"/>
              </a:spcAft>
            </a:pPr>
            <a:r>
              <a:rPr lang="zh-CN" altLang="en-US" sz="1500" dirty="0" smtClean="0">
                <a:solidFill>
                  <a:schemeClr val="bg1"/>
                </a:solidFill>
                <a:cs typeface="+mn-ea"/>
                <a:sym typeface="+mn-lt"/>
              </a:rPr>
              <a:t>强大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的执行力是实现战略的必要条件</a:t>
            </a:r>
          </a:p>
        </p:txBody>
      </p:sp>
      <p:sp>
        <p:nvSpPr>
          <p:cNvPr id="2" name="对角圆角矩形 1"/>
          <p:cNvSpPr/>
          <p:nvPr/>
        </p:nvSpPr>
        <p:spPr>
          <a:xfrm>
            <a:off x="4979670" y="1352550"/>
            <a:ext cx="3859530" cy="2547461"/>
          </a:xfrm>
          <a:prstGeom prst="round2DiagRect">
            <a:avLst>
              <a:gd name="adj1" fmla="val 0"/>
              <a:gd name="adj2" fmla="val 0"/>
            </a:avLst>
          </a:prstGeom>
          <a:blipFill rotWithShape="1">
            <a:blip r:embed="rId3"/>
            <a:stretch>
              <a:fillRect/>
            </a:stretch>
          </a:blip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矩形 3"/>
          <p:cNvSpPr/>
          <p:nvPr/>
        </p:nvSpPr>
        <p:spPr>
          <a:xfrm>
            <a:off x="703897" y="3126581"/>
            <a:ext cx="4047173" cy="102060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其实，很多公司都有许多大致不二的方法和程序，执行力的不同造成了结果的巨大差异！执行力，这是一切战略得以顺利实现的关键要素。</a:t>
            </a:r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如果没有执行力，战略最终只是一句空话。</a:t>
            </a:r>
          </a:p>
        </p:txBody>
      </p:sp>
      <p:sp>
        <p:nvSpPr>
          <p:cNvPr id="17" name="矩形 3"/>
          <p:cNvSpPr/>
          <p:nvPr/>
        </p:nvSpPr>
        <p:spPr>
          <a:xfrm>
            <a:off x="703897" y="2344103"/>
            <a:ext cx="4047173" cy="78247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342900" algn="just" defTabSz="685800">
              <a:lnSpc>
                <a:spcPct val="129000"/>
              </a:lnSpc>
              <a:spcAft>
                <a:spcPts val="450"/>
              </a:spcAft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当企业的战略方向已经或基本确定，这时候执行力就变得最为关键。许多企业的失败不是战略的问题，而是战略执行的问题！</a:t>
            </a:r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再好的战略，如果不去执行，也只是空谈。</a:t>
            </a:r>
          </a:p>
        </p:txBody>
      </p:sp>
    </p:spTree>
    <p:extLst>
      <p:ext uri="{BB962C8B-B14F-4D97-AF65-F5344CB8AC3E}">
        <p14:creationId xmlns:p14="http://schemas.microsoft.com/office/powerpoint/2010/main" val="17570685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fallOve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15" grpId="0"/>
      <p:bldP spid="2" grpId="0" animBg="1"/>
      <p:bldP spid="5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71" y="1809750"/>
            <a:ext cx="3357829" cy="286441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916620" y="1412657"/>
            <a:ext cx="1295400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en-US" altLang="zh-CN" sz="7200" b="1" spc="225" dirty="0" smtClean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0</a:t>
            </a:r>
            <a:r>
              <a:rPr lang="en-US" altLang="zh-CN" sz="7200" b="1" spc="225" dirty="0" smtClean="0">
                <a:solidFill>
                  <a:schemeClr val="accent2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2</a:t>
            </a:r>
            <a:endParaRPr sz="7200" b="1" spc="225" dirty="0">
              <a:solidFill>
                <a:schemeClr val="accent2"/>
              </a:solidFill>
              <a:latin typeface="汉仪综艺体简" panose="02010609000101010101" pitchFamily="49" charset="-122"/>
              <a:ea typeface="汉仪综艺体简" panose="02010609000101010101" pitchFamily="49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33800" y="-11503"/>
            <a:ext cx="65690" cy="17754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 rot="16200000">
            <a:off x="1529324" y="214815"/>
            <a:ext cx="45719" cy="3144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48"/>
          <p:cNvSpPr txBox="1"/>
          <p:nvPr/>
        </p:nvSpPr>
        <p:spPr>
          <a:xfrm>
            <a:off x="3810000" y="2250857"/>
            <a:ext cx="488820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685800"/>
            <a:r>
              <a:rPr lang="zh-CN" altLang="en-US" sz="5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执行力缺失原因</a:t>
            </a:r>
          </a:p>
        </p:txBody>
      </p:sp>
      <p:sp>
        <p:nvSpPr>
          <p:cNvPr id="24" name="TextBox 49"/>
          <p:cNvSpPr txBox="1"/>
          <p:nvPr/>
        </p:nvSpPr>
        <p:spPr>
          <a:xfrm>
            <a:off x="3925798" y="3144788"/>
            <a:ext cx="4772409" cy="1889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eaLnBrk="0" hangingPunct="0">
              <a:lnSpc>
                <a:spcPct val="110000"/>
              </a:lnSpc>
            </a:pPr>
            <a:r>
              <a:rPr lang="zh-CN" altLang="en-US" sz="1200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执行力的研究背景 如何去理解执行 执行力为什么重要</a:t>
            </a:r>
          </a:p>
        </p:txBody>
      </p:sp>
      <p:sp>
        <p:nvSpPr>
          <p:cNvPr id="26" name="TextBox 48"/>
          <p:cNvSpPr txBox="1"/>
          <p:nvPr/>
        </p:nvSpPr>
        <p:spPr>
          <a:xfrm>
            <a:off x="3972910" y="1536480"/>
            <a:ext cx="201091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en-US" altLang="zh-CN" sz="5400" b="1" dirty="0" smtClean="0">
                <a:solidFill>
                  <a:schemeClr val="accent2"/>
                </a:solidFill>
                <a:latin typeface="+mn-ea"/>
                <a:cs typeface="+mn-ea"/>
                <a:sym typeface="+mn-lt"/>
              </a:rPr>
              <a:t>PART</a:t>
            </a:r>
            <a:endParaRPr lang="en-US" altLang="zh-CN" sz="5400" b="1" dirty="0">
              <a:solidFill>
                <a:schemeClr val="accent2"/>
              </a:solidFill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3126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63" grpId="0" animBg="1"/>
      <p:bldP spid="23" grpId="0"/>
      <p:bldP spid="24" grpId="0"/>
      <p:bldP spid="26" grpId="0"/>
    </p:bldLst>
  </p:timing>
  <p:extLst mod="1">
    <p:ext uri="{E180D4A7-C9FB-4DFB-919C-405C955672EB}">
      <p14:showEvtLst xmlns:p14="http://schemas.microsoft.com/office/powerpoint/2010/main">
        <p14:playEvt time="16" objId="5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"/>
</p:tagLst>
</file>

<file path=ppt/theme/theme1.xml><?xml version="1.0" encoding="utf-8"?>
<a:theme xmlns:a="http://schemas.openxmlformats.org/drawingml/2006/main" name="Office 主题">
  <a:themeElements>
    <a:clrScheme name="0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1C385A"/>
      </a:accent1>
      <a:accent2>
        <a:srgbClr val="FF5050"/>
      </a:accent2>
      <a:accent3>
        <a:srgbClr val="1C385A"/>
      </a:accent3>
      <a:accent4>
        <a:srgbClr val="FF5050"/>
      </a:accent4>
      <a:accent5>
        <a:srgbClr val="1C385A"/>
      </a:accent5>
      <a:accent6>
        <a:srgbClr val="FF5050"/>
      </a:accent6>
      <a:hlink>
        <a:srgbClr val="1C385A"/>
      </a:hlink>
      <a:folHlink>
        <a:srgbClr val="FF505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2063</Words>
  <Application>Microsoft Office PowerPoint</Application>
  <PresentationFormat>全屏显示(16:9)</PresentationFormat>
  <Paragraphs>148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汉仪综艺体简</vt:lpstr>
      <vt:lpstr>宋体</vt:lpstr>
      <vt:lpstr>微软雅黑</vt:lpstr>
      <vt:lpstr>字魂59号-创粗黑</vt:lpstr>
      <vt:lpstr>Arial</vt:lpstr>
      <vt:lpstr>Arial Black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2019-05-13T21:35:27Z</dcterms:created>
  <dcterms:modified xsi:type="dcterms:W3CDTF">2021-01-18T04:20:59Z</dcterms:modified>
</cp:coreProperties>
</file>