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6" r:id="rId17"/>
    <p:sldId id="273" r:id="rId18"/>
    <p:sldId id="275" r:id="rId19"/>
    <p:sldId id="274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9" r:id="rId32"/>
    <p:sldId id="288" r:id="rId33"/>
    <p:sldId id="292" r:id="rId34"/>
    <p:sldId id="293" r:id="rId35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020C6E"/>
    <a:srgbClr val="9EE0F8"/>
    <a:srgbClr val="F22E78"/>
    <a:srgbClr val="020D76"/>
    <a:srgbClr val="EB8BF7"/>
    <a:srgbClr val="FFFFFF"/>
    <a:srgbClr val="0073C2"/>
    <a:srgbClr val="3FB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78"/>
      </p:cViewPr>
      <p:guideLst>
        <p:guide orient="horz" pos="22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F1F87-275D-4DEA-88BB-73A2857271F6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4EFBF-4AE9-4684-B44C-910F9880C2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745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073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781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3311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733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524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354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4391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4584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157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7385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998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2559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7964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3110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301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3634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7957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75447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408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6335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2416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710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8759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8432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6460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1608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827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568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215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779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25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115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EFBF-4AE9-4684-B44C-910F9880C22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817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FF16-AB62-4254-AD83-0F876399CA2F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5532-8856-4867-8A70-FD60EA2985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15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000">
        <p14:prism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FF16-AB62-4254-AD83-0F876399CA2F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5532-8856-4867-8A70-FD60EA2985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535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000">
        <p14:prism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FF16-AB62-4254-AD83-0F876399CA2F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5532-8856-4867-8A70-FD60EA2985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22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000">
        <p14:prism/>
      </p:transition>
    </mc:Choice>
    <mc:Fallback xmlns="">
      <p:transition spd="slow" advClick="0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010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49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481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482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669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8315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707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524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FF16-AB62-4254-AD83-0F876399CA2F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5532-8856-4867-8A70-FD60EA2985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4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000">
        <p14:prism/>
      </p:transition>
    </mc:Choice>
    <mc:Fallback xmlns="">
      <p:transition spd="slow" advClick="0" advTm="4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7459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2467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548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FF16-AB62-4254-AD83-0F876399CA2F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5532-8856-4867-8A70-FD60EA2985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78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000">
        <p14:prism/>
      </p:transition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FF16-AB62-4254-AD83-0F876399CA2F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5532-8856-4867-8A70-FD60EA2985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38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000">
        <p14:prism/>
      </p:transition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FF16-AB62-4254-AD83-0F876399CA2F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5532-8856-4867-8A70-FD60EA2985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99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000">
        <p14:prism/>
      </p:transition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FF16-AB62-4254-AD83-0F876399CA2F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5532-8856-4867-8A70-FD60EA2985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6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000">
        <p14:prism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FF16-AB62-4254-AD83-0F876399CA2F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5532-8856-4867-8A70-FD60EA2985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92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000">
        <p14:prism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FF16-AB62-4254-AD83-0F876399CA2F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5532-8856-4867-8A70-FD60EA2985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61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000">
        <p14:prism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FF16-AB62-4254-AD83-0F876399CA2F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5532-8856-4867-8A70-FD60EA2985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94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000">
        <p14:prism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5FF16-AB62-4254-AD83-0F876399CA2F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C5532-8856-4867-8A70-FD60EA2985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314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4000">
        <p14:prism/>
      </p:transition>
    </mc:Choice>
    <mc:Fallback xmlns="">
      <p:transition spd="slow" advClick="0" advTm="4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87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9AAAC0DA-0F31-4D31-B7E3-77913839865F}"/>
              </a:ext>
            </a:extLst>
          </p:cNvPr>
          <p:cNvSpPr txBox="1"/>
          <p:nvPr/>
        </p:nvSpPr>
        <p:spPr>
          <a:xfrm flipH="1">
            <a:off x="998413" y="598143"/>
            <a:ext cx="10195172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600" b="1" spc="-300" dirty="0">
                <a:solidFill>
                  <a:schemeClr val="tx1">
                    <a:lumMod val="75000"/>
                    <a:lumOff val="25000"/>
                    <a:alpha val="30000"/>
                  </a:schemeClr>
                </a:solidFill>
                <a:cs typeface="+mn-ea"/>
                <a:sym typeface="+mn-lt"/>
              </a:rPr>
              <a:t>NURSINGCASES </a:t>
            </a:r>
            <a:endParaRPr lang="zh-CN" altLang="en-US" sz="9600" b="1" spc="-300" dirty="0">
              <a:solidFill>
                <a:schemeClr val="tx1">
                  <a:lumMod val="75000"/>
                  <a:lumOff val="25000"/>
                  <a:alpha val="3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5A86B90-0CFC-46F7-BE9B-2B0D98E7D552}"/>
              </a:ext>
            </a:extLst>
          </p:cNvPr>
          <p:cNvGrpSpPr/>
          <p:nvPr/>
        </p:nvGrpSpPr>
        <p:grpSpPr>
          <a:xfrm>
            <a:off x="0" y="1107300"/>
            <a:ext cx="12192000" cy="5748576"/>
            <a:chOff x="0" y="1107300"/>
            <a:chExt cx="12192000" cy="5748576"/>
          </a:xfrm>
          <a:effectLst>
            <a:outerShdw blurRad="177800" dir="16200000" rotWithShape="0">
              <a:prstClr val="black">
                <a:alpha val="20000"/>
              </a:prstClr>
            </a:outerShdw>
          </a:effectLst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74D886E8-1A83-4DC2-B22B-F87460AE0F83}"/>
                </a:ext>
              </a:extLst>
            </p:cNvPr>
            <p:cNvSpPr/>
            <p:nvPr/>
          </p:nvSpPr>
          <p:spPr>
            <a:xfrm>
              <a:off x="0" y="3428999"/>
              <a:ext cx="12192000" cy="34268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21663F2D-BBC9-424E-9B6A-9A9F813D9F95}"/>
                </a:ext>
              </a:extLst>
            </p:cNvPr>
            <p:cNvSpPr/>
            <p:nvPr/>
          </p:nvSpPr>
          <p:spPr>
            <a:xfrm>
              <a:off x="6550189" y="1107300"/>
              <a:ext cx="4643398" cy="464339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14300">
              <a:solidFill>
                <a:srgbClr val="9EE0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356077B5-0DD1-4E01-8113-4224D28D5130}"/>
              </a:ext>
            </a:extLst>
          </p:cNvPr>
          <p:cNvSpPr txBox="1"/>
          <p:nvPr/>
        </p:nvSpPr>
        <p:spPr>
          <a:xfrm flipH="1">
            <a:off x="1060073" y="4461673"/>
            <a:ext cx="5338222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Baotu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Network and the original creator, please do not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copyFor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the benefit of you,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Baotu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Network and the original creator</a:t>
            </a:r>
          </a:p>
        </p:txBody>
      </p:sp>
      <p:sp>
        <p:nvSpPr>
          <p:cNvPr id="26" name="Oval 38">
            <a:extLst>
              <a:ext uri="{FF2B5EF4-FFF2-40B4-BE49-F238E27FC236}">
                <a16:creationId xmlns:a16="http://schemas.microsoft.com/office/drawing/2014/main" xmlns="" id="{59BD92FA-9C89-4549-B32F-7134C0BBD09A}"/>
              </a:ext>
            </a:extLst>
          </p:cNvPr>
          <p:cNvSpPr/>
          <p:nvPr/>
        </p:nvSpPr>
        <p:spPr>
          <a:xfrm flipH="1">
            <a:off x="1234458" y="5424165"/>
            <a:ext cx="538445" cy="538094"/>
          </a:xfrm>
          <a:custGeom>
            <a:avLst/>
            <a:gdLst>
              <a:gd name="T0" fmla="*/ 5362 w 6291"/>
              <a:gd name="T1" fmla="*/ 3145 h 6291"/>
              <a:gd name="T2" fmla="*/ 5328 w 6291"/>
              <a:gd name="T3" fmla="*/ 3214 h 6291"/>
              <a:gd name="T4" fmla="*/ 3214 w 6291"/>
              <a:gd name="T5" fmla="*/ 4839 h 6291"/>
              <a:gd name="T6" fmla="*/ 3162 w 6291"/>
              <a:gd name="T7" fmla="*/ 4857 h 6291"/>
              <a:gd name="T8" fmla="*/ 3110 w 6291"/>
              <a:gd name="T9" fmla="*/ 4840 h 6291"/>
              <a:gd name="T10" fmla="*/ 3082 w 6291"/>
              <a:gd name="T11" fmla="*/ 4739 h 6291"/>
              <a:gd name="T12" fmla="*/ 3507 w 6291"/>
              <a:gd name="T13" fmla="*/ 3663 h 6291"/>
              <a:gd name="T14" fmla="*/ 1015 w 6291"/>
              <a:gd name="T15" fmla="*/ 3663 h 6291"/>
              <a:gd name="T16" fmla="*/ 929 w 6291"/>
              <a:gd name="T17" fmla="*/ 3577 h 6291"/>
              <a:gd name="T18" fmla="*/ 929 w 6291"/>
              <a:gd name="T19" fmla="*/ 2714 h 6291"/>
              <a:gd name="T20" fmla="*/ 1016 w 6291"/>
              <a:gd name="T21" fmla="*/ 2628 h 6291"/>
              <a:gd name="T22" fmla="*/ 3507 w 6291"/>
              <a:gd name="T23" fmla="*/ 2628 h 6291"/>
              <a:gd name="T24" fmla="*/ 3082 w 6291"/>
              <a:gd name="T25" fmla="*/ 1552 h 6291"/>
              <a:gd name="T26" fmla="*/ 3110 w 6291"/>
              <a:gd name="T27" fmla="*/ 1451 h 6291"/>
              <a:gd name="T28" fmla="*/ 3215 w 6291"/>
              <a:gd name="T29" fmla="*/ 1452 h 6291"/>
              <a:gd name="T30" fmla="*/ 5329 w 6291"/>
              <a:gd name="T31" fmla="*/ 3077 h 6291"/>
              <a:gd name="T32" fmla="*/ 5362 w 6291"/>
              <a:gd name="T33" fmla="*/ 3145 h 6291"/>
              <a:gd name="T34" fmla="*/ 6291 w 6291"/>
              <a:gd name="T35" fmla="*/ 3146 h 6291"/>
              <a:gd name="T36" fmla="*/ 3146 w 6291"/>
              <a:gd name="T37" fmla="*/ 6291 h 6291"/>
              <a:gd name="T38" fmla="*/ 0 w 6291"/>
              <a:gd name="T39" fmla="*/ 3146 h 6291"/>
              <a:gd name="T40" fmla="*/ 3146 w 6291"/>
              <a:gd name="T41" fmla="*/ 0 h 6291"/>
              <a:gd name="T42" fmla="*/ 6291 w 6291"/>
              <a:gd name="T43" fmla="*/ 3146 h 6291"/>
              <a:gd name="T44" fmla="*/ 5946 w 6291"/>
              <a:gd name="T45" fmla="*/ 3146 h 6291"/>
              <a:gd name="T46" fmla="*/ 3146 w 6291"/>
              <a:gd name="T47" fmla="*/ 345 h 6291"/>
              <a:gd name="T48" fmla="*/ 345 w 6291"/>
              <a:gd name="T49" fmla="*/ 3146 h 6291"/>
              <a:gd name="T50" fmla="*/ 3146 w 6291"/>
              <a:gd name="T51" fmla="*/ 5946 h 6291"/>
              <a:gd name="T52" fmla="*/ 5946 w 6291"/>
              <a:gd name="T53" fmla="*/ 3146 h 6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291" h="6291">
                <a:moveTo>
                  <a:pt x="5362" y="3145"/>
                </a:moveTo>
                <a:cubicBezTo>
                  <a:pt x="5362" y="3172"/>
                  <a:pt x="5350" y="3198"/>
                  <a:pt x="5328" y="3214"/>
                </a:cubicBezTo>
                <a:lnTo>
                  <a:pt x="3214" y="4839"/>
                </a:lnTo>
                <a:cubicBezTo>
                  <a:pt x="3199" y="4851"/>
                  <a:pt x="3180" y="4857"/>
                  <a:pt x="3162" y="4857"/>
                </a:cubicBezTo>
                <a:cubicBezTo>
                  <a:pt x="3144" y="4857"/>
                  <a:pt x="3125" y="4851"/>
                  <a:pt x="3110" y="4840"/>
                </a:cubicBezTo>
                <a:cubicBezTo>
                  <a:pt x="3079" y="4816"/>
                  <a:pt x="3067" y="4775"/>
                  <a:pt x="3082" y="4739"/>
                </a:cubicBezTo>
                <a:lnTo>
                  <a:pt x="3507" y="3663"/>
                </a:lnTo>
                <a:lnTo>
                  <a:pt x="1015" y="3663"/>
                </a:lnTo>
                <a:cubicBezTo>
                  <a:pt x="968" y="3663"/>
                  <a:pt x="929" y="3624"/>
                  <a:pt x="929" y="3577"/>
                </a:cubicBezTo>
                <a:lnTo>
                  <a:pt x="929" y="2714"/>
                </a:lnTo>
                <a:cubicBezTo>
                  <a:pt x="929" y="2667"/>
                  <a:pt x="968" y="2628"/>
                  <a:pt x="1016" y="2628"/>
                </a:cubicBezTo>
                <a:lnTo>
                  <a:pt x="3507" y="2628"/>
                </a:lnTo>
                <a:lnTo>
                  <a:pt x="3082" y="1552"/>
                </a:lnTo>
                <a:cubicBezTo>
                  <a:pt x="3068" y="1516"/>
                  <a:pt x="3079" y="1475"/>
                  <a:pt x="3110" y="1451"/>
                </a:cubicBezTo>
                <a:cubicBezTo>
                  <a:pt x="3141" y="1428"/>
                  <a:pt x="3184" y="1428"/>
                  <a:pt x="3215" y="1452"/>
                </a:cubicBezTo>
                <a:lnTo>
                  <a:pt x="5329" y="3077"/>
                </a:lnTo>
                <a:cubicBezTo>
                  <a:pt x="5350" y="3093"/>
                  <a:pt x="5362" y="3119"/>
                  <a:pt x="5362" y="3145"/>
                </a:cubicBezTo>
                <a:close/>
                <a:moveTo>
                  <a:pt x="6291" y="3146"/>
                </a:moveTo>
                <a:cubicBezTo>
                  <a:pt x="6291" y="4880"/>
                  <a:pt x="4880" y="6291"/>
                  <a:pt x="3146" y="6291"/>
                </a:cubicBezTo>
                <a:cubicBezTo>
                  <a:pt x="1411" y="6291"/>
                  <a:pt x="0" y="4880"/>
                  <a:pt x="0" y="3146"/>
                </a:cubicBezTo>
                <a:cubicBezTo>
                  <a:pt x="0" y="1411"/>
                  <a:pt x="1411" y="0"/>
                  <a:pt x="3146" y="0"/>
                </a:cubicBezTo>
                <a:cubicBezTo>
                  <a:pt x="4880" y="0"/>
                  <a:pt x="6291" y="1411"/>
                  <a:pt x="6291" y="3146"/>
                </a:cubicBezTo>
                <a:close/>
                <a:moveTo>
                  <a:pt x="5946" y="3146"/>
                </a:moveTo>
                <a:cubicBezTo>
                  <a:pt x="5946" y="1601"/>
                  <a:pt x="4690" y="345"/>
                  <a:pt x="3146" y="345"/>
                </a:cubicBezTo>
                <a:cubicBezTo>
                  <a:pt x="1601" y="345"/>
                  <a:pt x="345" y="1601"/>
                  <a:pt x="345" y="3146"/>
                </a:cubicBezTo>
                <a:cubicBezTo>
                  <a:pt x="345" y="4690"/>
                  <a:pt x="1601" y="5946"/>
                  <a:pt x="3146" y="5946"/>
                </a:cubicBezTo>
                <a:cubicBezTo>
                  <a:pt x="4690" y="5946"/>
                  <a:pt x="5946" y="4690"/>
                  <a:pt x="5946" y="3146"/>
                </a:cubicBezTo>
                <a:close/>
              </a:path>
            </a:pathLst>
          </a:custGeom>
          <a:solidFill>
            <a:srgbClr val="020C6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98413" y="2459503"/>
            <a:ext cx="7793526" cy="193899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脑出血的</a:t>
            </a:r>
            <a:endParaRPr lang="en-US" altLang="zh-CN" sz="6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护理个案分享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922292" y="5485720"/>
            <a:ext cx="2205825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优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品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DFE5F80-8B91-4CFE-8E2C-A8ED4EDC12F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08" t="5278" r="19052" b="5278"/>
          <a:stretch/>
        </p:blipFill>
        <p:spPr>
          <a:xfrm>
            <a:off x="10870734" y="270187"/>
            <a:ext cx="949489" cy="89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35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26" grpId="0" animBg="1"/>
      <p:bldP spid="17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23CAE565-2B0B-410D-82B8-412D1F7B5D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280" y="3640768"/>
            <a:ext cx="2352675" cy="2352675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B4008438-BB8E-45D5-8486-2B4A86C89F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750" y="1047749"/>
            <a:ext cx="2352675" cy="235267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CEE11496-1193-4235-9C21-177B5E5C66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015" y="2281239"/>
            <a:ext cx="2352675" cy="2352675"/>
          </a:xfrm>
          <a:prstGeom prst="rect">
            <a:avLst/>
          </a:prstGeom>
        </p:spPr>
      </p:pic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4848315" y="2142362"/>
            <a:ext cx="7483667" cy="102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GCS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为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分，左侧肢体肌力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IV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级，右侧肢体肌力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示意头部胀痛予氨酚羟考酮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330mg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胃管注入。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予拔除尿管后仍无法自排小便予重置尿管。</a:t>
            </a:r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4848315" y="3588402"/>
            <a:ext cx="7048570" cy="711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间诉头颈部胀痛，予红外线照射及外涂扶他林，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床边吞咽功能训练及肢体训练</a:t>
            </a:r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4935334" y="5323855"/>
            <a:ext cx="6961551" cy="37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患者仍诉右颜面部及右颈部放电样疼痛，请疼痛科会诊</a:t>
            </a:r>
          </a:p>
        </p:txBody>
      </p:sp>
      <p:sp>
        <p:nvSpPr>
          <p:cNvPr id="12" name="等腰三角形 11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诊疗经过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0497612-9D26-453B-B836-DB6B5AA0400E}"/>
              </a:ext>
            </a:extLst>
          </p:cNvPr>
          <p:cNvSpPr/>
          <p:nvPr/>
        </p:nvSpPr>
        <p:spPr>
          <a:xfrm>
            <a:off x="3520012" y="2410710"/>
            <a:ext cx="10759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28</a:t>
            </a:r>
            <a:r>
              <a:rPr lang="zh-CN" altLang="en-US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</a:t>
            </a:r>
            <a:endParaRPr lang="en-US" altLang="zh-CN" sz="1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C3C7B1B-3679-435B-A814-690CF7426C7D}"/>
              </a:ext>
            </a:extLst>
          </p:cNvPr>
          <p:cNvSpPr/>
          <p:nvPr/>
        </p:nvSpPr>
        <p:spPr>
          <a:xfrm>
            <a:off x="3032241" y="3640768"/>
            <a:ext cx="10759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29</a:t>
            </a:r>
            <a:r>
              <a:rPr lang="zh-CN" altLang="en-US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</a:t>
            </a:r>
            <a:endParaRPr lang="en-US" altLang="zh-CN" sz="1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058850C6-DAB5-4F86-8AEA-00457DB82D70}"/>
              </a:ext>
            </a:extLst>
          </p:cNvPr>
          <p:cNvSpPr/>
          <p:nvPr/>
        </p:nvSpPr>
        <p:spPr>
          <a:xfrm>
            <a:off x="2537591" y="5000297"/>
            <a:ext cx="10759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30</a:t>
            </a:r>
            <a:r>
              <a:rPr lang="zh-CN" altLang="en-US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</a:t>
            </a:r>
            <a:endParaRPr lang="en-US" altLang="zh-CN" sz="1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139368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2" grpId="0" animBg="1"/>
      <p:bldP spid="13" grpId="0"/>
      <p:bldP spid="2" grpId="0"/>
      <p:bldP spid="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等腰三角形 11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用药情况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44548" y="2008167"/>
            <a:ext cx="5999434" cy="3375579"/>
            <a:chOff x="1618888" y="2592363"/>
            <a:chExt cx="2657870" cy="1495449"/>
          </a:xfrm>
        </p:grpSpPr>
        <p:sp>
          <p:nvSpPr>
            <p:cNvPr id="16" name="Oval 37"/>
            <p:cNvSpPr/>
            <p:nvPr/>
          </p:nvSpPr>
          <p:spPr>
            <a:xfrm>
              <a:off x="1618888" y="2674889"/>
              <a:ext cx="565150" cy="56515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sz="400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cs typeface="+mn-ea"/>
                  <a:sym typeface="+mn-lt"/>
                </a:rPr>
                <a:t>01</a:t>
              </a:r>
              <a:endParaRPr kumimoji="0" lang="en-IN" sz="40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Oval 100"/>
            <p:cNvSpPr/>
            <p:nvPr/>
          </p:nvSpPr>
          <p:spPr>
            <a:xfrm>
              <a:off x="1618888" y="3457541"/>
              <a:ext cx="565150" cy="56515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cs typeface="+mn-ea"/>
                  <a:sym typeface="+mn-lt"/>
                </a:rPr>
                <a:t>02</a:t>
              </a:r>
              <a:endParaRPr kumimoji="0" lang="en-IN" sz="36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TextBox 58"/>
            <p:cNvSpPr txBox="1"/>
            <p:nvPr/>
          </p:nvSpPr>
          <p:spPr>
            <a:xfrm>
              <a:off x="2184038" y="2592363"/>
              <a:ext cx="2092720" cy="859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脱水药：20%甘露醇      降压药：硝酸甘油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止血药：尖吻蝮蛇血凝酶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营养神经：申捷、依达拉奉、纳美芬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抗感染：甲磺酸左氧沙星      护胃：奥美拉唑</a:t>
              </a:r>
            </a:p>
            <a:p>
              <a:pPr>
                <a:lnSpc>
                  <a:spcPct val="150000"/>
                </a:lnSpc>
              </a:pPr>
              <a:endParaRPr lang="en-US" altLang="zh-CN" sz="16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144"/>
            <p:cNvSpPr txBox="1"/>
            <p:nvPr/>
          </p:nvSpPr>
          <p:spPr>
            <a:xfrm>
              <a:off x="2184038" y="3392421"/>
              <a:ext cx="1169555" cy="695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氯化钾缓释片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硝苯地平片</a:t>
              </a:r>
              <a:endParaRPr lang="en-US" altLang="zh-CN" sz="1600" dirty="0">
                <a:solidFill>
                  <a:schemeClr val="tx2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氟哌噻吨美利曲辛片</a:t>
              </a:r>
              <a:endParaRPr lang="en-US" altLang="zh-CN" sz="1600" dirty="0">
                <a:solidFill>
                  <a:schemeClr val="tx2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氨酚羟考酮</a:t>
              </a: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A106290-4F78-41B4-801A-92B745EB0D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781" y="2180631"/>
            <a:ext cx="5456671" cy="467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244159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84358" y="381398"/>
            <a:ext cx="48232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实验室指标（一）</a:t>
            </a:r>
          </a:p>
        </p:txBody>
      </p:sp>
      <p:graphicFrame>
        <p:nvGraphicFramePr>
          <p:cNvPr id="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967250"/>
              </p:ext>
            </p:extLst>
          </p:nvPr>
        </p:nvGraphicFramePr>
        <p:xfrm>
          <a:off x="899590" y="1913636"/>
          <a:ext cx="10392817" cy="4631245"/>
        </p:xfrm>
        <a:graphic>
          <a:graphicData uri="http://schemas.openxmlformats.org/drawingml/2006/table">
            <a:tbl>
              <a:tblPr/>
              <a:tblGrid>
                <a:gridCol w="15797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65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46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471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9656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2704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8801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4321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9356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    </a:t>
                      </a:r>
                      <a:r>
                        <a:rPr kumimoji="0" 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项目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日期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白细胞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*</a:t>
                      </a: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r>
                        <a:rPr kumimoji="0" lang="zh-CN" altLang="zh-CN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9</a:t>
                      </a: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/L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血红蛋白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g/L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红细胞总数*</a:t>
                      </a: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r>
                        <a:rPr kumimoji="0" lang="zh-CN" altLang="zh-CN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9</a:t>
                      </a: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/L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总蛋白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g/L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白蛋白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g/L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K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+</a:t>
                      </a:r>
                      <a:endParaRPr kumimoji="0" lang="zh-CN" altLang="en-US" sz="20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mmol/L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Na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mmol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/L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53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正常范围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4-10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110-150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3.5-5.3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60-85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34-54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3.5-5.3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135-145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88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201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19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14.89↑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126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4.28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78.9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43.6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↓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45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34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201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43.0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34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201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↓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43.2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634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201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141.9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634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201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7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3.6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139.3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634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201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8.95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112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3.79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40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Text Box 72"/>
          <p:cNvSpPr txBox="1">
            <a:spLocks noChangeArrowheads="1"/>
          </p:cNvSpPr>
          <p:nvPr/>
        </p:nvSpPr>
        <p:spPr bwMode="auto">
          <a:xfrm>
            <a:off x="4524611" y="4001469"/>
            <a:ext cx="3142773" cy="1368816"/>
          </a:xfrm>
          <a:prstGeom prst="roundRect">
            <a:avLst>
              <a:gd name="adj" fmla="val 7124"/>
            </a:avLst>
          </a:prstGeom>
          <a:solidFill>
            <a:schemeClr val="accent2"/>
          </a:solidFill>
          <a:ln>
            <a:noFill/>
          </a:ln>
        </p:spPr>
        <p:txBody>
          <a:bodyPr lIns="90170" tIns="46990" rIns="90170" bIns="4699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提示存在感染及</a:t>
            </a:r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电解质紊乱</a:t>
            </a:r>
          </a:p>
        </p:txBody>
      </p:sp>
    </p:spTree>
    <p:extLst>
      <p:ext uri="{BB962C8B-B14F-4D97-AF65-F5344CB8AC3E}">
        <p14:creationId xmlns:p14="http://schemas.microsoft.com/office/powerpoint/2010/main" val="2220782895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影像学资料</a:t>
            </a:r>
          </a:p>
        </p:txBody>
      </p: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108" y="2120539"/>
            <a:ext cx="2838994" cy="2536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66798" y="2120539"/>
            <a:ext cx="2495217" cy="253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29195" y="2120539"/>
            <a:ext cx="2775419" cy="253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612377" y="2120539"/>
            <a:ext cx="2240328" cy="2386843"/>
            <a:chOff x="1857375" y="550863"/>
            <a:chExt cx="5448300" cy="6097587"/>
          </a:xfrm>
        </p:grpSpPr>
        <p:pic>
          <p:nvPicPr>
            <p:cNvPr id="27" name="图片 21" descr="ct.bmp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7375" y="550863"/>
              <a:ext cx="5448300" cy="6097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矩形 27"/>
            <p:cNvSpPr/>
            <p:nvPr/>
          </p:nvSpPr>
          <p:spPr>
            <a:xfrm>
              <a:off x="2795588" y="857250"/>
              <a:ext cx="481012" cy="1952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372225" y="1123950"/>
              <a:ext cx="479425" cy="1968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0" name="Oval 9"/>
          <p:cNvSpPr>
            <a:spLocks noChangeArrowheads="1"/>
          </p:cNvSpPr>
          <p:nvPr/>
        </p:nvSpPr>
        <p:spPr bwMode="auto">
          <a:xfrm>
            <a:off x="4021499" y="3388763"/>
            <a:ext cx="785813" cy="285750"/>
          </a:xfrm>
          <a:prstGeom prst="ellipse">
            <a:avLst/>
          </a:prstGeom>
          <a:noFill/>
          <a:ln w="38100" cmpd="dbl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Oval 9"/>
          <p:cNvSpPr>
            <a:spLocks noChangeArrowheads="1"/>
          </p:cNvSpPr>
          <p:nvPr/>
        </p:nvSpPr>
        <p:spPr bwMode="auto">
          <a:xfrm>
            <a:off x="7055130" y="3119932"/>
            <a:ext cx="785813" cy="285750"/>
          </a:xfrm>
          <a:prstGeom prst="ellipse">
            <a:avLst/>
          </a:prstGeom>
          <a:noFill/>
          <a:ln w="38100" cmpd="dbl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Oval 9"/>
          <p:cNvSpPr>
            <a:spLocks noChangeArrowheads="1"/>
          </p:cNvSpPr>
          <p:nvPr/>
        </p:nvSpPr>
        <p:spPr bwMode="auto">
          <a:xfrm>
            <a:off x="10123997" y="3405682"/>
            <a:ext cx="785813" cy="285750"/>
          </a:xfrm>
          <a:prstGeom prst="ellipse">
            <a:avLst/>
          </a:prstGeom>
          <a:noFill/>
          <a:ln w="38100" cmpd="dbl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519490" y="4828538"/>
            <a:ext cx="2333216" cy="501108"/>
          </a:xfrm>
          <a:prstGeom prst="roundRect">
            <a:avLst>
              <a:gd name="adj" fmla="val 602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10</a:t>
            </a:r>
            <a:r>
              <a:rPr lang="zh-CN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19</a:t>
            </a:r>
            <a:r>
              <a:rPr lang="zh-CN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</a:t>
            </a:r>
            <a:r>
              <a:rPr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CT</a:t>
            </a:r>
            <a:endParaRPr lang="zh-CN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3166798" y="4828538"/>
            <a:ext cx="2333216" cy="501108"/>
          </a:xfrm>
          <a:prstGeom prst="roundRect">
            <a:avLst>
              <a:gd name="adj" fmla="val 602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en-US" altLang="zh-CN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28</a:t>
            </a:r>
            <a:r>
              <a:rPr lang="zh-CN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MRI</a:t>
            </a:r>
            <a:r>
              <a:rPr lang="zh-CN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冠状面</a:t>
            </a:r>
          </a:p>
        </p:txBody>
      </p:sp>
      <p:sp>
        <p:nvSpPr>
          <p:cNvPr id="39" name="圆角矩形 38"/>
          <p:cNvSpPr/>
          <p:nvPr/>
        </p:nvSpPr>
        <p:spPr>
          <a:xfrm>
            <a:off x="6228997" y="4828538"/>
            <a:ext cx="2333216" cy="501108"/>
          </a:xfrm>
          <a:prstGeom prst="roundRect">
            <a:avLst>
              <a:gd name="adj" fmla="val 602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de-DE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10</a:t>
            </a:r>
            <a:r>
              <a:rPr lang="zh-CN" altLang="de-DE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de-DE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28</a:t>
            </a:r>
            <a:r>
              <a:rPr lang="zh-CN" altLang="de-DE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</a:t>
            </a:r>
            <a:r>
              <a:rPr lang="de-DE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MRI</a:t>
            </a:r>
            <a:endParaRPr lang="zh-CN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9291196" y="4828538"/>
            <a:ext cx="2333216" cy="501108"/>
          </a:xfrm>
          <a:prstGeom prst="roundRect">
            <a:avLst>
              <a:gd name="adj" fmla="val 602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10</a:t>
            </a:r>
            <a:r>
              <a:rPr lang="zh-CN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</a:t>
            </a:r>
            <a:r>
              <a:rPr lang="zh-CN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</a:t>
            </a:r>
            <a:r>
              <a:rPr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CT</a:t>
            </a:r>
            <a:endParaRPr lang="zh-CN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999651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30" grpId="0" animBg="1"/>
      <p:bldP spid="31" grpId="0" animBg="1"/>
      <p:bldP spid="32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辅助检查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5387" y="1926336"/>
            <a:ext cx="4900613" cy="4429125"/>
          </a:xfrm>
          <a:prstGeom prst="rect">
            <a:avLst/>
          </a:prstGeom>
          <a:noFill/>
          <a:ln w="9525">
            <a:solidFill>
              <a:srgbClr val="0073C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1"/>
          <p:cNvGrpSpPr>
            <a:grpSpLocks/>
          </p:cNvGrpSpPr>
          <p:nvPr/>
        </p:nvGrpSpPr>
        <p:grpSpPr bwMode="auto">
          <a:xfrm>
            <a:off x="6413210" y="1913636"/>
            <a:ext cx="4576762" cy="4441825"/>
            <a:chOff x="4567238" y="1773238"/>
            <a:chExt cx="4576762" cy="4441825"/>
          </a:xfrm>
        </p:grpSpPr>
        <p:pic>
          <p:nvPicPr>
            <p:cNvPr id="8" name="图片 5" descr="x.bmp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7238" y="1773238"/>
              <a:ext cx="4576762" cy="4441825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5532438" y="2152650"/>
              <a:ext cx="479425" cy="1968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8181975" y="2382838"/>
              <a:ext cx="479425" cy="1952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051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46A137B7-1562-426A-B139-D387BB6ED22B}"/>
              </a:ext>
            </a:extLst>
          </p:cNvPr>
          <p:cNvGrpSpPr/>
          <p:nvPr/>
        </p:nvGrpSpPr>
        <p:grpSpPr>
          <a:xfrm>
            <a:off x="0" y="1107300"/>
            <a:ext cx="12192000" cy="5748576"/>
            <a:chOff x="0" y="1107300"/>
            <a:chExt cx="12192000" cy="5748576"/>
          </a:xfrm>
          <a:effectLst>
            <a:outerShdw blurRad="177800" dir="16200000" rotWithShape="0">
              <a:prstClr val="black">
                <a:alpha val="20000"/>
              </a:prstClr>
            </a:outerShdw>
          </a:effectLst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2F461947-0783-47C1-A5CC-487BD4794C32}"/>
                </a:ext>
              </a:extLst>
            </p:cNvPr>
            <p:cNvSpPr/>
            <p:nvPr/>
          </p:nvSpPr>
          <p:spPr>
            <a:xfrm>
              <a:off x="0" y="3428999"/>
              <a:ext cx="12192000" cy="34268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29751D0A-E46E-49C0-8486-B043B2BF1A5B}"/>
                </a:ext>
              </a:extLst>
            </p:cNvPr>
            <p:cNvSpPr/>
            <p:nvPr/>
          </p:nvSpPr>
          <p:spPr>
            <a:xfrm>
              <a:off x="6550189" y="1107300"/>
              <a:ext cx="4643398" cy="464339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14300">
              <a:solidFill>
                <a:srgbClr val="9EE0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55E06907-863B-4B29-8B00-047844C1AE17}"/>
              </a:ext>
            </a:extLst>
          </p:cNvPr>
          <p:cNvSpPr txBox="1"/>
          <p:nvPr/>
        </p:nvSpPr>
        <p:spPr>
          <a:xfrm>
            <a:off x="7570285" y="2321003"/>
            <a:ext cx="22589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i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1380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D28DF8E6-81D3-49AB-BED4-A437BDB6CCB4}"/>
              </a:ext>
            </a:extLst>
          </p:cNvPr>
          <p:cNvSpPr txBox="1"/>
          <p:nvPr/>
        </p:nvSpPr>
        <p:spPr>
          <a:xfrm>
            <a:off x="-440136" y="2356006"/>
            <a:ext cx="7045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lnSpc>
                <a:spcPct val="90000"/>
              </a:lnSpc>
              <a:spcAft>
                <a:spcPct val="15000"/>
              </a:spcAft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病史护理评估</a:t>
            </a:r>
            <a:endParaRPr lang="en-US" altLang="zh-CN" sz="4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1" algn="ctr">
              <a:lnSpc>
                <a:spcPct val="90000"/>
              </a:lnSpc>
              <a:spcAft>
                <a:spcPct val="15000"/>
              </a:spcAft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护理措施</a:t>
            </a:r>
            <a:endParaRPr lang="en-US" altLang="zh-CN" sz="4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1" algn="ctr">
              <a:lnSpc>
                <a:spcPct val="90000"/>
              </a:lnSpc>
              <a:spcAft>
                <a:spcPct val="15000"/>
              </a:spcAft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护理结局</a:t>
            </a:r>
          </a:p>
        </p:txBody>
      </p:sp>
      <p:sp>
        <p:nvSpPr>
          <p:cNvPr id="24" name="Oval 38">
            <a:extLst>
              <a:ext uri="{FF2B5EF4-FFF2-40B4-BE49-F238E27FC236}">
                <a16:creationId xmlns:a16="http://schemas.microsoft.com/office/drawing/2014/main" xmlns="" id="{03B145EC-DF6F-4791-9918-1AF182D92F77}"/>
              </a:ext>
            </a:extLst>
          </p:cNvPr>
          <p:cNvSpPr/>
          <p:nvPr/>
        </p:nvSpPr>
        <p:spPr>
          <a:xfrm>
            <a:off x="2940463" y="5103997"/>
            <a:ext cx="669264" cy="668329"/>
          </a:xfrm>
          <a:custGeom>
            <a:avLst/>
            <a:gdLst>
              <a:gd name="T0" fmla="*/ 5362 w 6291"/>
              <a:gd name="T1" fmla="*/ 3145 h 6291"/>
              <a:gd name="T2" fmla="*/ 5328 w 6291"/>
              <a:gd name="T3" fmla="*/ 3214 h 6291"/>
              <a:gd name="T4" fmla="*/ 3214 w 6291"/>
              <a:gd name="T5" fmla="*/ 4839 h 6291"/>
              <a:gd name="T6" fmla="*/ 3162 w 6291"/>
              <a:gd name="T7" fmla="*/ 4857 h 6291"/>
              <a:gd name="T8" fmla="*/ 3110 w 6291"/>
              <a:gd name="T9" fmla="*/ 4840 h 6291"/>
              <a:gd name="T10" fmla="*/ 3082 w 6291"/>
              <a:gd name="T11" fmla="*/ 4739 h 6291"/>
              <a:gd name="T12" fmla="*/ 3507 w 6291"/>
              <a:gd name="T13" fmla="*/ 3663 h 6291"/>
              <a:gd name="T14" fmla="*/ 1015 w 6291"/>
              <a:gd name="T15" fmla="*/ 3663 h 6291"/>
              <a:gd name="T16" fmla="*/ 929 w 6291"/>
              <a:gd name="T17" fmla="*/ 3577 h 6291"/>
              <a:gd name="T18" fmla="*/ 929 w 6291"/>
              <a:gd name="T19" fmla="*/ 2714 h 6291"/>
              <a:gd name="T20" fmla="*/ 1016 w 6291"/>
              <a:gd name="T21" fmla="*/ 2628 h 6291"/>
              <a:gd name="T22" fmla="*/ 3507 w 6291"/>
              <a:gd name="T23" fmla="*/ 2628 h 6291"/>
              <a:gd name="T24" fmla="*/ 3082 w 6291"/>
              <a:gd name="T25" fmla="*/ 1552 h 6291"/>
              <a:gd name="T26" fmla="*/ 3110 w 6291"/>
              <a:gd name="T27" fmla="*/ 1451 h 6291"/>
              <a:gd name="T28" fmla="*/ 3215 w 6291"/>
              <a:gd name="T29" fmla="*/ 1452 h 6291"/>
              <a:gd name="T30" fmla="*/ 5329 w 6291"/>
              <a:gd name="T31" fmla="*/ 3077 h 6291"/>
              <a:gd name="T32" fmla="*/ 5362 w 6291"/>
              <a:gd name="T33" fmla="*/ 3145 h 6291"/>
              <a:gd name="T34" fmla="*/ 6291 w 6291"/>
              <a:gd name="T35" fmla="*/ 3146 h 6291"/>
              <a:gd name="T36" fmla="*/ 3146 w 6291"/>
              <a:gd name="T37" fmla="*/ 6291 h 6291"/>
              <a:gd name="T38" fmla="*/ 0 w 6291"/>
              <a:gd name="T39" fmla="*/ 3146 h 6291"/>
              <a:gd name="T40" fmla="*/ 3146 w 6291"/>
              <a:gd name="T41" fmla="*/ 0 h 6291"/>
              <a:gd name="T42" fmla="*/ 6291 w 6291"/>
              <a:gd name="T43" fmla="*/ 3146 h 6291"/>
              <a:gd name="T44" fmla="*/ 5946 w 6291"/>
              <a:gd name="T45" fmla="*/ 3146 h 6291"/>
              <a:gd name="T46" fmla="*/ 3146 w 6291"/>
              <a:gd name="T47" fmla="*/ 345 h 6291"/>
              <a:gd name="T48" fmla="*/ 345 w 6291"/>
              <a:gd name="T49" fmla="*/ 3146 h 6291"/>
              <a:gd name="T50" fmla="*/ 3146 w 6291"/>
              <a:gd name="T51" fmla="*/ 5946 h 6291"/>
              <a:gd name="T52" fmla="*/ 5946 w 6291"/>
              <a:gd name="T53" fmla="*/ 3146 h 6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291" h="6291">
                <a:moveTo>
                  <a:pt x="5362" y="3145"/>
                </a:moveTo>
                <a:cubicBezTo>
                  <a:pt x="5362" y="3172"/>
                  <a:pt x="5350" y="3198"/>
                  <a:pt x="5328" y="3214"/>
                </a:cubicBezTo>
                <a:lnTo>
                  <a:pt x="3214" y="4839"/>
                </a:lnTo>
                <a:cubicBezTo>
                  <a:pt x="3199" y="4851"/>
                  <a:pt x="3180" y="4857"/>
                  <a:pt x="3162" y="4857"/>
                </a:cubicBezTo>
                <a:cubicBezTo>
                  <a:pt x="3144" y="4857"/>
                  <a:pt x="3125" y="4851"/>
                  <a:pt x="3110" y="4840"/>
                </a:cubicBezTo>
                <a:cubicBezTo>
                  <a:pt x="3079" y="4816"/>
                  <a:pt x="3067" y="4775"/>
                  <a:pt x="3082" y="4739"/>
                </a:cubicBezTo>
                <a:lnTo>
                  <a:pt x="3507" y="3663"/>
                </a:lnTo>
                <a:lnTo>
                  <a:pt x="1015" y="3663"/>
                </a:lnTo>
                <a:cubicBezTo>
                  <a:pt x="968" y="3663"/>
                  <a:pt x="929" y="3624"/>
                  <a:pt x="929" y="3577"/>
                </a:cubicBezTo>
                <a:lnTo>
                  <a:pt x="929" y="2714"/>
                </a:lnTo>
                <a:cubicBezTo>
                  <a:pt x="929" y="2667"/>
                  <a:pt x="968" y="2628"/>
                  <a:pt x="1016" y="2628"/>
                </a:cubicBezTo>
                <a:lnTo>
                  <a:pt x="3507" y="2628"/>
                </a:lnTo>
                <a:lnTo>
                  <a:pt x="3082" y="1552"/>
                </a:lnTo>
                <a:cubicBezTo>
                  <a:pt x="3068" y="1516"/>
                  <a:pt x="3079" y="1475"/>
                  <a:pt x="3110" y="1451"/>
                </a:cubicBezTo>
                <a:cubicBezTo>
                  <a:pt x="3141" y="1428"/>
                  <a:pt x="3184" y="1428"/>
                  <a:pt x="3215" y="1452"/>
                </a:cubicBezTo>
                <a:lnTo>
                  <a:pt x="5329" y="3077"/>
                </a:lnTo>
                <a:cubicBezTo>
                  <a:pt x="5350" y="3093"/>
                  <a:pt x="5362" y="3119"/>
                  <a:pt x="5362" y="3145"/>
                </a:cubicBezTo>
                <a:close/>
                <a:moveTo>
                  <a:pt x="6291" y="3146"/>
                </a:moveTo>
                <a:cubicBezTo>
                  <a:pt x="6291" y="4880"/>
                  <a:pt x="4880" y="6291"/>
                  <a:pt x="3146" y="6291"/>
                </a:cubicBezTo>
                <a:cubicBezTo>
                  <a:pt x="1411" y="6291"/>
                  <a:pt x="0" y="4880"/>
                  <a:pt x="0" y="3146"/>
                </a:cubicBezTo>
                <a:cubicBezTo>
                  <a:pt x="0" y="1411"/>
                  <a:pt x="1411" y="0"/>
                  <a:pt x="3146" y="0"/>
                </a:cubicBezTo>
                <a:cubicBezTo>
                  <a:pt x="4880" y="0"/>
                  <a:pt x="6291" y="1411"/>
                  <a:pt x="6291" y="3146"/>
                </a:cubicBezTo>
                <a:close/>
                <a:moveTo>
                  <a:pt x="5946" y="3146"/>
                </a:moveTo>
                <a:cubicBezTo>
                  <a:pt x="5946" y="1601"/>
                  <a:pt x="4690" y="345"/>
                  <a:pt x="3146" y="345"/>
                </a:cubicBezTo>
                <a:cubicBezTo>
                  <a:pt x="1601" y="345"/>
                  <a:pt x="345" y="1601"/>
                  <a:pt x="345" y="3146"/>
                </a:cubicBezTo>
                <a:cubicBezTo>
                  <a:pt x="345" y="4690"/>
                  <a:pt x="1601" y="5946"/>
                  <a:pt x="3146" y="5946"/>
                </a:cubicBezTo>
                <a:cubicBezTo>
                  <a:pt x="4690" y="5946"/>
                  <a:pt x="5946" y="4690"/>
                  <a:pt x="5946" y="314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372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护理问题</a:t>
            </a:r>
          </a:p>
        </p:txBody>
      </p:sp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1188617" y="3421920"/>
            <a:ext cx="3231776" cy="107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50000"/>
              </a:lnSpc>
              <a:buClr>
                <a:srgbClr val="0073C2"/>
              </a:buClr>
            </a:pPr>
            <a:r>
              <a:rPr lang="zh-CN" altLang="en-US" sz="1100" dirty="0">
                <a:latin typeface="+mn-lt"/>
                <a:ea typeface="+mn-ea"/>
                <a:cs typeface="+mn-ea"/>
                <a:sym typeface="+mn-lt"/>
              </a:rPr>
              <a:t>意识障碍潜在并发症：脑疝</a:t>
            </a:r>
            <a:endParaRPr lang="en-US" altLang="zh-CN" sz="1100" dirty="0">
              <a:latin typeface="+mn-lt"/>
              <a:ea typeface="+mn-ea"/>
              <a:cs typeface="+mn-ea"/>
              <a:sym typeface="+mn-lt"/>
            </a:endParaRPr>
          </a:p>
          <a:p>
            <a:pPr marL="0" indent="0" eaLnBrk="1" hangingPunct="1">
              <a:lnSpc>
                <a:spcPct val="150000"/>
              </a:lnSpc>
              <a:buClr>
                <a:srgbClr val="0073C2"/>
              </a:buClr>
            </a:pPr>
            <a:r>
              <a:rPr lang="zh-CN" altLang="en-US" sz="1100" dirty="0">
                <a:latin typeface="+mn-lt"/>
                <a:ea typeface="+mn-ea"/>
                <a:cs typeface="+mn-ea"/>
                <a:sym typeface="+mn-lt"/>
              </a:rPr>
              <a:t>清理呼吸道无效排尿型态改变－</a:t>
            </a:r>
            <a:endParaRPr lang="en-US" altLang="zh-CN" sz="1100" dirty="0">
              <a:latin typeface="+mn-lt"/>
              <a:ea typeface="+mn-ea"/>
              <a:cs typeface="+mn-ea"/>
              <a:sym typeface="+mn-lt"/>
            </a:endParaRPr>
          </a:p>
          <a:p>
            <a:pPr marL="0" indent="0" eaLnBrk="1" hangingPunct="1">
              <a:lnSpc>
                <a:spcPct val="150000"/>
              </a:lnSpc>
              <a:buClr>
                <a:srgbClr val="0073C2"/>
              </a:buClr>
            </a:pPr>
            <a:r>
              <a:rPr lang="zh-CN" altLang="en-US" sz="1100" dirty="0">
                <a:latin typeface="+mn-lt"/>
                <a:ea typeface="+mn-ea"/>
                <a:cs typeface="+mn-ea"/>
                <a:sym typeface="+mn-lt"/>
              </a:rPr>
              <a:t>尿潴留</a:t>
            </a:r>
            <a:endParaRPr lang="en-US" altLang="zh-CN" sz="1100" dirty="0">
              <a:latin typeface="+mn-lt"/>
              <a:ea typeface="+mn-ea"/>
              <a:cs typeface="+mn-ea"/>
              <a:sym typeface="+mn-lt"/>
            </a:endParaRPr>
          </a:p>
          <a:p>
            <a:pPr marL="0" indent="0" eaLnBrk="1" hangingPunct="1">
              <a:lnSpc>
                <a:spcPct val="150000"/>
              </a:lnSpc>
              <a:buClr>
                <a:srgbClr val="0073C2"/>
              </a:buClr>
            </a:pPr>
            <a:r>
              <a:rPr lang="zh-CN" altLang="en-US" sz="1100" dirty="0">
                <a:latin typeface="+mn-lt"/>
                <a:ea typeface="+mn-ea"/>
                <a:cs typeface="+mn-ea"/>
                <a:sym typeface="+mn-lt"/>
              </a:rPr>
              <a:t>误吸的风险</a:t>
            </a:r>
            <a:r>
              <a:rPr lang="en-US" altLang="zh-CN" sz="1100" dirty="0">
                <a:latin typeface="+mn-lt"/>
                <a:ea typeface="+mn-ea"/>
                <a:cs typeface="+mn-ea"/>
                <a:sym typeface="+mn-lt"/>
              </a:rPr>
              <a:t>DVT</a:t>
            </a:r>
            <a:r>
              <a:rPr lang="zh-CN" altLang="en-US" sz="1100" dirty="0">
                <a:latin typeface="+mn-lt"/>
                <a:ea typeface="+mn-ea"/>
                <a:cs typeface="+mn-ea"/>
                <a:sym typeface="+mn-lt"/>
              </a:rPr>
              <a:t>风险</a:t>
            </a:r>
            <a:endParaRPr lang="en-US" altLang="en-US" sz="1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23"/>
          <p:cNvSpPr txBox="1">
            <a:spLocks noChangeArrowheads="1"/>
          </p:cNvSpPr>
          <p:nvPr/>
        </p:nvSpPr>
        <p:spPr bwMode="auto">
          <a:xfrm>
            <a:off x="8538775" y="2209242"/>
            <a:ext cx="2508227" cy="134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73C2"/>
              </a:buClr>
            </a:pP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有皮肤完整性受损的危险</a:t>
            </a:r>
            <a:endParaRPr lang="en-US" altLang="zh-CN" sz="140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buClr>
                <a:srgbClr val="0073C2"/>
              </a:buClr>
            </a:pP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营养失调－低于机体需要量</a:t>
            </a:r>
            <a:endParaRPr lang="en-US" altLang="zh-CN" sz="140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buClr>
                <a:srgbClr val="0073C2"/>
              </a:buClr>
            </a:pP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废用性肌萎缩危险</a:t>
            </a:r>
            <a:endParaRPr lang="en-US" altLang="zh-CN" sz="140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25"/>
          <p:cNvSpPr txBox="1">
            <a:spLocks noChangeArrowheads="1"/>
          </p:cNvSpPr>
          <p:nvPr/>
        </p:nvSpPr>
        <p:spPr bwMode="auto">
          <a:xfrm>
            <a:off x="8557802" y="4233153"/>
            <a:ext cx="2489200" cy="102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50000"/>
              </a:lnSpc>
              <a:buClr>
                <a:srgbClr val="0073C2"/>
              </a:buClr>
            </a:pP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自理能力缺陷</a:t>
            </a:r>
            <a:endParaRPr lang="en-US" altLang="zh-CN" sz="1400" dirty="0">
              <a:latin typeface="+mn-lt"/>
              <a:ea typeface="+mn-ea"/>
              <a:cs typeface="+mn-ea"/>
              <a:sym typeface="+mn-lt"/>
            </a:endParaRPr>
          </a:p>
          <a:p>
            <a:pPr marL="0" indent="0" eaLnBrk="1" hangingPunct="1">
              <a:lnSpc>
                <a:spcPct val="150000"/>
              </a:lnSpc>
              <a:buClr>
                <a:srgbClr val="0073C2"/>
              </a:buClr>
            </a:pP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躯体移动障</a:t>
            </a:r>
            <a:endParaRPr lang="en-US" altLang="zh-CN" sz="1400" dirty="0">
              <a:latin typeface="+mn-lt"/>
              <a:ea typeface="+mn-ea"/>
              <a:cs typeface="+mn-ea"/>
              <a:sym typeface="+mn-lt"/>
            </a:endParaRPr>
          </a:p>
          <a:p>
            <a:pPr marL="0" indent="0" eaLnBrk="1" hangingPunct="1">
              <a:lnSpc>
                <a:spcPct val="150000"/>
              </a:lnSpc>
              <a:buClr>
                <a:srgbClr val="0073C2"/>
              </a:buClr>
            </a:pP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知识缺乏</a:t>
            </a:r>
            <a:endParaRPr lang="en-US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9E13CA0-4504-42E9-9FCF-44CB47AB3D3B}"/>
              </a:ext>
            </a:extLst>
          </p:cNvPr>
          <p:cNvSpPr/>
          <p:nvPr/>
        </p:nvSpPr>
        <p:spPr>
          <a:xfrm>
            <a:off x="1188617" y="2478226"/>
            <a:ext cx="1210588" cy="7875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入院时急需</a:t>
            </a:r>
            <a:endParaRPr lang="en-US" altLang="zh-CN" sz="1600" dirty="0">
              <a:solidFill>
                <a:schemeClr val="tx2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解决的问题</a:t>
            </a:r>
            <a:endParaRPr lang="en-US" altLang="zh-CN" sz="16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6DC6982-2E27-486B-BACC-1325F4E28077}"/>
              </a:ext>
            </a:extLst>
          </p:cNvPr>
          <p:cNvSpPr/>
          <p:nvPr/>
        </p:nvSpPr>
        <p:spPr>
          <a:xfrm>
            <a:off x="8538775" y="1661644"/>
            <a:ext cx="1005403" cy="418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潜在问题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E14C5CF-E0FE-4257-BD32-F0F127F51129}"/>
              </a:ext>
            </a:extLst>
          </p:cNvPr>
          <p:cNvSpPr/>
          <p:nvPr/>
        </p:nvSpPr>
        <p:spPr>
          <a:xfrm>
            <a:off x="8557802" y="3814962"/>
            <a:ext cx="1005403" cy="418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长期目标</a:t>
            </a:r>
            <a:endParaRPr lang="en-US" altLang="zh-CN" sz="16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93892E41-60F9-4C46-B791-DE400E52E7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469" y="1150839"/>
            <a:ext cx="5973410" cy="511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19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34" grpId="0"/>
      <p:bldP spid="35" grpId="0"/>
      <p:bldP spid="36" grpId="0"/>
      <p:bldP spid="2" grpId="0"/>
      <p:bldP spid="3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护理问题</a:t>
            </a:r>
          </a:p>
        </p:txBody>
      </p:sp>
      <p:graphicFrame>
        <p:nvGraphicFramePr>
          <p:cNvPr id="6" name="Group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819228"/>
              </p:ext>
            </p:extLst>
          </p:nvPr>
        </p:nvGraphicFramePr>
        <p:xfrm>
          <a:off x="913308" y="1795833"/>
          <a:ext cx="10365383" cy="4577781"/>
        </p:xfrm>
        <a:graphic>
          <a:graphicData uri="http://schemas.openxmlformats.org/drawingml/2006/table">
            <a:tbl>
              <a:tblPr/>
              <a:tblGrid>
                <a:gridCol w="1003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74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31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319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897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845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依据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护理问题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护理措施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结局评价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890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19/1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lang="zh-CN" altLang="en-US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GCS评分3分，四肢肌力</a:t>
                      </a:r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I</a:t>
                      </a:r>
                      <a:r>
                        <a:rPr lang="zh-CN" altLang="en-US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级</a:t>
                      </a:r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-II</a:t>
                      </a:r>
                      <a:r>
                        <a:rPr lang="zh-CN" altLang="en-US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级；</a:t>
                      </a: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2.CT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显示为脑干出血，出血量为</a:t>
                      </a: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5ml</a:t>
                      </a: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0" i="0" u="sng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6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潜在并发症：再出血，脑疝</a:t>
                      </a:r>
                      <a:endParaRPr lang="en-US" altLang="zh-CN" sz="16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lang="zh-CN" altLang="en-US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病情观察：</a:t>
                      </a: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Q1h</a:t>
                      </a:r>
                      <a:r>
                        <a:rPr lang="zh-CN" altLang="en-US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观察患者的神志瞳孔、心率、呼吸、血压的变化，监测有无颅高压的表现：头痛，喷射性呕吐。</a:t>
                      </a:r>
                      <a:endParaRPr lang="en-US" altLang="zh-CN" sz="16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2.</a:t>
                      </a:r>
                      <a:r>
                        <a:rPr lang="zh-CN" altLang="en-US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遵医嘱予甘露醇脱水、止血等处理；</a:t>
                      </a:r>
                      <a:endParaRPr lang="en-US" altLang="zh-CN" sz="16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3.</a:t>
                      </a:r>
                      <a:r>
                        <a:rPr lang="zh-CN" altLang="en-US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控制血压：硝酸甘油、硝苯地平降压</a:t>
                      </a: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,</a:t>
                      </a:r>
                      <a:r>
                        <a:rPr lang="zh-CN" altLang="en-US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患者血压稳定在</a:t>
                      </a: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132-142/92-98mmHg</a:t>
                      </a:r>
                      <a:r>
                        <a:rPr lang="zh-CN" altLang="en-US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。</a:t>
                      </a:r>
                      <a:endParaRPr lang="en-US" altLang="zh-CN" sz="16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4.</a:t>
                      </a:r>
                      <a:r>
                        <a:rPr lang="zh-CN" altLang="en-US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避免诱发脑疝：保持大便通畅，卧床休息，保持病人舒适</a:t>
                      </a: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,</a:t>
                      </a:r>
                      <a:r>
                        <a:rPr lang="zh-CN" altLang="en-US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环境安静。</a:t>
                      </a:r>
                      <a:endParaRPr lang="en-US" altLang="zh-CN" sz="16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5.</a:t>
                      </a:r>
                      <a:r>
                        <a:rPr lang="zh-CN" altLang="en-US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摇高床头</a:t>
                      </a:r>
                      <a:r>
                        <a:rPr lang="zh-CN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15-30°</a:t>
                      </a:r>
                      <a:r>
                        <a:rPr lang="zh-CN" altLang="en-US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促进颈静脉回流</a:t>
                      </a:r>
                      <a:endParaRPr lang="en-US" altLang="zh-CN" sz="16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</a:t>
                      </a: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GCS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评分由</a:t>
                      </a: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</a:t>
                      </a: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-7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</a:t>
                      </a: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-10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</a:t>
                      </a: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-12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</a:t>
                      </a: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-14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</a:t>
                      </a: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 29/1MRI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显示脑干水肿较前吸收，但仍肿胀；无再出血；</a:t>
                      </a: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446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护理问题</a:t>
            </a:r>
          </a:p>
        </p:txBody>
      </p:sp>
      <p:graphicFrame>
        <p:nvGraphicFramePr>
          <p:cNvPr id="7" name="Group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659735"/>
              </p:ext>
            </p:extLst>
          </p:nvPr>
        </p:nvGraphicFramePr>
        <p:xfrm>
          <a:off x="913308" y="1913636"/>
          <a:ext cx="10365383" cy="3474684"/>
        </p:xfrm>
        <a:graphic>
          <a:graphicData uri="http://schemas.openxmlformats.org/drawingml/2006/table">
            <a:tbl>
              <a:tblPr/>
              <a:tblGrid>
                <a:gridCol w="1003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74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31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319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897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9921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依据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护理问题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护理措施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结局评价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79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19/1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血钾为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en-US" altLang="zh-CN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mmol</a:t>
                      </a: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/L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电解质紊乱：与低钾血症有关</a:t>
                      </a: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0" i="0" u="sng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0" i="0" u="sng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与胃管内注入氯化钾缓释片，橙汁胃管注入；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观察患者心电图的表现、观察有无腹胀；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动态关注电解质情况；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23/1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血钾为</a:t>
                      </a:r>
                      <a:r>
                        <a:rPr kumimoji="0" lang="zh-CN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3.6mmol/L</a:t>
                      </a: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.</a:t>
                      </a: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190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护理问题</a:t>
            </a:r>
          </a:p>
        </p:txBody>
      </p:sp>
      <p:graphicFrame>
        <p:nvGraphicFramePr>
          <p:cNvPr id="7" name="Group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426238"/>
              </p:ext>
            </p:extLst>
          </p:nvPr>
        </p:nvGraphicFramePr>
        <p:xfrm>
          <a:off x="913308" y="1913636"/>
          <a:ext cx="10365383" cy="4084272"/>
        </p:xfrm>
        <a:graphic>
          <a:graphicData uri="http://schemas.openxmlformats.org/drawingml/2006/table">
            <a:tbl>
              <a:tblPr/>
              <a:tblGrid>
                <a:gridCol w="1003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74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31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319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897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9921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依据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护理问题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护理措施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结局评价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79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19/1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Autar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深静脉血栓风险评估为</a:t>
                      </a: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15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分，属于高危、</a:t>
                      </a: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D-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二聚体为</a:t>
                      </a: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45</a:t>
                      </a: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7" marR="91447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有下肢深静脉血栓的风险</a:t>
                      </a:r>
                    </a:p>
                  </a:txBody>
                  <a:tcPr marL="91447" marR="91447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密切观察双下肢皮温、颜色、足背动脉搏动情况；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</a:t>
                      </a: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指导患者家属行预防</a:t>
                      </a:r>
                      <a:r>
                        <a:rPr kumimoji="0" lang="en-US" altLang="zh-CN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DVT</a:t>
                      </a: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发生的</a:t>
                      </a: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  <a:hlinkClick r:id="" action="ppaction://noaction"/>
                        </a:rPr>
                        <a:t>功能锻炼</a:t>
                      </a: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，并每日登记护理剂量</a:t>
                      </a:r>
                      <a:endParaRPr kumimoji="0" lang="en-US" altLang="zh-CN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 </a:t>
                      </a: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监测患者的</a:t>
                      </a:r>
                      <a:r>
                        <a:rPr kumimoji="0" lang="en-US" altLang="zh-CN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D-</a:t>
                      </a: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二聚体及凝血四项的结果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4.</a:t>
                      </a: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建议患者家属购买弹力袜</a:t>
                      </a:r>
                      <a:endParaRPr kumimoji="0" lang="en-US" altLang="zh-CN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5.</a:t>
                      </a: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与主管医生联系</a:t>
                      </a: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  <a:hlinkClick r:id="rId3" action="ppaction://hlinksldjump"/>
                        </a:rPr>
                        <a:t>行四肢静脉血管彩超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7" marR="91447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en-US" altLang="zh-CN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.</a:t>
                      </a: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家属掌握预防血栓形成的锻炼方法。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 </a:t>
                      </a: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患者四肢彩超没有发生深静脉血栓</a:t>
                      </a: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7" marR="91447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6" name="Text Box 72"/>
          <p:cNvSpPr txBox="1">
            <a:spLocks noChangeArrowheads="1"/>
          </p:cNvSpPr>
          <p:nvPr/>
        </p:nvSpPr>
        <p:spPr bwMode="auto">
          <a:xfrm>
            <a:off x="8517615" y="4822978"/>
            <a:ext cx="3142773" cy="1368816"/>
          </a:xfrm>
          <a:prstGeom prst="roundRect">
            <a:avLst>
              <a:gd name="adj" fmla="val 7124"/>
            </a:avLst>
          </a:prstGeom>
          <a:solidFill>
            <a:schemeClr val="accent2"/>
          </a:solidFill>
          <a:ln>
            <a:noFill/>
          </a:ln>
        </p:spPr>
        <p:txBody>
          <a:bodyPr lIns="90170" tIns="46990" rIns="90170" bIns="4699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26/1D-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二聚体为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587</a:t>
            </a:r>
          </a:p>
        </p:txBody>
      </p:sp>
    </p:spTree>
    <p:extLst>
      <p:ext uri="{BB962C8B-B14F-4D97-AF65-F5344CB8AC3E}">
        <p14:creationId xmlns:p14="http://schemas.microsoft.com/office/powerpoint/2010/main" val="353397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圆角矩形 115"/>
          <p:cNvSpPr/>
          <p:nvPr/>
        </p:nvSpPr>
        <p:spPr>
          <a:xfrm>
            <a:off x="6843627" y="2905722"/>
            <a:ext cx="2360094" cy="1351264"/>
          </a:xfrm>
          <a:prstGeom prst="roundRect">
            <a:avLst>
              <a:gd name="adj" fmla="val 602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72178" y="389765"/>
            <a:ext cx="17705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accent1"/>
                </a:solidFill>
                <a:cs typeface="+mn-ea"/>
                <a:sym typeface="+mn-lt"/>
              </a:rPr>
              <a:t>前言</a:t>
            </a:r>
          </a:p>
        </p:txBody>
      </p:sp>
      <p:pic>
        <p:nvPicPr>
          <p:cNvPr id="9" name="Picture 2" descr="c:\users\ADMINI~1\appdata\roaming\360se6\USERDA~1\Temp\A0184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0036" y="389765"/>
            <a:ext cx="2521964" cy="625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reeform 5"/>
          <p:cNvSpPr>
            <a:spLocks/>
          </p:cNvSpPr>
          <p:nvPr/>
        </p:nvSpPr>
        <p:spPr bwMode="auto">
          <a:xfrm flipH="1">
            <a:off x="2137454" y="1521989"/>
            <a:ext cx="2184442" cy="4383350"/>
          </a:xfrm>
          <a:custGeom>
            <a:avLst/>
            <a:gdLst>
              <a:gd name="T0" fmla="*/ 761 w 761"/>
              <a:gd name="T1" fmla="*/ 1493 h 1528"/>
              <a:gd name="T2" fmla="*/ 709 w 761"/>
              <a:gd name="T3" fmla="*/ 1458 h 1528"/>
              <a:gd name="T4" fmla="*/ 709 w 761"/>
              <a:gd name="T5" fmla="*/ 1486 h 1528"/>
              <a:gd name="T6" fmla="*/ 13 w 761"/>
              <a:gd name="T7" fmla="*/ 761 h 1528"/>
              <a:gd name="T8" fmla="*/ 696 w 761"/>
              <a:gd name="T9" fmla="*/ 37 h 1528"/>
              <a:gd name="T10" fmla="*/ 725 w 761"/>
              <a:gd name="T11" fmla="*/ 61 h 1528"/>
              <a:gd name="T12" fmla="*/ 755 w 761"/>
              <a:gd name="T13" fmla="*/ 31 h 1528"/>
              <a:gd name="T14" fmla="*/ 725 w 761"/>
              <a:gd name="T15" fmla="*/ 0 h 1528"/>
              <a:gd name="T16" fmla="*/ 696 w 761"/>
              <a:gd name="T17" fmla="*/ 24 h 1528"/>
              <a:gd name="T18" fmla="*/ 0 w 761"/>
              <a:gd name="T19" fmla="*/ 761 h 1528"/>
              <a:gd name="T20" fmla="*/ 709 w 761"/>
              <a:gd name="T21" fmla="*/ 1498 h 1528"/>
              <a:gd name="T22" fmla="*/ 709 w 761"/>
              <a:gd name="T23" fmla="*/ 1528 h 1528"/>
              <a:gd name="T24" fmla="*/ 761 w 761"/>
              <a:gd name="T25" fmla="*/ 1493 h 1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61" h="1528">
                <a:moveTo>
                  <a:pt x="761" y="1493"/>
                </a:moveTo>
                <a:cubicBezTo>
                  <a:pt x="709" y="1458"/>
                  <a:pt x="709" y="1458"/>
                  <a:pt x="709" y="1458"/>
                </a:cubicBezTo>
                <a:cubicBezTo>
                  <a:pt x="709" y="1486"/>
                  <a:pt x="709" y="1486"/>
                  <a:pt x="709" y="1486"/>
                </a:cubicBezTo>
                <a:cubicBezTo>
                  <a:pt x="323" y="1470"/>
                  <a:pt x="13" y="1151"/>
                  <a:pt x="13" y="761"/>
                </a:cubicBezTo>
                <a:cubicBezTo>
                  <a:pt x="13" y="375"/>
                  <a:pt x="316" y="59"/>
                  <a:pt x="696" y="37"/>
                </a:cubicBezTo>
                <a:cubicBezTo>
                  <a:pt x="699" y="51"/>
                  <a:pt x="711" y="61"/>
                  <a:pt x="725" y="61"/>
                </a:cubicBezTo>
                <a:cubicBezTo>
                  <a:pt x="742" y="61"/>
                  <a:pt x="755" y="47"/>
                  <a:pt x="755" y="31"/>
                </a:cubicBezTo>
                <a:cubicBezTo>
                  <a:pt x="755" y="14"/>
                  <a:pt x="742" y="0"/>
                  <a:pt x="725" y="0"/>
                </a:cubicBezTo>
                <a:cubicBezTo>
                  <a:pt x="711" y="0"/>
                  <a:pt x="698" y="11"/>
                  <a:pt x="696" y="24"/>
                </a:cubicBezTo>
                <a:cubicBezTo>
                  <a:pt x="308" y="46"/>
                  <a:pt x="0" y="368"/>
                  <a:pt x="0" y="761"/>
                </a:cubicBezTo>
                <a:cubicBezTo>
                  <a:pt x="0" y="1158"/>
                  <a:pt x="315" y="1483"/>
                  <a:pt x="709" y="1498"/>
                </a:cubicBezTo>
                <a:cubicBezTo>
                  <a:pt x="709" y="1528"/>
                  <a:pt x="709" y="1528"/>
                  <a:pt x="709" y="1528"/>
                </a:cubicBezTo>
                <a:lnTo>
                  <a:pt x="761" y="149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>
              <a:cs typeface="+mn-ea"/>
              <a:sym typeface="+mn-lt"/>
            </a:endParaRPr>
          </a:p>
        </p:txBody>
      </p:sp>
      <p:grpSp>
        <p:nvGrpSpPr>
          <p:cNvPr id="11" name="Group 3"/>
          <p:cNvGrpSpPr/>
          <p:nvPr/>
        </p:nvGrpSpPr>
        <p:grpSpPr>
          <a:xfrm>
            <a:off x="2989169" y="1511139"/>
            <a:ext cx="1148279" cy="1146470"/>
            <a:chOff x="2568254" y="1916548"/>
            <a:chExt cx="1148279" cy="1146470"/>
          </a:xfrm>
        </p:grpSpPr>
        <p:sp>
          <p:nvSpPr>
            <p:cNvPr id="12" name="Oval 6"/>
            <p:cNvSpPr>
              <a:spLocks noChangeArrowheads="1"/>
            </p:cNvSpPr>
            <p:nvPr/>
          </p:nvSpPr>
          <p:spPr bwMode="auto">
            <a:xfrm flipH="1">
              <a:off x="2568254" y="1916548"/>
              <a:ext cx="1148279" cy="11464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>
                <a:cs typeface="+mn-ea"/>
                <a:sym typeface="+mn-lt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 flipH="1">
              <a:off x="2680369" y="2026856"/>
              <a:ext cx="924049" cy="9240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>
                <a:cs typeface="+mn-ea"/>
                <a:sym typeface="+mn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46853" y="3106071"/>
            <a:ext cx="1148279" cy="1150087"/>
            <a:chOff x="3325938" y="3511480"/>
            <a:chExt cx="1148279" cy="1150087"/>
          </a:xfrm>
        </p:grpSpPr>
        <p:sp>
          <p:nvSpPr>
            <p:cNvPr id="15" name="Oval 7"/>
            <p:cNvSpPr>
              <a:spLocks noChangeArrowheads="1"/>
            </p:cNvSpPr>
            <p:nvPr/>
          </p:nvSpPr>
          <p:spPr bwMode="auto">
            <a:xfrm flipH="1">
              <a:off x="3325938" y="3511480"/>
              <a:ext cx="1148279" cy="11500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>
                <a:cs typeface="+mn-ea"/>
                <a:sym typeface="+mn-lt"/>
              </a:endParaRPr>
            </a:p>
          </p:txBody>
        </p:sp>
        <p:sp>
          <p:nvSpPr>
            <p:cNvPr id="16" name="Oval 10"/>
            <p:cNvSpPr>
              <a:spLocks noChangeArrowheads="1"/>
            </p:cNvSpPr>
            <p:nvPr/>
          </p:nvSpPr>
          <p:spPr bwMode="auto">
            <a:xfrm flipH="1">
              <a:off x="3438053" y="3621787"/>
              <a:ext cx="924049" cy="92766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>
                <a:cs typeface="+mn-ea"/>
                <a:sym typeface="+mn-lt"/>
              </a:endParaRPr>
            </a:p>
          </p:txBody>
        </p:sp>
      </p:grpSp>
      <p:grpSp>
        <p:nvGrpSpPr>
          <p:cNvPr id="17" name="Group 14"/>
          <p:cNvGrpSpPr/>
          <p:nvPr/>
        </p:nvGrpSpPr>
        <p:grpSpPr>
          <a:xfrm>
            <a:off x="2989169" y="4702812"/>
            <a:ext cx="1148279" cy="1148279"/>
            <a:chOff x="2568254" y="5108221"/>
            <a:chExt cx="1148279" cy="1148279"/>
          </a:xfrm>
        </p:grpSpPr>
        <p:sp>
          <p:nvSpPr>
            <p:cNvPr id="18" name="Oval 8"/>
            <p:cNvSpPr>
              <a:spLocks noChangeArrowheads="1"/>
            </p:cNvSpPr>
            <p:nvPr/>
          </p:nvSpPr>
          <p:spPr bwMode="auto">
            <a:xfrm flipH="1">
              <a:off x="2568254" y="5108221"/>
              <a:ext cx="1148279" cy="114827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>
                <a:cs typeface="+mn-ea"/>
                <a:sym typeface="+mn-lt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 flipH="1">
              <a:off x="2680369" y="5220336"/>
              <a:ext cx="924049" cy="9240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>
                <a:cs typeface="+mn-ea"/>
                <a:sym typeface="+mn-lt"/>
              </a:endParaRPr>
            </a:p>
          </p:txBody>
        </p:sp>
      </p:grpSp>
      <p:sp>
        <p:nvSpPr>
          <p:cNvPr id="20" name="Oval 12"/>
          <p:cNvSpPr>
            <a:spLocks noChangeArrowheads="1"/>
          </p:cNvSpPr>
          <p:nvPr/>
        </p:nvSpPr>
        <p:spPr bwMode="auto">
          <a:xfrm flipH="1">
            <a:off x="772178" y="2297285"/>
            <a:ext cx="2902342" cy="29002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>
              <a:cs typeface="+mn-ea"/>
              <a:sym typeface="+mn-lt"/>
            </a:endParaRPr>
          </a:p>
        </p:txBody>
      </p:sp>
      <p:sp>
        <p:nvSpPr>
          <p:cNvPr id="24" name="Freeform 182"/>
          <p:cNvSpPr>
            <a:spLocks noEditPoints="1"/>
          </p:cNvSpPr>
          <p:nvPr/>
        </p:nvSpPr>
        <p:spPr bwMode="auto">
          <a:xfrm>
            <a:off x="3314802" y="5028446"/>
            <a:ext cx="497014" cy="497012"/>
          </a:xfrm>
          <a:custGeom>
            <a:avLst/>
            <a:gdLst/>
            <a:ahLst/>
            <a:cxnLst>
              <a:cxn ang="0">
                <a:pos x="128" y="256"/>
              </a:cxn>
              <a:cxn ang="0">
                <a:pos x="0" y="128"/>
              </a:cxn>
              <a:cxn ang="0">
                <a:pos x="128" y="0"/>
              </a:cxn>
              <a:cxn ang="0">
                <a:pos x="256" y="128"/>
              </a:cxn>
              <a:cxn ang="0">
                <a:pos x="128" y="256"/>
              </a:cxn>
              <a:cxn ang="0">
                <a:pos x="128" y="24"/>
              </a:cxn>
              <a:cxn ang="0">
                <a:pos x="24" y="128"/>
              </a:cxn>
              <a:cxn ang="0">
                <a:pos x="128" y="232"/>
              </a:cxn>
              <a:cxn ang="0">
                <a:pos x="232" y="128"/>
              </a:cxn>
              <a:cxn ang="0">
                <a:pos x="128" y="24"/>
              </a:cxn>
              <a:cxn ang="0">
                <a:pos x="180" y="140"/>
              </a:cxn>
              <a:cxn ang="0">
                <a:pos x="156" y="140"/>
              </a:cxn>
              <a:cxn ang="0">
                <a:pos x="140" y="140"/>
              </a:cxn>
              <a:cxn ang="0">
                <a:pos x="128" y="140"/>
              </a:cxn>
              <a:cxn ang="0">
                <a:pos x="116" y="128"/>
              </a:cxn>
              <a:cxn ang="0">
                <a:pos x="116" y="56"/>
              </a:cxn>
              <a:cxn ang="0">
                <a:pos x="128" y="44"/>
              </a:cxn>
              <a:cxn ang="0">
                <a:pos x="140" y="56"/>
              </a:cxn>
              <a:cxn ang="0">
                <a:pos x="140" y="116"/>
              </a:cxn>
              <a:cxn ang="0">
                <a:pos x="156" y="116"/>
              </a:cxn>
              <a:cxn ang="0">
                <a:pos x="180" y="116"/>
              </a:cxn>
              <a:cxn ang="0">
                <a:pos x="192" y="128"/>
              </a:cxn>
              <a:cxn ang="0">
                <a:pos x="180" y="140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80" y="140"/>
                </a:moveTo>
                <a:cubicBezTo>
                  <a:pt x="156" y="140"/>
                  <a:pt x="156" y="140"/>
                  <a:pt x="156" y="140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21" y="140"/>
                  <a:pt x="116" y="135"/>
                  <a:pt x="116" y="128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6" y="49"/>
                  <a:pt x="121" y="44"/>
                  <a:pt x="128" y="44"/>
                </a:cubicBezTo>
                <a:cubicBezTo>
                  <a:pt x="135" y="44"/>
                  <a:pt x="140" y="49"/>
                  <a:pt x="140" y="56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56" y="116"/>
                  <a:pt x="156" y="116"/>
                  <a:pt x="156" y="116"/>
                </a:cubicBezTo>
                <a:cubicBezTo>
                  <a:pt x="180" y="116"/>
                  <a:pt x="180" y="116"/>
                  <a:pt x="180" y="116"/>
                </a:cubicBezTo>
                <a:cubicBezTo>
                  <a:pt x="187" y="116"/>
                  <a:pt x="192" y="121"/>
                  <a:pt x="192" y="128"/>
                </a:cubicBezTo>
                <a:cubicBezTo>
                  <a:pt x="192" y="135"/>
                  <a:pt x="187" y="140"/>
                  <a:pt x="180" y="14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>
              <a:cs typeface="+mn-ea"/>
              <a:sym typeface="+mn-lt"/>
            </a:endParaRPr>
          </a:p>
        </p:txBody>
      </p:sp>
      <p:sp>
        <p:nvSpPr>
          <p:cNvPr id="25" name="Freeform 191"/>
          <p:cNvSpPr>
            <a:spLocks/>
          </p:cNvSpPr>
          <p:nvPr/>
        </p:nvSpPr>
        <p:spPr bwMode="auto">
          <a:xfrm>
            <a:off x="4091981" y="3459373"/>
            <a:ext cx="458022" cy="443482"/>
          </a:xfrm>
          <a:custGeom>
            <a:avLst/>
            <a:gdLst/>
            <a:ahLst/>
            <a:cxnLst>
              <a:cxn ang="0">
                <a:pos x="256" y="236"/>
              </a:cxn>
              <a:cxn ang="0">
                <a:pos x="256" y="236"/>
              </a:cxn>
              <a:cxn ang="0">
                <a:pos x="244" y="248"/>
              </a:cxn>
              <a:cxn ang="0">
                <a:pos x="12" y="248"/>
              </a:cxn>
              <a:cxn ang="0">
                <a:pos x="0" y="236"/>
              </a:cxn>
              <a:cxn ang="0">
                <a:pos x="0" y="236"/>
              </a:cxn>
              <a:cxn ang="0">
                <a:pos x="0" y="236"/>
              </a:cxn>
              <a:cxn ang="0">
                <a:pos x="32" y="176"/>
              </a:cxn>
              <a:cxn ang="0">
                <a:pos x="69" y="164"/>
              </a:cxn>
              <a:cxn ang="0">
                <a:pos x="100" y="150"/>
              </a:cxn>
              <a:cxn ang="0">
                <a:pos x="100" y="127"/>
              </a:cxn>
              <a:cxn ang="0">
                <a:pos x="88" y="97"/>
              </a:cxn>
              <a:cxn ang="0">
                <a:pos x="80" y="85"/>
              </a:cxn>
              <a:cxn ang="0">
                <a:pos x="84" y="65"/>
              </a:cxn>
              <a:cxn ang="0">
                <a:pos x="82" y="39"/>
              </a:cxn>
              <a:cxn ang="0">
                <a:pos x="128" y="0"/>
              </a:cxn>
              <a:cxn ang="0">
                <a:pos x="175" y="39"/>
              </a:cxn>
              <a:cxn ang="0">
                <a:pos x="172" y="65"/>
              </a:cxn>
              <a:cxn ang="0">
                <a:pos x="176" y="85"/>
              </a:cxn>
              <a:cxn ang="0">
                <a:pos x="168" y="97"/>
              </a:cxn>
              <a:cxn ang="0">
                <a:pos x="156" y="126"/>
              </a:cxn>
              <a:cxn ang="0">
                <a:pos x="156" y="150"/>
              </a:cxn>
              <a:cxn ang="0">
                <a:pos x="187" y="164"/>
              </a:cxn>
              <a:cxn ang="0">
                <a:pos x="224" y="176"/>
              </a:cxn>
              <a:cxn ang="0">
                <a:pos x="256" y="236"/>
              </a:cxn>
            </a:cxnLst>
            <a:rect l="0" t="0" r="r" b="b"/>
            <a:pathLst>
              <a:path w="256" h="248">
                <a:moveTo>
                  <a:pt x="256" y="236"/>
                </a:moveTo>
                <a:cubicBezTo>
                  <a:pt x="256" y="236"/>
                  <a:pt x="256" y="236"/>
                  <a:pt x="256" y="236"/>
                </a:cubicBezTo>
                <a:cubicBezTo>
                  <a:pt x="256" y="243"/>
                  <a:pt x="251" y="248"/>
                  <a:pt x="244" y="248"/>
                </a:cubicBezTo>
                <a:cubicBezTo>
                  <a:pt x="12" y="248"/>
                  <a:pt x="12" y="248"/>
                  <a:pt x="12" y="248"/>
                </a:cubicBezTo>
                <a:cubicBezTo>
                  <a:pt x="5" y="248"/>
                  <a:pt x="0" y="243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192"/>
                  <a:pt x="32" y="176"/>
                </a:cubicBezTo>
                <a:cubicBezTo>
                  <a:pt x="52" y="166"/>
                  <a:pt x="44" y="174"/>
                  <a:pt x="69" y="164"/>
                </a:cubicBezTo>
                <a:cubicBezTo>
                  <a:pt x="94" y="154"/>
                  <a:pt x="100" y="150"/>
                  <a:pt x="100" y="150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7"/>
                  <a:pt x="91" y="119"/>
                  <a:pt x="88" y="97"/>
                </a:cubicBezTo>
                <a:cubicBezTo>
                  <a:pt x="82" y="99"/>
                  <a:pt x="80" y="90"/>
                  <a:pt x="80" y="85"/>
                </a:cubicBezTo>
                <a:cubicBezTo>
                  <a:pt x="80" y="80"/>
                  <a:pt x="77" y="63"/>
                  <a:pt x="84" y="65"/>
                </a:cubicBezTo>
                <a:cubicBezTo>
                  <a:pt x="82" y="54"/>
                  <a:pt x="81" y="44"/>
                  <a:pt x="82" y="39"/>
                </a:cubicBezTo>
                <a:cubicBezTo>
                  <a:pt x="83" y="21"/>
                  <a:pt x="101" y="1"/>
                  <a:pt x="128" y="0"/>
                </a:cubicBezTo>
                <a:cubicBezTo>
                  <a:pt x="160" y="1"/>
                  <a:pt x="173" y="21"/>
                  <a:pt x="175" y="39"/>
                </a:cubicBezTo>
                <a:cubicBezTo>
                  <a:pt x="175" y="44"/>
                  <a:pt x="174" y="54"/>
                  <a:pt x="172" y="65"/>
                </a:cubicBezTo>
                <a:cubicBezTo>
                  <a:pt x="180" y="63"/>
                  <a:pt x="177" y="80"/>
                  <a:pt x="176" y="85"/>
                </a:cubicBezTo>
                <a:cubicBezTo>
                  <a:pt x="176" y="90"/>
                  <a:pt x="174" y="99"/>
                  <a:pt x="168" y="97"/>
                </a:cubicBezTo>
                <a:cubicBezTo>
                  <a:pt x="165" y="119"/>
                  <a:pt x="156" y="126"/>
                  <a:pt x="156" y="126"/>
                </a:cubicBezTo>
                <a:cubicBezTo>
                  <a:pt x="156" y="150"/>
                  <a:pt x="156" y="150"/>
                  <a:pt x="156" y="150"/>
                </a:cubicBezTo>
                <a:cubicBezTo>
                  <a:pt x="156" y="150"/>
                  <a:pt x="162" y="153"/>
                  <a:pt x="187" y="164"/>
                </a:cubicBezTo>
                <a:cubicBezTo>
                  <a:pt x="212" y="174"/>
                  <a:pt x="204" y="166"/>
                  <a:pt x="224" y="176"/>
                </a:cubicBezTo>
                <a:cubicBezTo>
                  <a:pt x="256" y="192"/>
                  <a:pt x="256" y="236"/>
                  <a:pt x="256" y="2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>
              <a:cs typeface="+mn-ea"/>
              <a:sym typeface="+mn-lt"/>
            </a:endParaRPr>
          </a:p>
        </p:txBody>
      </p:sp>
      <p:sp>
        <p:nvSpPr>
          <p:cNvPr id="26" name="Freeform 206"/>
          <p:cNvSpPr>
            <a:spLocks noEditPoints="1"/>
          </p:cNvSpPr>
          <p:nvPr/>
        </p:nvSpPr>
        <p:spPr bwMode="auto">
          <a:xfrm>
            <a:off x="3326723" y="1821380"/>
            <a:ext cx="503112" cy="503112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>
              <a:cs typeface="+mn-ea"/>
              <a:sym typeface="+mn-lt"/>
            </a:endParaRPr>
          </a:p>
        </p:txBody>
      </p:sp>
      <p:sp>
        <p:nvSpPr>
          <p:cNvPr id="111" name="Rectangle 86"/>
          <p:cNvSpPr>
            <a:spLocks noChangeArrowheads="1"/>
          </p:cNvSpPr>
          <p:nvPr/>
        </p:nvSpPr>
        <p:spPr bwMode="auto">
          <a:xfrm>
            <a:off x="984984" y="2690795"/>
            <a:ext cx="254793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病变位于脑桥腹外侧部，接近于延髓，损伤了外展神经、面神经、锥体束、脊髓丘脑束和内侧丘系。水肿下移可能压迫后组颅神经及呼吸中枢</a:t>
            </a:r>
            <a:r>
              <a:rPr lang="en-US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.</a:t>
            </a:r>
          </a:p>
        </p:txBody>
      </p:sp>
      <p:sp>
        <p:nvSpPr>
          <p:cNvPr id="112" name="Rectangle 83"/>
          <p:cNvSpPr>
            <a:spLocks noChangeArrowheads="1"/>
          </p:cNvSpPr>
          <p:nvPr/>
        </p:nvSpPr>
        <p:spPr bwMode="auto">
          <a:xfrm>
            <a:off x="4212813" y="1464795"/>
            <a:ext cx="2114550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同侧面瘫、同侧外展神经麻痹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3" name="Rectangle 84"/>
          <p:cNvSpPr>
            <a:spLocks noChangeArrowheads="1"/>
          </p:cNvSpPr>
          <p:nvPr/>
        </p:nvSpPr>
        <p:spPr bwMode="auto">
          <a:xfrm>
            <a:off x="4857264" y="3258595"/>
            <a:ext cx="1763669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对侧肢体偏瘫，感觉障碍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4" name="Rectangle 85"/>
          <p:cNvSpPr>
            <a:spLocks noChangeArrowheads="1"/>
          </p:cNvSpPr>
          <p:nvPr/>
        </p:nvSpPr>
        <p:spPr bwMode="auto">
          <a:xfrm>
            <a:off x="4091981" y="5170717"/>
            <a:ext cx="2644654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吞咽困难，声音嘶哑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5" name="Rectangle 87"/>
          <p:cNvSpPr>
            <a:spLocks noChangeArrowheads="1"/>
          </p:cNvSpPr>
          <p:nvPr/>
        </p:nvSpPr>
        <p:spPr bwMode="auto">
          <a:xfrm>
            <a:off x="6935762" y="2996086"/>
            <a:ext cx="20680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脑桥腹外侧综合征</a:t>
            </a:r>
            <a:r>
              <a:rPr lang="en-US" altLang="zh-CN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（Millard-</a:t>
            </a:r>
            <a:r>
              <a:rPr lang="en-US" altLang="zh-CN" sz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Gubler</a:t>
            </a:r>
            <a:r>
              <a:rPr lang="en-US" altLang="zh-CN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syndrome）</a:t>
            </a:r>
          </a:p>
        </p:txBody>
      </p:sp>
      <p:sp>
        <p:nvSpPr>
          <p:cNvPr id="117" name="左中括号 116"/>
          <p:cNvSpPr/>
          <p:nvPr/>
        </p:nvSpPr>
        <p:spPr>
          <a:xfrm flipH="1">
            <a:off x="6129368" y="1220762"/>
            <a:ext cx="417696" cy="4684577"/>
          </a:xfrm>
          <a:prstGeom prst="leftBracket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560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6" grpId="0"/>
      <p:bldP spid="10" grpId="0" animBg="1"/>
      <p:bldP spid="20" grpId="0" animBg="1"/>
      <p:bldP spid="24" grpId="0" animBg="1"/>
      <p:bldP spid="25" grpId="0" animBg="1"/>
      <p:bldP spid="26" grpId="0" animBg="1"/>
      <p:bldP spid="111" grpId="0"/>
      <p:bldP spid="112" grpId="0"/>
      <p:bldP spid="113" grpId="0"/>
      <p:bldP spid="114" grpId="0"/>
      <p:bldP spid="115" grpId="0"/>
      <p:bldP spid="1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护理问题</a:t>
            </a:r>
          </a:p>
        </p:txBody>
      </p:sp>
      <p:graphicFrame>
        <p:nvGraphicFramePr>
          <p:cNvPr id="6" name="Group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631087"/>
              </p:ext>
            </p:extLst>
          </p:nvPr>
        </p:nvGraphicFramePr>
        <p:xfrm>
          <a:off x="913308" y="1795833"/>
          <a:ext cx="10365383" cy="4577781"/>
        </p:xfrm>
        <a:graphic>
          <a:graphicData uri="http://schemas.openxmlformats.org/drawingml/2006/table">
            <a:tbl>
              <a:tblPr/>
              <a:tblGrid>
                <a:gridCol w="1003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74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31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319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897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845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依据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护理问题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护理措施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结局评价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890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19/1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患者昏迷，小便失禁</a:t>
                      </a:r>
                    </a:p>
                  </a:txBody>
                  <a:tcPr marL="91447" marR="91447" marT="45688" marB="456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排尿障碍</a:t>
                      </a:r>
                    </a:p>
                  </a:txBody>
                  <a:tcPr marL="91447" marR="91447" marT="45688" marB="456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.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停留尿管常规护理，定时夹闭尿管锻炼膀胱功能，争取早期拔出尿管；</a:t>
                      </a:r>
                      <a:endParaRPr kumimoji="0" lang="en-US" altLang="zh-CN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2.24/1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拔出尿管后患者可自排小便一次后出现膀胱胀，予再次留置尿管；</a:t>
                      </a:r>
                      <a:endParaRPr kumimoji="0" lang="en-US" altLang="zh-CN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3.28/1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再次拔出尿管，使用葱白泥外敷肚脐</a:t>
                      </a: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+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红外线灯照射</a:t>
                      </a: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40min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，</a:t>
                      </a: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小时内患者仍未排尿，予留置尿管。</a:t>
                      </a:r>
                    </a:p>
                  </a:txBody>
                  <a:tcPr marL="91447" marR="91447" marT="45688" marB="456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患者尿常规正常；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仍未拔出尿管。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7" marR="91447" marT="45688" marB="456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86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护理问题</a:t>
            </a:r>
          </a:p>
        </p:txBody>
      </p:sp>
      <p:graphicFrame>
        <p:nvGraphicFramePr>
          <p:cNvPr id="6" name="Group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333118"/>
              </p:ext>
            </p:extLst>
          </p:nvPr>
        </p:nvGraphicFramePr>
        <p:xfrm>
          <a:off x="537617" y="1655098"/>
          <a:ext cx="10973892" cy="5202902"/>
        </p:xfrm>
        <a:graphic>
          <a:graphicData uri="http://schemas.openxmlformats.org/drawingml/2006/table">
            <a:tbl>
              <a:tblPr/>
              <a:tblGrid>
                <a:gridCol w="10619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9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214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134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9724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0596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依据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护理问题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护理措施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结局评价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38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19/1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患者卧床，甘露醇脱水、禁食，血钾低</a:t>
                      </a:r>
                    </a:p>
                  </a:txBody>
                  <a:tcPr marL="91447" marR="91447"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有便秘的风险</a:t>
                      </a:r>
                    </a:p>
                  </a:txBody>
                  <a:tcPr marL="91447" marR="91447"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遵医嘱予补钾；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次日开禁后予从胃管注入橙汁，患者制定注水计划表，每次注入温开水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200~ 250 ml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，分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5~ 6 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次注水，每天注水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1000~1500 ml.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指导患者进行腹部顺时针环形按摩，每日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2-3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次，以促进肠蠕动。指导家属为患者行被动活动肢体，循序渐进，以不引起患者疲劳为准。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4.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至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21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日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天内未排便，予开塞露注肛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5.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与主管医生沟通，加用乳果糖、多潘立酮片。</a:t>
                      </a:r>
                    </a:p>
                  </a:txBody>
                  <a:tcPr marL="91447" marR="91447"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月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21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日后每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1-2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日排成型大便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次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7" marR="91447"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059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护理问题</a:t>
            </a:r>
          </a:p>
        </p:txBody>
      </p:sp>
      <p:graphicFrame>
        <p:nvGraphicFramePr>
          <p:cNvPr id="6" name="Group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811106"/>
              </p:ext>
            </p:extLst>
          </p:nvPr>
        </p:nvGraphicFramePr>
        <p:xfrm>
          <a:off x="913308" y="1717456"/>
          <a:ext cx="10365383" cy="4577781"/>
        </p:xfrm>
        <a:graphic>
          <a:graphicData uri="http://schemas.openxmlformats.org/drawingml/2006/table">
            <a:tbl>
              <a:tblPr/>
              <a:tblGrid>
                <a:gridCol w="1003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13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24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38189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166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845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依据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护理问题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护理措施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结局评价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890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4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19/1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左上肢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级，左下肢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II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级，右侧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2Barthel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指数评分由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zh-CN" alt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6" marR="91446"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躯体移动障碍</a:t>
                      </a: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废用性肌萎缩</a:t>
                      </a:r>
                    </a:p>
                  </a:txBody>
                  <a:tcPr marL="91446" marR="91446"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入院第一天给予良肢位摆放 ，防止下肢屈曲挛缩和足下垂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入院第二天生命体征平稳后与肢体被动为主，主动功能锻炼为辅，手指操及足趾训练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第三天辅以抗阻力运动及被动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主动上肢运动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3-4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次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天、被动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主动下肢运动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3-4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次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天、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次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次。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4.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鼓励支持：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28/1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请康复科会诊行床边肢体功能锻炼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29/1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坐位训练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鼓励患者左手做力所能及的日常生活活动：洗脸、梳头等。</a:t>
                      </a:r>
                    </a:p>
                  </a:txBody>
                  <a:tcPr marL="91446" marR="91446"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左侧肢体肌力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IV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级，右上肢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II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级，右下肢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III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2Barthel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指数评分由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20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分，可坐，勉强洗脸</a:t>
                      </a:r>
                    </a:p>
                  </a:txBody>
                  <a:tcPr marL="91446" marR="91446"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835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护理问题</a:t>
            </a:r>
          </a:p>
        </p:txBody>
      </p:sp>
      <p:graphicFrame>
        <p:nvGraphicFramePr>
          <p:cNvPr id="6" name="Group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498442"/>
              </p:ext>
            </p:extLst>
          </p:nvPr>
        </p:nvGraphicFramePr>
        <p:xfrm>
          <a:off x="913308" y="1717457"/>
          <a:ext cx="10365383" cy="3592139"/>
        </p:xfrm>
        <a:graphic>
          <a:graphicData uri="http://schemas.openxmlformats.org/drawingml/2006/table">
            <a:tbl>
              <a:tblPr/>
              <a:tblGrid>
                <a:gridCol w="1003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13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24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38189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166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429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依据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护理问题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护理措施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结局评价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3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034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4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19/1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左上肢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级，左下肢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II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级，右侧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2Barthel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指数评分由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zh-CN" alt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6" marR="91446"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躯体移动障碍</a:t>
                      </a: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废用性肌萎缩</a:t>
                      </a:r>
                    </a:p>
                  </a:txBody>
                  <a:tcPr marL="91446" marR="91446"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4.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鼓励支持：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28/1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请康复科会诊行床边肢体功能锻炼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29/1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坐位训练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鼓励患者左手做力所能及的日常生活活动：洗脸、梳头等。</a:t>
                      </a:r>
                    </a:p>
                  </a:txBody>
                  <a:tcPr marL="91446" marR="91446"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左侧肢体肌力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IV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级，右上肢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II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级，右下肢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III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2Barthel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指数评分由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20</a:t>
                      </a:r>
                      <a:r>
                        <a:rPr kumimoji="0" lang="zh-CN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分，可坐，勉强洗脸</a:t>
                      </a:r>
                    </a:p>
                  </a:txBody>
                  <a:tcPr marL="91446" marR="91446"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" name="Rounded Rectangle 7"/>
          <p:cNvSpPr/>
          <p:nvPr/>
        </p:nvSpPr>
        <p:spPr>
          <a:xfrm>
            <a:off x="4190088" y="4718550"/>
            <a:ext cx="3643313" cy="1643062"/>
          </a:xfrm>
          <a:prstGeom prst="roundRect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buFont typeface="Arial" charset="0"/>
              <a:buNone/>
              <a:defRPr/>
            </a:pPr>
            <a:r>
              <a:rPr lang="zh-CN" alt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用双手握住患者脚趾，使患者反复感觉足趾曲和伸的动作，同时摩擦足背面肌肉以刺激患者对足趾屈伸的感觉。每次</a:t>
            </a:r>
            <a:r>
              <a:rPr lang="en-US" altLang="zh-CN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</a:t>
            </a:r>
            <a:r>
              <a:rPr lang="zh-CN" alt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次，每日训练</a:t>
            </a:r>
            <a:r>
              <a:rPr lang="en-US" altLang="zh-CN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3-4</a:t>
            </a:r>
            <a:r>
              <a:rPr lang="zh-CN" alt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次</a:t>
            </a:r>
            <a:endParaRPr lang="en-US" altLang="zh-CN" sz="1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8" name="组合 6"/>
          <p:cNvGrpSpPr>
            <a:grpSpLocks/>
          </p:cNvGrpSpPr>
          <p:nvPr/>
        </p:nvGrpSpPr>
        <p:grpSpPr bwMode="auto">
          <a:xfrm>
            <a:off x="9385011" y="649140"/>
            <a:ext cx="2357438" cy="4324338"/>
            <a:chOff x="8786843" y="1357286"/>
            <a:chExt cx="2357438" cy="4325015"/>
          </a:xfrm>
          <a:solidFill>
            <a:srgbClr val="0073C2"/>
          </a:solidFill>
        </p:grpSpPr>
        <p:sp>
          <p:nvSpPr>
            <p:cNvPr id="9" name="圆角矩形标注 8"/>
            <p:cNvSpPr/>
            <p:nvPr/>
          </p:nvSpPr>
          <p:spPr>
            <a:xfrm>
              <a:off x="8786843" y="1357286"/>
              <a:ext cx="2357438" cy="4286921"/>
            </a:xfrm>
            <a:prstGeom prst="wedgeRoundRectCallout">
              <a:avLst>
                <a:gd name="adj1" fmla="val -71072"/>
                <a:gd name="adj2" fmla="val 16811"/>
                <a:gd name="adj3" fmla="val 1666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  <a:defRPr/>
              </a:pPr>
              <a:endParaRPr lang="zh-CN" alt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0" name="TextBox 5"/>
            <p:cNvSpPr txBox="1">
              <a:spLocks noChangeArrowheads="1"/>
            </p:cNvSpPr>
            <p:nvPr/>
          </p:nvSpPr>
          <p:spPr bwMode="auto">
            <a:xfrm>
              <a:off x="8929735" y="1711361"/>
              <a:ext cx="2214546" cy="3970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400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专科护士指导：床头渐抬高坐位训练</a:t>
              </a:r>
              <a:r>
                <a:rPr lang="zh-CN" alt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：初次坐起时，预防直立性低血压，应采用逐渐增加角度的被动坐起方法。可先将床头垫起</a:t>
              </a:r>
              <a:r>
                <a:rPr lang="en-US" altLang="zh-CN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15-30</a:t>
              </a:r>
              <a:r>
                <a:rPr lang="zh-CN" alt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度，休息</a:t>
              </a:r>
              <a:r>
                <a:rPr lang="en-US" altLang="zh-CN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3-5</a:t>
              </a:r>
              <a:r>
                <a:rPr lang="zh-CN" alt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分钟，逐渐加大角度，每次增加</a:t>
              </a:r>
              <a:r>
                <a:rPr lang="en-US" altLang="zh-CN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10-15</a:t>
              </a:r>
              <a:r>
                <a:rPr lang="zh-CN" alt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度，增加坐位时间</a:t>
              </a:r>
              <a:r>
                <a:rPr lang="en-US" altLang="zh-CN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5-10</a:t>
              </a:r>
              <a:r>
                <a:rPr lang="zh-CN" alt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分钟，直至能床边坐起，无靠位平衡练习。每天坐起</a:t>
              </a:r>
              <a:r>
                <a:rPr lang="en-US" alt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1h/2-3</a:t>
              </a:r>
              <a:r>
                <a:rPr lang="zh-CN" alt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次</a:t>
              </a:r>
              <a:r>
                <a:rPr lang="en-US" altLang="zh-CN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/</a:t>
              </a:r>
              <a:r>
                <a:rPr lang="zh-CN" alt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天</a:t>
              </a:r>
              <a:r>
                <a:rPr lang="en-US" altLang="zh-CN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,</a:t>
              </a:r>
              <a:endParaRPr lang="zh-CN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lnSpc>
                  <a:spcPct val="150000"/>
                </a:lnSpc>
              </a:pPr>
              <a:endParaRPr lang="zh-CN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5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护理问题</a:t>
            </a:r>
          </a:p>
        </p:txBody>
      </p:sp>
      <p:graphicFrame>
        <p:nvGraphicFramePr>
          <p:cNvPr id="6" name="Group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633410"/>
              </p:ext>
            </p:extLst>
          </p:nvPr>
        </p:nvGraphicFramePr>
        <p:xfrm>
          <a:off x="913308" y="1795834"/>
          <a:ext cx="10365383" cy="3437405"/>
        </p:xfrm>
        <a:graphic>
          <a:graphicData uri="http://schemas.openxmlformats.org/drawingml/2006/table">
            <a:tbl>
              <a:tblPr/>
              <a:tblGrid>
                <a:gridCol w="1003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74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31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319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897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887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依据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护理问题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护理措施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结局评价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487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sng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20/1</a:t>
                      </a:r>
                      <a:endParaRPr kumimoji="0" lang="zh-CN" altLang="en-US" sz="1800" b="0" i="0" u="sng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39" marR="91439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NRS2002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评分为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</a:t>
                      </a:r>
                    </a:p>
                  </a:txBody>
                  <a:tcPr marL="91439" marR="91439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sng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营养失调的风险</a:t>
                      </a:r>
                    </a:p>
                  </a:txBody>
                  <a:tcPr marL="91439" marR="91439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予力全平持续胃管泵入，现滴速</a:t>
                      </a: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65ml/h</a:t>
                      </a:r>
                      <a:endParaRPr kumimoji="0" lang="zh-CN" alt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每天胃管注入瘦肉汤150-200ML；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指导患者买益力佳，每天加6勺</a:t>
                      </a:r>
                      <a:endParaRPr kumimoji="0" lang="en-US" altLang="zh-CN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39" marR="91439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1.28/1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血红蛋白为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112g/L,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红细胞总数为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3.79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*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r>
                        <a:rPr kumimoji="0" lang="en-US" altLang="zh-CN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9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/L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39" marR="91439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973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护理问题</a:t>
            </a:r>
          </a:p>
        </p:txBody>
      </p:sp>
      <p:graphicFrame>
        <p:nvGraphicFramePr>
          <p:cNvPr id="6" name="Group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134905"/>
              </p:ext>
            </p:extLst>
          </p:nvPr>
        </p:nvGraphicFramePr>
        <p:xfrm>
          <a:off x="913308" y="1795834"/>
          <a:ext cx="10365383" cy="4379938"/>
        </p:xfrm>
        <a:graphic>
          <a:graphicData uri="http://schemas.openxmlformats.org/drawingml/2006/table">
            <a:tbl>
              <a:tblPr/>
              <a:tblGrid>
                <a:gridCol w="1003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74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31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319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897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887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依据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护理问题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护理措施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结局评价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487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19/1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7" marR="91447" marT="45710" marB="457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患者左面瘫，</a:t>
                      </a:r>
                      <a:r>
                        <a:rPr lang="zh-CN" altLang="en-US" sz="1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患者左侧面瘫、流涎、吞咽启动延迟、音质嘶哑、洼田饮水</a:t>
                      </a:r>
                      <a:r>
                        <a:rPr lang="en-US" altLang="zh-CN" sz="1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V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7" marR="91447" marT="45710" marB="457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吞咽障碍：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与疾病有关</a:t>
                      </a:r>
                    </a:p>
                  </a:txBody>
                  <a:tcPr marL="91447" marR="91447" marT="45710" marB="457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颜面部按摩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</a:t>
                      </a:r>
                      <a:r>
                        <a:rPr kumimoji="0" lang="zh-CN" altLang="en-US" sz="1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口腔操、鼓腮、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请康复科会诊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指导家属购买凝固粉：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每日用凝固粉训练患者的吞咽功能</a:t>
                      </a:r>
                      <a:endParaRPr kumimoji="0" lang="en-US" altLang="zh-CN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床边吞咽功能训练（腹式呼吸、有效咳嗽、推撑运动、唇舌练习、咽部电刺激）</a:t>
                      </a:r>
                    </a:p>
                  </a:txBody>
                  <a:tcPr marL="91447" marR="91447" marT="45710" marB="457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 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患者能配合吞咽功能训练</a:t>
                      </a:r>
                    </a:p>
                  </a:txBody>
                  <a:tcPr marL="91447" marR="91447" marT="45710" marB="457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55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护理问题</a:t>
            </a:r>
          </a:p>
        </p:txBody>
      </p:sp>
      <p:graphicFrame>
        <p:nvGraphicFramePr>
          <p:cNvPr id="6" name="Group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123838"/>
              </p:ext>
            </p:extLst>
          </p:nvPr>
        </p:nvGraphicFramePr>
        <p:xfrm>
          <a:off x="913308" y="1795834"/>
          <a:ext cx="10365383" cy="4681656"/>
        </p:xfrm>
        <a:graphic>
          <a:graphicData uri="http://schemas.openxmlformats.org/drawingml/2006/table">
            <a:tbl>
              <a:tblPr/>
              <a:tblGrid>
                <a:gridCol w="1003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74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31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319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897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887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依据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护理问题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护理措施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结局评价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487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月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27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日</a:t>
                      </a:r>
                    </a:p>
                  </a:txBody>
                  <a:tcPr marL="91447" marR="91447" marT="45693" marB="4569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患者自述右颜面部、肩颈呈放电样疼痛</a:t>
                      </a:r>
                      <a:endParaRPr kumimoji="0" lang="en-US" altLang="zh-CN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夜间睡眠差</a:t>
                      </a:r>
                      <a:endParaRPr kumimoji="0" lang="en-US" altLang="zh-CN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数字疼痛评分为</a:t>
                      </a: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8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</a:t>
                      </a:r>
                    </a:p>
                  </a:txBody>
                  <a:tcPr marL="91447" marR="91447" marT="45693" marB="4569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sng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疼痛</a:t>
                      </a:r>
                    </a:p>
                  </a:txBody>
                  <a:tcPr marL="91447" marR="91447" marT="45693" marB="4569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播放轻音乐分散患者的注意力</a:t>
                      </a:r>
                      <a:endParaRPr kumimoji="0" lang="en-US" altLang="zh-CN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鼓励支持：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与患者配偶、女儿沟通，让其安抚患者 ，录制孙子的视频与其分享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药物：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使用氨酚羟考酮片口服并注意其不良反应，扶他林外涂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5-6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次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/d,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红外线照射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次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7" marR="91447" marT="45693" marB="4569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30/1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患者疼痛评分为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</a:t>
                      </a:r>
                    </a:p>
                  </a:txBody>
                  <a:tcPr marL="91447" marR="91447" marT="45693" marB="4569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00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护理问题</a:t>
            </a:r>
          </a:p>
        </p:txBody>
      </p:sp>
      <p:graphicFrame>
        <p:nvGraphicFramePr>
          <p:cNvPr id="7" name="Group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661796"/>
              </p:ext>
            </p:extLst>
          </p:nvPr>
        </p:nvGraphicFramePr>
        <p:xfrm>
          <a:off x="881335" y="1836565"/>
          <a:ext cx="10429330" cy="4835056"/>
        </p:xfrm>
        <a:graphic>
          <a:graphicData uri="http://schemas.openxmlformats.org/drawingml/2006/table">
            <a:tbl>
              <a:tblPr/>
              <a:tblGrid>
                <a:gridCol w="16345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345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5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7427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61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9604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</a:p>
                  </a:txBody>
                  <a:tcPr marL="91447" marR="91447"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依据</a:t>
                      </a:r>
                    </a:p>
                  </a:txBody>
                  <a:tcPr marL="91447" marR="91447"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护理诊断</a:t>
                      </a:r>
                    </a:p>
                  </a:txBody>
                  <a:tcPr marL="91447" marR="91447"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护理措施</a:t>
                      </a:r>
                    </a:p>
                  </a:txBody>
                  <a:tcPr marL="91447" marR="91447"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结局评价</a:t>
                      </a:r>
                    </a:p>
                  </a:txBody>
                  <a:tcPr marL="91447" marR="91447"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60462">
                <a:tc row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月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27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日</a:t>
                      </a:r>
                    </a:p>
                  </a:txBody>
                  <a:tcPr marL="91447" marR="91447" marT="45700" marB="457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患者表现出心情低落</a:t>
                      </a:r>
                      <a:endParaRPr kumimoji="0" lang="en-US" altLang="zh-CN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面部表情少露微笑</a:t>
                      </a:r>
                      <a:endParaRPr kumimoji="0" lang="en-US" altLang="zh-CN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拒绝打针</a:t>
                      </a:r>
                      <a:endParaRPr kumimoji="0" lang="en-US" altLang="zh-CN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想拔除胃管经口进食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7" marR="91447" marT="45700" marB="457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sng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焦虑</a:t>
                      </a:r>
                    </a:p>
                  </a:txBody>
                  <a:tcPr marL="91447" marR="91447" marT="45700" marB="457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主动与患者沟通，鼓励其内心的想法，对疾病预后以及身体缺陷的看法</a:t>
                      </a:r>
                    </a:p>
                  </a:txBody>
                  <a:tcPr marL="91447" marR="91447" marT="45700" marB="457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患者积极配合治疗，间中情绪不佳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7" marR="91447" marT="45700" marB="457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350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47" marR="91447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91447" marR="91447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向患者和家属讲解康复程度</a:t>
                      </a:r>
                    </a:p>
                  </a:txBody>
                  <a:tcPr marL="91447" marR="91447" marT="45700" marB="457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91447" marR="91447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23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47" marR="91447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47" marR="91447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与患者配偶、女儿沟通，让其安抚患者 ，录制孙子的视频与其分享</a:t>
                      </a:r>
                    </a:p>
                  </a:txBody>
                  <a:tcPr marL="91447" marR="91447" marT="45700" marB="457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47" marR="91447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9059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47" marR="91447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47" marR="91447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4.</a:t>
                      </a:r>
                      <a:r>
                        <a:rPr kumimoji="0" lang="zh-CN" altLang="en-US" sz="1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药物：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使用黛力新并注意其不良反应，</a:t>
                      </a: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月</a:t>
                      </a:r>
                      <a:r>
                        <a:rPr kumimoji="0" lang="en-US" altLang="zh-C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30</a:t>
                      </a: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日与主管医生沟通，加用奥氮平。</a:t>
                      </a:r>
                    </a:p>
                  </a:txBody>
                  <a:tcPr marL="91447" marR="91447" marT="45700" marB="457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47" marR="91447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935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279266"/>
              </p:ext>
            </p:extLst>
          </p:nvPr>
        </p:nvGraphicFramePr>
        <p:xfrm>
          <a:off x="418011" y="1695450"/>
          <a:ext cx="11355977" cy="5038456"/>
        </p:xfrm>
        <a:graphic>
          <a:graphicData uri="http://schemas.openxmlformats.org/drawingml/2006/table">
            <a:tbl>
              <a:tblPr/>
              <a:tblGrid>
                <a:gridCol w="18021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112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426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48913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护理问题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ea"/>
                          <a:sym typeface="+mn-lt"/>
                        </a:rPr>
                        <a:t>解决程度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7800">
                <a:tc rowSpan="9"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月1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9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至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30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日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意识障碍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患者GCS评分由</a:t>
                      </a: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分改善为1</a:t>
                      </a: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</a:t>
                      </a: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45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有误吸的风险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患者未发生误吸，但未拔除胃管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45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排便型态改变-便秘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已解决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74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排尿异常-与泌尿系感染有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仍留置尿管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45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有营养失调的风险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血红蛋白及白蛋白正常，但仍有风险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532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自理能力缺陷、移动障碍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ADL</a:t>
                      </a: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评分由</a:t>
                      </a: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</a:t>
                      </a: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-25</a:t>
                      </a: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分，患者的左上肢</a:t>
                      </a: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</a:t>
                      </a: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级，左下肢</a:t>
                      </a: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II</a:t>
                      </a: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级，右侧</a:t>
                      </a: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</a:t>
                      </a: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级改善为左侧肢体肌力</a:t>
                      </a: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IV</a:t>
                      </a: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级，右侧肢体肌力</a:t>
                      </a: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II</a:t>
                      </a: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级。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45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有皮肤完整性受损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患者未发生压疮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2155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焦虑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患者基本配合治疗，间中情绪不好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2155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疼痛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疼痛为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分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5" name="等腰三角形 4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护理问题</a:t>
            </a:r>
          </a:p>
        </p:txBody>
      </p:sp>
    </p:spTree>
    <p:extLst>
      <p:ext uri="{BB962C8B-B14F-4D97-AF65-F5344CB8AC3E}">
        <p14:creationId xmlns:p14="http://schemas.microsoft.com/office/powerpoint/2010/main" val="425263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700AE9DF-874F-44DD-A337-162DAD9831DB}"/>
              </a:ext>
            </a:extLst>
          </p:cNvPr>
          <p:cNvGrpSpPr/>
          <p:nvPr/>
        </p:nvGrpSpPr>
        <p:grpSpPr>
          <a:xfrm>
            <a:off x="0" y="1107300"/>
            <a:ext cx="12192000" cy="5748576"/>
            <a:chOff x="0" y="1107300"/>
            <a:chExt cx="12192000" cy="5748576"/>
          </a:xfrm>
          <a:effectLst>
            <a:outerShdw blurRad="177800" dir="16200000" rotWithShape="0">
              <a:prstClr val="black">
                <a:alpha val="20000"/>
              </a:prstClr>
            </a:outerShdw>
          </a:effectLst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0265B498-A47A-464C-B65D-BFE28F2F419D}"/>
                </a:ext>
              </a:extLst>
            </p:cNvPr>
            <p:cNvSpPr/>
            <p:nvPr/>
          </p:nvSpPr>
          <p:spPr>
            <a:xfrm>
              <a:off x="0" y="3428999"/>
              <a:ext cx="12192000" cy="34268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A9DF7B36-B986-4CC7-B2B2-3EA3B7326961}"/>
                </a:ext>
              </a:extLst>
            </p:cNvPr>
            <p:cNvSpPr/>
            <p:nvPr/>
          </p:nvSpPr>
          <p:spPr>
            <a:xfrm>
              <a:off x="6550189" y="1107300"/>
              <a:ext cx="4643398" cy="464339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14300">
              <a:solidFill>
                <a:srgbClr val="9EE0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80D8D15B-74E6-4AC7-8570-EA7657C53ACA}"/>
              </a:ext>
            </a:extLst>
          </p:cNvPr>
          <p:cNvSpPr txBox="1"/>
          <p:nvPr/>
        </p:nvSpPr>
        <p:spPr>
          <a:xfrm>
            <a:off x="7570285" y="2321003"/>
            <a:ext cx="22589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i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1380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26863EEE-42A7-49D2-B7DB-3747A1D23034}"/>
              </a:ext>
            </a:extLst>
          </p:cNvPr>
          <p:cNvSpPr txBox="1"/>
          <p:nvPr/>
        </p:nvSpPr>
        <p:spPr>
          <a:xfrm>
            <a:off x="1192438" y="2319720"/>
            <a:ext cx="44165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反思与不足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C4A64B04-8E4B-4279-8A59-ABD1C87EEC8B}"/>
              </a:ext>
            </a:extLst>
          </p:cNvPr>
          <p:cNvSpPr txBox="1"/>
          <p:nvPr/>
        </p:nvSpPr>
        <p:spPr>
          <a:xfrm>
            <a:off x="1438500" y="3606613"/>
            <a:ext cx="392447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Baotu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Network and the original creator, please do not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copyFor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the benefit of you,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Baotu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Network and the original creator</a:t>
            </a:r>
          </a:p>
        </p:txBody>
      </p:sp>
      <p:sp>
        <p:nvSpPr>
          <p:cNvPr id="24" name="Oval 38">
            <a:extLst>
              <a:ext uri="{FF2B5EF4-FFF2-40B4-BE49-F238E27FC236}">
                <a16:creationId xmlns:a16="http://schemas.microsoft.com/office/drawing/2014/main" xmlns="" id="{0EF67412-B478-46ED-AADD-AA073CD5F437}"/>
              </a:ext>
            </a:extLst>
          </p:cNvPr>
          <p:cNvSpPr/>
          <p:nvPr/>
        </p:nvSpPr>
        <p:spPr>
          <a:xfrm>
            <a:off x="3066104" y="4692611"/>
            <a:ext cx="669264" cy="668329"/>
          </a:xfrm>
          <a:custGeom>
            <a:avLst/>
            <a:gdLst>
              <a:gd name="T0" fmla="*/ 5362 w 6291"/>
              <a:gd name="T1" fmla="*/ 3145 h 6291"/>
              <a:gd name="T2" fmla="*/ 5328 w 6291"/>
              <a:gd name="T3" fmla="*/ 3214 h 6291"/>
              <a:gd name="T4" fmla="*/ 3214 w 6291"/>
              <a:gd name="T5" fmla="*/ 4839 h 6291"/>
              <a:gd name="T6" fmla="*/ 3162 w 6291"/>
              <a:gd name="T7" fmla="*/ 4857 h 6291"/>
              <a:gd name="T8" fmla="*/ 3110 w 6291"/>
              <a:gd name="T9" fmla="*/ 4840 h 6291"/>
              <a:gd name="T10" fmla="*/ 3082 w 6291"/>
              <a:gd name="T11" fmla="*/ 4739 h 6291"/>
              <a:gd name="T12" fmla="*/ 3507 w 6291"/>
              <a:gd name="T13" fmla="*/ 3663 h 6291"/>
              <a:gd name="T14" fmla="*/ 1015 w 6291"/>
              <a:gd name="T15" fmla="*/ 3663 h 6291"/>
              <a:gd name="T16" fmla="*/ 929 w 6291"/>
              <a:gd name="T17" fmla="*/ 3577 h 6291"/>
              <a:gd name="T18" fmla="*/ 929 w 6291"/>
              <a:gd name="T19" fmla="*/ 2714 h 6291"/>
              <a:gd name="T20" fmla="*/ 1016 w 6291"/>
              <a:gd name="T21" fmla="*/ 2628 h 6291"/>
              <a:gd name="T22" fmla="*/ 3507 w 6291"/>
              <a:gd name="T23" fmla="*/ 2628 h 6291"/>
              <a:gd name="T24" fmla="*/ 3082 w 6291"/>
              <a:gd name="T25" fmla="*/ 1552 h 6291"/>
              <a:gd name="T26" fmla="*/ 3110 w 6291"/>
              <a:gd name="T27" fmla="*/ 1451 h 6291"/>
              <a:gd name="T28" fmla="*/ 3215 w 6291"/>
              <a:gd name="T29" fmla="*/ 1452 h 6291"/>
              <a:gd name="T30" fmla="*/ 5329 w 6291"/>
              <a:gd name="T31" fmla="*/ 3077 h 6291"/>
              <a:gd name="T32" fmla="*/ 5362 w 6291"/>
              <a:gd name="T33" fmla="*/ 3145 h 6291"/>
              <a:gd name="T34" fmla="*/ 6291 w 6291"/>
              <a:gd name="T35" fmla="*/ 3146 h 6291"/>
              <a:gd name="T36" fmla="*/ 3146 w 6291"/>
              <a:gd name="T37" fmla="*/ 6291 h 6291"/>
              <a:gd name="T38" fmla="*/ 0 w 6291"/>
              <a:gd name="T39" fmla="*/ 3146 h 6291"/>
              <a:gd name="T40" fmla="*/ 3146 w 6291"/>
              <a:gd name="T41" fmla="*/ 0 h 6291"/>
              <a:gd name="T42" fmla="*/ 6291 w 6291"/>
              <a:gd name="T43" fmla="*/ 3146 h 6291"/>
              <a:gd name="T44" fmla="*/ 5946 w 6291"/>
              <a:gd name="T45" fmla="*/ 3146 h 6291"/>
              <a:gd name="T46" fmla="*/ 3146 w 6291"/>
              <a:gd name="T47" fmla="*/ 345 h 6291"/>
              <a:gd name="T48" fmla="*/ 345 w 6291"/>
              <a:gd name="T49" fmla="*/ 3146 h 6291"/>
              <a:gd name="T50" fmla="*/ 3146 w 6291"/>
              <a:gd name="T51" fmla="*/ 5946 h 6291"/>
              <a:gd name="T52" fmla="*/ 5946 w 6291"/>
              <a:gd name="T53" fmla="*/ 3146 h 6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291" h="6291">
                <a:moveTo>
                  <a:pt x="5362" y="3145"/>
                </a:moveTo>
                <a:cubicBezTo>
                  <a:pt x="5362" y="3172"/>
                  <a:pt x="5350" y="3198"/>
                  <a:pt x="5328" y="3214"/>
                </a:cubicBezTo>
                <a:lnTo>
                  <a:pt x="3214" y="4839"/>
                </a:lnTo>
                <a:cubicBezTo>
                  <a:pt x="3199" y="4851"/>
                  <a:pt x="3180" y="4857"/>
                  <a:pt x="3162" y="4857"/>
                </a:cubicBezTo>
                <a:cubicBezTo>
                  <a:pt x="3144" y="4857"/>
                  <a:pt x="3125" y="4851"/>
                  <a:pt x="3110" y="4840"/>
                </a:cubicBezTo>
                <a:cubicBezTo>
                  <a:pt x="3079" y="4816"/>
                  <a:pt x="3067" y="4775"/>
                  <a:pt x="3082" y="4739"/>
                </a:cubicBezTo>
                <a:lnTo>
                  <a:pt x="3507" y="3663"/>
                </a:lnTo>
                <a:lnTo>
                  <a:pt x="1015" y="3663"/>
                </a:lnTo>
                <a:cubicBezTo>
                  <a:pt x="968" y="3663"/>
                  <a:pt x="929" y="3624"/>
                  <a:pt x="929" y="3577"/>
                </a:cubicBezTo>
                <a:lnTo>
                  <a:pt x="929" y="2714"/>
                </a:lnTo>
                <a:cubicBezTo>
                  <a:pt x="929" y="2667"/>
                  <a:pt x="968" y="2628"/>
                  <a:pt x="1016" y="2628"/>
                </a:cubicBezTo>
                <a:lnTo>
                  <a:pt x="3507" y="2628"/>
                </a:lnTo>
                <a:lnTo>
                  <a:pt x="3082" y="1552"/>
                </a:lnTo>
                <a:cubicBezTo>
                  <a:pt x="3068" y="1516"/>
                  <a:pt x="3079" y="1475"/>
                  <a:pt x="3110" y="1451"/>
                </a:cubicBezTo>
                <a:cubicBezTo>
                  <a:pt x="3141" y="1428"/>
                  <a:pt x="3184" y="1428"/>
                  <a:pt x="3215" y="1452"/>
                </a:cubicBezTo>
                <a:lnTo>
                  <a:pt x="5329" y="3077"/>
                </a:lnTo>
                <a:cubicBezTo>
                  <a:pt x="5350" y="3093"/>
                  <a:pt x="5362" y="3119"/>
                  <a:pt x="5362" y="3145"/>
                </a:cubicBezTo>
                <a:close/>
                <a:moveTo>
                  <a:pt x="6291" y="3146"/>
                </a:moveTo>
                <a:cubicBezTo>
                  <a:pt x="6291" y="4880"/>
                  <a:pt x="4880" y="6291"/>
                  <a:pt x="3146" y="6291"/>
                </a:cubicBezTo>
                <a:cubicBezTo>
                  <a:pt x="1411" y="6291"/>
                  <a:pt x="0" y="4880"/>
                  <a:pt x="0" y="3146"/>
                </a:cubicBezTo>
                <a:cubicBezTo>
                  <a:pt x="0" y="1411"/>
                  <a:pt x="1411" y="0"/>
                  <a:pt x="3146" y="0"/>
                </a:cubicBezTo>
                <a:cubicBezTo>
                  <a:pt x="4880" y="0"/>
                  <a:pt x="6291" y="1411"/>
                  <a:pt x="6291" y="3146"/>
                </a:cubicBezTo>
                <a:close/>
                <a:moveTo>
                  <a:pt x="5946" y="3146"/>
                </a:moveTo>
                <a:cubicBezTo>
                  <a:pt x="5946" y="1601"/>
                  <a:pt x="4690" y="345"/>
                  <a:pt x="3146" y="345"/>
                </a:cubicBezTo>
                <a:cubicBezTo>
                  <a:pt x="1601" y="345"/>
                  <a:pt x="345" y="1601"/>
                  <a:pt x="345" y="3146"/>
                </a:cubicBezTo>
                <a:cubicBezTo>
                  <a:pt x="345" y="4690"/>
                  <a:pt x="1601" y="5946"/>
                  <a:pt x="3146" y="5946"/>
                </a:cubicBezTo>
                <a:cubicBezTo>
                  <a:pt x="4690" y="5946"/>
                  <a:pt x="5946" y="4690"/>
                  <a:pt x="5946" y="314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878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29E06DF4-4E1C-46DE-8740-3982515E91B1}"/>
              </a:ext>
            </a:extLst>
          </p:cNvPr>
          <p:cNvGrpSpPr/>
          <p:nvPr/>
        </p:nvGrpSpPr>
        <p:grpSpPr>
          <a:xfrm>
            <a:off x="0" y="1107300"/>
            <a:ext cx="12192000" cy="5748576"/>
            <a:chOff x="0" y="1107300"/>
            <a:chExt cx="12192000" cy="5748576"/>
          </a:xfrm>
          <a:effectLst>
            <a:outerShdw blurRad="177800" dir="16200000" rotWithShape="0">
              <a:prstClr val="black">
                <a:alpha val="20000"/>
              </a:prstClr>
            </a:outerShdw>
          </a:effectLst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50F1C95C-C126-4E32-922A-EFD33A0E179E}"/>
                </a:ext>
              </a:extLst>
            </p:cNvPr>
            <p:cNvSpPr/>
            <p:nvPr/>
          </p:nvSpPr>
          <p:spPr>
            <a:xfrm>
              <a:off x="0" y="3428999"/>
              <a:ext cx="12192000" cy="34268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38024970-C971-4F98-8A92-80C01A32146F}"/>
                </a:ext>
              </a:extLst>
            </p:cNvPr>
            <p:cNvSpPr/>
            <p:nvPr/>
          </p:nvSpPr>
          <p:spPr>
            <a:xfrm>
              <a:off x="6550189" y="1107300"/>
              <a:ext cx="4643398" cy="464339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14300">
              <a:solidFill>
                <a:srgbClr val="9EE0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7541393" y="2705724"/>
            <a:ext cx="26609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目录</a:t>
            </a:r>
          </a:p>
        </p:txBody>
      </p:sp>
      <p:sp>
        <p:nvSpPr>
          <p:cNvPr id="9" name="矩形 8"/>
          <p:cNvSpPr/>
          <p:nvPr/>
        </p:nvSpPr>
        <p:spPr>
          <a:xfrm>
            <a:off x="818445" y="1916077"/>
            <a:ext cx="52432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591740" y="1359586"/>
            <a:ext cx="476256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47650" tIns="123825" rIns="247650" bIns="123825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714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病史介绍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818446" y="1255501"/>
            <a:ext cx="803022" cy="610909"/>
          </a:xfrm>
          <a:prstGeom prst="roundRect">
            <a:avLst>
              <a:gd name="adj" fmla="val 602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0  1</a:t>
            </a:r>
            <a:endParaRPr lang="zh-CN" altLang="en-US" sz="2800" b="1" spc="-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18445" y="4285273"/>
            <a:ext cx="5243204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1591740" y="3728782"/>
            <a:ext cx="476256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47650" tIns="123825" rIns="247650" bIns="123825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714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反思与不足</a:t>
            </a:r>
          </a:p>
        </p:txBody>
      </p:sp>
      <p:sp>
        <p:nvSpPr>
          <p:cNvPr id="41" name="圆角矩形 40"/>
          <p:cNvSpPr/>
          <p:nvPr/>
        </p:nvSpPr>
        <p:spPr>
          <a:xfrm>
            <a:off x="818446" y="3624697"/>
            <a:ext cx="803022" cy="610909"/>
          </a:xfrm>
          <a:prstGeom prst="roundRect">
            <a:avLst>
              <a:gd name="adj" fmla="val 60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0  3</a:t>
            </a:r>
            <a:endParaRPr lang="zh-CN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1577925" y="2399453"/>
            <a:ext cx="4979583" cy="796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47650" tIns="123825" rIns="247650" bIns="123825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714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护理评估、护理措施、护理结局</a:t>
            </a:r>
          </a:p>
        </p:txBody>
      </p:sp>
      <p:sp>
        <p:nvSpPr>
          <p:cNvPr id="37" name="圆角矩形 36"/>
          <p:cNvSpPr/>
          <p:nvPr/>
        </p:nvSpPr>
        <p:spPr>
          <a:xfrm>
            <a:off x="818446" y="2476640"/>
            <a:ext cx="803022" cy="610909"/>
          </a:xfrm>
          <a:prstGeom prst="roundRect">
            <a:avLst>
              <a:gd name="adj" fmla="val 602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0  2</a:t>
            </a:r>
            <a:endParaRPr lang="zh-CN" altLang="en-US" sz="2800" b="1" spc="-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18445" y="3152750"/>
            <a:ext cx="52432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1591741" y="4861305"/>
            <a:ext cx="476256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47650" tIns="123825" rIns="247650" bIns="123825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714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讨论</a:t>
            </a:r>
          </a:p>
        </p:txBody>
      </p:sp>
      <p:sp>
        <p:nvSpPr>
          <p:cNvPr id="45" name="圆角矩形 44"/>
          <p:cNvSpPr/>
          <p:nvPr/>
        </p:nvSpPr>
        <p:spPr>
          <a:xfrm>
            <a:off x="818447" y="4757220"/>
            <a:ext cx="803022" cy="610909"/>
          </a:xfrm>
          <a:prstGeom prst="roundRect">
            <a:avLst>
              <a:gd name="adj" fmla="val 60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0  4</a:t>
            </a:r>
            <a:endParaRPr lang="zh-CN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18445" y="5452695"/>
            <a:ext cx="5243204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853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0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0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4" grpId="0"/>
      <p:bldP spid="31" grpId="0" animBg="1"/>
      <p:bldP spid="39" grpId="0" animBg="1"/>
      <p:bldP spid="40" grpId="0"/>
      <p:bldP spid="41" grpId="0" animBg="1"/>
      <p:bldP spid="36" grpId="0"/>
      <p:bldP spid="37" grpId="0" animBg="1"/>
      <p:bldP spid="54" grpId="0" animBg="1"/>
      <p:bldP spid="44" grpId="0"/>
      <p:bldP spid="45" grpId="0" animBg="1"/>
      <p:bldP spid="5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困惑与不足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3382" y="2277733"/>
            <a:ext cx="3779801" cy="251843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7061" y="2277733"/>
            <a:ext cx="3778037" cy="2518434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2067061" y="4796167"/>
            <a:ext cx="3778037" cy="544117"/>
          </a:xfrm>
          <a:prstGeom prst="roundRect">
            <a:avLst>
              <a:gd name="adj" fmla="val 602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拔尿管困难的干预不到位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6383382" y="4796166"/>
            <a:ext cx="3778037" cy="544117"/>
          </a:xfrm>
          <a:prstGeom prst="roundRect">
            <a:avLst>
              <a:gd name="adj" fmla="val 602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对患者的疼痛管理不及时</a:t>
            </a:r>
          </a:p>
        </p:txBody>
      </p:sp>
    </p:spTree>
    <p:extLst>
      <p:ext uri="{BB962C8B-B14F-4D97-AF65-F5344CB8AC3E}">
        <p14:creationId xmlns:p14="http://schemas.microsoft.com/office/powerpoint/2010/main" val="113062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13071485-E6FC-45BC-90C5-FC8206916B3A}"/>
              </a:ext>
            </a:extLst>
          </p:cNvPr>
          <p:cNvGrpSpPr/>
          <p:nvPr/>
        </p:nvGrpSpPr>
        <p:grpSpPr>
          <a:xfrm>
            <a:off x="0" y="1107300"/>
            <a:ext cx="12192000" cy="5748576"/>
            <a:chOff x="0" y="1107300"/>
            <a:chExt cx="12192000" cy="5748576"/>
          </a:xfrm>
          <a:effectLst>
            <a:outerShdw blurRad="177800" dir="16200000" rotWithShape="0">
              <a:prstClr val="black">
                <a:alpha val="20000"/>
              </a:prstClr>
            </a:outerShdw>
          </a:effectLst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743CB3D9-EF4F-42E8-9E14-44CE6D107E96}"/>
                </a:ext>
              </a:extLst>
            </p:cNvPr>
            <p:cNvSpPr/>
            <p:nvPr/>
          </p:nvSpPr>
          <p:spPr>
            <a:xfrm>
              <a:off x="0" y="3428999"/>
              <a:ext cx="12192000" cy="34268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9ABC606D-F811-4DDD-8BBC-A901E0E8AECE}"/>
                </a:ext>
              </a:extLst>
            </p:cNvPr>
            <p:cNvSpPr/>
            <p:nvPr/>
          </p:nvSpPr>
          <p:spPr>
            <a:xfrm>
              <a:off x="6550189" y="1107300"/>
              <a:ext cx="4643398" cy="464339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14300">
              <a:solidFill>
                <a:srgbClr val="9EE0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B77E7A8-8C70-4957-AE55-55F84BDBE6B1}"/>
              </a:ext>
            </a:extLst>
          </p:cNvPr>
          <p:cNvSpPr txBox="1"/>
          <p:nvPr/>
        </p:nvSpPr>
        <p:spPr>
          <a:xfrm>
            <a:off x="7570285" y="2321003"/>
            <a:ext cx="22589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i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1380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DF3ED7A-728C-489B-A162-7CA1A1135DC5}"/>
              </a:ext>
            </a:extLst>
          </p:cNvPr>
          <p:cNvSpPr txBox="1"/>
          <p:nvPr/>
        </p:nvSpPr>
        <p:spPr>
          <a:xfrm>
            <a:off x="2462017" y="2319720"/>
            <a:ext cx="18774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讨论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B9EE01DC-8E43-4D9A-9308-45421179CAD4}"/>
              </a:ext>
            </a:extLst>
          </p:cNvPr>
          <p:cNvSpPr txBox="1"/>
          <p:nvPr/>
        </p:nvSpPr>
        <p:spPr>
          <a:xfrm>
            <a:off x="1438500" y="3606613"/>
            <a:ext cx="392447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Baotu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Network and the original creator, please do not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copyFor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the benefit of you,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Baotu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Network and the original creator</a:t>
            </a:r>
          </a:p>
        </p:txBody>
      </p:sp>
      <p:sp>
        <p:nvSpPr>
          <p:cNvPr id="16" name="Oval 38">
            <a:extLst>
              <a:ext uri="{FF2B5EF4-FFF2-40B4-BE49-F238E27FC236}">
                <a16:creationId xmlns:a16="http://schemas.microsoft.com/office/drawing/2014/main" xmlns="" id="{B58B7D7F-0520-45AE-A60B-48E64151D599}"/>
              </a:ext>
            </a:extLst>
          </p:cNvPr>
          <p:cNvSpPr/>
          <p:nvPr/>
        </p:nvSpPr>
        <p:spPr>
          <a:xfrm>
            <a:off x="3066104" y="4692611"/>
            <a:ext cx="669264" cy="668329"/>
          </a:xfrm>
          <a:custGeom>
            <a:avLst/>
            <a:gdLst>
              <a:gd name="T0" fmla="*/ 5362 w 6291"/>
              <a:gd name="T1" fmla="*/ 3145 h 6291"/>
              <a:gd name="T2" fmla="*/ 5328 w 6291"/>
              <a:gd name="T3" fmla="*/ 3214 h 6291"/>
              <a:gd name="T4" fmla="*/ 3214 w 6291"/>
              <a:gd name="T5" fmla="*/ 4839 h 6291"/>
              <a:gd name="T6" fmla="*/ 3162 w 6291"/>
              <a:gd name="T7" fmla="*/ 4857 h 6291"/>
              <a:gd name="T8" fmla="*/ 3110 w 6291"/>
              <a:gd name="T9" fmla="*/ 4840 h 6291"/>
              <a:gd name="T10" fmla="*/ 3082 w 6291"/>
              <a:gd name="T11" fmla="*/ 4739 h 6291"/>
              <a:gd name="T12" fmla="*/ 3507 w 6291"/>
              <a:gd name="T13" fmla="*/ 3663 h 6291"/>
              <a:gd name="T14" fmla="*/ 1015 w 6291"/>
              <a:gd name="T15" fmla="*/ 3663 h 6291"/>
              <a:gd name="T16" fmla="*/ 929 w 6291"/>
              <a:gd name="T17" fmla="*/ 3577 h 6291"/>
              <a:gd name="T18" fmla="*/ 929 w 6291"/>
              <a:gd name="T19" fmla="*/ 2714 h 6291"/>
              <a:gd name="T20" fmla="*/ 1016 w 6291"/>
              <a:gd name="T21" fmla="*/ 2628 h 6291"/>
              <a:gd name="T22" fmla="*/ 3507 w 6291"/>
              <a:gd name="T23" fmla="*/ 2628 h 6291"/>
              <a:gd name="T24" fmla="*/ 3082 w 6291"/>
              <a:gd name="T25" fmla="*/ 1552 h 6291"/>
              <a:gd name="T26" fmla="*/ 3110 w 6291"/>
              <a:gd name="T27" fmla="*/ 1451 h 6291"/>
              <a:gd name="T28" fmla="*/ 3215 w 6291"/>
              <a:gd name="T29" fmla="*/ 1452 h 6291"/>
              <a:gd name="T30" fmla="*/ 5329 w 6291"/>
              <a:gd name="T31" fmla="*/ 3077 h 6291"/>
              <a:gd name="T32" fmla="*/ 5362 w 6291"/>
              <a:gd name="T33" fmla="*/ 3145 h 6291"/>
              <a:gd name="T34" fmla="*/ 6291 w 6291"/>
              <a:gd name="T35" fmla="*/ 3146 h 6291"/>
              <a:gd name="T36" fmla="*/ 3146 w 6291"/>
              <a:gd name="T37" fmla="*/ 6291 h 6291"/>
              <a:gd name="T38" fmla="*/ 0 w 6291"/>
              <a:gd name="T39" fmla="*/ 3146 h 6291"/>
              <a:gd name="T40" fmla="*/ 3146 w 6291"/>
              <a:gd name="T41" fmla="*/ 0 h 6291"/>
              <a:gd name="T42" fmla="*/ 6291 w 6291"/>
              <a:gd name="T43" fmla="*/ 3146 h 6291"/>
              <a:gd name="T44" fmla="*/ 5946 w 6291"/>
              <a:gd name="T45" fmla="*/ 3146 h 6291"/>
              <a:gd name="T46" fmla="*/ 3146 w 6291"/>
              <a:gd name="T47" fmla="*/ 345 h 6291"/>
              <a:gd name="T48" fmla="*/ 345 w 6291"/>
              <a:gd name="T49" fmla="*/ 3146 h 6291"/>
              <a:gd name="T50" fmla="*/ 3146 w 6291"/>
              <a:gd name="T51" fmla="*/ 5946 h 6291"/>
              <a:gd name="T52" fmla="*/ 5946 w 6291"/>
              <a:gd name="T53" fmla="*/ 3146 h 6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291" h="6291">
                <a:moveTo>
                  <a:pt x="5362" y="3145"/>
                </a:moveTo>
                <a:cubicBezTo>
                  <a:pt x="5362" y="3172"/>
                  <a:pt x="5350" y="3198"/>
                  <a:pt x="5328" y="3214"/>
                </a:cubicBezTo>
                <a:lnTo>
                  <a:pt x="3214" y="4839"/>
                </a:lnTo>
                <a:cubicBezTo>
                  <a:pt x="3199" y="4851"/>
                  <a:pt x="3180" y="4857"/>
                  <a:pt x="3162" y="4857"/>
                </a:cubicBezTo>
                <a:cubicBezTo>
                  <a:pt x="3144" y="4857"/>
                  <a:pt x="3125" y="4851"/>
                  <a:pt x="3110" y="4840"/>
                </a:cubicBezTo>
                <a:cubicBezTo>
                  <a:pt x="3079" y="4816"/>
                  <a:pt x="3067" y="4775"/>
                  <a:pt x="3082" y="4739"/>
                </a:cubicBezTo>
                <a:lnTo>
                  <a:pt x="3507" y="3663"/>
                </a:lnTo>
                <a:lnTo>
                  <a:pt x="1015" y="3663"/>
                </a:lnTo>
                <a:cubicBezTo>
                  <a:pt x="968" y="3663"/>
                  <a:pt x="929" y="3624"/>
                  <a:pt x="929" y="3577"/>
                </a:cubicBezTo>
                <a:lnTo>
                  <a:pt x="929" y="2714"/>
                </a:lnTo>
                <a:cubicBezTo>
                  <a:pt x="929" y="2667"/>
                  <a:pt x="968" y="2628"/>
                  <a:pt x="1016" y="2628"/>
                </a:cubicBezTo>
                <a:lnTo>
                  <a:pt x="3507" y="2628"/>
                </a:lnTo>
                <a:lnTo>
                  <a:pt x="3082" y="1552"/>
                </a:lnTo>
                <a:cubicBezTo>
                  <a:pt x="3068" y="1516"/>
                  <a:pt x="3079" y="1475"/>
                  <a:pt x="3110" y="1451"/>
                </a:cubicBezTo>
                <a:cubicBezTo>
                  <a:pt x="3141" y="1428"/>
                  <a:pt x="3184" y="1428"/>
                  <a:pt x="3215" y="1452"/>
                </a:cubicBezTo>
                <a:lnTo>
                  <a:pt x="5329" y="3077"/>
                </a:lnTo>
                <a:cubicBezTo>
                  <a:pt x="5350" y="3093"/>
                  <a:pt x="5362" y="3119"/>
                  <a:pt x="5362" y="3145"/>
                </a:cubicBezTo>
                <a:close/>
                <a:moveTo>
                  <a:pt x="6291" y="3146"/>
                </a:moveTo>
                <a:cubicBezTo>
                  <a:pt x="6291" y="4880"/>
                  <a:pt x="4880" y="6291"/>
                  <a:pt x="3146" y="6291"/>
                </a:cubicBezTo>
                <a:cubicBezTo>
                  <a:pt x="1411" y="6291"/>
                  <a:pt x="0" y="4880"/>
                  <a:pt x="0" y="3146"/>
                </a:cubicBezTo>
                <a:cubicBezTo>
                  <a:pt x="0" y="1411"/>
                  <a:pt x="1411" y="0"/>
                  <a:pt x="3146" y="0"/>
                </a:cubicBezTo>
                <a:cubicBezTo>
                  <a:pt x="4880" y="0"/>
                  <a:pt x="6291" y="1411"/>
                  <a:pt x="6291" y="3146"/>
                </a:cubicBezTo>
                <a:close/>
                <a:moveTo>
                  <a:pt x="5946" y="3146"/>
                </a:moveTo>
                <a:cubicBezTo>
                  <a:pt x="5946" y="1601"/>
                  <a:pt x="4690" y="345"/>
                  <a:pt x="3146" y="345"/>
                </a:cubicBezTo>
                <a:cubicBezTo>
                  <a:pt x="1601" y="345"/>
                  <a:pt x="345" y="1601"/>
                  <a:pt x="345" y="3146"/>
                </a:cubicBezTo>
                <a:cubicBezTo>
                  <a:pt x="345" y="4690"/>
                  <a:pt x="1601" y="5946"/>
                  <a:pt x="3146" y="5946"/>
                </a:cubicBezTo>
                <a:cubicBezTo>
                  <a:pt x="4690" y="5946"/>
                  <a:pt x="5946" y="4690"/>
                  <a:pt x="5946" y="314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8929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2FB11D0D-8BF9-4766-9DC1-7968CF9945C8}"/>
              </a:ext>
            </a:extLst>
          </p:cNvPr>
          <p:cNvSpPr txBox="1"/>
          <p:nvPr/>
        </p:nvSpPr>
        <p:spPr>
          <a:xfrm flipH="1">
            <a:off x="998413" y="598143"/>
            <a:ext cx="10195172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600" b="1" spc="-300" dirty="0">
                <a:solidFill>
                  <a:schemeClr val="tx1">
                    <a:lumMod val="75000"/>
                    <a:lumOff val="25000"/>
                    <a:alpha val="30000"/>
                  </a:schemeClr>
                </a:solidFill>
                <a:cs typeface="+mn-ea"/>
                <a:sym typeface="+mn-lt"/>
              </a:rPr>
              <a:t>NURSINGCASES </a:t>
            </a:r>
            <a:endParaRPr lang="zh-CN" altLang="en-US" sz="9600" b="1" spc="-300" dirty="0">
              <a:solidFill>
                <a:schemeClr val="tx1">
                  <a:lumMod val="75000"/>
                  <a:lumOff val="25000"/>
                  <a:alpha val="3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C83A65AA-4B7D-4816-A82C-B1AA57D90B7A}"/>
              </a:ext>
            </a:extLst>
          </p:cNvPr>
          <p:cNvGrpSpPr/>
          <p:nvPr/>
        </p:nvGrpSpPr>
        <p:grpSpPr>
          <a:xfrm>
            <a:off x="0" y="1107300"/>
            <a:ext cx="12192000" cy="5748576"/>
            <a:chOff x="0" y="1107300"/>
            <a:chExt cx="12192000" cy="5748576"/>
          </a:xfrm>
          <a:effectLst>
            <a:outerShdw blurRad="177800" dir="16200000" rotWithShape="0">
              <a:prstClr val="black">
                <a:alpha val="20000"/>
              </a:prstClr>
            </a:outerShdw>
          </a:effectLst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97F0D166-6C88-4515-A22C-F5D2EBB7F487}"/>
                </a:ext>
              </a:extLst>
            </p:cNvPr>
            <p:cNvSpPr/>
            <p:nvPr/>
          </p:nvSpPr>
          <p:spPr>
            <a:xfrm>
              <a:off x="0" y="3428999"/>
              <a:ext cx="12192000" cy="34268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DAE3D332-505E-40FD-BBB1-C7981523322B}"/>
                </a:ext>
              </a:extLst>
            </p:cNvPr>
            <p:cNvSpPr/>
            <p:nvPr/>
          </p:nvSpPr>
          <p:spPr>
            <a:xfrm>
              <a:off x="6550189" y="1107300"/>
              <a:ext cx="4643398" cy="464339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14300">
              <a:solidFill>
                <a:srgbClr val="9EE0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D35D671-4508-449B-BF29-73C3517D797A}"/>
              </a:ext>
            </a:extLst>
          </p:cNvPr>
          <p:cNvSpPr txBox="1"/>
          <p:nvPr/>
        </p:nvSpPr>
        <p:spPr>
          <a:xfrm flipH="1">
            <a:off x="1060073" y="4461673"/>
            <a:ext cx="5338222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Baotu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Network and the original creator, please do not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copyFor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the benefit of you,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Baotu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Network and the original creator</a:t>
            </a:r>
          </a:p>
        </p:txBody>
      </p:sp>
      <p:sp>
        <p:nvSpPr>
          <p:cNvPr id="32" name="Oval 38">
            <a:extLst>
              <a:ext uri="{FF2B5EF4-FFF2-40B4-BE49-F238E27FC236}">
                <a16:creationId xmlns:a16="http://schemas.microsoft.com/office/drawing/2014/main" xmlns="" id="{672815A1-F9A8-4B15-9015-984344E034A8}"/>
              </a:ext>
            </a:extLst>
          </p:cNvPr>
          <p:cNvSpPr/>
          <p:nvPr/>
        </p:nvSpPr>
        <p:spPr>
          <a:xfrm flipH="1">
            <a:off x="1234458" y="5424165"/>
            <a:ext cx="538445" cy="538094"/>
          </a:xfrm>
          <a:custGeom>
            <a:avLst/>
            <a:gdLst>
              <a:gd name="T0" fmla="*/ 5362 w 6291"/>
              <a:gd name="T1" fmla="*/ 3145 h 6291"/>
              <a:gd name="T2" fmla="*/ 5328 w 6291"/>
              <a:gd name="T3" fmla="*/ 3214 h 6291"/>
              <a:gd name="T4" fmla="*/ 3214 w 6291"/>
              <a:gd name="T5" fmla="*/ 4839 h 6291"/>
              <a:gd name="T6" fmla="*/ 3162 w 6291"/>
              <a:gd name="T7" fmla="*/ 4857 h 6291"/>
              <a:gd name="T8" fmla="*/ 3110 w 6291"/>
              <a:gd name="T9" fmla="*/ 4840 h 6291"/>
              <a:gd name="T10" fmla="*/ 3082 w 6291"/>
              <a:gd name="T11" fmla="*/ 4739 h 6291"/>
              <a:gd name="T12" fmla="*/ 3507 w 6291"/>
              <a:gd name="T13" fmla="*/ 3663 h 6291"/>
              <a:gd name="T14" fmla="*/ 1015 w 6291"/>
              <a:gd name="T15" fmla="*/ 3663 h 6291"/>
              <a:gd name="T16" fmla="*/ 929 w 6291"/>
              <a:gd name="T17" fmla="*/ 3577 h 6291"/>
              <a:gd name="T18" fmla="*/ 929 w 6291"/>
              <a:gd name="T19" fmla="*/ 2714 h 6291"/>
              <a:gd name="T20" fmla="*/ 1016 w 6291"/>
              <a:gd name="T21" fmla="*/ 2628 h 6291"/>
              <a:gd name="T22" fmla="*/ 3507 w 6291"/>
              <a:gd name="T23" fmla="*/ 2628 h 6291"/>
              <a:gd name="T24" fmla="*/ 3082 w 6291"/>
              <a:gd name="T25" fmla="*/ 1552 h 6291"/>
              <a:gd name="T26" fmla="*/ 3110 w 6291"/>
              <a:gd name="T27" fmla="*/ 1451 h 6291"/>
              <a:gd name="T28" fmla="*/ 3215 w 6291"/>
              <a:gd name="T29" fmla="*/ 1452 h 6291"/>
              <a:gd name="T30" fmla="*/ 5329 w 6291"/>
              <a:gd name="T31" fmla="*/ 3077 h 6291"/>
              <a:gd name="T32" fmla="*/ 5362 w 6291"/>
              <a:gd name="T33" fmla="*/ 3145 h 6291"/>
              <a:gd name="T34" fmla="*/ 6291 w 6291"/>
              <a:gd name="T35" fmla="*/ 3146 h 6291"/>
              <a:gd name="T36" fmla="*/ 3146 w 6291"/>
              <a:gd name="T37" fmla="*/ 6291 h 6291"/>
              <a:gd name="T38" fmla="*/ 0 w 6291"/>
              <a:gd name="T39" fmla="*/ 3146 h 6291"/>
              <a:gd name="T40" fmla="*/ 3146 w 6291"/>
              <a:gd name="T41" fmla="*/ 0 h 6291"/>
              <a:gd name="T42" fmla="*/ 6291 w 6291"/>
              <a:gd name="T43" fmla="*/ 3146 h 6291"/>
              <a:gd name="T44" fmla="*/ 5946 w 6291"/>
              <a:gd name="T45" fmla="*/ 3146 h 6291"/>
              <a:gd name="T46" fmla="*/ 3146 w 6291"/>
              <a:gd name="T47" fmla="*/ 345 h 6291"/>
              <a:gd name="T48" fmla="*/ 345 w 6291"/>
              <a:gd name="T49" fmla="*/ 3146 h 6291"/>
              <a:gd name="T50" fmla="*/ 3146 w 6291"/>
              <a:gd name="T51" fmla="*/ 5946 h 6291"/>
              <a:gd name="T52" fmla="*/ 5946 w 6291"/>
              <a:gd name="T53" fmla="*/ 3146 h 6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291" h="6291">
                <a:moveTo>
                  <a:pt x="5362" y="3145"/>
                </a:moveTo>
                <a:cubicBezTo>
                  <a:pt x="5362" y="3172"/>
                  <a:pt x="5350" y="3198"/>
                  <a:pt x="5328" y="3214"/>
                </a:cubicBezTo>
                <a:lnTo>
                  <a:pt x="3214" y="4839"/>
                </a:lnTo>
                <a:cubicBezTo>
                  <a:pt x="3199" y="4851"/>
                  <a:pt x="3180" y="4857"/>
                  <a:pt x="3162" y="4857"/>
                </a:cubicBezTo>
                <a:cubicBezTo>
                  <a:pt x="3144" y="4857"/>
                  <a:pt x="3125" y="4851"/>
                  <a:pt x="3110" y="4840"/>
                </a:cubicBezTo>
                <a:cubicBezTo>
                  <a:pt x="3079" y="4816"/>
                  <a:pt x="3067" y="4775"/>
                  <a:pt x="3082" y="4739"/>
                </a:cubicBezTo>
                <a:lnTo>
                  <a:pt x="3507" y="3663"/>
                </a:lnTo>
                <a:lnTo>
                  <a:pt x="1015" y="3663"/>
                </a:lnTo>
                <a:cubicBezTo>
                  <a:pt x="968" y="3663"/>
                  <a:pt x="929" y="3624"/>
                  <a:pt x="929" y="3577"/>
                </a:cubicBezTo>
                <a:lnTo>
                  <a:pt x="929" y="2714"/>
                </a:lnTo>
                <a:cubicBezTo>
                  <a:pt x="929" y="2667"/>
                  <a:pt x="968" y="2628"/>
                  <a:pt x="1016" y="2628"/>
                </a:cubicBezTo>
                <a:lnTo>
                  <a:pt x="3507" y="2628"/>
                </a:lnTo>
                <a:lnTo>
                  <a:pt x="3082" y="1552"/>
                </a:lnTo>
                <a:cubicBezTo>
                  <a:pt x="3068" y="1516"/>
                  <a:pt x="3079" y="1475"/>
                  <a:pt x="3110" y="1451"/>
                </a:cubicBezTo>
                <a:cubicBezTo>
                  <a:pt x="3141" y="1428"/>
                  <a:pt x="3184" y="1428"/>
                  <a:pt x="3215" y="1452"/>
                </a:cubicBezTo>
                <a:lnTo>
                  <a:pt x="5329" y="3077"/>
                </a:lnTo>
                <a:cubicBezTo>
                  <a:pt x="5350" y="3093"/>
                  <a:pt x="5362" y="3119"/>
                  <a:pt x="5362" y="3145"/>
                </a:cubicBezTo>
                <a:close/>
                <a:moveTo>
                  <a:pt x="6291" y="3146"/>
                </a:moveTo>
                <a:cubicBezTo>
                  <a:pt x="6291" y="4880"/>
                  <a:pt x="4880" y="6291"/>
                  <a:pt x="3146" y="6291"/>
                </a:cubicBezTo>
                <a:cubicBezTo>
                  <a:pt x="1411" y="6291"/>
                  <a:pt x="0" y="4880"/>
                  <a:pt x="0" y="3146"/>
                </a:cubicBezTo>
                <a:cubicBezTo>
                  <a:pt x="0" y="1411"/>
                  <a:pt x="1411" y="0"/>
                  <a:pt x="3146" y="0"/>
                </a:cubicBezTo>
                <a:cubicBezTo>
                  <a:pt x="4880" y="0"/>
                  <a:pt x="6291" y="1411"/>
                  <a:pt x="6291" y="3146"/>
                </a:cubicBezTo>
                <a:close/>
                <a:moveTo>
                  <a:pt x="5946" y="3146"/>
                </a:moveTo>
                <a:cubicBezTo>
                  <a:pt x="5946" y="1601"/>
                  <a:pt x="4690" y="345"/>
                  <a:pt x="3146" y="345"/>
                </a:cubicBezTo>
                <a:cubicBezTo>
                  <a:pt x="1601" y="345"/>
                  <a:pt x="345" y="1601"/>
                  <a:pt x="345" y="3146"/>
                </a:cubicBezTo>
                <a:cubicBezTo>
                  <a:pt x="345" y="4690"/>
                  <a:pt x="1601" y="5946"/>
                  <a:pt x="3146" y="5946"/>
                </a:cubicBezTo>
                <a:cubicBezTo>
                  <a:pt x="4690" y="5946"/>
                  <a:pt x="5946" y="4690"/>
                  <a:pt x="5946" y="3146"/>
                </a:cubicBezTo>
                <a:close/>
              </a:path>
            </a:pathLst>
          </a:custGeom>
          <a:solidFill>
            <a:srgbClr val="020C6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F0A39707-1FC5-4823-93DC-D2AA398AEA7D}"/>
              </a:ext>
            </a:extLst>
          </p:cNvPr>
          <p:cNvSpPr txBox="1"/>
          <p:nvPr/>
        </p:nvSpPr>
        <p:spPr>
          <a:xfrm>
            <a:off x="998413" y="2459503"/>
            <a:ext cx="7793526" cy="193899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演示完毕 </a:t>
            </a:r>
            <a:endParaRPr lang="en-US" altLang="zh-CN" sz="6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60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感谢观看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C52C03C7-FAB8-4C5D-8E5D-61CC5F28837C}"/>
              </a:ext>
            </a:extLst>
          </p:cNvPr>
          <p:cNvSpPr txBox="1"/>
          <p:nvPr/>
        </p:nvSpPr>
        <p:spPr>
          <a:xfrm>
            <a:off x="1922292" y="5485720"/>
            <a:ext cx="22235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优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品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827E3FAF-AEA9-4393-90D3-FC2D852843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08" t="5278" r="19052" b="5278"/>
          <a:stretch/>
        </p:blipFill>
        <p:spPr>
          <a:xfrm>
            <a:off x="10870734" y="270187"/>
            <a:ext cx="949489" cy="89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57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9000">
        <p14:flythrough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32" grpId="0" animBg="1"/>
      <p:bldP spid="33" grpId="0"/>
      <p:bldP spid="3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515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7007483F-FBFC-4F3C-83C4-AF84D9D11AB3}"/>
              </a:ext>
            </a:extLst>
          </p:cNvPr>
          <p:cNvGrpSpPr/>
          <p:nvPr/>
        </p:nvGrpSpPr>
        <p:grpSpPr>
          <a:xfrm>
            <a:off x="0" y="1107300"/>
            <a:ext cx="12192000" cy="5748576"/>
            <a:chOff x="0" y="1107300"/>
            <a:chExt cx="12192000" cy="5748576"/>
          </a:xfrm>
          <a:effectLst>
            <a:outerShdw blurRad="177800" dir="16200000" rotWithShape="0">
              <a:prstClr val="black">
                <a:alpha val="20000"/>
              </a:prstClr>
            </a:outerShdw>
          </a:effectLst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8999D740-6ACB-4342-A23F-DE1BA7EC239F}"/>
                </a:ext>
              </a:extLst>
            </p:cNvPr>
            <p:cNvSpPr/>
            <p:nvPr/>
          </p:nvSpPr>
          <p:spPr>
            <a:xfrm>
              <a:off x="0" y="3428999"/>
              <a:ext cx="12192000" cy="34268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3BBA206B-0198-4B49-8B31-1870189E4EDB}"/>
                </a:ext>
              </a:extLst>
            </p:cNvPr>
            <p:cNvSpPr/>
            <p:nvPr/>
          </p:nvSpPr>
          <p:spPr>
            <a:xfrm>
              <a:off x="6550189" y="1107300"/>
              <a:ext cx="4643398" cy="464339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14300">
              <a:solidFill>
                <a:srgbClr val="9EE0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A094C55-77E4-468A-AF69-83FB5CB0F847}"/>
              </a:ext>
            </a:extLst>
          </p:cNvPr>
          <p:cNvSpPr txBox="1"/>
          <p:nvPr/>
        </p:nvSpPr>
        <p:spPr>
          <a:xfrm>
            <a:off x="7570285" y="2321003"/>
            <a:ext cx="22589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i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1380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AB1BFF1D-1B91-4D31-8364-F37BA78BF848}"/>
              </a:ext>
            </a:extLst>
          </p:cNvPr>
          <p:cNvSpPr txBox="1"/>
          <p:nvPr/>
        </p:nvSpPr>
        <p:spPr>
          <a:xfrm>
            <a:off x="1615632" y="2319720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病史介绍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841D77B4-28F6-457F-83A7-405FE0BB41E3}"/>
              </a:ext>
            </a:extLst>
          </p:cNvPr>
          <p:cNvSpPr txBox="1"/>
          <p:nvPr/>
        </p:nvSpPr>
        <p:spPr>
          <a:xfrm>
            <a:off x="1438500" y="3606613"/>
            <a:ext cx="392447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Baotu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Network and the original creator, please do not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copyFor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the benefit of you,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Baotu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Network and the original creator</a:t>
            </a:r>
          </a:p>
        </p:txBody>
      </p:sp>
      <p:sp>
        <p:nvSpPr>
          <p:cNvPr id="17" name="Oval 38">
            <a:extLst>
              <a:ext uri="{FF2B5EF4-FFF2-40B4-BE49-F238E27FC236}">
                <a16:creationId xmlns:a16="http://schemas.microsoft.com/office/drawing/2014/main" xmlns="" id="{6CAEF4BE-5551-4567-9C86-3F9952F3B814}"/>
              </a:ext>
            </a:extLst>
          </p:cNvPr>
          <p:cNvSpPr/>
          <p:nvPr/>
        </p:nvSpPr>
        <p:spPr>
          <a:xfrm>
            <a:off x="3066104" y="4692611"/>
            <a:ext cx="669264" cy="668329"/>
          </a:xfrm>
          <a:custGeom>
            <a:avLst/>
            <a:gdLst>
              <a:gd name="T0" fmla="*/ 5362 w 6291"/>
              <a:gd name="T1" fmla="*/ 3145 h 6291"/>
              <a:gd name="T2" fmla="*/ 5328 w 6291"/>
              <a:gd name="T3" fmla="*/ 3214 h 6291"/>
              <a:gd name="T4" fmla="*/ 3214 w 6291"/>
              <a:gd name="T5" fmla="*/ 4839 h 6291"/>
              <a:gd name="T6" fmla="*/ 3162 w 6291"/>
              <a:gd name="T7" fmla="*/ 4857 h 6291"/>
              <a:gd name="T8" fmla="*/ 3110 w 6291"/>
              <a:gd name="T9" fmla="*/ 4840 h 6291"/>
              <a:gd name="T10" fmla="*/ 3082 w 6291"/>
              <a:gd name="T11" fmla="*/ 4739 h 6291"/>
              <a:gd name="T12" fmla="*/ 3507 w 6291"/>
              <a:gd name="T13" fmla="*/ 3663 h 6291"/>
              <a:gd name="T14" fmla="*/ 1015 w 6291"/>
              <a:gd name="T15" fmla="*/ 3663 h 6291"/>
              <a:gd name="T16" fmla="*/ 929 w 6291"/>
              <a:gd name="T17" fmla="*/ 3577 h 6291"/>
              <a:gd name="T18" fmla="*/ 929 w 6291"/>
              <a:gd name="T19" fmla="*/ 2714 h 6291"/>
              <a:gd name="T20" fmla="*/ 1016 w 6291"/>
              <a:gd name="T21" fmla="*/ 2628 h 6291"/>
              <a:gd name="T22" fmla="*/ 3507 w 6291"/>
              <a:gd name="T23" fmla="*/ 2628 h 6291"/>
              <a:gd name="T24" fmla="*/ 3082 w 6291"/>
              <a:gd name="T25" fmla="*/ 1552 h 6291"/>
              <a:gd name="T26" fmla="*/ 3110 w 6291"/>
              <a:gd name="T27" fmla="*/ 1451 h 6291"/>
              <a:gd name="T28" fmla="*/ 3215 w 6291"/>
              <a:gd name="T29" fmla="*/ 1452 h 6291"/>
              <a:gd name="T30" fmla="*/ 5329 w 6291"/>
              <a:gd name="T31" fmla="*/ 3077 h 6291"/>
              <a:gd name="T32" fmla="*/ 5362 w 6291"/>
              <a:gd name="T33" fmla="*/ 3145 h 6291"/>
              <a:gd name="T34" fmla="*/ 6291 w 6291"/>
              <a:gd name="T35" fmla="*/ 3146 h 6291"/>
              <a:gd name="T36" fmla="*/ 3146 w 6291"/>
              <a:gd name="T37" fmla="*/ 6291 h 6291"/>
              <a:gd name="T38" fmla="*/ 0 w 6291"/>
              <a:gd name="T39" fmla="*/ 3146 h 6291"/>
              <a:gd name="T40" fmla="*/ 3146 w 6291"/>
              <a:gd name="T41" fmla="*/ 0 h 6291"/>
              <a:gd name="T42" fmla="*/ 6291 w 6291"/>
              <a:gd name="T43" fmla="*/ 3146 h 6291"/>
              <a:gd name="T44" fmla="*/ 5946 w 6291"/>
              <a:gd name="T45" fmla="*/ 3146 h 6291"/>
              <a:gd name="T46" fmla="*/ 3146 w 6291"/>
              <a:gd name="T47" fmla="*/ 345 h 6291"/>
              <a:gd name="T48" fmla="*/ 345 w 6291"/>
              <a:gd name="T49" fmla="*/ 3146 h 6291"/>
              <a:gd name="T50" fmla="*/ 3146 w 6291"/>
              <a:gd name="T51" fmla="*/ 5946 h 6291"/>
              <a:gd name="T52" fmla="*/ 5946 w 6291"/>
              <a:gd name="T53" fmla="*/ 3146 h 6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291" h="6291">
                <a:moveTo>
                  <a:pt x="5362" y="3145"/>
                </a:moveTo>
                <a:cubicBezTo>
                  <a:pt x="5362" y="3172"/>
                  <a:pt x="5350" y="3198"/>
                  <a:pt x="5328" y="3214"/>
                </a:cubicBezTo>
                <a:lnTo>
                  <a:pt x="3214" y="4839"/>
                </a:lnTo>
                <a:cubicBezTo>
                  <a:pt x="3199" y="4851"/>
                  <a:pt x="3180" y="4857"/>
                  <a:pt x="3162" y="4857"/>
                </a:cubicBezTo>
                <a:cubicBezTo>
                  <a:pt x="3144" y="4857"/>
                  <a:pt x="3125" y="4851"/>
                  <a:pt x="3110" y="4840"/>
                </a:cubicBezTo>
                <a:cubicBezTo>
                  <a:pt x="3079" y="4816"/>
                  <a:pt x="3067" y="4775"/>
                  <a:pt x="3082" y="4739"/>
                </a:cubicBezTo>
                <a:lnTo>
                  <a:pt x="3507" y="3663"/>
                </a:lnTo>
                <a:lnTo>
                  <a:pt x="1015" y="3663"/>
                </a:lnTo>
                <a:cubicBezTo>
                  <a:pt x="968" y="3663"/>
                  <a:pt x="929" y="3624"/>
                  <a:pt x="929" y="3577"/>
                </a:cubicBezTo>
                <a:lnTo>
                  <a:pt x="929" y="2714"/>
                </a:lnTo>
                <a:cubicBezTo>
                  <a:pt x="929" y="2667"/>
                  <a:pt x="968" y="2628"/>
                  <a:pt x="1016" y="2628"/>
                </a:cubicBezTo>
                <a:lnTo>
                  <a:pt x="3507" y="2628"/>
                </a:lnTo>
                <a:lnTo>
                  <a:pt x="3082" y="1552"/>
                </a:lnTo>
                <a:cubicBezTo>
                  <a:pt x="3068" y="1516"/>
                  <a:pt x="3079" y="1475"/>
                  <a:pt x="3110" y="1451"/>
                </a:cubicBezTo>
                <a:cubicBezTo>
                  <a:pt x="3141" y="1428"/>
                  <a:pt x="3184" y="1428"/>
                  <a:pt x="3215" y="1452"/>
                </a:cubicBezTo>
                <a:lnTo>
                  <a:pt x="5329" y="3077"/>
                </a:lnTo>
                <a:cubicBezTo>
                  <a:pt x="5350" y="3093"/>
                  <a:pt x="5362" y="3119"/>
                  <a:pt x="5362" y="3145"/>
                </a:cubicBezTo>
                <a:close/>
                <a:moveTo>
                  <a:pt x="6291" y="3146"/>
                </a:moveTo>
                <a:cubicBezTo>
                  <a:pt x="6291" y="4880"/>
                  <a:pt x="4880" y="6291"/>
                  <a:pt x="3146" y="6291"/>
                </a:cubicBezTo>
                <a:cubicBezTo>
                  <a:pt x="1411" y="6291"/>
                  <a:pt x="0" y="4880"/>
                  <a:pt x="0" y="3146"/>
                </a:cubicBezTo>
                <a:cubicBezTo>
                  <a:pt x="0" y="1411"/>
                  <a:pt x="1411" y="0"/>
                  <a:pt x="3146" y="0"/>
                </a:cubicBezTo>
                <a:cubicBezTo>
                  <a:pt x="4880" y="0"/>
                  <a:pt x="6291" y="1411"/>
                  <a:pt x="6291" y="3146"/>
                </a:cubicBezTo>
                <a:close/>
                <a:moveTo>
                  <a:pt x="5946" y="3146"/>
                </a:moveTo>
                <a:cubicBezTo>
                  <a:pt x="5946" y="1601"/>
                  <a:pt x="4690" y="345"/>
                  <a:pt x="3146" y="345"/>
                </a:cubicBezTo>
                <a:cubicBezTo>
                  <a:pt x="1601" y="345"/>
                  <a:pt x="345" y="1601"/>
                  <a:pt x="345" y="3146"/>
                </a:cubicBezTo>
                <a:cubicBezTo>
                  <a:pt x="345" y="4690"/>
                  <a:pt x="1601" y="5946"/>
                  <a:pt x="3146" y="5946"/>
                </a:cubicBezTo>
                <a:cubicBezTo>
                  <a:pt x="4690" y="5946"/>
                  <a:pt x="5946" y="4690"/>
                  <a:pt x="5946" y="314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684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个案情况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134847" y="2711326"/>
            <a:ext cx="8802598" cy="2950310"/>
            <a:chOff x="1134847" y="2711326"/>
            <a:chExt cx="8802598" cy="2950310"/>
          </a:xfrm>
        </p:grpSpPr>
        <p:sp>
          <p:nvSpPr>
            <p:cNvPr id="15" name="Rectangle 83"/>
            <p:cNvSpPr>
              <a:spLocks noChangeArrowheads="1"/>
            </p:cNvSpPr>
            <p:nvPr/>
          </p:nvSpPr>
          <p:spPr bwMode="auto">
            <a:xfrm>
              <a:off x="1134847" y="4321397"/>
              <a:ext cx="8802598" cy="1340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34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患者于4小时前，无明显诱因突发意识障碍，     呼之不应伴恶心、呕吐，呕吐物为胃内容物，后症状进行性加重，无肢体抽搐、口角抽搐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大小便失禁。急诊送往我院，查头颅CT提示“1、脑干脑出血。2、双侧基底节区、放射冠区多发腔隙性梗塞灶。3、脑萎缩。4、脑白质脱髓鞘样变。”</a:t>
              </a:r>
            </a:p>
          </p:txBody>
        </p:sp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CD5520FD-C3BA-4F9A-B67E-993BDFF045FD}"/>
                </a:ext>
              </a:extLst>
            </p:cNvPr>
            <p:cNvSpPr/>
            <p:nvPr/>
          </p:nvSpPr>
          <p:spPr>
            <a:xfrm>
              <a:off x="1134847" y="2711326"/>
              <a:ext cx="58224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床号：</a:t>
              </a:r>
              <a:r>
                <a:rPr lang="en-US" altLang="zh-CN" dirty="0">
                  <a:solidFill>
                    <a:schemeClr val="tx2"/>
                  </a:solidFill>
                  <a:cs typeface="+mn-ea"/>
                  <a:sym typeface="+mn-lt"/>
                </a:rPr>
                <a:t>16</a:t>
              </a:r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床     姓名：陈</a:t>
              </a:r>
              <a:r>
                <a:rPr lang="en-US" altLang="zh-CN" dirty="0">
                  <a:solidFill>
                    <a:schemeClr val="tx2"/>
                  </a:solidFill>
                  <a:cs typeface="+mn-ea"/>
                  <a:sym typeface="+mn-lt"/>
                </a:rPr>
                <a:t>xx     </a:t>
              </a:r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性 别：女      年龄：</a:t>
              </a:r>
              <a:r>
                <a:rPr lang="en-US" altLang="zh-CN" dirty="0">
                  <a:solidFill>
                    <a:schemeClr val="tx2"/>
                  </a:solidFill>
                  <a:cs typeface="+mn-ea"/>
                  <a:sym typeface="+mn-lt"/>
                </a:rPr>
                <a:t>64</a:t>
              </a:r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岁</a:t>
              </a: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5FDA21C2-031C-47CA-8AF2-E3F6B61BAE80}"/>
                </a:ext>
              </a:extLst>
            </p:cNvPr>
            <p:cNvSpPr/>
            <p:nvPr/>
          </p:nvSpPr>
          <p:spPr>
            <a:xfrm>
              <a:off x="1134847" y="3533312"/>
              <a:ext cx="49664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入院时间： </a:t>
              </a:r>
              <a:r>
                <a:rPr lang="en-US" altLang="zh-CN" dirty="0">
                  <a:solidFill>
                    <a:schemeClr val="tx2"/>
                  </a:solidFill>
                  <a:cs typeface="+mn-ea"/>
                  <a:sym typeface="+mn-lt"/>
                </a:rPr>
                <a:t>2015-1-19 06:45  </a:t>
              </a:r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由急诊收入我科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DCFE004F-FB91-400D-8643-6FC290235735}"/>
                </a:ext>
              </a:extLst>
            </p:cNvPr>
            <p:cNvSpPr/>
            <p:nvPr/>
          </p:nvSpPr>
          <p:spPr>
            <a:xfrm>
              <a:off x="1134847" y="3122319"/>
              <a:ext cx="33650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主    诉：突发意识障碍</a:t>
              </a:r>
              <a:r>
                <a:rPr lang="en-US" altLang="zh-CN" dirty="0">
                  <a:solidFill>
                    <a:schemeClr val="tx2"/>
                  </a:solidFill>
                  <a:cs typeface="+mn-ea"/>
                  <a:sym typeface="+mn-lt"/>
                </a:rPr>
                <a:t>4</a:t>
              </a:r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小时。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7C9DB615-A2E7-4755-A113-E7E7EA2AA69C}"/>
                </a:ext>
              </a:extLst>
            </p:cNvPr>
            <p:cNvSpPr/>
            <p:nvPr/>
          </p:nvSpPr>
          <p:spPr>
            <a:xfrm>
              <a:off x="1134847" y="3952065"/>
              <a:ext cx="10150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dirty="0">
                  <a:cs typeface="+mn-ea"/>
                  <a:sym typeface="+mn-lt"/>
                </a:rPr>
                <a:t>现 病 史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7A79C89-AA10-4FD6-AC23-C183628213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361" y="821110"/>
            <a:ext cx="4190427" cy="419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3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等腰三角形 15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55260" y="291769"/>
            <a:ext cx="42125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个案基本资料</a:t>
            </a:r>
          </a:p>
        </p:txBody>
      </p:sp>
      <p:sp>
        <p:nvSpPr>
          <p:cNvPr id="15" name="Rectangle 83"/>
          <p:cNvSpPr>
            <a:spLocks noChangeArrowheads="1"/>
          </p:cNvSpPr>
          <p:nvPr/>
        </p:nvSpPr>
        <p:spPr bwMode="auto">
          <a:xfrm>
            <a:off x="7424177" y="3132980"/>
            <a:ext cx="3623544" cy="1776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34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神志深昏迷，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GCS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评分：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分；双侧瞳孔等大等圆直径约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2mm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，对光反射灵敏；肌力：左上肢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级，左下肢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II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级，右侧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级；肌张力正常。急诊带入尿管。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554731" y="1745165"/>
            <a:ext cx="2492990" cy="982369"/>
            <a:chOff x="8554731" y="1745165"/>
            <a:chExt cx="2492990" cy="982369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8F6D8FBC-EDB6-4F34-B58F-4A3C2957F83B}"/>
                </a:ext>
              </a:extLst>
            </p:cNvPr>
            <p:cNvSpPr/>
            <p:nvPr/>
          </p:nvSpPr>
          <p:spPr>
            <a:xfrm>
              <a:off x="8554731" y="1745165"/>
              <a:ext cx="249299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tx2"/>
                  </a:solidFill>
                  <a:cs typeface="+mn-ea"/>
                  <a:sym typeface="+mn-lt"/>
                </a:rPr>
                <a:t>入院诊断：脑干出血</a:t>
              </a: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E65A01CC-CE3C-4F4B-A9B8-18BBF1CC72B1}"/>
                </a:ext>
              </a:extLst>
            </p:cNvPr>
            <p:cNvSpPr/>
            <p:nvPr/>
          </p:nvSpPr>
          <p:spPr>
            <a:xfrm>
              <a:off x="8554731" y="2327424"/>
              <a:ext cx="249299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tx2"/>
                  </a:solidFill>
                  <a:cs typeface="+mn-ea"/>
                  <a:sym typeface="+mn-lt"/>
                </a:rPr>
                <a:t>专科体查及一般情况</a:t>
              </a: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3892E41-60F9-4C46-B791-DE400E52E7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65" y="1532238"/>
            <a:ext cx="5973410" cy="511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73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55260" y="291769"/>
            <a:ext cx="42125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个案基本资料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013405" y="1474188"/>
            <a:ext cx="4173555" cy="4099404"/>
            <a:chOff x="1013405" y="1474188"/>
            <a:chExt cx="4173555" cy="4099404"/>
          </a:xfrm>
        </p:grpSpPr>
        <p:sp>
          <p:nvSpPr>
            <p:cNvPr id="15" name="Rectangle 83"/>
            <p:cNvSpPr>
              <a:spLocks noChangeArrowheads="1"/>
            </p:cNvSpPr>
            <p:nvPr/>
          </p:nvSpPr>
          <p:spPr bwMode="auto">
            <a:xfrm>
              <a:off x="1013405" y="4233353"/>
              <a:ext cx="4173555" cy="1340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ts val="34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社 会 支 持：广州市本地居民，已婚，退休，育有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女，生病前在家带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9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个月大的孙子。住院期间主要由女儿、先生及护工阿姨照顾。</a:t>
              </a:r>
            </a:p>
          </p:txBody>
        </p:sp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3CDE8D0E-822F-48E2-A7E4-9EB55CA382F4}"/>
                </a:ext>
              </a:extLst>
            </p:cNvPr>
            <p:cNvSpPr/>
            <p:nvPr/>
          </p:nvSpPr>
          <p:spPr>
            <a:xfrm>
              <a:off x="1013405" y="1474188"/>
              <a:ext cx="21451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既  往  史：高血压 </a:t>
              </a: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3B7F4EE5-D685-4E8C-9D82-CC200FA90D7E}"/>
                </a:ext>
              </a:extLst>
            </p:cNvPr>
            <p:cNvSpPr/>
            <p:nvPr/>
          </p:nvSpPr>
          <p:spPr>
            <a:xfrm>
              <a:off x="1013405" y="2155887"/>
              <a:ext cx="16145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过  敏  史：无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60E1EAC5-0D2A-4187-AFF1-CE38354F8C50}"/>
                </a:ext>
              </a:extLst>
            </p:cNvPr>
            <p:cNvSpPr/>
            <p:nvPr/>
          </p:nvSpPr>
          <p:spPr>
            <a:xfrm>
              <a:off x="1013405" y="2896543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吸烟、饮酒：无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C64D7676-2617-4833-BD79-31E2FB5CB6FF}"/>
                </a:ext>
              </a:extLst>
            </p:cNvPr>
            <p:cNvSpPr/>
            <p:nvPr/>
          </p:nvSpPr>
          <p:spPr>
            <a:xfrm>
              <a:off x="1013405" y="3565164"/>
              <a:ext cx="39228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家  族  史：无遗传病史，无类似患者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4AEB81B-8F09-48A2-BFD5-CE8A500093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788" y="952500"/>
            <a:ext cx="59055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10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55260" y="291769"/>
            <a:ext cx="42125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个案基本资料</a:t>
            </a:r>
          </a:p>
        </p:txBody>
      </p:sp>
      <p:sp>
        <p:nvSpPr>
          <p:cNvPr id="19" name="Inhaltsplatzhalter 4"/>
          <p:cNvSpPr txBox="1">
            <a:spLocks/>
          </p:cNvSpPr>
          <p:nvPr/>
        </p:nvSpPr>
        <p:spPr>
          <a:xfrm>
            <a:off x="4430656" y="1707427"/>
            <a:ext cx="3038517" cy="492443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32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入院护理评估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788770" y="2582192"/>
            <a:ext cx="4511947" cy="2009611"/>
            <a:chOff x="-224458" y="2397573"/>
            <a:chExt cx="4511947" cy="2009611"/>
          </a:xfrm>
        </p:grpSpPr>
        <p:sp>
          <p:nvSpPr>
            <p:cNvPr id="23" name="Rectangle 83"/>
            <p:cNvSpPr>
              <a:spLocks noChangeArrowheads="1"/>
            </p:cNvSpPr>
            <p:nvPr/>
          </p:nvSpPr>
          <p:spPr bwMode="auto">
            <a:xfrm>
              <a:off x="-224458" y="3945519"/>
              <a:ext cx="354309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Autar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深静脉血栓风险评分：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分</a:t>
              </a:r>
            </a:p>
          </p:txBody>
        </p:sp>
        <p:sp>
          <p:nvSpPr>
            <p:cNvPr id="31" name="Rectangle 83"/>
            <p:cNvSpPr>
              <a:spLocks noChangeArrowheads="1"/>
            </p:cNvSpPr>
            <p:nvPr/>
          </p:nvSpPr>
          <p:spPr bwMode="auto">
            <a:xfrm>
              <a:off x="-224458" y="3299158"/>
              <a:ext cx="354309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无破损，压疮风险评分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23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分</a:t>
              </a:r>
            </a:p>
          </p:txBody>
        </p:sp>
        <p:sp>
          <p:nvSpPr>
            <p:cNvPr id="33" name="Rectangle 83"/>
            <p:cNvSpPr>
              <a:spLocks noChangeArrowheads="1"/>
            </p:cNvSpPr>
            <p:nvPr/>
          </p:nvSpPr>
          <p:spPr bwMode="auto">
            <a:xfrm>
              <a:off x="-224458" y="2681825"/>
              <a:ext cx="451194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NRS2002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评分为 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3 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分，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BMI19.22,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留置胃管</a:t>
              </a:r>
            </a:p>
          </p:txBody>
        </p:sp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0F3D2C04-5494-4DE3-9A0C-777249EC4816}"/>
                </a:ext>
              </a:extLst>
            </p:cNvPr>
            <p:cNvSpPr/>
            <p:nvPr/>
          </p:nvSpPr>
          <p:spPr>
            <a:xfrm>
              <a:off x="-224458" y="2397573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营养状态</a:t>
              </a:r>
              <a:endPara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586244A9-8037-4903-BB41-F447398D9792}"/>
                </a:ext>
              </a:extLst>
            </p:cNvPr>
            <p:cNvSpPr/>
            <p:nvPr/>
          </p:nvSpPr>
          <p:spPr>
            <a:xfrm>
              <a:off x="-224458" y="3056754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皮肤黏膜</a:t>
              </a:r>
              <a:endPara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9D33B011-0F4F-4216-81B9-5B9E6B3A9B98}"/>
                </a:ext>
              </a:extLst>
            </p:cNvPr>
            <p:cNvSpPr/>
            <p:nvPr/>
          </p:nvSpPr>
          <p:spPr>
            <a:xfrm>
              <a:off x="-224458" y="3703115"/>
              <a:ext cx="15776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cs typeface="+mn-ea"/>
                  <a:sym typeface="+mn-lt"/>
                </a:rPr>
                <a:t>DVT</a:t>
              </a:r>
              <a:r>
                <a:rPr lang="zh-CN" altLang="en-US" dirty="0">
                  <a:cs typeface="+mn-ea"/>
                  <a:sym typeface="+mn-lt"/>
                </a:rPr>
                <a:t>风险评估</a:t>
              </a:r>
              <a:endPara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999799" y="2370003"/>
            <a:ext cx="3142814" cy="2227548"/>
            <a:chOff x="10148164" y="2304018"/>
            <a:chExt cx="3142814" cy="2227548"/>
          </a:xfrm>
        </p:grpSpPr>
        <p:sp>
          <p:nvSpPr>
            <p:cNvPr id="25" name="Rectangle 83"/>
            <p:cNvSpPr>
              <a:spLocks noChangeArrowheads="1"/>
            </p:cNvSpPr>
            <p:nvPr/>
          </p:nvSpPr>
          <p:spPr bwMode="auto">
            <a:xfrm>
              <a:off x="10148164" y="2602029"/>
              <a:ext cx="314281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留置尿管，入院前大便正常</a:t>
              </a:r>
            </a:p>
          </p:txBody>
        </p:sp>
        <p:sp>
          <p:nvSpPr>
            <p:cNvPr id="27" name="Rectangle 83"/>
            <p:cNvSpPr>
              <a:spLocks noChangeArrowheads="1"/>
            </p:cNvSpPr>
            <p:nvPr/>
          </p:nvSpPr>
          <p:spPr bwMode="auto">
            <a:xfrm>
              <a:off x="10148164" y="3339184"/>
              <a:ext cx="314281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分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重度依赖</a:t>
              </a:r>
            </a:p>
          </p:txBody>
        </p:sp>
        <p:sp>
          <p:nvSpPr>
            <p:cNvPr id="29" name="Rectangle 83"/>
            <p:cNvSpPr>
              <a:spLocks noChangeArrowheads="1"/>
            </p:cNvSpPr>
            <p:nvPr/>
          </p:nvSpPr>
          <p:spPr bwMode="auto">
            <a:xfrm>
              <a:off x="10148164" y="4069901"/>
              <a:ext cx="314281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昏迷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65A7B9F8-81D1-42C2-906C-3E455B0CFF44}"/>
                </a:ext>
              </a:extLst>
            </p:cNvPr>
            <p:cNvSpPr/>
            <p:nvPr/>
          </p:nvSpPr>
          <p:spPr>
            <a:xfrm>
              <a:off x="12644647" y="2304018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dirty="0">
                  <a:cs typeface="+mn-ea"/>
                  <a:sym typeface="+mn-lt"/>
                </a:rPr>
                <a:t>排泄</a:t>
              </a:r>
              <a:endPara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87318BC5-AE68-4219-9EE9-62C5C808552E}"/>
                </a:ext>
              </a:extLst>
            </p:cNvPr>
            <p:cNvSpPr/>
            <p:nvPr/>
          </p:nvSpPr>
          <p:spPr>
            <a:xfrm>
              <a:off x="12187791" y="3012424"/>
              <a:ext cx="11031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dirty="0">
                  <a:cs typeface="+mn-ea"/>
                  <a:sym typeface="+mn-lt"/>
                </a:rPr>
                <a:t>ADL</a:t>
              </a:r>
              <a:r>
                <a:rPr lang="zh-CN" altLang="en-US" dirty="0">
                  <a:cs typeface="+mn-ea"/>
                  <a:sym typeface="+mn-lt"/>
                </a:rPr>
                <a:t>评分</a:t>
              </a:r>
              <a:endPara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4266574A-0DD8-4D7C-84E1-2B26F1CCA0FF}"/>
                </a:ext>
              </a:extLst>
            </p:cNvPr>
            <p:cNvSpPr/>
            <p:nvPr/>
          </p:nvSpPr>
          <p:spPr>
            <a:xfrm>
              <a:off x="12182982" y="3743141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dirty="0">
                  <a:cs typeface="+mn-ea"/>
                  <a:sym typeface="+mn-lt"/>
                </a:rPr>
                <a:t>精神状态</a:t>
              </a:r>
              <a:endPara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F7BAF5-D6F5-436A-870C-0535548754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700" y="2093502"/>
            <a:ext cx="4511947" cy="451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5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B72E7BD5-CB14-4483-8F55-8FE277BE59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224" y="3888142"/>
            <a:ext cx="3113468" cy="1801029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92606C7A-0701-4758-AA6D-8C13CD6387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46" y="5124445"/>
            <a:ext cx="3113468" cy="180103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73F9DF20-1A55-4830-AE49-6291DFB319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202" y="2572722"/>
            <a:ext cx="3113468" cy="176965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E1C82D59-008D-49BA-907D-1190BD4A9C6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46" y="1219237"/>
            <a:ext cx="3113468" cy="1666486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flipH="1" flipV="1">
            <a:off x="0" y="0"/>
            <a:ext cx="12192000" cy="1532238"/>
          </a:xfrm>
          <a:prstGeom prst="triangle">
            <a:avLst>
              <a:gd name="adj" fmla="val 502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90088" y="381398"/>
            <a:ext cx="33622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诊疗经过</a:t>
            </a:r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4368799" y="1657404"/>
            <a:ext cx="7483667" cy="102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病人情况：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GCS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为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分，瞳孔等大等圆，对光反射灵敏。左上肢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级，左下肢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级，右侧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级。入院后呕吐两次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Bp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176/104mmHg,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血钾：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3.1mmol/L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处理：予止血、脱水、补钾等对症治疗，予ＮＧ静脉滴注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滴速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3ml/h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。禁食。</a:t>
            </a:r>
          </a:p>
        </p:txBody>
      </p:sp>
      <p:sp>
        <p:nvSpPr>
          <p:cNvPr id="36" name="Text Box 22"/>
          <p:cNvSpPr txBox="1">
            <a:spLocks noChangeArrowheads="1"/>
          </p:cNvSpPr>
          <p:nvPr/>
        </p:nvSpPr>
        <p:spPr bwMode="auto">
          <a:xfrm>
            <a:off x="4368799" y="3103444"/>
            <a:ext cx="7048570" cy="102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病人情况：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GCS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为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分，瞳孔等大等圆，肌力：左侧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级，右侧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级。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Bp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149-151/98-100mmHg,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处理：持续ＮＧ控制血压。予停留胃管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 Box 23"/>
          <p:cNvSpPr txBox="1">
            <a:spLocks noChangeArrowheads="1"/>
          </p:cNvSpPr>
          <p:nvPr/>
        </p:nvSpPr>
        <p:spPr bwMode="auto">
          <a:xfrm>
            <a:off x="4368799" y="4549484"/>
            <a:ext cx="6961551" cy="1109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GCS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为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分，肌力：左侧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III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级，右上肢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级，右下肢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血压为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132-142/92-98mmHg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予暂停硝酸甘油。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T:38.7℃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予尼美舒利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0.1g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胃管注入及物理降温后复测体温为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37.0℃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Text Box 24"/>
          <p:cNvSpPr txBox="1">
            <a:spLocks noChangeArrowheads="1"/>
          </p:cNvSpPr>
          <p:nvPr/>
        </p:nvSpPr>
        <p:spPr bwMode="auto">
          <a:xfrm>
            <a:off x="4368799" y="5964739"/>
            <a:ext cx="6352415" cy="711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GCS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为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分，瞳孔等大等圆，左上肢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IV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级，左下肢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III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级，右上肢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III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右下肢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级。予拔出尿管后仍不能自排小便重置尿管。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98677B1-0941-4F90-8CBF-E877277E19BB}"/>
              </a:ext>
            </a:extLst>
          </p:cNvPr>
          <p:cNvSpPr/>
          <p:nvPr/>
        </p:nvSpPr>
        <p:spPr>
          <a:xfrm>
            <a:off x="1625004" y="1932675"/>
            <a:ext cx="1875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19</a:t>
            </a:r>
            <a:r>
              <a:rPr lang="zh-CN" alt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</a:t>
            </a:r>
            <a:r>
              <a:rPr lang="en-US" altLang="zh-CN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7:10</a:t>
            </a:r>
            <a:r>
              <a:rPr lang="zh-CN" alt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分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556E4A7-76F5-4F37-9419-6FEB24E8DFFC}"/>
              </a:ext>
            </a:extLst>
          </p:cNvPr>
          <p:cNvSpPr/>
          <p:nvPr/>
        </p:nvSpPr>
        <p:spPr>
          <a:xfrm>
            <a:off x="1589431" y="3387759"/>
            <a:ext cx="2010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19</a:t>
            </a:r>
            <a:r>
              <a:rPr lang="zh-CN" alt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</a:t>
            </a:r>
            <a:r>
              <a:rPr lang="en-US" altLang="zh-CN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11:50</a:t>
            </a:r>
            <a:r>
              <a:rPr lang="zh-CN" alt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分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7FD8C7B-2481-4D4A-9476-B2B6D57418AE}"/>
              </a:ext>
            </a:extLst>
          </p:cNvPr>
          <p:cNvSpPr/>
          <p:nvPr/>
        </p:nvSpPr>
        <p:spPr>
          <a:xfrm>
            <a:off x="1982509" y="4677677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</a:t>
            </a:r>
            <a:r>
              <a:rPr lang="zh-CN" alt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</a:t>
            </a:r>
            <a:endParaRPr lang="en-US" altLang="zh-CN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07130C3-CB03-4197-84A8-7475C4362356}"/>
              </a:ext>
            </a:extLst>
          </p:cNvPr>
          <p:cNvSpPr/>
          <p:nvPr/>
        </p:nvSpPr>
        <p:spPr>
          <a:xfrm>
            <a:off x="1970452" y="5951273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24</a:t>
            </a:r>
            <a:r>
              <a:rPr lang="zh-CN" alt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</a:t>
            </a:r>
            <a:endParaRPr lang="en-US" altLang="zh-CN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334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35" grpId="0"/>
      <p:bldP spid="36" grpId="0"/>
      <p:bldP spid="37" grpId="0"/>
      <p:bldP spid="38" grpId="0"/>
      <p:bldP spid="2" grpId="0"/>
      <p:bldP spid="3" grpId="0"/>
      <p:bldP spid="4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气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gvhvh45c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2876</Words>
  <Application>Microsoft Office PowerPoint</Application>
  <PresentationFormat>宽屏</PresentationFormat>
  <Paragraphs>419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4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Wingdings</vt:lpstr>
      <vt:lpstr>Wingdings 2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 R 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User</dc:creator>
  <cp:lastModifiedBy>kan</cp:lastModifiedBy>
  <cp:revision>101</cp:revision>
  <dcterms:created xsi:type="dcterms:W3CDTF">2019-08-21T02:01:18Z</dcterms:created>
  <dcterms:modified xsi:type="dcterms:W3CDTF">2021-01-18T11:18:37Z</dcterms:modified>
</cp:coreProperties>
</file>