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380" r:id="rId3"/>
    <p:sldId id="382" r:id="rId4"/>
    <p:sldId id="384" r:id="rId5"/>
    <p:sldId id="387" r:id="rId6"/>
    <p:sldId id="388" r:id="rId7"/>
    <p:sldId id="389" r:id="rId8"/>
    <p:sldId id="390" r:id="rId9"/>
    <p:sldId id="383" r:id="rId10"/>
    <p:sldId id="391" r:id="rId11"/>
    <p:sldId id="392" r:id="rId12"/>
    <p:sldId id="385" r:id="rId13"/>
    <p:sldId id="393" r:id="rId14"/>
    <p:sldId id="394" r:id="rId15"/>
    <p:sldId id="386" r:id="rId16"/>
    <p:sldId id="395" r:id="rId17"/>
    <p:sldId id="396" r:id="rId18"/>
    <p:sldId id="397" r:id="rId19"/>
    <p:sldId id="398" r:id="rId20"/>
    <p:sldId id="399" r:id="rId21"/>
    <p:sldId id="400" r:id="rId22"/>
    <p:sldId id="381" r:id="rId23"/>
    <p:sldId id="40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 Vagun" initials="VV" lastIdx="1" clrIdx="0">
    <p:extLst>
      <p:ext uri="{19B8F6BF-5375-455C-9EA6-DF929625EA0E}">
        <p15:presenceInfo xmlns:p15="http://schemas.microsoft.com/office/powerpoint/2012/main" userId="Vagun Vagu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CAC5"/>
    <a:srgbClr val="5AD7D3"/>
    <a:srgbClr val="38CFC6"/>
    <a:srgbClr val="FFFFFF"/>
    <a:srgbClr val="FFA582"/>
    <a:srgbClr val="E3564B"/>
    <a:srgbClr val="DF3D31"/>
    <a:srgbClr val="EB857C"/>
    <a:srgbClr val="FB2F46"/>
    <a:srgbClr val="ED86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7907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1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63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811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60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6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18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68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6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750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961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78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8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.xml"/><Relationship Id="rId7" Type="http://schemas.openxmlformats.org/officeDocument/2006/relationships/image" Target="../media/image1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0C11BDE-587C-485E-8714-85E4CCDD0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50B097-4B7F-4E37-8021-8995D540D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8CAC6"/>
              </a:clrFrom>
              <a:clrTo>
                <a:srgbClr val="28CA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4" t="23526" b="7966"/>
          <a:stretch/>
        </p:blipFill>
        <p:spPr>
          <a:xfrm>
            <a:off x="6428096" y="2156346"/>
            <a:ext cx="5763904" cy="4176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ABE59A8-FF9A-4575-9D7D-A38F9F697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39198"/>
          <a:stretch/>
        </p:blipFill>
        <p:spPr>
          <a:xfrm>
            <a:off x="7738280" y="2770496"/>
            <a:ext cx="4453719" cy="37065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0727C6-3175-49D4-907F-76CF0C886D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8" t="7705" b="71791"/>
          <a:stretch/>
        </p:blipFill>
        <p:spPr>
          <a:xfrm>
            <a:off x="10959151" y="762000"/>
            <a:ext cx="1232848" cy="12499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6516E3-542D-4DC2-AD02-3DA89A555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0334" r="83991" b="67054"/>
          <a:stretch/>
        </p:blipFill>
        <p:spPr>
          <a:xfrm>
            <a:off x="388963" y="1386953"/>
            <a:ext cx="1119115" cy="1378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50D0104-7358-4F9E-822B-B7A2752F6D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76155" r="71230" b="1233"/>
          <a:stretch/>
        </p:blipFill>
        <p:spPr>
          <a:xfrm>
            <a:off x="2388359" y="4954137"/>
            <a:ext cx="1119115" cy="1378424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1EA474C-0CD3-4E49-8742-2F157CCB8AD5}"/>
              </a:ext>
            </a:extLst>
          </p:cNvPr>
          <p:cNvGrpSpPr/>
          <p:nvPr/>
        </p:nvGrpSpPr>
        <p:grpSpPr>
          <a:xfrm>
            <a:off x="1692321" y="977129"/>
            <a:ext cx="6418997" cy="2358434"/>
            <a:chOff x="1444389" y="1619889"/>
            <a:chExt cx="6418997" cy="2358434"/>
          </a:xfrm>
        </p:grpSpPr>
        <p:sp>
          <p:nvSpPr>
            <p:cNvPr id="14" name="Rectangle 2">
              <a:extLst>
                <a:ext uri="{FF2B5EF4-FFF2-40B4-BE49-F238E27FC236}">
                  <a16:creationId xmlns="" xmlns:a16="http://schemas.microsoft.com/office/drawing/2014/main" id="{ECF588DA-5869-4B20-AA9C-BB6B7976722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444389" y="2508298"/>
              <a:ext cx="6418997" cy="147002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dist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76200" dist="38100" dir="5400000" sx="101000" sy="101000" algn="t" rotWithShape="0">
                      <a:prstClr val="black">
                        <a:alpha val="20000"/>
                      </a:prstClr>
                    </a:outerShdw>
                  </a:effectLst>
                  <a:latin typeface="方正兰亭特黑简体" panose="02000000000000000000" pitchFamily="2" charset="-122"/>
                  <a:ea typeface="方正兰亭特黑简体" panose="02000000000000000000" pitchFamily="2" charset="-122"/>
                  <a:cs typeface="+mn-ea"/>
                  <a:sym typeface="+mn-lt"/>
                </a:rPr>
                <a:t>晨间护理查房</a:t>
              </a:r>
              <a:endParaRPr lang="zh-CN" altLang="zh-CN" sz="72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06F4CCBA-B498-4AFD-9615-56592FB983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95" t="23895" r="23895" b="23895"/>
            <a:stretch/>
          </p:blipFill>
          <p:spPr>
            <a:xfrm>
              <a:off x="4242933" y="1619889"/>
              <a:ext cx="1745250" cy="1232493"/>
            </a:xfrm>
            <a:prstGeom prst="rect">
              <a:avLst/>
            </a:prstGeom>
          </p:spPr>
        </p:pic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A47324-E3F4-49E0-8287-F75E8D930A3D}"/>
              </a:ext>
            </a:extLst>
          </p:cNvPr>
          <p:cNvSpPr txBox="1"/>
          <p:nvPr/>
        </p:nvSpPr>
        <p:spPr>
          <a:xfrm>
            <a:off x="1780722" y="3042745"/>
            <a:ext cx="622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POWERPOINT TEMPLATE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50168697-24D7-4BB2-B675-D134506B2EDF}"/>
              </a:ext>
            </a:extLst>
          </p:cNvPr>
          <p:cNvSpPr/>
          <p:nvPr/>
        </p:nvSpPr>
        <p:spPr>
          <a:xfrm>
            <a:off x="2279186" y="3894658"/>
            <a:ext cx="1994887" cy="361004"/>
          </a:xfrm>
          <a:prstGeom prst="roundRect">
            <a:avLst>
              <a:gd name="adj" fmla="val 50000"/>
            </a:avLst>
          </a:prstGeom>
          <a:solidFill>
            <a:srgbClr val="27CAC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B21CB9B4-3080-47FA-8C63-F932EAD27D9F}"/>
              </a:ext>
            </a:extLst>
          </p:cNvPr>
          <p:cNvSpPr/>
          <p:nvPr/>
        </p:nvSpPr>
        <p:spPr>
          <a:xfrm>
            <a:off x="5108673" y="3894658"/>
            <a:ext cx="2254883" cy="361004"/>
          </a:xfrm>
          <a:prstGeom prst="roundRect">
            <a:avLst>
              <a:gd name="adj" fmla="val 50000"/>
            </a:avLst>
          </a:prstGeom>
          <a:solidFill>
            <a:srgbClr val="27CAC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202X</a:t>
            </a: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34157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护理技术要求</a:t>
            </a:r>
            <a:endParaRPr lang="zh-CN" altLang="en-US" sz="3200" b="1" dirty="0">
              <a:solidFill>
                <a:srgbClr val="27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1EF1799-2922-485C-83FA-42E13AB45F27}"/>
              </a:ext>
            </a:extLst>
          </p:cNvPr>
          <p:cNvSpPr/>
          <p:nvPr/>
        </p:nvSpPr>
        <p:spPr>
          <a:xfrm>
            <a:off x="1009936" y="1559763"/>
            <a:ext cx="5213443" cy="446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 </a:t>
            </a:r>
            <a:r>
              <a:rPr lang="en-US" altLang="zh-CN" sz="2400" dirty="0">
                <a:cs typeface="+mn-ea"/>
                <a:sym typeface="+mn-lt"/>
              </a:rPr>
              <a:t>5</a:t>
            </a:r>
            <a:r>
              <a:rPr lang="zh-CN" altLang="en-US" sz="2400" dirty="0">
                <a:cs typeface="+mn-ea"/>
                <a:sym typeface="+mn-lt"/>
              </a:rPr>
              <a:t>、注意清洁操作，护理人员要衣帽整洁，戴口罩，操作前后要用流动水洗手。严格遵守消毒隔离制度。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cs typeface="+mn-ea"/>
                <a:sym typeface="+mn-lt"/>
              </a:rPr>
              <a:t>6</a:t>
            </a:r>
            <a:r>
              <a:rPr lang="zh-CN" altLang="en-US" sz="2400" dirty="0">
                <a:cs typeface="+mn-ea"/>
                <a:sym typeface="+mn-lt"/>
              </a:rPr>
              <a:t>、做好心理护理，了解病人心理状态，做好解释工作。对病人态度和蔼可亲，语言要温柔，使病人尽可能处于接受治疗的最佳心理状态。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C85D1174-89D5-4054-9001-FE083ADE9EA9}"/>
              </a:ext>
            </a:extLst>
          </p:cNvPr>
          <p:cNvSpPr/>
          <p:nvPr/>
        </p:nvSpPr>
        <p:spPr>
          <a:xfrm>
            <a:off x="6741270" y="987747"/>
            <a:ext cx="4640239" cy="2252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2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cs typeface="+mn-ea"/>
                <a:sym typeface="+mn-lt"/>
              </a:rPr>
              <a:t>7</a:t>
            </a:r>
            <a:r>
              <a:rPr lang="zh-CN" altLang="en-US" sz="2400" dirty="0">
                <a:cs typeface="+mn-ea"/>
                <a:sym typeface="+mn-lt"/>
              </a:rPr>
              <a:t>、护理操作完毕后，整理好病人的衣服、被褥，使病人感觉舒适。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cs typeface="+mn-ea"/>
                <a:sym typeface="+mn-lt"/>
              </a:rPr>
              <a:t>8</a:t>
            </a:r>
            <a:r>
              <a:rPr lang="zh-CN" altLang="en-US" sz="2400" dirty="0">
                <a:cs typeface="+mn-ea"/>
                <a:sym typeface="+mn-lt"/>
              </a:rPr>
              <a:t>、做好病情观察记录和护理记录。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583E3ECA-DF92-4CB1-8002-F7987B7A79EA}"/>
              </a:ext>
            </a:extLst>
          </p:cNvPr>
          <p:cNvSpPr/>
          <p:nvPr/>
        </p:nvSpPr>
        <p:spPr>
          <a:xfrm>
            <a:off x="810491" y="1572522"/>
            <a:ext cx="5528997" cy="1856478"/>
          </a:xfrm>
          <a:prstGeom prst="roundRect">
            <a:avLst/>
          </a:prstGeom>
          <a:noFill/>
          <a:ln>
            <a:solidFill>
              <a:srgbClr val="27C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3112F152-E70D-4310-AD78-C9FAA496DE9C}"/>
              </a:ext>
            </a:extLst>
          </p:cNvPr>
          <p:cNvSpPr/>
          <p:nvPr/>
        </p:nvSpPr>
        <p:spPr>
          <a:xfrm>
            <a:off x="803564" y="3672390"/>
            <a:ext cx="5528997" cy="2482751"/>
          </a:xfrm>
          <a:prstGeom prst="roundRect">
            <a:avLst/>
          </a:prstGeom>
          <a:noFill/>
          <a:ln>
            <a:solidFill>
              <a:srgbClr val="27C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C7A4CF4-D6AE-4135-A7D1-F3C24CF676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486" y="2366604"/>
            <a:ext cx="5488262" cy="548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255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0C11BDE-587C-485E-8714-85E4CCDD0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50B097-4B7F-4E37-8021-8995D540D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8CAC6"/>
              </a:clrFrom>
              <a:clrTo>
                <a:srgbClr val="28CA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4" t="23526" b="7966"/>
          <a:stretch/>
        </p:blipFill>
        <p:spPr>
          <a:xfrm>
            <a:off x="6428096" y="2156346"/>
            <a:ext cx="5763904" cy="4176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ABE59A8-FF9A-4575-9D7D-A38F9F697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39198"/>
          <a:stretch/>
        </p:blipFill>
        <p:spPr>
          <a:xfrm>
            <a:off x="7738280" y="2770496"/>
            <a:ext cx="4453719" cy="37065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0727C6-3175-49D4-907F-76CF0C886D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8" t="7705" b="71791"/>
          <a:stretch/>
        </p:blipFill>
        <p:spPr>
          <a:xfrm>
            <a:off x="10850853" y="1308764"/>
            <a:ext cx="1232848" cy="12499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6516E3-542D-4DC2-AD02-3DA89A555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0334" r="83991" b="67054"/>
          <a:stretch/>
        </p:blipFill>
        <p:spPr>
          <a:xfrm>
            <a:off x="0" y="1467134"/>
            <a:ext cx="1119115" cy="1378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50D0104-7358-4F9E-822B-B7A2752F6D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76155" r="71230" b="1233"/>
          <a:stretch/>
        </p:blipFill>
        <p:spPr>
          <a:xfrm>
            <a:off x="3024426" y="5479576"/>
            <a:ext cx="1119115" cy="1378424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FBD1A013-6AC4-47A9-8FC6-C82645A271E4}"/>
              </a:ext>
            </a:extLst>
          </p:cNvPr>
          <p:cNvSpPr txBox="1">
            <a:spLocks noChangeArrowheads="1"/>
          </p:cNvSpPr>
          <p:nvPr/>
        </p:nvSpPr>
        <p:spPr>
          <a:xfrm>
            <a:off x="2701815" y="1088646"/>
            <a:ext cx="3427352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60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Part 03</a:t>
            </a:r>
            <a:endParaRPr lang="zh-CN" altLang="zh-CN" sz="60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5" name="Rectangle 2">
            <a:extLst>
              <a:ext uri="{FF2B5EF4-FFF2-40B4-BE49-F238E27FC236}">
                <a16:creationId xmlns="" xmlns:a16="http://schemas.microsoft.com/office/drawing/2014/main" id="{EB5DEF8B-4707-46E8-9927-A8469D1ABEEB}"/>
              </a:ext>
            </a:extLst>
          </p:cNvPr>
          <p:cNvSpPr txBox="1">
            <a:spLocks noChangeArrowheads="1"/>
          </p:cNvSpPr>
          <p:nvPr/>
        </p:nvSpPr>
        <p:spPr>
          <a:xfrm>
            <a:off x="1381069" y="2410639"/>
            <a:ext cx="6357212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66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晨间护理的内容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E671AC88-9751-4890-9E2E-E0E23AFC06DA}"/>
              </a:ext>
            </a:extLst>
          </p:cNvPr>
          <p:cNvSpPr txBox="1"/>
          <p:nvPr/>
        </p:nvSpPr>
        <p:spPr>
          <a:xfrm>
            <a:off x="1976240" y="383952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B30F1A0-C7DD-416B-BD2E-60F2289AC93A}"/>
              </a:ext>
            </a:extLst>
          </p:cNvPr>
          <p:cNvSpPr txBox="1"/>
          <p:nvPr/>
        </p:nvSpPr>
        <p:spPr>
          <a:xfrm>
            <a:off x="1976240" y="432738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3C7F929B-5049-4736-86D4-214F03753895}"/>
              </a:ext>
            </a:extLst>
          </p:cNvPr>
          <p:cNvSpPr txBox="1"/>
          <p:nvPr/>
        </p:nvSpPr>
        <p:spPr>
          <a:xfrm>
            <a:off x="4750359" y="386190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B5D2BB8D-CD41-43D4-928F-6B2028C8BAA8}"/>
              </a:ext>
            </a:extLst>
          </p:cNvPr>
          <p:cNvSpPr txBox="1"/>
          <p:nvPr/>
        </p:nvSpPr>
        <p:spPr>
          <a:xfrm>
            <a:off x="4750359" y="434976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714342408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晨间护理的内容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EBAB95C-5478-4106-A6EA-94C30F267DBD}"/>
              </a:ext>
            </a:extLst>
          </p:cNvPr>
          <p:cNvSpPr/>
          <p:nvPr/>
        </p:nvSpPr>
        <p:spPr>
          <a:xfrm>
            <a:off x="1061976" y="1559763"/>
            <a:ext cx="1006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晨间护理要给病人以一个振奋的面貌迎接新的一天，并给病人一天生活创造一个整洁、舒适的环境。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3F029AB-8E83-4B0B-B507-43E8CB96D4A9}"/>
              </a:ext>
            </a:extLst>
          </p:cNvPr>
          <p:cNvSpPr/>
          <p:nvPr/>
        </p:nvSpPr>
        <p:spPr>
          <a:xfrm>
            <a:off x="1061976" y="3600207"/>
            <a:ext cx="3199574" cy="2252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每天早上要将门窗开启一段时间，更换室内空气，冬季开窗时注意病人保暖。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5DE0C30-BC37-4254-854A-081453CE23A0}"/>
              </a:ext>
            </a:extLst>
          </p:cNvPr>
          <p:cNvSpPr/>
          <p:nvPr/>
        </p:nvSpPr>
        <p:spPr>
          <a:xfrm>
            <a:off x="4589022" y="3600208"/>
            <a:ext cx="3199574" cy="2252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协助病人洗脸、洗手、梳头，大小便失禁的病人还要清洗会阴及擦浴。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5CED6CE-3E40-40A2-A721-632E6F252C69}"/>
              </a:ext>
            </a:extLst>
          </p:cNvPr>
          <p:cNvSpPr/>
          <p:nvPr/>
        </p:nvSpPr>
        <p:spPr>
          <a:xfrm>
            <a:off x="8190378" y="3600208"/>
            <a:ext cx="2681234" cy="1698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为需要的病人进行口腔护理、褥疮护理。</a:t>
            </a:r>
          </a:p>
        </p:txBody>
      </p:sp>
      <p:sp>
        <p:nvSpPr>
          <p:cNvPr id="4" name="iş1îḋe">
            <a:extLst>
              <a:ext uri="{FF2B5EF4-FFF2-40B4-BE49-F238E27FC236}">
                <a16:creationId xmlns="" xmlns:a16="http://schemas.microsoft.com/office/drawing/2014/main" id="{C44CC5FF-4961-4DBD-97F1-7E75AEFB4778}"/>
              </a:ext>
            </a:extLst>
          </p:cNvPr>
          <p:cNvSpPr/>
          <p:nvPr/>
        </p:nvSpPr>
        <p:spPr bwMode="auto">
          <a:xfrm>
            <a:off x="2284996" y="2936369"/>
            <a:ext cx="795598" cy="663838"/>
          </a:xfrm>
          <a:custGeom>
            <a:avLst/>
            <a:gdLst>
              <a:gd name="connsiteX0" fmla="*/ 409335 w 603951"/>
              <a:gd name="connsiteY0" fmla="*/ 174560 h 503930"/>
              <a:gd name="connsiteX1" fmla="*/ 434158 w 603951"/>
              <a:gd name="connsiteY1" fmla="*/ 174560 h 503930"/>
              <a:gd name="connsiteX2" fmla="*/ 434158 w 603951"/>
              <a:gd name="connsiteY2" fmla="*/ 196395 h 503930"/>
              <a:gd name="connsiteX3" fmla="*/ 469904 w 603951"/>
              <a:gd name="connsiteY3" fmla="*/ 204335 h 503930"/>
              <a:gd name="connsiteX4" fmla="*/ 461960 w 603951"/>
              <a:gd name="connsiteY4" fmla="*/ 232125 h 503930"/>
              <a:gd name="connsiteX5" fmla="*/ 427208 w 603951"/>
              <a:gd name="connsiteY5" fmla="*/ 224185 h 503930"/>
              <a:gd name="connsiteX6" fmla="*/ 405363 w 603951"/>
              <a:gd name="connsiteY6" fmla="*/ 238080 h 503930"/>
              <a:gd name="connsiteX7" fmla="*/ 435151 w 603951"/>
              <a:gd name="connsiteY7" fmla="*/ 258922 h 503930"/>
              <a:gd name="connsiteX8" fmla="*/ 476854 w 603951"/>
              <a:gd name="connsiteY8" fmla="*/ 305569 h 503930"/>
              <a:gd name="connsiteX9" fmla="*/ 432172 w 603951"/>
              <a:gd name="connsiteY9" fmla="*/ 351224 h 503930"/>
              <a:gd name="connsiteX10" fmla="*/ 432172 w 603951"/>
              <a:gd name="connsiteY10" fmla="*/ 376036 h 503930"/>
              <a:gd name="connsiteX11" fmla="*/ 408342 w 603951"/>
              <a:gd name="connsiteY11" fmla="*/ 376036 h 503930"/>
              <a:gd name="connsiteX12" fmla="*/ 408342 w 603951"/>
              <a:gd name="connsiteY12" fmla="*/ 353209 h 503930"/>
              <a:gd name="connsiteX13" fmla="*/ 366639 w 603951"/>
              <a:gd name="connsiteY13" fmla="*/ 342291 h 503930"/>
              <a:gd name="connsiteX14" fmla="*/ 373589 w 603951"/>
              <a:gd name="connsiteY14" fmla="*/ 313509 h 503930"/>
              <a:gd name="connsiteX15" fmla="*/ 414300 w 603951"/>
              <a:gd name="connsiteY15" fmla="*/ 324426 h 503930"/>
              <a:gd name="connsiteX16" fmla="*/ 438130 w 603951"/>
              <a:gd name="connsiteY16" fmla="*/ 308546 h 503930"/>
              <a:gd name="connsiteX17" fmla="*/ 412314 w 603951"/>
              <a:gd name="connsiteY17" fmla="*/ 287704 h 503930"/>
              <a:gd name="connsiteX18" fmla="*/ 367632 w 603951"/>
              <a:gd name="connsiteY18" fmla="*/ 242050 h 503930"/>
              <a:gd name="connsiteX19" fmla="*/ 409335 w 603951"/>
              <a:gd name="connsiteY19" fmla="*/ 198380 h 503930"/>
              <a:gd name="connsiteX20" fmla="*/ 23849 w 603951"/>
              <a:gd name="connsiteY20" fmla="*/ 147802 h 503930"/>
              <a:gd name="connsiteX21" fmla="*/ 179857 w 603951"/>
              <a:gd name="connsiteY21" fmla="*/ 147802 h 503930"/>
              <a:gd name="connsiteX22" fmla="*/ 202712 w 603951"/>
              <a:gd name="connsiteY22" fmla="*/ 171610 h 503930"/>
              <a:gd name="connsiteX23" fmla="*/ 202712 w 603951"/>
              <a:gd name="connsiteY23" fmla="*/ 321402 h 503930"/>
              <a:gd name="connsiteX24" fmla="*/ 178864 w 603951"/>
              <a:gd name="connsiteY24" fmla="*/ 345210 h 503930"/>
              <a:gd name="connsiteX25" fmla="*/ 159984 w 603951"/>
              <a:gd name="connsiteY25" fmla="*/ 336282 h 503930"/>
              <a:gd name="connsiteX26" fmla="*/ 151041 w 603951"/>
              <a:gd name="connsiteY26" fmla="*/ 481114 h 503930"/>
              <a:gd name="connsiteX27" fmla="*/ 126198 w 603951"/>
              <a:gd name="connsiteY27" fmla="*/ 503930 h 503930"/>
              <a:gd name="connsiteX28" fmla="*/ 77508 w 603951"/>
              <a:gd name="connsiteY28" fmla="*/ 503930 h 503930"/>
              <a:gd name="connsiteX29" fmla="*/ 52665 w 603951"/>
              <a:gd name="connsiteY29" fmla="*/ 481114 h 503930"/>
              <a:gd name="connsiteX30" fmla="*/ 42729 w 603951"/>
              <a:gd name="connsiteY30" fmla="*/ 336282 h 503930"/>
              <a:gd name="connsiteX31" fmla="*/ 24842 w 603951"/>
              <a:gd name="connsiteY31" fmla="*/ 345210 h 503930"/>
              <a:gd name="connsiteX32" fmla="*/ 994 w 603951"/>
              <a:gd name="connsiteY32" fmla="*/ 321402 h 503930"/>
              <a:gd name="connsiteX33" fmla="*/ 0 w 603951"/>
              <a:gd name="connsiteY33" fmla="*/ 171610 h 503930"/>
              <a:gd name="connsiteX34" fmla="*/ 23849 w 603951"/>
              <a:gd name="connsiteY34" fmla="*/ 147802 h 503930"/>
              <a:gd name="connsiteX35" fmla="*/ 421189 w 603951"/>
              <a:gd name="connsiteY35" fmla="*/ 144915 h 503930"/>
              <a:gd name="connsiteX36" fmla="*/ 291070 w 603951"/>
              <a:gd name="connsiteY36" fmla="*/ 275856 h 503930"/>
              <a:gd name="connsiteX37" fmla="*/ 421189 w 603951"/>
              <a:gd name="connsiteY37" fmla="*/ 405804 h 503930"/>
              <a:gd name="connsiteX38" fmla="*/ 552301 w 603951"/>
              <a:gd name="connsiteY38" fmla="*/ 275856 h 503930"/>
              <a:gd name="connsiteX39" fmla="*/ 421189 w 603951"/>
              <a:gd name="connsiteY39" fmla="*/ 144915 h 503930"/>
              <a:gd name="connsiteX40" fmla="*/ 421189 w 603951"/>
              <a:gd name="connsiteY40" fmla="*/ 93332 h 503930"/>
              <a:gd name="connsiteX41" fmla="*/ 603951 w 603951"/>
              <a:gd name="connsiteY41" fmla="*/ 275856 h 503930"/>
              <a:gd name="connsiteX42" fmla="*/ 421189 w 603951"/>
              <a:gd name="connsiteY42" fmla="*/ 458379 h 503930"/>
              <a:gd name="connsiteX43" fmla="*/ 238427 w 603951"/>
              <a:gd name="connsiteY43" fmla="*/ 275856 h 503930"/>
              <a:gd name="connsiteX44" fmla="*/ 421189 w 603951"/>
              <a:gd name="connsiteY44" fmla="*/ 93332 h 503930"/>
              <a:gd name="connsiteX45" fmla="*/ 101854 w 603951"/>
              <a:gd name="connsiteY45" fmla="*/ 0 h 503930"/>
              <a:gd name="connsiteX46" fmla="*/ 167872 w 603951"/>
              <a:gd name="connsiteY46" fmla="*/ 66018 h 503930"/>
              <a:gd name="connsiteX47" fmla="*/ 101854 w 603951"/>
              <a:gd name="connsiteY47" fmla="*/ 132036 h 503930"/>
              <a:gd name="connsiteX48" fmla="*/ 35836 w 603951"/>
              <a:gd name="connsiteY48" fmla="*/ 66018 h 503930"/>
              <a:gd name="connsiteX49" fmla="*/ 101854 w 603951"/>
              <a:gd name="connsiteY49" fmla="*/ 0 h 50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3951" h="503930">
                <a:moveTo>
                  <a:pt x="409335" y="174560"/>
                </a:moveTo>
                <a:lnTo>
                  <a:pt x="434158" y="174560"/>
                </a:lnTo>
                <a:lnTo>
                  <a:pt x="434158" y="196395"/>
                </a:lnTo>
                <a:cubicBezTo>
                  <a:pt x="450045" y="197387"/>
                  <a:pt x="461960" y="200365"/>
                  <a:pt x="469904" y="204335"/>
                </a:cubicBezTo>
                <a:lnTo>
                  <a:pt x="461960" y="232125"/>
                </a:lnTo>
                <a:cubicBezTo>
                  <a:pt x="456003" y="230140"/>
                  <a:pt x="445080" y="224185"/>
                  <a:pt x="427208" y="224185"/>
                </a:cubicBezTo>
                <a:cubicBezTo>
                  <a:pt x="410328" y="224185"/>
                  <a:pt x="405363" y="231132"/>
                  <a:pt x="405363" y="238080"/>
                </a:cubicBezTo>
                <a:cubicBezTo>
                  <a:pt x="405363" y="246019"/>
                  <a:pt x="414300" y="250982"/>
                  <a:pt x="435151" y="258922"/>
                </a:cubicBezTo>
                <a:cubicBezTo>
                  <a:pt x="464939" y="269839"/>
                  <a:pt x="476854" y="283734"/>
                  <a:pt x="476854" y="305569"/>
                </a:cubicBezTo>
                <a:cubicBezTo>
                  <a:pt x="476854" y="327404"/>
                  <a:pt x="460967" y="346261"/>
                  <a:pt x="432172" y="351224"/>
                </a:cubicBezTo>
                <a:lnTo>
                  <a:pt x="432172" y="376036"/>
                </a:lnTo>
                <a:lnTo>
                  <a:pt x="408342" y="376036"/>
                </a:lnTo>
                <a:lnTo>
                  <a:pt x="408342" y="353209"/>
                </a:lnTo>
                <a:cubicBezTo>
                  <a:pt x="391462" y="352216"/>
                  <a:pt x="375575" y="348246"/>
                  <a:pt x="366639" y="342291"/>
                </a:cubicBezTo>
                <a:lnTo>
                  <a:pt x="373589" y="313509"/>
                </a:lnTo>
                <a:cubicBezTo>
                  <a:pt x="383519" y="319464"/>
                  <a:pt x="398413" y="324426"/>
                  <a:pt x="414300" y="324426"/>
                </a:cubicBezTo>
                <a:cubicBezTo>
                  <a:pt x="429193" y="324426"/>
                  <a:pt x="438130" y="318471"/>
                  <a:pt x="438130" y="308546"/>
                </a:cubicBezTo>
                <a:cubicBezTo>
                  <a:pt x="438130" y="299614"/>
                  <a:pt x="430186" y="293659"/>
                  <a:pt x="412314" y="287704"/>
                </a:cubicBezTo>
                <a:cubicBezTo>
                  <a:pt x="385505" y="278772"/>
                  <a:pt x="367632" y="265869"/>
                  <a:pt x="367632" y="242050"/>
                </a:cubicBezTo>
                <a:cubicBezTo>
                  <a:pt x="367632" y="220215"/>
                  <a:pt x="383519" y="203342"/>
                  <a:pt x="409335" y="198380"/>
                </a:cubicBezTo>
                <a:close/>
                <a:moveTo>
                  <a:pt x="23849" y="147802"/>
                </a:moveTo>
                <a:cubicBezTo>
                  <a:pt x="34779" y="147802"/>
                  <a:pt x="178864" y="147802"/>
                  <a:pt x="179857" y="147802"/>
                </a:cubicBezTo>
                <a:cubicBezTo>
                  <a:pt x="192775" y="147802"/>
                  <a:pt x="203706" y="158714"/>
                  <a:pt x="202712" y="171610"/>
                </a:cubicBezTo>
                <a:lnTo>
                  <a:pt x="202712" y="321402"/>
                </a:lnTo>
                <a:cubicBezTo>
                  <a:pt x="202712" y="334298"/>
                  <a:pt x="191782" y="345210"/>
                  <a:pt x="178864" y="345210"/>
                </a:cubicBezTo>
                <a:cubicBezTo>
                  <a:pt x="170914" y="345210"/>
                  <a:pt x="164952" y="341242"/>
                  <a:pt x="159984" y="336282"/>
                </a:cubicBezTo>
                <a:lnTo>
                  <a:pt x="151041" y="481114"/>
                </a:lnTo>
                <a:cubicBezTo>
                  <a:pt x="150047" y="494010"/>
                  <a:pt x="139116" y="503930"/>
                  <a:pt x="126198" y="503930"/>
                </a:cubicBezTo>
                <a:lnTo>
                  <a:pt x="77508" y="503930"/>
                </a:lnTo>
                <a:cubicBezTo>
                  <a:pt x="63596" y="503930"/>
                  <a:pt x="53659" y="495002"/>
                  <a:pt x="52665" y="481114"/>
                </a:cubicBezTo>
                <a:lnTo>
                  <a:pt x="42729" y="336282"/>
                </a:lnTo>
                <a:cubicBezTo>
                  <a:pt x="38754" y="341242"/>
                  <a:pt x="31798" y="345210"/>
                  <a:pt x="24842" y="345210"/>
                </a:cubicBezTo>
                <a:cubicBezTo>
                  <a:pt x="10931" y="345210"/>
                  <a:pt x="994" y="334298"/>
                  <a:pt x="994" y="321402"/>
                </a:cubicBezTo>
                <a:lnTo>
                  <a:pt x="0" y="171610"/>
                </a:lnTo>
                <a:cubicBezTo>
                  <a:pt x="0" y="158714"/>
                  <a:pt x="10931" y="147802"/>
                  <a:pt x="23849" y="147802"/>
                </a:cubicBezTo>
                <a:close/>
                <a:moveTo>
                  <a:pt x="421189" y="144915"/>
                </a:moveTo>
                <a:cubicBezTo>
                  <a:pt x="349673" y="144915"/>
                  <a:pt x="291070" y="203441"/>
                  <a:pt x="291070" y="275856"/>
                </a:cubicBezTo>
                <a:cubicBezTo>
                  <a:pt x="291070" y="347278"/>
                  <a:pt x="349673" y="405804"/>
                  <a:pt x="421189" y="405804"/>
                </a:cubicBezTo>
                <a:cubicBezTo>
                  <a:pt x="493698" y="405804"/>
                  <a:pt x="552301" y="347278"/>
                  <a:pt x="552301" y="275856"/>
                </a:cubicBezTo>
                <a:cubicBezTo>
                  <a:pt x="552301" y="203441"/>
                  <a:pt x="493698" y="144915"/>
                  <a:pt x="421189" y="144915"/>
                </a:cubicBezTo>
                <a:close/>
                <a:moveTo>
                  <a:pt x="421189" y="93332"/>
                </a:moveTo>
                <a:cubicBezTo>
                  <a:pt x="522503" y="93332"/>
                  <a:pt x="603951" y="174674"/>
                  <a:pt x="603951" y="275856"/>
                </a:cubicBezTo>
                <a:cubicBezTo>
                  <a:pt x="603951" y="376045"/>
                  <a:pt x="522503" y="458379"/>
                  <a:pt x="421189" y="458379"/>
                </a:cubicBezTo>
                <a:cubicBezTo>
                  <a:pt x="320869" y="458379"/>
                  <a:pt x="238427" y="376045"/>
                  <a:pt x="238427" y="275856"/>
                </a:cubicBezTo>
                <a:cubicBezTo>
                  <a:pt x="238427" y="174674"/>
                  <a:pt x="320869" y="93332"/>
                  <a:pt x="421189" y="93332"/>
                </a:cubicBezTo>
                <a:close/>
                <a:moveTo>
                  <a:pt x="101854" y="0"/>
                </a:moveTo>
                <a:cubicBezTo>
                  <a:pt x="138315" y="0"/>
                  <a:pt x="167872" y="29557"/>
                  <a:pt x="167872" y="66018"/>
                </a:cubicBezTo>
                <a:cubicBezTo>
                  <a:pt x="167872" y="102479"/>
                  <a:pt x="138315" y="132036"/>
                  <a:pt x="101854" y="132036"/>
                </a:cubicBezTo>
                <a:cubicBezTo>
                  <a:pt x="65393" y="132036"/>
                  <a:pt x="35836" y="102479"/>
                  <a:pt x="35836" y="66018"/>
                </a:cubicBezTo>
                <a:cubicBezTo>
                  <a:pt x="35836" y="29557"/>
                  <a:pt x="65393" y="0"/>
                  <a:pt x="101854" y="0"/>
                </a:cubicBezTo>
                <a:close/>
              </a:path>
            </a:pathLst>
          </a:custGeom>
          <a:solidFill>
            <a:srgbClr val="27CAC5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îṧlïḑé">
            <a:extLst>
              <a:ext uri="{FF2B5EF4-FFF2-40B4-BE49-F238E27FC236}">
                <a16:creationId xmlns="" xmlns:a16="http://schemas.microsoft.com/office/drawing/2014/main" id="{7067ED28-9FF1-4463-99D9-5BD7E4460224}"/>
              </a:ext>
            </a:extLst>
          </p:cNvPr>
          <p:cNvSpPr/>
          <p:nvPr/>
        </p:nvSpPr>
        <p:spPr bwMode="auto">
          <a:xfrm>
            <a:off x="5766938" y="2714352"/>
            <a:ext cx="795598" cy="785418"/>
          </a:xfrm>
          <a:custGeom>
            <a:avLst/>
            <a:gdLst>
              <a:gd name="T0" fmla="*/ 126 w 351"/>
              <a:gd name="T1" fmla="*/ 270 h 347"/>
              <a:gd name="T2" fmla="*/ 100 w 351"/>
              <a:gd name="T3" fmla="*/ 270 h 347"/>
              <a:gd name="T4" fmla="*/ 133 w 351"/>
              <a:gd name="T5" fmla="*/ 238 h 347"/>
              <a:gd name="T6" fmla="*/ 89 w 351"/>
              <a:gd name="T7" fmla="*/ 245 h 347"/>
              <a:gd name="T8" fmla="*/ 48 w 351"/>
              <a:gd name="T9" fmla="*/ 222 h 347"/>
              <a:gd name="T10" fmla="*/ 0 w 351"/>
              <a:gd name="T11" fmla="*/ 270 h 347"/>
              <a:gd name="T12" fmla="*/ 14 w 351"/>
              <a:gd name="T13" fmla="*/ 303 h 347"/>
              <a:gd name="T14" fmla="*/ 6 w 351"/>
              <a:gd name="T15" fmla="*/ 347 h 347"/>
              <a:gd name="T16" fmla="*/ 166 w 351"/>
              <a:gd name="T17" fmla="*/ 347 h 347"/>
              <a:gd name="T18" fmla="*/ 108 w 351"/>
              <a:gd name="T19" fmla="*/ 289 h 347"/>
              <a:gd name="T20" fmla="*/ 126 w 351"/>
              <a:gd name="T21" fmla="*/ 270 h 347"/>
              <a:gd name="T22" fmla="*/ 48 w 351"/>
              <a:gd name="T23" fmla="*/ 236 h 347"/>
              <a:gd name="T24" fmla="*/ 75 w 351"/>
              <a:gd name="T25" fmla="*/ 250 h 347"/>
              <a:gd name="T26" fmla="*/ 82 w 351"/>
              <a:gd name="T27" fmla="*/ 270 h 347"/>
              <a:gd name="T28" fmla="*/ 48 w 351"/>
              <a:gd name="T29" fmla="*/ 304 h 347"/>
              <a:gd name="T30" fmla="*/ 20 w 351"/>
              <a:gd name="T31" fmla="*/ 290 h 347"/>
              <a:gd name="T32" fmla="*/ 13 w 351"/>
              <a:gd name="T33" fmla="*/ 270 h 347"/>
              <a:gd name="T34" fmla="*/ 48 w 351"/>
              <a:gd name="T35" fmla="*/ 236 h 347"/>
              <a:gd name="T36" fmla="*/ 351 w 351"/>
              <a:gd name="T37" fmla="*/ 347 h 347"/>
              <a:gd name="T38" fmla="*/ 190 w 351"/>
              <a:gd name="T39" fmla="*/ 347 h 347"/>
              <a:gd name="T40" fmla="*/ 248 w 351"/>
              <a:gd name="T41" fmla="*/ 289 h 347"/>
              <a:gd name="T42" fmla="*/ 230 w 351"/>
              <a:gd name="T43" fmla="*/ 270 h 347"/>
              <a:gd name="T44" fmla="*/ 256 w 351"/>
              <a:gd name="T45" fmla="*/ 270 h 347"/>
              <a:gd name="T46" fmla="*/ 223 w 351"/>
              <a:gd name="T47" fmla="*/ 238 h 347"/>
              <a:gd name="T48" fmla="*/ 351 w 351"/>
              <a:gd name="T49" fmla="*/ 347 h 347"/>
              <a:gd name="T50" fmla="*/ 191 w 351"/>
              <a:gd name="T51" fmla="*/ 88 h 347"/>
              <a:gd name="T52" fmla="*/ 114 w 351"/>
              <a:gd name="T53" fmla="*/ 122 h 347"/>
              <a:gd name="T54" fmla="*/ 113 w 351"/>
              <a:gd name="T55" fmla="*/ 122 h 347"/>
              <a:gd name="T56" fmla="*/ 149 w 351"/>
              <a:gd name="T57" fmla="*/ 210 h 347"/>
              <a:gd name="T58" fmla="*/ 72 w 351"/>
              <a:gd name="T59" fmla="*/ 210 h 347"/>
              <a:gd name="T60" fmla="*/ 72 w 351"/>
              <a:gd name="T61" fmla="*/ 124 h 347"/>
              <a:gd name="T62" fmla="*/ 178 w 351"/>
              <a:gd name="T63" fmla="*/ 0 h 347"/>
              <a:gd name="T64" fmla="*/ 285 w 351"/>
              <a:gd name="T65" fmla="*/ 124 h 347"/>
              <a:gd name="T66" fmla="*/ 285 w 351"/>
              <a:gd name="T67" fmla="*/ 210 h 347"/>
              <a:gd name="T68" fmla="*/ 207 w 351"/>
              <a:gd name="T69" fmla="*/ 210 h 347"/>
              <a:gd name="T70" fmla="*/ 244 w 351"/>
              <a:gd name="T71" fmla="*/ 119 h 347"/>
              <a:gd name="T72" fmla="*/ 191 w 351"/>
              <a:gd name="T73" fmla="*/ 88 h 347"/>
              <a:gd name="T74" fmla="*/ 20 w 351"/>
              <a:gd name="T75" fmla="*/ 277 h 347"/>
              <a:gd name="T76" fmla="*/ 20 w 351"/>
              <a:gd name="T77" fmla="*/ 270 h 347"/>
              <a:gd name="T78" fmla="*/ 20 w 351"/>
              <a:gd name="T79" fmla="*/ 263 h 347"/>
              <a:gd name="T80" fmla="*/ 47 w 351"/>
              <a:gd name="T81" fmla="*/ 263 h 347"/>
              <a:gd name="T82" fmla="*/ 76 w 351"/>
              <a:gd name="T83" fmla="*/ 263 h 347"/>
              <a:gd name="T84" fmla="*/ 76 w 351"/>
              <a:gd name="T85" fmla="*/ 270 h 347"/>
              <a:gd name="T86" fmla="*/ 76 w 351"/>
              <a:gd name="T87" fmla="*/ 277 h 347"/>
              <a:gd name="T88" fmla="*/ 31 w 351"/>
              <a:gd name="T89" fmla="*/ 277 h 347"/>
              <a:gd name="T90" fmla="*/ 20 w 351"/>
              <a:gd name="T91" fmla="*/ 27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1" h="347">
                <a:moveTo>
                  <a:pt x="126" y="270"/>
                </a:moveTo>
                <a:lnTo>
                  <a:pt x="100" y="270"/>
                </a:lnTo>
                <a:lnTo>
                  <a:pt x="133" y="238"/>
                </a:lnTo>
                <a:cubicBezTo>
                  <a:pt x="117" y="239"/>
                  <a:pt x="102" y="242"/>
                  <a:pt x="89" y="245"/>
                </a:cubicBezTo>
                <a:cubicBezTo>
                  <a:pt x="80" y="232"/>
                  <a:pt x="65" y="222"/>
                  <a:pt x="48" y="222"/>
                </a:cubicBezTo>
                <a:cubicBezTo>
                  <a:pt x="21" y="222"/>
                  <a:pt x="0" y="244"/>
                  <a:pt x="0" y="270"/>
                </a:cubicBezTo>
                <a:cubicBezTo>
                  <a:pt x="0" y="283"/>
                  <a:pt x="5" y="295"/>
                  <a:pt x="14" y="303"/>
                </a:cubicBezTo>
                <a:cubicBezTo>
                  <a:pt x="8" y="316"/>
                  <a:pt x="6" y="330"/>
                  <a:pt x="6" y="347"/>
                </a:cubicBezTo>
                <a:lnTo>
                  <a:pt x="166" y="347"/>
                </a:lnTo>
                <a:lnTo>
                  <a:pt x="108" y="289"/>
                </a:lnTo>
                <a:lnTo>
                  <a:pt x="126" y="270"/>
                </a:lnTo>
                <a:close/>
                <a:moveTo>
                  <a:pt x="48" y="236"/>
                </a:moveTo>
                <a:cubicBezTo>
                  <a:pt x="59" y="236"/>
                  <a:pt x="69" y="241"/>
                  <a:pt x="75" y="250"/>
                </a:cubicBezTo>
                <a:cubicBezTo>
                  <a:pt x="80" y="255"/>
                  <a:pt x="82" y="262"/>
                  <a:pt x="82" y="270"/>
                </a:cubicBezTo>
                <a:cubicBezTo>
                  <a:pt x="82" y="289"/>
                  <a:pt x="67" y="304"/>
                  <a:pt x="48" y="304"/>
                </a:cubicBezTo>
                <a:cubicBezTo>
                  <a:pt x="36" y="304"/>
                  <a:pt x="26" y="299"/>
                  <a:pt x="20" y="290"/>
                </a:cubicBezTo>
                <a:cubicBezTo>
                  <a:pt x="16" y="285"/>
                  <a:pt x="13" y="278"/>
                  <a:pt x="13" y="270"/>
                </a:cubicBezTo>
                <a:cubicBezTo>
                  <a:pt x="13" y="251"/>
                  <a:pt x="29" y="236"/>
                  <a:pt x="48" y="236"/>
                </a:cubicBezTo>
                <a:close/>
                <a:moveTo>
                  <a:pt x="351" y="347"/>
                </a:moveTo>
                <a:lnTo>
                  <a:pt x="190" y="347"/>
                </a:lnTo>
                <a:lnTo>
                  <a:pt x="248" y="289"/>
                </a:lnTo>
                <a:lnTo>
                  <a:pt x="230" y="270"/>
                </a:lnTo>
                <a:lnTo>
                  <a:pt x="256" y="270"/>
                </a:lnTo>
                <a:lnTo>
                  <a:pt x="223" y="238"/>
                </a:lnTo>
                <a:cubicBezTo>
                  <a:pt x="297" y="245"/>
                  <a:pt x="351" y="273"/>
                  <a:pt x="351" y="347"/>
                </a:cubicBezTo>
                <a:close/>
                <a:moveTo>
                  <a:pt x="191" y="88"/>
                </a:moveTo>
                <a:cubicBezTo>
                  <a:pt x="176" y="109"/>
                  <a:pt x="147" y="122"/>
                  <a:pt x="114" y="122"/>
                </a:cubicBezTo>
                <a:lnTo>
                  <a:pt x="113" y="122"/>
                </a:lnTo>
                <a:cubicBezTo>
                  <a:pt x="116" y="154"/>
                  <a:pt x="130" y="191"/>
                  <a:pt x="149" y="210"/>
                </a:cubicBezTo>
                <a:lnTo>
                  <a:pt x="72" y="210"/>
                </a:lnTo>
                <a:lnTo>
                  <a:pt x="72" y="124"/>
                </a:lnTo>
                <a:cubicBezTo>
                  <a:pt x="72" y="34"/>
                  <a:pt x="119" y="0"/>
                  <a:pt x="178" y="0"/>
                </a:cubicBezTo>
                <a:cubicBezTo>
                  <a:pt x="237" y="0"/>
                  <a:pt x="285" y="34"/>
                  <a:pt x="285" y="124"/>
                </a:cubicBezTo>
                <a:lnTo>
                  <a:pt x="285" y="210"/>
                </a:lnTo>
                <a:lnTo>
                  <a:pt x="207" y="210"/>
                </a:lnTo>
                <a:cubicBezTo>
                  <a:pt x="227" y="190"/>
                  <a:pt x="241" y="152"/>
                  <a:pt x="244" y="119"/>
                </a:cubicBezTo>
                <a:cubicBezTo>
                  <a:pt x="221" y="114"/>
                  <a:pt x="203" y="103"/>
                  <a:pt x="191" y="88"/>
                </a:cubicBezTo>
                <a:close/>
                <a:moveTo>
                  <a:pt x="20" y="277"/>
                </a:moveTo>
                <a:lnTo>
                  <a:pt x="20" y="270"/>
                </a:lnTo>
                <a:lnTo>
                  <a:pt x="20" y="263"/>
                </a:lnTo>
                <a:lnTo>
                  <a:pt x="47" y="263"/>
                </a:lnTo>
                <a:lnTo>
                  <a:pt x="76" y="263"/>
                </a:lnTo>
                <a:lnTo>
                  <a:pt x="76" y="270"/>
                </a:lnTo>
                <a:lnTo>
                  <a:pt x="76" y="277"/>
                </a:lnTo>
                <a:lnTo>
                  <a:pt x="31" y="277"/>
                </a:lnTo>
                <a:lnTo>
                  <a:pt x="20" y="277"/>
                </a:lnTo>
                <a:close/>
              </a:path>
            </a:pathLst>
          </a:custGeom>
          <a:solidFill>
            <a:srgbClr val="27CAC5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íśļïḋe">
            <a:extLst>
              <a:ext uri="{FF2B5EF4-FFF2-40B4-BE49-F238E27FC236}">
                <a16:creationId xmlns="" xmlns:a16="http://schemas.microsoft.com/office/drawing/2014/main" id="{451B3AD7-3449-4575-BD52-1C886EBEDD5B}"/>
              </a:ext>
            </a:extLst>
          </p:cNvPr>
          <p:cNvSpPr/>
          <p:nvPr/>
        </p:nvSpPr>
        <p:spPr bwMode="auto">
          <a:xfrm>
            <a:off x="9111406" y="2717116"/>
            <a:ext cx="795598" cy="782654"/>
          </a:xfrm>
          <a:custGeom>
            <a:avLst/>
            <a:gdLst>
              <a:gd name="T0" fmla="*/ 1792 w 2164"/>
              <a:gd name="T1" fmla="*/ 1458 h 2132"/>
              <a:gd name="T2" fmla="*/ 1242 w 2164"/>
              <a:gd name="T3" fmla="*/ 1126 h 2132"/>
              <a:gd name="T4" fmla="*/ 1546 w 2164"/>
              <a:gd name="T5" fmla="*/ 550 h 2132"/>
              <a:gd name="T6" fmla="*/ 996 w 2164"/>
              <a:gd name="T7" fmla="*/ 0 h 2132"/>
              <a:gd name="T8" fmla="*/ 446 w 2164"/>
              <a:gd name="T9" fmla="*/ 550 h 2132"/>
              <a:gd name="T10" fmla="*/ 750 w 2164"/>
              <a:gd name="T11" fmla="*/ 1126 h 2132"/>
              <a:gd name="T12" fmla="*/ 0 w 2164"/>
              <a:gd name="T13" fmla="*/ 1886 h 2132"/>
              <a:gd name="T14" fmla="*/ 996 w 2164"/>
              <a:gd name="T15" fmla="*/ 2132 h 2132"/>
              <a:gd name="T16" fmla="*/ 717 w 2164"/>
              <a:gd name="T17" fmla="*/ 1853 h 2132"/>
              <a:gd name="T18" fmla="*/ 952 w 2164"/>
              <a:gd name="T19" fmla="*/ 1285 h 2132"/>
              <a:gd name="T20" fmla="*/ 950 w 2164"/>
              <a:gd name="T21" fmla="*/ 1285 h 2132"/>
              <a:gd name="T22" fmla="*/ 858 w 2164"/>
              <a:gd name="T23" fmla="*/ 1181 h 2132"/>
              <a:gd name="T24" fmla="*/ 996 w 2164"/>
              <a:gd name="T25" fmla="*/ 1206 h 2132"/>
              <a:gd name="T26" fmla="*/ 1134 w 2164"/>
              <a:gd name="T27" fmla="*/ 1181 h 2132"/>
              <a:gd name="T28" fmla="*/ 1043 w 2164"/>
              <a:gd name="T29" fmla="*/ 1285 h 2132"/>
              <a:gd name="T30" fmla="*/ 1040 w 2164"/>
              <a:gd name="T31" fmla="*/ 1285 h 2132"/>
              <a:gd name="T32" fmla="*/ 1262 w 2164"/>
              <a:gd name="T33" fmla="*/ 1822 h 2132"/>
              <a:gd name="T34" fmla="*/ 1262 w 2164"/>
              <a:gd name="T35" fmla="*/ 1866 h 2132"/>
              <a:gd name="T36" fmla="*/ 996 w 2164"/>
              <a:gd name="T37" fmla="*/ 2132 h 2132"/>
              <a:gd name="T38" fmla="*/ 1500 w 2164"/>
              <a:gd name="T39" fmla="*/ 2102 h 2132"/>
              <a:gd name="T40" fmla="*/ 2164 w 2164"/>
              <a:gd name="T41" fmla="*/ 2102 h 2132"/>
              <a:gd name="T42" fmla="*/ 2164 w 2164"/>
              <a:gd name="T43" fmla="*/ 1586 h 2132"/>
              <a:gd name="T44" fmla="*/ 2164 w 2164"/>
              <a:gd name="T45" fmla="*/ 1458 h 2132"/>
              <a:gd name="T46" fmla="*/ 1792 w 2164"/>
              <a:gd name="T47" fmla="*/ 1458 h 2132"/>
              <a:gd name="T48" fmla="*/ 2081 w 2164"/>
              <a:gd name="T49" fmla="*/ 2019 h 2132"/>
              <a:gd name="T50" fmla="*/ 1345 w 2164"/>
              <a:gd name="T51" fmla="*/ 2019 h 2132"/>
              <a:gd name="T52" fmla="*/ 1345 w 2164"/>
              <a:gd name="T53" fmla="*/ 1612 h 2132"/>
              <a:gd name="T54" fmla="*/ 1713 w 2164"/>
              <a:gd name="T55" fmla="*/ 1851 h 2132"/>
              <a:gd name="T56" fmla="*/ 2080 w 2164"/>
              <a:gd name="T57" fmla="*/ 1612 h 2132"/>
              <a:gd name="T58" fmla="*/ 2080 w 2164"/>
              <a:gd name="T59" fmla="*/ 2019 h 2132"/>
              <a:gd name="T60" fmla="*/ 2081 w 2164"/>
              <a:gd name="T61" fmla="*/ 2019 h 2132"/>
              <a:gd name="T62" fmla="*/ 1713 w 2164"/>
              <a:gd name="T63" fmla="*/ 1780 h 2132"/>
              <a:gd name="T64" fmla="*/ 1346 w 2164"/>
              <a:gd name="T65" fmla="*/ 1541 h 2132"/>
              <a:gd name="T66" fmla="*/ 2081 w 2164"/>
              <a:gd name="T67" fmla="*/ 1541 h 2132"/>
              <a:gd name="T68" fmla="*/ 1713 w 2164"/>
              <a:gd name="T69" fmla="*/ 1780 h 2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64" h="2132">
                <a:moveTo>
                  <a:pt x="1792" y="1458"/>
                </a:moveTo>
                <a:cubicBezTo>
                  <a:pt x="1657" y="1310"/>
                  <a:pt x="1465" y="1182"/>
                  <a:pt x="1242" y="1126"/>
                </a:cubicBezTo>
                <a:cubicBezTo>
                  <a:pt x="1422" y="1004"/>
                  <a:pt x="1546" y="765"/>
                  <a:pt x="1546" y="550"/>
                </a:cubicBezTo>
                <a:cubicBezTo>
                  <a:pt x="1546" y="246"/>
                  <a:pt x="1300" y="0"/>
                  <a:pt x="996" y="0"/>
                </a:cubicBezTo>
                <a:cubicBezTo>
                  <a:pt x="692" y="0"/>
                  <a:pt x="446" y="246"/>
                  <a:pt x="446" y="550"/>
                </a:cubicBezTo>
                <a:cubicBezTo>
                  <a:pt x="446" y="765"/>
                  <a:pt x="570" y="1004"/>
                  <a:pt x="750" y="1126"/>
                </a:cubicBezTo>
                <a:cubicBezTo>
                  <a:pt x="319" y="1235"/>
                  <a:pt x="0" y="1609"/>
                  <a:pt x="0" y="1886"/>
                </a:cubicBezTo>
                <a:cubicBezTo>
                  <a:pt x="0" y="2050"/>
                  <a:pt x="498" y="2132"/>
                  <a:pt x="996" y="2132"/>
                </a:cubicBezTo>
                <a:lnTo>
                  <a:pt x="717" y="1853"/>
                </a:lnTo>
                <a:lnTo>
                  <a:pt x="952" y="1285"/>
                </a:lnTo>
                <a:lnTo>
                  <a:pt x="950" y="1285"/>
                </a:lnTo>
                <a:lnTo>
                  <a:pt x="858" y="1181"/>
                </a:lnTo>
                <a:cubicBezTo>
                  <a:pt x="903" y="1196"/>
                  <a:pt x="949" y="1206"/>
                  <a:pt x="996" y="1206"/>
                </a:cubicBezTo>
                <a:cubicBezTo>
                  <a:pt x="1044" y="1206"/>
                  <a:pt x="1090" y="1196"/>
                  <a:pt x="1134" y="1181"/>
                </a:cubicBezTo>
                <a:lnTo>
                  <a:pt x="1043" y="1285"/>
                </a:lnTo>
                <a:lnTo>
                  <a:pt x="1040" y="1285"/>
                </a:lnTo>
                <a:lnTo>
                  <a:pt x="1262" y="1822"/>
                </a:lnTo>
                <a:lnTo>
                  <a:pt x="1262" y="1866"/>
                </a:lnTo>
                <a:lnTo>
                  <a:pt x="996" y="2132"/>
                </a:lnTo>
                <a:cubicBezTo>
                  <a:pt x="1171" y="2132"/>
                  <a:pt x="1346" y="2122"/>
                  <a:pt x="1500" y="2102"/>
                </a:cubicBezTo>
                <a:lnTo>
                  <a:pt x="2164" y="2102"/>
                </a:lnTo>
                <a:lnTo>
                  <a:pt x="2164" y="1586"/>
                </a:lnTo>
                <a:lnTo>
                  <a:pt x="2164" y="1458"/>
                </a:lnTo>
                <a:lnTo>
                  <a:pt x="1792" y="1458"/>
                </a:lnTo>
                <a:close/>
                <a:moveTo>
                  <a:pt x="2081" y="2019"/>
                </a:moveTo>
                <a:lnTo>
                  <a:pt x="1345" y="2019"/>
                </a:lnTo>
                <a:lnTo>
                  <a:pt x="1345" y="1612"/>
                </a:lnTo>
                <a:lnTo>
                  <a:pt x="1713" y="1851"/>
                </a:lnTo>
                <a:lnTo>
                  <a:pt x="2080" y="1612"/>
                </a:lnTo>
                <a:lnTo>
                  <a:pt x="2080" y="2019"/>
                </a:lnTo>
                <a:lnTo>
                  <a:pt x="2081" y="2019"/>
                </a:lnTo>
                <a:close/>
                <a:moveTo>
                  <a:pt x="1713" y="1780"/>
                </a:moveTo>
                <a:lnTo>
                  <a:pt x="1346" y="1541"/>
                </a:lnTo>
                <a:lnTo>
                  <a:pt x="2081" y="1541"/>
                </a:lnTo>
                <a:lnTo>
                  <a:pt x="1713" y="1780"/>
                </a:lnTo>
                <a:close/>
              </a:path>
            </a:pathLst>
          </a:custGeom>
          <a:solidFill>
            <a:srgbClr val="27CAC5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4955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  <p:bldP spid="8" grpId="0" build="p"/>
      <p:bldP spid="13" grpId="0" build="p"/>
      <p:bldP spid="4" grpId="0" animBg="1"/>
      <p:bldP spid="16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晨间护理的内容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50A58C4-4831-4954-988B-C861996CE5EF}"/>
              </a:ext>
            </a:extLst>
          </p:cNvPr>
          <p:cNvSpPr/>
          <p:nvPr/>
        </p:nvSpPr>
        <p:spPr>
          <a:xfrm>
            <a:off x="5105667" y="221073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给病人翻身，按摩背部及骨突出部。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2778D82-E132-4E6B-91DD-4AED77FD872C}"/>
              </a:ext>
            </a:extLst>
          </p:cNvPr>
          <p:cNvSpPr/>
          <p:nvPr/>
        </p:nvSpPr>
        <p:spPr>
          <a:xfrm>
            <a:off x="5105667" y="308317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观察病情变化，如体温、脉搏、呼吸等。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BCDCD8B-46E9-4645-A93B-C98684D9E2DA}"/>
              </a:ext>
            </a:extLst>
          </p:cNvPr>
          <p:cNvSpPr/>
          <p:nvPr/>
        </p:nvSpPr>
        <p:spPr>
          <a:xfrm>
            <a:off x="5105667" y="3946618"/>
            <a:ext cx="6096000" cy="1698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整理床单位，清扫床单，拉平、铺好床单及盖被，必要者更换病员服。整理病室，物品归类摆放，使病室病床整洁、有序、美观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0A75B03-3CC3-4024-ABDF-38E6E066B409}"/>
              </a:ext>
            </a:extLst>
          </p:cNvPr>
          <p:cNvGrpSpPr/>
          <p:nvPr/>
        </p:nvGrpSpPr>
        <p:grpSpPr>
          <a:xfrm>
            <a:off x="4472652" y="3148769"/>
            <a:ext cx="462465" cy="461665"/>
            <a:chOff x="3838576" y="1322387"/>
            <a:chExt cx="2998788" cy="2997200"/>
          </a:xfrm>
          <a:solidFill>
            <a:srgbClr val="27CAC5"/>
          </a:solidFill>
        </p:grpSpPr>
        <p:sp>
          <p:nvSpPr>
            <p:cNvPr id="11" name="Freeform 19">
              <a:extLst>
                <a:ext uri="{FF2B5EF4-FFF2-40B4-BE49-F238E27FC236}">
                  <a16:creationId xmlns="" xmlns:a16="http://schemas.microsoft.com/office/drawing/2014/main" id="{9A30ED98-7BC1-4596-9DB0-7D6E987EFE95}"/>
                </a:ext>
              </a:extLst>
            </p:cNvPr>
            <p:cNvSpPr/>
            <p:nvPr/>
          </p:nvSpPr>
          <p:spPr>
            <a:xfrm>
              <a:off x="4430714" y="2528887"/>
              <a:ext cx="1495425" cy="1216025"/>
            </a:xfrm>
            <a:custGeom>
              <a:avLst/>
              <a:gdLst/>
              <a:ahLst/>
              <a:cxnLst>
                <a:cxn ang="0">
                  <a:pos x="529541" y="0"/>
                </a:cxn>
                <a:cxn ang="0">
                  <a:pos x="105908" y="427939"/>
                </a:cxn>
                <a:cxn ang="0">
                  <a:pos x="29654" y="614368"/>
                </a:cxn>
                <a:cxn ang="0">
                  <a:pos x="0" y="1110099"/>
                </a:cxn>
                <a:cxn ang="0">
                  <a:pos x="101672" y="1216025"/>
                </a:cxn>
                <a:cxn ang="0">
                  <a:pos x="601559" y="1186366"/>
                </a:cxn>
                <a:cxn ang="0">
                  <a:pos x="783721" y="1110099"/>
                </a:cxn>
                <a:cxn ang="0">
                  <a:pos x="1355626" y="538102"/>
                </a:cxn>
                <a:cxn ang="0">
                  <a:pos x="1495425" y="398280"/>
                </a:cxn>
                <a:cxn ang="0">
                  <a:pos x="529541" y="0"/>
                </a:cxn>
              </a:cxnLst>
              <a:rect l="0" t="0" r="0" b="0"/>
              <a:pathLst>
                <a:path w="353" h="287">
                  <a:moveTo>
                    <a:pt x="125" y="0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13" y="113"/>
                    <a:pt x="7" y="129"/>
                    <a:pt x="7" y="145"/>
                  </a:cubicBezTo>
                  <a:cubicBezTo>
                    <a:pt x="7" y="156"/>
                    <a:pt x="2" y="224"/>
                    <a:pt x="0" y="262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63" y="284"/>
                    <a:pt x="130" y="280"/>
                    <a:pt x="142" y="280"/>
                  </a:cubicBezTo>
                  <a:cubicBezTo>
                    <a:pt x="158" y="280"/>
                    <a:pt x="173" y="274"/>
                    <a:pt x="185" y="262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53" y="94"/>
                    <a:pt x="353" y="94"/>
                    <a:pt x="353" y="94"/>
                  </a:cubicBezTo>
                  <a:lnTo>
                    <a:pt x="125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20">
              <a:extLst>
                <a:ext uri="{FF2B5EF4-FFF2-40B4-BE49-F238E27FC236}">
                  <a16:creationId xmlns="" xmlns:a16="http://schemas.microsoft.com/office/drawing/2014/main" id="{929706B8-DA94-4DB7-A8EF-DC5D038A6F85}"/>
                </a:ext>
              </a:extLst>
            </p:cNvPr>
            <p:cNvSpPr/>
            <p:nvPr/>
          </p:nvSpPr>
          <p:spPr>
            <a:xfrm>
              <a:off x="6062664" y="1322387"/>
              <a:ext cx="774700" cy="774700"/>
            </a:xfrm>
            <a:custGeom>
              <a:avLst/>
              <a:gdLst/>
              <a:ahLst/>
              <a:cxnLst>
                <a:cxn ang="0">
                  <a:pos x="719667" y="503767"/>
                </a:cxn>
                <a:cxn ang="0">
                  <a:pos x="270933" y="55033"/>
                </a:cxn>
                <a:cxn ang="0">
                  <a:pos x="71967" y="55033"/>
                </a:cxn>
                <a:cxn ang="0">
                  <a:pos x="71967" y="254000"/>
                </a:cxn>
                <a:cxn ang="0">
                  <a:pos x="122767" y="304800"/>
                </a:cxn>
                <a:cxn ang="0">
                  <a:pos x="0" y="427567"/>
                </a:cxn>
                <a:cxn ang="0">
                  <a:pos x="347133" y="774700"/>
                </a:cxn>
                <a:cxn ang="0">
                  <a:pos x="469900" y="651933"/>
                </a:cxn>
                <a:cxn ang="0">
                  <a:pos x="520700" y="702733"/>
                </a:cxn>
                <a:cxn ang="0">
                  <a:pos x="719667" y="702733"/>
                </a:cxn>
                <a:cxn ang="0">
                  <a:pos x="719667" y="503767"/>
                </a:cxn>
              </a:cxnLst>
              <a:rect l="0" t="0" r="0" b="0"/>
              <a:pathLst>
                <a:path w="183" h="183">
                  <a:moveTo>
                    <a:pt x="170" y="119"/>
                  </a:moveTo>
                  <a:cubicBezTo>
                    <a:pt x="64" y="13"/>
                    <a:pt x="64" y="13"/>
                    <a:pt x="64" y="13"/>
                  </a:cubicBezTo>
                  <a:cubicBezTo>
                    <a:pt x="51" y="0"/>
                    <a:pt x="30" y="0"/>
                    <a:pt x="17" y="13"/>
                  </a:cubicBezTo>
                  <a:cubicBezTo>
                    <a:pt x="4" y="26"/>
                    <a:pt x="4" y="47"/>
                    <a:pt x="17" y="60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23" y="166"/>
                    <a:pt x="123" y="166"/>
                    <a:pt x="123" y="166"/>
                  </a:cubicBezTo>
                  <a:cubicBezTo>
                    <a:pt x="136" y="179"/>
                    <a:pt x="157" y="179"/>
                    <a:pt x="170" y="166"/>
                  </a:cubicBezTo>
                  <a:cubicBezTo>
                    <a:pt x="183" y="153"/>
                    <a:pt x="183" y="132"/>
                    <a:pt x="170" y="119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21">
              <a:extLst>
                <a:ext uri="{FF2B5EF4-FFF2-40B4-BE49-F238E27FC236}">
                  <a16:creationId xmlns="" xmlns:a16="http://schemas.microsoft.com/office/drawing/2014/main" id="{92B4EDCD-6FDE-4481-B5F9-A4DA6F5787E6}"/>
                </a:ext>
              </a:extLst>
            </p:cNvPr>
            <p:cNvSpPr/>
            <p:nvPr/>
          </p:nvSpPr>
          <p:spPr>
            <a:xfrm>
              <a:off x="3838576" y="3732212"/>
              <a:ext cx="588963" cy="587375"/>
            </a:xfrm>
            <a:custGeom>
              <a:avLst/>
              <a:gdLst/>
              <a:ahLst/>
              <a:cxnLst>
                <a:cxn ang="0">
                  <a:pos x="114300" y="587375"/>
                </a:cxn>
                <a:cxn ang="0">
                  <a:pos x="0" y="473075"/>
                </a:cxn>
                <a:cxn ang="0">
                  <a:pos x="473075" y="0"/>
                </a:cxn>
                <a:cxn ang="0">
                  <a:pos x="588963" y="114300"/>
                </a:cxn>
                <a:cxn ang="0">
                  <a:pos x="114300" y="587375"/>
                </a:cxn>
              </a:cxnLst>
              <a:rect l="0" t="0" r="0" b="0"/>
              <a:pathLst>
                <a:path w="371" h="370">
                  <a:moveTo>
                    <a:pt x="72" y="370"/>
                  </a:moveTo>
                  <a:lnTo>
                    <a:pt x="0" y="298"/>
                  </a:lnTo>
                  <a:lnTo>
                    <a:pt x="298" y="0"/>
                  </a:lnTo>
                  <a:lnTo>
                    <a:pt x="371" y="72"/>
                  </a:lnTo>
                  <a:lnTo>
                    <a:pt x="72" y="37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="" xmlns:a16="http://schemas.microsoft.com/office/drawing/2014/main" id="{44D80ACA-F1F8-45CD-8401-C83B9E32FAD9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4351339" y="1720850"/>
              <a:ext cx="2087563" cy="2087563"/>
            </a:xfrm>
            <a:custGeom>
              <a:avLst/>
              <a:gdLst/>
              <a:ahLst/>
              <a:cxnLst>
                <a:cxn ang="0">
                  <a:pos x="2087563" y="609755"/>
                </a:cxn>
                <a:cxn ang="0">
                  <a:pos x="1998640" y="398034"/>
                </a:cxn>
                <a:cxn ang="0">
                  <a:pos x="1846202" y="241361"/>
                </a:cxn>
                <a:cxn ang="0">
                  <a:pos x="1689529" y="88923"/>
                </a:cxn>
                <a:cxn ang="0">
                  <a:pos x="1477808" y="0"/>
                </a:cxn>
                <a:cxn ang="0">
                  <a:pos x="1261853" y="88923"/>
                </a:cxn>
                <a:cxn ang="0">
                  <a:pos x="690208" y="656333"/>
                </a:cxn>
                <a:cxn ang="0">
                  <a:pos x="122798" y="1227978"/>
                </a:cxn>
                <a:cxn ang="0">
                  <a:pos x="33875" y="1443933"/>
                </a:cxn>
                <a:cxn ang="0">
                  <a:pos x="33875" y="1469339"/>
                </a:cxn>
                <a:cxn ang="0">
                  <a:pos x="4234" y="1935124"/>
                </a:cxn>
                <a:cxn ang="0">
                  <a:pos x="0" y="1956296"/>
                </a:cxn>
                <a:cxn ang="0">
                  <a:pos x="131267" y="2087563"/>
                </a:cxn>
                <a:cxn ang="0">
                  <a:pos x="152439" y="2083329"/>
                </a:cxn>
                <a:cxn ang="0">
                  <a:pos x="444613" y="2066391"/>
                </a:cxn>
                <a:cxn ang="0">
                  <a:pos x="571645" y="2057922"/>
                </a:cxn>
                <a:cxn ang="0">
                  <a:pos x="618224" y="2057922"/>
                </a:cxn>
                <a:cxn ang="0">
                  <a:pos x="647864" y="2053688"/>
                </a:cxn>
                <a:cxn ang="0">
                  <a:pos x="859585" y="1964765"/>
                </a:cxn>
                <a:cxn ang="0">
                  <a:pos x="1431230" y="1397355"/>
                </a:cxn>
                <a:cxn ang="0">
                  <a:pos x="1998640" y="825710"/>
                </a:cxn>
                <a:cxn ang="0">
                  <a:pos x="2087563" y="609755"/>
                </a:cxn>
                <a:cxn ang="0">
                  <a:pos x="647864" y="1973234"/>
                </a:cxn>
                <a:cxn ang="0">
                  <a:pos x="613989" y="1973234"/>
                </a:cxn>
                <a:cxn ang="0">
                  <a:pos x="165142" y="1998640"/>
                </a:cxn>
                <a:cxn ang="0">
                  <a:pos x="88923" y="1922421"/>
                </a:cxn>
                <a:cxn ang="0">
                  <a:pos x="105860" y="1651419"/>
                </a:cxn>
                <a:cxn ang="0">
                  <a:pos x="114329" y="1520152"/>
                </a:cxn>
                <a:cxn ang="0">
                  <a:pos x="114329" y="1473574"/>
                </a:cxn>
                <a:cxn ang="0">
                  <a:pos x="118563" y="1443933"/>
                </a:cxn>
                <a:cxn ang="0">
                  <a:pos x="182080" y="1287260"/>
                </a:cxn>
                <a:cxn ang="0">
                  <a:pos x="749490" y="715615"/>
                </a:cxn>
                <a:cxn ang="0">
                  <a:pos x="1321135" y="148204"/>
                </a:cxn>
                <a:cxn ang="0">
                  <a:pos x="1477808" y="80454"/>
                </a:cxn>
                <a:cxn ang="0">
                  <a:pos x="1630247" y="148204"/>
                </a:cxn>
                <a:cxn ang="0">
                  <a:pos x="1786920" y="300643"/>
                </a:cxn>
                <a:cxn ang="0">
                  <a:pos x="1939359" y="457316"/>
                </a:cxn>
                <a:cxn ang="0">
                  <a:pos x="2007109" y="609755"/>
                </a:cxn>
                <a:cxn ang="0">
                  <a:pos x="1939359" y="766428"/>
                </a:cxn>
                <a:cxn ang="0">
                  <a:pos x="1642950" y="1062836"/>
                </a:cxn>
                <a:cxn ang="0">
                  <a:pos x="1232213" y="652099"/>
                </a:cxn>
                <a:cxn ang="0">
                  <a:pos x="1155993" y="724084"/>
                </a:cxn>
                <a:cxn ang="0">
                  <a:pos x="1570965" y="1139056"/>
                </a:cxn>
                <a:cxn ang="0">
                  <a:pos x="1371948" y="1338073"/>
                </a:cxn>
                <a:cxn ang="0">
                  <a:pos x="1232213" y="1473574"/>
                </a:cxn>
                <a:cxn ang="0">
                  <a:pos x="825710" y="1071305"/>
                </a:cxn>
                <a:cxn ang="0">
                  <a:pos x="753725" y="1143290"/>
                </a:cxn>
                <a:cxn ang="0">
                  <a:pos x="1155993" y="1549793"/>
                </a:cxn>
                <a:cxn ang="0">
                  <a:pos x="800303" y="1905483"/>
                </a:cxn>
                <a:cxn ang="0">
                  <a:pos x="647864" y="1973234"/>
                </a:cxn>
              </a:cxnLst>
              <a:rect l="0" t="0" r="0" b="0"/>
              <a:pathLst>
                <a:path w="493" h="493">
                  <a:moveTo>
                    <a:pt x="493" y="144"/>
                  </a:moveTo>
                  <a:cubicBezTo>
                    <a:pt x="493" y="126"/>
                    <a:pt x="486" y="108"/>
                    <a:pt x="472" y="94"/>
                  </a:cubicBezTo>
                  <a:cubicBezTo>
                    <a:pt x="436" y="57"/>
                    <a:pt x="436" y="57"/>
                    <a:pt x="436" y="57"/>
                  </a:cubicBezTo>
                  <a:cubicBezTo>
                    <a:pt x="399" y="21"/>
                    <a:pt x="399" y="21"/>
                    <a:pt x="399" y="21"/>
                  </a:cubicBezTo>
                  <a:cubicBezTo>
                    <a:pt x="385" y="7"/>
                    <a:pt x="367" y="0"/>
                    <a:pt x="349" y="0"/>
                  </a:cubicBezTo>
                  <a:cubicBezTo>
                    <a:pt x="330" y="0"/>
                    <a:pt x="312" y="7"/>
                    <a:pt x="298" y="21"/>
                  </a:cubicBezTo>
                  <a:cubicBezTo>
                    <a:pt x="163" y="155"/>
                    <a:pt x="163" y="155"/>
                    <a:pt x="163" y="155"/>
                  </a:cubicBezTo>
                  <a:cubicBezTo>
                    <a:pt x="29" y="290"/>
                    <a:pt x="29" y="290"/>
                    <a:pt x="29" y="290"/>
                  </a:cubicBezTo>
                  <a:cubicBezTo>
                    <a:pt x="15" y="304"/>
                    <a:pt x="8" y="322"/>
                    <a:pt x="8" y="341"/>
                  </a:cubicBezTo>
                  <a:cubicBezTo>
                    <a:pt x="8" y="342"/>
                    <a:pt x="8" y="344"/>
                    <a:pt x="8" y="347"/>
                  </a:cubicBezTo>
                  <a:cubicBezTo>
                    <a:pt x="7" y="368"/>
                    <a:pt x="3" y="424"/>
                    <a:pt x="1" y="457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31" y="493"/>
                    <a:pt x="31" y="493"/>
                    <a:pt x="31" y="493"/>
                  </a:cubicBezTo>
                  <a:cubicBezTo>
                    <a:pt x="36" y="492"/>
                    <a:pt x="36" y="492"/>
                    <a:pt x="36" y="492"/>
                  </a:cubicBezTo>
                  <a:cubicBezTo>
                    <a:pt x="55" y="491"/>
                    <a:pt x="81" y="489"/>
                    <a:pt x="105" y="488"/>
                  </a:cubicBezTo>
                  <a:cubicBezTo>
                    <a:pt x="116" y="487"/>
                    <a:pt x="127" y="487"/>
                    <a:pt x="135" y="486"/>
                  </a:cubicBezTo>
                  <a:cubicBezTo>
                    <a:pt x="140" y="486"/>
                    <a:pt x="143" y="486"/>
                    <a:pt x="146" y="486"/>
                  </a:cubicBezTo>
                  <a:cubicBezTo>
                    <a:pt x="149" y="485"/>
                    <a:pt x="151" y="485"/>
                    <a:pt x="153" y="485"/>
                  </a:cubicBezTo>
                  <a:cubicBezTo>
                    <a:pt x="171" y="485"/>
                    <a:pt x="189" y="478"/>
                    <a:pt x="203" y="464"/>
                  </a:cubicBezTo>
                  <a:cubicBezTo>
                    <a:pt x="338" y="330"/>
                    <a:pt x="338" y="330"/>
                    <a:pt x="338" y="330"/>
                  </a:cubicBezTo>
                  <a:cubicBezTo>
                    <a:pt x="472" y="195"/>
                    <a:pt x="472" y="195"/>
                    <a:pt x="472" y="195"/>
                  </a:cubicBezTo>
                  <a:cubicBezTo>
                    <a:pt x="486" y="181"/>
                    <a:pt x="493" y="163"/>
                    <a:pt x="493" y="144"/>
                  </a:cubicBezTo>
                  <a:close/>
                  <a:moveTo>
                    <a:pt x="153" y="466"/>
                  </a:moveTo>
                  <a:cubicBezTo>
                    <a:pt x="151" y="466"/>
                    <a:pt x="148" y="466"/>
                    <a:pt x="145" y="466"/>
                  </a:cubicBezTo>
                  <a:cubicBezTo>
                    <a:pt x="125" y="467"/>
                    <a:pt x="73" y="470"/>
                    <a:pt x="39" y="472"/>
                  </a:cubicBezTo>
                  <a:cubicBezTo>
                    <a:pt x="21" y="454"/>
                    <a:pt x="21" y="454"/>
                    <a:pt x="21" y="454"/>
                  </a:cubicBezTo>
                  <a:cubicBezTo>
                    <a:pt x="22" y="435"/>
                    <a:pt x="24" y="411"/>
                    <a:pt x="25" y="390"/>
                  </a:cubicBezTo>
                  <a:cubicBezTo>
                    <a:pt x="26" y="378"/>
                    <a:pt x="26" y="367"/>
                    <a:pt x="27" y="359"/>
                  </a:cubicBezTo>
                  <a:cubicBezTo>
                    <a:pt x="27" y="354"/>
                    <a:pt x="27" y="351"/>
                    <a:pt x="27" y="348"/>
                  </a:cubicBezTo>
                  <a:cubicBezTo>
                    <a:pt x="27" y="345"/>
                    <a:pt x="28" y="342"/>
                    <a:pt x="28" y="341"/>
                  </a:cubicBezTo>
                  <a:cubicBezTo>
                    <a:pt x="28" y="327"/>
                    <a:pt x="33" y="314"/>
                    <a:pt x="43" y="304"/>
                  </a:cubicBezTo>
                  <a:cubicBezTo>
                    <a:pt x="177" y="169"/>
                    <a:pt x="177" y="169"/>
                    <a:pt x="177" y="169"/>
                  </a:cubicBezTo>
                  <a:cubicBezTo>
                    <a:pt x="312" y="35"/>
                    <a:pt x="312" y="35"/>
                    <a:pt x="312" y="35"/>
                  </a:cubicBezTo>
                  <a:cubicBezTo>
                    <a:pt x="322" y="24"/>
                    <a:pt x="335" y="19"/>
                    <a:pt x="349" y="19"/>
                  </a:cubicBezTo>
                  <a:cubicBezTo>
                    <a:pt x="362" y="19"/>
                    <a:pt x="375" y="24"/>
                    <a:pt x="385" y="35"/>
                  </a:cubicBezTo>
                  <a:cubicBezTo>
                    <a:pt x="422" y="71"/>
                    <a:pt x="422" y="71"/>
                    <a:pt x="422" y="71"/>
                  </a:cubicBezTo>
                  <a:cubicBezTo>
                    <a:pt x="458" y="108"/>
                    <a:pt x="458" y="108"/>
                    <a:pt x="458" y="108"/>
                  </a:cubicBezTo>
                  <a:cubicBezTo>
                    <a:pt x="469" y="118"/>
                    <a:pt x="474" y="131"/>
                    <a:pt x="474" y="144"/>
                  </a:cubicBezTo>
                  <a:cubicBezTo>
                    <a:pt x="474" y="158"/>
                    <a:pt x="469" y="171"/>
                    <a:pt x="458" y="181"/>
                  </a:cubicBezTo>
                  <a:cubicBezTo>
                    <a:pt x="388" y="251"/>
                    <a:pt x="388" y="251"/>
                    <a:pt x="388" y="251"/>
                  </a:cubicBezTo>
                  <a:cubicBezTo>
                    <a:pt x="291" y="154"/>
                    <a:pt x="291" y="154"/>
                    <a:pt x="291" y="154"/>
                  </a:cubicBezTo>
                  <a:cubicBezTo>
                    <a:pt x="273" y="171"/>
                    <a:pt x="273" y="171"/>
                    <a:pt x="273" y="171"/>
                  </a:cubicBezTo>
                  <a:cubicBezTo>
                    <a:pt x="371" y="269"/>
                    <a:pt x="371" y="269"/>
                    <a:pt x="371" y="269"/>
                  </a:cubicBezTo>
                  <a:cubicBezTo>
                    <a:pt x="324" y="316"/>
                    <a:pt x="324" y="316"/>
                    <a:pt x="324" y="316"/>
                  </a:cubicBezTo>
                  <a:cubicBezTo>
                    <a:pt x="291" y="348"/>
                    <a:pt x="291" y="348"/>
                    <a:pt x="291" y="348"/>
                  </a:cubicBezTo>
                  <a:cubicBezTo>
                    <a:pt x="195" y="253"/>
                    <a:pt x="195" y="253"/>
                    <a:pt x="195" y="253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273" y="366"/>
                    <a:pt x="273" y="366"/>
                    <a:pt x="273" y="366"/>
                  </a:cubicBezTo>
                  <a:cubicBezTo>
                    <a:pt x="189" y="450"/>
                    <a:pt x="189" y="450"/>
                    <a:pt x="189" y="450"/>
                  </a:cubicBezTo>
                  <a:cubicBezTo>
                    <a:pt x="179" y="461"/>
                    <a:pt x="166" y="466"/>
                    <a:pt x="153" y="466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CBE509C-887C-42A7-9F0A-9ADC0151B836}"/>
              </a:ext>
            </a:extLst>
          </p:cNvPr>
          <p:cNvGrpSpPr/>
          <p:nvPr/>
        </p:nvGrpSpPr>
        <p:grpSpPr>
          <a:xfrm>
            <a:off x="4520731" y="2160660"/>
            <a:ext cx="365470" cy="485310"/>
            <a:chOff x="9256714" y="10968037"/>
            <a:chExt cx="863600" cy="1147763"/>
          </a:xfrm>
          <a:solidFill>
            <a:srgbClr val="27CAC5"/>
          </a:solidFill>
        </p:grpSpPr>
        <p:sp>
          <p:nvSpPr>
            <p:cNvPr id="16" name="Freeform 23">
              <a:extLst>
                <a:ext uri="{FF2B5EF4-FFF2-40B4-BE49-F238E27FC236}">
                  <a16:creationId xmlns="" xmlns:a16="http://schemas.microsoft.com/office/drawing/2014/main" id="{BEAF172F-F9B3-49B3-89CB-28251781C21B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256714" y="10968037"/>
              <a:ext cx="863600" cy="469900"/>
            </a:xfrm>
            <a:custGeom>
              <a:avLst/>
              <a:gdLst/>
              <a:ahLst/>
              <a:cxnLst>
                <a:cxn ang="0">
                  <a:pos x="770467" y="198967"/>
                </a:cxn>
                <a:cxn ang="0">
                  <a:pos x="546100" y="8467"/>
                </a:cxn>
                <a:cxn ang="0">
                  <a:pos x="520700" y="8467"/>
                </a:cxn>
                <a:cxn ang="0">
                  <a:pos x="524933" y="33867"/>
                </a:cxn>
                <a:cxn ang="0">
                  <a:pos x="719667" y="198967"/>
                </a:cxn>
                <a:cxn ang="0">
                  <a:pos x="558800" y="198967"/>
                </a:cxn>
                <a:cxn ang="0">
                  <a:pos x="457200" y="300567"/>
                </a:cxn>
                <a:cxn ang="0">
                  <a:pos x="457200" y="300567"/>
                </a:cxn>
                <a:cxn ang="0">
                  <a:pos x="406400" y="300567"/>
                </a:cxn>
                <a:cxn ang="0">
                  <a:pos x="406400" y="300567"/>
                </a:cxn>
                <a:cxn ang="0">
                  <a:pos x="309033" y="198967"/>
                </a:cxn>
                <a:cxn ang="0">
                  <a:pos x="143933" y="198967"/>
                </a:cxn>
                <a:cxn ang="0">
                  <a:pos x="338667" y="33867"/>
                </a:cxn>
                <a:cxn ang="0">
                  <a:pos x="342900" y="8467"/>
                </a:cxn>
                <a:cxn ang="0">
                  <a:pos x="317500" y="8467"/>
                </a:cxn>
                <a:cxn ang="0">
                  <a:pos x="93133" y="198967"/>
                </a:cxn>
                <a:cxn ang="0">
                  <a:pos x="0" y="279400"/>
                </a:cxn>
                <a:cxn ang="0">
                  <a:pos x="0" y="292100"/>
                </a:cxn>
                <a:cxn ang="0">
                  <a:pos x="0" y="300567"/>
                </a:cxn>
                <a:cxn ang="0">
                  <a:pos x="0" y="368300"/>
                </a:cxn>
                <a:cxn ang="0">
                  <a:pos x="97367" y="469900"/>
                </a:cxn>
                <a:cxn ang="0">
                  <a:pos x="309033" y="469900"/>
                </a:cxn>
                <a:cxn ang="0">
                  <a:pos x="406400" y="368300"/>
                </a:cxn>
                <a:cxn ang="0">
                  <a:pos x="406400" y="368300"/>
                </a:cxn>
                <a:cxn ang="0">
                  <a:pos x="457200" y="368300"/>
                </a:cxn>
                <a:cxn ang="0">
                  <a:pos x="457200" y="368300"/>
                </a:cxn>
                <a:cxn ang="0">
                  <a:pos x="558800" y="469900"/>
                </a:cxn>
                <a:cxn ang="0">
                  <a:pos x="766233" y="469900"/>
                </a:cxn>
                <a:cxn ang="0">
                  <a:pos x="863600" y="368300"/>
                </a:cxn>
                <a:cxn ang="0">
                  <a:pos x="863600" y="300567"/>
                </a:cxn>
                <a:cxn ang="0">
                  <a:pos x="770467" y="198967"/>
                </a:cxn>
                <a:cxn ang="0">
                  <a:pos x="372533" y="368300"/>
                </a:cxn>
                <a:cxn ang="0">
                  <a:pos x="309033" y="436033"/>
                </a:cxn>
                <a:cxn ang="0">
                  <a:pos x="97367" y="436033"/>
                </a:cxn>
                <a:cxn ang="0">
                  <a:pos x="33867" y="368300"/>
                </a:cxn>
                <a:cxn ang="0">
                  <a:pos x="33867" y="300567"/>
                </a:cxn>
                <a:cxn ang="0">
                  <a:pos x="33867" y="296333"/>
                </a:cxn>
                <a:cxn ang="0">
                  <a:pos x="42333" y="262467"/>
                </a:cxn>
                <a:cxn ang="0">
                  <a:pos x="71967" y="237067"/>
                </a:cxn>
                <a:cxn ang="0">
                  <a:pos x="97367" y="232833"/>
                </a:cxn>
                <a:cxn ang="0">
                  <a:pos x="105833" y="232833"/>
                </a:cxn>
                <a:cxn ang="0">
                  <a:pos x="309033" y="232833"/>
                </a:cxn>
                <a:cxn ang="0">
                  <a:pos x="372533" y="300567"/>
                </a:cxn>
                <a:cxn ang="0">
                  <a:pos x="372533" y="317500"/>
                </a:cxn>
                <a:cxn ang="0">
                  <a:pos x="372533" y="351367"/>
                </a:cxn>
                <a:cxn ang="0">
                  <a:pos x="372533" y="368300"/>
                </a:cxn>
                <a:cxn ang="0">
                  <a:pos x="829733" y="368300"/>
                </a:cxn>
                <a:cxn ang="0">
                  <a:pos x="766233" y="436033"/>
                </a:cxn>
                <a:cxn ang="0">
                  <a:pos x="558800" y="436033"/>
                </a:cxn>
                <a:cxn ang="0">
                  <a:pos x="491067" y="368300"/>
                </a:cxn>
                <a:cxn ang="0">
                  <a:pos x="491067" y="351367"/>
                </a:cxn>
                <a:cxn ang="0">
                  <a:pos x="491067" y="317500"/>
                </a:cxn>
                <a:cxn ang="0">
                  <a:pos x="491067" y="300567"/>
                </a:cxn>
                <a:cxn ang="0">
                  <a:pos x="558800" y="232833"/>
                </a:cxn>
                <a:cxn ang="0">
                  <a:pos x="757767" y="232833"/>
                </a:cxn>
                <a:cxn ang="0">
                  <a:pos x="766233" y="232833"/>
                </a:cxn>
                <a:cxn ang="0">
                  <a:pos x="787400" y="237067"/>
                </a:cxn>
                <a:cxn ang="0">
                  <a:pos x="821267" y="266700"/>
                </a:cxn>
                <a:cxn ang="0">
                  <a:pos x="829733" y="296333"/>
                </a:cxn>
                <a:cxn ang="0">
                  <a:pos x="829733" y="300567"/>
                </a:cxn>
                <a:cxn ang="0">
                  <a:pos x="829733" y="368300"/>
                </a:cxn>
              </a:cxnLst>
              <a:rect l="0" t="0" r="0" b="0"/>
              <a:pathLst>
                <a:path w="204" h="111">
                  <a:moveTo>
                    <a:pt x="182" y="47"/>
                  </a:moveTo>
                  <a:cubicBezTo>
                    <a:pt x="129" y="2"/>
                    <a:pt x="129" y="2"/>
                    <a:pt x="129" y="2"/>
                  </a:cubicBezTo>
                  <a:cubicBezTo>
                    <a:pt x="127" y="0"/>
                    <a:pt x="125" y="0"/>
                    <a:pt x="123" y="2"/>
                  </a:cubicBezTo>
                  <a:cubicBezTo>
                    <a:pt x="122" y="4"/>
                    <a:pt x="122" y="6"/>
                    <a:pt x="124" y="8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18" y="47"/>
                    <a:pt x="108" y="58"/>
                    <a:pt x="108" y="71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58"/>
                    <a:pt x="86" y="47"/>
                    <a:pt x="7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2" y="6"/>
                    <a:pt x="82" y="4"/>
                    <a:pt x="81" y="2"/>
                  </a:cubicBezTo>
                  <a:cubicBezTo>
                    <a:pt x="79" y="0"/>
                    <a:pt x="77" y="0"/>
                    <a:pt x="75" y="2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11" y="48"/>
                    <a:pt x="2" y="56"/>
                    <a:pt x="0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69"/>
                    <a:pt x="0" y="70"/>
                    <a:pt x="0" y="7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00"/>
                    <a:pt x="10" y="111"/>
                    <a:pt x="2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6" y="111"/>
                    <a:pt x="96" y="100"/>
                    <a:pt x="96" y="87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8" y="100"/>
                    <a:pt x="118" y="111"/>
                    <a:pt x="132" y="111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94" y="111"/>
                    <a:pt x="204" y="100"/>
                    <a:pt x="204" y="87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4" y="58"/>
                    <a:pt x="194" y="48"/>
                    <a:pt x="182" y="47"/>
                  </a:cubicBezTo>
                  <a:close/>
                  <a:moveTo>
                    <a:pt x="88" y="87"/>
                  </a:moveTo>
                  <a:cubicBezTo>
                    <a:pt x="88" y="96"/>
                    <a:pt x="81" y="103"/>
                    <a:pt x="73" y="103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15" y="103"/>
                    <a:pt x="8" y="96"/>
                    <a:pt x="8" y="87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67"/>
                    <a:pt x="9" y="65"/>
                    <a:pt x="10" y="62"/>
                  </a:cubicBezTo>
                  <a:cubicBezTo>
                    <a:pt x="12" y="60"/>
                    <a:pt x="14" y="57"/>
                    <a:pt x="17" y="56"/>
                  </a:cubicBezTo>
                  <a:cubicBezTo>
                    <a:pt x="19" y="55"/>
                    <a:pt x="21" y="55"/>
                    <a:pt x="23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81" y="55"/>
                    <a:pt x="88" y="62"/>
                    <a:pt x="88" y="71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8" y="83"/>
                    <a:pt x="88" y="83"/>
                    <a:pt x="88" y="83"/>
                  </a:cubicBezTo>
                  <a:lnTo>
                    <a:pt x="88" y="87"/>
                  </a:lnTo>
                  <a:close/>
                  <a:moveTo>
                    <a:pt x="196" y="87"/>
                  </a:moveTo>
                  <a:cubicBezTo>
                    <a:pt x="196" y="96"/>
                    <a:pt x="189" y="103"/>
                    <a:pt x="181" y="103"/>
                  </a:cubicBezTo>
                  <a:cubicBezTo>
                    <a:pt x="132" y="103"/>
                    <a:pt x="132" y="103"/>
                    <a:pt x="132" y="103"/>
                  </a:cubicBezTo>
                  <a:cubicBezTo>
                    <a:pt x="123" y="103"/>
                    <a:pt x="116" y="96"/>
                    <a:pt x="116" y="87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62"/>
                    <a:pt x="123" y="55"/>
                    <a:pt x="132" y="55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3" y="55"/>
                    <a:pt x="184" y="55"/>
                    <a:pt x="186" y="56"/>
                  </a:cubicBezTo>
                  <a:cubicBezTo>
                    <a:pt x="190" y="57"/>
                    <a:pt x="192" y="60"/>
                    <a:pt x="194" y="63"/>
                  </a:cubicBezTo>
                  <a:cubicBezTo>
                    <a:pt x="195" y="65"/>
                    <a:pt x="196" y="67"/>
                    <a:pt x="196" y="70"/>
                  </a:cubicBezTo>
                  <a:cubicBezTo>
                    <a:pt x="196" y="71"/>
                    <a:pt x="196" y="71"/>
                    <a:pt x="196" y="71"/>
                  </a:cubicBezTo>
                  <a:lnTo>
                    <a:pt x="196" y="87"/>
                  </a:lnTo>
                  <a:close/>
                </a:path>
              </a:pathLst>
            </a:custGeom>
            <a:grpFill/>
            <a:ln w="9525">
              <a:solidFill>
                <a:srgbClr val="27CAC5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93">
              <a:extLst>
                <a:ext uri="{FF2B5EF4-FFF2-40B4-BE49-F238E27FC236}">
                  <a16:creationId xmlns="" xmlns:a16="http://schemas.microsoft.com/office/drawing/2014/main" id="{D366F532-912F-4A50-B86B-F848F14A5E9E}"/>
                </a:ext>
              </a:extLst>
            </p:cNvPr>
            <p:cNvSpPr/>
            <p:nvPr/>
          </p:nvSpPr>
          <p:spPr>
            <a:xfrm>
              <a:off x="9475789" y="11658600"/>
              <a:ext cx="423863" cy="423863"/>
            </a:xfrm>
            <a:custGeom>
              <a:avLst/>
              <a:gdLst/>
              <a:ahLst/>
              <a:cxnLst>
                <a:cxn ang="0">
                  <a:pos x="305181" y="372999"/>
                </a:cxn>
                <a:cxn ang="0">
                  <a:pos x="271272" y="368761"/>
                </a:cxn>
                <a:cxn ang="0">
                  <a:pos x="224647" y="334852"/>
                </a:cxn>
                <a:cxn ang="0">
                  <a:pos x="199216" y="241602"/>
                </a:cxn>
                <a:cxn ang="0">
                  <a:pos x="203454" y="207693"/>
                </a:cxn>
                <a:cxn ang="0">
                  <a:pos x="296704" y="169545"/>
                </a:cxn>
                <a:cxn ang="0">
                  <a:pos x="406908" y="50864"/>
                </a:cxn>
                <a:cxn ang="0">
                  <a:pos x="423863" y="21193"/>
                </a:cxn>
                <a:cxn ang="0">
                  <a:pos x="381477" y="0"/>
                </a:cxn>
                <a:cxn ang="0">
                  <a:pos x="334852" y="63579"/>
                </a:cxn>
                <a:cxn ang="0">
                  <a:pos x="267034" y="131398"/>
                </a:cxn>
                <a:cxn ang="0">
                  <a:pos x="178022" y="161068"/>
                </a:cxn>
                <a:cxn ang="0">
                  <a:pos x="165307" y="156829"/>
                </a:cxn>
                <a:cxn ang="0">
                  <a:pos x="122920" y="110204"/>
                </a:cxn>
                <a:cxn ang="0">
                  <a:pos x="55102" y="8477"/>
                </a:cxn>
                <a:cxn ang="0">
                  <a:pos x="50864" y="0"/>
                </a:cxn>
                <a:cxn ang="0">
                  <a:pos x="0" y="12716"/>
                </a:cxn>
                <a:cxn ang="0">
                  <a:pos x="46625" y="89011"/>
                </a:cxn>
                <a:cxn ang="0">
                  <a:pos x="105966" y="169545"/>
                </a:cxn>
                <a:cxn ang="0">
                  <a:pos x="139875" y="194977"/>
                </a:cxn>
                <a:cxn ang="0">
                  <a:pos x="152591" y="203454"/>
                </a:cxn>
                <a:cxn ang="0">
                  <a:pos x="152591" y="241602"/>
                </a:cxn>
                <a:cxn ang="0">
                  <a:pos x="165307" y="330613"/>
                </a:cxn>
                <a:cxn ang="0">
                  <a:pos x="228886" y="406908"/>
                </a:cxn>
                <a:cxn ang="0">
                  <a:pos x="305181" y="423863"/>
                </a:cxn>
                <a:cxn ang="0">
                  <a:pos x="326375" y="419624"/>
                </a:cxn>
                <a:cxn ang="0">
                  <a:pos x="309420" y="372999"/>
                </a:cxn>
                <a:cxn ang="0">
                  <a:pos x="305181" y="372999"/>
                </a:cxn>
              </a:cxnLst>
              <a:rect l="0" t="0" r="0" b="0"/>
              <a:pathLst>
                <a:path w="100" h="100">
                  <a:moveTo>
                    <a:pt x="72" y="88"/>
                  </a:moveTo>
                  <a:cubicBezTo>
                    <a:pt x="70" y="88"/>
                    <a:pt x="67" y="88"/>
                    <a:pt x="64" y="87"/>
                  </a:cubicBezTo>
                  <a:cubicBezTo>
                    <a:pt x="59" y="86"/>
                    <a:pt x="56" y="84"/>
                    <a:pt x="53" y="79"/>
                  </a:cubicBezTo>
                  <a:cubicBezTo>
                    <a:pt x="50" y="75"/>
                    <a:pt x="47" y="68"/>
                    <a:pt x="47" y="57"/>
                  </a:cubicBezTo>
                  <a:cubicBezTo>
                    <a:pt x="47" y="55"/>
                    <a:pt x="48" y="52"/>
                    <a:pt x="48" y="49"/>
                  </a:cubicBezTo>
                  <a:cubicBezTo>
                    <a:pt x="56" y="48"/>
                    <a:pt x="63" y="44"/>
                    <a:pt x="70" y="40"/>
                  </a:cubicBezTo>
                  <a:cubicBezTo>
                    <a:pt x="81" y="32"/>
                    <a:pt x="90" y="21"/>
                    <a:pt x="96" y="12"/>
                  </a:cubicBezTo>
                  <a:cubicBezTo>
                    <a:pt x="98" y="9"/>
                    <a:pt x="99" y="7"/>
                    <a:pt x="100" y="5"/>
                  </a:cubicBezTo>
                  <a:cubicBezTo>
                    <a:pt x="96" y="4"/>
                    <a:pt x="93" y="3"/>
                    <a:pt x="90" y="0"/>
                  </a:cubicBezTo>
                  <a:cubicBezTo>
                    <a:pt x="87" y="5"/>
                    <a:pt x="84" y="10"/>
                    <a:pt x="79" y="15"/>
                  </a:cubicBezTo>
                  <a:cubicBezTo>
                    <a:pt x="75" y="21"/>
                    <a:pt x="69" y="27"/>
                    <a:pt x="63" y="31"/>
                  </a:cubicBezTo>
                  <a:cubicBezTo>
                    <a:pt x="56" y="35"/>
                    <a:pt x="50" y="38"/>
                    <a:pt x="42" y="38"/>
                  </a:cubicBezTo>
                  <a:cubicBezTo>
                    <a:pt x="42" y="38"/>
                    <a:pt x="41" y="38"/>
                    <a:pt x="39" y="37"/>
                  </a:cubicBezTo>
                  <a:cubicBezTo>
                    <a:pt x="37" y="35"/>
                    <a:pt x="33" y="31"/>
                    <a:pt x="29" y="26"/>
                  </a:cubicBezTo>
                  <a:cubicBezTo>
                    <a:pt x="23" y="18"/>
                    <a:pt x="17" y="9"/>
                    <a:pt x="13" y="2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8" y="2"/>
                    <a:pt x="4" y="3"/>
                    <a:pt x="0" y="3"/>
                  </a:cubicBezTo>
                  <a:cubicBezTo>
                    <a:pt x="3" y="8"/>
                    <a:pt x="7" y="14"/>
                    <a:pt x="11" y="21"/>
                  </a:cubicBezTo>
                  <a:cubicBezTo>
                    <a:pt x="15" y="27"/>
                    <a:pt x="20" y="34"/>
                    <a:pt x="25" y="40"/>
                  </a:cubicBezTo>
                  <a:cubicBezTo>
                    <a:pt x="28" y="42"/>
                    <a:pt x="30" y="45"/>
                    <a:pt x="33" y="46"/>
                  </a:cubicBezTo>
                  <a:cubicBezTo>
                    <a:pt x="34" y="47"/>
                    <a:pt x="35" y="48"/>
                    <a:pt x="36" y="48"/>
                  </a:cubicBezTo>
                  <a:cubicBezTo>
                    <a:pt x="36" y="51"/>
                    <a:pt x="36" y="54"/>
                    <a:pt x="36" y="57"/>
                  </a:cubicBezTo>
                  <a:cubicBezTo>
                    <a:pt x="36" y="66"/>
                    <a:pt x="37" y="72"/>
                    <a:pt x="39" y="78"/>
                  </a:cubicBezTo>
                  <a:cubicBezTo>
                    <a:pt x="42" y="87"/>
                    <a:pt x="48" y="92"/>
                    <a:pt x="54" y="96"/>
                  </a:cubicBezTo>
                  <a:cubicBezTo>
                    <a:pt x="60" y="99"/>
                    <a:pt x="67" y="100"/>
                    <a:pt x="72" y="100"/>
                  </a:cubicBezTo>
                  <a:cubicBezTo>
                    <a:pt x="74" y="100"/>
                    <a:pt x="76" y="100"/>
                    <a:pt x="77" y="99"/>
                  </a:cubicBezTo>
                  <a:cubicBezTo>
                    <a:pt x="75" y="96"/>
                    <a:pt x="74" y="92"/>
                    <a:pt x="73" y="88"/>
                  </a:cubicBezTo>
                  <a:lnTo>
                    <a:pt x="72" y="88"/>
                  </a:lnTo>
                  <a:close/>
                </a:path>
              </a:pathLst>
            </a:custGeom>
            <a:grpFill/>
            <a:ln w="9525">
              <a:solidFill>
                <a:srgbClr val="27CAC5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94">
              <a:extLst>
                <a:ext uri="{FF2B5EF4-FFF2-40B4-BE49-F238E27FC236}">
                  <a16:creationId xmlns="" xmlns:a16="http://schemas.microsoft.com/office/drawing/2014/main" id="{6B0CB333-1D6F-40DB-A6B5-6886C14D0455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807576" y="11917362"/>
              <a:ext cx="211138" cy="198438"/>
            </a:xfrm>
            <a:custGeom>
              <a:avLst/>
              <a:gdLst/>
              <a:ahLst/>
              <a:cxnLst>
                <a:cxn ang="0">
                  <a:pos x="105569" y="0"/>
                </a:cxn>
                <a:cxn ang="0">
                  <a:pos x="0" y="101330"/>
                </a:cxn>
                <a:cxn ang="0">
                  <a:pos x="0" y="113996"/>
                </a:cxn>
                <a:cxn ang="0">
                  <a:pos x="21114" y="160439"/>
                </a:cxn>
                <a:cxn ang="0">
                  <a:pos x="105569" y="198438"/>
                </a:cxn>
                <a:cxn ang="0">
                  <a:pos x="211138" y="101330"/>
                </a:cxn>
                <a:cxn ang="0">
                  <a:pos x="105569" y="0"/>
                </a:cxn>
                <a:cxn ang="0">
                  <a:pos x="105569" y="143551"/>
                </a:cxn>
                <a:cxn ang="0">
                  <a:pos x="54896" y="101330"/>
                </a:cxn>
                <a:cxn ang="0">
                  <a:pos x="105569" y="54887"/>
                </a:cxn>
                <a:cxn ang="0">
                  <a:pos x="156242" y="101330"/>
                </a:cxn>
                <a:cxn ang="0">
                  <a:pos x="105569" y="143551"/>
                </a:cxn>
              </a:cxnLst>
              <a:rect l="0" t="0" r="0" b="0"/>
              <a:pathLst>
                <a:path w="50" h="47">
                  <a:moveTo>
                    <a:pt x="25" y="0"/>
                  </a:moveTo>
                  <a:cubicBezTo>
                    <a:pt x="12" y="0"/>
                    <a:pt x="0" y="10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31"/>
                    <a:pt x="2" y="35"/>
                    <a:pt x="5" y="38"/>
                  </a:cubicBezTo>
                  <a:cubicBezTo>
                    <a:pt x="9" y="44"/>
                    <a:pt x="17" y="47"/>
                    <a:pt x="25" y="47"/>
                  </a:cubicBezTo>
                  <a:cubicBezTo>
                    <a:pt x="38" y="47"/>
                    <a:pt x="50" y="37"/>
                    <a:pt x="50" y="24"/>
                  </a:cubicBezTo>
                  <a:cubicBezTo>
                    <a:pt x="50" y="10"/>
                    <a:pt x="38" y="0"/>
                    <a:pt x="25" y="0"/>
                  </a:cubicBezTo>
                  <a:close/>
                  <a:moveTo>
                    <a:pt x="25" y="34"/>
                  </a:moveTo>
                  <a:cubicBezTo>
                    <a:pt x="18" y="34"/>
                    <a:pt x="13" y="29"/>
                    <a:pt x="13" y="24"/>
                  </a:cubicBezTo>
                  <a:cubicBezTo>
                    <a:pt x="13" y="18"/>
                    <a:pt x="18" y="13"/>
                    <a:pt x="25" y="13"/>
                  </a:cubicBezTo>
                  <a:cubicBezTo>
                    <a:pt x="32" y="13"/>
                    <a:pt x="37" y="18"/>
                    <a:pt x="37" y="24"/>
                  </a:cubicBezTo>
                  <a:cubicBezTo>
                    <a:pt x="37" y="29"/>
                    <a:pt x="32" y="34"/>
                    <a:pt x="25" y="34"/>
                  </a:cubicBezTo>
                  <a:close/>
                </a:path>
              </a:pathLst>
            </a:custGeom>
            <a:grpFill/>
            <a:ln w="9525">
              <a:solidFill>
                <a:srgbClr val="27CAC5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95">
              <a:extLst>
                <a:ext uri="{FF2B5EF4-FFF2-40B4-BE49-F238E27FC236}">
                  <a16:creationId xmlns="" xmlns:a16="http://schemas.microsoft.com/office/drawing/2014/main" id="{E87C1157-527E-4C1F-8D89-034CA5500E8E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840914" y="11510962"/>
              <a:ext cx="157163" cy="152400"/>
            </a:xfrm>
            <a:custGeom>
              <a:avLst/>
              <a:gdLst/>
              <a:ahLst/>
              <a:cxnLst>
                <a:cxn ang="0">
                  <a:pos x="76458" y="0"/>
                </a:cxn>
                <a:cxn ang="0">
                  <a:pos x="0" y="76200"/>
                </a:cxn>
                <a:cxn ang="0">
                  <a:pos x="25486" y="131233"/>
                </a:cxn>
                <a:cxn ang="0">
                  <a:pos x="72210" y="152400"/>
                </a:cxn>
                <a:cxn ang="0">
                  <a:pos x="76458" y="152400"/>
                </a:cxn>
                <a:cxn ang="0">
                  <a:pos x="157163" y="76200"/>
                </a:cxn>
                <a:cxn ang="0">
                  <a:pos x="76458" y="0"/>
                </a:cxn>
                <a:cxn ang="0">
                  <a:pos x="76458" y="110067"/>
                </a:cxn>
                <a:cxn ang="0">
                  <a:pos x="42476" y="76200"/>
                </a:cxn>
                <a:cxn ang="0">
                  <a:pos x="76458" y="42333"/>
                </a:cxn>
                <a:cxn ang="0">
                  <a:pos x="114687" y="76200"/>
                </a:cxn>
                <a:cxn ang="0">
                  <a:pos x="76458" y="110067"/>
                </a:cxn>
              </a:cxnLst>
              <a:rect l="0" t="0" r="0" b="0"/>
              <a:pathLst>
                <a:path w="37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5"/>
                    <a:pt x="17" y="36"/>
                  </a:cubicBezTo>
                  <a:cubicBezTo>
                    <a:pt x="17" y="36"/>
                    <a:pt x="18" y="36"/>
                    <a:pt x="18" y="36"/>
                  </a:cubicBezTo>
                  <a:cubicBezTo>
                    <a:pt x="29" y="36"/>
                    <a:pt x="37" y="28"/>
                    <a:pt x="37" y="18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3" y="26"/>
                    <a:pt x="10" y="22"/>
                    <a:pt x="10" y="18"/>
                  </a:cubicBezTo>
                  <a:cubicBezTo>
                    <a:pt x="10" y="14"/>
                    <a:pt x="13" y="10"/>
                    <a:pt x="18" y="10"/>
                  </a:cubicBezTo>
                  <a:cubicBezTo>
                    <a:pt x="24" y="10"/>
                    <a:pt x="27" y="14"/>
                    <a:pt x="27" y="18"/>
                  </a:cubicBezTo>
                  <a:cubicBezTo>
                    <a:pt x="27" y="22"/>
                    <a:pt x="24" y="26"/>
                    <a:pt x="18" y="26"/>
                  </a:cubicBezTo>
                  <a:close/>
                </a:path>
              </a:pathLst>
            </a:custGeom>
            <a:grpFill/>
            <a:ln w="9525">
              <a:solidFill>
                <a:srgbClr val="27CAC5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96">
              <a:extLst>
                <a:ext uri="{FF2B5EF4-FFF2-40B4-BE49-F238E27FC236}">
                  <a16:creationId xmlns="" xmlns:a16="http://schemas.microsoft.com/office/drawing/2014/main" id="{600F6DC1-DE48-4DB6-BE87-1FA5D82AE7F3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396414" y="11498262"/>
              <a:ext cx="160338" cy="152400"/>
            </a:xfrm>
            <a:custGeom>
              <a:avLst/>
              <a:gdLst/>
              <a:ahLst/>
              <a:cxnLst>
                <a:cxn ang="0">
                  <a:pos x="80169" y="0"/>
                </a:cxn>
                <a:cxn ang="0">
                  <a:pos x="0" y="76200"/>
                </a:cxn>
                <a:cxn ang="0">
                  <a:pos x="67511" y="152400"/>
                </a:cxn>
                <a:cxn ang="0">
                  <a:pos x="80169" y="152400"/>
                </a:cxn>
                <a:cxn ang="0">
                  <a:pos x="118144" y="139700"/>
                </a:cxn>
                <a:cxn ang="0">
                  <a:pos x="160338" y="76200"/>
                </a:cxn>
                <a:cxn ang="0">
                  <a:pos x="80169" y="0"/>
                </a:cxn>
                <a:cxn ang="0">
                  <a:pos x="42194" y="76200"/>
                </a:cxn>
                <a:cxn ang="0">
                  <a:pos x="80169" y="42333"/>
                </a:cxn>
                <a:cxn ang="0">
                  <a:pos x="118144" y="76200"/>
                </a:cxn>
                <a:cxn ang="0">
                  <a:pos x="80169" y="110067"/>
                </a:cxn>
                <a:cxn ang="0">
                  <a:pos x="42194" y="76200"/>
                </a:cxn>
              </a:cxnLst>
              <a:rect l="0" t="0" r="0" b="0"/>
              <a:pathLst>
                <a:path w="38" h="36"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7"/>
                    <a:pt x="7" y="34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22" y="36"/>
                    <a:pt x="25" y="35"/>
                    <a:pt x="28" y="33"/>
                  </a:cubicBezTo>
                  <a:cubicBezTo>
                    <a:pt x="34" y="30"/>
                    <a:pt x="38" y="25"/>
                    <a:pt x="38" y="18"/>
                  </a:cubicBezTo>
                  <a:cubicBezTo>
                    <a:pt x="38" y="8"/>
                    <a:pt x="29" y="0"/>
                    <a:pt x="19" y="0"/>
                  </a:cubicBezTo>
                  <a:close/>
                  <a:moveTo>
                    <a:pt x="10" y="18"/>
                  </a:moveTo>
                  <a:cubicBezTo>
                    <a:pt x="10" y="14"/>
                    <a:pt x="14" y="10"/>
                    <a:pt x="19" y="10"/>
                  </a:cubicBezTo>
                  <a:cubicBezTo>
                    <a:pt x="24" y="10"/>
                    <a:pt x="28" y="14"/>
                    <a:pt x="28" y="18"/>
                  </a:cubicBezTo>
                  <a:cubicBezTo>
                    <a:pt x="28" y="22"/>
                    <a:pt x="24" y="26"/>
                    <a:pt x="19" y="26"/>
                  </a:cubicBezTo>
                  <a:cubicBezTo>
                    <a:pt x="14" y="26"/>
                    <a:pt x="10" y="22"/>
                    <a:pt x="10" y="18"/>
                  </a:cubicBezTo>
                  <a:close/>
                </a:path>
              </a:pathLst>
            </a:custGeom>
            <a:grpFill/>
            <a:ln w="9525">
              <a:solidFill>
                <a:srgbClr val="27CAC5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E53DDE90-87EB-4D74-ACB2-C087D3D4291E}"/>
              </a:ext>
            </a:extLst>
          </p:cNvPr>
          <p:cNvGrpSpPr/>
          <p:nvPr/>
        </p:nvGrpSpPr>
        <p:grpSpPr>
          <a:xfrm>
            <a:off x="4471922" y="4046139"/>
            <a:ext cx="546974" cy="383713"/>
            <a:chOff x="2878425" y="14235366"/>
            <a:chExt cx="606425" cy="487363"/>
          </a:xfrm>
          <a:solidFill>
            <a:srgbClr val="27CAC5"/>
          </a:solidFill>
        </p:grpSpPr>
        <p:sp>
          <p:nvSpPr>
            <p:cNvPr id="22" name="Freeform 202">
              <a:extLst>
                <a:ext uri="{FF2B5EF4-FFF2-40B4-BE49-F238E27FC236}">
                  <a16:creationId xmlns="" xmlns:a16="http://schemas.microsoft.com/office/drawing/2014/main" id="{1EE1F8E2-27E5-49F7-B4F3-D0BFA56EA926}"/>
                </a:ext>
              </a:extLst>
            </p:cNvPr>
            <p:cNvSpPr/>
            <p:nvPr/>
          </p:nvSpPr>
          <p:spPr bwMode="auto">
            <a:xfrm>
              <a:off x="2878425" y="14235366"/>
              <a:ext cx="606425" cy="487363"/>
            </a:xfrm>
            <a:custGeom>
              <a:avLst/>
              <a:gdLst>
                <a:gd name="T0" fmla="*/ 192 w 204"/>
                <a:gd name="T1" fmla="*/ 39 h 164"/>
                <a:gd name="T2" fmla="*/ 180 w 204"/>
                <a:gd name="T3" fmla="*/ 51 h 164"/>
                <a:gd name="T4" fmla="*/ 180 w 204"/>
                <a:gd name="T5" fmla="*/ 114 h 164"/>
                <a:gd name="T6" fmla="*/ 178 w 204"/>
                <a:gd name="T7" fmla="*/ 114 h 164"/>
                <a:gd name="T8" fmla="*/ 24 w 204"/>
                <a:gd name="T9" fmla="*/ 114 h 164"/>
                <a:gd name="T10" fmla="*/ 24 w 204"/>
                <a:gd name="T11" fmla="*/ 114 h 164"/>
                <a:gd name="T12" fmla="*/ 24 w 204"/>
                <a:gd name="T13" fmla="*/ 12 h 164"/>
                <a:gd name="T14" fmla="*/ 12 w 204"/>
                <a:gd name="T15" fmla="*/ 0 h 164"/>
                <a:gd name="T16" fmla="*/ 0 w 204"/>
                <a:gd name="T17" fmla="*/ 12 h 164"/>
                <a:gd name="T18" fmla="*/ 0 w 204"/>
                <a:gd name="T19" fmla="*/ 152 h 164"/>
                <a:gd name="T20" fmla="*/ 12 w 204"/>
                <a:gd name="T21" fmla="*/ 164 h 164"/>
                <a:gd name="T22" fmla="*/ 24 w 204"/>
                <a:gd name="T23" fmla="*/ 152 h 164"/>
                <a:gd name="T24" fmla="*/ 24 w 204"/>
                <a:gd name="T25" fmla="*/ 138 h 164"/>
                <a:gd name="T26" fmla="*/ 24 w 204"/>
                <a:gd name="T27" fmla="*/ 138 h 164"/>
                <a:gd name="T28" fmla="*/ 178 w 204"/>
                <a:gd name="T29" fmla="*/ 138 h 164"/>
                <a:gd name="T30" fmla="*/ 180 w 204"/>
                <a:gd name="T31" fmla="*/ 138 h 164"/>
                <a:gd name="T32" fmla="*/ 180 w 204"/>
                <a:gd name="T33" fmla="*/ 152 h 164"/>
                <a:gd name="T34" fmla="*/ 192 w 204"/>
                <a:gd name="T35" fmla="*/ 164 h 164"/>
                <a:gd name="T36" fmla="*/ 204 w 204"/>
                <a:gd name="T37" fmla="*/ 152 h 164"/>
                <a:gd name="T38" fmla="*/ 204 w 204"/>
                <a:gd name="T39" fmla="*/ 51 h 164"/>
                <a:gd name="T40" fmla="*/ 192 w 204"/>
                <a:gd name="T41" fmla="*/ 3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164">
                  <a:moveTo>
                    <a:pt x="192" y="39"/>
                  </a:moveTo>
                  <a:cubicBezTo>
                    <a:pt x="185" y="39"/>
                    <a:pt x="180" y="44"/>
                    <a:pt x="180" y="51"/>
                  </a:cubicBezTo>
                  <a:cubicBezTo>
                    <a:pt x="180" y="114"/>
                    <a:pt x="180" y="114"/>
                    <a:pt x="180" y="114"/>
                  </a:cubicBezTo>
                  <a:cubicBezTo>
                    <a:pt x="179" y="114"/>
                    <a:pt x="178" y="114"/>
                    <a:pt x="178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9"/>
                    <a:pt x="5" y="164"/>
                    <a:pt x="12" y="164"/>
                  </a:cubicBezTo>
                  <a:cubicBezTo>
                    <a:pt x="18" y="164"/>
                    <a:pt x="24" y="159"/>
                    <a:pt x="24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8" y="138"/>
                    <a:pt x="179" y="138"/>
                    <a:pt x="180" y="138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0" y="159"/>
                    <a:pt x="185" y="164"/>
                    <a:pt x="192" y="164"/>
                  </a:cubicBezTo>
                  <a:cubicBezTo>
                    <a:pt x="198" y="164"/>
                    <a:pt x="204" y="159"/>
                    <a:pt x="204" y="152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44"/>
                    <a:pt x="198" y="39"/>
                    <a:pt x="192" y="39"/>
                  </a:cubicBezTo>
                  <a:close/>
                </a:path>
              </a:pathLst>
            </a:custGeom>
            <a:grpFill/>
            <a:ln w="38100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203">
              <a:extLst>
                <a:ext uri="{FF2B5EF4-FFF2-40B4-BE49-F238E27FC236}">
                  <a16:creationId xmlns="" xmlns:a16="http://schemas.microsoft.com/office/drawing/2014/main" id="{B7D8EF8C-70E4-43D9-BA68-6D0F4C37ABA0}"/>
                </a:ext>
              </a:extLst>
            </p:cNvPr>
            <p:cNvSpPr/>
            <p:nvPr/>
          </p:nvSpPr>
          <p:spPr bwMode="auto">
            <a:xfrm>
              <a:off x="2964150" y="14483641"/>
              <a:ext cx="430213" cy="66050"/>
            </a:xfrm>
            <a:custGeom>
              <a:avLst/>
              <a:gdLst>
                <a:gd name="T0" fmla="*/ 145 w 145"/>
                <a:gd name="T1" fmla="*/ 34 h 42"/>
                <a:gd name="T2" fmla="*/ 132 w 145"/>
                <a:gd name="T3" fmla="*/ 42 h 42"/>
                <a:gd name="T4" fmla="*/ 13 w 145"/>
                <a:gd name="T5" fmla="*/ 42 h 42"/>
                <a:gd name="T6" fmla="*/ 0 w 145"/>
                <a:gd name="T7" fmla="*/ 34 h 42"/>
                <a:gd name="T8" fmla="*/ 0 w 145"/>
                <a:gd name="T9" fmla="*/ 8 h 42"/>
                <a:gd name="T10" fmla="*/ 13 w 145"/>
                <a:gd name="T11" fmla="*/ 0 h 42"/>
                <a:gd name="T12" fmla="*/ 132 w 145"/>
                <a:gd name="T13" fmla="*/ 0 h 42"/>
                <a:gd name="T14" fmla="*/ 145 w 145"/>
                <a:gd name="T15" fmla="*/ 8 h 42"/>
                <a:gd name="T16" fmla="*/ 145 w 145"/>
                <a:gd name="T17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42">
                  <a:moveTo>
                    <a:pt x="145" y="34"/>
                  </a:moveTo>
                  <a:cubicBezTo>
                    <a:pt x="145" y="39"/>
                    <a:pt x="139" y="42"/>
                    <a:pt x="132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42"/>
                    <a:pt x="0" y="39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6" y="0"/>
                    <a:pt x="13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9" y="0"/>
                    <a:pt x="145" y="3"/>
                    <a:pt x="145" y="8"/>
                  </a:cubicBezTo>
                  <a:lnTo>
                    <a:pt x="145" y="34"/>
                  </a:lnTo>
                  <a:close/>
                </a:path>
              </a:pathLst>
            </a:custGeom>
            <a:grpFill/>
            <a:ln w="38100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204">
              <a:extLst>
                <a:ext uri="{FF2B5EF4-FFF2-40B4-BE49-F238E27FC236}">
                  <a16:creationId xmlns="" xmlns:a16="http://schemas.microsoft.com/office/drawing/2014/main" id="{869F4A51-1714-4BDA-B96F-6E9392451545}"/>
                </a:ext>
              </a:extLst>
            </p:cNvPr>
            <p:cNvSpPr/>
            <p:nvPr/>
          </p:nvSpPr>
          <p:spPr bwMode="auto">
            <a:xfrm>
              <a:off x="2964150" y="14378715"/>
              <a:ext cx="171450" cy="96213"/>
            </a:xfrm>
            <a:custGeom>
              <a:avLst/>
              <a:gdLst>
                <a:gd name="T0" fmla="*/ 58 w 58"/>
                <a:gd name="T1" fmla="*/ 29 h 42"/>
                <a:gd name="T2" fmla="*/ 46 w 58"/>
                <a:gd name="T3" fmla="*/ 42 h 42"/>
                <a:gd name="T4" fmla="*/ 13 w 58"/>
                <a:gd name="T5" fmla="*/ 42 h 42"/>
                <a:gd name="T6" fmla="*/ 0 w 58"/>
                <a:gd name="T7" fmla="*/ 29 h 42"/>
                <a:gd name="T8" fmla="*/ 0 w 58"/>
                <a:gd name="T9" fmla="*/ 13 h 42"/>
                <a:gd name="T10" fmla="*/ 13 w 58"/>
                <a:gd name="T11" fmla="*/ 0 h 42"/>
                <a:gd name="T12" fmla="*/ 46 w 58"/>
                <a:gd name="T13" fmla="*/ 0 h 42"/>
                <a:gd name="T14" fmla="*/ 58 w 58"/>
                <a:gd name="T15" fmla="*/ 13 h 42"/>
                <a:gd name="T16" fmla="*/ 58 w 58"/>
                <a:gd name="T17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2">
                  <a:moveTo>
                    <a:pt x="58" y="29"/>
                  </a:moveTo>
                  <a:cubicBezTo>
                    <a:pt x="58" y="36"/>
                    <a:pt x="53" y="42"/>
                    <a:pt x="46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42"/>
                    <a:pt x="0" y="36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3" y="0"/>
                    <a:pt x="58" y="6"/>
                    <a:pt x="58" y="13"/>
                  </a:cubicBezTo>
                  <a:lnTo>
                    <a:pt x="58" y="29"/>
                  </a:lnTo>
                  <a:close/>
                </a:path>
              </a:pathLst>
            </a:custGeom>
            <a:grpFill/>
            <a:ln w="38100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A09A0CAA-ED9E-47E4-85E4-9707C1CC69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02" y="2045681"/>
            <a:ext cx="3796013" cy="379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72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0C11BDE-587C-485E-8714-85E4CCDD0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50B097-4B7F-4E37-8021-8995D540D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8CAC6"/>
              </a:clrFrom>
              <a:clrTo>
                <a:srgbClr val="28CA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4" t="23526" b="7966"/>
          <a:stretch/>
        </p:blipFill>
        <p:spPr>
          <a:xfrm>
            <a:off x="6428096" y="2156346"/>
            <a:ext cx="5763904" cy="4176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ABE59A8-FF9A-4575-9D7D-A38F9F697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39198"/>
          <a:stretch/>
        </p:blipFill>
        <p:spPr>
          <a:xfrm>
            <a:off x="7738280" y="2770496"/>
            <a:ext cx="4453719" cy="37065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0727C6-3175-49D4-907F-76CF0C886D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8" t="7705" b="71791"/>
          <a:stretch/>
        </p:blipFill>
        <p:spPr>
          <a:xfrm>
            <a:off x="10850853" y="1308764"/>
            <a:ext cx="1232848" cy="12499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6516E3-542D-4DC2-AD02-3DA89A555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0334" r="83991" b="67054"/>
          <a:stretch/>
        </p:blipFill>
        <p:spPr>
          <a:xfrm>
            <a:off x="0" y="1467134"/>
            <a:ext cx="1119115" cy="1378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50D0104-7358-4F9E-822B-B7A2752F6D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76155" r="71230" b="1233"/>
          <a:stretch/>
        </p:blipFill>
        <p:spPr>
          <a:xfrm>
            <a:off x="3024426" y="5479576"/>
            <a:ext cx="1119115" cy="1378424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FBD1A013-6AC4-47A9-8FC6-C82645A271E4}"/>
              </a:ext>
            </a:extLst>
          </p:cNvPr>
          <p:cNvSpPr txBox="1">
            <a:spLocks noChangeArrowheads="1"/>
          </p:cNvSpPr>
          <p:nvPr/>
        </p:nvSpPr>
        <p:spPr>
          <a:xfrm>
            <a:off x="2511185" y="1088646"/>
            <a:ext cx="3808612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60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Part 04</a:t>
            </a:r>
            <a:endParaRPr lang="zh-CN" altLang="zh-CN" sz="60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5" name="Rectangle 2">
            <a:extLst>
              <a:ext uri="{FF2B5EF4-FFF2-40B4-BE49-F238E27FC236}">
                <a16:creationId xmlns="" xmlns:a16="http://schemas.microsoft.com/office/drawing/2014/main" id="{EB5DEF8B-4707-46E8-9927-A8469D1ABEEB}"/>
              </a:ext>
            </a:extLst>
          </p:cNvPr>
          <p:cNvSpPr txBox="1">
            <a:spLocks noChangeArrowheads="1"/>
          </p:cNvSpPr>
          <p:nvPr/>
        </p:nvSpPr>
        <p:spPr>
          <a:xfrm>
            <a:off x="1381069" y="2410639"/>
            <a:ext cx="6357212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66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最佳的工作程序</a:t>
            </a:r>
            <a:endParaRPr lang="zh-CN" altLang="zh-CN" sz="66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E671AC88-9751-4890-9E2E-E0E23AFC06DA}"/>
              </a:ext>
            </a:extLst>
          </p:cNvPr>
          <p:cNvSpPr txBox="1"/>
          <p:nvPr/>
        </p:nvSpPr>
        <p:spPr>
          <a:xfrm>
            <a:off x="1976240" y="383952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B30F1A0-C7DD-416B-BD2E-60F2289AC93A}"/>
              </a:ext>
            </a:extLst>
          </p:cNvPr>
          <p:cNvSpPr txBox="1"/>
          <p:nvPr/>
        </p:nvSpPr>
        <p:spPr>
          <a:xfrm>
            <a:off x="1976240" y="432738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3C7F929B-5049-4736-86D4-214F03753895}"/>
              </a:ext>
            </a:extLst>
          </p:cNvPr>
          <p:cNvSpPr txBox="1"/>
          <p:nvPr/>
        </p:nvSpPr>
        <p:spPr>
          <a:xfrm>
            <a:off x="4750359" y="386190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B5D2BB8D-CD41-43D4-928F-6B2028C8BAA8}"/>
              </a:ext>
            </a:extLst>
          </p:cNvPr>
          <p:cNvSpPr txBox="1"/>
          <p:nvPr/>
        </p:nvSpPr>
        <p:spPr>
          <a:xfrm>
            <a:off x="4750359" y="434976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838540808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5" grpId="0"/>
      <p:bldP spid="36" grpId="0"/>
      <p:bldP spid="37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最佳的工作程序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9D28D54-A2B0-4B8B-9C53-281EDE896673}"/>
              </a:ext>
            </a:extLst>
          </p:cNvPr>
          <p:cNvSpPr/>
          <p:nvPr/>
        </p:nvSpPr>
        <p:spPr>
          <a:xfrm>
            <a:off x="3346891" y="1826683"/>
            <a:ext cx="1003303" cy="3262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b="1" dirty="0">
                <a:cs typeface="+mn-ea"/>
                <a:sym typeface="+mn-lt"/>
              </a:rPr>
              <a:t>问</a:t>
            </a: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cs typeface="+mn-ea"/>
                <a:sym typeface="+mn-lt"/>
              </a:rPr>
              <a:t>看</a:t>
            </a: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cs typeface="+mn-ea"/>
                <a:sym typeface="+mn-lt"/>
              </a:rPr>
              <a:t>查</a:t>
            </a:r>
          </a:p>
        </p:txBody>
      </p:sp>
      <p:sp>
        <p:nvSpPr>
          <p:cNvPr id="7" name="任意多边形 9">
            <a:extLst>
              <a:ext uri="{FF2B5EF4-FFF2-40B4-BE49-F238E27FC236}">
                <a16:creationId xmlns="" xmlns:a16="http://schemas.microsoft.com/office/drawing/2014/main" id="{8268ED89-E3C6-43BF-A606-16ED4F0A47C3}"/>
              </a:ext>
            </a:extLst>
          </p:cNvPr>
          <p:cNvSpPr/>
          <p:nvPr/>
        </p:nvSpPr>
        <p:spPr>
          <a:xfrm>
            <a:off x="1161560" y="2121782"/>
            <a:ext cx="1820545" cy="814705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27CAC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596" tIns="5080" rIns="320435" bIns="5080" numCol="1" spcCol="1270" anchor="ctr" anchorCtr="0">
            <a:noAutofit/>
          </a:bodyPr>
          <a:lstStyle/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任意多边形 10">
            <a:extLst>
              <a:ext uri="{FF2B5EF4-FFF2-40B4-BE49-F238E27FC236}">
                <a16:creationId xmlns="" xmlns:a16="http://schemas.microsoft.com/office/drawing/2014/main" id="{3E877D58-A388-47E7-841E-243AB6716D42}"/>
              </a:ext>
            </a:extLst>
          </p:cNvPr>
          <p:cNvSpPr/>
          <p:nvPr/>
        </p:nvSpPr>
        <p:spPr>
          <a:xfrm>
            <a:off x="1161560" y="3260972"/>
            <a:ext cx="1820545" cy="814705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596" tIns="5080" rIns="320435" bIns="5080" numCol="1" spcCol="1270" anchor="ctr" anchorCtr="0">
            <a:noAutofit/>
          </a:bodyPr>
          <a:lstStyle/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lang="en-US" altLang="zh-CN" sz="1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02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任意多边形 11">
            <a:extLst>
              <a:ext uri="{FF2B5EF4-FFF2-40B4-BE49-F238E27FC236}">
                <a16:creationId xmlns="" xmlns:a16="http://schemas.microsoft.com/office/drawing/2014/main" id="{7775EB5B-232C-44FB-AE52-CC0411CCFE30}"/>
              </a:ext>
            </a:extLst>
          </p:cNvPr>
          <p:cNvSpPr/>
          <p:nvPr/>
        </p:nvSpPr>
        <p:spPr>
          <a:xfrm>
            <a:off x="1161560" y="4324597"/>
            <a:ext cx="1820545" cy="814705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27CAC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596" tIns="5080" rIns="320435" bIns="5080" numCol="1" spcCol="1270" anchor="ctr" anchorCtr="0">
            <a:noAutofit/>
          </a:bodyPr>
          <a:lstStyle/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lang="en-US" altLang="zh-CN" sz="14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03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任意多边形 12">
            <a:extLst>
              <a:ext uri="{FF2B5EF4-FFF2-40B4-BE49-F238E27FC236}">
                <a16:creationId xmlns="" xmlns:a16="http://schemas.microsoft.com/office/drawing/2014/main" id="{DA330BD8-6E51-4566-9CBF-C61DAA6743B8}"/>
              </a:ext>
            </a:extLst>
          </p:cNvPr>
          <p:cNvSpPr/>
          <p:nvPr/>
        </p:nvSpPr>
        <p:spPr>
          <a:xfrm>
            <a:off x="5009701" y="2135752"/>
            <a:ext cx="1820545" cy="816610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596" tIns="5080" rIns="320435" bIns="5080" numCol="1" spcCol="1270" anchor="ctr" anchorCtr="0">
            <a:noAutofit/>
          </a:bodyPr>
          <a:lstStyle/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MH_Other_4">
            <a:extLst>
              <a:ext uri="{FF2B5EF4-FFF2-40B4-BE49-F238E27FC236}">
                <a16:creationId xmlns="" xmlns:a16="http://schemas.microsoft.com/office/drawing/2014/main" id="{B12AFCA2-9B0A-49F9-AEB2-F0B94202324D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1903240" y="4474457"/>
            <a:ext cx="335915" cy="268605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685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MH_Other_7">
            <a:extLst>
              <a:ext uri="{FF2B5EF4-FFF2-40B4-BE49-F238E27FC236}">
                <a16:creationId xmlns="" xmlns:a16="http://schemas.microsoft.com/office/drawing/2014/main" id="{8324F120-F782-487E-9FC9-5C62B09161A7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5802499" y="2241162"/>
            <a:ext cx="321310" cy="30289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685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MH_Other_10">
            <a:extLst>
              <a:ext uri="{FF2B5EF4-FFF2-40B4-BE49-F238E27FC236}">
                <a16:creationId xmlns="" xmlns:a16="http://schemas.microsoft.com/office/drawing/2014/main" id="{F7C16538-EE1F-4B07-B283-787483CE328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968010" y="2204332"/>
            <a:ext cx="270510" cy="367665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685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MH_Other_13">
            <a:extLst>
              <a:ext uri="{FF2B5EF4-FFF2-40B4-BE49-F238E27FC236}">
                <a16:creationId xmlns="" xmlns:a16="http://schemas.microsoft.com/office/drawing/2014/main" id="{291C2712-46C9-4607-89EF-CCF7558CF562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46420" y="3415277"/>
            <a:ext cx="248920" cy="274955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685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BE23B327-48FE-435A-B9C0-B4AEF528B1CE}"/>
              </a:ext>
            </a:extLst>
          </p:cNvPr>
          <p:cNvGrpSpPr/>
          <p:nvPr/>
        </p:nvGrpSpPr>
        <p:grpSpPr>
          <a:xfrm>
            <a:off x="5012876" y="3280657"/>
            <a:ext cx="1819910" cy="816610"/>
            <a:chOff x="3824" y="8278"/>
            <a:chExt cx="2866" cy="1286"/>
          </a:xfrm>
          <a:solidFill>
            <a:srgbClr val="27CAC5"/>
          </a:solidFill>
        </p:grpSpPr>
        <p:sp>
          <p:nvSpPr>
            <p:cNvPr id="17" name="任意多边形 27">
              <a:extLst>
                <a:ext uri="{FF2B5EF4-FFF2-40B4-BE49-F238E27FC236}">
                  <a16:creationId xmlns="" xmlns:a16="http://schemas.microsoft.com/office/drawing/2014/main" id="{79E01C85-4033-4A32-8E6A-DF8B643C0444}"/>
                </a:ext>
              </a:extLst>
            </p:cNvPr>
            <p:cNvSpPr/>
            <p:nvPr/>
          </p:nvSpPr>
          <p:spPr>
            <a:xfrm>
              <a:off x="3824" y="8278"/>
              <a:ext cx="2867" cy="1286"/>
            </a:xfrm>
            <a:custGeom>
              <a:avLst/>
              <a:gdLst>
                <a:gd name="connsiteX0" fmla="*/ 0 w 1602178"/>
                <a:gd name="connsiteY0" fmla="*/ 0 h 640871"/>
                <a:gd name="connsiteX1" fmla="*/ 1281743 w 1602178"/>
                <a:gd name="connsiteY1" fmla="*/ 0 h 640871"/>
                <a:gd name="connsiteX2" fmla="*/ 1602178 w 1602178"/>
                <a:gd name="connsiteY2" fmla="*/ 320436 h 640871"/>
                <a:gd name="connsiteX3" fmla="*/ 1281743 w 1602178"/>
                <a:gd name="connsiteY3" fmla="*/ 640871 h 640871"/>
                <a:gd name="connsiteX4" fmla="*/ 0 w 1602178"/>
                <a:gd name="connsiteY4" fmla="*/ 640871 h 640871"/>
                <a:gd name="connsiteX5" fmla="*/ 320436 w 1602178"/>
                <a:gd name="connsiteY5" fmla="*/ 320436 h 640871"/>
                <a:gd name="connsiteX6" fmla="*/ 0 w 1602178"/>
                <a:gd name="connsiteY6" fmla="*/ 0 h 640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2178" h="640871">
                  <a:moveTo>
                    <a:pt x="0" y="0"/>
                  </a:moveTo>
                  <a:lnTo>
                    <a:pt x="1281743" y="0"/>
                  </a:lnTo>
                  <a:lnTo>
                    <a:pt x="1602178" y="320436"/>
                  </a:lnTo>
                  <a:lnTo>
                    <a:pt x="1281743" y="640871"/>
                  </a:lnTo>
                  <a:lnTo>
                    <a:pt x="0" y="640871"/>
                  </a:lnTo>
                  <a:lnTo>
                    <a:pt x="320436" y="3204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596" tIns="5080" rIns="320435" bIns="5080" numCol="1" spcCol="1270" anchor="ctr" anchorCtr="0">
              <a:noAutofit/>
            </a:bodyPr>
            <a:lstStyle/>
            <a:p>
              <a:pPr marL="0" marR="0" lvl="0" indent="0" algn="ctr" defTabSz="355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355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b="1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MH_Other_7">
              <a:extLst>
                <a:ext uri="{FF2B5EF4-FFF2-40B4-BE49-F238E27FC236}">
                  <a16:creationId xmlns="" xmlns:a16="http://schemas.microsoft.com/office/drawing/2014/main" id="{8E1283BB-98F1-4E6A-A080-87C3C3AD339D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 bwMode="auto">
            <a:xfrm>
              <a:off x="5015" y="8469"/>
              <a:ext cx="506" cy="477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DE17B2FE-94B3-4E0D-8E55-BAF3D53942A9}"/>
              </a:ext>
            </a:extLst>
          </p:cNvPr>
          <p:cNvSpPr/>
          <p:nvPr/>
        </p:nvSpPr>
        <p:spPr>
          <a:xfrm>
            <a:off x="7183164" y="1848437"/>
            <a:ext cx="1003303" cy="215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b="1" dirty="0">
                <a:cs typeface="+mn-ea"/>
                <a:sym typeface="+mn-lt"/>
              </a:rPr>
              <a:t>做</a:t>
            </a:r>
            <a:endParaRPr lang="en-US" altLang="zh-CN" sz="3600" b="1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cs typeface="+mn-ea"/>
                <a:sym typeface="+mn-lt"/>
              </a:rPr>
              <a:t>教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7721B852-BA4D-4408-BA36-0F3331BA7FD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828" y="2092003"/>
            <a:ext cx="3369001" cy="336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00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1" grpId="0" animBg="1"/>
      <p:bldP spid="14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最佳的工作程序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AABF472-E366-4BCE-9BA6-3BA6CE905274}"/>
              </a:ext>
            </a:extLst>
          </p:cNvPr>
          <p:cNvSpPr/>
          <p:nvPr/>
        </p:nvSpPr>
        <p:spPr>
          <a:xfrm>
            <a:off x="1256727" y="2172042"/>
            <a:ext cx="96785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敲门进病房</a:t>
            </a:r>
            <a:endParaRPr lang="en-US" altLang="zh-CN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床旁问侯病人及家属，自我介绍并告知组员、负责医生、护士长；</a:t>
            </a:r>
            <a:endParaRPr lang="en-US" altLang="zh-CN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询问患者的睡眠、进食、活动、服药情况，了解需要等。</a:t>
            </a:r>
            <a:endParaRPr lang="en-US" altLang="zh-CN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了解病人病情，向患者解释基础护理的目的和意义。</a:t>
            </a:r>
            <a:endParaRPr lang="en-US" altLang="zh-CN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了解患者的心理状态，适时实施心理护理。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98E4656-BD33-451B-95E0-500D61DBEA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50" y="139335"/>
            <a:ext cx="5136663" cy="366948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6636AE3-E17B-49C8-AA3E-4C1F6C2ED7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878" y="4822885"/>
            <a:ext cx="3261229" cy="230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26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最佳的工作程序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E5838D7-55D6-4C79-8BBA-B39C94D11607}"/>
              </a:ext>
            </a:extLst>
          </p:cNvPr>
          <p:cNvSpPr/>
          <p:nvPr/>
        </p:nvSpPr>
        <p:spPr>
          <a:xfrm>
            <a:off x="4543065" y="1794671"/>
            <a:ext cx="6674554" cy="39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查病人数，发现病人不在病房要落实病人去向。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查三短九洁</a:t>
            </a:r>
            <a:endParaRPr lang="en-US" altLang="zh-CN" sz="2400" dirty="0"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三短：头发、指甲、胡须：</a:t>
            </a:r>
            <a:endParaRPr lang="en-US" altLang="zh-CN" sz="2400" dirty="0"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九洁：头发、颜面、皮肤、眼、耳、口、鼻、指（趾）甲、会阴）。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查术前病人眼别标识、散瞳（缩瞳）情况，术后病人的眼部敷料情况。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9AA9375-1E16-4427-9C2A-B05CAA9C09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9689" y="1980884"/>
            <a:ext cx="3541594" cy="354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442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最佳的工作程序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3172EE8-3861-4358-A013-4B2C6A591708}"/>
              </a:ext>
            </a:extLst>
          </p:cNvPr>
          <p:cNvSpPr/>
          <p:nvPr/>
        </p:nvSpPr>
        <p:spPr>
          <a:xfrm>
            <a:off x="871471" y="1517672"/>
            <a:ext cx="8572779" cy="446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一看病人：床头卡是否与病人相符。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二看病人：衣服是否平整，病情有无异常。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三看床单位：被服有无污物是否整齐等。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四看床头柜：有无多余物品，床头桌卫生等。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五看床下：有无杂物等。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六看病房四周：输液架上有无挂非输液物品，电视、呼叫器是否正常，检查病房及卫生间的卫生。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特殊病人手腕带，约束带及床栏、防跌倒或坠床标识等。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A4521F8-2384-4584-B75A-00CD39B026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34" y="0"/>
            <a:ext cx="4879075" cy="487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359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最佳的工作程序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AFA39F9-9A14-457A-83A9-F0FF446AE8D9}"/>
              </a:ext>
            </a:extLst>
          </p:cNvPr>
          <p:cNvSpPr/>
          <p:nvPr/>
        </p:nvSpPr>
        <p:spPr>
          <a:xfrm>
            <a:off x="759795" y="1453410"/>
            <a:ext cx="10754298" cy="5576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按护理级别协助生活护理（洗脸、梳头、修剪指甲、排便）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整理病人床单位，保持被服整洁、干燥，床下及床周无杂物，床头柜上用的摆放整齐，符合要求（热水瓶、水杯、药杯等摆放有序），床头柜内无过期霉变食品，食品与用物分开放置。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协助病人取舒适卧位，调节病床的高度，落实跌倒、坠床安全预防措施。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病房无杂色被服，无靠椅及用物无乱拉乱挂现象，设备带及床头灯完好，窗台无杂物。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病室通风每天</a:t>
            </a:r>
            <a:r>
              <a:rPr lang="en-US" altLang="zh-CN" sz="2400" dirty="0">
                <a:cs typeface="+mn-ea"/>
                <a:sym typeface="+mn-lt"/>
              </a:rPr>
              <a:t>2</a:t>
            </a:r>
            <a:r>
              <a:rPr lang="zh-CN" altLang="en-US" sz="2400" dirty="0">
                <a:cs typeface="+mn-ea"/>
                <a:sym typeface="+mn-lt"/>
              </a:rPr>
              <a:t>次，每次大于</a:t>
            </a:r>
            <a:r>
              <a:rPr lang="en-US" altLang="zh-CN" sz="2400" dirty="0">
                <a:cs typeface="+mn-ea"/>
                <a:sym typeface="+mn-lt"/>
              </a:rPr>
              <a:t>30</a:t>
            </a:r>
            <a:r>
              <a:rPr lang="zh-CN" altLang="en-US" sz="2400" dirty="0">
                <a:cs typeface="+mn-ea"/>
                <a:sym typeface="+mn-lt"/>
              </a:rPr>
              <a:t>分钟。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620900B-19E9-4B82-9F1F-FB1D65B4BF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9908">
            <a:off x="7755430" y="5060497"/>
            <a:ext cx="2655581" cy="189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5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0C11BDE-587C-485E-8714-85E4CCDD0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50B097-4B7F-4E37-8021-8995D540D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8CAC6"/>
              </a:clrFrom>
              <a:clrTo>
                <a:srgbClr val="28CA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4" t="23526" b="7966"/>
          <a:stretch/>
        </p:blipFill>
        <p:spPr>
          <a:xfrm>
            <a:off x="6428096" y="2156346"/>
            <a:ext cx="5763904" cy="4176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ABE59A8-FF9A-4575-9D7D-A38F9F697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39198"/>
          <a:stretch/>
        </p:blipFill>
        <p:spPr>
          <a:xfrm>
            <a:off x="7738280" y="2770496"/>
            <a:ext cx="4453719" cy="37065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0727C6-3175-49D4-907F-76CF0C886D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8" t="7705" b="71791"/>
          <a:stretch/>
        </p:blipFill>
        <p:spPr>
          <a:xfrm>
            <a:off x="10850853" y="1308764"/>
            <a:ext cx="1232848" cy="12499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6516E3-542D-4DC2-AD02-3DA89A555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0334" r="83991" b="67054"/>
          <a:stretch/>
        </p:blipFill>
        <p:spPr>
          <a:xfrm>
            <a:off x="0" y="3627516"/>
            <a:ext cx="1119115" cy="1378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50D0104-7358-4F9E-822B-B7A2752F6D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76155" r="71230" b="1233"/>
          <a:stretch/>
        </p:blipFill>
        <p:spPr>
          <a:xfrm>
            <a:off x="7842086" y="-163773"/>
            <a:ext cx="1119115" cy="1378424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50316690-EB68-40A2-9F59-E02F1133248E}"/>
              </a:ext>
            </a:extLst>
          </p:cNvPr>
          <p:cNvSpPr txBox="1">
            <a:spLocks noChangeArrowheads="1"/>
          </p:cNvSpPr>
          <p:nvPr/>
        </p:nvSpPr>
        <p:spPr>
          <a:xfrm>
            <a:off x="315185" y="762000"/>
            <a:ext cx="1761566" cy="30289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eaVert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6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CONTENT</a:t>
            </a:r>
            <a:endParaRPr lang="zh-CN" altLang="zh-CN" sz="36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210FCE7-3F42-4362-9E66-CCCFEDB6AE22}"/>
              </a:ext>
            </a:extLst>
          </p:cNvPr>
          <p:cNvGrpSpPr/>
          <p:nvPr/>
        </p:nvGrpSpPr>
        <p:grpSpPr>
          <a:xfrm>
            <a:off x="2411235" y="1197589"/>
            <a:ext cx="3747061" cy="854714"/>
            <a:chOff x="2082450" y="1756992"/>
            <a:chExt cx="3747061" cy="854714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9E7562C-4D2C-409A-972A-565E311768A6}"/>
                </a:ext>
              </a:extLst>
            </p:cNvPr>
            <p:cNvSpPr/>
            <p:nvPr/>
          </p:nvSpPr>
          <p:spPr>
            <a:xfrm>
              <a:off x="2601931" y="1868167"/>
              <a:ext cx="3227580" cy="592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52F007C0-FD93-4283-849C-E41431F67D6B}"/>
                </a:ext>
              </a:extLst>
            </p:cNvPr>
            <p:cNvSpPr/>
            <p:nvPr/>
          </p:nvSpPr>
          <p:spPr>
            <a:xfrm>
              <a:off x="2082450" y="1756992"/>
              <a:ext cx="854714" cy="85471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27CAC5"/>
                  </a:solidFill>
                </a:rPr>
                <a:t>1</a:t>
              </a:r>
              <a:endParaRPr lang="zh-CN" altLang="en-US" sz="3200" dirty="0">
                <a:solidFill>
                  <a:srgbClr val="27CAC5"/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3F49E44-A22E-41E8-A059-71F6107B6520}"/>
              </a:ext>
            </a:extLst>
          </p:cNvPr>
          <p:cNvGrpSpPr/>
          <p:nvPr/>
        </p:nvGrpSpPr>
        <p:grpSpPr>
          <a:xfrm>
            <a:off x="2411235" y="2262355"/>
            <a:ext cx="3747061" cy="854714"/>
            <a:chOff x="2082450" y="1756992"/>
            <a:chExt cx="3747061" cy="854714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3D0BE7A4-93C5-4CAD-B119-E118524016C5}"/>
                </a:ext>
              </a:extLst>
            </p:cNvPr>
            <p:cNvSpPr/>
            <p:nvPr/>
          </p:nvSpPr>
          <p:spPr>
            <a:xfrm>
              <a:off x="2601931" y="1868167"/>
              <a:ext cx="3227580" cy="592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EF62BA31-0C17-4978-B391-4208736F0FDD}"/>
                </a:ext>
              </a:extLst>
            </p:cNvPr>
            <p:cNvSpPr/>
            <p:nvPr/>
          </p:nvSpPr>
          <p:spPr>
            <a:xfrm>
              <a:off x="2082450" y="1756992"/>
              <a:ext cx="854714" cy="85471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27CAC5"/>
                  </a:solidFill>
                </a:rPr>
                <a:t>2</a:t>
              </a:r>
              <a:endParaRPr lang="zh-CN" altLang="en-US" sz="3200" dirty="0">
                <a:solidFill>
                  <a:srgbClr val="27CAC5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F9332D5D-8DF3-4183-A605-EC6B25914A8C}"/>
              </a:ext>
            </a:extLst>
          </p:cNvPr>
          <p:cNvGrpSpPr/>
          <p:nvPr/>
        </p:nvGrpSpPr>
        <p:grpSpPr>
          <a:xfrm>
            <a:off x="2427419" y="3329968"/>
            <a:ext cx="3747061" cy="854714"/>
            <a:chOff x="2082450" y="1756992"/>
            <a:chExt cx="3747061" cy="854714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1BA734DC-104D-4F58-91E0-6613CAC37A0C}"/>
                </a:ext>
              </a:extLst>
            </p:cNvPr>
            <p:cNvSpPr/>
            <p:nvPr/>
          </p:nvSpPr>
          <p:spPr>
            <a:xfrm>
              <a:off x="2601931" y="1868167"/>
              <a:ext cx="3227580" cy="592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F1C4140D-BEC5-4F8F-85B0-2F32D7082D16}"/>
                </a:ext>
              </a:extLst>
            </p:cNvPr>
            <p:cNvSpPr/>
            <p:nvPr/>
          </p:nvSpPr>
          <p:spPr>
            <a:xfrm>
              <a:off x="2082450" y="1756992"/>
              <a:ext cx="854714" cy="85471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27CAC5"/>
                  </a:solidFill>
                </a:rPr>
                <a:t>3</a:t>
              </a:r>
              <a:endParaRPr lang="zh-CN" altLang="en-US" sz="3200" dirty="0">
                <a:solidFill>
                  <a:srgbClr val="27CAC5"/>
                </a:solidFill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596E159E-5E75-4D4A-B3CD-4F0F14EBDA7F}"/>
              </a:ext>
            </a:extLst>
          </p:cNvPr>
          <p:cNvGrpSpPr/>
          <p:nvPr/>
        </p:nvGrpSpPr>
        <p:grpSpPr>
          <a:xfrm>
            <a:off x="2412214" y="4396929"/>
            <a:ext cx="3747061" cy="854714"/>
            <a:chOff x="2082450" y="1756992"/>
            <a:chExt cx="3747061" cy="854714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23D234E6-9884-413E-817C-5BC47D73B2C6}"/>
                </a:ext>
              </a:extLst>
            </p:cNvPr>
            <p:cNvSpPr/>
            <p:nvPr/>
          </p:nvSpPr>
          <p:spPr>
            <a:xfrm>
              <a:off x="2601931" y="1868167"/>
              <a:ext cx="3227580" cy="592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6D3E68F2-B637-4ECE-BC5B-80F101E96CAA}"/>
                </a:ext>
              </a:extLst>
            </p:cNvPr>
            <p:cNvSpPr/>
            <p:nvPr/>
          </p:nvSpPr>
          <p:spPr>
            <a:xfrm>
              <a:off x="2082450" y="1756992"/>
              <a:ext cx="854714" cy="85471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27CAC5"/>
                  </a:solidFill>
                </a:rPr>
                <a:t>4</a:t>
              </a:r>
              <a:endParaRPr lang="zh-CN" altLang="en-US" sz="3200" dirty="0">
                <a:solidFill>
                  <a:srgbClr val="27CAC5"/>
                </a:solidFill>
              </a:endParaRPr>
            </a:p>
          </p:txBody>
        </p:sp>
      </p:grpSp>
      <p:sp>
        <p:nvSpPr>
          <p:cNvPr id="17" name="ïS1îďé">
            <a:extLst>
              <a:ext uri="{FF2B5EF4-FFF2-40B4-BE49-F238E27FC236}">
                <a16:creationId xmlns="" xmlns:a16="http://schemas.microsoft.com/office/drawing/2014/main" id="{8C1C1865-248D-4B54-890E-378484535756}"/>
              </a:ext>
            </a:extLst>
          </p:cNvPr>
          <p:cNvSpPr txBox="1"/>
          <p:nvPr/>
        </p:nvSpPr>
        <p:spPr bwMode="auto">
          <a:xfrm>
            <a:off x="2853863" y="1185943"/>
            <a:ext cx="3529152" cy="752990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晨间护理</a:t>
            </a:r>
          </a:p>
        </p:txBody>
      </p:sp>
      <p:sp>
        <p:nvSpPr>
          <p:cNvPr id="20" name="ïS1îďé">
            <a:extLst>
              <a:ext uri="{FF2B5EF4-FFF2-40B4-BE49-F238E27FC236}">
                <a16:creationId xmlns="" xmlns:a16="http://schemas.microsoft.com/office/drawing/2014/main" id="{CE3E01DE-78B8-4A92-ACC9-9D2BC6E0229A}"/>
              </a:ext>
            </a:extLst>
          </p:cNvPr>
          <p:cNvSpPr txBox="1"/>
          <p:nvPr/>
        </p:nvSpPr>
        <p:spPr bwMode="auto">
          <a:xfrm>
            <a:off x="2941415" y="2307022"/>
            <a:ext cx="3529152" cy="752990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护理技术要求</a:t>
            </a:r>
          </a:p>
        </p:txBody>
      </p:sp>
      <p:sp>
        <p:nvSpPr>
          <p:cNvPr id="21" name="ïS1îďé">
            <a:extLst>
              <a:ext uri="{FF2B5EF4-FFF2-40B4-BE49-F238E27FC236}">
                <a16:creationId xmlns="" xmlns:a16="http://schemas.microsoft.com/office/drawing/2014/main" id="{2F5FF12F-470D-44C7-B802-ED13CAE3BC40}"/>
              </a:ext>
            </a:extLst>
          </p:cNvPr>
          <p:cNvSpPr txBox="1"/>
          <p:nvPr/>
        </p:nvSpPr>
        <p:spPr bwMode="auto">
          <a:xfrm>
            <a:off x="2876414" y="3351609"/>
            <a:ext cx="3810821" cy="752990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晨间护理的内容</a:t>
            </a:r>
          </a:p>
        </p:txBody>
      </p:sp>
      <p:sp>
        <p:nvSpPr>
          <p:cNvPr id="22" name="ïS1îďé">
            <a:extLst>
              <a:ext uri="{FF2B5EF4-FFF2-40B4-BE49-F238E27FC236}">
                <a16:creationId xmlns="" xmlns:a16="http://schemas.microsoft.com/office/drawing/2014/main" id="{365852AD-9A2E-4179-9CA8-B6E375DFB8B9}"/>
              </a:ext>
            </a:extLst>
          </p:cNvPr>
          <p:cNvSpPr txBox="1"/>
          <p:nvPr/>
        </p:nvSpPr>
        <p:spPr bwMode="auto">
          <a:xfrm>
            <a:off x="2905984" y="4435095"/>
            <a:ext cx="3756259" cy="752990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最佳的工作程序</a:t>
            </a:r>
          </a:p>
        </p:txBody>
      </p:sp>
    </p:spTree>
    <p:extLst>
      <p:ext uri="{BB962C8B-B14F-4D97-AF65-F5344CB8AC3E}">
        <p14:creationId xmlns:p14="http://schemas.microsoft.com/office/powerpoint/2010/main" val="2156253993"/>
      </p:ext>
    </p:extLst>
  </p:cSld>
  <p:clrMapOvr>
    <a:masterClrMapping/>
  </p:clrMapOvr>
  <p:transition spd="slow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最佳的工作程序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501DDDB-4B66-4EED-B543-1DD4ABCD3703}"/>
              </a:ext>
            </a:extLst>
          </p:cNvPr>
          <p:cNvSpPr/>
          <p:nvPr/>
        </p:nvSpPr>
        <p:spPr>
          <a:xfrm>
            <a:off x="923096" y="1844961"/>
            <a:ext cx="7080448" cy="5013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在护理过程中，针对病人病情做好疾病相关健康知识宣教（休息、饮食、用药、检查、安全等）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特检特治的相关知识及注意事项。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宣教科室探视及安全制度。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个人物品的摆放。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指导呼叫器及床栏等设备使用。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cs typeface="+mn-ea"/>
                <a:sym typeface="+mn-lt"/>
              </a:rPr>
              <a:t>交谈期间征求其意见和建议，发现问题及时整改。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FE43978-C742-45D0-9246-FF6B12931F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23" y="1889331"/>
            <a:ext cx="3724701" cy="372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98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0C11BDE-587C-485E-8714-85E4CCDD0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50B097-4B7F-4E37-8021-8995D540D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8CAC6"/>
              </a:clrFrom>
              <a:clrTo>
                <a:srgbClr val="28CA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4" t="23526" b="7966"/>
          <a:stretch/>
        </p:blipFill>
        <p:spPr>
          <a:xfrm>
            <a:off x="6428096" y="2156346"/>
            <a:ext cx="5763904" cy="4176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ABE59A8-FF9A-4575-9D7D-A38F9F697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39198"/>
          <a:stretch/>
        </p:blipFill>
        <p:spPr>
          <a:xfrm>
            <a:off x="7738280" y="2770496"/>
            <a:ext cx="4453719" cy="37065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0727C6-3175-49D4-907F-76CF0C886D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8" t="7705" b="71791"/>
          <a:stretch/>
        </p:blipFill>
        <p:spPr>
          <a:xfrm>
            <a:off x="10959151" y="762000"/>
            <a:ext cx="1232848" cy="12499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6516E3-542D-4DC2-AD02-3DA89A555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0334" r="83991" b="67054"/>
          <a:stretch/>
        </p:blipFill>
        <p:spPr>
          <a:xfrm>
            <a:off x="388963" y="1386953"/>
            <a:ext cx="1119115" cy="1378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50D0104-7358-4F9E-822B-B7A2752F6D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76155" r="71230" b="1233"/>
          <a:stretch/>
        </p:blipFill>
        <p:spPr>
          <a:xfrm>
            <a:off x="2388359" y="4954137"/>
            <a:ext cx="1119115" cy="1378424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1EA474C-0CD3-4E49-8742-2F157CCB8AD5}"/>
              </a:ext>
            </a:extLst>
          </p:cNvPr>
          <p:cNvGrpSpPr/>
          <p:nvPr/>
        </p:nvGrpSpPr>
        <p:grpSpPr>
          <a:xfrm>
            <a:off x="1692321" y="977129"/>
            <a:ext cx="6418997" cy="2358434"/>
            <a:chOff x="1444389" y="1619889"/>
            <a:chExt cx="6418997" cy="2358434"/>
          </a:xfrm>
        </p:grpSpPr>
        <p:sp>
          <p:nvSpPr>
            <p:cNvPr id="14" name="Rectangle 2">
              <a:extLst>
                <a:ext uri="{FF2B5EF4-FFF2-40B4-BE49-F238E27FC236}">
                  <a16:creationId xmlns="" xmlns:a16="http://schemas.microsoft.com/office/drawing/2014/main" id="{ECF588DA-5869-4B20-AA9C-BB6B7976722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444389" y="2508298"/>
              <a:ext cx="6418997" cy="147002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dist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76200" dist="38100" dir="5400000" sx="101000" sy="101000" algn="t" rotWithShape="0">
                      <a:prstClr val="black">
                        <a:alpha val="20000"/>
                      </a:prstClr>
                    </a:outerShdw>
                  </a:effectLst>
                  <a:latin typeface="方正兰亭特黑简体" panose="02000000000000000000" pitchFamily="2" charset="-122"/>
                  <a:ea typeface="方正兰亭特黑简体" panose="02000000000000000000" pitchFamily="2" charset="-122"/>
                  <a:cs typeface="+mn-ea"/>
                  <a:sym typeface="+mn-lt"/>
                </a:rPr>
                <a:t>感谢您的观看</a:t>
              </a:r>
              <a:endParaRPr lang="zh-CN" altLang="zh-CN" sz="72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06F4CCBA-B498-4AFD-9615-56592FB983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95" t="23895" r="23895" b="23895"/>
            <a:stretch/>
          </p:blipFill>
          <p:spPr>
            <a:xfrm>
              <a:off x="4242933" y="1619889"/>
              <a:ext cx="1745250" cy="1232493"/>
            </a:xfrm>
            <a:prstGeom prst="rect">
              <a:avLst/>
            </a:prstGeom>
          </p:spPr>
        </p:pic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A47324-E3F4-49E0-8287-F75E8D930A3D}"/>
              </a:ext>
            </a:extLst>
          </p:cNvPr>
          <p:cNvSpPr txBox="1"/>
          <p:nvPr/>
        </p:nvSpPr>
        <p:spPr>
          <a:xfrm>
            <a:off x="1780722" y="3042745"/>
            <a:ext cx="622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POWERPOINT TEMPLATE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50168697-24D7-4BB2-B675-D134506B2EDF}"/>
              </a:ext>
            </a:extLst>
          </p:cNvPr>
          <p:cNvSpPr/>
          <p:nvPr/>
        </p:nvSpPr>
        <p:spPr>
          <a:xfrm>
            <a:off x="2279186" y="3894658"/>
            <a:ext cx="1994887" cy="361004"/>
          </a:xfrm>
          <a:prstGeom prst="roundRect">
            <a:avLst>
              <a:gd name="adj" fmla="val 50000"/>
            </a:avLst>
          </a:prstGeom>
          <a:solidFill>
            <a:srgbClr val="27CAC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B21CB9B4-3080-47FA-8C63-F932EAD27D9F}"/>
              </a:ext>
            </a:extLst>
          </p:cNvPr>
          <p:cNvSpPr/>
          <p:nvPr/>
        </p:nvSpPr>
        <p:spPr>
          <a:xfrm>
            <a:off x="5108673" y="3894658"/>
            <a:ext cx="2254883" cy="361004"/>
          </a:xfrm>
          <a:prstGeom prst="roundRect">
            <a:avLst>
              <a:gd name="adj" fmla="val 50000"/>
            </a:avLst>
          </a:prstGeom>
          <a:solidFill>
            <a:srgbClr val="27CAC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sz="1600" b="1" smtClean="0">
                <a:solidFill>
                  <a:schemeClr val="bg1"/>
                </a:solidFill>
                <a:cs typeface="+mn-ea"/>
                <a:sym typeface="+mn-lt"/>
              </a:rPr>
              <a:t>202X</a:t>
            </a:r>
            <a:r>
              <a:rPr lang="zh-CN" altLang="en-US" sz="1600" b="1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086214090"/>
      </p:ext>
    </p:extLst>
  </p:cSld>
  <p:clrMapOvr>
    <a:masterClrMapping/>
  </p:clrMapOvr>
  <p:transition spd="slow" advTm="9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9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0C11BDE-587C-485E-8714-85E4CCDD0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50B097-4B7F-4E37-8021-8995D540D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8CAC6"/>
              </a:clrFrom>
              <a:clrTo>
                <a:srgbClr val="28CA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4" t="23526" b="7966"/>
          <a:stretch/>
        </p:blipFill>
        <p:spPr>
          <a:xfrm>
            <a:off x="6428096" y="2156346"/>
            <a:ext cx="5763904" cy="4176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ABE59A8-FF9A-4575-9D7D-A38F9F697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39198"/>
          <a:stretch/>
        </p:blipFill>
        <p:spPr>
          <a:xfrm>
            <a:off x="7738280" y="2770496"/>
            <a:ext cx="4453719" cy="37065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0727C6-3175-49D4-907F-76CF0C886D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8" t="7705" b="71791"/>
          <a:stretch/>
        </p:blipFill>
        <p:spPr>
          <a:xfrm>
            <a:off x="10850853" y="1308764"/>
            <a:ext cx="1232848" cy="12499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6516E3-542D-4DC2-AD02-3DA89A555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0334" r="83991" b="67054"/>
          <a:stretch/>
        </p:blipFill>
        <p:spPr>
          <a:xfrm>
            <a:off x="0" y="1467134"/>
            <a:ext cx="1119115" cy="1378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50D0104-7358-4F9E-822B-B7A2752F6D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76155" r="71230" b="1233"/>
          <a:stretch/>
        </p:blipFill>
        <p:spPr>
          <a:xfrm>
            <a:off x="3024426" y="5479576"/>
            <a:ext cx="1119115" cy="1378424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FBD1A013-6AC4-47A9-8FC6-C82645A271E4}"/>
              </a:ext>
            </a:extLst>
          </p:cNvPr>
          <p:cNvSpPr txBox="1">
            <a:spLocks noChangeArrowheads="1"/>
          </p:cNvSpPr>
          <p:nvPr/>
        </p:nvSpPr>
        <p:spPr>
          <a:xfrm>
            <a:off x="2701815" y="1088646"/>
            <a:ext cx="3427352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60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Part 01</a:t>
            </a:r>
            <a:endParaRPr lang="zh-CN" altLang="zh-CN" sz="60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5" name="Rectangle 2">
            <a:extLst>
              <a:ext uri="{FF2B5EF4-FFF2-40B4-BE49-F238E27FC236}">
                <a16:creationId xmlns="" xmlns:a16="http://schemas.microsoft.com/office/drawing/2014/main" id="{EB5DEF8B-4707-46E8-9927-A8469D1ABEEB}"/>
              </a:ext>
            </a:extLst>
          </p:cNvPr>
          <p:cNvSpPr txBox="1">
            <a:spLocks noChangeArrowheads="1"/>
          </p:cNvSpPr>
          <p:nvPr/>
        </p:nvSpPr>
        <p:spPr>
          <a:xfrm>
            <a:off x="1564872" y="2410639"/>
            <a:ext cx="5989605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66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晨间护理</a:t>
            </a:r>
            <a:endParaRPr lang="zh-CN" altLang="zh-CN" sz="66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E671AC88-9751-4890-9E2E-E0E23AFC06DA}"/>
              </a:ext>
            </a:extLst>
          </p:cNvPr>
          <p:cNvSpPr txBox="1"/>
          <p:nvPr/>
        </p:nvSpPr>
        <p:spPr>
          <a:xfrm>
            <a:off x="1976240" y="383952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B30F1A0-C7DD-416B-BD2E-60F2289AC93A}"/>
              </a:ext>
            </a:extLst>
          </p:cNvPr>
          <p:cNvSpPr txBox="1"/>
          <p:nvPr/>
        </p:nvSpPr>
        <p:spPr>
          <a:xfrm>
            <a:off x="1976240" y="432738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3C7F929B-5049-4736-86D4-214F03753895}"/>
              </a:ext>
            </a:extLst>
          </p:cNvPr>
          <p:cNvSpPr txBox="1"/>
          <p:nvPr/>
        </p:nvSpPr>
        <p:spPr>
          <a:xfrm>
            <a:off x="4750359" y="386190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B5D2BB8D-CD41-43D4-928F-6B2028C8BAA8}"/>
              </a:ext>
            </a:extLst>
          </p:cNvPr>
          <p:cNvSpPr txBox="1"/>
          <p:nvPr/>
        </p:nvSpPr>
        <p:spPr>
          <a:xfrm>
            <a:off x="4750359" y="434976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3949066884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5" grpId="0"/>
      <p:bldP spid="36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Rectangle 21">
            <a:extLst>
              <a:ext uri="{FF2B5EF4-FFF2-40B4-BE49-F238E27FC236}">
                <a16:creationId xmlns="" xmlns:a16="http://schemas.microsoft.com/office/drawing/2014/main" id="{3907EF0B-8B0A-428D-8D5A-A3027E3CE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晨间护理定义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3AAD97FE-CB25-4587-B66A-CA535A221DDA}"/>
              </a:ext>
            </a:extLst>
          </p:cNvPr>
          <p:cNvSpPr/>
          <p:nvPr/>
        </p:nvSpPr>
        <p:spPr>
          <a:xfrm>
            <a:off x="938791" y="1829952"/>
            <a:ext cx="5694021" cy="3848669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4E433139-D8A5-46F1-A03F-C9A6E7D7E6E5}"/>
              </a:ext>
            </a:extLst>
          </p:cNvPr>
          <p:cNvSpPr/>
          <p:nvPr/>
        </p:nvSpPr>
        <p:spPr>
          <a:xfrm>
            <a:off x="1393717" y="2071670"/>
            <a:ext cx="5048027" cy="3360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根据病情需要，为危重、昏迷、瘫痪、高热、大手术后或年老体弱的病人，于晨间及晚间所进行的生活护理，称为晨间护理。轻病人的晨间护理，可在护士指导与必要的协助下进行。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466766D-C779-4A64-9B7A-43B9DC7F18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407" y="1607890"/>
            <a:ext cx="7277375" cy="513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84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AD4E4AC-FC48-4F58-B04A-EE0778082E34}"/>
              </a:ext>
            </a:extLst>
          </p:cNvPr>
          <p:cNvGrpSpPr/>
          <p:nvPr/>
        </p:nvGrpSpPr>
        <p:grpSpPr>
          <a:xfrm>
            <a:off x="1013449" y="1908565"/>
            <a:ext cx="3227580" cy="3727959"/>
            <a:chOff x="871908" y="1756992"/>
            <a:chExt cx="3227580" cy="3727959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B106302D-2C5F-4C50-A318-D0B1DE796C86}"/>
                </a:ext>
              </a:extLst>
            </p:cNvPr>
            <p:cNvSpPr/>
            <p:nvPr/>
          </p:nvSpPr>
          <p:spPr>
            <a:xfrm>
              <a:off x="871908" y="2155470"/>
              <a:ext cx="3227580" cy="332948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4533FA8D-769E-4D88-A144-9648226177BD}"/>
                </a:ext>
              </a:extLst>
            </p:cNvPr>
            <p:cNvSpPr/>
            <p:nvPr/>
          </p:nvSpPr>
          <p:spPr>
            <a:xfrm>
              <a:off x="2082450" y="1756992"/>
              <a:ext cx="854714" cy="85471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27CAC5"/>
                  </a:solidFill>
                </a:rPr>
                <a:t>1</a:t>
              </a:r>
              <a:endParaRPr lang="zh-CN" altLang="en-US" sz="3200" dirty="0">
                <a:solidFill>
                  <a:srgbClr val="27CAC5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92C6A9D3-6FCB-4A21-B044-7E891BE759BB}"/>
              </a:ext>
            </a:extLst>
          </p:cNvPr>
          <p:cNvGrpSpPr/>
          <p:nvPr/>
        </p:nvGrpSpPr>
        <p:grpSpPr>
          <a:xfrm>
            <a:off x="4482210" y="1908565"/>
            <a:ext cx="3227580" cy="3727959"/>
            <a:chOff x="871908" y="1756992"/>
            <a:chExt cx="3227580" cy="3727959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CB681CB0-1CCF-4934-BD4B-FFB422FBA63D}"/>
                </a:ext>
              </a:extLst>
            </p:cNvPr>
            <p:cNvSpPr/>
            <p:nvPr/>
          </p:nvSpPr>
          <p:spPr>
            <a:xfrm>
              <a:off x="871908" y="2155471"/>
              <a:ext cx="3227580" cy="3329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89CFEC67-A5B1-43B8-A095-21C7646E0621}"/>
                </a:ext>
              </a:extLst>
            </p:cNvPr>
            <p:cNvSpPr/>
            <p:nvPr/>
          </p:nvSpPr>
          <p:spPr>
            <a:xfrm>
              <a:off x="2082450" y="1756992"/>
              <a:ext cx="854714" cy="85471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27CAC5"/>
                  </a:solidFill>
                </a:rPr>
                <a:t>2</a:t>
              </a:r>
              <a:endParaRPr lang="zh-CN" altLang="en-US" sz="3200" dirty="0">
                <a:solidFill>
                  <a:srgbClr val="27CAC5"/>
                </a:solidFill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A69A2D1-21F9-4AF6-9EA4-3E082D2E88D6}"/>
              </a:ext>
            </a:extLst>
          </p:cNvPr>
          <p:cNvGrpSpPr/>
          <p:nvPr/>
        </p:nvGrpSpPr>
        <p:grpSpPr>
          <a:xfrm>
            <a:off x="7911395" y="1908565"/>
            <a:ext cx="3227580" cy="3727957"/>
            <a:chOff x="871908" y="1756992"/>
            <a:chExt cx="3227580" cy="3727957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5EFE75D8-2A76-4CF2-840B-5268592DF0D3}"/>
                </a:ext>
              </a:extLst>
            </p:cNvPr>
            <p:cNvSpPr/>
            <p:nvPr/>
          </p:nvSpPr>
          <p:spPr>
            <a:xfrm>
              <a:off x="871908" y="2155470"/>
              <a:ext cx="3227580" cy="332947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3FD917F3-FF09-4713-AC1B-CD0DE387848F}"/>
                </a:ext>
              </a:extLst>
            </p:cNvPr>
            <p:cNvSpPr/>
            <p:nvPr/>
          </p:nvSpPr>
          <p:spPr>
            <a:xfrm>
              <a:off x="2082450" y="1756992"/>
              <a:ext cx="854714" cy="85471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27CA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27CAC5"/>
                  </a:solidFill>
                </a:rPr>
                <a:t>3</a:t>
              </a:r>
              <a:endParaRPr lang="zh-CN" altLang="en-US" sz="3200" dirty="0">
                <a:solidFill>
                  <a:srgbClr val="27CAC5"/>
                </a:solidFill>
              </a:endParaRPr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7C6E8B96-9831-4936-9A07-3E8F6E09F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用物准备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730CA50-015C-4A01-B272-98D5A7592466}"/>
              </a:ext>
            </a:extLst>
          </p:cNvPr>
          <p:cNvSpPr/>
          <p:nvPr/>
        </p:nvSpPr>
        <p:spPr>
          <a:xfrm>
            <a:off x="1247674" y="2968708"/>
            <a:ext cx="2759130" cy="2252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 </a:t>
            </a:r>
            <a:r>
              <a:rPr lang="en-US" altLang="zh-CN" sz="2400" dirty="0">
                <a:cs typeface="+mn-ea"/>
                <a:sym typeface="+mn-lt"/>
              </a:rPr>
              <a:t>1</a:t>
            </a:r>
            <a:r>
              <a:rPr lang="zh-CN" altLang="en-US" sz="2400" dirty="0">
                <a:cs typeface="+mn-ea"/>
                <a:sym typeface="+mn-lt"/>
              </a:rPr>
              <a:t>、使病人清洁舒适，预防褥疮及肺炎等并发症，保持病床、病室的整洁。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9036474-CBD6-4960-8598-F2E31EBD3395}"/>
              </a:ext>
            </a:extLst>
          </p:cNvPr>
          <p:cNvSpPr/>
          <p:nvPr/>
        </p:nvSpPr>
        <p:spPr>
          <a:xfrm>
            <a:off x="4843182" y="2968707"/>
            <a:ext cx="2735459" cy="2252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cs typeface="+mn-ea"/>
                <a:sym typeface="+mn-lt"/>
              </a:rPr>
              <a:t>2</a:t>
            </a:r>
            <a:r>
              <a:rPr lang="zh-CN" altLang="en-US" sz="2400" dirty="0">
                <a:cs typeface="+mn-ea"/>
                <a:sym typeface="+mn-lt"/>
              </a:rPr>
              <a:t>、观察和了解病情，为诊断、治疗和护理计划的制订提供依据。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A10A6C4-2C60-472C-9AD3-54489DAEE218}"/>
              </a:ext>
            </a:extLst>
          </p:cNvPr>
          <p:cNvSpPr/>
          <p:nvPr/>
        </p:nvSpPr>
        <p:spPr>
          <a:xfrm>
            <a:off x="8427911" y="2968707"/>
            <a:ext cx="2242766" cy="114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cs typeface="+mn-ea"/>
                <a:sym typeface="+mn-lt"/>
              </a:rPr>
              <a:t>3</a:t>
            </a:r>
            <a:r>
              <a:rPr lang="zh-CN" altLang="en-US" sz="2400" dirty="0">
                <a:cs typeface="+mn-ea"/>
                <a:sym typeface="+mn-lt"/>
              </a:rPr>
              <a:t>、进行心理护理及卫生宣传。</a:t>
            </a:r>
          </a:p>
        </p:txBody>
      </p:sp>
    </p:spTree>
    <p:extLst>
      <p:ext uri="{BB962C8B-B14F-4D97-AF65-F5344CB8AC3E}">
        <p14:creationId xmlns:p14="http://schemas.microsoft.com/office/powerpoint/2010/main" val="2094657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933D7EAE-65F2-4957-8D1D-7CE7D0AC6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规范晨间护理的意义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8C2115F7-1E1C-4C80-A811-9B0781CBCBA3}"/>
              </a:ext>
            </a:extLst>
          </p:cNvPr>
          <p:cNvSpPr/>
          <p:nvPr/>
        </p:nvSpPr>
        <p:spPr>
          <a:xfrm>
            <a:off x="5732060" y="1827347"/>
            <a:ext cx="4230805" cy="584775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CFEF9C94-4463-4809-94A1-FFE20230C1CE}"/>
              </a:ext>
            </a:extLst>
          </p:cNvPr>
          <p:cNvSpPr/>
          <p:nvPr/>
        </p:nvSpPr>
        <p:spPr>
          <a:xfrm>
            <a:off x="5732060" y="2670380"/>
            <a:ext cx="4230805" cy="584775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3C2E2B1D-9B6E-4E3F-8AE9-E7C76C499FB7}"/>
              </a:ext>
            </a:extLst>
          </p:cNvPr>
          <p:cNvSpPr/>
          <p:nvPr/>
        </p:nvSpPr>
        <p:spPr>
          <a:xfrm>
            <a:off x="5732060" y="3485513"/>
            <a:ext cx="4230805" cy="584775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A0C64B53-A7C5-49BA-8EF1-17120A82972F}"/>
              </a:ext>
            </a:extLst>
          </p:cNvPr>
          <p:cNvSpPr/>
          <p:nvPr/>
        </p:nvSpPr>
        <p:spPr>
          <a:xfrm>
            <a:off x="5732059" y="4302713"/>
            <a:ext cx="4230805" cy="584775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967D00EA-846E-4D63-A915-F16EFA231BD7}"/>
              </a:ext>
            </a:extLst>
          </p:cNvPr>
          <p:cNvSpPr/>
          <p:nvPr/>
        </p:nvSpPr>
        <p:spPr>
          <a:xfrm>
            <a:off x="5732059" y="5140746"/>
            <a:ext cx="4230805" cy="584775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75FECAB-B578-4434-9B75-95F3EEAE1275}"/>
              </a:ext>
            </a:extLst>
          </p:cNvPr>
          <p:cNvSpPr/>
          <p:nvPr/>
        </p:nvSpPr>
        <p:spPr>
          <a:xfrm>
            <a:off x="6096000" y="1765873"/>
            <a:ext cx="1654234" cy="59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床刷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8AA53B3-C5F1-4C92-8943-17C22C7F621E}"/>
              </a:ext>
            </a:extLst>
          </p:cNvPr>
          <p:cNvSpPr/>
          <p:nvPr/>
        </p:nvSpPr>
        <p:spPr>
          <a:xfrm>
            <a:off x="5899667" y="2620327"/>
            <a:ext cx="3895588" cy="59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一次性床刷套（一床一套）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6DF512B-05E0-44FA-9A72-6CDEE1340062}"/>
              </a:ext>
            </a:extLst>
          </p:cNvPr>
          <p:cNvSpPr/>
          <p:nvPr/>
        </p:nvSpPr>
        <p:spPr>
          <a:xfrm>
            <a:off x="6095999" y="3429000"/>
            <a:ext cx="3361899" cy="59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清洁病员服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C116BD0-8C4D-4810-9EFB-8BC592EE3EAC}"/>
              </a:ext>
            </a:extLst>
          </p:cNvPr>
          <p:cNvSpPr/>
          <p:nvPr/>
        </p:nvSpPr>
        <p:spPr>
          <a:xfrm>
            <a:off x="6095999" y="4261330"/>
            <a:ext cx="3699255" cy="59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被单，口腔护理盘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06C8945-685C-40DD-B279-39F2C1963A8E}"/>
              </a:ext>
            </a:extLst>
          </p:cNvPr>
          <p:cNvSpPr/>
          <p:nvPr/>
        </p:nvSpPr>
        <p:spPr>
          <a:xfrm>
            <a:off x="6096000" y="5117846"/>
            <a:ext cx="3361898" cy="59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褥疮护理的用物</a:t>
            </a:r>
          </a:p>
        </p:txBody>
      </p:sp>
      <p:sp>
        <p:nvSpPr>
          <p:cNvPr id="20" name="左大括号 19">
            <a:extLst>
              <a:ext uri="{FF2B5EF4-FFF2-40B4-BE49-F238E27FC236}">
                <a16:creationId xmlns="" xmlns:a16="http://schemas.microsoft.com/office/drawing/2014/main" id="{47AA9D54-7E0D-48E9-982C-5F6097C106F6}"/>
              </a:ext>
            </a:extLst>
          </p:cNvPr>
          <p:cNvSpPr/>
          <p:nvPr/>
        </p:nvSpPr>
        <p:spPr>
          <a:xfrm>
            <a:off x="4101035" y="1827348"/>
            <a:ext cx="1317126" cy="3742392"/>
          </a:xfrm>
          <a:prstGeom prst="leftBrace">
            <a:avLst>
              <a:gd name="adj1" fmla="val 26984"/>
              <a:gd name="adj2" fmla="val 50000"/>
            </a:avLst>
          </a:prstGeom>
          <a:ln w="28575">
            <a:solidFill>
              <a:srgbClr val="27CA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AE9CC7C5-46C6-4415-A959-BE08A71D09AB}"/>
              </a:ext>
            </a:extLst>
          </p:cNvPr>
          <p:cNvSpPr/>
          <p:nvPr/>
        </p:nvSpPr>
        <p:spPr>
          <a:xfrm>
            <a:off x="1381191" y="2665207"/>
            <a:ext cx="2186156" cy="21861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7C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27CAC5"/>
                </a:solidFill>
              </a:rPr>
              <a:t>护理车上准备</a:t>
            </a:r>
          </a:p>
        </p:txBody>
      </p:sp>
    </p:spTree>
    <p:extLst>
      <p:ext uri="{BB962C8B-B14F-4D97-AF65-F5344CB8AC3E}">
        <p14:creationId xmlns:p14="http://schemas.microsoft.com/office/powerpoint/2010/main" val="3622608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build="p"/>
      <p:bldP spid="16" grpId="0" build="p"/>
      <p:bldP spid="17" grpId="0" build="p"/>
      <p:bldP spid="18" grpId="0" build="p"/>
      <p:bldP spid="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C56692A7-FE3F-49FC-940A-5F79792D0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晨间护理定义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E7A5569-2E33-417D-B679-92292EFC6F39}"/>
              </a:ext>
            </a:extLst>
          </p:cNvPr>
          <p:cNvSpPr/>
          <p:nvPr/>
        </p:nvSpPr>
        <p:spPr>
          <a:xfrm>
            <a:off x="5694218" y="1910087"/>
            <a:ext cx="6096000" cy="3683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cs typeface="+mn-ea"/>
                <a:sym typeface="+mn-lt"/>
              </a:rPr>
              <a:t>保证晨晚间护理的质量。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cs typeface="+mn-ea"/>
                <a:sym typeface="+mn-lt"/>
              </a:rPr>
              <a:t>提高护士的专业水平。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cs typeface="+mn-ea"/>
                <a:sym typeface="+mn-lt"/>
              </a:rPr>
              <a:t>提高病人的满意度。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cs typeface="+mn-ea"/>
                <a:sym typeface="+mn-lt"/>
              </a:rPr>
              <a:t>提高护士与病人的沟通技巧。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cs typeface="+mn-ea"/>
                <a:sym typeface="+mn-lt"/>
              </a:rPr>
              <a:t>体现了“以病人为中心”的服务理念。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246486E-BB4D-4808-A325-B1F6313EDA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22" y="1754669"/>
            <a:ext cx="4590714" cy="459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98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0C11BDE-587C-485E-8714-85E4CCDD0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50B097-4B7F-4E37-8021-8995D540D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8CAC6"/>
              </a:clrFrom>
              <a:clrTo>
                <a:srgbClr val="28CA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4" t="23526" b="7966"/>
          <a:stretch/>
        </p:blipFill>
        <p:spPr>
          <a:xfrm>
            <a:off x="6428096" y="2156346"/>
            <a:ext cx="5763904" cy="4176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ABE59A8-FF9A-4575-9D7D-A38F9F697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39198"/>
          <a:stretch/>
        </p:blipFill>
        <p:spPr>
          <a:xfrm>
            <a:off x="7738280" y="2770496"/>
            <a:ext cx="4453719" cy="37065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70727C6-3175-49D4-907F-76CF0C886D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8" t="7705" b="71791"/>
          <a:stretch/>
        </p:blipFill>
        <p:spPr>
          <a:xfrm>
            <a:off x="10850853" y="1308764"/>
            <a:ext cx="1232848" cy="124990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86516E3-542D-4DC2-AD02-3DA89A555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10334" r="83991" b="67054"/>
          <a:stretch/>
        </p:blipFill>
        <p:spPr>
          <a:xfrm>
            <a:off x="0" y="1467134"/>
            <a:ext cx="1119115" cy="13784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50D0104-7358-4F9E-822B-B7A2752F6D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1" t="76155" r="71230" b="1233"/>
          <a:stretch/>
        </p:blipFill>
        <p:spPr>
          <a:xfrm>
            <a:off x="3024426" y="5479576"/>
            <a:ext cx="1119115" cy="1378424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FBD1A013-6AC4-47A9-8FC6-C82645A271E4}"/>
              </a:ext>
            </a:extLst>
          </p:cNvPr>
          <p:cNvSpPr txBox="1">
            <a:spLocks noChangeArrowheads="1"/>
          </p:cNvSpPr>
          <p:nvPr/>
        </p:nvSpPr>
        <p:spPr>
          <a:xfrm>
            <a:off x="2701815" y="1088646"/>
            <a:ext cx="3427352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60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Part 02</a:t>
            </a:r>
            <a:endParaRPr lang="zh-CN" altLang="zh-CN" sz="60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5" name="Rectangle 2">
            <a:extLst>
              <a:ext uri="{FF2B5EF4-FFF2-40B4-BE49-F238E27FC236}">
                <a16:creationId xmlns="" xmlns:a16="http://schemas.microsoft.com/office/drawing/2014/main" id="{EB5DEF8B-4707-46E8-9927-A8469D1ABEEB}"/>
              </a:ext>
            </a:extLst>
          </p:cNvPr>
          <p:cNvSpPr txBox="1">
            <a:spLocks noChangeArrowheads="1"/>
          </p:cNvSpPr>
          <p:nvPr/>
        </p:nvSpPr>
        <p:spPr>
          <a:xfrm>
            <a:off x="1564872" y="2410639"/>
            <a:ext cx="5989605" cy="1470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zh-CN" altLang="en-US" sz="66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方正兰亭特黑简体" panose="02000000000000000000" pitchFamily="2" charset="-122"/>
                <a:ea typeface="方正兰亭特黑简体" panose="02000000000000000000" pitchFamily="2" charset="-122"/>
                <a:cs typeface="+mn-ea"/>
                <a:sym typeface="+mn-lt"/>
              </a:rPr>
              <a:t>护理技术要求</a:t>
            </a:r>
            <a:endParaRPr lang="zh-CN" altLang="zh-CN" sz="66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方正兰亭特黑简体" panose="02000000000000000000" pitchFamily="2" charset="-122"/>
              <a:ea typeface="方正兰亭特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E671AC88-9751-4890-9E2E-E0E23AFC06DA}"/>
              </a:ext>
            </a:extLst>
          </p:cNvPr>
          <p:cNvSpPr txBox="1"/>
          <p:nvPr/>
        </p:nvSpPr>
        <p:spPr>
          <a:xfrm>
            <a:off x="1976240" y="383952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B30F1A0-C7DD-416B-BD2E-60F2289AC93A}"/>
              </a:ext>
            </a:extLst>
          </p:cNvPr>
          <p:cNvSpPr txBox="1"/>
          <p:nvPr/>
        </p:nvSpPr>
        <p:spPr>
          <a:xfrm>
            <a:off x="1976240" y="432738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3C7F929B-5049-4736-86D4-214F03753895}"/>
              </a:ext>
            </a:extLst>
          </p:cNvPr>
          <p:cNvSpPr txBox="1"/>
          <p:nvPr/>
        </p:nvSpPr>
        <p:spPr>
          <a:xfrm>
            <a:off x="4750359" y="3861904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B5D2BB8D-CD41-43D4-928F-6B2028C8BAA8}"/>
              </a:ext>
            </a:extLst>
          </p:cNvPr>
          <p:cNvSpPr txBox="1"/>
          <p:nvPr/>
        </p:nvSpPr>
        <p:spPr>
          <a:xfrm>
            <a:off x="4750359" y="4349762"/>
            <a:ext cx="209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633731479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5" grpId="0"/>
      <p:bldP spid="36" grpId="0"/>
      <p:bldP spid="37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D6B3AE-714A-49BC-8DEB-F0740C202A9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F4E12D36-C9B0-4029-A51F-82E73E401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539F3F14-772B-4DC2-86BE-BB550A741613}"/>
                </a:ext>
              </a:extLst>
            </p:cNvPr>
            <p:cNvSpPr/>
            <p:nvPr/>
          </p:nvSpPr>
          <p:spPr>
            <a:xfrm>
              <a:off x="401782" y="401782"/>
              <a:ext cx="11388436" cy="594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4CF8651B-6573-407C-90AC-3630082C0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197" y="573206"/>
            <a:ext cx="48436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7CAC5"/>
                </a:solidFill>
                <a:latin typeface="+mn-lt"/>
                <a:ea typeface="+mn-ea"/>
                <a:cs typeface="+mn-ea"/>
                <a:sym typeface="+mn-lt"/>
              </a:rPr>
              <a:t>护理技术要求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34D14F2B-EC66-4844-AD87-E04BA8F7591C}"/>
              </a:ext>
            </a:extLst>
          </p:cNvPr>
          <p:cNvSpPr/>
          <p:nvPr/>
        </p:nvSpPr>
        <p:spPr>
          <a:xfrm>
            <a:off x="1105469" y="1720970"/>
            <a:ext cx="7888405" cy="1120569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A024D769-12CC-4B92-91BA-19AB8ED07546}"/>
              </a:ext>
            </a:extLst>
          </p:cNvPr>
          <p:cNvSpPr/>
          <p:nvPr/>
        </p:nvSpPr>
        <p:spPr>
          <a:xfrm>
            <a:off x="1105468" y="3600442"/>
            <a:ext cx="7888405" cy="1120569"/>
          </a:xfrm>
          <a:prstGeom prst="roundRect">
            <a:avLst/>
          </a:prstGeom>
          <a:solidFill>
            <a:srgbClr val="27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63BBB6A-9887-4C83-AF1D-856ABACE6B2D}"/>
              </a:ext>
            </a:extLst>
          </p:cNvPr>
          <p:cNvSpPr/>
          <p:nvPr/>
        </p:nvSpPr>
        <p:spPr>
          <a:xfrm>
            <a:off x="1296536" y="1858855"/>
            <a:ext cx="769733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、了解护理对象的护理内容，及时有效的解决问题，使病人得到尽可能完善的护理服务。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400" dirty="0">
              <a:cs typeface="+mn-ea"/>
              <a:sym typeface="+mn-lt"/>
            </a:endParaRPr>
          </a:p>
          <a:p>
            <a:r>
              <a:rPr lang="zh-CN" altLang="en-US" sz="2400" dirty="0">
                <a:cs typeface="+mn-ea"/>
                <a:sym typeface="+mn-lt"/>
              </a:rPr>
              <a:t> </a:t>
            </a:r>
            <a:r>
              <a:rPr lang="en-US" altLang="zh-CN" sz="2400" dirty="0">
                <a:cs typeface="+mn-ea"/>
                <a:sym typeface="+mn-lt"/>
              </a:rPr>
              <a:t>2</a:t>
            </a:r>
            <a:r>
              <a:rPr lang="zh-CN" altLang="en-US" sz="2400" dirty="0">
                <a:cs typeface="+mn-ea"/>
                <a:sym typeface="+mn-lt"/>
              </a:rPr>
              <a:t>、病人居室光线要充足、温度、湿度要适宜。</a:t>
            </a:r>
            <a:endParaRPr lang="en-US" altLang="zh-CN" sz="2400" dirty="0">
              <a:cs typeface="+mn-ea"/>
              <a:sym typeface="+mn-lt"/>
            </a:endParaRPr>
          </a:p>
          <a:p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、护理动作要迅速、轻柔，切忌生拉硬拽，避免给病人增加不必要的痛苦。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400" dirty="0">
              <a:cs typeface="+mn-ea"/>
              <a:sym typeface="+mn-lt"/>
            </a:endParaRPr>
          </a:p>
          <a:p>
            <a:r>
              <a:rPr lang="zh-CN" altLang="en-US" sz="2400" dirty="0">
                <a:cs typeface="+mn-ea"/>
                <a:sym typeface="+mn-lt"/>
              </a:rPr>
              <a:t> </a:t>
            </a:r>
            <a:r>
              <a:rPr lang="en-US" altLang="zh-CN" sz="2400" dirty="0">
                <a:cs typeface="+mn-ea"/>
                <a:sym typeface="+mn-lt"/>
              </a:rPr>
              <a:t>4</a:t>
            </a:r>
            <a:r>
              <a:rPr lang="zh-CN" altLang="en-US" sz="2400" dirty="0">
                <a:cs typeface="+mn-ea"/>
                <a:sym typeface="+mn-lt"/>
              </a:rPr>
              <a:t>、注意病人的卧位，姿势要舒适，除需要暴露部分外，其余部分要遮挡，注意保暖。 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98760FE-67F0-4F9F-87B9-BD7991C231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448" y="1346741"/>
            <a:ext cx="3725661" cy="510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13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4170</TotalTime>
  <Words>1192</Words>
  <Application>Microsoft Office PowerPoint</Application>
  <PresentationFormat>宽屏</PresentationFormat>
  <Paragraphs>149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等线</vt:lpstr>
      <vt:lpstr>等线 Light</vt:lpstr>
      <vt:lpstr>方正兰亭特黑简体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325</cp:revision>
  <dcterms:created xsi:type="dcterms:W3CDTF">2019-06-11T09:29:47Z</dcterms:created>
  <dcterms:modified xsi:type="dcterms:W3CDTF">2021-01-23T09:05:48Z</dcterms:modified>
</cp:coreProperties>
</file>