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38" r:id="rId2"/>
  </p:sldMasterIdLst>
  <p:notesMasterIdLst>
    <p:notesMasterId r:id="rId25"/>
  </p:notesMasterIdLst>
  <p:sldIdLst>
    <p:sldId id="492" r:id="rId3"/>
    <p:sldId id="563" r:id="rId4"/>
    <p:sldId id="564" r:id="rId5"/>
    <p:sldId id="495" r:id="rId6"/>
    <p:sldId id="499" r:id="rId7"/>
    <p:sldId id="565" r:id="rId8"/>
    <p:sldId id="502" r:id="rId9"/>
    <p:sldId id="566" r:id="rId10"/>
    <p:sldId id="505" r:id="rId11"/>
    <p:sldId id="508" r:id="rId12"/>
    <p:sldId id="513" r:id="rId13"/>
    <p:sldId id="567" r:id="rId14"/>
    <p:sldId id="516" r:id="rId15"/>
    <p:sldId id="517" r:id="rId16"/>
    <p:sldId id="518" r:id="rId17"/>
    <p:sldId id="568" r:id="rId18"/>
    <p:sldId id="523" r:id="rId19"/>
    <p:sldId id="524" r:id="rId20"/>
    <p:sldId id="525" r:id="rId21"/>
    <p:sldId id="526" r:id="rId22"/>
    <p:sldId id="569" r:id="rId23"/>
    <p:sldId id="570" r:id="rId24"/>
  </p:sldIdLst>
  <p:sldSz cx="9144000" cy="5143500" type="screen16x9"/>
  <p:notesSz cx="6858000" cy="9144000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F3F"/>
    <a:srgbClr val="0081F6"/>
    <a:srgbClr val="133A55"/>
    <a:srgbClr val="000000"/>
    <a:srgbClr val="D82B27"/>
    <a:srgbClr val="404D68"/>
    <a:srgbClr val="BE0F29"/>
    <a:srgbClr val="B740B8"/>
    <a:srgbClr val="B240B9"/>
    <a:srgbClr val="B941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3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48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4990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5867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1946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0893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6153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36267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8119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2031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2713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4064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18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4882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4073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8910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3456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974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561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549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9385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453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9224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098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71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831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332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1647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329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907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136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887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6109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894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 userDrawn="1"/>
        </p:nvSpPr>
        <p:spPr>
          <a:xfrm>
            <a:off x="488548" y="197975"/>
            <a:ext cx="16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如何理解沟通 </a:t>
            </a:r>
          </a:p>
        </p:txBody>
      </p:sp>
      <p:sp>
        <p:nvSpPr>
          <p:cNvPr id="4" name="椭圆 3"/>
          <p:cNvSpPr/>
          <p:nvPr userDrawn="1"/>
        </p:nvSpPr>
        <p:spPr>
          <a:xfrm>
            <a:off x="278452" y="259351"/>
            <a:ext cx="226032" cy="226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174661" y="626724"/>
            <a:ext cx="8784404" cy="4325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6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 userDrawn="1"/>
        </p:nvSpPr>
        <p:spPr>
          <a:xfrm>
            <a:off x="488548" y="19797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沟通的角色定位</a:t>
            </a:r>
          </a:p>
        </p:txBody>
      </p:sp>
      <p:sp>
        <p:nvSpPr>
          <p:cNvPr id="17" name="椭圆 16"/>
          <p:cNvSpPr/>
          <p:nvPr userDrawn="1"/>
        </p:nvSpPr>
        <p:spPr>
          <a:xfrm>
            <a:off x="278452" y="259351"/>
            <a:ext cx="226032" cy="226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174661" y="626724"/>
            <a:ext cx="8784404" cy="4325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431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 userDrawn="1"/>
        </p:nvSpPr>
        <p:spPr>
          <a:xfrm>
            <a:off x="488548" y="197975"/>
            <a:ext cx="16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如何与人沟通 </a:t>
            </a:r>
          </a:p>
        </p:txBody>
      </p:sp>
      <p:sp>
        <p:nvSpPr>
          <p:cNvPr id="17" name="椭圆 16"/>
          <p:cNvSpPr/>
          <p:nvPr userDrawn="1"/>
        </p:nvSpPr>
        <p:spPr>
          <a:xfrm>
            <a:off x="278452" y="259351"/>
            <a:ext cx="226032" cy="226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174661" y="626724"/>
            <a:ext cx="8784404" cy="4325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68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 userDrawn="1"/>
        </p:nvSpPr>
        <p:spPr>
          <a:xfrm>
            <a:off x="488548" y="19797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如何管理员工</a:t>
            </a:r>
          </a:p>
        </p:txBody>
      </p:sp>
      <p:sp>
        <p:nvSpPr>
          <p:cNvPr id="17" name="椭圆 16"/>
          <p:cNvSpPr/>
          <p:nvPr userDrawn="1"/>
        </p:nvSpPr>
        <p:spPr>
          <a:xfrm>
            <a:off x="278452" y="259351"/>
            <a:ext cx="226032" cy="226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174661" y="626724"/>
            <a:ext cx="8784404" cy="4325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69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 userDrawn="1"/>
        </p:nvSpPr>
        <p:spPr>
          <a:xfrm>
            <a:off x="488548" y="197975"/>
            <a:ext cx="2100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处理请假离职事项 </a:t>
            </a:r>
          </a:p>
        </p:txBody>
      </p:sp>
      <p:sp>
        <p:nvSpPr>
          <p:cNvPr id="17" name="椭圆 16"/>
          <p:cNvSpPr/>
          <p:nvPr userDrawn="1"/>
        </p:nvSpPr>
        <p:spPr>
          <a:xfrm>
            <a:off x="278452" y="259351"/>
            <a:ext cx="226032" cy="226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174661" y="626724"/>
            <a:ext cx="8784404" cy="4325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31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/>
        </p:nvSpPr>
        <p:spPr>
          <a:xfrm>
            <a:off x="174661" y="626724"/>
            <a:ext cx="8784404" cy="4325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42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388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431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2021/1/29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00" r:id="rId2"/>
    <p:sldLayoutId id="2147483733" r:id="rId3"/>
    <p:sldLayoutId id="2147483734" r:id="rId4"/>
    <p:sldLayoutId id="2147483735" r:id="rId5"/>
    <p:sldLayoutId id="2147483736" r:id="rId6"/>
    <p:sldLayoutId id="2147483737" r:id="rId7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975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>
            <a:spLocks/>
          </p:cNvSpPr>
          <p:nvPr/>
        </p:nvSpPr>
        <p:spPr bwMode="auto">
          <a:xfrm rot="5400000" flipV="1">
            <a:off x="4287117" y="288935"/>
            <a:ext cx="3861436" cy="5846622"/>
          </a:xfrm>
          <a:custGeom>
            <a:avLst/>
            <a:gdLst>
              <a:gd name="connsiteX0" fmla="*/ 0 w 3861436"/>
              <a:gd name="connsiteY0" fmla="*/ 5846622 h 5846622"/>
              <a:gd name="connsiteX1" fmla="*/ 1697776 w 3861436"/>
              <a:gd name="connsiteY1" fmla="*/ 5846622 h 5846622"/>
              <a:gd name="connsiteX2" fmla="*/ 1821710 w 3861436"/>
              <a:gd name="connsiteY2" fmla="*/ 5704531 h 5846622"/>
              <a:gd name="connsiteX3" fmla="*/ 3861436 w 3861436"/>
              <a:gd name="connsiteY3" fmla="*/ 2421547 h 5846622"/>
              <a:gd name="connsiteX4" fmla="*/ 3861436 w 3861436"/>
              <a:gd name="connsiteY4" fmla="*/ 0 h 5846622"/>
              <a:gd name="connsiteX5" fmla="*/ 993664 w 3861436"/>
              <a:gd name="connsiteY5" fmla="*/ 5010097 h 5846622"/>
              <a:gd name="connsiteX6" fmla="*/ 135094 w 3861436"/>
              <a:gd name="connsiteY6" fmla="*/ 5747546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36" h="5846622">
                <a:moveTo>
                  <a:pt x="0" y="5846622"/>
                </a:moveTo>
                <a:lnTo>
                  <a:pt x="1697776" y="5846622"/>
                </a:lnTo>
                <a:lnTo>
                  <a:pt x="1821710" y="5704531"/>
                </a:lnTo>
                <a:cubicBezTo>
                  <a:pt x="2710783" y="4659130"/>
                  <a:pt x="3407996" y="3522725"/>
                  <a:pt x="3861436" y="2421547"/>
                </a:cubicBezTo>
                <a:lnTo>
                  <a:pt x="3861436" y="0"/>
                </a:lnTo>
                <a:cubicBezTo>
                  <a:pt x="3620672" y="1586531"/>
                  <a:pt x="2572009" y="3500110"/>
                  <a:pt x="993664" y="5010097"/>
                </a:cubicBezTo>
                <a:cubicBezTo>
                  <a:pt x="710766" y="5281478"/>
                  <a:pt x="423353" y="5527416"/>
                  <a:pt x="135094" y="57475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 rot="5400000" flipV="1">
            <a:off x="-1692974" y="1458310"/>
            <a:ext cx="5157710" cy="2211599"/>
          </a:xfrm>
          <a:custGeom>
            <a:avLst/>
            <a:gdLst>
              <a:gd name="T0" fmla="*/ 0 w 964"/>
              <a:gd name="T1" fmla="*/ 207 h 318"/>
              <a:gd name="T2" fmla="*/ 964 w 964"/>
              <a:gd name="T3" fmla="*/ 176 h 318"/>
              <a:gd name="T4" fmla="*/ 964 w 964"/>
              <a:gd name="T5" fmla="*/ 318 h 318"/>
              <a:gd name="T6" fmla="*/ 915 w 964"/>
              <a:gd name="T7" fmla="*/ 213 h 318"/>
              <a:gd name="T8" fmla="*/ 0 w 964"/>
              <a:gd name="T9" fmla="*/ 251 h 318"/>
              <a:gd name="T10" fmla="*/ 0 w 964"/>
              <a:gd name="T11" fmla="*/ 2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4" h="318">
                <a:moveTo>
                  <a:pt x="0" y="207"/>
                </a:moveTo>
                <a:cubicBezTo>
                  <a:pt x="398" y="19"/>
                  <a:pt x="778" y="0"/>
                  <a:pt x="964" y="176"/>
                </a:cubicBezTo>
                <a:cubicBezTo>
                  <a:pt x="964" y="318"/>
                  <a:pt x="964" y="318"/>
                  <a:pt x="964" y="318"/>
                </a:cubicBezTo>
                <a:cubicBezTo>
                  <a:pt x="955" y="279"/>
                  <a:pt x="939" y="244"/>
                  <a:pt x="915" y="213"/>
                </a:cubicBezTo>
                <a:cubicBezTo>
                  <a:pt x="768" y="13"/>
                  <a:pt x="384" y="37"/>
                  <a:pt x="0" y="251"/>
                </a:cubicBezTo>
                <a:lnTo>
                  <a:pt x="0" y="2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 rot="5400000" flipV="1">
            <a:off x="1882706" y="-1876212"/>
            <a:ext cx="5396974" cy="9119905"/>
          </a:xfrm>
          <a:custGeom>
            <a:avLst/>
            <a:gdLst>
              <a:gd name="T0" fmla="*/ 855 w 1009"/>
              <a:gd name="T1" fmla="*/ 185 h 1310"/>
              <a:gd name="T2" fmla="*/ 419 w 1009"/>
              <a:gd name="T3" fmla="*/ 1090 h 1310"/>
              <a:gd name="T4" fmla="*/ 0 w 1009"/>
              <a:gd name="T5" fmla="*/ 1310 h 1310"/>
              <a:gd name="T6" fmla="*/ 0 w 1009"/>
              <a:gd name="T7" fmla="*/ 241 h 1310"/>
              <a:gd name="T8" fmla="*/ 855 w 1009"/>
              <a:gd name="T9" fmla="*/ 185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9" h="1310">
                <a:moveTo>
                  <a:pt x="855" y="185"/>
                </a:moveTo>
                <a:cubicBezTo>
                  <a:pt x="1009" y="394"/>
                  <a:pt x="814" y="799"/>
                  <a:pt x="419" y="1090"/>
                </a:cubicBezTo>
                <a:cubicBezTo>
                  <a:pt x="281" y="1191"/>
                  <a:pt x="136" y="1266"/>
                  <a:pt x="0" y="1310"/>
                </a:cubicBezTo>
                <a:cubicBezTo>
                  <a:pt x="0" y="241"/>
                  <a:pt x="0" y="241"/>
                  <a:pt x="0" y="241"/>
                </a:cubicBezTo>
                <a:cubicBezTo>
                  <a:pt x="355" y="30"/>
                  <a:pt x="719" y="0"/>
                  <a:pt x="855" y="1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任意多边形 26"/>
          <p:cNvSpPr>
            <a:spLocks/>
          </p:cNvSpPr>
          <p:nvPr/>
        </p:nvSpPr>
        <p:spPr bwMode="auto">
          <a:xfrm rot="5400000" flipV="1">
            <a:off x="4287128" y="288946"/>
            <a:ext cx="3861414" cy="5846622"/>
          </a:xfrm>
          <a:custGeom>
            <a:avLst/>
            <a:gdLst>
              <a:gd name="connsiteX0" fmla="*/ 0 w 3861414"/>
              <a:gd name="connsiteY0" fmla="*/ 5846622 h 5846622"/>
              <a:gd name="connsiteX1" fmla="*/ 783121 w 3861414"/>
              <a:gd name="connsiteY1" fmla="*/ 5846622 h 5846622"/>
              <a:gd name="connsiteX2" fmla="*/ 1004343 w 3861414"/>
              <a:gd name="connsiteY2" fmla="*/ 5643334 h 5846622"/>
              <a:gd name="connsiteX3" fmla="*/ 3861414 w 3861414"/>
              <a:gd name="connsiteY3" fmla="*/ 1287320 h 5846622"/>
              <a:gd name="connsiteX4" fmla="*/ 3861414 w 3861414"/>
              <a:gd name="connsiteY4" fmla="*/ 0 h 5846622"/>
              <a:gd name="connsiteX5" fmla="*/ 993642 w 3861414"/>
              <a:gd name="connsiteY5" fmla="*/ 5010111 h 5846622"/>
              <a:gd name="connsiteX6" fmla="*/ 135072 w 3861414"/>
              <a:gd name="connsiteY6" fmla="*/ 5747561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14" h="5846622">
                <a:moveTo>
                  <a:pt x="0" y="5846622"/>
                </a:moveTo>
                <a:lnTo>
                  <a:pt x="783121" y="5846622"/>
                </a:lnTo>
                <a:lnTo>
                  <a:pt x="1004343" y="5643334"/>
                </a:lnTo>
                <a:cubicBezTo>
                  <a:pt x="2384725" y="4335138"/>
                  <a:pt x="3385236" y="2748603"/>
                  <a:pt x="3861414" y="1287320"/>
                </a:cubicBezTo>
                <a:lnTo>
                  <a:pt x="3861414" y="0"/>
                </a:lnTo>
                <a:cubicBezTo>
                  <a:pt x="3615299" y="1586535"/>
                  <a:pt x="2571987" y="3500119"/>
                  <a:pt x="993642" y="5010111"/>
                </a:cubicBezTo>
                <a:cubicBezTo>
                  <a:pt x="710744" y="5281492"/>
                  <a:pt x="423331" y="5527431"/>
                  <a:pt x="135072" y="57475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8" name="Freeform 10"/>
          <p:cNvSpPr>
            <a:spLocks/>
          </p:cNvSpPr>
          <p:nvPr/>
        </p:nvSpPr>
        <p:spPr bwMode="auto">
          <a:xfrm rot="5400000" flipV="1">
            <a:off x="-278472" y="493775"/>
            <a:ext cx="1846392" cy="829350"/>
          </a:xfrm>
          <a:custGeom>
            <a:avLst/>
            <a:gdLst>
              <a:gd name="T0" fmla="*/ 0 w 345"/>
              <a:gd name="T1" fmla="*/ 73 h 119"/>
              <a:gd name="T2" fmla="*/ 345 w 345"/>
              <a:gd name="T3" fmla="*/ 0 h 119"/>
              <a:gd name="T4" fmla="*/ 0 w 345"/>
              <a:gd name="T5" fmla="*/ 119 h 119"/>
              <a:gd name="T6" fmla="*/ 0 w 345"/>
              <a:gd name="T7" fmla="*/ 7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" h="119">
                <a:moveTo>
                  <a:pt x="0" y="73"/>
                </a:moveTo>
                <a:cubicBezTo>
                  <a:pt x="107" y="38"/>
                  <a:pt x="238" y="5"/>
                  <a:pt x="345" y="0"/>
                </a:cubicBezTo>
                <a:cubicBezTo>
                  <a:pt x="211" y="34"/>
                  <a:pt x="99" y="69"/>
                  <a:pt x="0" y="119"/>
                </a:cubicBezTo>
                <a:lnTo>
                  <a:pt x="0" y="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1529360" y="2995196"/>
            <a:ext cx="3499840" cy="338554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宣讲人：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优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品</a:t>
            </a: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    时间：</a:t>
            </a: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20XX.XX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53160" y="2452008"/>
            <a:ext cx="4424779" cy="464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100" dirty="0" smtClean="0">
                <a:solidFill>
                  <a:schemeClr val="accent1"/>
                </a:solidFill>
                <a:latin typeface="+mn-ea"/>
              </a:rPr>
              <a:t>communication skills training course </a:t>
            </a:r>
            <a:r>
              <a:rPr lang="en-US" altLang="zh-CN" sz="1100" dirty="0">
                <a:solidFill>
                  <a:schemeClr val="accent1"/>
                </a:solidFill>
                <a:latin typeface="+mn-ea"/>
              </a:rPr>
              <a:t>workplace </a:t>
            </a:r>
            <a:r>
              <a:rPr lang="en-US" altLang="zh-CN" sz="1100" dirty="0" smtClean="0">
                <a:solidFill>
                  <a:schemeClr val="accent1"/>
                </a:solidFill>
                <a:latin typeface="+mn-ea"/>
              </a:rPr>
              <a:t>communication </a:t>
            </a:r>
          </a:p>
          <a:p>
            <a:pPr>
              <a:lnSpc>
                <a:spcPct val="110000"/>
              </a:lnSpc>
            </a:pPr>
            <a:r>
              <a:rPr lang="en-US" altLang="zh-CN" sz="1100" dirty="0" smtClean="0">
                <a:solidFill>
                  <a:schemeClr val="accent1"/>
                </a:solidFill>
                <a:latin typeface="+mn-ea"/>
              </a:rPr>
              <a:t>skills </a:t>
            </a:r>
            <a:r>
              <a:rPr lang="en-US" altLang="zh-CN" sz="1100" dirty="0">
                <a:solidFill>
                  <a:schemeClr val="accent1"/>
                </a:solidFill>
                <a:latin typeface="+mn-ea"/>
              </a:rPr>
              <a:t>training </a:t>
            </a:r>
            <a:r>
              <a:rPr lang="en-US" altLang="zh-CN" sz="1100" dirty="0" smtClean="0">
                <a:solidFill>
                  <a:schemeClr val="accent1"/>
                </a:solidFill>
                <a:latin typeface="+mn-ea"/>
              </a:rPr>
              <a:t>course </a:t>
            </a:r>
            <a:r>
              <a:rPr lang="en-US" altLang="zh-CN" sz="1100" dirty="0">
                <a:solidFill>
                  <a:schemeClr val="accent1"/>
                </a:solidFill>
                <a:latin typeface="+mn-ea"/>
              </a:rPr>
              <a:t>workplace communication </a:t>
            </a:r>
            <a:r>
              <a:rPr lang="en-US" altLang="zh-CN" sz="1100" dirty="0" smtClean="0">
                <a:solidFill>
                  <a:schemeClr val="accent1"/>
                </a:solidFill>
                <a:latin typeface="+mn-ea"/>
              </a:rPr>
              <a:t>skills</a:t>
            </a:r>
            <a:endParaRPr lang="zh-CN" altLang="en-US" sz="11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 rot="19306994">
            <a:off x="5877994" y="3355106"/>
            <a:ext cx="2524311" cy="244846"/>
          </a:xfrm>
          <a:prstGeom prst="rect">
            <a:avLst/>
          </a:prstGeom>
        </p:spPr>
        <p:txBody>
          <a:bodyPr wrap="none">
            <a:prstTxWarp prst="textArchDown">
              <a:avLst>
                <a:gd name="adj" fmla="val 260187"/>
              </a:avLst>
            </a:prstTxWarp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COMMUNICATION</a:t>
            </a:r>
            <a:r>
              <a:rPr lang="en-US" altLang="zh-CN" sz="1400" dirty="0" smtClean="0">
                <a:solidFill>
                  <a:schemeClr val="accent2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 SKILLS</a:t>
            </a:r>
            <a:endParaRPr lang="zh-CN" altLang="en-US" sz="1400" dirty="0">
              <a:solidFill>
                <a:schemeClr val="accent2"/>
              </a:solidFill>
              <a:latin typeface="汉仪锐智W" panose="00020600040101010101" pitchFamily="18" charset="-122"/>
              <a:ea typeface="汉仪锐智W" panose="00020600040101010101" pitchFamily="18" charset="-122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06EE7F36-1E92-4BD2-8CA2-028A5CDF2EEA}"/>
              </a:ext>
            </a:extLst>
          </p:cNvPr>
          <p:cNvSpPr/>
          <p:nvPr/>
        </p:nvSpPr>
        <p:spPr>
          <a:xfrm>
            <a:off x="1377065" y="1047750"/>
            <a:ext cx="4724370" cy="10002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9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职场</a:t>
            </a:r>
            <a:r>
              <a:rPr lang="zh-CN" altLang="en-US" sz="5900" dirty="0" smtClean="0">
                <a:solidFill>
                  <a:schemeClr val="accent2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沟通</a:t>
            </a:r>
            <a:r>
              <a:rPr lang="zh-CN" altLang="en-US" sz="59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技巧</a:t>
            </a:r>
            <a:endParaRPr lang="zh-CN" altLang="en-US" sz="5900" dirty="0">
              <a:solidFill>
                <a:schemeClr val="accent1"/>
              </a:solidFill>
              <a:latin typeface="汉仪锐智W" panose="00020600040101010101" pitchFamily="18" charset="-122"/>
              <a:ea typeface="汉仪锐智W" panose="00020600040101010101" pitchFamily="18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453160" y="1975740"/>
            <a:ext cx="4719040" cy="446276"/>
            <a:chOff x="352356" y="2195808"/>
            <a:chExt cx="4719040" cy="446276"/>
          </a:xfrm>
        </p:grpSpPr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76911FCE-B4CF-4C0D-AB04-F06391DB9B72}"/>
                </a:ext>
              </a:extLst>
            </p:cNvPr>
            <p:cNvSpPr/>
            <p:nvPr/>
          </p:nvSpPr>
          <p:spPr>
            <a:xfrm>
              <a:off x="352356" y="2195808"/>
              <a:ext cx="4719040" cy="4462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300" spc="600" dirty="0" smtClean="0">
                  <a:solidFill>
                    <a:schemeClr val="accent1"/>
                  </a:solidFill>
                  <a:latin typeface="+mn-ea"/>
                </a:rPr>
                <a:t>公司部门职场沟通技巧培训</a:t>
              </a:r>
              <a:endParaRPr lang="zh-CN" altLang="en-US" sz="2300" spc="600" dirty="0">
                <a:solidFill>
                  <a:schemeClr val="accent1"/>
                </a:solidFill>
                <a:latin typeface="+mn-ea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381857" y="2602774"/>
              <a:ext cx="439009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6096000" y="1244259"/>
            <a:ext cx="1819098" cy="1135669"/>
            <a:chOff x="2533650" y="-2616200"/>
            <a:chExt cx="3881438" cy="2443162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2533650" y="-2116138"/>
              <a:ext cx="488950" cy="550863"/>
            </a:xfrm>
            <a:custGeom>
              <a:avLst/>
              <a:gdLst>
                <a:gd name="T0" fmla="*/ 121 w 130"/>
                <a:gd name="T1" fmla="*/ 100 h 146"/>
                <a:gd name="T2" fmla="*/ 82 w 130"/>
                <a:gd name="T3" fmla="*/ 82 h 146"/>
                <a:gd name="T4" fmla="*/ 82 w 130"/>
                <a:gd name="T5" fmla="*/ 73 h 146"/>
                <a:gd name="T6" fmla="*/ 77 w 130"/>
                <a:gd name="T7" fmla="*/ 78 h 146"/>
                <a:gd name="T8" fmla="*/ 86 w 130"/>
                <a:gd name="T9" fmla="*/ 58 h 146"/>
                <a:gd name="T10" fmla="*/ 91 w 130"/>
                <a:gd name="T11" fmla="*/ 58 h 146"/>
                <a:gd name="T12" fmla="*/ 95 w 130"/>
                <a:gd name="T13" fmla="*/ 43 h 146"/>
                <a:gd name="T14" fmla="*/ 92 w 130"/>
                <a:gd name="T15" fmla="*/ 40 h 146"/>
                <a:gd name="T16" fmla="*/ 95 w 130"/>
                <a:gd name="T17" fmla="*/ 26 h 146"/>
                <a:gd name="T18" fmla="*/ 68 w 130"/>
                <a:gd name="T19" fmla="*/ 1 h 146"/>
                <a:gd name="T20" fmla="*/ 44 w 130"/>
                <a:gd name="T21" fmla="*/ 13 h 146"/>
                <a:gd name="T22" fmla="*/ 35 w 130"/>
                <a:gd name="T23" fmla="*/ 26 h 146"/>
                <a:gd name="T24" fmla="*/ 39 w 130"/>
                <a:gd name="T25" fmla="*/ 40 h 146"/>
                <a:gd name="T26" fmla="*/ 36 w 130"/>
                <a:gd name="T27" fmla="*/ 43 h 146"/>
                <a:gd name="T28" fmla="*/ 40 w 130"/>
                <a:gd name="T29" fmla="*/ 58 h 146"/>
                <a:gd name="T30" fmla="*/ 44 w 130"/>
                <a:gd name="T31" fmla="*/ 58 h 146"/>
                <a:gd name="T32" fmla="*/ 54 w 130"/>
                <a:gd name="T33" fmla="*/ 78 h 146"/>
                <a:gd name="T34" fmla="*/ 48 w 130"/>
                <a:gd name="T35" fmla="*/ 73 h 146"/>
                <a:gd name="T36" fmla="*/ 48 w 130"/>
                <a:gd name="T37" fmla="*/ 82 h 146"/>
                <a:gd name="T38" fmla="*/ 10 w 130"/>
                <a:gd name="T39" fmla="*/ 100 h 146"/>
                <a:gd name="T40" fmla="*/ 0 w 130"/>
                <a:gd name="T41" fmla="*/ 146 h 146"/>
                <a:gd name="T42" fmla="*/ 65 w 130"/>
                <a:gd name="T43" fmla="*/ 146 h 146"/>
                <a:gd name="T44" fmla="*/ 130 w 130"/>
                <a:gd name="T45" fmla="*/ 146 h 146"/>
                <a:gd name="T46" fmla="*/ 121 w 130"/>
                <a:gd name="T47" fmla="*/ 10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46">
                  <a:moveTo>
                    <a:pt x="121" y="100"/>
                  </a:moveTo>
                  <a:cubicBezTo>
                    <a:pt x="115" y="93"/>
                    <a:pt x="82" y="82"/>
                    <a:pt x="82" y="82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80" y="78"/>
                    <a:pt x="77" y="78"/>
                    <a:pt x="77" y="78"/>
                  </a:cubicBezTo>
                  <a:cubicBezTo>
                    <a:pt x="84" y="73"/>
                    <a:pt x="86" y="58"/>
                    <a:pt x="86" y="58"/>
                  </a:cubicBezTo>
                  <a:cubicBezTo>
                    <a:pt x="86" y="58"/>
                    <a:pt x="89" y="60"/>
                    <a:pt x="91" y="58"/>
                  </a:cubicBezTo>
                  <a:cubicBezTo>
                    <a:pt x="92" y="56"/>
                    <a:pt x="96" y="46"/>
                    <a:pt x="95" y="43"/>
                  </a:cubicBezTo>
                  <a:cubicBezTo>
                    <a:pt x="94" y="40"/>
                    <a:pt x="92" y="40"/>
                    <a:pt x="92" y="40"/>
                  </a:cubicBezTo>
                  <a:cubicBezTo>
                    <a:pt x="95" y="35"/>
                    <a:pt x="95" y="26"/>
                    <a:pt x="95" y="26"/>
                  </a:cubicBezTo>
                  <a:cubicBezTo>
                    <a:pt x="96" y="22"/>
                    <a:pt x="91" y="0"/>
                    <a:pt x="68" y="1"/>
                  </a:cubicBezTo>
                  <a:cubicBezTo>
                    <a:pt x="45" y="2"/>
                    <a:pt x="44" y="13"/>
                    <a:pt x="44" y="13"/>
                  </a:cubicBezTo>
                  <a:cubicBezTo>
                    <a:pt x="34" y="15"/>
                    <a:pt x="35" y="26"/>
                    <a:pt x="35" y="26"/>
                  </a:cubicBezTo>
                  <a:cubicBezTo>
                    <a:pt x="35" y="26"/>
                    <a:pt x="36" y="35"/>
                    <a:pt x="39" y="40"/>
                  </a:cubicBezTo>
                  <a:cubicBezTo>
                    <a:pt x="39" y="40"/>
                    <a:pt x="37" y="40"/>
                    <a:pt x="36" y="43"/>
                  </a:cubicBezTo>
                  <a:cubicBezTo>
                    <a:pt x="35" y="46"/>
                    <a:pt x="38" y="56"/>
                    <a:pt x="40" y="58"/>
                  </a:cubicBezTo>
                  <a:cubicBezTo>
                    <a:pt x="42" y="60"/>
                    <a:pt x="44" y="58"/>
                    <a:pt x="44" y="58"/>
                  </a:cubicBezTo>
                  <a:cubicBezTo>
                    <a:pt x="44" y="58"/>
                    <a:pt x="47" y="73"/>
                    <a:pt x="54" y="78"/>
                  </a:cubicBezTo>
                  <a:cubicBezTo>
                    <a:pt x="54" y="78"/>
                    <a:pt x="51" y="78"/>
                    <a:pt x="48" y="73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15" y="93"/>
                    <a:pt x="10" y="100"/>
                  </a:cubicBezTo>
                  <a:cubicBezTo>
                    <a:pt x="4" y="108"/>
                    <a:pt x="0" y="146"/>
                    <a:pt x="0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7" y="108"/>
                    <a:pt x="121" y="1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2744788" y="-1787525"/>
              <a:ext cx="71438" cy="206375"/>
            </a:xfrm>
            <a:custGeom>
              <a:avLst/>
              <a:gdLst>
                <a:gd name="T0" fmla="*/ 28 w 45"/>
                <a:gd name="T1" fmla="*/ 16 h 130"/>
                <a:gd name="T2" fmla="*/ 30 w 45"/>
                <a:gd name="T3" fmla="*/ 14 h 130"/>
                <a:gd name="T4" fmla="*/ 28 w 45"/>
                <a:gd name="T5" fmla="*/ 0 h 130"/>
                <a:gd name="T6" fmla="*/ 21 w 45"/>
                <a:gd name="T7" fmla="*/ 2 h 130"/>
                <a:gd name="T8" fmla="*/ 16 w 45"/>
                <a:gd name="T9" fmla="*/ 0 h 130"/>
                <a:gd name="T10" fmla="*/ 12 w 45"/>
                <a:gd name="T11" fmla="*/ 14 h 130"/>
                <a:gd name="T12" fmla="*/ 16 w 45"/>
                <a:gd name="T13" fmla="*/ 16 h 130"/>
                <a:gd name="T14" fmla="*/ 0 w 45"/>
                <a:gd name="T15" fmla="*/ 130 h 130"/>
                <a:gd name="T16" fmla="*/ 21 w 45"/>
                <a:gd name="T17" fmla="*/ 130 h 130"/>
                <a:gd name="T18" fmla="*/ 45 w 45"/>
                <a:gd name="T19" fmla="*/ 130 h 130"/>
                <a:gd name="T20" fmla="*/ 28 w 45"/>
                <a:gd name="T21" fmla="*/ 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130">
                  <a:moveTo>
                    <a:pt x="28" y="16"/>
                  </a:moveTo>
                  <a:lnTo>
                    <a:pt x="30" y="14"/>
                  </a:lnTo>
                  <a:lnTo>
                    <a:pt x="28" y="0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12" y="14"/>
                  </a:lnTo>
                  <a:lnTo>
                    <a:pt x="16" y="16"/>
                  </a:lnTo>
                  <a:lnTo>
                    <a:pt x="0" y="130"/>
                  </a:lnTo>
                  <a:lnTo>
                    <a:pt x="21" y="130"/>
                  </a:lnTo>
                  <a:lnTo>
                    <a:pt x="45" y="130"/>
                  </a:lnTo>
                  <a:lnTo>
                    <a:pt x="28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4275138" y="-2616200"/>
              <a:ext cx="488950" cy="549275"/>
            </a:xfrm>
            <a:custGeom>
              <a:avLst/>
              <a:gdLst>
                <a:gd name="T0" fmla="*/ 121 w 130"/>
                <a:gd name="T1" fmla="*/ 100 h 146"/>
                <a:gd name="T2" fmla="*/ 82 w 130"/>
                <a:gd name="T3" fmla="*/ 82 h 146"/>
                <a:gd name="T4" fmla="*/ 82 w 130"/>
                <a:gd name="T5" fmla="*/ 73 h 146"/>
                <a:gd name="T6" fmla="*/ 77 w 130"/>
                <a:gd name="T7" fmla="*/ 78 h 146"/>
                <a:gd name="T8" fmla="*/ 86 w 130"/>
                <a:gd name="T9" fmla="*/ 57 h 146"/>
                <a:gd name="T10" fmla="*/ 90 w 130"/>
                <a:gd name="T11" fmla="*/ 57 h 146"/>
                <a:gd name="T12" fmla="*/ 95 w 130"/>
                <a:gd name="T13" fmla="*/ 42 h 146"/>
                <a:gd name="T14" fmla="*/ 91 w 130"/>
                <a:gd name="T15" fmla="*/ 40 h 146"/>
                <a:gd name="T16" fmla="*/ 95 w 130"/>
                <a:gd name="T17" fmla="*/ 25 h 146"/>
                <a:gd name="T18" fmla="*/ 68 w 130"/>
                <a:gd name="T19" fmla="*/ 1 h 146"/>
                <a:gd name="T20" fmla="*/ 43 w 130"/>
                <a:gd name="T21" fmla="*/ 13 h 146"/>
                <a:gd name="T22" fmla="*/ 35 w 130"/>
                <a:gd name="T23" fmla="*/ 25 h 146"/>
                <a:gd name="T24" fmla="*/ 39 w 130"/>
                <a:gd name="T25" fmla="*/ 40 h 146"/>
                <a:gd name="T26" fmla="*/ 35 w 130"/>
                <a:gd name="T27" fmla="*/ 42 h 146"/>
                <a:gd name="T28" fmla="*/ 40 w 130"/>
                <a:gd name="T29" fmla="*/ 57 h 146"/>
                <a:gd name="T30" fmla="*/ 44 w 130"/>
                <a:gd name="T31" fmla="*/ 57 h 146"/>
                <a:gd name="T32" fmla="*/ 53 w 130"/>
                <a:gd name="T33" fmla="*/ 78 h 146"/>
                <a:gd name="T34" fmla="*/ 48 w 130"/>
                <a:gd name="T35" fmla="*/ 73 h 146"/>
                <a:gd name="T36" fmla="*/ 48 w 130"/>
                <a:gd name="T37" fmla="*/ 82 h 146"/>
                <a:gd name="T38" fmla="*/ 9 w 130"/>
                <a:gd name="T39" fmla="*/ 100 h 146"/>
                <a:gd name="T40" fmla="*/ 0 w 130"/>
                <a:gd name="T41" fmla="*/ 146 h 146"/>
                <a:gd name="T42" fmla="*/ 65 w 130"/>
                <a:gd name="T43" fmla="*/ 146 h 146"/>
                <a:gd name="T44" fmla="*/ 130 w 130"/>
                <a:gd name="T45" fmla="*/ 146 h 146"/>
                <a:gd name="T46" fmla="*/ 121 w 130"/>
                <a:gd name="T47" fmla="*/ 10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46">
                  <a:moveTo>
                    <a:pt x="121" y="100"/>
                  </a:moveTo>
                  <a:cubicBezTo>
                    <a:pt x="115" y="93"/>
                    <a:pt x="82" y="82"/>
                    <a:pt x="82" y="82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79" y="77"/>
                    <a:pt x="77" y="78"/>
                    <a:pt x="77" y="78"/>
                  </a:cubicBezTo>
                  <a:cubicBezTo>
                    <a:pt x="83" y="73"/>
                    <a:pt x="86" y="57"/>
                    <a:pt x="86" y="57"/>
                  </a:cubicBezTo>
                  <a:cubicBezTo>
                    <a:pt x="86" y="57"/>
                    <a:pt x="89" y="59"/>
                    <a:pt x="90" y="57"/>
                  </a:cubicBezTo>
                  <a:cubicBezTo>
                    <a:pt x="92" y="56"/>
                    <a:pt x="96" y="45"/>
                    <a:pt x="95" y="42"/>
                  </a:cubicBezTo>
                  <a:cubicBezTo>
                    <a:pt x="94" y="39"/>
                    <a:pt x="91" y="40"/>
                    <a:pt x="91" y="40"/>
                  </a:cubicBezTo>
                  <a:cubicBezTo>
                    <a:pt x="94" y="34"/>
                    <a:pt x="95" y="25"/>
                    <a:pt x="95" y="25"/>
                  </a:cubicBezTo>
                  <a:cubicBezTo>
                    <a:pt x="96" y="21"/>
                    <a:pt x="91" y="0"/>
                    <a:pt x="68" y="1"/>
                  </a:cubicBezTo>
                  <a:cubicBezTo>
                    <a:pt x="45" y="2"/>
                    <a:pt x="43" y="13"/>
                    <a:pt x="43" y="13"/>
                  </a:cubicBezTo>
                  <a:cubicBezTo>
                    <a:pt x="34" y="15"/>
                    <a:pt x="35" y="25"/>
                    <a:pt x="35" y="25"/>
                  </a:cubicBezTo>
                  <a:cubicBezTo>
                    <a:pt x="35" y="25"/>
                    <a:pt x="36" y="34"/>
                    <a:pt x="39" y="40"/>
                  </a:cubicBezTo>
                  <a:cubicBezTo>
                    <a:pt x="39" y="40"/>
                    <a:pt x="36" y="39"/>
                    <a:pt x="35" y="42"/>
                  </a:cubicBezTo>
                  <a:cubicBezTo>
                    <a:pt x="34" y="45"/>
                    <a:pt x="38" y="56"/>
                    <a:pt x="40" y="57"/>
                  </a:cubicBezTo>
                  <a:cubicBezTo>
                    <a:pt x="41" y="59"/>
                    <a:pt x="44" y="57"/>
                    <a:pt x="44" y="57"/>
                  </a:cubicBezTo>
                  <a:cubicBezTo>
                    <a:pt x="44" y="57"/>
                    <a:pt x="47" y="73"/>
                    <a:pt x="53" y="78"/>
                  </a:cubicBezTo>
                  <a:cubicBezTo>
                    <a:pt x="53" y="78"/>
                    <a:pt x="51" y="77"/>
                    <a:pt x="48" y="73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15" y="93"/>
                    <a:pt x="9" y="100"/>
                  </a:cubicBezTo>
                  <a:cubicBezTo>
                    <a:pt x="4" y="107"/>
                    <a:pt x="0" y="146"/>
                    <a:pt x="0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6" y="107"/>
                    <a:pt x="121" y="1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4486275" y="-2289175"/>
              <a:ext cx="66675" cy="207963"/>
            </a:xfrm>
            <a:custGeom>
              <a:avLst/>
              <a:gdLst>
                <a:gd name="T0" fmla="*/ 28 w 42"/>
                <a:gd name="T1" fmla="*/ 17 h 131"/>
                <a:gd name="T2" fmla="*/ 30 w 42"/>
                <a:gd name="T3" fmla="*/ 12 h 131"/>
                <a:gd name="T4" fmla="*/ 28 w 42"/>
                <a:gd name="T5" fmla="*/ 0 h 131"/>
                <a:gd name="T6" fmla="*/ 21 w 42"/>
                <a:gd name="T7" fmla="*/ 0 h 131"/>
                <a:gd name="T8" fmla="*/ 14 w 42"/>
                <a:gd name="T9" fmla="*/ 0 h 131"/>
                <a:gd name="T10" fmla="*/ 11 w 42"/>
                <a:gd name="T11" fmla="*/ 12 h 131"/>
                <a:gd name="T12" fmla="*/ 14 w 42"/>
                <a:gd name="T13" fmla="*/ 17 h 131"/>
                <a:gd name="T14" fmla="*/ 0 w 42"/>
                <a:gd name="T15" fmla="*/ 131 h 131"/>
                <a:gd name="T16" fmla="*/ 21 w 42"/>
                <a:gd name="T17" fmla="*/ 131 h 131"/>
                <a:gd name="T18" fmla="*/ 42 w 42"/>
                <a:gd name="T19" fmla="*/ 131 h 131"/>
                <a:gd name="T20" fmla="*/ 28 w 42"/>
                <a:gd name="T21" fmla="*/ 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31">
                  <a:moveTo>
                    <a:pt x="28" y="17"/>
                  </a:moveTo>
                  <a:lnTo>
                    <a:pt x="30" y="12"/>
                  </a:lnTo>
                  <a:lnTo>
                    <a:pt x="28" y="0"/>
                  </a:lnTo>
                  <a:lnTo>
                    <a:pt x="21" y="0"/>
                  </a:lnTo>
                  <a:lnTo>
                    <a:pt x="14" y="0"/>
                  </a:lnTo>
                  <a:lnTo>
                    <a:pt x="11" y="12"/>
                  </a:lnTo>
                  <a:lnTo>
                    <a:pt x="14" y="17"/>
                  </a:lnTo>
                  <a:lnTo>
                    <a:pt x="0" y="131"/>
                  </a:lnTo>
                  <a:lnTo>
                    <a:pt x="21" y="131"/>
                  </a:lnTo>
                  <a:lnTo>
                    <a:pt x="42" y="131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5203825" y="-1841500"/>
              <a:ext cx="488950" cy="550863"/>
            </a:xfrm>
            <a:custGeom>
              <a:avLst/>
              <a:gdLst>
                <a:gd name="T0" fmla="*/ 121 w 130"/>
                <a:gd name="T1" fmla="*/ 100 h 146"/>
                <a:gd name="T2" fmla="*/ 82 w 130"/>
                <a:gd name="T3" fmla="*/ 82 h 146"/>
                <a:gd name="T4" fmla="*/ 82 w 130"/>
                <a:gd name="T5" fmla="*/ 73 h 146"/>
                <a:gd name="T6" fmla="*/ 76 w 130"/>
                <a:gd name="T7" fmla="*/ 78 h 146"/>
                <a:gd name="T8" fmla="*/ 86 w 130"/>
                <a:gd name="T9" fmla="*/ 57 h 146"/>
                <a:gd name="T10" fmla="*/ 90 w 130"/>
                <a:gd name="T11" fmla="*/ 57 h 146"/>
                <a:gd name="T12" fmla="*/ 95 w 130"/>
                <a:gd name="T13" fmla="*/ 42 h 146"/>
                <a:gd name="T14" fmla="*/ 91 w 130"/>
                <a:gd name="T15" fmla="*/ 40 h 146"/>
                <a:gd name="T16" fmla="*/ 95 w 130"/>
                <a:gd name="T17" fmla="*/ 25 h 146"/>
                <a:gd name="T18" fmla="*/ 68 w 130"/>
                <a:gd name="T19" fmla="*/ 1 h 146"/>
                <a:gd name="T20" fmla="*/ 43 w 130"/>
                <a:gd name="T21" fmla="*/ 13 h 146"/>
                <a:gd name="T22" fmla="*/ 35 w 130"/>
                <a:gd name="T23" fmla="*/ 25 h 146"/>
                <a:gd name="T24" fmla="*/ 39 w 130"/>
                <a:gd name="T25" fmla="*/ 40 h 146"/>
                <a:gd name="T26" fmla="*/ 35 w 130"/>
                <a:gd name="T27" fmla="*/ 42 h 146"/>
                <a:gd name="T28" fmla="*/ 39 w 130"/>
                <a:gd name="T29" fmla="*/ 57 h 146"/>
                <a:gd name="T30" fmla="*/ 44 w 130"/>
                <a:gd name="T31" fmla="*/ 57 h 146"/>
                <a:gd name="T32" fmla="*/ 53 w 130"/>
                <a:gd name="T33" fmla="*/ 78 h 146"/>
                <a:gd name="T34" fmla="*/ 48 w 130"/>
                <a:gd name="T35" fmla="*/ 73 h 146"/>
                <a:gd name="T36" fmla="*/ 48 w 130"/>
                <a:gd name="T37" fmla="*/ 82 h 146"/>
                <a:gd name="T38" fmla="*/ 9 w 130"/>
                <a:gd name="T39" fmla="*/ 100 h 146"/>
                <a:gd name="T40" fmla="*/ 0 w 130"/>
                <a:gd name="T41" fmla="*/ 146 h 146"/>
                <a:gd name="T42" fmla="*/ 65 w 130"/>
                <a:gd name="T43" fmla="*/ 146 h 146"/>
                <a:gd name="T44" fmla="*/ 130 w 130"/>
                <a:gd name="T45" fmla="*/ 146 h 146"/>
                <a:gd name="T46" fmla="*/ 121 w 130"/>
                <a:gd name="T47" fmla="*/ 10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46">
                  <a:moveTo>
                    <a:pt x="121" y="100"/>
                  </a:moveTo>
                  <a:cubicBezTo>
                    <a:pt x="115" y="92"/>
                    <a:pt x="82" y="82"/>
                    <a:pt x="82" y="82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79" y="77"/>
                    <a:pt x="76" y="78"/>
                    <a:pt x="76" y="78"/>
                  </a:cubicBezTo>
                  <a:cubicBezTo>
                    <a:pt x="83" y="72"/>
                    <a:pt x="86" y="57"/>
                    <a:pt x="86" y="57"/>
                  </a:cubicBezTo>
                  <a:cubicBezTo>
                    <a:pt x="86" y="57"/>
                    <a:pt x="89" y="59"/>
                    <a:pt x="90" y="57"/>
                  </a:cubicBezTo>
                  <a:cubicBezTo>
                    <a:pt x="92" y="56"/>
                    <a:pt x="96" y="45"/>
                    <a:pt x="95" y="42"/>
                  </a:cubicBezTo>
                  <a:cubicBezTo>
                    <a:pt x="94" y="39"/>
                    <a:pt x="91" y="40"/>
                    <a:pt x="91" y="40"/>
                  </a:cubicBezTo>
                  <a:cubicBezTo>
                    <a:pt x="94" y="34"/>
                    <a:pt x="95" y="25"/>
                    <a:pt x="95" y="25"/>
                  </a:cubicBezTo>
                  <a:cubicBezTo>
                    <a:pt x="95" y="21"/>
                    <a:pt x="91" y="0"/>
                    <a:pt x="68" y="1"/>
                  </a:cubicBezTo>
                  <a:cubicBezTo>
                    <a:pt x="45" y="2"/>
                    <a:pt x="43" y="13"/>
                    <a:pt x="43" y="13"/>
                  </a:cubicBezTo>
                  <a:cubicBezTo>
                    <a:pt x="34" y="15"/>
                    <a:pt x="35" y="25"/>
                    <a:pt x="35" y="25"/>
                  </a:cubicBezTo>
                  <a:cubicBezTo>
                    <a:pt x="35" y="25"/>
                    <a:pt x="35" y="34"/>
                    <a:pt x="39" y="40"/>
                  </a:cubicBezTo>
                  <a:cubicBezTo>
                    <a:pt x="39" y="40"/>
                    <a:pt x="36" y="39"/>
                    <a:pt x="35" y="42"/>
                  </a:cubicBezTo>
                  <a:cubicBezTo>
                    <a:pt x="34" y="45"/>
                    <a:pt x="38" y="56"/>
                    <a:pt x="39" y="57"/>
                  </a:cubicBezTo>
                  <a:cubicBezTo>
                    <a:pt x="41" y="59"/>
                    <a:pt x="44" y="57"/>
                    <a:pt x="44" y="57"/>
                  </a:cubicBezTo>
                  <a:cubicBezTo>
                    <a:pt x="44" y="57"/>
                    <a:pt x="47" y="72"/>
                    <a:pt x="53" y="78"/>
                  </a:cubicBezTo>
                  <a:cubicBezTo>
                    <a:pt x="53" y="78"/>
                    <a:pt x="50" y="77"/>
                    <a:pt x="48" y="73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15" y="92"/>
                    <a:pt x="9" y="100"/>
                  </a:cubicBezTo>
                  <a:cubicBezTo>
                    <a:pt x="3" y="107"/>
                    <a:pt x="0" y="146"/>
                    <a:pt x="0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6" y="107"/>
                    <a:pt x="121" y="1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auto">
            <a:xfrm>
              <a:off x="5410200" y="-1512888"/>
              <a:ext cx="71438" cy="206375"/>
            </a:xfrm>
            <a:custGeom>
              <a:avLst/>
              <a:gdLst>
                <a:gd name="T0" fmla="*/ 31 w 45"/>
                <a:gd name="T1" fmla="*/ 14 h 130"/>
                <a:gd name="T2" fmla="*/ 34 w 45"/>
                <a:gd name="T3" fmla="*/ 12 h 130"/>
                <a:gd name="T4" fmla="*/ 31 w 45"/>
                <a:gd name="T5" fmla="*/ 0 h 130"/>
                <a:gd name="T6" fmla="*/ 24 w 45"/>
                <a:gd name="T7" fmla="*/ 0 h 130"/>
                <a:gd name="T8" fmla="*/ 17 w 45"/>
                <a:gd name="T9" fmla="*/ 0 h 130"/>
                <a:gd name="T10" fmla="*/ 15 w 45"/>
                <a:gd name="T11" fmla="*/ 12 h 130"/>
                <a:gd name="T12" fmla="*/ 17 w 45"/>
                <a:gd name="T13" fmla="*/ 14 h 130"/>
                <a:gd name="T14" fmla="*/ 0 w 45"/>
                <a:gd name="T15" fmla="*/ 130 h 130"/>
                <a:gd name="T16" fmla="*/ 24 w 45"/>
                <a:gd name="T17" fmla="*/ 130 h 130"/>
                <a:gd name="T18" fmla="*/ 45 w 45"/>
                <a:gd name="T19" fmla="*/ 130 h 130"/>
                <a:gd name="T20" fmla="*/ 31 w 45"/>
                <a:gd name="T21" fmla="*/ 1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130">
                  <a:moveTo>
                    <a:pt x="31" y="14"/>
                  </a:moveTo>
                  <a:lnTo>
                    <a:pt x="34" y="12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7" y="0"/>
                  </a:lnTo>
                  <a:lnTo>
                    <a:pt x="15" y="12"/>
                  </a:lnTo>
                  <a:lnTo>
                    <a:pt x="17" y="14"/>
                  </a:lnTo>
                  <a:lnTo>
                    <a:pt x="0" y="130"/>
                  </a:lnTo>
                  <a:lnTo>
                    <a:pt x="24" y="130"/>
                  </a:lnTo>
                  <a:lnTo>
                    <a:pt x="45" y="130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5929313" y="-2292350"/>
              <a:ext cx="485775" cy="549275"/>
            </a:xfrm>
            <a:custGeom>
              <a:avLst/>
              <a:gdLst>
                <a:gd name="T0" fmla="*/ 120 w 129"/>
                <a:gd name="T1" fmla="*/ 100 h 146"/>
                <a:gd name="T2" fmla="*/ 81 w 129"/>
                <a:gd name="T3" fmla="*/ 82 h 146"/>
                <a:gd name="T4" fmla="*/ 81 w 129"/>
                <a:gd name="T5" fmla="*/ 73 h 146"/>
                <a:gd name="T6" fmla="*/ 76 w 129"/>
                <a:gd name="T7" fmla="*/ 78 h 146"/>
                <a:gd name="T8" fmla="*/ 85 w 129"/>
                <a:gd name="T9" fmla="*/ 58 h 146"/>
                <a:gd name="T10" fmla="*/ 90 w 129"/>
                <a:gd name="T11" fmla="*/ 58 h 146"/>
                <a:gd name="T12" fmla="*/ 94 w 129"/>
                <a:gd name="T13" fmla="*/ 43 h 146"/>
                <a:gd name="T14" fmla="*/ 91 w 129"/>
                <a:gd name="T15" fmla="*/ 40 h 146"/>
                <a:gd name="T16" fmla="*/ 94 w 129"/>
                <a:gd name="T17" fmla="*/ 25 h 146"/>
                <a:gd name="T18" fmla="*/ 67 w 129"/>
                <a:gd name="T19" fmla="*/ 1 h 146"/>
                <a:gd name="T20" fmla="*/ 43 w 129"/>
                <a:gd name="T21" fmla="*/ 13 h 146"/>
                <a:gd name="T22" fmla="*/ 34 w 129"/>
                <a:gd name="T23" fmla="*/ 25 h 146"/>
                <a:gd name="T24" fmla="*/ 38 w 129"/>
                <a:gd name="T25" fmla="*/ 40 h 146"/>
                <a:gd name="T26" fmla="*/ 35 w 129"/>
                <a:gd name="T27" fmla="*/ 43 h 146"/>
                <a:gd name="T28" fmla="*/ 39 w 129"/>
                <a:gd name="T29" fmla="*/ 58 h 146"/>
                <a:gd name="T30" fmla="*/ 43 w 129"/>
                <a:gd name="T31" fmla="*/ 58 h 146"/>
                <a:gd name="T32" fmla="*/ 53 w 129"/>
                <a:gd name="T33" fmla="*/ 78 h 146"/>
                <a:gd name="T34" fmla="*/ 48 w 129"/>
                <a:gd name="T35" fmla="*/ 73 h 146"/>
                <a:gd name="T36" fmla="*/ 48 w 129"/>
                <a:gd name="T37" fmla="*/ 82 h 146"/>
                <a:gd name="T38" fmla="*/ 9 w 129"/>
                <a:gd name="T39" fmla="*/ 100 h 146"/>
                <a:gd name="T40" fmla="*/ 0 w 129"/>
                <a:gd name="T41" fmla="*/ 146 h 146"/>
                <a:gd name="T42" fmla="*/ 64 w 129"/>
                <a:gd name="T43" fmla="*/ 146 h 146"/>
                <a:gd name="T44" fmla="*/ 129 w 129"/>
                <a:gd name="T45" fmla="*/ 146 h 146"/>
                <a:gd name="T46" fmla="*/ 120 w 129"/>
                <a:gd name="T47" fmla="*/ 10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9" h="146">
                  <a:moveTo>
                    <a:pt x="120" y="100"/>
                  </a:moveTo>
                  <a:cubicBezTo>
                    <a:pt x="114" y="93"/>
                    <a:pt x="81" y="82"/>
                    <a:pt x="81" y="82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79" y="77"/>
                    <a:pt x="76" y="78"/>
                    <a:pt x="76" y="78"/>
                  </a:cubicBezTo>
                  <a:cubicBezTo>
                    <a:pt x="83" y="73"/>
                    <a:pt x="85" y="58"/>
                    <a:pt x="85" y="58"/>
                  </a:cubicBezTo>
                  <a:cubicBezTo>
                    <a:pt x="85" y="58"/>
                    <a:pt x="88" y="59"/>
                    <a:pt x="90" y="58"/>
                  </a:cubicBezTo>
                  <a:cubicBezTo>
                    <a:pt x="91" y="56"/>
                    <a:pt x="95" y="46"/>
                    <a:pt x="94" y="43"/>
                  </a:cubicBezTo>
                  <a:cubicBezTo>
                    <a:pt x="93" y="39"/>
                    <a:pt x="91" y="40"/>
                    <a:pt x="91" y="40"/>
                  </a:cubicBezTo>
                  <a:cubicBezTo>
                    <a:pt x="94" y="35"/>
                    <a:pt x="94" y="25"/>
                    <a:pt x="94" y="25"/>
                  </a:cubicBezTo>
                  <a:cubicBezTo>
                    <a:pt x="95" y="22"/>
                    <a:pt x="90" y="0"/>
                    <a:pt x="67" y="1"/>
                  </a:cubicBezTo>
                  <a:cubicBezTo>
                    <a:pt x="44" y="2"/>
                    <a:pt x="43" y="13"/>
                    <a:pt x="43" y="13"/>
                  </a:cubicBezTo>
                  <a:cubicBezTo>
                    <a:pt x="34" y="15"/>
                    <a:pt x="34" y="25"/>
                    <a:pt x="34" y="25"/>
                  </a:cubicBezTo>
                  <a:cubicBezTo>
                    <a:pt x="34" y="25"/>
                    <a:pt x="35" y="35"/>
                    <a:pt x="38" y="40"/>
                  </a:cubicBezTo>
                  <a:cubicBezTo>
                    <a:pt x="38" y="40"/>
                    <a:pt x="36" y="39"/>
                    <a:pt x="35" y="43"/>
                  </a:cubicBezTo>
                  <a:cubicBezTo>
                    <a:pt x="34" y="46"/>
                    <a:pt x="38" y="56"/>
                    <a:pt x="39" y="58"/>
                  </a:cubicBezTo>
                  <a:cubicBezTo>
                    <a:pt x="41" y="59"/>
                    <a:pt x="43" y="58"/>
                    <a:pt x="43" y="58"/>
                  </a:cubicBezTo>
                  <a:cubicBezTo>
                    <a:pt x="43" y="58"/>
                    <a:pt x="46" y="73"/>
                    <a:pt x="53" y="78"/>
                  </a:cubicBezTo>
                  <a:cubicBezTo>
                    <a:pt x="53" y="78"/>
                    <a:pt x="50" y="77"/>
                    <a:pt x="48" y="73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14" y="93"/>
                    <a:pt x="9" y="100"/>
                  </a:cubicBezTo>
                  <a:cubicBezTo>
                    <a:pt x="3" y="108"/>
                    <a:pt x="0" y="146"/>
                    <a:pt x="0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29" y="146"/>
                    <a:pt x="126" y="108"/>
                    <a:pt x="120" y="1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2"/>
            <p:cNvSpPr>
              <a:spLocks/>
            </p:cNvSpPr>
            <p:nvPr/>
          </p:nvSpPr>
          <p:spPr bwMode="auto">
            <a:xfrm>
              <a:off x="6137275" y="-1965325"/>
              <a:ext cx="71438" cy="207963"/>
            </a:xfrm>
            <a:custGeom>
              <a:avLst/>
              <a:gdLst>
                <a:gd name="T0" fmla="*/ 28 w 45"/>
                <a:gd name="T1" fmla="*/ 17 h 131"/>
                <a:gd name="T2" fmla="*/ 33 w 45"/>
                <a:gd name="T3" fmla="*/ 14 h 131"/>
                <a:gd name="T4" fmla="*/ 28 w 45"/>
                <a:gd name="T5" fmla="*/ 0 h 131"/>
                <a:gd name="T6" fmla="*/ 21 w 45"/>
                <a:gd name="T7" fmla="*/ 3 h 131"/>
                <a:gd name="T8" fmla="*/ 16 w 45"/>
                <a:gd name="T9" fmla="*/ 0 h 131"/>
                <a:gd name="T10" fmla="*/ 12 w 45"/>
                <a:gd name="T11" fmla="*/ 14 h 131"/>
                <a:gd name="T12" fmla="*/ 16 w 45"/>
                <a:gd name="T13" fmla="*/ 17 h 131"/>
                <a:gd name="T14" fmla="*/ 0 w 45"/>
                <a:gd name="T15" fmla="*/ 131 h 131"/>
                <a:gd name="T16" fmla="*/ 21 w 45"/>
                <a:gd name="T17" fmla="*/ 131 h 131"/>
                <a:gd name="T18" fmla="*/ 45 w 45"/>
                <a:gd name="T19" fmla="*/ 131 h 131"/>
                <a:gd name="T20" fmla="*/ 28 w 45"/>
                <a:gd name="T21" fmla="*/ 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131">
                  <a:moveTo>
                    <a:pt x="28" y="17"/>
                  </a:moveTo>
                  <a:lnTo>
                    <a:pt x="33" y="14"/>
                  </a:lnTo>
                  <a:lnTo>
                    <a:pt x="28" y="0"/>
                  </a:lnTo>
                  <a:lnTo>
                    <a:pt x="21" y="3"/>
                  </a:lnTo>
                  <a:lnTo>
                    <a:pt x="16" y="0"/>
                  </a:lnTo>
                  <a:lnTo>
                    <a:pt x="12" y="14"/>
                  </a:lnTo>
                  <a:lnTo>
                    <a:pt x="16" y="17"/>
                  </a:lnTo>
                  <a:lnTo>
                    <a:pt x="0" y="131"/>
                  </a:lnTo>
                  <a:lnTo>
                    <a:pt x="21" y="131"/>
                  </a:lnTo>
                  <a:lnTo>
                    <a:pt x="45" y="131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3"/>
            <p:cNvSpPr>
              <a:spLocks/>
            </p:cNvSpPr>
            <p:nvPr/>
          </p:nvSpPr>
          <p:spPr bwMode="auto">
            <a:xfrm>
              <a:off x="4176713" y="-1517650"/>
              <a:ext cx="598488" cy="677863"/>
            </a:xfrm>
            <a:custGeom>
              <a:avLst/>
              <a:gdLst>
                <a:gd name="T0" fmla="*/ 148 w 159"/>
                <a:gd name="T1" fmla="*/ 124 h 180"/>
                <a:gd name="T2" fmla="*/ 100 w 159"/>
                <a:gd name="T3" fmla="*/ 101 h 180"/>
                <a:gd name="T4" fmla="*/ 100 w 159"/>
                <a:gd name="T5" fmla="*/ 90 h 180"/>
                <a:gd name="T6" fmla="*/ 94 w 159"/>
                <a:gd name="T7" fmla="*/ 97 h 180"/>
                <a:gd name="T8" fmla="*/ 105 w 159"/>
                <a:gd name="T9" fmla="*/ 71 h 180"/>
                <a:gd name="T10" fmla="*/ 111 w 159"/>
                <a:gd name="T11" fmla="*/ 71 h 180"/>
                <a:gd name="T12" fmla="*/ 116 w 159"/>
                <a:gd name="T13" fmla="*/ 53 h 180"/>
                <a:gd name="T14" fmla="*/ 112 w 159"/>
                <a:gd name="T15" fmla="*/ 50 h 180"/>
                <a:gd name="T16" fmla="*/ 117 w 159"/>
                <a:gd name="T17" fmla="*/ 32 h 180"/>
                <a:gd name="T18" fmla="*/ 83 w 159"/>
                <a:gd name="T19" fmla="*/ 2 h 180"/>
                <a:gd name="T20" fmla="*/ 53 w 159"/>
                <a:gd name="T21" fmla="*/ 16 h 180"/>
                <a:gd name="T22" fmla="*/ 42 w 159"/>
                <a:gd name="T23" fmla="*/ 32 h 180"/>
                <a:gd name="T24" fmla="*/ 47 w 159"/>
                <a:gd name="T25" fmla="*/ 50 h 180"/>
                <a:gd name="T26" fmla="*/ 43 w 159"/>
                <a:gd name="T27" fmla="*/ 53 h 180"/>
                <a:gd name="T28" fmla="*/ 48 w 159"/>
                <a:gd name="T29" fmla="*/ 71 h 180"/>
                <a:gd name="T30" fmla="*/ 54 w 159"/>
                <a:gd name="T31" fmla="*/ 71 h 180"/>
                <a:gd name="T32" fmla="*/ 65 w 159"/>
                <a:gd name="T33" fmla="*/ 97 h 180"/>
                <a:gd name="T34" fmla="*/ 59 w 159"/>
                <a:gd name="T35" fmla="*/ 90 h 180"/>
                <a:gd name="T36" fmla="*/ 59 w 159"/>
                <a:gd name="T37" fmla="*/ 101 h 180"/>
                <a:gd name="T38" fmla="*/ 11 w 159"/>
                <a:gd name="T39" fmla="*/ 124 h 180"/>
                <a:gd name="T40" fmla="*/ 0 w 159"/>
                <a:gd name="T41" fmla="*/ 180 h 180"/>
                <a:gd name="T42" fmla="*/ 79 w 159"/>
                <a:gd name="T43" fmla="*/ 180 h 180"/>
                <a:gd name="T44" fmla="*/ 159 w 159"/>
                <a:gd name="T45" fmla="*/ 180 h 180"/>
                <a:gd name="T46" fmla="*/ 148 w 159"/>
                <a:gd name="T47" fmla="*/ 12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9" h="180">
                  <a:moveTo>
                    <a:pt x="148" y="124"/>
                  </a:moveTo>
                  <a:cubicBezTo>
                    <a:pt x="141" y="115"/>
                    <a:pt x="100" y="101"/>
                    <a:pt x="100" y="101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97" y="96"/>
                    <a:pt x="94" y="97"/>
                    <a:pt x="94" y="97"/>
                  </a:cubicBezTo>
                  <a:cubicBezTo>
                    <a:pt x="102" y="90"/>
                    <a:pt x="105" y="71"/>
                    <a:pt x="105" y="71"/>
                  </a:cubicBezTo>
                  <a:cubicBezTo>
                    <a:pt x="105" y="71"/>
                    <a:pt x="109" y="73"/>
                    <a:pt x="111" y="71"/>
                  </a:cubicBezTo>
                  <a:cubicBezTo>
                    <a:pt x="113" y="69"/>
                    <a:pt x="117" y="56"/>
                    <a:pt x="116" y="53"/>
                  </a:cubicBezTo>
                  <a:cubicBezTo>
                    <a:pt x="115" y="49"/>
                    <a:pt x="112" y="50"/>
                    <a:pt x="112" y="50"/>
                  </a:cubicBezTo>
                  <a:cubicBezTo>
                    <a:pt x="116" y="43"/>
                    <a:pt x="117" y="32"/>
                    <a:pt x="117" y="32"/>
                  </a:cubicBezTo>
                  <a:cubicBezTo>
                    <a:pt x="117" y="27"/>
                    <a:pt x="111" y="0"/>
                    <a:pt x="83" y="2"/>
                  </a:cubicBezTo>
                  <a:cubicBezTo>
                    <a:pt x="55" y="3"/>
                    <a:pt x="53" y="16"/>
                    <a:pt x="53" y="16"/>
                  </a:cubicBezTo>
                  <a:cubicBezTo>
                    <a:pt x="41" y="19"/>
                    <a:pt x="42" y="32"/>
                    <a:pt x="42" y="32"/>
                  </a:cubicBezTo>
                  <a:cubicBezTo>
                    <a:pt x="42" y="32"/>
                    <a:pt x="43" y="43"/>
                    <a:pt x="47" y="50"/>
                  </a:cubicBezTo>
                  <a:cubicBezTo>
                    <a:pt x="47" y="50"/>
                    <a:pt x="44" y="49"/>
                    <a:pt x="43" y="53"/>
                  </a:cubicBezTo>
                  <a:cubicBezTo>
                    <a:pt x="42" y="56"/>
                    <a:pt x="46" y="69"/>
                    <a:pt x="48" y="71"/>
                  </a:cubicBezTo>
                  <a:cubicBezTo>
                    <a:pt x="50" y="73"/>
                    <a:pt x="54" y="71"/>
                    <a:pt x="54" y="71"/>
                  </a:cubicBezTo>
                  <a:cubicBezTo>
                    <a:pt x="54" y="71"/>
                    <a:pt x="57" y="90"/>
                    <a:pt x="65" y="97"/>
                  </a:cubicBezTo>
                  <a:cubicBezTo>
                    <a:pt x="65" y="97"/>
                    <a:pt x="62" y="96"/>
                    <a:pt x="59" y="90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18" y="115"/>
                    <a:pt x="11" y="124"/>
                  </a:cubicBezTo>
                  <a:cubicBezTo>
                    <a:pt x="4" y="133"/>
                    <a:pt x="0" y="180"/>
                    <a:pt x="0" y="180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159" y="180"/>
                    <a:pt x="159" y="180"/>
                    <a:pt x="159" y="180"/>
                  </a:cubicBezTo>
                  <a:cubicBezTo>
                    <a:pt x="159" y="180"/>
                    <a:pt x="155" y="133"/>
                    <a:pt x="148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4432300" y="-1111250"/>
              <a:ext cx="87313" cy="252413"/>
            </a:xfrm>
            <a:custGeom>
              <a:avLst/>
              <a:gdLst>
                <a:gd name="T0" fmla="*/ 36 w 55"/>
                <a:gd name="T1" fmla="*/ 19 h 159"/>
                <a:gd name="T2" fmla="*/ 41 w 55"/>
                <a:gd name="T3" fmla="*/ 15 h 159"/>
                <a:gd name="T4" fmla="*/ 36 w 55"/>
                <a:gd name="T5" fmla="*/ 0 h 159"/>
                <a:gd name="T6" fmla="*/ 26 w 55"/>
                <a:gd name="T7" fmla="*/ 0 h 159"/>
                <a:gd name="T8" fmla="*/ 19 w 55"/>
                <a:gd name="T9" fmla="*/ 0 h 159"/>
                <a:gd name="T10" fmla="*/ 15 w 55"/>
                <a:gd name="T11" fmla="*/ 15 h 159"/>
                <a:gd name="T12" fmla="*/ 19 w 55"/>
                <a:gd name="T13" fmla="*/ 19 h 159"/>
                <a:gd name="T14" fmla="*/ 0 w 55"/>
                <a:gd name="T15" fmla="*/ 159 h 159"/>
                <a:gd name="T16" fmla="*/ 26 w 55"/>
                <a:gd name="T17" fmla="*/ 159 h 159"/>
                <a:gd name="T18" fmla="*/ 55 w 55"/>
                <a:gd name="T19" fmla="*/ 159 h 159"/>
                <a:gd name="T20" fmla="*/ 36 w 55"/>
                <a:gd name="T21" fmla="*/ 1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159">
                  <a:moveTo>
                    <a:pt x="36" y="19"/>
                  </a:moveTo>
                  <a:lnTo>
                    <a:pt x="41" y="15"/>
                  </a:lnTo>
                  <a:lnTo>
                    <a:pt x="36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15"/>
                  </a:lnTo>
                  <a:lnTo>
                    <a:pt x="19" y="19"/>
                  </a:lnTo>
                  <a:lnTo>
                    <a:pt x="0" y="159"/>
                  </a:lnTo>
                  <a:lnTo>
                    <a:pt x="26" y="159"/>
                  </a:lnTo>
                  <a:lnTo>
                    <a:pt x="55" y="159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5"/>
            <p:cNvSpPr>
              <a:spLocks/>
            </p:cNvSpPr>
            <p:nvPr/>
          </p:nvSpPr>
          <p:spPr bwMode="auto">
            <a:xfrm>
              <a:off x="3022600" y="-1046163"/>
              <a:ext cx="771525" cy="873125"/>
            </a:xfrm>
            <a:custGeom>
              <a:avLst/>
              <a:gdLst>
                <a:gd name="T0" fmla="*/ 191 w 205"/>
                <a:gd name="T1" fmla="*/ 159 h 232"/>
                <a:gd name="T2" fmla="*/ 129 w 205"/>
                <a:gd name="T3" fmla="*/ 130 h 232"/>
                <a:gd name="T4" fmla="*/ 129 w 205"/>
                <a:gd name="T5" fmla="*/ 116 h 232"/>
                <a:gd name="T6" fmla="*/ 121 w 205"/>
                <a:gd name="T7" fmla="*/ 124 h 232"/>
                <a:gd name="T8" fmla="*/ 136 w 205"/>
                <a:gd name="T9" fmla="*/ 92 h 232"/>
                <a:gd name="T10" fmla="*/ 143 w 205"/>
                <a:gd name="T11" fmla="*/ 92 h 232"/>
                <a:gd name="T12" fmla="*/ 150 w 205"/>
                <a:gd name="T13" fmla="*/ 68 h 232"/>
                <a:gd name="T14" fmla="*/ 144 w 205"/>
                <a:gd name="T15" fmla="*/ 64 h 232"/>
                <a:gd name="T16" fmla="*/ 150 w 205"/>
                <a:gd name="T17" fmla="*/ 41 h 232"/>
                <a:gd name="T18" fmla="*/ 107 w 205"/>
                <a:gd name="T19" fmla="*/ 2 h 232"/>
                <a:gd name="T20" fmla="*/ 68 w 205"/>
                <a:gd name="T21" fmla="*/ 21 h 232"/>
                <a:gd name="T22" fmla="*/ 55 w 205"/>
                <a:gd name="T23" fmla="*/ 41 h 232"/>
                <a:gd name="T24" fmla="*/ 61 w 205"/>
                <a:gd name="T25" fmla="*/ 64 h 232"/>
                <a:gd name="T26" fmla="*/ 56 w 205"/>
                <a:gd name="T27" fmla="*/ 68 h 232"/>
                <a:gd name="T28" fmla="*/ 63 w 205"/>
                <a:gd name="T29" fmla="*/ 92 h 232"/>
                <a:gd name="T30" fmla="*/ 70 w 205"/>
                <a:gd name="T31" fmla="*/ 92 h 232"/>
                <a:gd name="T32" fmla="*/ 84 w 205"/>
                <a:gd name="T33" fmla="*/ 124 h 232"/>
                <a:gd name="T34" fmla="*/ 76 w 205"/>
                <a:gd name="T35" fmla="*/ 116 h 232"/>
                <a:gd name="T36" fmla="*/ 76 w 205"/>
                <a:gd name="T37" fmla="*/ 130 h 232"/>
                <a:gd name="T38" fmla="*/ 15 w 205"/>
                <a:gd name="T39" fmla="*/ 159 h 232"/>
                <a:gd name="T40" fmla="*/ 0 w 205"/>
                <a:gd name="T41" fmla="*/ 232 h 232"/>
                <a:gd name="T42" fmla="*/ 103 w 205"/>
                <a:gd name="T43" fmla="*/ 232 h 232"/>
                <a:gd name="T44" fmla="*/ 205 w 205"/>
                <a:gd name="T45" fmla="*/ 232 h 232"/>
                <a:gd name="T46" fmla="*/ 191 w 205"/>
                <a:gd name="T47" fmla="*/ 15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" h="232">
                  <a:moveTo>
                    <a:pt x="191" y="159"/>
                  </a:moveTo>
                  <a:cubicBezTo>
                    <a:pt x="182" y="147"/>
                    <a:pt x="129" y="130"/>
                    <a:pt x="129" y="130"/>
                  </a:cubicBezTo>
                  <a:cubicBezTo>
                    <a:pt x="129" y="116"/>
                    <a:pt x="129" y="116"/>
                    <a:pt x="129" y="116"/>
                  </a:cubicBezTo>
                  <a:cubicBezTo>
                    <a:pt x="125" y="123"/>
                    <a:pt x="121" y="124"/>
                    <a:pt x="121" y="124"/>
                  </a:cubicBezTo>
                  <a:cubicBezTo>
                    <a:pt x="132" y="116"/>
                    <a:pt x="136" y="92"/>
                    <a:pt x="136" y="92"/>
                  </a:cubicBezTo>
                  <a:cubicBezTo>
                    <a:pt x="136" y="92"/>
                    <a:pt x="140" y="95"/>
                    <a:pt x="143" y="92"/>
                  </a:cubicBezTo>
                  <a:cubicBezTo>
                    <a:pt x="145" y="89"/>
                    <a:pt x="151" y="73"/>
                    <a:pt x="150" y="68"/>
                  </a:cubicBezTo>
                  <a:cubicBezTo>
                    <a:pt x="148" y="63"/>
                    <a:pt x="144" y="64"/>
                    <a:pt x="144" y="64"/>
                  </a:cubicBezTo>
                  <a:cubicBezTo>
                    <a:pt x="149" y="55"/>
                    <a:pt x="150" y="41"/>
                    <a:pt x="150" y="41"/>
                  </a:cubicBezTo>
                  <a:cubicBezTo>
                    <a:pt x="151" y="35"/>
                    <a:pt x="144" y="0"/>
                    <a:pt x="107" y="2"/>
                  </a:cubicBezTo>
                  <a:cubicBezTo>
                    <a:pt x="71" y="4"/>
                    <a:pt x="68" y="21"/>
                    <a:pt x="68" y="21"/>
                  </a:cubicBezTo>
                  <a:cubicBezTo>
                    <a:pt x="54" y="25"/>
                    <a:pt x="55" y="41"/>
                    <a:pt x="55" y="41"/>
                  </a:cubicBezTo>
                  <a:cubicBezTo>
                    <a:pt x="55" y="41"/>
                    <a:pt x="56" y="55"/>
                    <a:pt x="61" y="64"/>
                  </a:cubicBezTo>
                  <a:cubicBezTo>
                    <a:pt x="61" y="64"/>
                    <a:pt x="57" y="63"/>
                    <a:pt x="56" y="68"/>
                  </a:cubicBezTo>
                  <a:cubicBezTo>
                    <a:pt x="54" y="73"/>
                    <a:pt x="60" y="89"/>
                    <a:pt x="63" y="92"/>
                  </a:cubicBezTo>
                  <a:cubicBezTo>
                    <a:pt x="65" y="95"/>
                    <a:pt x="70" y="92"/>
                    <a:pt x="70" y="92"/>
                  </a:cubicBezTo>
                  <a:cubicBezTo>
                    <a:pt x="70" y="92"/>
                    <a:pt x="74" y="116"/>
                    <a:pt x="84" y="124"/>
                  </a:cubicBezTo>
                  <a:cubicBezTo>
                    <a:pt x="84" y="124"/>
                    <a:pt x="80" y="123"/>
                    <a:pt x="76" y="116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76" y="130"/>
                    <a:pt x="24" y="147"/>
                    <a:pt x="15" y="159"/>
                  </a:cubicBezTo>
                  <a:cubicBezTo>
                    <a:pt x="6" y="171"/>
                    <a:pt x="0" y="232"/>
                    <a:pt x="0" y="232"/>
                  </a:cubicBezTo>
                  <a:cubicBezTo>
                    <a:pt x="103" y="232"/>
                    <a:pt x="103" y="232"/>
                    <a:pt x="103" y="232"/>
                  </a:cubicBezTo>
                  <a:cubicBezTo>
                    <a:pt x="205" y="232"/>
                    <a:pt x="205" y="232"/>
                    <a:pt x="205" y="232"/>
                  </a:cubicBezTo>
                  <a:cubicBezTo>
                    <a:pt x="205" y="232"/>
                    <a:pt x="200" y="171"/>
                    <a:pt x="191" y="1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6"/>
            <p:cNvSpPr>
              <a:spLocks/>
            </p:cNvSpPr>
            <p:nvPr/>
          </p:nvSpPr>
          <p:spPr bwMode="auto">
            <a:xfrm>
              <a:off x="3352800" y="-527050"/>
              <a:ext cx="109538" cy="327025"/>
            </a:xfrm>
            <a:custGeom>
              <a:avLst/>
              <a:gdLst>
                <a:gd name="T0" fmla="*/ 45 w 69"/>
                <a:gd name="T1" fmla="*/ 26 h 206"/>
                <a:gd name="T2" fmla="*/ 50 w 69"/>
                <a:gd name="T3" fmla="*/ 21 h 206"/>
                <a:gd name="T4" fmla="*/ 45 w 69"/>
                <a:gd name="T5" fmla="*/ 0 h 206"/>
                <a:gd name="T6" fmla="*/ 36 w 69"/>
                <a:gd name="T7" fmla="*/ 2 h 206"/>
                <a:gd name="T8" fmla="*/ 24 w 69"/>
                <a:gd name="T9" fmla="*/ 0 h 206"/>
                <a:gd name="T10" fmla="*/ 19 w 69"/>
                <a:gd name="T11" fmla="*/ 21 h 206"/>
                <a:gd name="T12" fmla="*/ 24 w 69"/>
                <a:gd name="T13" fmla="*/ 26 h 206"/>
                <a:gd name="T14" fmla="*/ 0 w 69"/>
                <a:gd name="T15" fmla="*/ 206 h 206"/>
                <a:gd name="T16" fmla="*/ 36 w 69"/>
                <a:gd name="T17" fmla="*/ 206 h 206"/>
                <a:gd name="T18" fmla="*/ 69 w 69"/>
                <a:gd name="T19" fmla="*/ 206 h 206"/>
                <a:gd name="T20" fmla="*/ 45 w 69"/>
                <a:gd name="T21" fmla="*/ 2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206">
                  <a:moveTo>
                    <a:pt x="45" y="26"/>
                  </a:moveTo>
                  <a:lnTo>
                    <a:pt x="50" y="21"/>
                  </a:lnTo>
                  <a:lnTo>
                    <a:pt x="45" y="0"/>
                  </a:lnTo>
                  <a:lnTo>
                    <a:pt x="36" y="2"/>
                  </a:lnTo>
                  <a:lnTo>
                    <a:pt x="24" y="0"/>
                  </a:lnTo>
                  <a:lnTo>
                    <a:pt x="19" y="21"/>
                  </a:lnTo>
                  <a:lnTo>
                    <a:pt x="24" y="26"/>
                  </a:lnTo>
                  <a:lnTo>
                    <a:pt x="0" y="206"/>
                  </a:lnTo>
                  <a:lnTo>
                    <a:pt x="36" y="206"/>
                  </a:lnTo>
                  <a:lnTo>
                    <a:pt x="69" y="206"/>
                  </a:lnTo>
                  <a:lnTo>
                    <a:pt x="45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9"/>
            <p:cNvSpPr>
              <a:spLocks/>
            </p:cNvSpPr>
            <p:nvPr/>
          </p:nvSpPr>
          <p:spPr bwMode="auto">
            <a:xfrm>
              <a:off x="5643563" y="-1795463"/>
              <a:ext cx="327025" cy="500063"/>
            </a:xfrm>
            <a:custGeom>
              <a:avLst/>
              <a:gdLst>
                <a:gd name="T0" fmla="*/ 6 w 87"/>
                <a:gd name="T1" fmla="*/ 133 h 133"/>
                <a:gd name="T2" fmla="*/ 3 w 87"/>
                <a:gd name="T3" fmla="*/ 132 h 133"/>
                <a:gd name="T4" fmla="*/ 1 w 87"/>
                <a:gd name="T5" fmla="*/ 124 h 133"/>
                <a:gd name="T6" fmla="*/ 77 w 87"/>
                <a:gd name="T7" fmla="*/ 3 h 133"/>
                <a:gd name="T8" fmla="*/ 84 w 87"/>
                <a:gd name="T9" fmla="*/ 2 h 133"/>
                <a:gd name="T10" fmla="*/ 86 w 87"/>
                <a:gd name="T11" fmla="*/ 9 h 133"/>
                <a:gd name="T12" fmla="*/ 10 w 87"/>
                <a:gd name="T13" fmla="*/ 130 h 133"/>
                <a:gd name="T14" fmla="*/ 6 w 87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133">
                  <a:moveTo>
                    <a:pt x="6" y="133"/>
                  </a:moveTo>
                  <a:cubicBezTo>
                    <a:pt x="5" y="133"/>
                    <a:pt x="4" y="132"/>
                    <a:pt x="3" y="132"/>
                  </a:cubicBezTo>
                  <a:cubicBezTo>
                    <a:pt x="0" y="130"/>
                    <a:pt x="0" y="127"/>
                    <a:pt x="1" y="124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82" y="0"/>
                    <a:pt x="84" y="2"/>
                  </a:cubicBezTo>
                  <a:cubicBezTo>
                    <a:pt x="87" y="3"/>
                    <a:pt x="87" y="6"/>
                    <a:pt x="86" y="9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9" y="132"/>
                    <a:pt x="7" y="133"/>
                    <a:pt x="6" y="1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0"/>
            <p:cNvSpPr>
              <a:spLocks/>
            </p:cNvSpPr>
            <p:nvPr/>
          </p:nvSpPr>
          <p:spPr bwMode="auto">
            <a:xfrm>
              <a:off x="2981325" y="-1603375"/>
              <a:ext cx="1236663" cy="1427163"/>
            </a:xfrm>
            <a:custGeom>
              <a:avLst/>
              <a:gdLst>
                <a:gd name="T0" fmla="*/ 205 w 329"/>
                <a:gd name="T1" fmla="*/ 379 h 379"/>
                <a:gd name="T2" fmla="*/ 202 w 329"/>
                <a:gd name="T3" fmla="*/ 378 h 379"/>
                <a:gd name="T4" fmla="*/ 200 w 329"/>
                <a:gd name="T5" fmla="*/ 370 h 379"/>
                <a:gd name="T6" fmla="*/ 316 w 329"/>
                <a:gd name="T7" fmla="*/ 201 h 379"/>
                <a:gd name="T8" fmla="*/ 3 w 329"/>
                <a:gd name="T9" fmla="*/ 10 h 379"/>
                <a:gd name="T10" fmla="*/ 1 w 329"/>
                <a:gd name="T11" fmla="*/ 3 h 379"/>
                <a:gd name="T12" fmla="*/ 9 w 329"/>
                <a:gd name="T13" fmla="*/ 1 h 379"/>
                <a:gd name="T14" fmla="*/ 327 w 329"/>
                <a:gd name="T15" fmla="*/ 195 h 379"/>
                <a:gd name="T16" fmla="*/ 329 w 329"/>
                <a:gd name="T17" fmla="*/ 198 h 379"/>
                <a:gd name="T18" fmla="*/ 328 w 329"/>
                <a:gd name="T19" fmla="*/ 202 h 379"/>
                <a:gd name="T20" fmla="*/ 209 w 329"/>
                <a:gd name="T21" fmla="*/ 376 h 379"/>
                <a:gd name="T22" fmla="*/ 205 w 329"/>
                <a:gd name="T23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9" h="379">
                  <a:moveTo>
                    <a:pt x="205" y="379"/>
                  </a:moveTo>
                  <a:cubicBezTo>
                    <a:pt x="204" y="379"/>
                    <a:pt x="203" y="378"/>
                    <a:pt x="202" y="378"/>
                  </a:cubicBezTo>
                  <a:cubicBezTo>
                    <a:pt x="199" y="376"/>
                    <a:pt x="199" y="373"/>
                    <a:pt x="200" y="370"/>
                  </a:cubicBezTo>
                  <a:cubicBezTo>
                    <a:pt x="316" y="201"/>
                    <a:pt x="316" y="201"/>
                    <a:pt x="316" y="20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327" y="195"/>
                    <a:pt x="327" y="195"/>
                    <a:pt x="327" y="195"/>
                  </a:cubicBezTo>
                  <a:cubicBezTo>
                    <a:pt x="328" y="195"/>
                    <a:pt x="329" y="197"/>
                    <a:pt x="329" y="198"/>
                  </a:cubicBezTo>
                  <a:cubicBezTo>
                    <a:pt x="329" y="200"/>
                    <a:pt x="329" y="201"/>
                    <a:pt x="328" y="202"/>
                  </a:cubicBezTo>
                  <a:cubicBezTo>
                    <a:pt x="209" y="376"/>
                    <a:pt x="209" y="376"/>
                    <a:pt x="209" y="376"/>
                  </a:cubicBezTo>
                  <a:cubicBezTo>
                    <a:pt x="208" y="378"/>
                    <a:pt x="206" y="379"/>
                    <a:pt x="205" y="3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1"/>
            <p:cNvSpPr>
              <a:spLocks/>
            </p:cNvSpPr>
            <p:nvPr/>
          </p:nvSpPr>
          <p:spPr bwMode="auto">
            <a:xfrm>
              <a:off x="4717155" y="-2128184"/>
              <a:ext cx="526618" cy="1281314"/>
            </a:xfrm>
            <a:custGeom>
              <a:avLst/>
              <a:gdLst>
                <a:gd name="T0" fmla="*/ 97 w 141"/>
                <a:gd name="T1" fmla="*/ 661 h 661"/>
                <a:gd name="T2" fmla="*/ 92 w 141"/>
                <a:gd name="T3" fmla="*/ 657 h 661"/>
                <a:gd name="T4" fmla="*/ 8 w 141"/>
                <a:gd name="T5" fmla="*/ 341 h 661"/>
                <a:gd name="T6" fmla="*/ 9 w 141"/>
                <a:gd name="T7" fmla="*/ 335 h 661"/>
                <a:gd name="T8" fmla="*/ 128 w 141"/>
                <a:gd name="T9" fmla="*/ 218 h 661"/>
                <a:gd name="T10" fmla="*/ 1 w 141"/>
                <a:gd name="T11" fmla="*/ 9 h 661"/>
                <a:gd name="T12" fmla="*/ 3 w 141"/>
                <a:gd name="T13" fmla="*/ 1 h 661"/>
                <a:gd name="T14" fmla="*/ 10 w 141"/>
                <a:gd name="T15" fmla="*/ 3 h 661"/>
                <a:gd name="T16" fmla="*/ 140 w 141"/>
                <a:gd name="T17" fmla="*/ 216 h 661"/>
                <a:gd name="T18" fmla="*/ 139 w 141"/>
                <a:gd name="T19" fmla="*/ 223 h 661"/>
                <a:gd name="T20" fmla="*/ 19 w 141"/>
                <a:gd name="T21" fmla="*/ 341 h 661"/>
                <a:gd name="T22" fmla="*/ 102 w 141"/>
                <a:gd name="T23" fmla="*/ 654 h 661"/>
                <a:gd name="T24" fmla="*/ 99 w 141"/>
                <a:gd name="T25" fmla="*/ 660 h 661"/>
                <a:gd name="T26" fmla="*/ 97 w 141"/>
                <a:gd name="T27" fmla="*/ 661 h 661"/>
                <a:gd name="connsiteX0" fmla="*/ 6978 w 9932"/>
                <a:gd name="connsiteY0" fmla="*/ 9976 h 10301"/>
                <a:gd name="connsiteX1" fmla="*/ 6482 w 9932"/>
                <a:gd name="connsiteY1" fmla="*/ 9930 h 10301"/>
                <a:gd name="connsiteX2" fmla="*/ 524 w 9932"/>
                <a:gd name="connsiteY2" fmla="*/ 5150 h 10301"/>
                <a:gd name="connsiteX3" fmla="*/ 595 w 9932"/>
                <a:gd name="connsiteY3" fmla="*/ 5059 h 10301"/>
                <a:gd name="connsiteX4" fmla="*/ 9035 w 9932"/>
                <a:gd name="connsiteY4" fmla="*/ 3289 h 10301"/>
                <a:gd name="connsiteX5" fmla="*/ 28 w 9932"/>
                <a:gd name="connsiteY5" fmla="*/ 127 h 10301"/>
                <a:gd name="connsiteX6" fmla="*/ 170 w 9932"/>
                <a:gd name="connsiteY6" fmla="*/ 6 h 10301"/>
                <a:gd name="connsiteX7" fmla="*/ 666 w 9932"/>
                <a:gd name="connsiteY7" fmla="*/ 36 h 10301"/>
                <a:gd name="connsiteX8" fmla="*/ 9886 w 9932"/>
                <a:gd name="connsiteY8" fmla="*/ 3259 h 10301"/>
                <a:gd name="connsiteX9" fmla="*/ 9815 w 9932"/>
                <a:gd name="connsiteY9" fmla="*/ 3365 h 10301"/>
                <a:gd name="connsiteX10" fmla="*/ 1305 w 9932"/>
                <a:gd name="connsiteY10" fmla="*/ 5150 h 10301"/>
                <a:gd name="connsiteX11" fmla="*/ 7191 w 9932"/>
                <a:gd name="connsiteY11" fmla="*/ 9885 h 10301"/>
                <a:gd name="connsiteX12" fmla="*/ 6978 w 9932"/>
                <a:gd name="connsiteY12" fmla="*/ 9976 h 10301"/>
                <a:gd name="connsiteX0" fmla="*/ 7240 w 10000"/>
                <a:gd name="connsiteY0" fmla="*/ 9596 h 10195"/>
                <a:gd name="connsiteX1" fmla="*/ 6526 w 10000"/>
                <a:gd name="connsiteY1" fmla="*/ 9640 h 10195"/>
                <a:gd name="connsiteX2" fmla="*/ 528 w 10000"/>
                <a:gd name="connsiteY2" fmla="*/ 5000 h 10195"/>
                <a:gd name="connsiteX3" fmla="*/ 599 w 10000"/>
                <a:gd name="connsiteY3" fmla="*/ 4911 h 10195"/>
                <a:gd name="connsiteX4" fmla="*/ 9097 w 10000"/>
                <a:gd name="connsiteY4" fmla="*/ 3193 h 10195"/>
                <a:gd name="connsiteX5" fmla="*/ 28 w 10000"/>
                <a:gd name="connsiteY5" fmla="*/ 123 h 10195"/>
                <a:gd name="connsiteX6" fmla="*/ 171 w 10000"/>
                <a:gd name="connsiteY6" fmla="*/ 6 h 10195"/>
                <a:gd name="connsiteX7" fmla="*/ 671 w 10000"/>
                <a:gd name="connsiteY7" fmla="*/ 35 h 10195"/>
                <a:gd name="connsiteX8" fmla="*/ 9954 w 10000"/>
                <a:gd name="connsiteY8" fmla="*/ 3164 h 10195"/>
                <a:gd name="connsiteX9" fmla="*/ 9882 w 10000"/>
                <a:gd name="connsiteY9" fmla="*/ 3267 h 10195"/>
                <a:gd name="connsiteX10" fmla="*/ 1314 w 10000"/>
                <a:gd name="connsiteY10" fmla="*/ 5000 h 10195"/>
                <a:gd name="connsiteX11" fmla="*/ 7240 w 10000"/>
                <a:gd name="connsiteY11" fmla="*/ 9596 h 10195"/>
                <a:gd name="connsiteX0" fmla="*/ 1314 w 10000"/>
                <a:gd name="connsiteY0" fmla="*/ 5000 h 9640"/>
                <a:gd name="connsiteX1" fmla="*/ 6526 w 10000"/>
                <a:gd name="connsiteY1" fmla="*/ 9640 h 9640"/>
                <a:gd name="connsiteX2" fmla="*/ 528 w 10000"/>
                <a:gd name="connsiteY2" fmla="*/ 5000 h 9640"/>
                <a:gd name="connsiteX3" fmla="*/ 599 w 10000"/>
                <a:gd name="connsiteY3" fmla="*/ 4911 h 9640"/>
                <a:gd name="connsiteX4" fmla="*/ 9097 w 10000"/>
                <a:gd name="connsiteY4" fmla="*/ 3193 h 9640"/>
                <a:gd name="connsiteX5" fmla="*/ 28 w 10000"/>
                <a:gd name="connsiteY5" fmla="*/ 123 h 9640"/>
                <a:gd name="connsiteX6" fmla="*/ 171 w 10000"/>
                <a:gd name="connsiteY6" fmla="*/ 6 h 9640"/>
                <a:gd name="connsiteX7" fmla="*/ 671 w 10000"/>
                <a:gd name="connsiteY7" fmla="*/ 35 h 9640"/>
                <a:gd name="connsiteX8" fmla="*/ 9954 w 10000"/>
                <a:gd name="connsiteY8" fmla="*/ 3164 h 9640"/>
                <a:gd name="connsiteX9" fmla="*/ 9882 w 10000"/>
                <a:gd name="connsiteY9" fmla="*/ 3267 h 9640"/>
                <a:gd name="connsiteX10" fmla="*/ 1314 w 10000"/>
                <a:gd name="connsiteY10" fmla="*/ 5000 h 9640"/>
                <a:gd name="connsiteX0" fmla="*/ 1314 w 10000"/>
                <a:gd name="connsiteY0" fmla="*/ 5187 h 5187"/>
                <a:gd name="connsiteX1" fmla="*/ 528 w 10000"/>
                <a:gd name="connsiteY1" fmla="*/ 5187 h 5187"/>
                <a:gd name="connsiteX2" fmla="*/ 599 w 10000"/>
                <a:gd name="connsiteY2" fmla="*/ 5094 h 5187"/>
                <a:gd name="connsiteX3" fmla="*/ 9097 w 10000"/>
                <a:gd name="connsiteY3" fmla="*/ 3312 h 5187"/>
                <a:gd name="connsiteX4" fmla="*/ 28 w 10000"/>
                <a:gd name="connsiteY4" fmla="*/ 128 h 5187"/>
                <a:gd name="connsiteX5" fmla="*/ 171 w 10000"/>
                <a:gd name="connsiteY5" fmla="*/ 6 h 5187"/>
                <a:gd name="connsiteX6" fmla="*/ 671 w 10000"/>
                <a:gd name="connsiteY6" fmla="*/ 36 h 5187"/>
                <a:gd name="connsiteX7" fmla="*/ 9954 w 10000"/>
                <a:gd name="connsiteY7" fmla="*/ 3282 h 5187"/>
                <a:gd name="connsiteX8" fmla="*/ 9882 w 10000"/>
                <a:gd name="connsiteY8" fmla="*/ 3389 h 5187"/>
                <a:gd name="connsiteX9" fmla="*/ 1314 w 10000"/>
                <a:gd name="connsiteY9" fmla="*/ 5187 h 5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5187">
                  <a:moveTo>
                    <a:pt x="1314" y="5187"/>
                  </a:moveTo>
                  <a:lnTo>
                    <a:pt x="528" y="5187"/>
                  </a:lnTo>
                  <a:cubicBezTo>
                    <a:pt x="456" y="5156"/>
                    <a:pt x="528" y="5124"/>
                    <a:pt x="599" y="5094"/>
                  </a:cubicBezTo>
                  <a:lnTo>
                    <a:pt x="9097" y="3312"/>
                  </a:lnTo>
                  <a:lnTo>
                    <a:pt x="28" y="128"/>
                  </a:lnTo>
                  <a:cubicBezTo>
                    <a:pt x="-43" y="83"/>
                    <a:pt x="28" y="36"/>
                    <a:pt x="171" y="6"/>
                  </a:cubicBezTo>
                  <a:cubicBezTo>
                    <a:pt x="386" y="-9"/>
                    <a:pt x="599" y="6"/>
                    <a:pt x="671" y="36"/>
                  </a:cubicBezTo>
                  <a:lnTo>
                    <a:pt x="9954" y="3282"/>
                  </a:lnTo>
                  <a:cubicBezTo>
                    <a:pt x="10025" y="3312"/>
                    <a:pt x="10025" y="3358"/>
                    <a:pt x="9882" y="3389"/>
                  </a:cubicBezTo>
                  <a:lnTo>
                    <a:pt x="1314" y="51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2" name="矩形 61"/>
          <p:cNvSpPr/>
          <p:nvPr/>
        </p:nvSpPr>
        <p:spPr>
          <a:xfrm>
            <a:off x="1447800" y="3395558"/>
            <a:ext cx="3733800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accent1"/>
                </a:solidFill>
                <a:cs typeface="+mn-ea"/>
                <a:sym typeface="+mn-lt"/>
              </a:rPr>
              <a:t>沟通就是思想</a:t>
            </a: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和情感在个人或群体间</a:t>
            </a:r>
            <a:r>
              <a:rPr lang="zh-CN" altLang="en-US" sz="1400" dirty="0" smtClean="0">
                <a:solidFill>
                  <a:schemeClr val="accent1"/>
                </a:solidFill>
                <a:cs typeface="+mn-ea"/>
                <a:sym typeface="+mn-lt"/>
              </a:rPr>
              <a:t>传递</a:t>
            </a:r>
            <a:endParaRPr lang="en-US" altLang="zh-CN" sz="140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accent1"/>
                </a:solidFill>
                <a:cs typeface="+mn-ea"/>
                <a:sym typeface="+mn-lt"/>
              </a:rPr>
              <a:t>并</a:t>
            </a: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达成共同协议的过程</a:t>
            </a:r>
          </a:p>
        </p:txBody>
      </p:sp>
    </p:spTree>
    <p:extLst>
      <p:ext uri="{BB962C8B-B14F-4D97-AF65-F5344CB8AC3E}">
        <p14:creationId xmlns:p14="http://schemas.microsoft.com/office/powerpoint/2010/main" val="323756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7" grpId="0" animBg="1"/>
      <p:bldP spid="28" grpId="0" animBg="1"/>
      <p:bldP spid="34" grpId="0" animBg="1"/>
      <p:bldP spid="35" grpId="0"/>
      <p:bldP spid="36" grpId="0"/>
      <p:bldP spid="37" grpId="0"/>
      <p:bldP spid="6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AAFA428-B9F8-41EB-9BFF-ECC4EB73ABEB}"/>
              </a:ext>
            </a:extLst>
          </p:cNvPr>
          <p:cNvSpPr/>
          <p:nvPr/>
        </p:nvSpPr>
        <p:spPr>
          <a:xfrm>
            <a:off x="6019957" y="2190750"/>
            <a:ext cx="2010121" cy="30008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+mj-ea"/>
                <a:ea typeface="+mj-ea"/>
              </a:rPr>
              <a:t>不要顾上不顾下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C6F8C19-526A-4257-98F2-17AAF54433A4}"/>
              </a:ext>
            </a:extLst>
          </p:cNvPr>
          <p:cNvSpPr/>
          <p:nvPr/>
        </p:nvSpPr>
        <p:spPr>
          <a:xfrm>
            <a:off x="3581400" y="2190750"/>
            <a:ext cx="1997187" cy="30008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+mj-ea"/>
                <a:ea typeface="+mj-ea"/>
              </a:rPr>
              <a:t>不要冲撞上级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9A98AED4-370D-4E76-8A92-4E3BA45045C0}"/>
              </a:ext>
            </a:extLst>
          </p:cNvPr>
          <p:cNvSpPr/>
          <p:nvPr/>
        </p:nvSpPr>
        <p:spPr>
          <a:xfrm>
            <a:off x="3581401" y="2943692"/>
            <a:ext cx="1997187" cy="30008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+mj-ea"/>
                <a:ea typeface="+mj-ea"/>
              </a:rPr>
              <a:t>不要唯唯诺诺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B1563952-FF4E-4E9A-9EF9-4E491C76C587}"/>
              </a:ext>
            </a:extLst>
          </p:cNvPr>
          <p:cNvSpPr/>
          <p:nvPr/>
        </p:nvSpPr>
        <p:spPr>
          <a:xfrm>
            <a:off x="6019957" y="2943692"/>
            <a:ext cx="2010121" cy="30008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+mj-ea"/>
                <a:ea typeface="+mj-ea"/>
              </a:rPr>
              <a:t>不要恃才傲物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03D18696-17DE-46B5-852B-FE523EF61EEE}"/>
              </a:ext>
            </a:extLst>
          </p:cNvPr>
          <p:cNvSpPr/>
          <p:nvPr/>
        </p:nvSpPr>
        <p:spPr>
          <a:xfrm>
            <a:off x="3581401" y="3705692"/>
            <a:ext cx="1997188" cy="30008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+mj-ea"/>
                <a:ea typeface="+mj-ea"/>
              </a:rPr>
              <a:t>不要过于亲密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E3D13D06-1A93-403A-8B4F-581DD56AF984}"/>
              </a:ext>
            </a:extLst>
          </p:cNvPr>
          <p:cNvSpPr/>
          <p:nvPr/>
        </p:nvSpPr>
        <p:spPr>
          <a:xfrm>
            <a:off x="6019957" y="3705692"/>
            <a:ext cx="2010121" cy="30008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+mj-ea"/>
                <a:ea typeface="+mj-ea"/>
              </a:rPr>
              <a:t>不要过于疏远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807534" y="1428750"/>
            <a:ext cx="7269666" cy="386337"/>
            <a:chOff x="996241" y="5385680"/>
            <a:chExt cx="7416824" cy="823912"/>
          </a:xfrm>
          <a:solidFill>
            <a:schemeClr val="accent1"/>
          </a:solidFill>
        </p:grpSpPr>
        <p:sp>
          <p:nvSpPr>
            <p:cNvPr id="37" name="矩形 36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/>
            <a:p>
              <a:pPr algn="ctr"/>
              <a:endParaRPr kumimoji="1"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Text Box 4"/>
            <p:cNvSpPr txBox="1">
              <a:spLocks noChangeArrowheads="1"/>
            </p:cNvSpPr>
            <p:nvPr/>
          </p:nvSpPr>
          <p:spPr bwMode="auto">
            <a:xfrm>
              <a:off x="1070345" y="5433482"/>
              <a:ext cx="7301335" cy="738419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ctr">
                <a:defRPr kumimoji="1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b="1" dirty="0">
                  <a:latin typeface="+mn-lt"/>
                  <a:ea typeface="+mn-ea"/>
                  <a:cs typeface="+mn-ea"/>
                  <a:sym typeface="+mn-lt"/>
                </a:rPr>
                <a:t>与上司相处的忌讳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6"/>
          <a:stretch/>
        </p:blipFill>
        <p:spPr>
          <a:xfrm>
            <a:off x="838200" y="2190750"/>
            <a:ext cx="2522514" cy="181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71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D0C67BC-779F-4BD5-95E3-70168EA9D78E}"/>
              </a:ext>
            </a:extLst>
          </p:cNvPr>
          <p:cNvSpPr/>
          <p:nvPr/>
        </p:nvSpPr>
        <p:spPr>
          <a:xfrm>
            <a:off x="762000" y="2140625"/>
            <a:ext cx="3657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+mj-ea"/>
                <a:ea typeface="+mj-ea"/>
              </a:rPr>
              <a:t>你</a:t>
            </a:r>
            <a:r>
              <a:rPr lang="zh-CN" altLang="en-US" sz="1400" dirty="0">
                <a:latin typeface="+mj-ea"/>
                <a:ea typeface="+mj-ea"/>
              </a:rPr>
              <a:t>真蠢（笨），像猪</a:t>
            </a:r>
            <a:r>
              <a:rPr lang="zh-CN" altLang="en-US" sz="1400" dirty="0" smtClean="0">
                <a:latin typeface="+mj-ea"/>
                <a:ea typeface="+mj-ea"/>
              </a:rPr>
              <a:t>一样你</a:t>
            </a:r>
            <a:r>
              <a:rPr lang="zh-CN" altLang="en-US" sz="1400" dirty="0">
                <a:latin typeface="+mj-ea"/>
                <a:ea typeface="+mj-ea"/>
              </a:rPr>
              <a:t>不要以为你有什么</a:t>
            </a:r>
            <a:r>
              <a:rPr lang="zh-CN" altLang="en-US" sz="1400" dirty="0" smtClean="0">
                <a:latin typeface="+mj-ea"/>
                <a:ea typeface="+mj-ea"/>
              </a:rPr>
              <a:t>了不起叫</a:t>
            </a:r>
            <a:r>
              <a:rPr lang="zh-CN" altLang="en-US" sz="1400" dirty="0">
                <a:latin typeface="+mj-ea"/>
                <a:ea typeface="+mj-ea"/>
              </a:rPr>
              <a:t>你这样做，你偏偏不这样做，你是不是有意</a:t>
            </a:r>
            <a:r>
              <a:rPr lang="zh-CN" altLang="en-US" sz="1400" dirty="0" smtClean="0">
                <a:latin typeface="+mj-ea"/>
                <a:ea typeface="+mj-ea"/>
              </a:rPr>
              <a:t>刁难背后</a:t>
            </a:r>
            <a:r>
              <a:rPr lang="zh-CN" altLang="en-US" sz="1400" dirty="0">
                <a:latin typeface="+mj-ea"/>
                <a:ea typeface="+mj-ea"/>
              </a:rPr>
              <a:t>与其它员工议论，加深</a:t>
            </a:r>
            <a:r>
              <a:rPr lang="zh-CN" altLang="en-US" sz="1400" dirty="0" smtClean="0">
                <a:latin typeface="+mj-ea"/>
                <a:ea typeface="+mj-ea"/>
              </a:rPr>
              <a:t>误解我</a:t>
            </a:r>
            <a:r>
              <a:rPr lang="zh-CN" altLang="en-US" sz="1400" dirty="0">
                <a:latin typeface="+mj-ea"/>
                <a:ea typeface="+mj-ea"/>
              </a:rPr>
              <a:t>就是看你不顺眼又怎样（员工误解上司的情况下</a:t>
            </a:r>
            <a:r>
              <a:rPr lang="zh-CN" altLang="en-US" sz="1400" dirty="0" smtClean="0">
                <a:latin typeface="+mj-ea"/>
                <a:ea typeface="+mj-ea"/>
              </a:rPr>
              <a:t>）当着</a:t>
            </a:r>
            <a:r>
              <a:rPr lang="zh-CN" altLang="en-US" sz="1400" dirty="0">
                <a:latin typeface="+mj-ea"/>
                <a:ea typeface="+mj-ea"/>
              </a:rPr>
              <a:t>员工的面“这个人我教不了，你来教吧”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38200" y="1657350"/>
            <a:ext cx="7162800" cy="386337"/>
            <a:chOff x="838200" y="1581150"/>
            <a:chExt cx="7162800" cy="386337"/>
          </a:xfrm>
        </p:grpSpPr>
        <p:grpSp>
          <p:nvGrpSpPr>
            <p:cNvPr id="5" name="组合 4"/>
            <p:cNvGrpSpPr/>
            <p:nvPr/>
          </p:nvGrpSpPr>
          <p:grpSpPr>
            <a:xfrm>
              <a:off x="838200" y="1581150"/>
              <a:ext cx="3505200" cy="386337"/>
              <a:chOff x="996241" y="5385680"/>
              <a:chExt cx="7416824" cy="823912"/>
            </a:xfrm>
            <a:solidFill>
              <a:schemeClr val="accent1"/>
            </a:solidFill>
          </p:grpSpPr>
          <p:sp>
            <p:nvSpPr>
              <p:cNvPr id="7" name="矩形 6"/>
              <p:cNvSpPr/>
              <p:nvPr/>
            </p:nvSpPr>
            <p:spPr>
              <a:xfrm>
                <a:off x="996241" y="5385680"/>
                <a:ext cx="7416824" cy="823912"/>
              </a:xfrm>
              <a:prstGeom prst="rect">
                <a:avLst/>
              </a:prstGeom>
              <a:grpFill/>
              <a:ln w="76200">
                <a:miter lim="800000"/>
              </a:ln>
              <a:effectLst/>
            </p:spPr>
            <p:txBody>
              <a:bodyPr wrap="none" anchor="ctr">
                <a:flatTx/>
              </a:bodyPr>
              <a:lstStyle/>
              <a:p>
                <a:pPr algn="ctr"/>
                <a:endParaRPr kumimoji="1"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" name="Text Box 4"/>
              <p:cNvSpPr txBox="1">
                <a:spLocks noChangeArrowheads="1"/>
              </p:cNvSpPr>
              <p:nvPr/>
            </p:nvSpPr>
            <p:spPr bwMode="auto">
              <a:xfrm>
                <a:off x="1070345" y="5433482"/>
                <a:ext cx="7301335" cy="738419"/>
              </a:xfrm>
              <a:prstGeom prst="rect">
                <a:avLst/>
              </a:prstGeom>
              <a:grpFill/>
              <a:ln w="76200">
                <a:miter lim="800000"/>
              </a:ln>
              <a:effectLst/>
            </p:spPr>
            <p:txBody>
              <a:bodyPr wrap="none" anchor="ctr">
                <a:flatTx/>
              </a:bodyPr>
              <a:lstStyle>
                <a:defPPr>
                  <a:defRPr lang="en-US"/>
                </a:defPPr>
                <a:lvl1pPr algn="ctr">
                  <a:defRPr kumimoji="1" sz="240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1800" dirty="0">
                    <a:latin typeface="+mn-lt"/>
                    <a:ea typeface="+mn-ea"/>
                    <a:cs typeface="+mn-ea"/>
                    <a:sym typeface="+mn-lt"/>
                  </a:rPr>
                  <a:t>对待下属不可使用的语言</a:t>
                </a:r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4495800" y="1581150"/>
              <a:ext cx="3505200" cy="3863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要做就做，不做就走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5"/>
          <a:stretch/>
        </p:blipFill>
        <p:spPr>
          <a:xfrm>
            <a:off x="4495800" y="2154231"/>
            <a:ext cx="3505200" cy="194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19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6"/>
          <p:cNvSpPr>
            <a:spLocks/>
          </p:cNvSpPr>
          <p:nvPr/>
        </p:nvSpPr>
        <p:spPr bwMode="auto">
          <a:xfrm rot="5400000" flipV="1">
            <a:off x="-1692974" y="1458310"/>
            <a:ext cx="5157710" cy="2211599"/>
          </a:xfrm>
          <a:custGeom>
            <a:avLst/>
            <a:gdLst>
              <a:gd name="T0" fmla="*/ 0 w 964"/>
              <a:gd name="T1" fmla="*/ 207 h 318"/>
              <a:gd name="T2" fmla="*/ 964 w 964"/>
              <a:gd name="T3" fmla="*/ 176 h 318"/>
              <a:gd name="T4" fmla="*/ 964 w 964"/>
              <a:gd name="T5" fmla="*/ 318 h 318"/>
              <a:gd name="T6" fmla="*/ 915 w 964"/>
              <a:gd name="T7" fmla="*/ 213 h 318"/>
              <a:gd name="T8" fmla="*/ 0 w 964"/>
              <a:gd name="T9" fmla="*/ 251 h 318"/>
              <a:gd name="T10" fmla="*/ 0 w 964"/>
              <a:gd name="T11" fmla="*/ 2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4" h="318">
                <a:moveTo>
                  <a:pt x="0" y="207"/>
                </a:moveTo>
                <a:cubicBezTo>
                  <a:pt x="398" y="19"/>
                  <a:pt x="778" y="0"/>
                  <a:pt x="964" y="176"/>
                </a:cubicBezTo>
                <a:cubicBezTo>
                  <a:pt x="964" y="318"/>
                  <a:pt x="964" y="318"/>
                  <a:pt x="964" y="318"/>
                </a:cubicBezTo>
                <a:cubicBezTo>
                  <a:pt x="955" y="279"/>
                  <a:pt x="939" y="244"/>
                  <a:pt x="915" y="213"/>
                </a:cubicBezTo>
                <a:cubicBezTo>
                  <a:pt x="768" y="13"/>
                  <a:pt x="384" y="37"/>
                  <a:pt x="0" y="251"/>
                </a:cubicBezTo>
                <a:lnTo>
                  <a:pt x="0" y="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 rot="5400000" flipV="1">
            <a:off x="1882706" y="-1876212"/>
            <a:ext cx="5396974" cy="9119905"/>
          </a:xfrm>
          <a:custGeom>
            <a:avLst/>
            <a:gdLst>
              <a:gd name="T0" fmla="*/ 855 w 1009"/>
              <a:gd name="T1" fmla="*/ 185 h 1310"/>
              <a:gd name="T2" fmla="*/ 419 w 1009"/>
              <a:gd name="T3" fmla="*/ 1090 h 1310"/>
              <a:gd name="T4" fmla="*/ 0 w 1009"/>
              <a:gd name="T5" fmla="*/ 1310 h 1310"/>
              <a:gd name="T6" fmla="*/ 0 w 1009"/>
              <a:gd name="T7" fmla="*/ 241 h 1310"/>
              <a:gd name="T8" fmla="*/ 855 w 1009"/>
              <a:gd name="T9" fmla="*/ 185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9" h="1310">
                <a:moveTo>
                  <a:pt x="855" y="185"/>
                </a:moveTo>
                <a:cubicBezTo>
                  <a:pt x="1009" y="394"/>
                  <a:pt x="814" y="799"/>
                  <a:pt x="419" y="1090"/>
                </a:cubicBezTo>
                <a:cubicBezTo>
                  <a:pt x="281" y="1191"/>
                  <a:pt x="136" y="1266"/>
                  <a:pt x="0" y="1310"/>
                </a:cubicBezTo>
                <a:cubicBezTo>
                  <a:pt x="0" y="241"/>
                  <a:pt x="0" y="241"/>
                  <a:pt x="0" y="241"/>
                </a:cubicBezTo>
                <a:cubicBezTo>
                  <a:pt x="355" y="30"/>
                  <a:pt x="719" y="0"/>
                  <a:pt x="855" y="1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任意多边形 26"/>
          <p:cNvSpPr>
            <a:spLocks/>
          </p:cNvSpPr>
          <p:nvPr/>
        </p:nvSpPr>
        <p:spPr bwMode="auto">
          <a:xfrm rot="5400000" flipV="1">
            <a:off x="4287128" y="288946"/>
            <a:ext cx="3861414" cy="5846622"/>
          </a:xfrm>
          <a:custGeom>
            <a:avLst/>
            <a:gdLst>
              <a:gd name="connsiteX0" fmla="*/ 0 w 3861414"/>
              <a:gd name="connsiteY0" fmla="*/ 5846622 h 5846622"/>
              <a:gd name="connsiteX1" fmla="*/ 783121 w 3861414"/>
              <a:gd name="connsiteY1" fmla="*/ 5846622 h 5846622"/>
              <a:gd name="connsiteX2" fmla="*/ 1004343 w 3861414"/>
              <a:gd name="connsiteY2" fmla="*/ 5643334 h 5846622"/>
              <a:gd name="connsiteX3" fmla="*/ 3861414 w 3861414"/>
              <a:gd name="connsiteY3" fmla="*/ 1287320 h 5846622"/>
              <a:gd name="connsiteX4" fmla="*/ 3861414 w 3861414"/>
              <a:gd name="connsiteY4" fmla="*/ 0 h 5846622"/>
              <a:gd name="connsiteX5" fmla="*/ 993642 w 3861414"/>
              <a:gd name="connsiteY5" fmla="*/ 5010111 h 5846622"/>
              <a:gd name="connsiteX6" fmla="*/ 135072 w 3861414"/>
              <a:gd name="connsiteY6" fmla="*/ 5747561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14" h="5846622">
                <a:moveTo>
                  <a:pt x="0" y="5846622"/>
                </a:moveTo>
                <a:lnTo>
                  <a:pt x="783121" y="5846622"/>
                </a:lnTo>
                <a:lnTo>
                  <a:pt x="1004343" y="5643334"/>
                </a:lnTo>
                <a:cubicBezTo>
                  <a:pt x="2384725" y="4335138"/>
                  <a:pt x="3385236" y="2748603"/>
                  <a:pt x="3861414" y="1287320"/>
                </a:cubicBezTo>
                <a:lnTo>
                  <a:pt x="3861414" y="0"/>
                </a:lnTo>
                <a:cubicBezTo>
                  <a:pt x="3615299" y="1586535"/>
                  <a:pt x="2571987" y="3500119"/>
                  <a:pt x="993642" y="5010111"/>
                </a:cubicBezTo>
                <a:cubicBezTo>
                  <a:pt x="710744" y="5281492"/>
                  <a:pt x="423331" y="5527431"/>
                  <a:pt x="135072" y="57475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3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729438"/>
            <a:ext cx="5105400" cy="8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5400" b="1" spc="600" dirty="0">
                <a:solidFill>
                  <a:schemeClr val="accent1"/>
                </a:solidFill>
                <a:latin typeface="+mj-ea"/>
                <a:ea typeface="+mj-ea"/>
              </a:rPr>
              <a:t>如何管理员工</a:t>
            </a:r>
          </a:p>
        </p:txBody>
      </p:sp>
      <p:sp>
        <p:nvSpPr>
          <p:cNvPr id="14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1123950"/>
            <a:ext cx="2442321" cy="68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000" spc="300" dirty="0" smtClean="0">
                <a:solidFill>
                  <a:schemeClr val="accent1"/>
                </a:solidFill>
                <a:latin typeface="+mj-ea"/>
                <a:ea typeface="+mj-ea"/>
              </a:rPr>
              <a:t>第四部分</a:t>
            </a:r>
            <a:endParaRPr lang="zh-CN" altLang="ru-RU" sz="4000" spc="3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1524000" y="2639373"/>
            <a:ext cx="480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</a:rPr>
              <a:t>communication skills training course workplace </a:t>
            </a:r>
            <a:r>
              <a:rPr lang="en-US" altLang="zh-CN" sz="1200" dirty="0" smtClean="0">
                <a:solidFill>
                  <a:schemeClr val="accent1"/>
                </a:solidFill>
              </a:rPr>
              <a:t>communication skills </a:t>
            </a:r>
            <a:r>
              <a:rPr lang="en-US" altLang="zh-CN" sz="1200" dirty="0">
                <a:solidFill>
                  <a:schemeClr val="accent1"/>
                </a:solidFill>
              </a:rPr>
              <a:t>training course workplace communication skills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1524000" y="3158128"/>
            <a:ext cx="35990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COMMUNICATION </a:t>
            </a:r>
            <a:r>
              <a:rPr lang="en-US" altLang="zh-CN" sz="2000" dirty="0" smtClean="0">
                <a:solidFill>
                  <a:schemeClr val="accent2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SKILLS</a:t>
            </a:r>
            <a:endParaRPr lang="zh-CN" altLang="en-US" sz="2000" dirty="0">
              <a:solidFill>
                <a:schemeClr val="accent2"/>
              </a:solidFill>
              <a:latin typeface="汉仪锐智W" panose="00020600040101010101" pitchFamily="18" charset="-122"/>
              <a:ea typeface="汉仪锐智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718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16B012D-9AE8-4113-AB4F-C91A6FC5CC02}"/>
              </a:ext>
            </a:extLst>
          </p:cNvPr>
          <p:cNvSpPr/>
          <p:nvPr/>
        </p:nvSpPr>
        <p:spPr>
          <a:xfrm>
            <a:off x="762000" y="1581150"/>
            <a:ext cx="4191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 smtClean="0">
                <a:latin typeface="+mj-ea"/>
                <a:ea typeface="+mj-ea"/>
              </a:rPr>
              <a:t>他</a:t>
            </a:r>
            <a:r>
              <a:rPr lang="zh-CN" altLang="en-US" sz="1400" dirty="0">
                <a:latin typeface="+mj-ea"/>
                <a:ea typeface="+mj-ea"/>
              </a:rPr>
              <a:t>会为所听到的机器转动声音、人人忙碌的动作所憟</a:t>
            </a:r>
            <a:r>
              <a:rPr lang="zh-CN" altLang="en-US" sz="1400" dirty="0" smtClean="0">
                <a:latin typeface="+mj-ea"/>
                <a:ea typeface="+mj-ea"/>
              </a:rPr>
              <a:t>。故</a:t>
            </a:r>
            <a:r>
              <a:rPr lang="zh-CN" altLang="en-US" sz="1400" dirty="0">
                <a:latin typeface="+mj-ea"/>
                <a:ea typeface="+mj-ea"/>
              </a:rPr>
              <a:t>教育新进员工的第一步，是要消弭这种心理上的恐惧，使其尽早适应工作环境</a:t>
            </a:r>
            <a:r>
              <a:rPr lang="zh-CN" altLang="en-US" sz="1400" dirty="0" smtClean="0">
                <a:latin typeface="+mj-ea"/>
                <a:ea typeface="+mj-ea"/>
              </a:rPr>
              <a:t>。人</a:t>
            </a:r>
            <a:r>
              <a:rPr lang="zh-CN" altLang="en-US" sz="1400" dirty="0">
                <a:latin typeface="+mj-ea"/>
                <a:ea typeface="+mj-ea"/>
              </a:rPr>
              <a:t>与人之间第一印象最为重要，如果指导技巧不好，将使新进人员的满腔热诚，变成泡影而失望，因而引起是这项工作是否适合自已怕错觉</a:t>
            </a:r>
            <a:r>
              <a:rPr lang="zh-CN" altLang="en-US" sz="1400" dirty="0" smtClean="0">
                <a:latin typeface="+mj-ea"/>
                <a:ea typeface="+mj-ea"/>
              </a:rPr>
              <a:t>。</a:t>
            </a:r>
            <a:endParaRPr lang="zh-CN" altLang="en-US" sz="1400" dirty="0">
              <a:latin typeface="+mj-ea"/>
              <a:ea typeface="+mj-ea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838200" y="1276350"/>
            <a:ext cx="7467600" cy="346249"/>
          </a:xfrm>
          <a:prstGeom prst="rect">
            <a:avLst/>
          </a:prstGeom>
          <a:solidFill>
            <a:schemeClr val="accent1"/>
          </a:solidFill>
          <a:ln w="76200">
            <a:miter lim="800000"/>
          </a:ln>
          <a:effectLst/>
        </p:spPr>
        <p:txBody>
          <a:bodyPr wrap="none" anchor="ctr">
            <a:flatTx/>
          </a:bodyPr>
          <a:lstStyle>
            <a:defPPr>
              <a:defRPr lang="en-US"/>
            </a:defPPr>
            <a:lvl1pPr algn="ctr">
              <a:defRPr kumimoji="1" sz="24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 smtClean="0">
                <a:latin typeface="+mn-lt"/>
                <a:ea typeface="+mn-ea"/>
                <a:cs typeface="+mn-ea"/>
                <a:sym typeface="+mn-lt"/>
              </a:rPr>
              <a:t>第一次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就职的人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785738"/>
            <a:ext cx="3326012" cy="238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73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C72788C-337B-444F-B254-C3ACE8EAEBC6}"/>
              </a:ext>
            </a:extLst>
          </p:cNvPr>
          <p:cNvSpPr/>
          <p:nvPr/>
        </p:nvSpPr>
        <p:spPr>
          <a:xfrm>
            <a:off x="859433" y="2137012"/>
            <a:ext cx="3407767" cy="30008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</a:rPr>
              <a:t>说明应受何人指挥，应向何人报告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D60FB12E-2A65-4FE7-883E-9138574BA980}"/>
              </a:ext>
            </a:extLst>
          </p:cNvPr>
          <p:cNvSpPr/>
          <p:nvPr/>
        </p:nvSpPr>
        <p:spPr>
          <a:xfrm>
            <a:off x="859433" y="1584127"/>
            <a:ext cx="3407767" cy="30008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</a:rPr>
              <a:t>说明新员工和他人的关系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C5DE635E-6FB1-4CAA-8FE0-A97AF805B531}"/>
              </a:ext>
            </a:extLst>
          </p:cNvPr>
          <p:cNvSpPr/>
          <p:nvPr/>
        </p:nvSpPr>
        <p:spPr>
          <a:xfrm>
            <a:off x="859433" y="3795668"/>
            <a:ext cx="3407767" cy="30008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</a:rPr>
              <a:t>强调安全意识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DA2BD9F4-85A9-4029-907D-B1238D7D20E5}"/>
              </a:ext>
            </a:extLst>
          </p:cNvPr>
          <p:cNvSpPr/>
          <p:nvPr/>
        </p:nvSpPr>
        <p:spPr>
          <a:xfrm>
            <a:off x="859433" y="2689897"/>
            <a:ext cx="3407767" cy="30008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</a:rPr>
              <a:t>指引他知道电梯、洗手间、饮水等场所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730D803F-27AB-4556-B384-26F3121AD3FA}"/>
              </a:ext>
            </a:extLst>
          </p:cNvPr>
          <p:cNvSpPr/>
          <p:nvPr/>
        </p:nvSpPr>
        <p:spPr>
          <a:xfrm>
            <a:off x="859433" y="3242782"/>
            <a:ext cx="3407767" cy="30008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</a:rPr>
              <a:t>告知进餐时间、请假办法或休假规定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C00EE0E5-863F-44A2-89BD-E8AB4596E1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88"/>
          <a:stretch/>
        </p:blipFill>
        <p:spPr>
          <a:xfrm>
            <a:off x="4517032" y="2114550"/>
            <a:ext cx="3519135" cy="1975949"/>
          </a:xfrm>
          <a:prstGeom prst="rect">
            <a:avLst/>
          </a:prstGeom>
        </p:spPr>
      </p:pic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4517033" y="1581150"/>
            <a:ext cx="3560167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kumimoji="1"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向新员工说明工作</a:t>
            </a:r>
            <a:r>
              <a:rPr kumimoji="1" lang="zh-CN" altLang="en-US" sz="1400" b="1" dirty="0" smtClean="0">
                <a:solidFill>
                  <a:schemeClr val="bg1"/>
                </a:solidFill>
                <a:cs typeface="+mn-ea"/>
                <a:sym typeface="+mn-lt"/>
              </a:rPr>
              <a:t>概况</a:t>
            </a:r>
            <a:endParaRPr kumimoji="1"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563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4" grpId="0" animBg="1"/>
      <p:bldP spid="35" grpId="0" animBg="1"/>
      <p:bldP spid="36" grpId="0" animBg="1"/>
      <p:bldP spid="37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084387" y="1498515"/>
            <a:ext cx="2434683" cy="386337"/>
            <a:chOff x="996241" y="5385680"/>
            <a:chExt cx="7416824" cy="823912"/>
          </a:xfrm>
          <a:solidFill>
            <a:schemeClr val="accent1"/>
          </a:solidFill>
        </p:grpSpPr>
        <p:sp>
          <p:nvSpPr>
            <p:cNvPr id="13" name="矩形 12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/>
            <a:p>
              <a:pPr algn="ctr"/>
              <a:endParaRPr kumimoji="1"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1070344" y="5433482"/>
              <a:ext cx="7301335" cy="738419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ctr">
                <a:defRPr kumimoji="1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对不适应的员工</a:t>
              </a:r>
            </a:p>
          </p:txBody>
        </p:sp>
      </p:grp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4035556" y="1885950"/>
            <a:ext cx="4498844" cy="1061829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070C0"/>
              </a:buClr>
            </a:pPr>
            <a:r>
              <a:rPr kumimoji="1"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起码三个工位以上的试用。向新员工说明工作概况、应做的工作。要让老员工帮扶新员工，不能有排斥，如有现</a:t>
            </a:r>
            <a:r>
              <a:rPr kumimoji="1"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班沟通要</a:t>
            </a:r>
            <a:r>
              <a:rPr kumimoji="1"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从中协调，强调团队精神</a:t>
            </a:r>
            <a:r>
              <a:rPr kumimoji="1"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。</a:t>
            </a:r>
            <a:endParaRPr kumimoji="1"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4107646" y="3061483"/>
            <a:ext cx="2396772" cy="346249"/>
          </a:xfrm>
          <a:prstGeom prst="rect">
            <a:avLst/>
          </a:prstGeom>
          <a:solidFill>
            <a:schemeClr val="accent2"/>
          </a:solidFill>
          <a:ln w="76200">
            <a:miter lim="800000"/>
          </a:ln>
          <a:effectLst/>
        </p:spPr>
        <p:txBody>
          <a:bodyPr wrap="none" anchor="ctr">
            <a:flatTx/>
          </a:bodyPr>
          <a:lstStyle>
            <a:defPPr>
              <a:defRPr lang="en-US"/>
            </a:defPPr>
            <a:lvl1pPr algn="ctr">
              <a:defRPr kumimoji="1" sz="24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让新员工融合</a:t>
            </a:r>
            <a:r>
              <a:rPr lang="zh-CN" altLang="en-US" sz="1600" dirty="0" smtClean="0">
                <a:latin typeface="+mn-lt"/>
                <a:ea typeface="+mn-ea"/>
                <a:cs typeface="+mn-ea"/>
                <a:sym typeface="+mn-lt"/>
              </a:rPr>
              <a:t>公司责任</a:t>
            </a:r>
            <a:endParaRPr lang="zh-CN" altLang="en-US" sz="1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4035556" y="3409950"/>
            <a:ext cx="4498844" cy="700576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buClr>
                <a:srgbClr val="0070C0"/>
              </a:buClr>
              <a:defRPr kumimoji="1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班沟通要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对新老员工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一视同仁而且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尽量让新员工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熟悉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指引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他知道电梯、洗手间、饮水等场所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.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/>
          <a:stretch/>
        </p:blipFill>
        <p:spPr>
          <a:xfrm>
            <a:off x="762000" y="1504950"/>
            <a:ext cx="3048000" cy="250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94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6"/>
          <p:cNvSpPr>
            <a:spLocks/>
          </p:cNvSpPr>
          <p:nvPr/>
        </p:nvSpPr>
        <p:spPr bwMode="auto">
          <a:xfrm rot="5400000" flipV="1">
            <a:off x="-1692974" y="1458310"/>
            <a:ext cx="5157710" cy="2211599"/>
          </a:xfrm>
          <a:custGeom>
            <a:avLst/>
            <a:gdLst>
              <a:gd name="T0" fmla="*/ 0 w 964"/>
              <a:gd name="T1" fmla="*/ 207 h 318"/>
              <a:gd name="T2" fmla="*/ 964 w 964"/>
              <a:gd name="T3" fmla="*/ 176 h 318"/>
              <a:gd name="T4" fmla="*/ 964 w 964"/>
              <a:gd name="T5" fmla="*/ 318 h 318"/>
              <a:gd name="T6" fmla="*/ 915 w 964"/>
              <a:gd name="T7" fmla="*/ 213 h 318"/>
              <a:gd name="T8" fmla="*/ 0 w 964"/>
              <a:gd name="T9" fmla="*/ 251 h 318"/>
              <a:gd name="T10" fmla="*/ 0 w 964"/>
              <a:gd name="T11" fmla="*/ 2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4" h="318">
                <a:moveTo>
                  <a:pt x="0" y="207"/>
                </a:moveTo>
                <a:cubicBezTo>
                  <a:pt x="398" y="19"/>
                  <a:pt x="778" y="0"/>
                  <a:pt x="964" y="176"/>
                </a:cubicBezTo>
                <a:cubicBezTo>
                  <a:pt x="964" y="318"/>
                  <a:pt x="964" y="318"/>
                  <a:pt x="964" y="318"/>
                </a:cubicBezTo>
                <a:cubicBezTo>
                  <a:pt x="955" y="279"/>
                  <a:pt x="939" y="244"/>
                  <a:pt x="915" y="213"/>
                </a:cubicBezTo>
                <a:cubicBezTo>
                  <a:pt x="768" y="13"/>
                  <a:pt x="384" y="37"/>
                  <a:pt x="0" y="251"/>
                </a:cubicBezTo>
                <a:lnTo>
                  <a:pt x="0" y="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 rot="5400000" flipV="1">
            <a:off x="1882706" y="-1876212"/>
            <a:ext cx="5396974" cy="9119905"/>
          </a:xfrm>
          <a:custGeom>
            <a:avLst/>
            <a:gdLst>
              <a:gd name="T0" fmla="*/ 855 w 1009"/>
              <a:gd name="T1" fmla="*/ 185 h 1310"/>
              <a:gd name="T2" fmla="*/ 419 w 1009"/>
              <a:gd name="T3" fmla="*/ 1090 h 1310"/>
              <a:gd name="T4" fmla="*/ 0 w 1009"/>
              <a:gd name="T5" fmla="*/ 1310 h 1310"/>
              <a:gd name="T6" fmla="*/ 0 w 1009"/>
              <a:gd name="T7" fmla="*/ 241 h 1310"/>
              <a:gd name="T8" fmla="*/ 855 w 1009"/>
              <a:gd name="T9" fmla="*/ 185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9" h="1310">
                <a:moveTo>
                  <a:pt x="855" y="185"/>
                </a:moveTo>
                <a:cubicBezTo>
                  <a:pt x="1009" y="394"/>
                  <a:pt x="814" y="799"/>
                  <a:pt x="419" y="1090"/>
                </a:cubicBezTo>
                <a:cubicBezTo>
                  <a:pt x="281" y="1191"/>
                  <a:pt x="136" y="1266"/>
                  <a:pt x="0" y="1310"/>
                </a:cubicBezTo>
                <a:cubicBezTo>
                  <a:pt x="0" y="241"/>
                  <a:pt x="0" y="241"/>
                  <a:pt x="0" y="241"/>
                </a:cubicBezTo>
                <a:cubicBezTo>
                  <a:pt x="355" y="30"/>
                  <a:pt x="719" y="0"/>
                  <a:pt x="855" y="1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任意多边形 26"/>
          <p:cNvSpPr>
            <a:spLocks/>
          </p:cNvSpPr>
          <p:nvPr/>
        </p:nvSpPr>
        <p:spPr bwMode="auto">
          <a:xfrm rot="5400000" flipV="1">
            <a:off x="4287128" y="288946"/>
            <a:ext cx="3861414" cy="5846622"/>
          </a:xfrm>
          <a:custGeom>
            <a:avLst/>
            <a:gdLst>
              <a:gd name="connsiteX0" fmla="*/ 0 w 3861414"/>
              <a:gd name="connsiteY0" fmla="*/ 5846622 h 5846622"/>
              <a:gd name="connsiteX1" fmla="*/ 783121 w 3861414"/>
              <a:gd name="connsiteY1" fmla="*/ 5846622 h 5846622"/>
              <a:gd name="connsiteX2" fmla="*/ 1004343 w 3861414"/>
              <a:gd name="connsiteY2" fmla="*/ 5643334 h 5846622"/>
              <a:gd name="connsiteX3" fmla="*/ 3861414 w 3861414"/>
              <a:gd name="connsiteY3" fmla="*/ 1287320 h 5846622"/>
              <a:gd name="connsiteX4" fmla="*/ 3861414 w 3861414"/>
              <a:gd name="connsiteY4" fmla="*/ 0 h 5846622"/>
              <a:gd name="connsiteX5" fmla="*/ 993642 w 3861414"/>
              <a:gd name="connsiteY5" fmla="*/ 5010111 h 5846622"/>
              <a:gd name="connsiteX6" fmla="*/ 135072 w 3861414"/>
              <a:gd name="connsiteY6" fmla="*/ 5747561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14" h="5846622">
                <a:moveTo>
                  <a:pt x="0" y="5846622"/>
                </a:moveTo>
                <a:lnTo>
                  <a:pt x="783121" y="5846622"/>
                </a:lnTo>
                <a:lnTo>
                  <a:pt x="1004343" y="5643334"/>
                </a:lnTo>
                <a:cubicBezTo>
                  <a:pt x="2384725" y="4335138"/>
                  <a:pt x="3385236" y="2748603"/>
                  <a:pt x="3861414" y="1287320"/>
                </a:cubicBezTo>
                <a:lnTo>
                  <a:pt x="3861414" y="0"/>
                </a:lnTo>
                <a:cubicBezTo>
                  <a:pt x="3615299" y="1586535"/>
                  <a:pt x="2571987" y="3500119"/>
                  <a:pt x="993642" y="5010111"/>
                </a:cubicBezTo>
                <a:cubicBezTo>
                  <a:pt x="710744" y="5281492"/>
                  <a:pt x="423331" y="5527431"/>
                  <a:pt x="135072" y="57475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3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817489"/>
            <a:ext cx="5105400" cy="8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600" b="1" dirty="0">
                <a:solidFill>
                  <a:schemeClr val="accent1"/>
                </a:solidFill>
                <a:latin typeface="+mj-ea"/>
                <a:ea typeface="+mj-ea"/>
              </a:rPr>
              <a:t>处理请假离职事项 </a:t>
            </a:r>
          </a:p>
        </p:txBody>
      </p:sp>
      <p:sp>
        <p:nvSpPr>
          <p:cNvPr id="14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1123950"/>
            <a:ext cx="2442321" cy="68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000" spc="300" dirty="0" smtClean="0">
                <a:solidFill>
                  <a:schemeClr val="accent1"/>
                </a:solidFill>
                <a:latin typeface="+mj-ea"/>
                <a:ea typeface="+mj-ea"/>
              </a:rPr>
              <a:t>第五部分</a:t>
            </a:r>
            <a:endParaRPr lang="zh-CN" altLang="ru-RU" sz="4000" spc="3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1524000" y="2571750"/>
            <a:ext cx="480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</a:rPr>
              <a:t>communication skills training course workplace </a:t>
            </a:r>
            <a:r>
              <a:rPr lang="en-US" altLang="zh-CN" sz="1200" dirty="0" smtClean="0">
                <a:solidFill>
                  <a:schemeClr val="accent1"/>
                </a:solidFill>
              </a:rPr>
              <a:t>communication skills </a:t>
            </a:r>
            <a:r>
              <a:rPr lang="en-US" altLang="zh-CN" sz="1200" dirty="0">
                <a:solidFill>
                  <a:schemeClr val="accent1"/>
                </a:solidFill>
              </a:rPr>
              <a:t>training course workplace communication skills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1524000" y="3105150"/>
            <a:ext cx="35990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COMMUNICATION </a:t>
            </a:r>
            <a:r>
              <a:rPr lang="en-US" altLang="zh-CN" sz="2000" dirty="0" smtClean="0">
                <a:solidFill>
                  <a:schemeClr val="accent2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SKILLS</a:t>
            </a:r>
            <a:endParaRPr lang="zh-CN" altLang="en-US" sz="2000" dirty="0">
              <a:solidFill>
                <a:schemeClr val="accent2"/>
              </a:solidFill>
              <a:latin typeface="汉仪锐智W" panose="00020600040101010101" pitchFamily="18" charset="-122"/>
              <a:ea typeface="汉仪锐智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979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533399" y="1429235"/>
            <a:ext cx="4083627" cy="386337"/>
            <a:chOff x="996241" y="5385680"/>
            <a:chExt cx="7416824" cy="823912"/>
          </a:xfrm>
          <a:solidFill>
            <a:schemeClr val="accent1"/>
          </a:solidFill>
        </p:grpSpPr>
        <p:sp>
          <p:nvSpPr>
            <p:cNvPr id="31" name="矩形 30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/>
            <a:p>
              <a:endParaRPr kumimoji="1"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 Box 4"/>
            <p:cNvSpPr txBox="1">
              <a:spLocks noChangeArrowheads="1"/>
            </p:cNvSpPr>
            <p:nvPr/>
          </p:nvSpPr>
          <p:spPr bwMode="auto">
            <a:xfrm>
              <a:off x="1070344" y="5433482"/>
              <a:ext cx="7301335" cy="738419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ctr">
                <a:defRPr kumimoji="1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defRPr>
              </a:lvl1pPr>
            </a:lstStyle>
            <a:p>
              <a:pPr algn="l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想方设法安排好工作</a:t>
              </a:r>
            </a:p>
          </p:txBody>
        </p:sp>
      </p:grpSp>
      <p:sp>
        <p:nvSpPr>
          <p:cNvPr id="33" name="Text Box 19"/>
          <p:cNvSpPr txBox="1">
            <a:spLocks noChangeArrowheads="1"/>
          </p:cNvSpPr>
          <p:nvPr/>
        </p:nvSpPr>
        <p:spPr bwMode="auto">
          <a:xfrm>
            <a:off x="533399" y="1810235"/>
            <a:ext cx="4251651" cy="738664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070C0"/>
              </a:buClr>
            </a:pPr>
            <a:r>
              <a:rPr kumimoji="1"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需要了解是什么原因请假，确实非得请假的，班组应该想方设法安排好工作。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549023" y="2701299"/>
            <a:ext cx="4083627" cy="386337"/>
            <a:chOff x="996241" y="5385680"/>
            <a:chExt cx="7416824" cy="823912"/>
          </a:xfrm>
          <a:solidFill>
            <a:schemeClr val="accent2"/>
          </a:solidFill>
        </p:grpSpPr>
        <p:sp>
          <p:nvSpPr>
            <p:cNvPr id="35" name="矩形 34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/>
            <a:p>
              <a:endParaRPr kumimoji="1"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 Box 4"/>
            <p:cNvSpPr txBox="1">
              <a:spLocks noChangeArrowheads="1"/>
            </p:cNvSpPr>
            <p:nvPr/>
          </p:nvSpPr>
          <p:spPr bwMode="auto">
            <a:xfrm>
              <a:off x="1070344" y="5433482"/>
              <a:ext cx="7301335" cy="738419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ctr">
                <a:defRPr kumimoji="1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defRPr>
              </a:lvl1pPr>
            </a:lstStyle>
            <a:p>
              <a:pPr algn="l"/>
              <a:r>
                <a:rPr lang="zh-CN" altLang="en-US" sz="1800" dirty="0" smtClean="0">
                  <a:latin typeface="+mn-lt"/>
                  <a:ea typeface="+mn-ea"/>
                  <a:cs typeface="+mn-ea"/>
                  <a:sym typeface="+mn-lt"/>
                </a:rPr>
                <a:t>班沟通视</a:t>
              </a:r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乎情况作出安排</a:t>
              </a:r>
            </a:p>
          </p:txBody>
        </p:sp>
      </p:grp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507163" y="3040218"/>
            <a:ext cx="4288773" cy="134652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buClr>
                <a:srgbClr val="0070C0"/>
              </a:buClr>
              <a:defRPr kumimoji="1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如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不能安排要用错位的安排处理（例如时间上推迟或者是调休形式处理。）对请长假的员工尽量做工作劝说，缩短假期。硬性不批可能就会造成员工旷工甚至自离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44"/>
          <a:stretch/>
        </p:blipFill>
        <p:spPr>
          <a:xfrm>
            <a:off x="4805140" y="1405899"/>
            <a:ext cx="3729260" cy="307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29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1014925" y="1200150"/>
            <a:ext cx="2434683" cy="391747"/>
            <a:chOff x="996241" y="5385680"/>
            <a:chExt cx="7416824" cy="835450"/>
          </a:xfrm>
          <a:solidFill>
            <a:schemeClr val="accent2"/>
          </a:solidFill>
        </p:grpSpPr>
        <p:sp>
          <p:nvSpPr>
            <p:cNvPr id="37" name="矩形 36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Text Box 4"/>
            <p:cNvSpPr txBox="1">
              <a:spLocks noChangeArrowheads="1"/>
            </p:cNvSpPr>
            <p:nvPr/>
          </p:nvSpPr>
          <p:spPr bwMode="auto">
            <a:xfrm>
              <a:off x="1070343" y="5433483"/>
              <a:ext cx="7301335" cy="78764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kumimoji="1"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了解员工的动态</a:t>
              </a:r>
            </a:p>
          </p:txBody>
        </p:sp>
      </p:grpSp>
      <p:sp>
        <p:nvSpPr>
          <p:cNvPr id="39" name="Text Box 6"/>
          <p:cNvSpPr txBox="1">
            <a:spLocks noChangeArrowheads="1"/>
          </p:cNvSpPr>
          <p:nvPr/>
        </p:nvSpPr>
        <p:spPr bwMode="auto">
          <a:xfrm>
            <a:off x="957943" y="1591896"/>
            <a:ext cx="7340417" cy="41549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buClr>
                <a:srgbClr val="0070C0"/>
              </a:buClr>
              <a:defRPr kumimoji="1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如果员工有旷工预兆的话，首要了解员工的动态，并且要想办法劝说。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994317" y="2180003"/>
            <a:ext cx="2434683" cy="391747"/>
            <a:chOff x="996241" y="5385680"/>
            <a:chExt cx="7416824" cy="835450"/>
          </a:xfrm>
          <a:solidFill>
            <a:schemeClr val="accent2"/>
          </a:solidFill>
        </p:grpSpPr>
        <p:sp>
          <p:nvSpPr>
            <p:cNvPr id="42" name="矩形 41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Text Box 4"/>
            <p:cNvSpPr txBox="1">
              <a:spLocks noChangeArrowheads="1"/>
            </p:cNvSpPr>
            <p:nvPr/>
          </p:nvSpPr>
          <p:spPr bwMode="auto">
            <a:xfrm>
              <a:off x="1070343" y="5433483"/>
              <a:ext cx="7301335" cy="787647"/>
            </a:xfrm>
            <a:prstGeom prst="rect">
              <a:avLst/>
            </a:prstGeom>
            <a:grpFill/>
            <a:ln w="9525">
              <a:noFill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kumimoji="1"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不能一概而论</a:t>
              </a:r>
            </a:p>
          </p:txBody>
        </p:sp>
      </p:grpSp>
      <p:sp>
        <p:nvSpPr>
          <p:cNvPr id="44" name="Text Box 6"/>
          <p:cNvSpPr txBox="1">
            <a:spLocks noChangeArrowheads="1"/>
          </p:cNvSpPr>
          <p:nvPr/>
        </p:nvSpPr>
        <p:spPr bwMode="auto">
          <a:xfrm>
            <a:off x="905762" y="2531174"/>
            <a:ext cx="7381712" cy="70019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buClr>
                <a:srgbClr val="0070C0"/>
              </a:buClr>
              <a:defRPr kumimoji="1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有些员工是为自离而旷工、是工作的劳累、紧急事情、生病、玩乐、有工作情绪、不能一概而论。针对不同的情况作出不同的处理。</a:t>
            </a:r>
          </a:p>
        </p:txBody>
      </p:sp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982268" y="3403517"/>
            <a:ext cx="2396772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kumimoji="1" lang="zh-CN" altLang="en-US" b="1" dirty="0">
                <a:solidFill>
                  <a:schemeClr val="bg1"/>
                </a:solidFill>
                <a:cs typeface="+mn-ea"/>
                <a:sym typeface="+mn-lt"/>
              </a:rPr>
              <a:t>自离而旷工的人员</a:t>
            </a:r>
          </a:p>
        </p:txBody>
      </p:sp>
      <p:sp>
        <p:nvSpPr>
          <p:cNvPr id="49" name="Text Box 6"/>
          <p:cNvSpPr txBox="1">
            <a:spLocks noChangeArrowheads="1"/>
          </p:cNvSpPr>
          <p:nvPr/>
        </p:nvSpPr>
        <p:spPr bwMode="auto">
          <a:xfrm>
            <a:off x="892323" y="3714750"/>
            <a:ext cx="7406037" cy="70019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buClr>
                <a:srgbClr val="0070C0"/>
              </a:buClr>
              <a:defRPr kumimoji="1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对自离而旷工的人员，需要作出准备，其它原因旷工，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班沟通要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去开导、教育、安抚，以及旷工界定要作出人性的处理。</a:t>
            </a:r>
          </a:p>
        </p:txBody>
      </p:sp>
    </p:spTree>
    <p:extLst>
      <p:ext uri="{BB962C8B-B14F-4D97-AF65-F5344CB8AC3E}">
        <p14:creationId xmlns:p14="http://schemas.microsoft.com/office/powerpoint/2010/main" val="6160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4" grpId="0"/>
      <p:bldP spid="48" grpId="0" animBg="1"/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69"/>
          <p:cNvSpPr txBox="1"/>
          <p:nvPr/>
        </p:nvSpPr>
        <p:spPr>
          <a:xfrm>
            <a:off x="726621" y="2038350"/>
            <a:ext cx="1940379" cy="2057663"/>
          </a:xfrm>
          <a:prstGeom prst="rect">
            <a:avLst/>
          </a:prstGeom>
          <a:noFill/>
          <a:ln>
            <a:noFill/>
          </a:ln>
        </p:spPr>
        <p:txBody>
          <a:bodyPr lIns="45706" tIns="22847" rIns="45706" bIns="22847" anchor="t" anchorCtr="0">
            <a:noAutofit/>
          </a:bodyPr>
          <a:lstStyle/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因为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辞工的原因有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很多有些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与同事合不来、有些是确实有急事、有些没有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目的很大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一部分可以通过作思想工作挽留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的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18810" y="1657350"/>
            <a:ext cx="1890000" cy="328150"/>
            <a:chOff x="-9057679" y="5385685"/>
            <a:chExt cx="17470744" cy="900974"/>
          </a:xfrm>
          <a:solidFill>
            <a:schemeClr val="accent1"/>
          </a:solidFill>
        </p:grpSpPr>
        <p:sp>
          <p:nvSpPr>
            <p:cNvPr id="11" name="矩形 10"/>
            <p:cNvSpPr/>
            <p:nvPr/>
          </p:nvSpPr>
          <p:spPr>
            <a:xfrm>
              <a:off x="-9057679" y="5385685"/>
              <a:ext cx="17470744" cy="8239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cs typeface="+mn-ea"/>
                <a:sym typeface="+mn-lt"/>
              </a:endParaRPr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-8130583" y="5399372"/>
              <a:ext cx="15310713" cy="887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kumimoji="1"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注意沟通方式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914603" y="1659840"/>
            <a:ext cx="1890000" cy="328153"/>
            <a:chOff x="-9057679" y="5385685"/>
            <a:chExt cx="17470744" cy="900982"/>
          </a:xfrm>
          <a:solidFill>
            <a:schemeClr val="accent1"/>
          </a:solidFill>
        </p:grpSpPr>
        <p:sp>
          <p:nvSpPr>
            <p:cNvPr id="23" name="矩形 22"/>
            <p:cNvSpPr/>
            <p:nvPr/>
          </p:nvSpPr>
          <p:spPr>
            <a:xfrm>
              <a:off x="-9057679" y="5385685"/>
              <a:ext cx="17470744" cy="8239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cs typeface="+mn-ea"/>
                <a:sym typeface="+mn-lt"/>
              </a:endParaRPr>
            </a:p>
          </p:txBody>
        </p:sp>
        <p:sp>
          <p:nvSpPr>
            <p:cNvPr id="24" name="Text Box 4"/>
            <p:cNvSpPr txBox="1">
              <a:spLocks noChangeArrowheads="1"/>
            </p:cNvSpPr>
            <p:nvPr/>
          </p:nvSpPr>
          <p:spPr bwMode="auto">
            <a:xfrm>
              <a:off x="-8130583" y="5399380"/>
              <a:ext cx="15310713" cy="887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kumimoji="1"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 个别化奖励</a:t>
              </a: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6"/>
          <a:stretch/>
        </p:blipFill>
        <p:spPr>
          <a:xfrm>
            <a:off x="5062209" y="1681843"/>
            <a:ext cx="3319791" cy="2588834"/>
          </a:xfrm>
          <a:prstGeom prst="rect">
            <a:avLst/>
          </a:prstGeom>
        </p:spPr>
      </p:pic>
      <p:sp>
        <p:nvSpPr>
          <p:cNvPr id="35" name="Shape 369"/>
          <p:cNvSpPr txBox="1"/>
          <p:nvPr/>
        </p:nvSpPr>
        <p:spPr>
          <a:xfrm>
            <a:off x="2895600" y="2060877"/>
            <a:ext cx="1940379" cy="2209800"/>
          </a:xfrm>
          <a:prstGeom prst="rect">
            <a:avLst/>
          </a:prstGeom>
          <a:noFill/>
          <a:ln>
            <a:noFill/>
          </a:ln>
        </p:spPr>
        <p:txBody>
          <a:bodyPr lIns="45706" tIns="22847" rIns="45706" bIns="22847" anchor="t" anchorCtr="0">
            <a:noAutofit/>
          </a:bodyPr>
          <a:lstStyle/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给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自己一些挽留员工的机会，确实需要辞工的还是需要酌情处理。每个班组要有计划性控制流失，计划的好与坏直接反映员工的稳定性。</a:t>
            </a:r>
          </a:p>
        </p:txBody>
      </p:sp>
    </p:spTree>
    <p:extLst>
      <p:ext uri="{BB962C8B-B14F-4D97-AF65-F5344CB8AC3E}">
        <p14:creationId xmlns:p14="http://schemas.microsoft.com/office/powerpoint/2010/main" val="288108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6"/>
          <p:cNvSpPr>
            <a:spLocks/>
          </p:cNvSpPr>
          <p:nvPr/>
        </p:nvSpPr>
        <p:spPr bwMode="auto">
          <a:xfrm rot="5400000" flipV="1">
            <a:off x="-1692974" y="1458310"/>
            <a:ext cx="5157710" cy="2211599"/>
          </a:xfrm>
          <a:custGeom>
            <a:avLst/>
            <a:gdLst>
              <a:gd name="T0" fmla="*/ 0 w 964"/>
              <a:gd name="T1" fmla="*/ 207 h 318"/>
              <a:gd name="T2" fmla="*/ 964 w 964"/>
              <a:gd name="T3" fmla="*/ 176 h 318"/>
              <a:gd name="T4" fmla="*/ 964 w 964"/>
              <a:gd name="T5" fmla="*/ 318 h 318"/>
              <a:gd name="T6" fmla="*/ 915 w 964"/>
              <a:gd name="T7" fmla="*/ 213 h 318"/>
              <a:gd name="T8" fmla="*/ 0 w 964"/>
              <a:gd name="T9" fmla="*/ 251 h 318"/>
              <a:gd name="T10" fmla="*/ 0 w 964"/>
              <a:gd name="T11" fmla="*/ 2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4" h="318">
                <a:moveTo>
                  <a:pt x="0" y="207"/>
                </a:moveTo>
                <a:cubicBezTo>
                  <a:pt x="398" y="19"/>
                  <a:pt x="778" y="0"/>
                  <a:pt x="964" y="176"/>
                </a:cubicBezTo>
                <a:cubicBezTo>
                  <a:pt x="964" y="318"/>
                  <a:pt x="964" y="318"/>
                  <a:pt x="964" y="318"/>
                </a:cubicBezTo>
                <a:cubicBezTo>
                  <a:pt x="955" y="279"/>
                  <a:pt x="939" y="244"/>
                  <a:pt x="915" y="213"/>
                </a:cubicBezTo>
                <a:cubicBezTo>
                  <a:pt x="768" y="13"/>
                  <a:pt x="384" y="37"/>
                  <a:pt x="0" y="251"/>
                </a:cubicBezTo>
                <a:lnTo>
                  <a:pt x="0" y="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 rot="5400000" flipV="1">
            <a:off x="1882706" y="-1876212"/>
            <a:ext cx="5396974" cy="9119905"/>
          </a:xfrm>
          <a:custGeom>
            <a:avLst/>
            <a:gdLst>
              <a:gd name="T0" fmla="*/ 855 w 1009"/>
              <a:gd name="T1" fmla="*/ 185 h 1310"/>
              <a:gd name="T2" fmla="*/ 419 w 1009"/>
              <a:gd name="T3" fmla="*/ 1090 h 1310"/>
              <a:gd name="T4" fmla="*/ 0 w 1009"/>
              <a:gd name="T5" fmla="*/ 1310 h 1310"/>
              <a:gd name="T6" fmla="*/ 0 w 1009"/>
              <a:gd name="T7" fmla="*/ 241 h 1310"/>
              <a:gd name="T8" fmla="*/ 855 w 1009"/>
              <a:gd name="T9" fmla="*/ 185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9" h="1310">
                <a:moveTo>
                  <a:pt x="855" y="185"/>
                </a:moveTo>
                <a:cubicBezTo>
                  <a:pt x="1009" y="394"/>
                  <a:pt x="814" y="799"/>
                  <a:pt x="419" y="1090"/>
                </a:cubicBezTo>
                <a:cubicBezTo>
                  <a:pt x="281" y="1191"/>
                  <a:pt x="136" y="1266"/>
                  <a:pt x="0" y="1310"/>
                </a:cubicBezTo>
                <a:cubicBezTo>
                  <a:pt x="0" y="241"/>
                  <a:pt x="0" y="241"/>
                  <a:pt x="0" y="241"/>
                </a:cubicBezTo>
                <a:cubicBezTo>
                  <a:pt x="355" y="30"/>
                  <a:pt x="719" y="0"/>
                  <a:pt x="855" y="1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任意多边形 26"/>
          <p:cNvSpPr>
            <a:spLocks/>
          </p:cNvSpPr>
          <p:nvPr/>
        </p:nvSpPr>
        <p:spPr bwMode="auto">
          <a:xfrm rot="5400000" flipV="1">
            <a:off x="4287128" y="288946"/>
            <a:ext cx="3861414" cy="5846622"/>
          </a:xfrm>
          <a:custGeom>
            <a:avLst/>
            <a:gdLst>
              <a:gd name="connsiteX0" fmla="*/ 0 w 3861414"/>
              <a:gd name="connsiteY0" fmla="*/ 5846622 h 5846622"/>
              <a:gd name="connsiteX1" fmla="*/ 783121 w 3861414"/>
              <a:gd name="connsiteY1" fmla="*/ 5846622 h 5846622"/>
              <a:gd name="connsiteX2" fmla="*/ 1004343 w 3861414"/>
              <a:gd name="connsiteY2" fmla="*/ 5643334 h 5846622"/>
              <a:gd name="connsiteX3" fmla="*/ 3861414 w 3861414"/>
              <a:gd name="connsiteY3" fmla="*/ 1287320 h 5846622"/>
              <a:gd name="connsiteX4" fmla="*/ 3861414 w 3861414"/>
              <a:gd name="connsiteY4" fmla="*/ 0 h 5846622"/>
              <a:gd name="connsiteX5" fmla="*/ 993642 w 3861414"/>
              <a:gd name="connsiteY5" fmla="*/ 5010111 h 5846622"/>
              <a:gd name="connsiteX6" fmla="*/ 135072 w 3861414"/>
              <a:gd name="connsiteY6" fmla="*/ 5747561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14" h="5846622">
                <a:moveTo>
                  <a:pt x="0" y="5846622"/>
                </a:moveTo>
                <a:lnTo>
                  <a:pt x="783121" y="5846622"/>
                </a:lnTo>
                <a:lnTo>
                  <a:pt x="1004343" y="5643334"/>
                </a:lnTo>
                <a:cubicBezTo>
                  <a:pt x="2384725" y="4335138"/>
                  <a:pt x="3385236" y="2748603"/>
                  <a:pt x="3861414" y="1287320"/>
                </a:cubicBezTo>
                <a:lnTo>
                  <a:pt x="3861414" y="0"/>
                </a:lnTo>
                <a:cubicBezTo>
                  <a:pt x="3615299" y="1586535"/>
                  <a:pt x="2571987" y="3500119"/>
                  <a:pt x="993642" y="5010111"/>
                </a:cubicBezTo>
                <a:cubicBezTo>
                  <a:pt x="710744" y="5281492"/>
                  <a:pt x="423331" y="5527431"/>
                  <a:pt x="135072" y="57475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 flipH="1">
            <a:off x="1437683" y="915648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chemeClr val="accent2"/>
                </a:solidFill>
                <a:latin typeface="Impact" panose="020B0806030902050204" pitchFamily="34" charset="0"/>
              </a:rPr>
              <a:t>目录</a:t>
            </a:r>
            <a:endParaRPr lang="zh-CN" altLang="en-US" sz="3600" b="1" dirty="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32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699884"/>
            <a:ext cx="2590800" cy="320279"/>
          </a:xfrm>
          <a:prstGeom prst="rect">
            <a:avLst/>
          </a:prstGeom>
          <a:noFill/>
          <a:ln w="9525" cap="flat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en-US" altLang="zh-CN" b="1" dirty="0" smtClean="0">
                <a:solidFill>
                  <a:schemeClr val="accent1"/>
                </a:solidFill>
                <a:latin typeface="+mj-ea"/>
                <a:ea typeface="+mj-ea"/>
              </a:rPr>
              <a:t>01</a:t>
            </a:r>
            <a:r>
              <a:rPr lang="zh-CN" altLang="en-US" dirty="0" smtClean="0">
                <a:solidFill>
                  <a:schemeClr val="accent1"/>
                </a:solidFill>
                <a:latin typeface="+mj-ea"/>
                <a:ea typeface="+mj-ea"/>
              </a:rPr>
              <a:t>、</a:t>
            </a:r>
            <a:r>
              <a:rPr lang="zh-CN" altLang="ru-RU" dirty="0" smtClean="0">
                <a:solidFill>
                  <a:schemeClr val="accent1"/>
                </a:solidFill>
                <a:latin typeface="+mj-ea"/>
                <a:ea typeface="+mj-ea"/>
              </a:rPr>
              <a:t>如何</a:t>
            </a:r>
            <a:r>
              <a:rPr lang="zh-CN" altLang="ru-RU" dirty="0">
                <a:solidFill>
                  <a:schemeClr val="accent1"/>
                </a:solidFill>
                <a:latin typeface="+mj-ea"/>
                <a:ea typeface="+mj-ea"/>
              </a:rPr>
              <a:t>理解沟通 </a:t>
            </a:r>
          </a:p>
        </p:txBody>
      </p:sp>
      <p:sp>
        <p:nvSpPr>
          <p:cNvPr id="33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2476201"/>
            <a:ext cx="2590800" cy="320279"/>
          </a:xfrm>
          <a:prstGeom prst="rect">
            <a:avLst/>
          </a:prstGeom>
          <a:noFill/>
          <a:ln w="9525" cap="flat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en-US" altLang="zh-CN" b="1" dirty="0" smtClean="0">
                <a:solidFill>
                  <a:schemeClr val="accent1"/>
                </a:solidFill>
                <a:latin typeface="+mj-ea"/>
                <a:ea typeface="+mj-ea"/>
              </a:rPr>
              <a:t>02</a:t>
            </a:r>
            <a:r>
              <a:rPr lang="zh-CN" altLang="en-US" dirty="0" smtClean="0">
                <a:solidFill>
                  <a:schemeClr val="accent1"/>
                </a:solidFill>
                <a:latin typeface="+mj-ea"/>
                <a:ea typeface="+mj-ea"/>
              </a:rPr>
              <a:t>、沟通的角色定位</a:t>
            </a:r>
            <a:endParaRPr lang="zh-CN" altLang="en-US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39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257550"/>
            <a:ext cx="2590800" cy="320279"/>
          </a:xfrm>
          <a:prstGeom prst="rect">
            <a:avLst/>
          </a:prstGeom>
          <a:noFill/>
          <a:ln w="9525" cap="flat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en-US" altLang="zh-CN" b="1" dirty="0" smtClean="0">
                <a:solidFill>
                  <a:schemeClr val="accent1"/>
                </a:solidFill>
                <a:latin typeface="+mj-ea"/>
                <a:ea typeface="+mj-ea"/>
              </a:rPr>
              <a:t>03</a:t>
            </a:r>
            <a:r>
              <a:rPr lang="zh-CN" altLang="en-US" dirty="0">
                <a:solidFill>
                  <a:schemeClr val="accent1"/>
                </a:solidFill>
                <a:latin typeface="+mj-ea"/>
                <a:ea typeface="+mj-ea"/>
              </a:rPr>
              <a:t>、如何与人沟通 </a:t>
            </a:r>
          </a:p>
        </p:txBody>
      </p:sp>
      <p:sp>
        <p:nvSpPr>
          <p:cNvPr id="43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1671506"/>
            <a:ext cx="2590800" cy="320279"/>
          </a:xfrm>
          <a:prstGeom prst="rect">
            <a:avLst/>
          </a:prstGeom>
          <a:noFill/>
          <a:ln w="9525" cap="flat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en-US" altLang="zh-CN" b="1" dirty="0" smtClean="0">
                <a:solidFill>
                  <a:schemeClr val="accent1"/>
                </a:solidFill>
                <a:latin typeface="+mj-ea"/>
                <a:ea typeface="+mj-ea"/>
              </a:rPr>
              <a:t>04</a:t>
            </a:r>
            <a:r>
              <a:rPr lang="zh-CN" altLang="en-US" dirty="0">
                <a:solidFill>
                  <a:schemeClr val="accent1"/>
                </a:solidFill>
                <a:latin typeface="+mj-ea"/>
                <a:ea typeface="+mj-ea"/>
              </a:rPr>
              <a:t>、如何管理员工</a:t>
            </a:r>
          </a:p>
        </p:txBody>
      </p:sp>
      <p:sp>
        <p:nvSpPr>
          <p:cNvPr id="44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2447822"/>
            <a:ext cx="2590800" cy="320279"/>
          </a:xfrm>
          <a:prstGeom prst="rect">
            <a:avLst/>
          </a:prstGeom>
          <a:noFill/>
          <a:ln w="9525" cap="flat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en-US" altLang="zh-CN" b="1" dirty="0" smtClean="0">
                <a:solidFill>
                  <a:schemeClr val="accent1"/>
                </a:solidFill>
                <a:latin typeface="+mj-ea"/>
                <a:ea typeface="+mj-ea"/>
              </a:rPr>
              <a:t>05</a:t>
            </a:r>
            <a:r>
              <a:rPr lang="zh-CN" altLang="en-US" dirty="0" smtClean="0">
                <a:solidFill>
                  <a:schemeClr val="accent1"/>
                </a:solidFill>
                <a:latin typeface="+mj-ea"/>
                <a:ea typeface="+mj-ea"/>
              </a:rPr>
              <a:t>、处理请假离职事项 </a:t>
            </a:r>
            <a:endParaRPr lang="zh-CN" altLang="en-US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30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31" grpId="0"/>
      <p:bldP spid="32" grpId="0" animBg="1"/>
      <p:bldP spid="33" grpId="0" animBg="1"/>
      <p:bldP spid="39" grpId="0" animBg="1"/>
      <p:bldP spid="43" grpId="0" animBg="1"/>
      <p:bldP spid="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D82AD09-C562-4802-A9C6-DB7E823B360A}"/>
              </a:ext>
            </a:extLst>
          </p:cNvPr>
          <p:cNvSpPr/>
          <p:nvPr/>
        </p:nvSpPr>
        <p:spPr>
          <a:xfrm>
            <a:off x="4419600" y="1292007"/>
            <a:ext cx="3810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+mj-ea"/>
                <a:ea typeface="+mj-ea"/>
              </a:rPr>
              <a:t>谈心 </a:t>
            </a:r>
            <a:r>
              <a:rPr lang="en-US" altLang="zh-CN" sz="1400" dirty="0">
                <a:latin typeface="+mj-ea"/>
                <a:ea typeface="+mj-ea"/>
              </a:rPr>
              <a:t>—— </a:t>
            </a:r>
            <a:r>
              <a:rPr lang="zh-CN" altLang="en-US" sz="1400" dirty="0">
                <a:latin typeface="+mj-ea"/>
                <a:ea typeface="+mj-ea"/>
              </a:rPr>
              <a:t>建立平等开放的沟通机制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+mj-ea"/>
                <a:ea typeface="+mj-ea"/>
              </a:rPr>
              <a:t>宽容 </a:t>
            </a:r>
            <a:r>
              <a:rPr lang="en-US" altLang="zh-CN" sz="1400" dirty="0">
                <a:latin typeface="+mj-ea"/>
                <a:ea typeface="+mj-ea"/>
              </a:rPr>
              <a:t>—— </a:t>
            </a:r>
            <a:r>
              <a:rPr lang="zh-CN" altLang="en-US" sz="1400" dirty="0">
                <a:latin typeface="+mj-ea"/>
                <a:ea typeface="+mj-ea"/>
              </a:rPr>
              <a:t>给员工改正错误的机会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+mj-ea"/>
                <a:ea typeface="+mj-ea"/>
              </a:rPr>
              <a:t>培训 </a:t>
            </a:r>
            <a:r>
              <a:rPr lang="en-US" altLang="zh-CN" sz="1400" dirty="0">
                <a:latin typeface="+mj-ea"/>
                <a:ea typeface="+mj-ea"/>
              </a:rPr>
              <a:t>—— </a:t>
            </a:r>
            <a:r>
              <a:rPr lang="zh-CN" altLang="en-US" sz="1400" dirty="0">
                <a:latin typeface="+mj-ea"/>
                <a:ea typeface="+mj-ea"/>
              </a:rPr>
              <a:t>帮助员工提高能力、改善绩效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+mj-ea"/>
                <a:ea typeface="+mj-ea"/>
              </a:rPr>
              <a:t>激励 </a:t>
            </a:r>
            <a:r>
              <a:rPr lang="en-US" altLang="zh-CN" sz="1400" dirty="0">
                <a:latin typeface="+mj-ea"/>
                <a:ea typeface="+mj-ea"/>
              </a:rPr>
              <a:t>—— </a:t>
            </a:r>
            <a:r>
              <a:rPr lang="zh-CN" altLang="en-US" sz="1400" dirty="0">
                <a:latin typeface="+mj-ea"/>
                <a:ea typeface="+mj-ea"/>
              </a:rPr>
              <a:t>及时表彰先进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+mj-ea"/>
                <a:ea typeface="+mj-ea"/>
              </a:rPr>
              <a:t>惩处 </a:t>
            </a:r>
            <a:r>
              <a:rPr lang="en-US" altLang="zh-CN" sz="1400" dirty="0">
                <a:latin typeface="+mj-ea"/>
                <a:ea typeface="+mj-ea"/>
              </a:rPr>
              <a:t>—— </a:t>
            </a:r>
            <a:r>
              <a:rPr lang="zh-CN" altLang="en-US" sz="1400" dirty="0">
                <a:latin typeface="+mj-ea"/>
                <a:ea typeface="+mj-ea"/>
              </a:rPr>
              <a:t>及时辞退重大违纪员工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+mj-ea"/>
                <a:ea typeface="+mj-ea"/>
              </a:rPr>
              <a:t>制度 </a:t>
            </a:r>
            <a:r>
              <a:rPr lang="en-US" altLang="zh-CN" sz="1400" dirty="0">
                <a:latin typeface="+mj-ea"/>
                <a:ea typeface="+mj-ea"/>
              </a:rPr>
              <a:t>—— </a:t>
            </a:r>
            <a:r>
              <a:rPr lang="zh-CN" altLang="en-US" sz="1400" dirty="0">
                <a:latin typeface="+mj-ea"/>
                <a:ea typeface="+mj-ea"/>
              </a:rPr>
              <a:t>健全的薪酬福利及绩效评价体系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+mj-ea"/>
                <a:ea typeface="+mj-ea"/>
              </a:rPr>
              <a:t>文化 </a:t>
            </a:r>
            <a:r>
              <a:rPr lang="en-US" altLang="zh-CN" sz="1400" dirty="0">
                <a:latin typeface="+mj-ea"/>
                <a:ea typeface="+mj-ea"/>
              </a:rPr>
              <a:t>—— </a:t>
            </a:r>
            <a:r>
              <a:rPr lang="zh-CN" altLang="en-US" sz="1400" dirty="0">
                <a:latin typeface="+mj-ea"/>
                <a:ea typeface="+mj-ea"/>
              </a:rPr>
              <a:t>良好的组织氛围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6"/>
          <a:stretch/>
        </p:blipFill>
        <p:spPr>
          <a:xfrm>
            <a:off x="762000" y="1504950"/>
            <a:ext cx="3366561" cy="268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74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>
            <a:spLocks/>
          </p:cNvSpPr>
          <p:nvPr/>
        </p:nvSpPr>
        <p:spPr bwMode="auto">
          <a:xfrm rot="5400000" flipV="1">
            <a:off x="4287117" y="288935"/>
            <a:ext cx="3861436" cy="5846622"/>
          </a:xfrm>
          <a:custGeom>
            <a:avLst/>
            <a:gdLst>
              <a:gd name="connsiteX0" fmla="*/ 0 w 3861436"/>
              <a:gd name="connsiteY0" fmla="*/ 5846622 h 5846622"/>
              <a:gd name="connsiteX1" fmla="*/ 1697776 w 3861436"/>
              <a:gd name="connsiteY1" fmla="*/ 5846622 h 5846622"/>
              <a:gd name="connsiteX2" fmla="*/ 1821710 w 3861436"/>
              <a:gd name="connsiteY2" fmla="*/ 5704531 h 5846622"/>
              <a:gd name="connsiteX3" fmla="*/ 3861436 w 3861436"/>
              <a:gd name="connsiteY3" fmla="*/ 2421547 h 5846622"/>
              <a:gd name="connsiteX4" fmla="*/ 3861436 w 3861436"/>
              <a:gd name="connsiteY4" fmla="*/ 0 h 5846622"/>
              <a:gd name="connsiteX5" fmla="*/ 993664 w 3861436"/>
              <a:gd name="connsiteY5" fmla="*/ 5010097 h 5846622"/>
              <a:gd name="connsiteX6" fmla="*/ 135094 w 3861436"/>
              <a:gd name="connsiteY6" fmla="*/ 5747546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36" h="5846622">
                <a:moveTo>
                  <a:pt x="0" y="5846622"/>
                </a:moveTo>
                <a:lnTo>
                  <a:pt x="1697776" y="5846622"/>
                </a:lnTo>
                <a:lnTo>
                  <a:pt x="1821710" y="5704531"/>
                </a:lnTo>
                <a:cubicBezTo>
                  <a:pt x="2710783" y="4659130"/>
                  <a:pt x="3407996" y="3522725"/>
                  <a:pt x="3861436" y="2421547"/>
                </a:cubicBezTo>
                <a:lnTo>
                  <a:pt x="3861436" y="0"/>
                </a:lnTo>
                <a:cubicBezTo>
                  <a:pt x="3620672" y="1586531"/>
                  <a:pt x="2572009" y="3500110"/>
                  <a:pt x="993664" y="5010097"/>
                </a:cubicBezTo>
                <a:cubicBezTo>
                  <a:pt x="710766" y="5281478"/>
                  <a:pt x="423353" y="5527416"/>
                  <a:pt x="135094" y="57475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 rot="5400000" flipV="1">
            <a:off x="-1692974" y="1458310"/>
            <a:ext cx="5157710" cy="2211599"/>
          </a:xfrm>
          <a:custGeom>
            <a:avLst/>
            <a:gdLst>
              <a:gd name="T0" fmla="*/ 0 w 964"/>
              <a:gd name="T1" fmla="*/ 207 h 318"/>
              <a:gd name="T2" fmla="*/ 964 w 964"/>
              <a:gd name="T3" fmla="*/ 176 h 318"/>
              <a:gd name="T4" fmla="*/ 964 w 964"/>
              <a:gd name="T5" fmla="*/ 318 h 318"/>
              <a:gd name="T6" fmla="*/ 915 w 964"/>
              <a:gd name="T7" fmla="*/ 213 h 318"/>
              <a:gd name="T8" fmla="*/ 0 w 964"/>
              <a:gd name="T9" fmla="*/ 251 h 318"/>
              <a:gd name="T10" fmla="*/ 0 w 964"/>
              <a:gd name="T11" fmla="*/ 2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4" h="318">
                <a:moveTo>
                  <a:pt x="0" y="207"/>
                </a:moveTo>
                <a:cubicBezTo>
                  <a:pt x="398" y="19"/>
                  <a:pt x="778" y="0"/>
                  <a:pt x="964" y="176"/>
                </a:cubicBezTo>
                <a:cubicBezTo>
                  <a:pt x="964" y="318"/>
                  <a:pt x="964" y="318"/>
                  <a:pt x="964" y="318"/>
                </a:cubicBezTo>
                <a:cubicBezTo>
                  <a:pt x="955" y="279"/>
                  <a:pt x="939" y="244"/>
                  <a:pt x="915" y="213"/>
                </a:cubicBezTo>
                <a:cubicBezTo>
                  <a:pt x="768" y="13"/>
                  <a:pt x="384" y="37"/>
                  <a:pt x="0" y="251"/>
                </a:cubicBezTo>
                <a:lnTo>
                  <a:pt x="0" y="2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 rot="5400000" flipV="1">
            <a:off x="1882706" y="-1876212"/>
            <a:ext cx="5396974" cy="9119905"/>
          </a:xfrm>
          <a:custGeom>
            <a:avLst/>
            <a:gdLst>
              <a:gd name="T0" fmla="*/ 855 w 1009"/>
              <a:gd name="T1" fmla="*/ 185 h 1310"/>
              <a:gd name="T2" fmla="*/ 419 w 1009"/>
              <a:gd name="T3" fmla="*/ 1090 h 1310"/>
              <a:gd name="T4" fmla="*/ 0 w 1009"/>
              <a:gd name="T5" fmla="*/ 1310 h 1310"/>
              <a:gd name="T6" fmla="*/ 0 w 1009"/>
              <a:gd name="T7" fmla="*/ 241 h 1310"/>
              <a:gd name="T8" fmla="*/ 855 w 1009"/>
              <a:gd name="T9" fmla="*/ 185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9" h="1310">
                <a:moveTo>
                  <a:pt x="855" y="185"/>
                </a:moveTo>
                <a:cubicBezTo>
                  <a:pt x="1009" y="394"/>
                  <a:pt x="814" y="799"/>
                  <a:pt x="419" y="1090"/>
                </a:cubicBezTo>
                <a:cubicBezTo>
                  <a:pt x="281" y="1191"/>
                  <a:pt x="136" y="1266"/>
                  <a:pt x="0" y="1310"/>
                </a:cubicBezTo>
                <a:cubicBezTo>
                  <a:pt x="0" y="241"/>
                  <a:pt x="0" y="241"/>
                  <a:pt x="0" y="241"/>
                </a:cubicBezTo>
                <a:cubicBezTo>
                  <a:pt x="355" y="30"/>
                  <a:pt x="719" y="0"/>
                  <a:pt x="855" y="1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任意多边形 26"/>
          <p:cNvSpPr>
            <a:spLocks/>
          </p:cNvSpPr>
          <p:nvPr/>
        </p:nvSpPr>
        <p:spPr bwMode="auto">
          <a:xfrm rot="5400000" flipV="1">
            <a:off x="4287128" y="288946"/>
            <a:ext cx="3861414" cy="5846622"/>
          </a:xfrm>
          <a:custGeom>
            <a:avLst/>
            <a:gdLst>
              <a:gd name="connsiteX0" fmla="*/ 0 w 3861414"/>
              <a:gd name="connsiteY0" fmla="*/ 5846622 h 5846622"/>
              <a:gd name="connsiteX1" fmla="*/ 783121 w 3861414"/>
              <a:gd name="connsiteY1" fmla="*/ 5846622 h 5846622"/>
              <a:gd name="connsiteX2" fmla="*/ 1004343 w 3861414"/>
              <a:gd name="connsiteY2" fmla="*/ 5643334 h 5846622"/>
              <a:gd name="connsiteX3" fmla="*/ 3861414 w 3861414"/>
              <a:gd name="connsiteY3" fmla="*/ 1287320 h 5846622"/>
              <a:gd name="connsiteX4" fmla="*/ 3861414 w 3861414"/>
              <a:gd name="connsiteY4" fmla="*/ 0 h 5846622"/>
              <a:gd name="connsiteX5" fmla="*/ 993642 w 3861414"/>
              <a:gd name="connsiteY5" fmla="*/ 5010111 h 5846622"/>
              <a:gd name="connsiteX6" fmla="*/ 135072 w 3861414"/>
              <a:gd name="connsiteY6" fmla="*/ 5747561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14" h="5846622">
                <a:moveTo>
                  <a:pt x="0" y="5846622"/>
                </a:moveTo>
                <a:lnTo>
                  <a:pt x="783121" y="5846622"/>
                </a:lnTo>
                <a:lnTo>
                  <a:pt x="1004343" y="5643334"/>
                </a:lnTo>
                <a:cubicBezTo>
                  <a:pt x="2384725" y="4335138"/>
                  <a:pt x="3385236" y="2748603"/>
                  <a:pt x="3861414" y="1287320"/>
                </a:cubicBezTo>
                <a:lnTo>
                  <a:pt x="3861414" y="0"/>
                </a:lnTo>
                <a:cubicBezTo>
                  <a:pt x="3615299" y="1586535"/>
                  <a:pt x="2571987" y="3500119"/>
                  <a:pt x="993642" y="5010111"/>
                </a:cubicBezTo>
                <a:cubicBezTo>
                  <a:pt x="710744" y="5281492"/>
                  <a:pt x="423331" y="5527431"/>
                  <a:pt x="135072" y="57475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8" name="Freeform 10"/>
          <p:cNvSpPr>
            <a:spLocks/>
          </p:cNvSpPr>
          <p:nvPr/>
        </p:nvSpPr>
        <p:spPr bwMode="auto">
          <a:xfrm rot="5400000" flipV="1">
            <a:off x="-278472" y="493775"/>
            <a:ext cx="1846392" cy="829350"/>
          </a:xfrm>
          <a:custGeom>
            <a:avLst/>
            <a:gdLst>
              <a:gd name="T0" fmla="*/ 0 w 345"/>
              <a:gd name="T1" fmla="*/ 73 h 119"/>
              <a:gd name="T2" fmla="*/ 345 w 345"/>
              <a:gd name="T3" fmla="*/ 0 h 119"/>
              <a:gd name="T4" fmla="*/ 0 w 345"/>
              <a:gd name="T5" fmla="*/ 119 h 119"/>
              <a:gd name="T6" fmla="*/ 0 w 345"/>
              <a:gd name="T7" fmla="*/ 7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" h="119">
                <a:moveTo>
                  <a:pt x="0" y="73"/>
                </a:moveTo>
                <a:cubicBezTo>
                  <a:pt x="107" y="38"/>
                  <a:pt x="238" y="5"/>
                  <a:pt x="345" y="0"/>
                </a:cubicBezTo>
                <a:cubicBezTo>
                  <a:pt x="211" y="34"/>
                  <a:pt x="99" y="69"/>
                  <a:pt x="0" y="119"/>
                </a:cubicBezTo>
                <a:lnTo>
                  <a:pt x="0" y="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1529360" y="2995196"/>
            <a:ext cx="3322125" cy="338554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600" spc="600" dirty="0" smtClean="0">
                <a:solidFill>
                  <a:schemeClr val="bg1"/>
                </a:solidFill>
                <a:latin typeface="+mn-ea"/>
              </a:rPr>
              <a:t>演示完毕感谢您的观看</a:t>
            </a:r>
            <a:endParaRPr lang="zh-CN" altLang="en-US" sz="1600" spc="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53160" y="2452008"/>
            <a:ext cx="4424779" cy="464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100" dirty="0" smtClean="0">
                <a:solidFill>
                  <a:schemeClr val="accent1"/>
                </a:solidFill>
                <a:latin typeface="+mn-ea"/>
              </a:rPr>
              <a:t>communication skills training course </a:t>
            </a:r>
            <a:r>
              <a:rPr lang="en-US" altLang="zh-CN" sz="1100" dirty="0">
                <a:solidFill>
                  <a:schemeClr val="accent1"/>
                </a:solidFill>
                <a:latin typeface="+mn-ea"/>
              </a:rPr>
              <a:t>workplace </a:t>
            </a:r>
            <a:r>
              <a:rPr lang="en-US" altLang="zh-CN" sz="1100" dirty="0" smtClean="0">
                <a:solidFill>
                  <a:schemeClr val="accent1"/>
                </a:solidFill>
                <a:latin typeface="+mn-ea"/>
              </a:rPr>
              <a:t>communication </a:t>
            </a:r>
          </a:p>
          <a:p>
            <a:pPr>
              <a:lnSpc>
                <a:spcPct val="110000"/>
              </a:lnSpc>
            </a:pPr>
            <a:r>
              <a:rPr lang="en-US" altLang="zh-CN" sz="1100" dirty="0" smtClean="0">
                <a:solidFill>
                  <a:schemeClr val="accent1"/>
                </a:solidFill>
                <a:latin typeface="+mn-ea"/>
              </a:rPr>
              <a:t>skills </a:t>
            </a:r>
            <a:r>
              <a:rPr lang="en-US" altLang="zh-CN" sz="1100" dirty="0">
                <a:solidFill>
                  <a:schemeClr val="accent1"/>
                </a:solidFill>
                <a:latin typeface="+mn-ea"/>
              </a:rPr>
              <a:t>training </a:t>
            </a:r>
            <a:r>
              <a:rPr lang="en-US" altLang="zh-CN" sz="1100" dirty="0" smtClean="0">
                <a:solidFill>
                  <a:schemeClr val="accent1"/>
                </a:solidFill>
                <a:latin typeface="+mn-ea"/>
              </a:rPr>
              <a:t>course </a:t>
            </a:r>
            <a:r>
              <a:rPr lang="en-US" altLang="zh-CN" sz="1100" dirty="0">
                <a:solidFill>
                  <a:schemeClr val="accent1"/>
                </a:solidFill>
                <a:latin typeface="+mn-ea"/>
              </a:rPr>
              <a:t>workplace communication </a:t>
            </a:r>
            <a:r>
              <a:rPr lang="en-US" altLang="zh-CN" sz="1100" dirty="0" smtClean="0">
                <a:solidFill>
                  <a:schemeClr val="accent1"/>
                </a:solidFill>
                <a:latin typeface="+mn-ea"/>
              </a:rPr>
              <a:t>skills</a:t>
            </a:r>
            <a:endParaRPr lang="zh-CN" altLang="en-US" sz="11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 rot="19306994">
            <a:off x="5877994" y="3355106"/>
            <a:ext cx="2524311" cy="244846"/>
          </a:xfrm>
          <a:prstGeom prst="rect">
            <a:avLst/>
          </a:prstGeom>
        </p:spPr>
        <p:txBody>
          <a:bodyPr wrap="none">
            <a:prstTxWarp prst="textArchDown">
              <a:avLst>
                <a:gd name="adj" fmla="val 260187"/>
              </a:avLst>
            </a:prstTxWarp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COMMUNICATION</a:t>
            </a:r>
            <a:r>
              <a:rPr lang="en-US" altLang="zh-CN" sz="1400" dirty="0" smtClean="0">
                <a:solidFill>
                  <a:schemeClr val="accent2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 SKILLS</a:t>
            </a:r>
            <a:endParaRPr lang="zh-CN" altLang="en-US" sz="1400" dirty="0">
              <a:solidFill>
                <a:schemeClr val="accent2"/>
              </a:solidFill>
              <a:latin typeface="汉仪锐智W" panose="00020600040101010101" pitchFamily="18" charset="-122"/>
              <a:ea typeface="汉仪锐智W" panose="00020600040101010101" pitchFamily="18" charset="-122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06EE7F36-1E92-4BD2-8CA2-028A5CDF2EEA}"/>
              </a:ext>
            </a:extLst>
          </p:cNvPr>
          <p:cNvSpPr/>
          <p:nvPr/>
        </p:nvSpPr>
        <p:spPr>
          <a:xfrm>
            <a:off x="1377065" y="1047750"/>
            <a:ext cx="4724370" cy="10002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9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职场</a:t>
            </a:r>
            <a:r>
              <a:rPr lang="zh-CN" altLang="en-US" sz="5900" dirty="0" smtClean="0">
                <a:solidFill>
                  <a:schemeClr val="accent2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沟通</a:t>
            </a:r>
            <a:r>
              <a:rPr lang="zh-CN" altLang="en-US" sz="59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技巧</a:t>
            </a:r>
            <a:endParaRPr lang="zh-CN" altLang="en-US" sz="5900" dirty="0">
              <a:solidFill>
                <a:schemeClr val="accent1"/>
              </a:solidFill>
              <a:latin typeface="汉仪锐智W" panose="00020600040101010101" pitchFamily="18" charset="-122"/>
              <a:ea typeface="汉仪锐智W" panose="00020600040101010101" pitchFamily="18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453160" y="1975740"/>
            <a:ext cx="4719040" cy="446276"/>
            <a:chOff x="352356" y="2195808"/>
            <a:chExt cx="4719040" cy="446276"/>
          </a:xfrm>
        </p:grpSpPr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76911FCE-B4CF-4C0D-AB04-F06391DB9B72}"/>
                </a:ext>
              </a:extLst>
            </p:cNvPr>
            <p:cNvSpPr/>
            <p:nvPr/>
          </p:nvSpPr>
          <p:spPr>
            <a:xfrm>
              <a:off x="352356" y="2195808"/>
              <a:ext cx="4719040" cy="4462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300" spc="600" dirty="0" smtClean="0">
                  <a:solidFill>
                    <a:schemeClr val="accent1"/>
                  </a:solidFill>
                  <a:latin typeface="+mn-ea"/>
                </a:rPr>
                <a:t>公司部门职场沟通技巧培训</a:t>
              </a:r>
              <a:endParaRPr lang="zh-CN" altLang="en-US" sz="2300" spc="600" dirty="0">
                <a:solidFill>
                  <a:schemeClr val="accent1"/>
                </a:solidFill>
                <a:latin typeface="+mn-ea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381857" y="2602774"/>
              <a:ext cx="439009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6096000" y="1244259"/>
            <a:ext cx="1819098" cy="1135669"/>
            <a:chOff x="2533650" y="-2616200"/>
            <a:chExt cx="3881438" cy="2443162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2533650" y="-2116138"/>
              <a:ext cx="488950" cy="550863"/>
            </a:xfrm>
            <a:custGeom>
              <a:avLst/>
              <a:gdLst>
                <a:gd name="T0" fmla="*/ 121 w 130"/>
                <a:gd name="T1" fmla="*/ 100 h 146"/>
                <a:gd name="T2" fmla="*/ 82 w 130"/>
                <a:gd name="T3" fmla="*/ 82 h 146"/>
                <a:gd name="T4" fmla="*/ 82 w 130"/>
                <a:gd name="T5" fmla="*/ 73 h 146"/>
                <a:gd name="T6" fmla="*/ 77 w 130"/>
                <a:gd name="T7" fmla="*/ 78 h 146"/>
                <a:gd name="T8" fmla="*/ 86 w 130"/>
                <a:gd name="T9" fmla="*/ 58 h 146"/>
                <a:gd name="T10" fmla="*/ 91 w 130"/>
                <a:gd name="T11" fmla="*/ 58 h 146"/>
                <a:gd name="T12" fmla="*/ 95 w 130"/>
                <a:gd name="T13" fmla="*/ 43 h 146"/>
                <a:gd name="T14" fmla="*/ 92 w 130"/>
                <a:gd name="T15" fmla="*/ 40 h 146"/>
                <a:gd name="T16" fmla="*/ 95 w 130"/>
                <a:gd name="T17" fmla="*/ 26 h 146"/>
                <a:gd name="T18" fmla="*/ 68 w 130"/>
                <a:gd name="T19" fmla="*/ 1 h 146"/>
                <a:gd name="T20" fmla="*/ 44 w 130"/>
                <a:gd name="T21" fmla="*/ 13 h 146"/>
                <a:gd name="T22" fmla="*/ 35 w 130"/>
                <a:gd name="T23" fmla="*/ 26 h 146"/>
                <a:gd name="T24" fmla="*/ 39 w 130"/>
                <a:gd name="T25" fmla="*/ 40 h 146"/>
                <a:gd name="T26" fmla="*/ 36 w 130"/>
                <a:gd name="T27" fmla="*/ 43 h 146"/>
                <a:gd name="T28" fmla="*/ 40 w 130"/>
                <a:gd name="T29" fmla="*/ 58 h 146"/>
                <a:gd name="T30" fmla="*/ 44 w 130"/>
                <a:gd name="T31" fmla="*/ 58 h 146"/>
                <a:gd name="T32" fmla="*/ 54 w 130"/>
                <a:gd name="T33" fmla="*/ 78 h 146"/>
                <a:gd name="T34" fmla="*/ 48 w 130"/>
                <a:gd name="T35" fmla="*/ 73 h 146"/>
                <a:gd name="T36" fmla="*/ 48 w 130"/>
                <a:gd name="T37" fmla="*/ 82 h 146"/>
                <a:gd name="T38" fmla="*/ 10 w 130"/>
                <a:gd name="T39" fmla="*/ 100 h 146"/>
                <a:gd name="T40" fmla="*/ 0 w 130"/>
                <a:gd name="T41" fmla="*/ 146 h 146"/>
                <a:gd name="T42" fmla="*/ 65 w 130"/>
                <a:gd name="T43" fmla="*/ 146 h 146"/>
                <a:gd name="T44" fmla="*/ 130 w 130"/>
                <a:gd name="T45" fmla="*/ 146 h 146"/>
                <a:gd name="T46" fmla="*/ 121 w 130"/>
                <a:gd name="T47" fmla="*/ 10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46">
                  <a:moveTo>
                    <a:pt x="121" y="100"/>
                  </a:moveTo>
                  <a:cubicBezTo>
                    <a:pt x="115" y="93"/>
                    <a:pt x="82" y="82"/>
                    <a:pt x="82" y="82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80" y="78"/>
                    <a:pt x="77" y="78"/>
                    <a:pt x="77" y="78"/>
                  </a:cubicBezTo>
                  <a:cubicBezTo>
                    <a:pt x="84" y="73"/>
                    <a:pt x="86" y="58"/>
                    <a:pt x="86" y="58"/>
                  </a:cubicBezTo>
                  <a:cubicBezTo>
                    <a:pt x="86" y="58"/>
                    <a:pt x="89" y="60"/>
                    <a:pt x="91" y="58"/>
                  </a:cubicBezTo>
                  <a:cubicBezTo>
                    <a:pt x="92" y="56"/>
                    <a:pt x="96" y="46"/>
                    <a:pt x="95" y="43"/>
                  </a:cubicBezTo>
                  <a:cubicBezTo>
                    <a:pt x="94" y="40"/>
                    <a:pt x="92" y="40"/>
                    <a:pt x="92" y="40"/>
                  </a:cubicBezTo>
                  <a:cubicBezTo>
                    <a:pt x="95" y="35"/>
                    <a:pt x="95" y="26"/>
                    <a:pt x="95" y="26"/>
                  </a:cubicBezTo>
                  <a:cubicBezTo>
                    <a:pt x="96" y="22"/>
                    <a:pt x="91" y="0"/>
                    <a:pt x="68" y="1"/>
                  </a:cubicBezTo>
                  <a:cubicBezTo>
                    <a:pt x="45" y="2"/>
                    <a:pt x="44" y="13"/>
                    <a:pt x="44" y="13"/>
                  </a:cubicBezTo>
                  <a:cubicBezTo>
                    <a:pt x="34" y="15"/>
                    <a:pt x="35" y="26"/>
                    <a:pt x="35" y="26"/>
                  </a:cubicBezTo>
                  <a:cubicBezTo>
                    <a:pt x="35" y="26"/>
                    <a:pt x="36" y="35"/>
                    <a:pt x="39" y="40"/>
                  </a:cubicBezTo>
                  <a:cubicBezTo>
                    <a:pt x="39" y="40"/>
                    <a:pt x="37" y="40"/>
                    <a:pt x="36" y="43"/>
                  </a:cubicBezTo>
                  <a:cubicBezTo>
                    <a:pt x="35" y="46"/>
                    <a:pt x="38" y="56"/>
                    <a:pt x="40" y="58"/>
                  </a:cubicBezTo>
                  <a:cubicBezTo>
                    <a:pt x="42" y="60"/>
                    <a:pt x="44" y="58"/>
                    <a:pt x="44" y="58"/>
                  </a:cubicBezTo>
                  <a:cubicBezTo>
                    <a:pt x="44" y="58"/>
                    <a:pt x="47" y="73"/>
                    <a:pt x="54" y="78"/>
                  </a:cubicBezTo>
                  <a:cubicBezTo>
                    <a:pt x="54" y="78"/>
                    <a:pt x="51" y="78"/>
                    <a:pt x="48" y="73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15" y="93"/>
                    <a:pt x="10" y="100"/>
                  </a:cubicBezTo>
                  <a:cubicBezTo>
                    <a:pt x="4" y="108"/>
                    <a:pt x="0" y="146"/>
                    <a:pt x="0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7" y="108"/>
                    <a:pt x="121" y="1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2744788" y="-1787525"/>
              <a:ext cx="71438" cy="206375"/>
            </a:xfrm>
            <a:custGeom>
              <a:avLst/>
              <a:gdLst>
                <a:gd name="T0" fmla="*/ 28 w 45"/>
                <a:gd name="T1" fmla="*/ 16 h 130"/>
                <a:gd name="T2" fmla="*/ 30 w 45"/>
                <a:gd name="T3" fmla="*/ 14 h 130"/>
                <a:gd name="T4" fmla="*/ 28 w 45"/>
                <a:gd name="T5" fmla="*/ 0 h 130"/>
                <a:gd name="T6" fmla="*/ 21 w 45"/>
                <a:gd name="T7" fmla="*/ 2 h 130"/>
                <a:gd name="T8" fmla="*/ 16 w 45"/>
                <a:gd name="T9" fmla="*/ 0 h 130"/>
                <a:gd name="T10" fmla="*/ 12 w 45"/>
                <a:gd name="T11" fmla="*/ 14 h 130"/>
                <a:gd name="T12" fmla="*/ 16 w 45"/>
                <a:gd name="T13" fmla="*/ 16 h 130"/>
                <a:gd name="T14" fmla="*/ 0 w 45"/>
                <a:gd name="T15" fmla="*/ 130 h 130"/>
                <a:gd name="T16" fmla="*/ 21 w 45"/>
                <a:gd name="T17" fmla="*/ 130 h 130"/>
                <a:gd name="T18" fmla="*/ 45 w 45"/>
                <a:gd name="T19" fmla="*/ 130 h 130"/>
                <a:gd name="T20" fmla="*/ 28 w 45"/>
                <a:gd name="T21" fmla="*/ 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130">
                  <a:moveTo>
                    <a:pt x="28" y="16"/>
                  </a:moveTo>
                  <a:lnTo>
                    <a:pt x="30" y="14"/>
                  </a:lnTo>
                  <a:lnTo>
                    <a:pt x="28" y="0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12" y="14"/>
                  </a:lnTo>
                  <a:lnTo>
                    <a:pt x="16" y="16"/>
                  </a:lnTo>
                  <a:lnTo>
                    <a:pt x="0" y="130"/>
                  </a:lnTo>
                  <a:lnTo>
                    <a:pt x="21" y="130"/>
                  </a:lnTo>
                  <a:lnTo>
                    <a:pt x="45" y="130"/>
                  </a:lnTo>
                  <a:lnTo>
                    <a:pt x="28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4275138" y="-2616200"/>
              <a:ext cx="488950" cy="549275"/>
            </a:xfrm>
            <a:custGeom>
              <a:avLst/>
              <a:gdLst>
                <a:gd name="T0" fmla="*/ 121 w 130"/>
                <a:gd name="T1" fmla="*/ 100 h 146"/>
                <a:gd name="T2" fmla="*/ 82 w 130"/>
                <a:gd name="T3" fmla="*/ 82 h 146"/>
                <a:gd name="T4" fmla="*/ 82 w 130"/>
                <a:gd name="T5" fmla="*/ 73 h 146"/>
                <a:gd name="T6" fmla="*/ 77 w 130"/>
                <a:gd name="T7" fmla="*/ 78 h 146"/>
                <a:gd name="T8" fmla="*/ 86 w 130"/>
                <a:gd name="T9" fmla="*/ 57 h 146"/>
                <a:gd name="T10" fmla="*/ 90 w 130"/>
                <a:gd name="T11" fmla="*/ 57 h 146"/>
                <a:gd name="T12" fmla="*/ 95 w 130"/>
                <a:gd name="T13" fmla="*/ 42 h 146"/>
                <a:gd name="T14" fmla="*/ 91 w 130"/>
                <a:gd name="T15" fmla="*/ 40 h 146"/>
                <a:gd name="T16" fmla="*/ 95 w 130"/>
                <a:gd name="T17" fmla="*/ 25 h 146"/>
                <a:gd name="T18" fmla="*/ 68 w 130"/>
                <a:gd name="T19" fmla="*/ 1 h 146"/>
                <a:gd name="T20" fmla="*/ 43 w 130"/>
                <a:gd name="T21" fmla="*/ 13 h 146"/>
                <a:gd name="T22" fmla="*/ 35 w 130"/>
                <a:gd name="T23" fmla="*/ 25 h 146"/>
                <a:gd name="T24" fmla="*/ 39 w 130"/>
                <a:gd name="T25" fmla="*/ 40 h 146"/>
                <a:gd name="T26" fmla="*/ 35 w 130"/>
                <a:gd name="T27" fmla="*/ 42 h 146"/>
                <a:gd name="T28" fmla="*/ 40 w 130"/>
                <a:gd name="T29" fmla="*/ 57 h 146"/>
                <a:gd name="T30" fmla="*/ 44 w 130"/>
                <a:gd name="T31" fmla="*/ 57 h 146"/>
                <a:gd name="T32" fmla="*/ 53 w 130"/>
                <a:gd name="T33" fmla="*/ 78 h 146"/>
                <a:gd name="T34" fmla="*/ 48 w 130"/>
                <a:gd name="T35" fmla="*/ 73 h 146"/>
                <a:gd name="T36" fmla="*/ 48 w 130"/>
                <a:gd name="T37" fmla="*/ 82 h 146"/>
                <a:gd name="T38" fmla="*/ 9 w 130"/>
                <a:gd name="T39" fmla="*/ 100 h 146"/>
                <a:gd name="T40" fmla="*/ 0 w 130"/>
                <a:gd name="T41" fmla="*/ 146 h 146"/>
                <a:gd name="T42" fmla="*/ 65 w 130"/>
                <a:gd name="T43" fmla="*/ 146 h 146"/>
                <a:gd name="T44" fmla="*/ 130 w 130"/>
                <a:gd name="T45" fmla="*/ 146 h 146"/>
                <a:gd name="T46" fmla="*/ 121 w 130"/>
                <a:gd name="T47" fmla="*/ 10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46">
                  <a:moveTo>
                    <a:pt x="121" y="100"/>
                  </a:moveTo>
                  <a:cubicBezTo>
                    <a:pt x="115" y="93"/>
                    <a:pt x="82" y="82"/>
                    <a:pt x="82" y="82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79" y="77"/>
                    <a:pt x="77" y="78"/>
                    <a:pt x="77" y="78"/>
                  </a:cubicBezTo>
                  <a:cubicBezTo>
                    <a:pt x="83" y="73"/>
                    <a:pt x="86" y="57"/>
                    <a:pt x="86" y="57"/>
                  </a:cubicBezTo>
                  <a:cubicBezTo>
                    <a:pt x="86" y="57"/>
                    <a:pt x="89" y="59"/>
                    <a:pt x="90" y="57"/>
                  </a:cubicBezTo>
                  <a:cubicBezTo>
                    <a:pt x="92" y="56"/>
                    <a:pt x="96" y="45"/>
                    <a:pt x="95" y="42"/>
                  </a:cubicBezTo>
                  <a:cubicBezTo>
                    <a:pt x="94" y="39"/>
                    <a:pt x="91" y="40"/>
                    <a:pt x="91" y="40"/>
                  </a:cubicBezTo>
                  <a:cubicBezTo>
                    <a:pt x="94" y="34"/>
                    <a:pt x="95" y="25"/>
                    <a:pt x="95" y="25"/>
                  </a:cubicBezTo>
                  <a:cubicBezTo>
                    <a:pt x="96" y="21"/>
                    <a:pt x="91" y="0"/>
                    <a:pt x="68" y="1"/>
                  </a:cubicBezTo>
                  <a:cubicBezTo>
                    <a:pt x="45" y="2"/>
                    <a:pt x="43" y="13"/>
                    <a:pt x="43" y="13"/>
                  </a:cubicBezTo>
                  <a:cubicBezTo>
                    <a:pt x="34" y="15"/>
                    <a:pt x="35" y="25"/>
                    <a:pt x="35" y="25"/>
                  </a:cubicBezTo>
                  <a:cubicBezTo>
                    <a:pt x="35" y="25"/>
                    <a:pt x="36" y="34"/>
                    <a:pt x="39" y="40"/>
                  </a:cubicBezTo>
                  <a:cubicBezTo>
                    <a:pt x="39" y="40"/>
                    <a:pt x="36" y="39"/>
                    <a:pt x="35" y="42"/>
                  </a:cubicBezTo>
                  <a:cubicBezTo>
                    <a:pt x="34" y="45"/>
                    <a:pt x="38" y="56"/>
                    <a:pt x="40" y="57"/>
                  </a:cubicBezTo>
                  <a:cubicBezTo>
                    <a:pt x="41" y="59"/>
                    <a:pt x="44" y="57"/>
                    <a:pt x="44" y="57"/>
                  </a:cubicBezTo>
                  <a:cubicBezTo>
                    <a:pt x="44" y="57"/>
                    <a:pt x="47" y="73"/>
                    <a:pt x="53" y="78"/>
                  </a:cubicBezTo>
                  <a:cubicBezTo>
                    <a:pt x="53" y="78"/>
                    <a:pt x="51" y="77"/>
                    <a:pt x="48" y="73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15" y="93"/>
                    <a:pt x="9" y="100"/>
                  </a:cubicBezTo>
                  <a:cubicBezTo>
                    <a:pt x="4" y="107"/>
                    <a:pt x="0" y="146"/>
                    <a:pt x="0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6" y="107"/>
                    <a:pt x="121" y="1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4486275" y="-2289175"/>
              <a:ext cx="66675" cy="207963"/>
            </a:xfrm>
            <a:custGeom>
              <a:avLst/>
              <a:gdLst>
                <a:gd name="T0" fmla="*/ 28 w 42"/>
                <a:gd name="T1" fmla="*/ 17 h 131"/>
                <a:gd name="T2" fmla="*/ 30 w 42"/>
                <a:gd name="T3" fmla="*/ 12 h 131"/>
                <a:gd name="T4" fmla="*/ 28 w 42"/>
                <a:gd name="T5" fmla="*/ 0 h 131"/>
                <a:gd name="T6" fmla="*/ 21 w 42"/>
                <a:gd name="T7" fmla="*/ 0 h 131"/>
                <a:gd name="T8" fmla="*/ 14 w 42"/>
                <a:gd name="T9" fmla="*/ 0 h 131"/>
                <a:gd name="T10" fmla="*/ 11 w 42"/>
                <a:gd name="T11" fmla="*/ 12 h 131"/>
                <a:gd name="T12" fmla="*/ 14 w 42"/>
                <a:gd name="T13" fmla="*/ 17 h 131"/>
                <a:gd name="T14" fmla="*/ 0 w 42"/>
                <a:gd name="T15" fmla="*/ 131 h 131"/>
                <a:gd name="T16" fmla="*/ 21 w 42"/>
                <a:gd name="T17" fmla="*/ 131 h 131"/>
                <a:gd name="T18" fmla="*/ 42 w 42"/>
                <a:gd name="T19" fmla="*/ 131 h 131"/>
                <a:gd name="T20" fmla="*/ 28 w 42"/>
                <a:gd name="T21" fmla="*/ 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31">
                  <a:moveTo>
                    <a:pt x="28" y="17"/>
                  </a:moveTo>
                  <a:lnTo>
                    <a:pt x="30" y="12"/>
                  </a:lnTo>
                  <a:lnTo>
                    <a:pt x="28" y="0"/>
                  </a:lnTo>
                  <a:lnTo>
                    <a:pt x="21" y="0"/>
                  </a:lnTo>
                  <a:lnTo>
                    <a:pt x="14" y="0"/>
                  </a:lnTo>
                  <a:lnTo>
                    <a:pt x="11" y="12"/>
                  </a:lnTo>
                  <a:lnTo>
                    <a:pt x="14" y="17"/>
                  </a:lnTo>
                  <a:lnTo>
                    <a:pt x="0" y="131"/>
                  </a:lnTo>
                  <a:lnTo>
                    <a:pt x="21" y="131"/>
                  </a:lnTo>
                  <a:lnTo>
                    <a:pt x="42" y="131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5203825" y="-1841500"/>
              <a:ext cx="488950" cy="550863"/>
            </a:xfrm>
            <a:custGeom>
              <a:avLst/>
              <a:gdLst>
                <a:gd name="T0" fmla="*/ 121 w 130"/>
                <a:gd name="T1" fmla="*/ 100 h 146"/>
                <a:gd name="T2" fmla="*/ 82 w 130"/>
                <a:gd name="T3" fmla="*/ 82 h 146"/>
                <a:gd name="T4" fmla="*/ 82 w 130"/>
                <a:gd name="T5" fmla="*/ 73 h 146"/>
                <a:gd name="T6" fmla="*/ 76 w 130"/>
                <a:gd name="T7" fmla="*/ 78 h 146"/>
                <a:gd name="T8" fmla="*/ 86 w 130"/>
                <a:gd name="T9" fmla="*/ 57 h 146"/>
                <a:gd name="T10" fmla="*/ 90 w 130"/>
                <a:gd name="T11" fmla="*/ 57 h 146"/>
                <a:gd name="T12" fmla="*/ 95 w 130"/>
                <a:gd name="T13" fmla="*/ 42 h 146"/>
                <a:gd name="T14" fmla="*/ 91 w 130"/>
                <a:gd name="T15" fmla="*/ 40 h 146"/>
                <a:gd name="T16" fmla="*/ 95 w 130"/>
                <a:gd name="T17" fmla="*/ 25 h 146"/>
                <a:gd name="T18" fmla="*/ 68 w 130"/>
                <a:gd name="T19" fmla="*/ 1 h 146"/>
                <a:gd name="T20" fmla="*/ 43 w 130"/>
                <a:gd name="T21" fmla="*/ 13 h 146"/>
                <a:gd name="T22" fmla="*/ 35 w 130"/>
                <a:gd name="T23" fmla="*/ 25 h 146"/>
                <a:gd name="T24" fmla="*/ 39 w 130"/>
                <a:gd name="T25" fmla="*/ 40 h 146"/>
                <a:gd name="T26" fmla="*/ 35 w 130"/>
                <a:gd name="T27" fmla="*/ 42 h 146"/>
                <a:gd name="T28" fmla="*/ 39 w 130"/>
                <a:gd name="T29" fmla="*/ 57 h 146"/>
                <a:gd name="T30" fmla="*/ 44 w 130"/>
                <a:gd name="T31" fmla="*/ 57 h 146"/>
                <a:gd name="T32" fmla="*/ 53 w 130"/>
                <a:gd name="T33" fmla="*/ 78 h 146"/>
                <a:gd name="T34" fmla="*/ 48 w 130"/>
                <a:gd name="T35" fmla="*/ 73 h 146"/>
                <a:gd name="T36" fmla="*/ 48 w 130"/>
                <a:gd name="T37" fmla="*/ 82 h 146"/>
                <a:gd name="T38" fmla="*/ 9 w 130"/>
                <a:gd name="T39" fmla="*/ 100 h 146"/>
                <a:gd name="T40" fmla="*/ 0 w 130"/>
                <a:gd name="T41" fmla="*/ 146 h 146"/>
                <a:gd name="T42" fmla="*/ 65 w 130"/>
                <a:gd name="T43" fmla="*/ 146 h 146"/>
                <a:gd name="T44" fmla="*/ 130 w 130"/>
                <a:gd name="T45" fmla="*/ 146 h 146"/>
                <a:gd name="T46" fmla="*/ 121 w 130"/>
                <a:gd name="T47" fmla="*/ 10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46">
                  <a:moveTo>
                    <a:pt x="121" y="100"/>
                  </a:moveTo>
                  <a:cubicBezTo>
                    <a:pt x="115" y="92"/>
                    <a:pt x="82" y="82"/>
                    <a:pt x="82" y="82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79" y="77"/>
                    <a:pt x="76" y="78"/>
                    <a:pt x="76" y="78"/>
                  </a:cubicBezTo>
                  <a:cubicBezTo>
                    <a:pt x="83" y="72"/>
                    <a:pt x="86" y="57"/>
                    <a:pt x="86" y="57"/>
                  </a:cubicBezTo>
                  <a:cubicBezTo>
                    <a:pt x="86" y="57"/>
                    <a:pt x="89" y="59"/>
                    <a:pt x="90" y="57"/>
                  </a:cubicBezTo>
                  <a:cubicBezTo>
                    <a:pt x="92" y="56"/>
                    <a:pt x="96" y="45"/>
                    <a:pt x="95" y="42"/>
                  </a:cubicBezTo>
                  <a:cubicBezTo>
                    <a:pt x="94" y="39"/>
                    <a:pt x="91" y="40"/>
                    <a:pt x="91" y="40"/>
                  </a:cubicBezTo>
                  <a:cubicBezTo>
                    <a:pt x="94" y="34"/>
                    <a:pt x="95" y="25"/>
                    <a:pt x="95" y="25"/>
                  </a:cubicBezTo>
                  <a:cubicBezTo>
                    <a:pt x="95" y="21"/>
                    <a:pt x="91" y="0"/>
                    <a:pt x="68" y="1"/>
                  </a:cubicBezTo>
                  <a:cubicBezTo>
                    <a:pt x="45" y="2"/>
                    <a:pt x="43" y="13"/>
                    <a:pt x="43" y="13"/>
                  </a:cubicBezTo>
                  <a:cubicBezTo>
                    <a:pt x="34" y="15"/>
                    <a:pt x="35" y="25"/>
                    <a:pt x="35" y="25"/>
                  </a:cubicBezTo>
                  <a:cubicBezTo>
                    <a:pt x="35" y="25"/>
                    <a:pt x="35" y="34"/>
                    <a:pt x="39" y="40"/>
                  </a:cubicBezTo>
                  <a:cubicBezTo>
                    <a:pt x="39" y="40"/>
                    <a:pt x="36" y="39"/>
                    <a:pt x="35" y="42"/>
                  </a:cubicBezTo>
                  <a:cubicBezTo>
                    <a:pt x="34" y="45"/>
                    <a:pt x="38" y="56"/>
                    <a:pt x="39" y="57"/>
                  </a:cubicBezTo>
                  <a:cubicBezTo>
                    <a:pt x="41" y="59"/>
                    <a:pt x="44" y="57"/>
                    <a:pt x="44" y="57"/>
                  </a:cubicBezTo>
                  <a:cubicBezTo>
                    <a:pt x="44" y="57"/>
                    <a:pt x="47" y="72"/>
                    <a:pt x="53" y="78"/>
                  </a:cubicBezTo>
                  <a:cubicBezTo>
                    <a:pt x="53" y="78"/>
                    <a:pt x="50" y="77"/>
                    <a:pt x="48" y="73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15" y="92"/>
                    <a:pt x="9" y="100"/>
                  </a:cubicBezTo>
                  <a:cubicBezTo>
                    <a:pt x="3" y="107"/>
                    <a:pt x="0" y="146"/>
                    <a:pt x="0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6" y="107"/>
                    <a:pt x="121" y="1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auto">
            <a:xfrm>
              <a:off x="5410200" y="-1512888"/>
              <a:ext cx="71438" cy="206375"/>
            </a:xfrm>
            <a:custGeom>
              <a:avLst/>
              <a:gdLst>
                <a:gd name="T0" fmla="*/ 31 w 45"/>
                <a:gd name="T1" fmla="*/ 14 h 130"/>
                <a:gd name="T2" fmla="*/ 34 w 45"/>
                <a:gd name="T3" fmla="*/ 12 h 130"/>
                <a:gd name="T4" fmla="*/ 31 w 45"/>
                <a:gd name="T5" fmla="*/ 0 h 130"/>
                <a:gd name="T6" fmla="*/ 24 w 45"/>
                <a:gd name="T7" fmla="*/ 0 h 130"/>
                <a:gd name="T8" fmla="*/ 17 w 45"/>
                <a:gd name="T9" fmla="*/ 0 h 130"/>
                <a:gd name="T10" fmla="*/ 15 w 45"/>
                <a:gd name="T11" fmla="*/ 12 h 130"/>
                <a:gd name="T12" fmla="*/ 17 w 45"/>
                <a:gd name="T13" fmla="*/ 14 h 130"/>
                <a:gd name="T14" fmla="*/ 0 w 45"/>
                <a:gd name="T15" fmla="*/ 130 h 130"/>
                <a:gd name="T16" fmla="*/ 24 w 45"/>
                <a:gd name="T17" fmla="*/ 130 h 130"/>
                <a:gd name="T18" fmla="*/ 45 w 45"/>
                <a:gd name="T19" fmla="*/ 130 h 130"/>
                <a:gd name="T20" fmla="*/ 31 w 45"/>
                <a:gd name="T21" fmla="*/ 1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130">
                  <a:moveTo>
                    <a:pt x="31" y="14"/>
                  </a:moveTo>
                  <a:lnTo>
                    <a:pt x="34" y="12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7" y="0"/>
                  </a:lnTo>
                  <a:lnTo>
                    <a:pt x="15" y="12"/>
                  </a:lnTo>
                  <a:lnTo>
                    <a:pt x="17" y="14"/>
                  </a:lnTo>
                  <a:lnTo>
                    <a:pt x="0" y="130"/>
                  </a:lnTo>
                  <a:lnTo>
                    <a:pt x="24" y="130"/>
                  </a:lnTo>
                  <a:lnTo>
                    <a:pt x="45" y="130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5929313" y="-2292350"/>
              <a:ext cx="485775" cy="549275"/>
            </a:xfrm>
            <a:custGeom>
              <a:avLst/>
              <a:gdLst>
                <a:gd name="T0" fmla="*/ 120 w 129"/>
                <a:gd name="T1" fmla="*/ 100 h 146"/>
                <a:gd name="T2" fmla="*/ 81 w 129"/>
                <a:gd name="T3" fmla="*/ 82 h 146"/>
                <a:gd name="T4" fmla="*/ 81 w 129"/>
                <a:gd name="T5" fmla="*/ 73 h 146"/>
                <a:gd name="T6" fmla="*/ 76 w 129"/>
                <a:gd name="T7" fmla="*/ 78 h 146"/>
                <a:gd name="T8" fmla="*/ 85 w 129"/>
                <a:gd name="T9" fmla="*/ 58 h 146"/>
                <a:gd name="T10" fmla="*/ 90 w 129"/>
                <a:gd name="T11" fmla="*/ 58 h 146"/>
                <a:gd name="T12" fmla="*/ 94 w 129"/>
                <a:gd name="T13" fmla="*/ 43 h 146"/>
                <a:gd name="T14" fmla="*/ 91 w 129"/>
                <a:gd name="T15" fmla="*/ 40 h 146"/>
                <a:gd name="T16" fmla="*/ 94 w 129"/>
                <a:gd name="T17" fmla="*/ 25 h 146"/>
                <a:gd name="T18" fmla="*/ 67 w 129"/>
                <a:gd name="T19" fmla="*/ 1 h 146"/>
                <a:gd name="T20" fmla="*/ 43 w 129"/>
                <a:gd name="T21" fmla="*/ 13 h 146"/>
                <a:gd name="T22" fmla="*/ 34 w 129"/>
                <a:gd name="T23" fmla="*/ 25 h 146"/>
                <a:gd name="T24" fmla="*/ 38 w 129"/>
                <a:gd name="T25" fmla="*/ 40 h 146"/>
                <a:gd name="T26" fmla="*/ 35 w 129"/>
                <a:gd name="T27" fmla="*/ 43 h 146"/>
                <a:gd name="T28" fmla="*/ 39 w 129"/>
                <a:gd name="T29" fmla="*/ 58 h 146"/>
                <a:gd name="T30" fmla="*/ 43 w 129"/>
                <a:gd name="T31" fmla="*/ 58 h 146"/>
                <a:gd name="T32" fmla="*/ 53 w 129"/>
                <a:gd name="T33" fmla="*/ 78 h 146"/>
                <a:gd name="T34" fmla="*/ 48 w 129"/>
                <a:gd name="T35" fmla="*/ 73 h 146"/>
                <a:gd name="T36" fmla="*/ 48 w 129"/>
                <a:gd name="T37" fmla="*/ 82 h 146"/>
                <a:gd name="T38" fmla="*/ 9 w 129"/>
                <a:gd name="T39" fmla="*/ 100 h 146"/>
                <a:gd name="T40" fmla="*/ 0 w 129"/>
                <a:gd name="T41" fmla="*/ 146 h 146"/>
                <a:gd name="T42" fmla="*/ 64 w 129"/>
                <a:gd name="T43" fmla="*/ 146 h 146"/>
                <a:gd name="T44" fmla="*/ 129 w 129"/>
                <a:gd name="T45" fmla="*/ 146 h 146"/>
                <a:gd name="T46" fmla="*/ 120 w 129"/>
                <a:gd name="T47" fmla="*/ 10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9" h="146">
                  <a:moveTo>
                    <a:pt x="120" y="100"/>
                  </a:moveTo>
                  <a:cubicBezTo>
                    <a:pt x="114" y="93"/>
                    <a:pt x="81" y="82"/>
                    <a:pt x="81" y="82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79" y="77"/>
                    <a:pt x="76" y="78"/>
                    <a:pt x="76" y="78"/>
                  </a:cubicBezTo>
                  <a:cubicBezTo>
                    <a:pt x="83" y="73"/>
                    <a:pt x="85" y="58"/>
                    <a:pt x="85" y="58"/>
                  </a:cubicBezTo>
                  <a:cubicBezTo>
                    <a:pt x="85" y="58"/>
                    <a:pt x="88" y="59"/>
                    <a:pt x="90" y="58"/>
                  </a:cubicBezTo>
                  <a:cubicBezTo>
                    <a:pt x="91" y="56"/>
                    <a:pt x="95" y="46"/>
                    <a:pt x="94" y="43"/>
                  </a:cubicBezTo>
                  <a:cubicBezTo>
                    <a:pt x="93" y="39"/>
                    <a:pt x="91" y="40"/>
                    <a:pt x="91" y="40"/>
                  </a:cubicBezTo>
                  <a:cubicBezTo>
                    <a:pt x="94" y="35"/>
                    <a:pt x="94" y="25"/>
                    <a:pt x="94" y="25"/>
                  </a:cubicBezTo>
                  <a:cubicBezTo>
                    <a:pt x="95" y="22"/>
                    <a:pt x="90" y="0"/>
                    <a:pt x="67" y="1"/>
                  </a:cubicBezTo>
                  <a:cubicBezTo>
                    <a:pt x="44" y="2"/>
                    <a:pt x="43" y="13"/>
                    <a:pt x="43" y="13"/>
                  </a:cubicBezTo>
                  <a:cubicBezTo>
                    <a:pt x="34" y="15"/>
                    <a:pt x="34" y="25"/>
                    <a:pt x="34" y="25"/>
                  </a:cubicBezTo>
                  <a:cubicBezTo>
                    <a:pt x="34" y="25"/>
                    <a:pt x="35" y="35"/>
                    <a:pt x="38" y="40"/>
                  </a:cubicBezTo>
                  <a:cubicBezTo>
                    <a:pt x="38" y="40"/>
                    <a:pt x="36" y="39"/>
                    <a:pt x="35" y="43"/>
                  </a:cubicBezTo>
                  <a:cubicBezTo>
                    <a:pt x="34" y="46"/>
                    <a:pt x="38" y="56"/>
                    <a:pt x="39" y="58"/>
                  </a:cubicBezTo>
                  <a:cubicBezTo>
                    <a:pt x="41" y="59"/>
                    <a:pt x="43" y="58"/>
                    <a:pt x="43" y="58"/>
                  </a:cubicBezTo>
                  <a:cubicBezTo>
                    <a:pt x="43" y="58"/>
                    <a:pt x="46" y="73"/>
                    <a:pt x="53" y="78"/>
                  </a:cubicBezTo>
                  <a:cubicBezTo>
                    <a:pt x="53" y="78"/>
                    <a:pt x="50" y="77"/>
                    <a:pt x="48" y="73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14" y="93"/>
                    <a:pt x="9" y="100"/>
                  </a:cubicBezTo>
                  <a:cubicBezTo>
                    <a:pt x="3" y="108"/>
                    <a:pt x="0" y="146"/>
                    <a:pt x="0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29" y="146"/>
                    <a:pt x="126" y="108"/>
                    <a:pt x="120" y="1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2"/>
            <p:cNvSpPr>
              <a:spLocks/>
            </p:cNvSpPr>
            <p:nvPr/>
          </p:nvSpPr>
          <p:spPr bwMode="auto">
            <a:xfrm>
              <a:off x="6137275" y="-1965325"/>
              <a:ext cx="71438" cy="207963"/>
            </a:xfrm>
            <a:custGeom>
              <a:avLst/>
              <a:gdLst>
                <a:gd name="T0" fmla="*/ 28 w 45"/>
                <a:gd name="T1" fmla="*/ 17 h 131"/>
                <a:gd name="T2" fmla="*/ 33 w 45"/>
                <a:gd name="T3" fmla="*/ 14 h 131"/>
                <a:gd name="T4" fmla="*/ 28 w 45"/>
                <a:gd name="T5" fmla="*/ 0 h 131"/>
                <a:gd name="T6" fmla="*/ 21 w 45"/>
                <a:gd name="T7" fmla="*/ 3 h 131"/>
                <a:gd name="T8" fmla="*/ 16 w 45"/>
                <a:gd name="T9" fmla="*/ 0 h 131"/>
                <a:gd name="T10" fmla="*/ 12 w 45"/>
                <a:gd name="T11" fmla="*/ 14 h 131"/>
                <a:gd name="T12" fmla="*/ 16 w 45"/>
                <a:gd name="T13" fmla="*/ 17 h 131"/>
                <a:gd name="T14" fmla="*/ 0 w 45"/>
                <a:gd name="T15" fmla="*/ 131 h 131"/>
                <a:gd name="T16" fmla="*/ 21 w 45"/>
                <a:gd name="T17" fmla="*/ 131 h 131"/>
                <a:gd name="T18" fmla="*/ 45 w 45"/>
                <a:gd name="T19" fmla="*/ 131 h 131"/>
                <a:gd name="T20" fmla="*/ 28 w 45"/>
                <a:gd name="T21" fmla="*/ 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131">
                  <a:moveTo>
                    <a:pt x="28" y="17"/>
                  </a:moveTo>
                  <a:lnTo>
                    <a:pt x="33" y="14"/>
                  </a:lnTo>
                  <a:lnTo>
                    <a:pt x="28" y="0"/>
                  </a:lnTo>
                  <a:lnTo>
                    <a:pt x="21" y="3"/>
                  </a:lnTo>
                  <a:lnTo>
                    <a:pt x="16" y="0"/>
                  </a:lnTo>
                  <a:lnTo>
                    <a:pt x="12" y="14"/>
                  </a:lnTo>
                  <a:lnTo>
                    <a:pt x="16" y="17"/>
                  </a:lnTo>
                  <a:lnTo>
                    <a:pt x="0" y="131"/>
                  </a:lnTo>
                  <a:lnTo>
                    <a:pt x="21" y="131"/>
                  </a:lnTo>
                  <a:lnTo>
                    <a:pt x="45" y="131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3"/>
            <p:cNvSpPr>
              <a:spLocks/>
            </p:cNvSpPr>
            <p:nvPr/>
          </p:nvSpPr>
          <p:spPr bwMode="auto">
            <a:xfrm>
              <a:off x="4176713" y="-1517650"/>
              <a:ext cx="598488" cy="677863"/>
            </a:xfrm>
            <a:custGeom>
              <a:avLst/>
              <a:gdLst>
                <a:gd name="T0" fmla="*/ 148 w 159"/>
                <a:gd name="T1" fmla="*/ 124 h 180"/>
                <a:gd name="T2" fmla="*/ 100 w 159"/>
                <a:gd name="T3" fmla="*/ 101 h 180"/>
                <a:gd name="T4" fmla="*/ 100 w 159"/>
                <a:gd name="T5" fmla="*/ 90 h 180"/>
                <a:gd name="T6" fmla="*/ 94 w 159"/>
                <a:gd name="T7" fmla="*/ 97 h 180"/>
                <a:gd name="T8" fmla="*/ 105 w 159"/>
                <a:gd name="T9" fmla="*/ 71 h 180"/>
                <a:gd name="T10" fmla="*/ 111 w 159"/>
                <a:gd name="T11" fmla="*/ 71 h 180"/>
                <a:gd name="T12" fmla="*/ 116 w 159"/>
                <a:gd name="T13" fmla="*/ 53 h 180"/>
                <a:gd name="T14" fmla="*/ 112 w 159"/>
                <a:gd name="T15" fmla="*/ 50 h 180"/>
                <a:gd name="T16" fmla="*/ 117 w 159"/>
                <a:gd name="T17" fmla="*/ 32 h 180"/>
                <a:gd name="T18" fmla="*/ 83 w 159"/>
                <a:gd name="T19" fmla="*/ 2 h 180"/>
                <a:gd name="T20" fmla="*/ 53 w 159"/>
                <a:gd name="T21" fmla="*/ 16 h 180"/>
                <a:gd name="T22" fmla="*/ 42 w 159"/>
                <a:gd name="T23" fmla="*/ 32 h 180"/>
                <a:gd name="T24" fmla="*/ 47 w 159"/>
                <a:gd name="T25" fmla="*/ 50 h 180"/>
                <a:gd name="T26" fmla="*/ 43 w 159"/>
                <a:gd name="T27" fmla="*/ 53 h 180"/>
                <a:gd name="T28" fmla="*/ 48 w 159"/>
                <a:gd name="T29" fmla="*/ 71 h 180"/>
                <a:gd name="T30" fmla="*/ 54 w 159"/>
                <a:gd name="T31" fmla="*/ 71 h 180"/>
                <a:gd name="T32" fmla="*/ 65 w 159"/>
                <a:gd name="T33" fmla="*/ 97 h 180"/>
                <a:gd name="T34" fmla="*/ 59 w 159"/>
                <a:gd name="T35" fmla="*/ 90 h 180"/>
                <a:gd name="T36" fmla="*/ 59 w 159"/>
                <a:gd name="T37" fmla="*/ 101 h 180"/>
                <a:gd name="T38" fmla="*/ 11 w 159"/>
                <a:gd name="T39" fmla="*/ 124 h 180"/>
                <a:gd name="T40" fmla="*/ 0 w 159"/>
                <a:gd name="T41" fmla="*/ 180 h 180"/>
                <a:gd name="T42" fmla="*/ 79 w 159"/>
                <a:gd name="T43" fmla="*/ 180 h 180"/>
                <a:gd name="T44" fmla="*/ 159 w 159"/>
                <a:gd name="T45" fmla="*/ 180 h 180"/>
                <a:gd name="T46" fmla="*/ 148 w 159"/>
                <a:gd name="T47" fmla="*/ 12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9" h="180">
                  <a:moveTo>
                    <a:pt x="148" y="124"/>
                  </a:moveTo>
                  <a:cubicBezTo>
                    <a:pt x="141" y="115"/>
                    <a:pt x="100" y="101"/>
                    <a:pt x="100" y="101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97" y="96"/>
                    <a:pt x="94" y="97"/>
                    <a:pt x="94" y="97"/>
                  </a:cubicBezTo>
                  <a:cubicBezTo>
                    <a:pt x="102" y="90"/>
                    <a:pt x="105" y="71"/>
                    <a:pt x="105" y="71"/>
                  </a:cubicBezTo>
                  <a:cubicBezTo>
                    <a:pt x="105" y="71"/>
                    <a:pt x="109" y="73"/>
                    <a:pt x="111" y="71"/>
                  </a:cubicBezTo>
                  <a:cubicBezTo>
                    <a:pt x="113" y="69"/>
                    <a:pt x="117" y="56"/>
                    <a:pt x="116" y="53"/>
                  </a:cubicBezTo>
                  <a:cubicBezTo>
                    <a:pt x="115" y="49"/>
                    <a:pt x="112" y="50"/>
                    <a:pt x="112" y="50"/>
                  </a:cubicBezTo>
                  <a:cubicBezTo>
                    <a:pt x="116" y="43"/>
                    <a:pt x="117" y="32"/>
                    <a:pt x="117" y="32"/>
                  </a:cubicBezTo>
                  <a:cubicBezTo>
                    <a:pt x="117" y="27"/>
                    <a:pt x="111" y="0"/>
                    <a:pt x="83" y="2"/>
                  </a:cubicBezTo>
                  <a:cubicBezTo>
                    <a:pt x="55" y="3"/>
                    <a:pt x="53" y="16"/>
                    <a:pt x="53" y="16"/>
                  </a:cubicBezTo>
                  <a:cubicBezTo>
                    <a:pt x="41" y="19"/>
                    <a:pt x="42" y="32"/>
                    <a:pt x="42" y="32"/>
                  </a:cubicBezTo>
                  <a:cubicBezTo>
                    <a:pt x="42" y="32"/>
                    <a:pt x="43" y="43"/>
                    <a:pt x="47" y="50"/>
                  </a:cubicBezTo>
                  <a:cubicBezTo>
                    <a:pt x="47" y="50"/>
                    <a:pt x="44" y="49"/>
                    <a:pt x="43" y="53"/>
                  </a:cubicBezTo>
                  <a:cubicBezTo>
                    <a:pt x="42" y="56"/>
                    <a:pt x="46" y="69"/>
                    <a:pt x="48" y="71"/>
                  </a:cubicBezTo>
                  <a:cubicBezTo>
                    <a:pt x="50" y="73"/>
                    <a:pt x="54" y="71"/>
                    <a:pt x="54" y="71"/>
                  </a:cubicBezTo>
                  <a:cubicBezTo>
                    <a:pt x="54" y="71"/>
                    <a:pt x="57" y="90"/>
                    <a:pt x="65" y="97"/>
                  </a:cubicBezTo>
                  <a:cubicBezTo>
                    <a:pt x="65" y="97"/>
                    <a:pt x="62" y="96"/>
                    <a:pt x="59" y="90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18" y="115"/>
                    <a:pt x="11" y="124"/>
                  </a:cubicBezTo>
                  <a:cubicBezTo>
                    <a:pt x="4" y="133"/>
                    <a:pt x="0" y="180"/>
                    <a:pt x="0" y="180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159" y="180"/>
                    <a:pt x="159" y="180"/>
                    <a:pt x="159" y="180"/>
                  </a:cubicBezTo>
                  <a:cubicBezTo>
                    <a:pt x="159" y="180"/>
                    <a:pt x="155" y="133"/>
                    <a:pt x="148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4432300" y="-1111250"/>
              <a:ext cx="87313" cy="252413"/>
            </a:xfrm>
            <a:custGeom>
              <a:avLst/>
              <a:gdLst>
                <a:gd name="T0" fmla="*/ 36 w 55"/>
                <a:gd name="T1" fmla="*/ 19 h 159"/>
                <a:gd name="T2" fmla="*/ 41 w 55"/>
                <a:gd name="T3" fmla="*/ 15 h 159"/>
                <a:gd name="T4" fmla="*/ 36 w 55"/>
                <a:gd name="T5" fmla="*/ 0 h 159"/>
                <a:gd name="T6" fmla="*/ 26 w 55"/>
                <a:gd name="T7" fmla="*/ 0 h 159"/>
                <a:gd name="T8" fmla="*/ 19 w 55"/>
                <a:gd name="T9" fmla="*/ 0 h 159"/>
                <a:gd name="T10" fmla="*/ 15 w 55"/>
                <a:gd name="T11" fmla="*/ 15 h 159"/>
                <a:gd name="T12" fmla="*/ 19 w 55"/>
                <a:gd name="T13" fmla="*/ 19 h 159"/>
                <a:gd name="T14" fmla="*/ 0 w 55"/>
                <a:gd name="T15" fmla="*/ 159 h 159"/>
                <a:gd name="T16" fmla="*/ 26 w 55"/>
                <a:gd name="T17" fmla="*/ 159 h 159"/>
                <a:gd name="T18" fmla="*/ 55 w 55"/>
                <a:gd name="T19" fmla="*/ 159 h 159"/>
                <a:gd name="T20" fmla="*/ 36 w 55"/>
                <a:gd name="T21" fmla="*/ 1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159">
                  <a:moveTo>
                    <a:pt x="36" y="19"/>
                  </a:moveTo>
                  <a:lnTo>
                    <a:pt x="41" y="15"/>
                  </a:lnTo>
                  <a:lnTo>
                    <a:pt x="36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15"/>
                  </a:lnTo>
                  <a:lnTo>
                    <a:pt x="19" y="19"/>
                  </a:lnTo>
                  <a:lnTo>
                    <a:pt x="0" y="159"/>
                  </a:lnTo>
                  <a:lnTo>
                    <a:pt x="26" y="159"/>
                  </a:lnTo>
                  <a:lnTo>
                    <a:pt x="55" y="159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5"/>
            <p:cNvSpPr>
              <a:spLocks/>
            </p:cNvSpPr>
            <p:nvPr/>
          </p:nvSpPr>
          <p:spPr bwMode="auto">
            <a:xfrm>
              <a:off x="3022600" y="-1046163"/>
              <a:ext cx="771525" cy="873125"/>
            </a:xfrm>
            <a:custGeom>
              <a:avLst/>
              <a:gdLst>
                <a:gd name="T0" fmla="*/ 191 w 205"/>
                <a:gd name="T1" fmla="*/ 159 h 232"/>
                <a:gd name="T2" fmla="*/ 129 w 205"/>
                <a:gd name="T3" fmla="*/ 130 h 232"/>
                <a:gd name="T4" fmla="*/ 129 w 205"/>
                <a:gd name="T5" fmla="*/ 116 h 232"/>
                <a:gd name="T6" fmla="*/ 121 w 205"/>
                <a:gd name="T7" fmla="*/ 124 h 232"/>
                <a:gd name="T8" fmla="*/ 136 w 205"/>
                <a:gd name="T9" fmla="*/ 92 h 232"/>
                <a:gd name="T10" fmla="*/ 143 w 205"/>
                <a:gd name="T11" fmla="*/ 92 h 232"/>
                <a:gd name="T12" fmla="*/ 150 w 205"/>
                <a:gd name="T13" fmla="*/ 68 h 232"/>
                <a:gd name="T14" fmla="*/ 144 w 205"/>
                <a:gd name="T15" fmla="*/ 64 h 232"/>
                <a:gd name="T16" fmla="*/ 150 w 205"/>
                <a:gd name="T17" fmla="*/ 41 h 232"/>
                <a:gd name="T18" fmla="*/ 107 w 205"/>
                <a:gd name="T19" fmla="*/ 2 h 232"/>
                <a:gd name="T20" fmla="*/ 68 w 205"/>
                <a:gd name="T21" fmla="*/ 21 h 232"/>
                <a:gd name="T22" fmla="*/ 55 w 205"/>
                <a:gd name="T23" fmla="*/ 41 h 232"/>
                <a:gd name="T24" fmla="*/ 61 w 205"/>
                <a:gd name="T25" fmla="*/ 64 h 232"/>
                <a:gd name="T26" fmla="*/ 56 w 205"/>
                <a:gd name="T27" fmla="*/ 68 h 232"/>
                <a:gd name="T28" fmla="*/ 63 w 205"/>
                <a:gd name="T29" fmla="*/ 92 h 232"/>
                <a:gd name="T30" fmla="*/ 70 w 205"/>
                <a:gd name="T31" fmla="*/ 92 h 232"/>
                <a:gd name="T32" fmla="*/ 84 w 205"/>
                <a:gd name="T33" fmla="*/ 124 h 232"/>
                <a:gd name="T34" fmla="*/ 76 w 205"/>
                <a:gd name="T35" fmla="*/ 116 h 232"/>
                <a:gd name="T36" fmla="*/ 76 w 205"/>
                <a:gd name="T37" fmla="*/ 130 h 232"/>
                <a:gd name="T38" fmla="*/ 15 w 205"/>
                <a:gd name="T39" fmla="*/ 159 h 232"/>
                <a:gd name="T40" fmla="*/ 0 w 205"/>
                <a:gd name="T41" fmla="*/ 232 h 232"/>
                <a:gd name="T42" fmla="*/ 103 w 205"/>
                <a:gd name="T43" fmla="*/ 232 h 232"/>
                <a:gd name="T44" fmla="*/ 205 w 205"/>
                <a:gd name="T45" fmla="*/ 232 h 232"/>
                <a:gd name="T46" fmla="*/ 191 w 205"/>
                <a:gd name="T47" fmla="*/ 15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" h="232">
                  <a:moveTo>
                    <a:pt x="191" y="159"/>
                  </a:moveTo>
                  <a:cubicBezTo>
                    <a:pt x="182" y="147"/>
                    <a:pt x="129" y="130"/>
                    <a:pt x="129" y="130"/>
                  </a:cubicBezTo>
                  <a:cubicBezTo>
                    <a:pt x="129" y="116"/>
                    <a:pt x="129" y="116"/>
                    <a:pt x="129" y="116"/>
                  </a:cubicBezTo>
                  <a:cubicBezTo>
                    <a:pt x="125" y="123"/>
                    <a:pt x="121" y="124"/>
                    <a:pt x="121" y="124"/>
                  </a:cubicBezTo>
                  <a:cubicBezTo>
                    <a:pt x="132" y="116"/>
                    <a:pt x="136" y="92"/>
                    <a:pt x="136" y="92"/>
                  </a:cubicBezTo>
                  <a:cubicBezTo>
                    <a:pt x="136" y="92"/>
                    <a:pt x="140" y="95"/>
                    <a:pt x="143" y="92"/>
                  </a:cubicBezTo>
                  <a:cubicBezTo>
                    <a:pt x="145" y="89"/>
                    <a:pt x="151" y="73"/>
                    <a:pt x="150" y="68"/>
                  </a:cubicBezTo>
                  <a:cubicBezTo>
                    <a:pt x="148" y="63"/>
                    <a:pt x="144" y="64"/>
                    <a:pt x="144" y="64"/>
                  </a:cubicBezTo>
                  <a:cubicBezTo>
                    <a:pt x="149" y="55"/>
                    <a:pt x="150" y="41"/>
                    <a:pt x="150" y="41"/>
                  </a:cubicBezTo>
                  <a:cubicBezTo>
                    <a:pt x="151" y="35"/>
                    <a:pt x="144" y="0"/>
                    <a:pt x="107" y="2"/>
                  </a:cubicBezTo>
                  <a:cubicBezTo>
                    <a:pt x="71" y="4"/>
                    <a:pt x="68" y="21"/>
                    <a:pt x="68" y="21"/>
                  </a:cubicBezTo>
                  <a:cubicBezTo>
                    <a:pt x="54" y="25"/>
                    <a:pt x="55" y="41"/>
                    <a:pt x="55" y="41"/>
                  </a:cubicBezTo>
                  <a:cubicBezTo>
                    <a:pt x="55" y="41"/>
                    <a:pt x="56" y="55"/>
                    <a:pt x="61" y="64"/>
                  </a:cubicBezTo>
                  <a:cubicBezTo>
                    <a:pt x="61" y="64"/>
                    <a:pt x="57" y="63"/>
                    <a:pt x="56" y="68"/>
                  </a:cubicBezTo>
                  <a:cubicBezTo>
                    <a:pt x="54" y="73"/>
                    <a:pt x="60" y="89"/>
                    <a:pt x="63" y="92"/>
                  </a:cubicBezTo>
                  <a:cubicBezTo>
                    <a:pt x="65" y="95"/>
                    <a:pt x="70" y="92"/>
                    <a:pt x="70" y="92"/>
                  </a:cubicBezTo>
                  <a:cubicBezTo>
                    <a:pt x="70" y="92"/>
                    <a:pt x="74" y="116"/>
                    <a:pt x="84" y="124"/>
                  </a:cubicBezTo>
                  <a:cubicBezTo>
                    <a:pt x="84" y="124"/>
                    <a:pt x="80" y="123"/>
                    <a:pt x="76" y="116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76" y="130"/>
                    <a:pt x="24" y="147"/>
                    <a:pt x="15" y="159"/>
                  </a:cubicBezTo>
                  <a:cubicBezTo>
                    <a:pt x="6" y="171"/>
                    <a:pt x="0" y="232"/>
                    <a:pt x="0" y="232"/>
                  </a:cubicBezTo>
                  <a:cubicBezTo>
                    <a:pt x="103" y="232"/>
                    <a:pt x="103" y="232"/>
                    <a:pt x="103" y="232"/>
                  </a:cubicBezTo>
                  <a:cubicBezTo>
                    <a:pt x="205" y="232"/>
                    <a:pt x="205" y="232"/>
                    <a:pt x="205" y="232"/>
                  </a:cubicBezTo>
                  <a:cubicBezTo>
                    <a:pt x="205" y="232"/>
                    <a:pt x="200" y="171"/>
                    <a:pt x="191" y="1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6"/>
            <p:cNvSpPr>
              <a:spLocks/>
            </p:cNvSpPr>
            <p:nvPr/>
          </p:nvSpPr>
          <p:spPr bwMode="auto">
            <a:xfrm>
              <a:off x="3352800" y="-527050"/>
              <a:ext cx="109538" cy="327025"/>
            </a:xfrm>
            <a:custGeom>
              <a:avLst/>
              <a:gdLst>
                <a:gd name="T0" fmla="*/ 45 w 69"/>
                <a:gd name="T1" fmla="*/ 26 h 206"/>
                <a:gd name="T2" fmla="*/ 50 w 69"/>
                <a:gd name="T3" fmla="*/ 21 h 206"/>
                <a:gd name="T4" fmla="*/ 45 w 69"/>
                <a:gd name="T5" fmla="*/ 0 h 206"/>
                <a:gd name="T6" fmla="*/ 36 w 69"/>
                <a:gd name="T7" fmla="*/ 2 h 206"/>
                <a:gd name="T8" fmla="*/ 24 w 69"/>
                <a:gd name="T9" fmla="*/ 0 h 206"/>
                <a:gd name="T10" fmla="*/ 19 w 69"/>
                <a:gd name="T11" fmla="*/ 21 h 206"/>
                <a:gd name="T12" fmla="*/ 24 w 69"/>
                <a:gd name="T13" fmla="*/ 26 h 206"/>
                <a:gd name="T14" fmla="*/ 0 w 69"/>
                <a:gd name="T15" fmla="*/ 206 h 206"/>
                <a:gd name="T16" fmla="*/ 36 w 69"/>
                <a:gd name="T17" fmla="*/ 206 h 206"/>
                <a:gd name="T18" fmla="*/ 69 w 69"/>
                <a:gd name="T19" fmla="*/ 206 h 206"/>
                <a:gd name="T20" fmla="*/ 45 w 69"/>
                <a:gd name="T21" fmla="*/ 2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206">
                  <a:moveTo>
                    <a:pt x="45" y="26"/>
                  </a:moveTo>
                  <a:lnTo>
                    <a:pt x="50" y="21"/>
                  </a:lnTo>
                  <a:lnTo>
                    <a:pt x="45" y="0"/>
                  </a:lnTo>
                  <a:lnTo>
                    <a:pt x="36" y="2"/>
                  </a:lnTo>
                  <a:lnTo>
                    <a:pt x="24" y="0"/>
                  </a:lnTo>
                  <a:lnTo>
                    <a:pt x="19" y="21"/>
                  </a:lnTo>
                  <a:lnTo>
                    <a:pt x="24" y="26"/>
                  </a:lnTo>
                  <a:lnTo>
                    <a:pt x="0" y="206"/>
                  </a:lnTo>
                  <a:lnTo>
                    <a:pt x="36" y="206"/>
                  </a:lnTo>
                  <a:lnTo>
                    <a:pt x="69" y="206"/>
                  </a:lnTo>
                  <a:lnTo>
                    <a:pt x="45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9"/>
            <p:cNvSpPr>
              <a:spLocks/>
            </p:cNvSpPr>
            <p:nvPr/>
          </p:nvSpPr>
          <p:spPr bwMode="auto">
            <a:xfrm>
              <a:off x="5643563" y="-1795463"/>
              <a:ext cx="327025" cy="500063"/>
            </a:xfrm>
            <a:custGeom>
              <a:avLst/>
              <a:gdLst>
                <a:gd name="T0" fmla="*/ 6 w 87"/>
                <a:gd name="T1" fmla="*/ 133 h 133"/>
                <a:gd name="T2" fmla="*/ 3 w 87"/>
                <a:gd name="T3" fmla="*/ 132 h 133"/>
                <a:gd name="T4" fmla="*/ 1 w 87"/>
                <a:gd name="T5" fmla="*/ 124 h 133"/>
                <a:gd name="T6" fmla="*/ 77 w 87"/>
                <a:gd name="T7" fmla="*/ 3 h 133"/>
                <a:gd name="T8" fmla="*/ 84 w 87"/>
                <a:gd name="T9" fmla="*/ 2 h 133"/>
                <a:gd name="T10" fmla="*/ 86 w 87"/>
                <a:gd name="T11" fmla="*/ 9 h 133"/>
                <a:gd name="T12" fmla="*/ 10 w 87"/>
                <a:gd name="T13" fmla="*/ 130 h 133"/>
                <a:gd name="T14" fmla="*/ 6 w 87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133">
                  <a:moveTo>
                    <a:pt x="6" y="133"/>
                  </a:moveTo>
                  <a:cubicBezTo>
                    <a:pt x="5" y="133"/>
                    <a:pt x="4" y="132"/>
                    <a:pt x="3" y="132"/>
                  </a:cubicBezTo>
                  <a:cubicBezTo>
                    <a:pt x="0" y="130"/>
                    <a:pt x="0" y="127"/>
                    <a:pt x="1" y="124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82" y="0"/>
                    <a:pt x="84" y="2"/>
                  </a:cubicBezTo>
                  <a:cubicBezTo>
                    <a:pt x="87" y="3"/>
                    <a:pt x="87" y="6"/>
                    <a:pt x="86" y="9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9" y="132"/>
                    <a:pt x="7" y="133"/>
                    <a:pt x="6" y="1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0"/>
            <p:cNvSpPr>
              <a:spLocks/>
            </p:cNvSpPr>
            <p:nvPr/>
          </p:nvSpPr>
          <p:spPr bwMode="auto">
            <a:xfrm>
              <a:off x="2981325" y="-1603375"/>
              <a:ext cx="1236663" cy="1427163"/>
            </a:xfrm>
            <a:custGeom>
              <a:avLst/>
              <a:gdLst>
                <a:gd name="T0" fmla="*/ 205 w 329"/>
                <a:gd name="T1" fmla="*/ 379 h 379"/>
                <a:gd name="T2" fmla="*/ 202 w 329"/>
                <a:gd name="T3" fmla="*/ 378 h 379"/>
                <a:gd name="T4" fmla="*/ 200 w 329"/>
                <a:gd name="T5" fmla="*/ 370 h 379"/>
                <a:gd name="T6" fmla="*/ 316 w 329"/>
                <a:gd name="T7" fmla="*/ 201 h 379"/>
                <a:gd name="T8" fmla="*/ 3 w 329"/>
                <a:gd name="T9" fmla="*/ 10 h 379"/>
                <a:gd name="T10" fmla="*/ 1 w 329"/>
                <a:gd name="T11" fmla="*/ 3 h 379"/>
                <a:gd name="T12" fmla="*/ 9 w 329"/>
                <a:gd name="T13" fmla="*/ 1 h 379"/>
                <a:gd name="T14" fmla="*/ 327 w 329"/>
                <a:gd name="T15" fmla="*/ 195 h 379"/>
                <a:gd name="T16" fmla="*/ 329 w 329"/>
                <a:gd name="T17" fmla="*/ 198 h 379"/>
                <a:gd name="T18" fmla="*/ 328 w 329"/>
                <a:gd name="T19" fmla="*/ 202 h 379"/>
                <a:gd name="T20" fmla="*/ 209 w 329"/>
                <a:gd name="T21" fmla="*/ 376 h 379"/>
                <a:gd name="T22" fmla="*/ 205 w 329"/>
                <a:gd name="T23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9" h="379">
                  <a:moveTo>
                    <a:pt x="205" y="379"/>
                  </a:moveTo>
                  <a:cubicBezTo>
                    <a:pt x="204" y="379"/>
                    <a:pt x="203" y="378"/>
                    <a:pt x="202" y="378"/>
                  </a:cubicBezTo>
                  <a:cubicBezTo>
                    <a:pt x="199" y="376"/>
                    <a:pt x="199" y="373"/>
                    <a:pt x="200" y="370"/>
                  </a:cubicBezTo>
                  <a:cubicBezTo>
                    <a:pt x="316" y="201"/>
                    <a:pt x="316" y="201"/>
                    <a:pt x="316" y="20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327" y="195"/>
                    <a:pt x="327" y="195"/>
                    <a:pt x="327" y="195"/>
                  </a:cubicBezTo>
                  <a:cubicBezTo>
                    <a:pt x="328" y="195"/>
                    <a:pt x="329" y="197"/>
                    <a:pt x="329" y="198"/>
                  </a:cubicBezTo>
                  <a:cubicBezTo>
                    <a:pt x="329" y="200"/>
                    <a:pt x="329" y="201"/>
                    <a:pt x="328" y="202"/>
                  </a:cubicBezTo>
                  <a:cubicBezTo>
                    <a:pt x="209" y="376"/>
                    <a:pt x="209" y="376"/>
                    <a:pt x="209" y="376"/>
                  </a:cubicBezTo>
                  <a:cubicBezTo>
                    <a:pt x="208" y="378"/>
                    <a:pt x="206" y="379"/>
                    <a:pt x="205" y="3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1"/>
            <p:cNvSpPr>
              <a:spLocks/>
            </p:cNvSpPr>
            <p:nvPr/>
          </p:nvSpPr>
          <p:spPr bwMode="auto">
            <a:xfrm>
              <a:off x="4717155" y="-2128184"/>
              <a:ext cx="526618" cy="1281314"/>
            </a:xfrm>
            <a:custGeom>
              <a:avLst/>
              <a:gdLst>
                <a:gd name="T0" fmla="*/ 97 w 141"/>
                <a:gd name="T1" fmla="*/ 661 h 661"/>
                <a:gd name="T2" fmla="*/ 92 w 141"/>
                <a:gd name="T3" fmla="*/ 657 h 661"/>
                <a:gd name="T4" fmla="*/ 8 w 141"/>
                <a:gd name="T5" fmla="*/ 341 h 661"/>
                <a:gd name="T6" fmla="*/ 9 w 141"/>
                <a:gd name="T7" fmla="*/ 335 h 661"/>
                <a:gd name="T8" fmla="*/ 128 w 141"/>
                <a:gd name="T9" fmla="*/ 218 h 661"/>
                <a:gd name="T10" fmla="*/ 1 w 141"/>
                <a:gd name="T11" fmla="*/ 9 h 661"/>
                <a:gd name="T12" fmla="*/ 3 w 141"/>
                <a:gd name="T13" fmla="*/ 1 h 661"/>
                <a:gd name="T14" fmla="*/ 10 w 141"/>
                <a:gd name="T15" fmla="*/ 3 h 661"/>
                <a:gd name="T16" fmla="*/ 140 w 141"/>
                <a:gd name="T17" fmla="*/ 216 h 661"/>
                <a:gd name="T18" fmla="*/ 139 w 141"/>
                <a:gd name="T19" fmla="*/ 223 h 661"/>
                <a:gd name="T20" fmla="*/ 19 w 141"/>
                <a:gd name="T21" fmla="*/ 341 h 661"/>
                <a:gd name="T22" fmla="*/ 102 w 141"/>
                <a:gd name="T23" fmla="*/ 654 h 661"/>
                <a:gd name="T24" fmla="*/ 99 w 141"/>
                <a:gd name="T25" fmla="*/ 660 h 661"/>
                <a:gd name="T26" fmla="*/ 97 w 141"/>
                <a:gd name="T27" fmla="*/ 661 h 661"/>
                <a:gd name="connsiteX0" fmla="*/ 6978 w 9932"/>
                <a:gd name="connsiteY0" fmla="*/ 9976 h 10301"/>
                <a:gd name="connsiteX1" fmla="*/ 6482 w 9932"/>
                <a:gd name="connsiteY1" fmla="*/ 9930 h 10301"/>
                <a:gd name="connsiteX2" fmla="*/ 524 w 9932"/>
                <a:gd name="connsiteY2" fmla="*/ 5150 h 10301"/>
                <a:gd name="connsiteX3" fmla="*/ 595 w 9932"/>
                <a:gd name="connsiteY3" fmla="*/ 5059 h 10301"/>
                <a:gd name="connsiteX4" fmla="*/ 9035 w 9932"/>
                <a:gd name="connsiteY4" fmla="*/ 3289 h 10301"/>
                <a:gd name="connsiteX5" fmla="*/ 28 w 9932"/>
                <a:gd name="connsiteY5" fmla="*/ 127 h 10301"/>
                <a:gd name="connsiteX6" fmla="*/ 170 w 9932"/>
                <a:gd name="connsiteY6" fmla="*/ 6 h 10301"/>
                <a:gd name="connsiteX7" fmla="*/ 666 w 9932"/>
                <a:gd name="connsiteY7" fmla="*/ 36 h 10301"/>
                <a:gd name="connsiteX8" fmla="*/ 9886 w 9932"/>
                <a:gd name="connsiteY8" fmla="*/ 3259 h 10301"/>
                <a:gd name="connsiteX9" fmla="*/ 9815 w 9932"/>
                <a:gd name="connsiteY9" fmla="*/ 3365 h 10301"/>
                <a:gd name="connsiteX10" fmla="*/ 1305 w 9932"/>
                <a:gd name="connsiteY10" fmla="*/ 5150 h 10301"/>
                <a:gd name="connsiteX11" fmla="*/ 7191 w 9932"/>
                <a:gd name="connsiteY11" fmla="*/ 9885 h 10301"/>
                <a:gd name="connsiteX12" fmla="*/ 6978 w 9932"/>
                <a:gd name="connsiteY12" fmla="*/ 9976 h 10301"/>
                <a:gd name="connsiteX0" fmla="*/ 7240 w 10000"/>
                <a:gd name="connsiteY0" fmla="*/ 9596 h 10195"/>
                <a:gd name="connsiteX1" fmla="*/ 6526 w 10000"/>
                <a:gd name="connsiteY1" fmla="*/ 9640 h 10195"/>
                <a:gd name="connsiteX2" fmla="*/ 528 w 10000"/>
                <a:gd name="connsiteY2" fmla="*/ 5000 h 10195"/>
                <a:gd name="connsiteX3" fmla="*/ 599 w 10000"/>
                <a:gd name="connsiteY3" fmla="*/ 4911 h 10195"/>
                <a:gd name="connsiteX4" fmla="*/ 9097 w 10000"/>
                <a:gd name="connsiteY4" fmla="*/ 3193 h 10195"/>
                <a:gd name="connsiteX5" fmla="*/ 28 w 10000"/>
                <a:gd name="connsiteY5" fmla="*/ 123 h 10195"/>
                <a:gd name="connsiteX6" fmla="*/ 171 w 10000"/>
                <a:gd name="connsiteY6" fmla="*/ 6 h 10195"/>
                <a:gd name="connsiteX7" fmla="*/ 671 w 10000"/>
                <a:gd name="connsiteY7" fmla="*/ 35 h 10195"/>
                <a:gd name="connsiteX8" fmla="*/ 9954 w 10000"/>
                <a:gd name="connsiteY8" fmla="*/ 3164 h 10195"/>
                <a:gd name="connsiteX9" fmla="*/ 9882 w 10000"/>
                <a:gd name="connsiteY9" fmla="*/ 3267 h 10195"/>
                <a:gd name="connsiteX10" fmla="*/ 1314 w 10000"/>
                <a:gd name="connsiteY10" fmla="*/ 5000 h 10195"/>
                <a:gd name="connsiteX11" fmla="*/ 7240 w 10000"/>
                <a:gd name="connsiteY11" fmla="*/ 9596 h 10195"/>
                <a:gd name="connsiteX0" fmla="*/ 1314 w 10000"/>
                <a:gd name="connsiteY0" fmla="*/ 5000 h 9640"/>
                <a:gd name="connsiteX1" fmla="*/ 6526 w 10000"/>
                <a:gd name="connsiteY1" fmla="*/ 9640 h 9640"/>
                <a:gd name="connsiteX2" fmla="*/ 528 w 10000"/>
                <a:gd name="connsiteY2" fmla="*/ 5000 h 9640"/>
                <a:gd name="connsiteX3" fmla="*/ 599 w 10000"/>
                <a:gd name="connsiteY3" fmla="*/ 4911 h 9640"/>
                <a:gd name="connsiteX4" fmla="*/ 9097 w 10000"/>
                <a:gd name="connsiteY4" fmla="*/ 3193 h 9640"/>
                <a:gd name="connsiteX5" fmla="*/ 28 w 10000"/>
                <a:gd name="connsiteY5" fmla="*/ 123 h 9640"/>
                <a:gd name="connsiteX6" fmla="*/ 171 w 10000"/>
                <a:gd name="connsiteY6" fmla="*/ 6 h 9640"/>
                <a:gd name="connsiteX7" fmla="*/ 671 w 10000"/>
                <a:gd name="connsiteY7" fmla="*/ 35 h 9640"/>
                <a:gd name="connsiteX8" fmla="*/ 9954 w 10000"/>
                <a:gd name="connsiteY8" fmla="*/ 3164 h 9640"/>
                <a:gd name="connsiteX9" fmla="*/ 9882 w 10000"/>
                <a:gd name="connsiteY9" fmla="*/ 3267 h 9640"/>
                <a:gd name="connsiteX10" fmla="*/ 1314 w 10000"/>
                <a:gd name="connsiteY10" fmla="*/ 5000 h 9640"/>
                <a:gd name="connsiteX0" fmla="*/ 1314 w 10000"/>
                <a:gd name="connsiteY0" fmla="*/ 5187 h 5187"/>
                <a:gd name="connsiteX1" fmla="*/ 528 w 10000"/>
                <a:gd name="connsiteY1" fmla="*/ 5187 h 5187"/>
                <a:gd name="connsiteX2" fmla="*/ 599 w 10000"/>
                <a:gd name="connsiteY2" fmla="*/ 5094 h 5187"/>
                <a:gd name="connsiteX3" fmla="*/ 9097 w 10000"/>
                <a:gd name="connsiteY3" fmla="*/ 3312 h 5187"/>
                <a:gd name="connsiteX4" fmla="*/ 28 w 10000"/>
                <a:gd name="connsiteY4" fmla="*/ 128 h 5187"/>
                <a:gd name="connsiteX5" fmla="*/ 171 w 10000"/>
                <a:gd name="connsiteY5" fmla="*/ 6 h 5187"/>
                <a:gd name="connsiteX6" fmla="*/ 671 w 10000"/>
                <a:gd name="connsiteY6" fmla="*/ 36 h 5187"/>
                <a:gd name="connsiteX7" fmla="*/ 9954 w 10000"/>
                <a:gd name="connsiteY7" fmla="*/ 3282 h 5187"/>
                <a:gd name="connsiteX8" fmla="*/ 9882 w 10000"/>
                <a:gd name="connsiteY8" fmla="*/ 3389 h 5187"/>
                <a:gd name="connsiteX9" fmla="*/ 1314 w 10000"/>
                <a:gd name="connsiteY9" fmla="*/ 5187 h 5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5187">
                  <a:moveTo>
                    <a:pt x="1314" y="5187"/>
                  </a:moveTo>
                  <a:lnTo>
                    <a:pt x="528" y="5187"/>
                  </a:lnTo>
                  <a:cubicBezTo>
                    <a:pt x="456" y="5156"/>
                    <a:pt x="528" y="5124"/>
                    <a:pt x="599" y="5094"/>
                  </a:cubicBezTo>
                  <a:lnTo>
                    <a:pt x="9097" y="3312"/>
                  </a:lnTo>
                  <a:lnTo>
                    <a:pt x="28" y="128"/>
                  </a:lnTo>
                  <a:cubicBezTo>
                    <a:pt x="-43" y="83"/>
                    <a:pt x="28" y="36"/>
                    <a:pt x="171" y="6"/>
                  </a:cubicBezTo>
                  <a:cubicBezTo>
                    <a:pt x="386" y="-9"/>
                    <a:pt x="599" y="6"/>
                    <a:pt x="671" y="36"/>
                  </a:cubicBezTo>
                  <a:lnTo>
                    <a:pt x="9954" y="3282"/>
                  </a:lnTo>
                  <a:cubicBezTo>
                    <a:pt x="10025" y="3312"/>
                    <a:pt x="10025" y="3358"/>
                    <a:pt x="9882" y="3389"/>
                  </a:cubicBezTo>
                  <a:lnTo>
                    <a:pt x="1314" y="51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2" name="矩形 61"/>
          <p:cNvSpPr/>
          <p:nvPr/>
        </p:nvSpPr>
        <p:spPr>
          <a:xfrm>
            <a:off x="1447800" y="3395558"/>
            <a:ext cx="3733800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accent1"/>
                </a:solidFill>
                <a:cs typeface="+mn-ea"/>
                <a:sym typeface="+mn-lt"/>
              </a:rPr>
              <a:t>沟通就是思想</a:t>
            </a: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和情感在个人或群体间</a:t>
            </a:r>
            <a:r>
              <a:rPr lang="zh-CN" altLang="en-US" sz="1400" dirty="0" smtClean="0">
                <a:solidFill>
                  <a:schemeClr val="accent1"/>
                </a:solidFill>
                <a:cs typeface="+mn-ea"/>
                <a:sym typeface="+mn-lt"/>
              </a:rPr>
              <a:t>传递</a:t>
            </a:r>
            <a:endParaRPr lang="en-US" altLang="zh-CN" sz="140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accent1"/>
                </a:solidFill>
                <a:cs typeface="+mn-ea"/>
                <a:sym typeface="+mn-lt"/>
              </a:rPr>
              <a:t>并</a:t>
            </a: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达成共同协议的过程</a:t>
            </a:r>
          </a:p>
        </p:txBody>
      </p:sp>
    </p:spTree>
    <p:extLst>
      <p:ext uri="{BB962C8B-B14F-4D97-AF65-F5344CB8AC3E}">
        <p14:creationId xmlns:p14="http://schemas.microsoft.com/office/powerpoint/2010/main" val="183119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7" grpId="0" animBg="1"/>
      <p:bldP spid="28" grpId="0" animBg="1"/>
      <p:bldP spid="34" grpId="0" animBg="1"/>
      <p:bldP spid="35" grpId="0"/>
      <p:bldP spid="36" grpId="0"/>
      <p:bldP spid="37" grpId="0"/>
      <p:bldP spid="6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259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>
            <a:spLocks/>
          </p:cNvSpPr>
          <p:nvPr/>
        </p:nvSpPr>
        <p:spPr bwMode="auto">
          <a:xfrm rot="5400000" flipV="1">
            <a:off x="-1692974" y="1458310"/>
            <a:ext cx="5157710" cy="2211599"/>
          </a:xfrm>
          <a:custGeom>
            <a:avLst/>
            <a:gdLst>
              <a:gd name="T0" fmla="*/ 0 w 964"/>
              <a:gd name="T1" fmla="*/ 207 h 318"/>
              <a:gd name="T2" fmla="*/ 964 w 964"/>
              <a:gd name="T3" fmla="*/ 176 h 318"/>
              <a:gd name="T4" fmla="*/ 964 w 964"/>
              <a:gd name="T5" fmla="*/ 318 h 318"/>
              <a:gd name="T6" fmla="*/ 915 w 964"/>
              <a:gd name="T7" fmla="*/ 213 h 318"/>
              <a:gd name="T8" fmla="*/ 0 w 964"/>
              <a:gd name="T9" fmla="*/ 251 h 318"/>
              <a:gd name="T10" fmla="*/ 0 w 964"/>
              <a:gd name="T11" fmla="*/ 2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4" h="318">
                <a:moveTo>
                  <a:pt x="0" y="207"/>
                </a:moveTo>
                <a:cubicBezTo>
                  <a:pt x="398" y="19"/>
                  <a:pt x="778" y="0"/>
                  <a:pt x="964" y="176"/>
                </a:cubicBezTo>
                <a:cubicBezTo>
                  <a:pt x="964" y="318"/>
                  <a:pt x="964" y="318"/>
                  <a:pt x="964" y="318"/>
                </a:cubicBezTo>
                <a:cubicBezTo>
                  <a:pt x="955" y="279"/>
                  <a:pt x="939" y="244"/>
                  <a:pt x="915" y="213"/>
                </a:cubicBezTo>
                <a:cubicBezTo>
                  <a:pt x="768" y="13"/>
                  <a:pt x="384" y="37"/>
                  <a:pt x="0" y="251"/>
                </a:cubicBezTo>
                <a:lnTo>
                  <a:pt x="0" y="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 rot="5400000" flipV="1">
            <a:off x="1882706" y="-1876212"/>
            <a:ext cx="5396974" cy="9119905"/>
          </a:xfrm>
          <a:custGeom>
            <a:avLst/>
            <a:gdLst>
              <a:gd name="T0" fmla="*/ 855 w 1009"/>
              <a:gd name="T1" fmla="*/ 185 h 1310"/>
              <a:gd name="T2" fmla="*/ 419 w 1009"/>
              <a:gd name="T3" fmla="*/ 1090 h 1310"/>
              <a:gd name="T4" fmla="*/ 0 w 1009"/>
              <a:gd name="T5" fmla="*/ 1310 h 1310"/>
              <a:gd name="T6" fmla="*/ 0 w 1009"/>
              <a:gd name="T7" fmla="*/ 241 h 1310"/>
              <a:gd name="T8" fmla="*/ 855 w 1009"/>
              <a:gd name="T9" fmla="*/ 185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9" h="1310">
                <a:moveTo>
                  <a:pt x="855" y="185"/>
                </a:moveTo>
                <a:cubicBezTo>
                  <a:pt x="1009" y="394"/>
                  <a:pt x="814" y="799"/>
                  <a:pt x="419" y="1090"/>
                </a:cubicBezTo>
                <a:cubicBezTo>
                  <a:pt x="281" y="1191"/>
                  <a:pt x="136" y="1266"/>
                  <a:pt x="0" y="1310"/>
                </a:cubicBezTo>
                <a:cubicBezTo>
                  <a:pt x="0" y="241"/>
                  <a:pt x="0" y="241"/>
                  <a:pt x="0" y="241"/>
                </a:cubicBezTo>
                <a:cubicBezTo>
                  <a:pt x="355" y="30"/>
                  <a:pt x="719" y="0"/>
                  <a:pt x="855" y="1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任意多边形 16"/>
          <p:cNvSpPr>
            <a:spLocks/>
          </p:cNvSpPr>
          <p:nvPr/>
        </p:nvSpPr>
        <p:spPr bwMode="auto">
          <a:xfrm rot="5400000" flipV="1">
            <a:off x="4287128" y="288946"/>
            <a:ext cx="3861414" cy="5846622"/>
          </a:xfrm>
          <a:custGeom>
            <a:avLst/>
            <a:gdLst>
              <a:gd name="connsiteX0" fmla="*/ 0 w 3861414"/>
              <a:gd name="connsiteY0" fmla="*/ 5846622 h 5846622"/>
              <a:gd name="connsiteX1" fmla="*/ 783121 w 3861414"/>
              <a:gd name="connsiteY1" fmla="*/ 5846622 h 5846622"/>
              <a:gd name="connsiteX2" fmla="*/ 1004343 w 3861414"/>
              <a:gd name="connsiteY2" fmla="*/ 5643334 h 5846622"/>
              <a:gd name="connsiteX3" fmla="*/ 3861414 w 3861414"/>
              <a:gd name="connsiteY3" fmla="*/ 1287320 h 5846622"/>
              <a:gd name="connsiteX4" fmla="*/ 3861414 w 3861414"/>
              <a:gd name="connsiteY4" fmla="*/ 0 h 5846622"/>
              <a:gd name="connsiteX5" fmla="*/ 993642 w 3861414"/>
              <a:gd name="connsiteY5" fmla="*/ 5010111 h 5846622"/>
              <a:gd name="connsiteX6" fmla="*/ 135072 w 3861414"/>
              <a:gd name="connsiteY6" fmla="*/ 5747561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14" h="5846622">
                <a:moveTo>
                  <a:pt x="0" y="5846622"/>
                </a:moveTo>
                <a:lnTo>
                  <a:pt x="783121" y="5846622"/>
                </a:lnTo>
                <a:lnTo>
                  <a:pt x="1004343" y="5643334"/>
                </a:lnTo>
                <a:cubicBezTo>
                  <a:pt x="2384725" y="4335138"/>
                  <a:pt x="3385236" y="2748603"/>
                  <a:pt x="3861414" y="1287320"/>
                </a:cubicBezTo>
                <a:lnTo>
                  <a:pt x="3861414" y="0"/>
                </a:lnTo>
                <a:cubicBezTo>
                  <a:pt x="3615299" y="1586535"/>
                  <a:pt x="2571987" y="3500119"/>
                  <a:pt x="993642" y="5010111"/>
                </a:cubicBezTo>
                <a:cubicBezTo>
                  <a:pt x="710744" y="5281492"/>
                  <a:pt x="423331" y="5527431"/>
                  <a:pt x="135072" y="57475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3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729438"/>
            <a:ext cx="5105400" cy="8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ru-RU" sz="5400" b="1" spc="600" dirty="0" smtClean="0">
                <a:solidFill>
                  <a:schemeClr val="accent1"/>
                </a:solidFill>
                <a:latin typeface="+mj-ea"/>
                <a:ea typeface="+mj-ea"/>
              </a:rPr>
              <a:t>如何</a:t>
            </a:r>
            <a:r>
              <a:rPr lang="zh-CN" altLang="ru-RU" sz="5400" b="1" spc="600" dirty="0">
                <a:solidFill>
                  <a:schemeClr val="accent1"/>
                </a:solidFill>
                <a:latin typeface="+mj-ea"/>
                <a:ea typeface="+mj-ea"/>
              </a:rPr>
              <a:t>理解沟通 </a:t>
            </a:r>
          </a:p>
        </p:txBody>
      </p:sp>
      <p:sp>
        <p:nvSpPr>
          <p:cNvPr id="14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1123950"/>
            <a:ext cx="2442321" cy="68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000" spc="300" dirty="0" smtClean="0">
                <a:solidFill>
                  <a:schemeClr val="accent1"/>
                </a:solidFill>
                <a:latin typeface="+mj-ea"/>
                <a:ea typeface="+mj-ea"/>
              </a:rPr>
              <a:t>第一部分</a:t>
            </a:r>
            <a:endParaRPr lang="zh-CN" altLang="ru-RU" sz="4000" spc="3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1524000" y="2639373"/>
            <a:ext cx="480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</a:rPr>
              <a:t>communication skills training course workplace </a:t>
            </a:r>
            <a:r>
              <a:rPr lang="en-US" altLang="zh-CN" sz="1200" dirty="0" smtClean="0">
                <a:solidFill>
                  <a:schemeClr val="accent1"/>
                </a:solidFill>
              </a:rPr>
              <a:t>communication skills </a:t>
            </a:r>
            <a:r>
              <a:rPr lang="en-US" altLang="zh-CN" sz="1200" dirty="0">
                <a:solidFill>
                  <a:schemeClr val="accent1"/>
                </a:solidFill>
              </a:rPr>
              <a:t>training course workplace communication skills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1524000" y="3158128"/>
            <a:ext cx="35990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COMMUNICATION </a:t>
            </a:r>
            <a:r>
              <a:rPr lang="en-US" altLang="zh-CN" sz="2000" dirty="0" smtClean="0">
                <a:solidFill>
                  <a:schemeClr val="accent2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SKILLS</a:t>
            </a:r>
            <a:endParaRPr lang="zh-CN" altLang="en-US" sz="2000" dirty="0">
              <a:solidFill>
                <a:schemeClr val="accent2"/>
              </a:solidFill>
              <a:latin typeface="汉仪锐智W" panose="00020600040101010101" pitchFamily="18" charset="-122"/>
              <a:ea typeface="汉仪锐智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93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7" grpId="0" animBg="1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783769" y="1336714"/>
            <a:ext cx="7369631" cy="386337"/>
            <a:chOff x="996241" y="5385680"/>
            <a:chExt cx="7416824" cy="823912"/>
          </a:xfrm>
          <a:solidFill>
            <a:schemeClr val="accent1"/>
          </a:solidFill>
        </p:grpSpPr>
        <p:sp>
          <p:nvSpPr>
            <p:cNvPr id="11" name="矩形 10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/>
            <a:p>
              <a:pPr algn="ctr"/>
              <a:endParaRPr kumimoji="1" lang="zh-CN" altLang="en-US" sz="2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1111731" y="5422015"/>
              <a:ext cx="7103552" cy="738419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ctr">
                <a:defRPr kumimoji="1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100" dirty="0" smtClean="0">
                  <a:latin typeface="+mn-lt"/>
                  <a:ea typeface="+mn-ea"/>
                  <a:cs typeface="+mn-ea"/>
                  <a:sym typeface="+mn-lt"/>
                </a:rPr>
                <a:t>理解沟通能力</a:t>
              </a:r>
              <a:endParaRPr lang="zh-CN" altLang="en-US" sz="2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384297" y="1962150"/>
            <a:ext cx="3712029" cy="491893"/>
            <a:chOff x="996241" y="5385680"/>
            <a:chExt cx="7416824" cy="1049023"/>
          </a:xfrm>
          <a:solidFill>
            <a:schemeClr val="accent1"/>
          </a:solidFill>
        </p:grpSpPr>
        <p:sp>
          <p:nvSpPr>
            <p:cNvPr id="15" name="矩形 14"/>
            <p:cNvSpPr/>
            <p:nvPr/>
          </p:nvSpPr>
          <p:spPr>
            <a:xfrm>
              <a:off x="996241" y="5385680"/>
              <a:ext cx="7416824" cy="1049023"/>
            </a:xfrm>
            <a:prstGeom prst="rect">
              <a:avLst/>
            </a:prstGeom>
            <a:solidFill>
              <a:schemeClr val="accent2"/>
            </a:solidFill>
            <a:ln w="76200">
              <a:miter lim="800000"/>
            </a:ln>
            <a:effectLst/>
          </p:spPr>
          <p:txBody>
            <a:bodyPr wrap="none" anchor="ctr">
              <a:flatTx/>
            </a:bodyPr>
            <a:lstStyle/>
            <a:p>
              <a:pPr algn="ctr"/>
              <a:endParaRPr kumimoji="1"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1905516" y="5540978"/>
              <a:ext cx="5708077" cy="738419"/>
            </a:xfrm>
            <a:prstGeom prst="rect">
              <a:avLst/>
            </a:prstGeom>
            <a:no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ctr">
                <a:defRPr kumimoji="1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为了设定的目标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4343400" y="2347385"/>
            <a:ext cx="3962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沟通是双向</a:t>
            </a:r>
            <a:r>
              <a:rPr lang="zh-CN" altLang="en-US" sz="1600" dirty="0" smtClean="0">
                <a:cs typeface="+mn-ea"/>
                <a:sym typeface="+mn-lt"/>
              </a:rPr>
              <a:t>的，为了</a:t>
            </a:r>
            <a:r>
              <a:rPr lang="zh-CN" altLang="en-US" sz="1600" dirty="0">
                <a:cs typeface="+mn-ea"/>
                <a:sym typeface="+mn-lt"/>
              </a:rPr>
              <a:t>设定的目标，把</a:t>
            </a:r>
            <a:r>
              <a:rPr lang="zh-CN" altLang="en-US" sz="1600" dirty="0" smtClean="0">
                <a:cs typeface="+mn-ea"/>
                <a:sym typeface="+mn-lt"/>
              </a:rPr>
              <a:t>信息思想</a:t>
            </a:r>
            <a:r>
              <a:rPr lang="zh-CN" altLang="en-US" sz="1600" dirty="0">
                <a:cs typeface="+mn-ea"/>
                <a:sym typeface="+mn-lt"/>
              </a:rPr>
              <a:t>和情感在个人或群体间传递，并达成共同协议的过程</a:t>
            </a:r>
          </a:p>
        </p:txBody>
      </p:sp>
      <p:sp>
        <p:nvSpPr>
          <p:cNvPr id="19" name="矩形 18"/>
          <p:cNvSpPr/>
          <p:nvPr/>
        </p:nvSpPr>
        <p:spPr>
          <a:xfrm>
            <a:off x="812267" y="1962150"/>
            <a:ext cx="1373059" cy="491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信息</a:t>
            </a:r>
          </a:p>
        </p:txBody>
      </p:sp>
      <p:sp>
        <p:nvSpPr>
          <p:cNvPr id="20" name="矩形 19"/>
          <p:cNvSpPr/>
          <p:nvPr/>
        </p:nvSpPr>
        <p:spPr>
          <a:xfrm>
            <a:off x="812267" y="3143063"/>
            <a:ext cx="1373059" cy="4918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反馈</a:t>
            </a:r>
          </a:p>
        </p:txBody>
      </p:sp>
      <p:sp>
        <p:nvSpPr>
          <p:cNvPr id="21" name="矩形 20"/>
          <p:cNvSpPr/>
          <p:nvPr/>
        </p:nvSpPr>
        <p:spPr>
          <a:xfrm>
            <a:off x="2544490" y="1983091"/>
            <a:ext cx="1417910" cy="4918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cs typeface="+mn-ea"/>
                <a:sym typeface="+mn-lt"/>
              </a:rPr>
              <a:t>传送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544490" y="3146657"/>
            <a:ext cx="1417910" cy="491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cs typeface="+mn-ea"/>
                <a:sym typeface="+mn-lt"/>
              </a:rPr>
              <a:t>接收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114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14401" y="1791093"/>
            <a:ext cx="2224528" cy="2593325"/>
            <a:chOff x="972032" y="1793618"/>
            <a:chExt cx="2224528" cy="2593325"/>
          </a:xfrm>
        </p:grpSpPr>
        <p:sp>
          <p:nvSpPr>
            <p:cNvPr id="2" name="矩形 1"/>
            <p:cNvSpPr/>
            <p:nvPr/>
          </p:nvSpPr>
          <p:spPr>
            <a:xfrm>
              <a:off x="972032" y="1793618"/>
              <a:ext cx="2224528" cy="259332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EC4E6A9B-0840-4C18-B1AC-172E781F7488}"/>
                </a:ext>
              </a:extLst>
            </p:cNvPr>
            <p:cNvSpPr/>
            <p:nvPr/>
          </p:nvSpPr>
          <p:spPr>
            <a:xfrm>
              <a:off x="1066800" y="1872539"/>
              <a:ext cx="2057401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原则一：讲出来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原则二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：不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攻击、不说教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原则三：互相尊重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原则四：绝不口出恶言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原则五：不说不该说的话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原则六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：不能做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决定的时候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原则七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：不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理性不要沟通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原则八：觉知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14400" y="1276350"/>
            <a:ext cx="7105169" cy="386337"/>
            <a:chOff x="996241" y="5385680"/>
            <a:chExt cx="7416824" cy="823912"/>
          </a:xfrm>
          <a:solidFill>
            <a:schemeClr val="accent1"/>
          </a:solidFill>
        </p:grpSpPr>
        <p:sp>
          <p:nvSpPr>
            <p:cNvPr id="5" name="矩形 4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/>
            <a:p>
              <a:pPr algn="ctr"/>
              <a:endParaRPr kumimoji="1"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111732" y="5422015"/>
              <a:ext cx="7103551" cy="738419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ctr">
                <a:defRPr kumimoji="1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情绪中不要沟通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80" r="10037"/>
          <a:stretch/>
        </p:blipFill>
        <p:spPr>
          <a:xfrm>
            <a:off x="5980738" y="1807225"/>
            <a:ext cx="2038831" cy="2530732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3447569" y="1807225"/>
            <a:ext cx="2224526" cy="2593325"/>
            <a:chOff x="972032" y="1793618"/>
            <a:chExt cx="2224526" cy="2593325"/>
          </a:xfrm>
        </p:grpSpPr>
        <p:sp>
          <p:nvSpPr>
            <p:cNvPr id="12" name="矩形 11"/>
            <p:cNvSpPr/>
            <p:nvPr/>
          </p:nvSpPr>
          <p:spPr>
            <a:xfrm>
              <a:off x="972032" y="1793618"/>
              <a:ext cx="2224526" cy="259332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EC4E6A9B-0840-4C18-B1AC-172E781F7488}"/>
                </a:ext>
              </a:extLst>
            </p:cNvPr>
            <p:cNvSpPr/>
            <p:nvPr/>
          </p:nvSpPr>
          <p:spPr>
            <a:xfrm>
              <a:off x="1139158" y="1856407"/>
              <a:ext cx="1890274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原则九：承认我错了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原则十：说对不起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原则十一：让奇迹发生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原则十二：爱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原则十三：等待转机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原则十四：耐心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原则十五：智慧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434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>
            <a:spLocks/>
          </p:cNvSpPr>
          <p:nvPr/>
        </p:nvSpPr>
        <p:spPr bwMode="auto">
          <a:xfrm rot="5400000" flipV="1">
            <a:off x="-1692974" y="1458310"/>
            <a:ext cx="5157710" cy="2211599"/>
          </a:xfrm>
          <a:custGeom>
            <a:avLst/>
            <a:gdLst>
              <a:gd name="T0" fmla="*/ 0 w 964"/>
              <a:gd name="T1" fmla="*/ 207 h 318"/>
              <a:gd name="T2" fmla="*/ 964 w 964"/>
              <a:gd name="T3" fmla="*/ 176 h 318"/>
              <a:gd name="T4" fmla="*/ 964 w 964"/>
              <a:gd name="T5" fmla="*/ 318 h 318"/>
              <a:gd name="T6" fmla="*/ 915 w 964"/>
              <a:gd name="T7" fmla="*/ 213 h 318"/>
              <a:gd name="T8" fmla="*/ 0 w 964"/>
              <a:gd name="T9" fmla="*/ 251 h 318"/>
              <a:gd name="T10" fmla="*/ 0 w 964"/>
              <a:gd name="T11" fmla="*/ 2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4" h="318">
                <a:moveTo>
                  <a:pt x="0" y="207"/>
                </a:moveTo>
                <a:cubicBezTo>
                  <a:pt x="398" y="19"/>
                  <a:pt x="778" y="0"/>
                  <a:pt x="964" y="176"/>
                </a:cubicBezTo>
                <a:cubicBezTo>
                  <a:pt x="964" y="318"/>
                  <a:pt x="964" y="318"/>
                  <a:pt x="964" y="318"/>
                </a:cubicBezTo>
                <a:cubicBezTo>
                  <a:pt x="955" y="279"/>
                  <a:pt x="939" y="244"/>
                  <a:pt x="915" y="213"/>
                </a:cubicBezTo>
                <a:cubicBezTo>
                  <a:pt x="768" y="13"/>
                  <a:pt x="384" y="37"/>
                  <a:pt x="0" y="251"/>
                </a:cubicBezTo>
                <a:lnTo>
                  <a:pt x="0" y="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 rot="5400000" flipV="1">
            <a:off x="1882706" y="-1876212"/>
            <a:ext cx="5396974" cy="9119905"/>
          </a:xfrm>
          <a:custGeom>
            <a:avLst/>
            <a:gdLst>
              <a:gd name="T0" fmla="*/ 855 w 1009"/>
              <a:gd name="T1" fmla="*/ 185 h 1310"/>
              <a:gd name="T2" fmla="*/ 419 w 1009"/>
              <a:gd name="T3" fmla="*/ 1090 h 1310"/>
              <a:gd name="T4" fmla="*/ 0 w 1009"/>
              <a:gd name="T5" fmla="*/ 1310 h 1310"/>
              <a:gd name="T6" fmla="*/ 0 w 1009"/>
              <a:gd name="T7" fmla="*/ 241 h 1310"/>
              <a:gd name="T8" fmla="*/ 855 w 1009"/>
              <a:gd name="T9" fmla="*/ 185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9" h="1310">
                <a:moveTo>
                  <a:pt x="855" y="185"/>
                </a:moveTo>
                <a:cubicBezTo>
                  <a:pt x="1009" y="394"/>
                  <a:pt x="814" y="799"/>
                  <a:pt x="419" y="1090"/>
                </a:cubicBezTo>
                <a:cubicBezTo>
                  <a:pt x="281" y="1191"/>
                  <a:pt x="136" y="1266"/>
                  <a:pt x="0" y="1310"/>
                </a:cubicBezTo>
                <a:cubicBezTo>
                  <a:pt x="0" y="241"/>
                  <a:pt x="0" y="241"/>
                  <a:pt x="0" y="241"/>
                </a:cubicBezTo>
                <a:cubicBezTo>
                  <a:pt x="355" y="30"/>
                  <a:pt x="719" y="0"/>
                  <a:pt x="855" y="1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任意多边形 16"/>
          <p:cNvSpPr>
            <a:spLocks/>
          </p:cNvSpPr>
          <p:nvPr/>
        </p:nvSpPr>
        <p:spPr bwMode="auto">
          <a:xfrm rot="5400000" flipV="1">
            <a:off x="4287128" y="288946"/>
            <a:ext cx="3861414" cy="5846622"/>
          </a:xfrm>
          <a:custGeom>
            <a:avLst/>
            <a:gdLst>
              <a:gd name="connsiteX0" fmla="*/ 0 w 3861414"/>
              <a:gd name="connsiteY0" fmla="*/ 5846622 h 5846622"/>
              <a:gd name="connsiteX1" fmla="*/ 783121 w 3861414"/>
              <a:gd name="connsiteY1" fmla="*/ 5846622 h 5846622"/>
              <a:gd name="connsiteX2" fmla="*/ 1004343 w 3861414"/>
              <a:gd name="connsiteY2" fmla="*/ 5643334 h 5846622"/>
              <a:gd name="connsiteX3" fmla="*/ 3861414 w 3861414"/>
              <a:gd name="connsiteY3" fmla="*/ 1287320 h 5846622"/>
              <a:gd name="connsiteX4" fmla="*/ 3861414 w 3861414"/>
              <a:gd name="connsiteY4" fmla="*/ 0 h 5846622"/>
              <a:gd name="connsiteX5" fmla="*/ 993642 w 3861414"/>
              <a:gd name="connsiteY5" fmla="*/ 5010111 h 5846622"/>
              <a:gd name="connsiteX6" fmla="*/ 135072 w 3861414"/>
              <a:gd name="connsiteY6" fmla="*/ 5747561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14" h="5846622">
                <a:moveTo>
                  <a:pt x="0" y="5846622"/>
                </a:moveTo>
                <a:lnTo>
                  <a:pt x="783121" y="5846622"/>
                </a:lnTo>
                <a:lnTo>
                  <a:pt x="1004343" y="5643334"/>
                </a:lnTo>
                <a:cubicBezTo>
                  <a:pt x="2384725" y="4335138"/>
                  <a:pt x="3385236" y="2748603"/>
                  <a:pt x="3861414" y="1287320"/>
                </a:cubicBezTo>
                <a:lnTo>
                  <a:pt x="3861414" y="0"/>
                </a:lnTo>
                <a:cubicBezTo>
                  <a:pt x="3615299" y="1586535"/>
                  <a:pt x="2571987" y="3500119"/>
                  <a:pt x="993642" y="5010111"/>
                </a:cubicBezTo>
                <a:cubicBezTo>
                  <a:pt x="710744" y="5281492"/>
                  <a:pt x="423331" y="5527431"/>
                  <a:pt x="135072" y="57475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3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729438"/>
            <a:ext cx="5105400" cy="8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5400" b="1" dirty="0" smtClean="0">
                <a:solidFill>
                  <a:schemeClr val="accent1"/>
                </a:solidFill>
                <a:latin typeface="+mj-ea"/>
                <a:ea typeface="+mj-ea"/>
              </a:rPr>
              <a:t>沟通的</a:t>
            </a:r>
            <a:r>
              <a:rPr lang="zh-CN" altLang="en-US" sz="5400" b="1" dirty="0">
                <a:solidFill>
                  <a:schemeClr val="accent1"/>
                </a:solidFill>
                <a:latin typeface="+mj-ea"/>
                <a:ea typeface="+mj-ea"/>
              </a:rPr>
              <a:t>角色定位</a:t>
            </a:r>
          </a:p>
        </p:txBody>
      </p:sp>
      <p:sp>
        <p:nvSpPr>
          <p:cNvPr id="14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1123950"/>
            <a:ext cx="2442321" cy="68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000" spc="300" dirty="0" smtClean="0">
                <a:solidFill>
                  <a:schemeClr val="accent1"/>
                </a:solidFill>
                <a:latin typeface="+mj-ea"/>
                <a:ea typeface="+mj-ea"/>
              </a:rPr>
              <a:t>第二部分</a:t>
            </a:r>
            <a:endParaRPr lang="zh-CN" altLang="ru-RU" sz="4000" spc="3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1524000" y="2639373"/>
            <a:ext cx="480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</a:rPr>
              <a:t>communication skills training course workplace </a:t>
            </a:r>
            <a:r>
              <a:rPr lang="en-US" altLang="zh-CN" sz="1200" dirty="0" smtClean="0">
                <a:solidFill>
                  <a:schemeClr val="accent1"/>
                </a:solidFill>
              </a:rPr>
              <a:t>communication skills </a:t>
            </a:r>
            <a:r>
              <a:rPr lang="en-US" altLang="zh-CN" sz="1200" dirty="0">
                <a:solidFill>
                  <a:schemeClr val="accent1"/>
                </a:solidFill>
              </a:rPr>
              <a:t>training course workplace communication skills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1524000" y="3158128"/>
            <a:ext cx="35990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COMMUNICATION </a:t>
            </a:r>
            <a:r>
              <a:rPr lang="en-US" altLang="zh-CN" sz="2000" dirty="0" smtClean="0">
                <a:solidFill>
                  <a:schemeClr val="accent2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SKILLS</a:t>
            </a:r>
            <a:endParaRPr lang="zh-CN" altLang="en-US" sz="2000" dirty="0">
              <a:solidFill>
                <a:schemeClr val="accent2"/>
              </a:solidFill>
              <a:latin typeface="汉仪锐智W" panose="00020600040101010101" pitchFamily="18" charset="-122"/>
              <a:ea typeface="汉仪锐智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07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7" grpId="0" animBg="1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C32966F-9CB3-4515-AD6E-8C95C9308F22}"/>
              </a:ext>
            </a:extLst>
          </p:cNvPr>
          <p:cNvGrpSpPr/>
          <p:nvPr/>
        </p:nvGrpSpPr>
        <p:grpSpPr>
          <a:xfrm>
            <a:off x="3581400" y="1259721"/>
            <a:ext cx="5181600" cy="1559574"/>
            <a:chOff x="365179" y="4329378"/>
            <a:chExt cx="6168257" cy="2079431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C83383E6-15D1-408C-B6C8-3B9CCAD2872E}"/>
                </a:ext>
              </a:extLst>
            </p:cNvPr>
            <p:cNvSpPr/>
            <p:nvPr/>
          </p:nvSpPr>
          <p:spPr>
            <a:xfrm>
              <a:off x="365179" y="4329378"/>
              <a:ext cx="5622871" cy="194250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A1318C3-1DEA-4789-B4CB-C67D87A9966C}"/>
                </a:ext>
              </a:extLst>
            </p:cNvPr>
            <p:cNvSpPr/>
            <p:nvPr/>
          </p:nvSpPr>
          <p:spPr>
            <a:xfrm>
              <a:off x="437436" y="4623705"/>
              <a:ext cx="6096000" cy="17851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bg1"/>
                  </a:solidFill>
                </a:rPr>
                <a:t>员工的榜样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350" dirty="0" smtClean="0">
                  <a:solidFill>
                    <a:schemeClr val="bg1"/>
                  </a:solidFill>
                </a:rPr>
                <a:t>班沟通是</a:t>
              </a:r>
              <a:r>
                <a:rPr lang="zh-CN" altLang="en-US" sz="1350" dirty="0">
                  <a:solidFill>
                    <a:schemeClr val="bg1"/>
                  </a:solidFill>
                </a:rPr>
                <a:t>连接员工与上一级的纽带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bg1"/>
                  </a:solidFill>
                </a:rPr>
                <a:t>是员工的第一责任人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bg1"/>
                  </a:solidFill>
                </a:rPr>
                <a:t>  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1B4FD19A-745C-4CE4-AC05-5964E5A04873}"/>
              </a:ext>
            </a:extLst>
          </p:cNvPr>
          <p:cNvGrpSpPr/>
          <p:nvPr/>
        </p:nvGrpSpPr>
        <p:grpSpPr>
          <a:xfrm>
            <a:off x="3581400" y="2925061"/>
            <a:ext cx="4723452" cy="1399289"/>
            <a:chOff x="6235699" y="4406170"/>
            <a:chExt cx="5622871" cy="1865718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AAAEF49A-7D0F-4E81-ACD1-7A20A059D513}"/>
                </a:ext>
              </a:extLst>
            </p:cNvPr>
            <p:cNvSpPr/>
            <p:nvPr/>
          </p:nvSpPr>
          <p:spPr>
            <a:xfrm>
              <a:off x="6235699" y="4406170"/>
              <a:ext cx="5622871" cy="1865718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B06FA8F6-9B13-4389-BE3A-CC9DC2F130FA}"/>
                </a:ext>
              </a:extLst>
            </p:cNvPr>
            <p:cNvSpPr/>
            <p:nvPr/>
          </p:nvSpPr>
          <p:spPr>
            <a:xfrm>
              <a:off x="6235699" y="4465274"/>
              <a:ext cx="3962400" cy="178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bg1"/>
                  </a:solidFill>
                </a:rPr>
                <a:t>公司、车间、部门信息的传递者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bg1"/>
                  </a:solidFill>
                </a:rPr>
                <a:t>员工申诉的受理对象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bg1"/>
                  </a:solidFill>
                </a:rPr>
                <a:t>员工的教练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bg1"/>
                  </a:solidFill>
                </a:rPr>
                <a:t>员工的知心人（信任者）等等</a:t>
              </a: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3"/>
          <a:stretch/>
        </p:blipFill>
        <p:spPr>
          <a:xfrm>
            <a:off x="762000" y="1259722"/>
            <a:ext cx="2590800" cy="3064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38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6"/>
          <p:cNvSpPr>
            <a:spLocks/>
          </p:cNvSpPr>
          <p:nvPr/>
        </p:nvSpPr>
        <p:spPr bwMode="auto">
          <a:xfrm rot="5400000" flipV="1">
            <a:off x="-1692974" y="1458310"/>
            <a:ext cx="5157710" cy="2211599"/>
          </a:xfrm>
          <a:custGeom>
            <a:avLst/>
            <a:gdLst>
              <a:gd name="T0" fmla="*/ 0 w 964"/>
              <a:gd name="T1" fmla="*/ 207 h 318"/>
              <a:gd name="T2" fmla="*/ 964 w 964"/>
              <a:gd name="T3" fmla="*/ 176 h 318"/>
              <a:gd name="T4" fmla="*/ 964 w 964"/>
              <a:gd name="T5" fmla="*/ 318 h 318"/>
              <a:gd name="T6" fmla="*/ 915 w 964"/>
              <a:gd name="T7" fmla="*/ 213 h 318"/>
              <a:gd name="T8" fmla="*/ 0 w 964"/>
              <a:gd name="T9" fmla="*/ 251 h 318"/>
              <a:gd name="T10" fmla="*/ 0 w 964"/>
              <a:gd name="T11" fmla="*/ 2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4" h="318">
                <a:moveTo>
                  <a:pt x="0" y="207"/>
                </a:moveTo>
                <a:cubicBezTo>
                  <a:pt x="398" y="19"/>
                  <a:pt x="778" y="0"/>
                  <a:pt x="964" y="176"/>
                </a:cubicBezTo>
                <a:cubicBezTo>
                  <a:pt x="964" y="318"/>
                  <a:pt x="964" y="318"/>
                  <a:pt x="964" y="318"/>
                </a:cubicBezTo>
                <a:cubicBezTo>
                  <a:pt x="955" y="279"/>
                  <a:pt x="939" y="244"/>
                  <a:pt x="915" y="213"/>
                </a:cubicBezTo>
                <a:cubicBezTo>
                  <a:pt x="768" y="13"/>
                  <a:pt x="384" y="37"/>
                  <a:pt x="0" y="251"/>
                </a:cubicBezTo>
                <a:lnTo>
                  <a:pt x="0" y="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 rot="5400000" flipV="1">
            <a:off x="1882706" y="-1876212"/>
            <a:ext cx="5396974" cy="9119905"/>
          </a:xfrm>
          <a:custGeom>
            <a:avLst/>
            <a:gdLst>
              <a:gd name="T0" fmla="*/ 855 w 1009"/>
              <a:gd name="T1" fmla="*/ 185 h 1310"/>
              <a:gd name="T2" fmla="*/ 419 w 1009"/>
              <a:gd name="T3" fmla="*/ 1090 h 1310"/>
              <a:gd name="T4" fmla="*/ 0 w 1009"/>
              <a:gd name="T5" fmla="*/ 1310 h 1310"/>
              <a:gd name="T6" fmla="*/ 0 w 1009"/>
              <a:gd name="T7" fmla="*/ 241 h 1310"/>
              <a:gd name="T8" fmla="*/ 855 w 1009"/>
              <a:gd name="T9" fmla="*/ 185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9" h="1310">
                <a:moveTo>
                  <a:pt x="855" y="185"/>
                </a:moveTo>
                <a:cubicBezTo>
                  <a:pt x="1009" y="394"/>
                  <a:pt x="814" y="799"/>
                  <a:pt x="419" y="1090"/>
                </a:cubicBezTo>
                <a:cubicBezTo>
                  <a:pt x="281" y="1191"/>
                  <a:pt x="136" y="1266"/>
                  <a:pt x="0" y="1310"/>
                </a:cubicBezTo>
                <a:cubicBezTo>
                  <a:pt x="0" y="241"/>
                  <a:pt x="0" y="241"/>
                  <a:pt x="0" y="241"/>
                </a:cubicBezTo>
                <a:cubicBezTo>
                  <a:pt x="355" y="30"/>
                  <a:pt x="719" y="0"/>
                  <a:pt x="855" y="1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任意多边形 26"/>
          <p:cNvSpPr>
            <a:spLocks/>
          </p:cNvSpPr>
          <p:nvPr/>
        </p:nvSpPr>
        <p:spPr bwMode="auto">
          <a:xfrm rot="5400000" flipV="1">
            <a:off x="4287128" y="288946"/>
            <a:ext cx="3861414" cy="5846622"/>
          </a:xfrm>
          <a:custGeom>
            <a:avLst/>
            <a:gdLst>
              <a:gd name="connsiteX0" fmla="*/ 0 w 3861414"/>
              <a:gd name="connsiteY0" fmla="*/ 5846622 h 5846622"/>
              <a:gd name="connsiteX1" fmla="*/ 783121 w 3861414"/>
              <a:gd name="connsiteY1" fmla="*/ 5846622 h 5846622"/>
              <a:gd name="connsiteX2" fmla="*/ 1004343 w 3861414"/>
              <a:gd name="connsiteY2" fmla="*/ 5643334 h 5846622"/>
              <a:gd name="connsiteX3" fmla="*/ 3861414 w 3861414"/>
              <a:gd name="connsiteY3" fmla="*/ 1287320 h 5846622"/>
              <a:gd name="connsiteX4" fmla="*/ 3861414 w 3861414"/>
              <a:gd name="connsiteY4" fmla="*/ 0 h 5846622"/>
              <a:gd name="connsiteX5" fmla="*/ 993642 w 3861414"/>
              <a:gd name="connsiteY5" fmla="*/ 5010111 h 5846622"/>
              <a:gd name="connsiteX6" fmla="*/ 135072 w 3861414"/>
              <a:gd name="connsiteY6" fmla="*/ 5747561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14" h="5846622">
                <a:moveTo>
                  <a:pt x="0" y="5846622"/>
                </a:moveTo>
                <a:lnTo>
                  <a:pt x="783121" y="5846622"/>
                </a:lnTo>
                <a:lnTo>
                  <a:pt x="1004343" y="5643334"/>
                </a:lnTo>
                <a:cubicBezTo>
                  <a:pt x="2384725" y="4335138"/>
                  <a:pt x="3385236" y="2748603"/>
                  <a:pt x="3861414" y="1287320"/>
                </a:cubicBezTo>
                <a:lnTo>
                  <a:pt x="3861414" y="0"/>
                </a:lnTo>
                <a:cubicBezTo>
                  <a:pt x="3615299" y="1586535"/>
                  <a:pt x="2571987" y="3500119"/>
                  <a:pt x="993642" y="5010111"/>
                </a:cubicBezTo>
                <a:cubicBezTo>
                  <a:pt x="710744" y="5281492"/>
                  <a:pt x="423331" y="5527431"/>
                  <a:pt x="135072" y="57475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3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729438"/>
            <a:ext cx="5105400" cy="8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5400" b="1" spc="600" dirty="0">
                <a:solidFill>
                  <a:schemeClr val="accent1"/>
                </a:solidFill>
                <a:latin typeface="+mj-ea"/>
                <a:ea typeface="+mj-ea"/>
              </a:rPr>
              <a:t>如何与人沟通</a:t>
            </a:r>
          </a:p>
        </p:txBody>
      </p:sp>
      <p:sp>
        <p:nvSpPr>
          <p:cNvPr id="14" name="Rectangle 9">
            <a:extLst>
              <a:ext uri="{FF2B5EF4-FFF2-40B4-BE49-F238E27FC236}">
                <a16:creationId xmlns="" xmlns:a16="http://schemas.microsoft.com/office/drawing/2014/main" id="{AEACC2AE-F861-4390-BAAD-7B900764E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1123950"/>
            <a:ext cx="2442321" cy="68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000" spc="300" dirty="0" smtClean="0">
                <a:solidFill>
                  <a:schemeClr val="accent1"/>
                </a:solidFill>
                <a:latin typeface="+mj-ea"/>
                <a:ea typeface="+mj-ea"/>
              </a:rPr>
              <a:t>第三部分</a:t>
            </a:r>
            <a:endParaRPr lang="zh-CN" altLang="ru-RU" sz="4000" spc="3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1524000" y="2639373"/>
            <a:ext cx="480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</a:rPr>
              <a:t>communication skills training course workplace </a:t>
            </a:r>
            <a:r>
              <a:rPr lang="en-US" altLang="zh-CN" sz="1200" dirty="0" smtClean="0">
                <a:solidFill>
                  <a:schemeClr val="accent1"/>
                </a:solidFill>
              </a:rPr>
              <a:t>communication skills </a:t>
            </a:r>
            <a:r>
              <a:rPr lang="en-US" altLang="zh-CN" sz="1200" dirty="0">
                <a:solidFill>
                  <a:schemeClr val="accent1"/>
                </a:solidFill>
              </a:rPr>
              <a:t>training course workplace communication skills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781D51C-A0E2-46FA-8EB3-DBDE38D7855D}"/>
              </a:ext>
            </a:extLst>
          </p:cNvPr>
          <p:cNvSpPr/>
          <p:nvPr/>
        </p:nvSpPr>
        <p:spPr>
          <a:xfrm>
            <a:off x="1524000" y="3158128"/>
            <a:ext cx="35990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COMMUNICATION </a:t>
            </a:r>
            <a:r>
              <a:rPr lang="en-US" altLang="zh-CN" sz="2000" dirty="0" smtClean="0">
                <a:solidFill>
                  <a:schemeClr val="accent2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SKILLS</a:t>
            </a:r>
            <a:endParaRPr lang="zh-CN" altLang="en-US" sz="2000" dirty="0">
              <a:solidFill>
                <a:schemeClr val="accent2"/>
              </a:solidFill>
              <a:latin typeface="汉仪锐智W" panose="00020600040101010101" pitchFamily="18" charset="-122"/>
              <a:ea typeface="汉仪锐智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600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2000" y="2043687"/>
            <a:ext cx="5257800" cy="523577"/>
            <a:chOff x="685800" y="1962150"/>
            <a:chExt cx="5257800" cy="523577"/>
          </a:xfrm>
        </p:grpSpPr>
        <p:sp>
          <p:nvSpPr>
            <p:cNvPr id="22" name="Shape 3919"/>
            <p:cNvSpPr txBox="1"/>
            <p:nvPr/>
          </p:nvSpPr>
          <p:spPr>
            <a:xfrm>
              <a:off x="685800" y="1962150"/>
              <a:ext cx="689096" cy="523577"/>
            </a:xfrm>
            <a:prstGeom prst="rect">
              <a:avLst/>
            </a:prstGeom>
            <a:noFill/>
            <a:ln>
              <a:noFill/>
            </a:ln>
          </p:spPr>
          <p:txBody>
            <a:bodyPr lIns="34270" tIns="17135" rIns="34270" bIns="17135" anchor="t" anchorCtr="0">
              <a:noAutofit/>
            </a:bodyPr>
            <a:lstStyle/>
            <a:p>
              <a:pPr algn="ctr">
                <a:buClr>
                  <a:schemeClr val="accent2"/>
                </a:buClr>
                <a:buSzPct val="25000"/>
              </a:pPr>
              <a:r>
                <a:rPr lang="en-US" sz="2501" b="1" dirty="0">
                  <a:solidFill>
                    <a:schemeClr val="accent2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3" name="Shape 3920"/>
            <p:cNvSpPr/>
            <p:nvPr/>
          </p:nvSpPr>
          <p:spPr>
            <a:xfrm>
              <a:off x="1219200" y="2021861"/>
              <a:ext cx="4724400" cy="364511"/>
            </a:xfrm>
            <a:prstGeom prst="rect">
              <a:avLst/>
            </a:prstGeom>
            <a:noFill/>
            <a:ln>
              <a:noFill/>
            </a:ln>
          </p:spPr>
          <p:txBody>
            <a:bodyPr lIns="45706" tIns="22847" rIns="45706" bIns="22847" anchor="t" anchorCtr="0">
              <a:noAutofit/>
            </a:bodyPr>
            <a:lstStyle/>
            <a:p>
              <a:pPr>
                <a:lnSpc>
                  <a:spcPct val="150000"/>
                </a:lnSpc>
                <a:buClr>
                  <a:srgbClr val="595959"/>
                </a:buClr>
                <a:buSzPct val="25000"/>
              </a:pPr>
              <a:r>
                <a:rPr lang="zh-CN" altLang="en-US" sz="1400" dirty="0">
                  <a:solidFill>
                    <a:schemeClr val="tx2"/>
                  </a:solidFill>
                  <a:cs typeface="+mn-ea"/>
                  <a:sym typeface="+mn-lt"/>
                </a:rPr>
                <a:t>尊重上司</a:t>
              </a:r>
              <a:r>
                <a:rPr lang="zh-CN" altLang="en-US" sz="1400" dirty="0" smtClean="0">
                  <a:solidFill>
                    <a:schemeClr val="tx2"/>
                  </a:solidFill>
                  <a:cs typeface="+mn-ea"/>
                  <a:sym typeface="+mn-lt"/>
                </a:rPr>
                <a:t>、事先</a:t>
              </a:r>
              <a:r>
                <a:rPr lang="zh-CN" altLang="en-US" sz="1400" dirty="0">
                  <a:solidFill>
                    <a:schemeClr val="tx2"/>
                  </a:solidFill>
                  <a:cs typeface="+mn-ea"/>
                  <a:sym typeface="+mn-lt"/>
                </a:rPr>
                <a:t>整理好要谈的内容，以轻重缓急记入</a:t>
              </a:r>
              <a:r>
                <a:rPr lang="zh-CN" altLang="en-US" sz="1400" dirty="0" smtClean="0">
                  <a:solidFill>
                    <a:schemeClr val="tx2"/>
                  </a:solidFill>
                  <a:cs typeface="+mn-ea"/>
                  <a:sym typeface="+mn-lt"/>
                </a:rPr>
                <a:t>笔记</a:t>
              </a:r>
              <a:endParaRPr lang="zh-CN" altLang="en-US" sz="14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03020" y="1504950"/>
            <a:ext cx="7289860" cy="386337"/>
            <a:chOff x="996241" y="5385680"/>
            <a:chExt cx="7416824" cy="823912"/>
          </a:xfrm>
          <a:solidFill>
            <a:schemeClr val="accent1"/>
          </a:solidFill>
        </p:grpSpPr>
        <p:sp>
          <p:nvSpPr>
            <p:cNvPr id="20" name="矩形 19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/>
            <a:p>
              <a:pPr algn="ctr"/>
              <a:endParaRPr kumimoji="1"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1070345" y="5433482"/>
              <a:ext cx="7301335" cy="738419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ctr">
                <a:defRPr kumimoji="1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b="1" dirty="0">
                  <a:latin typeface="+mn-lt"/>
                  <a:ea typeface="+mn-ea"/>
                  <a:cs typeface="+mn-ea"/>
                  <a:sym typeface="+mn-lt"/>
                </a:rPr>
                <a:t>如何与上司相处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62000" y="2724150"/>
            <a:ext cx="5257800" cy="523577"/>
            <a:chOff x="685800" y="1962150"/>
            <a:chExt cx="5257800" cy="523577"/>
          </a:xfrm>
        </p:grpSpPr>
        <p:sp>
          <p:nvSpPr>
            <p:cNvPr id="16" name="Shape 3919"/>
            <p:cNvSpPr txBox="1"/>
            <p:nvPr/>
          </p:nvSpPr>
          <p:spPr>
            <a:xfrm>
              <a:off x="685800" y="1962150"/>
              <a:ext cx="689096" cy="523577"/>
            </a:xfrm>
            <a:prstGeom prst="rect">
              <a:avLst/>
            </a:prstGeom>
            <a:noFill/>
            <a:ln>
              <a:noFill/>
            </a:ln>
          </p:spPr>
          <p:txBody>
            <a:bodyPr lIns="34270" tIns="17135" rIns="34270" bIns="17135" anchor="t" anchorCtr="0">
              <a:noAutofit/>
            </a:bodyPr>
            <a:lstStyle/>
            <a:p>
              <a:pPr algn="ctr">
                <a:buClr>
                  <a:schemeClr val="accent2"/>
                </a:buClr>
                <a:buSzPct val="25000"/>
              </a:pPr>
              <a:r>
                <a:rPr lang="en-US" sz="2501" b="1" dirty="0" smtClean="0">
                  <a:solidFill>
                    <a:schemeClr val="accent2"/>
                  </a:solidFill>
                  <a:cs typeface="+mn-ea"/>
                  <a:sym typeface="+mn-lt"/>
                </a:rPr>
                <a:t>02</a:t>
              </a:r>
              <a:endParaRPr lang="en-US" sz="2501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7" name="Shape 3920"/>
            <p:cNvSpPr/>
            <p:nvPr/>
          </p:nvSpPr>
          <p:spPr>
            <a:xfrm>
              <a:off x="1219200" y="2021861"/>
              <a:ext cx="4724400" cy="364511"/>
            </a:xfrm>
            <a:prstGeom prst="rect">
              <a:avLst/>
            </a:prstGeom>
            <a:noFill/>
            <a:ln>
              <a:noFill/>
            </a:ln>
          </p:spPr>
          <p:txBody>
            <a:bodyPr lIns="45706" tIns="22847" rIns="45706" bIns="22847" anchor="t" anchorCtr="0">
              <a:noAutofit/>
            </a:bodyPr>
            <a:lstStyle/>
            <a:p>
              <a:pPr>
                <a:lnSpc>
                  <a:spcPct val="150000"/>
                </a:lnSpc>
                <a:buClr>
                  <a:srgbClr val="595959"/>
                </a:buClr>
                <a:buSzPct val="25000"/>
              </a:pPr>
              <a:r>
                <a:rPr lang="zh-CN" altLang="en-US" sz="1400" dirty="0">
                  <a:solidFill>
                    <a:schemeClr val="tx2"/>
                  </a:solidFill>
                  <a:cs typeface="+mn-ea"/>
                  <a:sym typeface="+mn-lt"/>
                </a:rPr>
                <a:t>与上司意见相左时</a:t>
              </a:r>
              <a:r>
                <a:rPr lang="zh-CN" altLang="en-US" sz="1400" dirty="0" smtClean="0">
                  <a:solidFill>
                    <a:schemeClr val="tx2"/>
                  </a:solidFill>
                  <a:cs typeface="+mn-ea"/>
                  <a:sym typeface="+mn-lt"/>
                </a:rPr>
                <a:t>，不宜</a:t>
              </a:r>
              <a:r>
                <a:rPr lang="zh-CN" altLang="en-US" sz="1400" dirty="0">
                  <a:solidFill>
                    <a:schemeClr val="tx2"/>
                  </a:solidFill>
                  <a:cs typeface="+mn-ea"/>
                  <a:sym typeface="+mn-lt"/>
                </a:rPr>
                <a:t>在上司忙急时进行工作之中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62000" y="3415287"/>
            <a:ext cx="5257800" cy="523577"/>
            <a:chOff x="685800" y="1962150"/>
            <a:chExt cx="5257800" cy="523577"/>
          </a:xfrm>
        </p:grpSpPr>
        <p:sp>
          <p:nvSpPr>
            <p:cNvPr id="28" name="Shape 3919"/>
            <p:cNvSpPr txBox="1"/>
            <p:nvPr/>
          </p:nvSpPr>
          <p:spPr>
            <a:xfrm>
              <a:off x="685800" y="1962150"/>
              <a:ext cx="689096" cy="523577"/>
            </a:xfrm>
            <a:prstGeom prst="rect">
              <a:avLst/>
            </a:prstGeom>
            <a:noFill/>
            <a:ln>
              <a:noFill/>
            </a:ln>
          </p:spPr>
          <p:txBody>
            <a:bodyPr lIns="34270" tIns="17135" rIns="34270" bIns="17135" anchor="t" anchorCtr="0">
              <a:noAutofit/>
            </a:bodyPr>
            <a:lstStyle/>
            <a:p>
              <a:pPr algn="ctr">
                <a:buClr>
                  <a:schemeClr val="accent2"/>
                </a:buClr>
                <a:buSzPct val="25000"/>
              </a:pPr>
              <a:r>
                <a:rPr lang="en-US" sz="2501" b="1" dirty="0" smtClean="0">
                  <a:solidFill>
                    <a:schemeClr val="accent2"/>
                  </a:solidFill>
                  <a:cs typeface="+mn-ea"/>
                  <a:sym typeface="+mn-lt"/>
                </a:rPr>
                <a:t>03</a:t>
              </a:r>
              <a:endParaRPr lang="en-US" sz="2501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29" name="Shape 3920"/>
            <p:cNvSpPr/>
            <p:nvPr/>
          </p:nvSpPr>
          <p:spPr>
            <a:xfrm>
              <a:off x="1219200" y="1962150"/>
              <a:ext cx="4724400" cy="364511"/>
            </a:xfrm>
            <a:prstGeom prst="rect">
              <a:avLst/>
            </a:prstGeom>
            <a:noFill/>
            <a:ln>
              <a:noFill/>
            </a:ln>
          </p:spPr>
          <p:txBody>
            <a:bodyPr lIns="45706" tIns="22847" rIns="45706" bIns="22847" anchor="t" anchorCtr="0">
              <a:noAutofit/>
            </a:bodyPr>
            <a:lstStyle/>
            <a:p>
              <a:pPr>
                <a:lnSpc>
                  <a:spcPct val="150000"/>
                </a:lnSpc>
                <a:buClr>
                  <a:srgbClr val="595959"/>
                </a:buClr>
                <a:buSzPct val="25000"/>
              </a:pPr>
              <a:r>
                <a:rPr lang="zh-CN" altLang="en-US" sz="1400" dirty="0">
                  <a:solidFill>
                    <a:schemeClr val="tx2"/>
                  </a:solidFill>
                  <a:cs typeface="+mn-ea"/>
                  <a:sym typeface="+mn-lt"/>
                </a:rPr>
                <a:t>不要只提出问题而不提出解决问题的方案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71"/>
          <a:stretch/>
        </p:blipFill>
        <p:spPr>
          <a:xfrm>
            <a:off x="6019800" y="2146888"/>
            <a:ext cx="2133600" cy="179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08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350"/>
  <p:tag name="ISPRING_FIRST_PUBLISH" val="1"/>
</p:tagLst>
</file>

<file path=ppt/theme/theme1.xml><?xml version="1.0" encoding="utf-8"?>
<a:theme xmlns:a="http://schemas.openxmlformats.org/drawingml/2006/main" name="Office 主题">
  <a:themeElements>
    <a:clrScheme name="自定义 10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D3463"/>
      </a:accent1>
      <a:accent2>
        <a:srgbClr val="E52505"/>
      </a:accent2>
      <a:accent3>
        <a:srgbClr val="1D3463"/>
      </a:accent3>
      <a:accent4>
        <a:srgbClr val="E52505"/>
      </a:accent4>
      <a:accent5>
        <a:srgbClr val="1D3463"/>
      </a:accent5>
      <a:accent6>
        <a:srgbClr val="E52505"/>
      </a:accent6>
      <a:hlink>
        <a:srgbClr val="1D3463"/>
      </a:hlink>
      <a:folHlink>
        <a:srgbClr val="E52505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1157</Words>
  <Application>Microsoft Office PowerPoint</Application>
  <PresentationFormat>全屏显示(16:9)</PresentationFormat>
  <Paragraphs>153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Meiryo</vt:lpstr>
      <vt:lpstr>汉仪锐智W</vt:lpstr>
      <vt:lpstr>宋体</vt:lpstr>
      <vt:lpstr>微软雅黑</vt:lpstr>
      <vt:lpstr>Arial</vt:lpstr>
      <vt:lpstr>Arial Black</vt:lpstr>
      <vt:lpstr>Calibri</vt:lpstr>
      <vt:lpstr>Calibri Light</vt:lpstr>
      <vt:lpstr>Impact</vt:lpstr>
      <vt:lpstr>Webdings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https:/www.ypppt.com</cp:keywords>
  <cp:lastModifiedBy/>
  <cp:revision>1</cp:revision>
  <dcterms:created xsi:type="dcterms:W3CDTF">2019-05-08T02:39:47Z</dcterms:created>
  <dcterms:modified xsi:type="dcterms:W3CDTF">2021-01-29T05:31:57Z</dcterms:modified>
</cp:coreProperties>
</file>