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9"/>
  </p:notesMasterIdLst>
  <p:sldIdLst>
    <p:sldId id="360" r:id="rId3"/>
    <p:sldId id="363" r:id="rId4"/>
    <p:sldId id="362" r:id="rId5"/>
    <p:sldId id="367" r:id="rId6"/>
    <p:sldId id="368" r:id="rId7"/>
    <p:sldId id="369" r:id="rId8"/>
    <p:sldId id="370" r:id="rId9"/>
    <p:sldId id="371" r:id="rId10"/>
    <p:sldId id="384" r:id="rId11"/>
    <p:sldId id="364" r:id="rId12"/>
    <p:sldId id="372" r:id="rId13"/>
    <p:sldId id="373" r:id="rId14"/>
    <p:sldId id="374" r:id="rId15"/>
    <p:sldId id="375" r:id="rId16"/>
    <p:sldId id="376" r:id="rId17"/>
    <p:sldId id="365" r:id="rId18"/>
    <p:sldId id="377" r:id="rId19"/>
    <p:sldId id="378" r:id="rId20"/>
    <p:sldId id="379" r:id="rId21"/>
    <p:sldId id="380" r:id="rId22"/>
    <p:sldId id="366" r:id="rId23"/>
    <p:sldId id="381" r:id="rId24"/>
    <p:sldId id="382" r:id="rId25"/>
    <p:sldId id="383" r:id="rId26"/>
    <p:sldId id="361" r:id="rId27"/>
    <p:sldId id="385"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9FAB"/>
    <a:srgbClr val="943F24"/>
    <a:srgbClr val="F4E3C8"/>
    <a:srgbClr val="A73724"/>
    <a:srgbClr val="AE5B37"/>
    <a:srgbClr val="016C5D"/>
    <a:srgbClr val="01523F"/>
    <a:srgbClr val="205CAE"/>
    <a:srgbClr val="8CDBE4"/>
    <a:srgbClr val="03AE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63" autoAdjust="0"/>
    <p:restoredTop sz="96314" autoAdjust="0"/>
  </p:normalViewPr>
  <p:slideViewPr>
    <p:cSldViewPr snapToGrid="0">
      <p:cViewPr varScale="1">
        <p:scale>
          <a:sx n="108" d="100"/>
          <a:sy n="108" d="100"/>
        </p:scale>
        <p:origin x="756"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DFC243-3E68-4BFF-A505-ADDF9D7195A4}" type="datetimeFigureOut">
              <a:rPr lang="zh-CN" altLang="en-US" smtClean="0"/>
              <a:t>2021/1/31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7D84A-3049-44F6-8517-64F0971FDD2A}" type="slidenum">
              <a:rPr lang="zh-CN" altLang="en-US" smtClean="0"/>
              <a:t>‹#›</a:t>
            </a:fld>
            <a:endParaRPr lang="zh-CN" altLang="en-US"/>
          </a:p>
        </p:txBody>
      </p:sp>
    </p:spTree>
    <p:extLst>
      <p:ext uri="{BB962C8B-B14F-4D97-AF65-F5344CB8AC3E}">
        <p14:creationId xmlns:p14="http://schemas.microsoft.com/office/powerpoint/2010/main" val="3510773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490712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D5A646B-F117-4928-A8A2-1716300C34FB}"/>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D5781FEE-C1F4-469A-9E36-8F4601D2ECE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AC8552C6-A02E-47D7-A268-DC48634E3532}"/>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2FA628B0-905E-46AF-9C51-C2B5AF8925A9}"/>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1B8A775-5E37-4409-A4E7-F0814E9F7A8A}"/>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623593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7816F80-4702-44BD-867F-324A473EAB75}"/>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62F0CDC5-CE5D-4691-97FD-895FAEEA2B4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ECE9BBA-8B26-464A-893C-B296D43FA6B0}"/>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34601B33-B587-4FB0-85AB-DDC1F4A34BF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610712C-C969-4C2A-8ABC-CCD2466F869D}"/>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960334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5EEDC4F-CF6F-4F5A-B7D5-5DDA55C29556}"/>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E88988E-73BA-47A0-9593-2824B50A4518}"/>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2CE60E4-1A17-46B8-BD11-6895D1EA9915}"/>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169CB261-00A7-4DFD-8566-0F34AD0B2FC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51146E0-61EB-40A0-AEB0-9AAA4858CF39}"/>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18340380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15577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649577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0011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7307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41529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81100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4947992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66987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B29B327-6DC4-489C-A130-8CF667D3CDA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86EB504-E0E5-46C5-B6D0-95B1660E27D6}"/>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3030CF13-8903-4992-88F7-C55D7F4E7C48}"/>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3C41C592-991D-4A88-81B0-FA07E26D1C7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516A61AE-DFB6-4E40-B78C-76E64498C698}"/>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41928244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22042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31669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5013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1CEF327-DE46-4FD7-851C-CAD5A20AC88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90308B61-6FAC-4108-97CC-3ACD182B931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0E0CB1DC-8355-42C5-AF00-8E36F02E523B}"/>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9DA65AD0-D1B3-49A8-9F94-E603B5BA18E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F33DBE1-743B-438D-92D3-E40E206ACF16}"/>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1117130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DA7060-857A-4930-832C-C09BFD4FCF33}"/>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F7FF8F7-2B15-4A01-A575-53845FA96B47}"/>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B9701E7A-8C68-4E20-A803-855BD0F40B8F}"/>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4C615B9C-5EC5-4D9B-B5D9-BB2972780CF4}"/>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6" name="页脚占位符 5">
            <a:extLst>
              <a:ext uri="{FF2B5EF4-FFF2-40B4-BE49-F238E27FC236}">
                <a16:creationId xmlns="" xmlns:a16="http://schemas.microsoft.com/office/drawing/2014/main" id="{E22F8F48-9F51-4F97-9DA9-9E015ACE486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BA7C295-EAAA-41B7-986C-D8AFF63FDDD6}"/>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2907778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10F4CDC-4DFE-4DB1-972E-CE28FCB9A10E}"/>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E09ECFB-135A-4BF2-82FE-C099094248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C4914377-BA6A-4199-BDEB-7EFD3B82FC7B}"/>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4CA16539-559F-474B-992A-1331A0355B6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29C14912-C4A7-47EF-A8EC-B0F50FA65454}"/>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571CC34F-E9B9-4EFD-A3C4-0BA19D4EA5A9}"/>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8" name="页脚占位符 7">
            <a:extLst>
              <a:ext uri="{FF2B5EF4-FFF2-40B4-BE49-F238E27FC236}">
                <a16:creationId xmlns="" xmlns:a16="http://schemas.microsoft.com/office/drawing/2014/main" id="{A0306A62-EAF9-495D-B60F-8B898B61FEA2}"/>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5351980E-AD6D-4890-B2E1-61420E5AAAF7}"/>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27824072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2366452-93AB-427B-9625-F906CB897E8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9FD17F3-7053-4148-800C-FB4B3C05E044}"/>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4" name="页脚占位符 3">
            <a:extLst>
              <a:ext uri="{FF2B5EF4-FFF2-40B4-BE49-F238E27FC236}">
                <a16:creationId xmlns="" xmlns:a16="http://schemas.microsoft.com/office/drawing/2014/main" id="{66709179-9F05-4ED9-898C-DD1E14C4EE1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89DE3C05-79FC-42A5-B9A2-AC8CCD3D26AD}"/>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3046590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03BF4A8C-F0F4-41A6-BF41-876FEF21AB89}"/>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3" name="页脚占位符 2">
            <a:extLst>
              <a:ext uri="{FF2B5EF4-FFF2-40B4-BE49-F238E27FC236}">
                <a16:creationId xmlns="" xmlns:a16="http://schemas.microsoft.com/office/drawing/2014/main" id="{5F4BE2DC-A408-49B2-A4F8-EE9769AFFE7F}"/>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03A16DA8-302B-4AE1-AF88-B9CFFEEEBABF}"/>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6739002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C8940FE9-4853-4B02-9ACB-5CAF188470B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058361D0-290C-442A-8B44-B0642C42D6F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DAEF0013-B4AF-4C3C-AB98-C192E7C3911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60A2650F-35B1-4222-8E3D-55C4DBD2B6F3}"/>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6" name="页脚占位符 5">
            <a:extLst>
              <a:ext uri="{FF2B5EF4-FFF2-40B4-BE49-F238E27FC236}">
                <a16:creationId xmlns="" xmlns:a16="http://schemas.microsoft.com/office/drawing/2014/main" id="{D6E7498D-7297-4B92-A228-86A6C90602D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2A8D0AA-D078-408B-B714-3CE8EF0C9B60}"/>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4504675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27FEBB0-8B3B-410D-A075-42A14BE6210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8B37B9B3-435A-479F-8455-3BFE235CA01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2EB4E751-9289-4C4E-9418-EE2ED45DDF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937B3CBA-A6F8-46D2-B8FE-0FCC383C9458}"/>
              </a:ext>
            </a:extLst>
          </p:cNvPr>
          <p:cNvSpPr>
            <a:spLocks noGrp="1"/>
          </p:cNvSpPr>
          <p:nvPr>
            <p:ph type="dt" sz="half" idx="10"/>
          </p:nvPr>
        </p:nvSpPr>
        <p:spPr/>
        <p:txBody>
          <a:bodyPr/>
          <a:lstStyle/>
          <a:p>
            <a:fld id="{B7FFDAE1-EB67-42CF-B593-56AA292DA8C8}" type="datetimeFigureOut">
              <a:rPr lang="zh-CN" altLang="en-US" smtClean="0"/>
              <a:t>2021/1/31</a:t>
            </a:fld>
            <a:endParaRPr lang="zh-CN" altLang="en-US"/>
          </a:p>
        </p:txBody>
      </p:sp>
      <p:sp>
        <p:nvSpPr>
          <p:cNvPr id="6" name="页脚占位符 5">
            <a:extLst>
              <a:ext uri="{FF2B5EF4-FFF2-40B4-BE49-F238E27FC236}">
                <a16:creationId xmlns="" xmlns:a16="http://schemas.microsoft.com/office/drawing/2014/main" id="{7364EF54-A7CA-4392-9234-4DDE22D7195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3F75E53-F65D-44C7-939C-A76A1D47C7C1}"/>
              </a:ext>
            </a:extLst>
          </p:cNvPr>
          <p:cNvSpPr>
            <a:spLocks noGrp="1"/>
          </p:cNvSpPr>
          <p:nvPr>
            <p:ph type="sldNum" sz="quarter" idx="12"/>
          </p:nvPr>
        </p:nvSpPr>
        <p:spPr/>
        <p:txBody>
          <a:body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24971193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CF24FEF5-80E6-49C9-85D6-2BC47829815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2EAF9174-E843-4ABD-B37E-7C4FA3D212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27DB30D1-E683-4A0D-B10E-812E5E4C654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FFDAE1-EB67-42CF-B593-56AA292DA8C8}" type="datetimeFigureOut">
              <a:rPr lang="zh-CN" altLang="en-US" smtClean="0"/>
              <a:t>2021/1/31</a:t>
            </a:fld>
            <a:endParaRPr lang="zh-CN" altLang="en-US"/>
          </a:p>
        </p:txBody>
      </p:sp>
      <p:sp>
        <p:nvSpPr>
          <p:cNvPr id="5" name="页脚占位符 4">
            <a:extLst>
              <a:ext uri="{FF2B5EF4-FFF2-40B4-BE49-F238E27FC236}">
                <a16:creationId xmlns="" xmlns:a16="http://schemas.microsoft.com/office/drawing/2014/main" id="{2E056DC2-E1F5-4995-85FF-140FC7BF948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8ED04F22-1EEB-4F3C-8EF1-26E3E5B27B0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1E6056-67A1-460C-8D55-8E0798092675}" type="slidenum">
              <a:rPr lang="zh-CN" altLang="en-US" smtClean="0"/>
              <a:t>‹#›</a:t>
            </a:fld>
            <a:endParaRPr lang="zh-CN" altLang="en-US"/>
          </a:p>
        </p:txBody>
      </p:sp>
    </p:spTree>
    <p:extLst>
      <p:ext uri="{BB962C8B-B14F-4D97-AF65-F5344CB8AC3E}">
        <p14:creationId xmlns:p14="http://schemas.microsoft.com/office/powerpoint/2010/main" val="3900243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390362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stretch>
            <a:fillRect/>
          </a:stretch>
        </a:blipFill>
        <a:effectLst/>
      </p:bgPr>
    </p:bg>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 xmlns:a16="http://schemas.microsoft.com/office/drawing/2014/main" id="{340988AD-DB40-44C3-8BDF-21D9F61CA0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63080"/>
          <a:stretch/>
        </p:blipFill>
        <p:spPr>
          <a:xfrm>
            <a:off x="7200902" y="98590"/>
            <a:ext cx="4991100" cy="6759410"/>
          </a:xfrm>
          <a:prstGeom prst="rect">
            <a:avLst/>
          </a:prstGeom>
        </p:spPr>
      </p:pic>
      <p:pic>
        <p:nvPicPr>
          <p:cNvPr id="12" name="图片 11">
            <a:extLst>
              <a:ext uri="{FF2B5EF4-FFF2-40B4-BE49-F238E27FC236}">
                <a16:creationId xmlns="" xmlns:a16="http://schemas.microsoft.com/office/drawing/2014/main" id="{B43C2B6F-2EA0-4DE2-92BF-FAE3F3B077F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61" t="1681" r="62119" b="-1681"/>
          <a:stretch/>
        </p:blipFill>
        <p:spPr>
          <a:xfrm>
            <a:off x="110219" y="293628"/>
            <a:ext cx="4991100" cy="6759410"/>
          </a:xfrm>
          <a:prstGeom prst="rect">
            <a:avLst/>
          </a:prstGeom>
        </p:spPr>
      </p:pic>
      <p:pic>
        <p:nvPicPr>
          <p:cNvPr id="13" name="图片 12">
            <a:extLst>
              <a:ext uri="{FF2B5EF4-FFF2-40B4-BE49-F238E27FC236}">
                <a16:creationId xmlns="" xmlns:a16="http://schemas.microsoft.com/office/drawing/2014/main" id="{5F055A1F-4406-47ED-B304-D64F205F0CD8}"/>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5794" t="80432" r="37538" b="1943"/>
          <a:stretch/>
        </p:blipFill>
        <p:spPr>
          <a:xfrm>
            <a:off x="5211537" y="5568043"/>
            <a:ext cx="2253342" cy="1191367"/>
          </a:xfrm>
          <a:prstGeom prst="rect">
            <a:avLst/>
          </a:prstGeom>
        </p:spPr>
      </p:pic>
      <p:sp>
        <p:nvSpPr>
          <p:cNvPr id="15" name="Rectangle 6">
            <a:extLst>
              <a:ext uri="{FF2B5EF4-FFF2-40B4-BE49-F238E27FC236}">
                <a16:creationId xmlns="" xmlns:a16="http://schemas.microsoft.com/office/drawing/2014/main" id="{AC407DC9-2EE4-413C-8210-E451670AA98D}"/>
              </a:ext>
            </a:extLst>
          </p:cNvPr>
          <p:cNvSpPr>
            <a:spLocks noChangeArrowheads="1"/>
          </p:cNvSpPr>
          <p:nvPr/>
        </p:nvSpPr>
        <p:spPr bwMode="auto">
          <a:xfrm>
            <a:off x="1810090" y="2201022"/>
            <a:ext cx="8058472"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eaLnBrk="1" hangingPunct="1"/>
            <a:r>
              <a:rPr lang="zh-CN" altLang="en-US" sz="8000"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护理不良事件</a:t>
            </a:r>
            <a:endParaRPr lang="en-US" altLang="zh-CN" sz="8000"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endParaRPr>
          </a:p>
          <a:p>
            <a:pPr algn="ctr" eaLnBrk="1" hangingPunct="1"/>
            <a:r>
              <a:rPr lang="zh-CN" altLang="en-US" sz="8000"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与隐患缺陷</a:t>
            </a:r>
          </a:p>
        </p:txBody>
      </p:sp>
      <p:sp>
        <p:nvSpPr>
          <p:cNvPr id="16" name="Rectangle 6">
            <a:extLst>
              <a:ext uri="{FF2B5EF4-FFF2-40B4-BE49-F238E27FC236}">
                <a16:creationId xmlns="" xmlns:a16="http://schemas.microsoft.com/office/drawing/2014/main" id="{FB22A1EC-9BDD-4BE9-A078-F9B47A4C8DFA}"/>
              </a:ext>
            </a:extLst>
          </p:cNvPr>
          <p:cNvSpPr>
            <a:spLocks noChangeArrowheads="1"/>
          </p:cNvSpPr>
          <p:nvPr/>
        </p:nvSpPr>
        <p:spPr bwMode="auto">
          <a:xfrm>
            <a:off x="2835473" y="1805929"/>
            <a:ext cx="600770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eaLnBrk="1" hangingPunct="1"/>
            <a:r>
              <a:rPr lang="en-US" altLang="zh-CN"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Bad nursing events and potential defects</a:t>
            </a:r>
            <a:endParaRPr lang="zh-CN" altLang="en-US"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endParaRPr>
          </a:p>
        </p:txBody>
      </p:sp>
      <p:sp>
        <p:nvSpPr>
          <p:cNvPr id="18" name="Rectangle 6">
            <a:extLst>
              <a:ext uri="{FF2B5EF4-FFF2-40B4-BE49-F238E27FC236}">
                <a16:creationId xmlns="" xmlns:a16="http://schemas.microsoft.com/office/drawing/2014/main" id="{2804E533-4C41-4606-9C46-4DFDB5690569}"/>
              </a:ext>
            </a:extLst>
          </p:cNvPr>
          <p:cNvSpPr>
            <a:spLocks noChangeArrowheads="1"/>
          </p:cNvSpPr>
          <p:nvPr/>
        </p:nvSpPr>
        <p:spPr bwMode="auto">
          <a:xfrm>
            <a:off x="3014692" y="4961750"/>
            <a:ext cx="20218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eaLnBrk="1" hangingPunct="1"/>
            <a:r>
              <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汇报人</a:t>
            </a:r>
            <a:r>
              <a:rPr lang="en-US" altLang="zh-CN" dirty="0" smtClean="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a:t>
            </a:r>
            <a:r>
              <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优</a:t>
            </a:r>
            <a:r>
              <a:rPr lang="zh-CN" altLang="en-US" dirty="0" smtClean="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品</a:t>
            </a:r>
            <a:r>
              <a:rPr lang="en-US" altLang="zh-CN" dirty="0" smtClean="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PPT</a:t>
            </a:r>
            <a:endPar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endParaRPr>
          </a:p>
        </p:txBody>
      </p:sp>
      <p:sp>
        <p:nvSpPr>
          <p:cNvPr id="19" name="Rectangle 6">
            <a:extLst>
              <a:ext uri="{FF2B5EF4-FFF2-40B4-BE49-F238E27FC236}">
                <a16:creationId xmlns="" xmlns:a16="http://schemas.microsoft.com/office/drawing/2014/main" id="{82F14040-CC4C-43CC-986B-1F7BE654C44F}"/>
              </a:ext>
            </a:extLst>
          </p:cNvPr>
          <p:cNvSpPr>
            <a:spLocks noChangeArrowheads="1"/>
          </p:cNvSpPr>
          <p:nvPr/>
        </p:nvSpPr>
        <p:spPr bwMode="auto">
          <a:xfrm>
            <a:off x="5700759" y="4972895"/>
            <a:ext cx="30002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eaLnBrk="1" hangingPunct="1"/>
            <a:r>
              <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汇报时间</a:t>
            </a:r>
            <a:r>
              <a:rPr lang="en-US" altLang="zh-CN"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;20XX</a:t>
            </a:r>
            <a:r>
              <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年</a:t>
            </a:r>
            <a:r>
              <a:rPr lang="en-US" altLang="zh-CN"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X</a:t>
            </a:r>
            <a:r>
              <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月</a:t>
            </a:r>
          </a:p>
        </p:txBody>
      </p:sp>
    </p:spTree>
    <p:extLst>
      <p:ext uri="{BB962C8B-B14F-4D97-AF65-F5344CB8AC3E}">
        <p14:creationId xmlns:p14="http://schemas.microsoft.com/office/powerpoint/2010/main" val="506633225"/>
      </p:ext>
    </p:extLst>
  </p:cSld>
  <p:clrMapOvr>
    <a:masterClrMapping/>
  </p:clrMapOvr>
  <mc:AlternateContent xmlns:mc="http://schemas.openxmlformats.org/markup-compatibility/2006" xmlns:p14="http://schemas.microsoft.com/office/powerpoint/2010/main">
    <mc:Choice Requires="p14">
      <p:transition spd="slow" p14:dur="2000" advTm="2000"/>
    </mc:Choice>
    <mc:Fallback xmlns="">
      <p:transition spd="slow" advTm="2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wipe(down)">
                                      <p:cBhvr>
                                        <p:cTn id="14" dur="580">
                                          <p:stCondLst>
                                            <p:cond delay="0"/>
                                          </p:stCondLst>
                                        </p:cTn>
                                        <p:tgtEl>
                                          <p:spTgt spid="16"/>
                                        </p:tgtEl>
                                      </p:cBhvr>
                                    </p:animEffect>
                                    <p:anim calcmode="lin" valueType="num">
                                      <p:cBhvr>
                                        <p:cTn id="15"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20" dur="26">
                                          <p:stCondLst>
                                            <p:cond delay="650"/>
                                          </p:stCondLst>
                                        </p:cTn>
                                        <p:tgtEl>
                                          <p:spTgt spid="16"/>
                                        </p:tgtEl>
                                      </p:cBhvr>
                                      <p:to x="100000" y="60000"/>
                                    </p:animScale>
                                    <p:animScale>
                                      <p:cBhvr>
                                        <p:cTn id="21" dur="166" decel="50000">
                                          <p:stCondLst>
                                            <p:cond delay="676"/>
                                          </p:stCondLst>
                                        </p:cTn>
                                        <p:tgtEl>
                                          <p:spTgt spid="16"/>
                                        </p:tgtEl>
                                      </p:cBhvr>
                                      <p:to x="100000" y="100000"/>
                                    </p:animScale>
                                    <p:animScale>
                                      <p:cBhvr>
                                        <p:cTn id="22" dur="26">
                                          <p:stCondLst>
                                            <p:cond delay="1312"/>
                                          </p:stCondLst>
                                        </p:cTn>
                                        <p:tgtEl>
                                          <p:spTgt spid="16"/>
                                        </p:tgtEl>
                                      </p:cBhvr>
                                      <p:to x="100000" y="80000"/>
                                    </p:animScale>
                                    <p:animScale>
                                      <p:cBhvr>
                                        <p:cTn id="23" dur="166" decel="50000">
                                          <p:stCondLst>
                                            <p:cond delay="1338"/>
                                          </p:stCondLst>
                                        </p:cTn>
                                        <p:tgtEl>
                                          <p:spTgt spid="16"/>
                                        </p:tgtEl>
                                      </p:cBhvr>
                                      <p:to x="100000" y="100000"/>
                                    </p:animScale>
                                    <p:animScale>
                                      <p:cBhvr>
                                        <p:cTn id="24" dur="26">
                                          <p:stCondLst>
                                            <p:cond delay="1642"/>
                                          </p:stCondLst>
                                        </p:cTn>
                                        <p:tgtEl>
                                          <p:spTgt spid="16"/>
                                        </p:tgtEl>
                                      </p:cBhvr>
                                      <p:to x="100000" y="90000"/>
                                    </p:animScale>
                                    <p:animScale>
                                      <p:cBhvr>
                                        <p:cTn id="25" dur="166" decel="50000">
                                          <p:stCondLst>
                                            <p:cond delay="1668"/>
                                          </p:stCondLst>
                                        </p:cTn>
                                        <p:tgtEl>
                                          <p:spTgt spid="16"/>
                                        </p:tgtEl>
                                      </p:cBhvr>
                                      <p:to x="100000" y="100000"/>
                                    </p:animScale>
                                    <p:animScale>
                                      <p:cBhvr>
                                        <p:cTn id="26" dur="26">
                                          <p:stCondLst>
                                            <p:cond delay="1808"/>
                                          </p:stCondLst>
                                        </p:cTn>
                                        <p:tgtEl>
                                          <p:spTgt spid="16"/>
                                        </p:tgtEl>
                                      </p:cBhvr>
                                      <p:to x="100000" y="95000"/>
                                    </p:animScale>
                                    <p:animScale>
                                      <p:cBhvr>
                                        <p:cTn id="27" dur="166" decel="50000">
                                          <p:stCondLst>
                                            <p:cond delay="1834"/>
                                          </p:stCondLst>
                                        </p:cTn>
                                        <p:tgtEl>
                                          <p:spTgt spid="16"/>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1000"/>
                                        <p:tgtEl>
                                          <p:spTgt spid="18"/>
                                        </p:tgtEl>
                                      </p:cBhvr>
                                    </p:animEffect>
                                    <p:anim calcmode="lin" valueType="num">
                                      <p:cBhvr>
                                        <p:cTn id="33" dur="1000" fill="hold"/>
                                        <p:tgtEl>
                                          <p:spTgt spid="18"/>
                                        </p:tgtEl>
                                        <p:attrNameLst>
                                          <p:attrName>ppt_x</p:attrName>
                                        </p:attrNameLst>
                                      </p:cBhvr>
                                      <p:tavLst>
                                        <p:tav tm="0">
                                          <p:val>
                                            <p:strVal val="#ppt_x"/>
                                          </p:val>
                                        </p:tav>
                                        <p:tav tm="100000">
                                          <p:val>
                                            <p:strVal val="#ppt_x"/>
                                          </p:val>
                                        </p:tav>
                                      </p:tavLst>
                                    </p:anim>
                                    <p:anim calcmode="lin" valueType="num">
                                      <p:cBhvr>
                                        <p:cTn id="34" dur="1000" fill="hold"/>
                                        <p:tgtEl>
                                          <p:spTgt spid="1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4" fill="hold" nodeType="click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down)">
                                      <p:cBhvr>
                                        <p:cTn id="44" dur="500"/>
                                        <p:tgtEl>
                                          <p:spTgt spid="8"/>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nodeType="click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left)">
                                      <p:cBhvr>
                                        <p:cTn id="49" dur="500"/>
                                        <p:tgtEl>
                                          <p:spTgt spid="12"/>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ext Box 8">
            <a:extLst>
              <a:ext uri="{FF2B5EF4-FFF2-40B4-BE49-F238E27FC236}">
                <a16:creationId xmlns="" xmlns:a16="http://schemas.microsoft.com/office/drawing/2014/main" id="{0A492EBD-C877-4DD5-A483-883740077AA9}"/>
              </a:ext>
            </a:extLst>
          </p:cNvPr>
          <p:cNvSpPr txBox="1">
            <a:spLocks noChangeArrowheads="1"/>
          </p:cNvSpPr>
          <p:nvPr/>
        </p:nvSpPr>
        <p:spPr bwMode="gray">
          <a:xfrm>
            <a:off x="6959308" y="2113548"/>
            <a:ext cx="24413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en-US" altLang="zh-CN" sz="4000" b="1" dirty="0">
                <a:solidFill>
                  <a:schemeClr val="bg1"/>
                </a:solidFill>
                <a:latin typeface="+mn-lt"/>
                <a:ea typeface="+mn-ea"/>
                <a:cs typeface="+mn-ea"/>
                <a:sym typeface="+mn-lt"/>
              </a:rPr>
              <a:t>PART 02</a:t>
            </a:r>
            <a:endParaRPr lang="zh-CN" altLang="en-US" sz="4000" b="1" dirty="0">
              <a:solidFill>
                <a:schemeClr val="bg1"/>
              </a:solidFill>
              <a:latin typeface="+mn-lt"/>
              <a:ea typeface="+mn-ea"/>
              <a:cs typeface="+mn-ea"/>
              <a:sym typeface="+mn-lt"/>
            </a:endParaRPr>
          </a:p>
        </p:txBody>
      </p:sp>
      <p:sp>
        <p:nvSpPr>
          <p:cNvPr id="24" name="Text Box 8">
            <a:extLst>
              <a:ext uri="{FF2B5EF4-FFF2-40B4-BE49-F238E27FC236}">
                <a16:creationId xmlns="" xmlns:a16="http://schemas.microsoft.com/office/drawing/2014/main" id="{2A6A71F8-E866-4333-ABDF-E514EC726EAE}"/>
              </a:ext>
            </a:extLst>
          </p:cNvPr>
          <p:cNvSpPr txBox="1">
            <a:spLocks noChangeArrowheads="1"/>
          </p:cNvSpPr>
          <p:nvPr/>
        </p:nvSpPr>
        <p:spPr bwMode="gray">
          <a:xfrm>
            <a:off x="6301582" y="3082134"/>
            <a:ext cx="375681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zh-CN" altLang="en-US" sz="4000" b="1" dirty="0">
                <a:solidFill>
                  <a:schemeClr val="bg1"/>
                </a:solidFill>
                <a:latin typeface="+mn-lt"/>
                <a:ea typeface="+mn-ea"/>
                <a:cs typeface="+mn-ea"/>
                <a:sym typeface="+mn-lt"/>
              </a:rPr>
              <a:t>护理缺陷</a:t>
            </a:r>
            <a:endParaRPr lang="en-US" altLang="zh-CN" sz="4000" b="1" dirty="0">
              <a:solidFill>
                <a:schemeClr val="bg1"/>
              </a:solidFill>
              <a:latin typeface="+mn-lt"/>
              <a:ea typeface="+mn-ea"/>
              <a:cs typeface="+mn-ea"/>
              <a:sym typeface="+mn-lt"/>
            </a:endParaRPr>
          </a:p>
          <a:p>
            <a:pPr algn="dist"/>
            <a:r>
              <a:rPr lang="zh-CN" altLang="en-US" sz="4000" b="1" dirty="0">
                <a:solidFill>
                  <a:schemeClr val="bg1"/>
                </a:solidFill>
                <a:latin typeface="+mn-lt"/>
                <a:ea typeface="+mn-ea"/>
                <a:cs typeface="+mn-ea"/>
                <a:sym typeface="+mn-lt"/>
              </a:rPr>
              <a:t>及护理事故</a:t>
            </a:r>
          </a:p>
        </p:txBody>
      </p:sp>
      <p:pic>
        <p:nvPicPr>
          <p:cNvPr id="25" name="图片 24">
            <a:extLst>
              <a:ext uri="{FF2B5EF4-FFF2-40B4-BE49-F238E27FC236}">
                <a16:creationId xmlns="" xmlns:a16="http://schemas.microsoft.com/office/drawing/2014/main" id="{A8682390-70CF-479F-8186-2E1120B0A0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1876" t="49271"/>
          <a:stretch/>
        </p:blipFill>
        <p:spPr>
          <a:xfrm>
            <a:off x="634442" y="1082842"/>
            <a:ext cx="5461558" cy="4925770"/>
          </a:xfrm>
          <a:prstGeom prst="rect">
            <a:avLst/>
          </a:prstGeom>
        </p:spPr>
      </p:pic>
      <p:pic>
        <p:nvPicPr>
          <p:cNvPr id="26" name="图片 25">
            <a:extLst>
              <a:ext uri="{FF2B5EF4-FFF2-40B4-BE49-F238E27FC236}">
                <a16:creationId xmlns="" xmlns:a16="http://schemas.microsoft.com/office/drawing/2014/main" id="{3A468C95-BD54-4CCB-A0B7-3961B49C51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61" t="1681" r="70403" b="40755"/>
          <a:stretch/>
        </p:blipFill>
        <p:spPr>
          <a:xfrm flipH="1">
            <a:off x="8649942" y="259324"/>
            <a:ext cx="3228080" cy="3244571"/>
          </a:xfrm>
          <a:prstGeom prst="rect">
            <a:avLst/>
          </a:prstGeom>
        </p:spPr>
      </p:pic>
      <p:pic>
        <p:nvPicPr>
          <p:cNvPr id="27" name="图片 26">
            <a:extLst>
              <a:ext uri="{FF2B5EF4-FFF2-40B4-BE49-F238E27FC236}">
                <a16:creationId xmlns="" xmlns:a16="http://schemas.microsoft.com/office/drawing/2014/main" id="{21F80A41-FA2C-471F-878C-22E366138EB7}"/>
              </a:ext>
            </a:extLst>
          </p:cNvPr>
          <p:cNvPicPr>
            <a:picLocks noChangeAspect="1"/>
          </p:cNvPicPr>
          <p:nvPr/>
        </p:nvPicPr>
        <p:blipFill rotWithShape="1">
          <a:blip r:embed="rId3">
            <a:extLst>
              <a:ext uri="{28A0092B-C50C-407E-A947-70E740481C1C}">
                <a14:useLocalDpi xmlns:a14="http://schemas.microsoft.com/office/drawing/2010/main" val="0"/>
              </a:ext>
            </a:extLst>
          </a:blip>
          <a:srcRect l="45794" t="80432" r="37538" b="1943"/>
          <a:stretch/>
        </p:blipFill>
        <p:spPr>
          <a:xfrm>
            <a:off x="5425282" y="4687535"/>
            <a:ext cx="4405563" cy="2329270"/>
          </a:xfrm>
          <a:prstGeom prst="rect">
            <a:avLst/>
          </a:prstGeom>
        </p:spPr>
      </p:pic>
    </p:spTree>
    <p:extLst>
      <p:ext uri="{BB962C8B-B14F-4D97-AF65-F5344CB8AC3E}">
        <p14:creationId xmlns:p14="http://schemas.microsoft.com/office/powerpoint/2010/main" val="2347357072"/>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护理缺陷及护理事故</a:t>
            </a:r>
          </a:p>
        </p:txBody>
      </p:sp>
      <p:sp>
        <p:nvSpPr>
          <p:cNvPr id="5" name="Rectangle 3">
            <a:extLst>
              <a:ext uri="{FF2B5EF4-FFF2-40B4-BE49-F238E27FC236}">
                <a16:creationId xmlns="" xmlns:a16="http://schemas.microsoft.com/office/drawing/2014/main" id="{1E4E9CD1-B8BD-4A29-8F1A-F63ED83E44A5}"/>
              </a:ext>
            </a:extLst>
          </p:cNvPr>
          <p:cNvSpPr txBox="1">
            <a:spLocks noChangeArrowheads="1"/>
          </p:cNvSpPr>
          <p:nvPr/>
        </p:nvSpPr>
        <p:spPr>
          <a:xfrm>
            <a:off x="5801308" y="2332038"/>
            <a:ext cx="4978987" cy="45259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None/>
            </a:pPr>
            <a:r>
              <a:rPr lang="en-US" altLang="zh-CN" sz="2400" b="1" dirty="0">
                <a:cs typeface="+mn-ea"/>
                <a:sym typeface="+mn-lt"/>
              </a:rPr>
              <a:t>   </a:t>
            </a:r>
            <a:r>
              <a:rPr lang="zh-CN" altLang="en-US" sz="2000" b="1" dirty="0">
                <a:cs typeface="+mn-ea"/>
                <a:sym typeface="+mn-lt"/>
              </a:rPr>
              <a:t>概念：</a:t>
            </a:r>
          </a:p>
          <a:p>
            <a:pPr algn="just">
              <a:lnSpc>
                <a:spcPct val="130000"/>
              </a:lnSpc>
              <a:buFont typeface="Wingdings" panose="05000000000000000000" pitchFamily="2" charset="2"/>
              <a:buNone/>
            </a:pPr>
            <a:r>
              <a:rPr lang="en-US" altLang="zh-CN" sz="2000" dirty="0">
                <a:cs typeface="+mn-ea"/>
                <a:sym typeface="+mn-lt"/>
              </a:rPr>
              <a:t>    </a:t>
            </a:r>
            <a:r>
              <a:rPr lang="zh-CN" altLang="en-US" sz="2000" dirty="0">
                <a:cs typeface="+mn-ea"/>
                <a:sym typeface="+mn-lt"/>
              </a:rPr>
              <a:t>是指在护理工作中，由于各种原因导致令人不满意的现象与结果发生，或给病人造成损害统称为护理缺陷。</a:t>
            </a:r>
            <a:endParaRPr lang="en-US" altLang="zh-CN" sz="2000" dirty="0">
              <a:cs typeface="+mn-ea"/>
              <a:sym typeface="+mn-lt"/>
            </a:endParaRPr>
          </a:p>
          <a:p>
            <a:pPr algn="just">
              <a:lnSpc>
                <a:spcPct val="130000"/>
              </a:lnSpc>
              <a:buFont typeface="Wingdings" panose="05000000000000000000" pitchFamily="2" charset="2"/>
              <a:buNone/>
            </a:pPr>
            <a:r>
              <a:rPr lang="en-US" altLang="zh-CN" sz="2000" dirty="0">
                <a:cs typeface="+mn-ea"/>
                <a:sym typeface="+mn-lt"/>
              </a:rPr>
              <a:t>    </a:t>
            </a:r>
            <a:r>
              <a:rPr lang="zh-CN" altLang="en-US" sz="2000" dirty="0">
                <a:cs typeface="+mn-ea"/>
                <a:sym typeface="+mn-lt"/>
              </a:rPr>
              <a:t>是指在护理工作中，由于各种原因导致令人不满意的现象与结果发生，或给病人造成损害统称为护理缺陷。</a:t>
            </a:r>
          </a:p>
          <a:p>
            <a:endParaRPr lang="en-US" altLang="zh-CN" sz="2400" b="1" dirty="0">
              <a:cs typeface="+mn-ea"/>
              <a:sym typeface="+mn-lt"/>
            </a:endParaRPr>
          </a:p>
        </p:txBody>
      </p:sp>
      <p:pic>
        <p:nvPicPr>
          <p:cNvPr id="4" name="图片 3">
            <a:extLst>
              <a:ext uri="{FF2B5EF4-FFF2-40B4-BE49-F238E27FC236}">
                <a16:creationId xmlns="" xmlns:a16="http://schemas.microsoft.com/office/drawing/2014/main" id="{76586FE0-795B-44D2-8232-9D9CB9F5154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282" y="1048416"/>
            <a:ext cx="5640886" cy="5640886"/>
          </a:xfrm>
          <a:prstGeom prst="rect">
            <a:avLst/>
          </a:prstGeom>
        </p:spPr>
      </p:pic>
    </p:spTree>
    <p:extLst>
      <p:ext uri="{BB962C8B-B14F-4D97-AF65-F5344CB8AC3E}">
        <p14:creationId xmlns:p14="http://schemas.microsoft.com/office/powerpoint/2010/main" val="1971067394"/>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800" fill="hold"/>
                                        <p:tgtEl>
                                          <p:spTgt spid="5"/>
                                        </p:tgtEl>
                                        <p:attrNameLst>
                                          <p:attrName>ppt_x</p:attrName>
                                        </p:attrNameLst>
                                      </p:cBhvr>
                                      <p:tavLst>
                                        <p:tav tm="0">
                                          <p:val>
                                            <p:strVal val="#ppt_x"/>
                                          </p:val>
                                        </p:tav>
                                        <p:tav tm="100000">
                                          <p:val>
                                            <p:strVal val="#ppt_x"/>
                                          </p:val>
                                        </p:tav>
                                      </p:tavLst>
                                    </p:anim>
                                    <p:anim calcmode="lin" valueType="num">
                                      <p:cBhvr additive="base">
                                        <p:cTn id="13" dur="8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护理缺陷及护理事故</a:t>
            </a:r>
          </a:p>
        </p:txBody>
      </p:sp>
      <p:pic>
        <p:nvPicPr>
          <p:cNvPr id="19" name="图片 18">
            <a:extLst>
              <a:ext uri="{FF2B5EF4-FFF2-40B4-BE49-F238E27FC236}">
                <a16:creationId xmlns="" xmlns:a16="http://schemas.microsoft.com/office/drawing/2014/main" id="{C5181B8B-605C-450E-8E2A-44FE0CAC550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61" t="66595" r="79171" b="-1681"/>
          <a:stretch/>
        </p:blipFill>
        <p:spPr>
          <a:xfrm>
            <a:off x="787886" y="2235812"/>
            <a:ext cx="2351394" cy="2076246"/>
          </a:xfrm>
          <a:prstGeom prst="rect">
            <a:avLst/>
          </a:prstGeom>
        </p:spPr>
      </p:pic>
      <p:grpSp>
        <p:nvGrpSpPr>
          <p:cNvPr id="22" name="组合 21">
            <a:extLst>
              <a:ext uri="{FF2B5EF4-FFF2-40B4-BE49-F238E27FC236}">
                <a16:creationId xmlns="" xmlns:a16="http://schemas.microsoft.com/office/drawing/2014/main" id="{6F6FD00B-200A-4D70-BA4E-D55255E5FF2C}"/>
              </a:ext>
            </a:extLst>
          </p:cNvPr>
          <p:cNvGrpSpPr/>
          <p:nvPr/>
        </p:nvGrpSpPr>
        <p:grpSpPr>
          <a:xfrm>
            <a:off x="2929167" y="2398695"/>
            <a:ext cx="2575780" cy="1111381"/>
            <a:chOff x="1802738" y="1803400"/>
            <a:chExt cx="2350593" cy="1014219"/>
          </a:xfrm>
        </p:grpSpPr>
        <p:sp>
          <p:nvSpPr>
            <p:cNvPr id="26" name="文本框 25">
              <a:extLst>
                <a:ext uri="{FF2B5EF4-FFF2-40B4-BE49-F238E27FC236}">
                  <a16:creationId xmlns="" xmlns:a16="http://schemas.microsoft.com/office/drawing/2014/main" id="{7CC92032-233E-4291-B31D-9FFC09B595B4}"/>
                </a:ext>
              </a:extLst>
            </p:cNvPr>
            <p:cNvSpPr txBox="1"/>
            <p:nvPr/>
          </p:nvSpPr>
          <p:spPr>
            <a:xfrm>
              <a:off x="2021780" y="1803400"/>
              <a:ext cx="2004636" cy="365130"/>
            </a:xfrm>
            <a:prstGeom prst="rect">
              <a:avLst/>
            </a:prstGeom>
            <a:noFill/>
          </p:spPr>
          <p:txBody>
            <a:bodyPr wrap="square" rtlCol="0">
              <a:spAutoFit/>
              <a:scene3d>
                <a:camera prst="orthographicFront"/>
                <a:lightRig rig="flat" dir="t"/>
              </a:scene3d>
              <a:sp3d contourW="12700"/>
            </a:bodyPr>
            <a:lstStyle/>
            <a:p>
              <a:r>
                <a:rPr lang="zh-CN" altLang="en-US" sz="2000" b="1" dirty="0">
                  <a:cs typeface="+mn-ea"/>
                  <a:sym typeface="+mn-lt"/>
                </a:rPr>
                <a:t>标题文字添加</a:t>
              </a:r>
            </a:p>
          </p:txBody>
        </p:sp>
        <p:sp>
          <p:nvSpPr>
            <p:cNvPr id="27" name="文本框 26">
              <a:extLst>
                <a:ext uri="{FF2B5EF4-FFF2-40B4-BE49-F238E27FC236}">
                  <a16:creationId xmlns="" xmlns:a16="http://schemas.microsoft.com/office/drawing/2014/main" id="{35D7B342-4377-4701-94DE-52E50FC830AB}"/>
                </a:ext>
              </a:extLst>
            </p:cNvPr>
            <p:cNvSpPr txBox="1"/>
            <p:nvPr/>
          </p:nvSpPr>
          <p:spPr>
            <a:xfrm>
              <a:off x="1802738" y="2172732"/>
              <a:ext cx="2350593" cy="6448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dirty="0">
                  <a:cs typeface="+mn-ea"/>
                  <a:sym typeface="+mn-lt"/>
                </a:rPr>
                <a:t>护理差错分为一般差错与严重差错。</a:t>
              </a:r>
            </a:p>
          </p:txBody>
        </p:sp>
      </p:grpSp>
      <p:pic>
        <p:nvPicPr>
          <p:cNvPr id="28" name="图片 27">
            <a:extLst>
              <a:ext uri="{FF2B5EF4-FFF2-40B4-BE49-F238E27FC236}">
                <a16:creationId xmlns="" xmlns:a16="http://schemas.microsoft.com/office/drawing/2014/main" id="{E8CD9CA1-DC62-4304-A658-C756E851C6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61" t="66595" r="79171" b="-1681"/>
          <a:stretch/>
        </p:blipFill>
        <p:spPr>
          <a:xfrm>
            <a:off x="5777188" y="2118619"/>
            <a:ext cx="2351394" cy="2076246"/>
          </a:xfrm>
          <a:prstGeom prst="rect">
            <a:avLst/>
          </a:prstGeom>
        </p:spPr>
      </p:pic>
      <p:grpSp>
        <p:nvGrpSpPr>
          <p:cNvPr id="29" name="组合 28">
            <a:extLst>
              <a:ext uri="{FF2B5EF4-FFF2-40B4-BE49-F238E27FC236}">
                <a16:creationId xmlns="" xmlns:a16="http://schemas.microsoft.com/office/drawing/2014/main" id="{6CBC7847-E64B-41A6-A316-58EF5F1CF1C7}"/>
              </a:ext>
            </a:extLst>
          </p:cNvPr>
          <p:cNvGrpSpPr/>
          <p:nvPr/>
        </p:nvGrpSpPr>
        <p:grpSpPr>
          <a:xfrm>
            <a:off x="7918469" y="2281502"/>
            <a:ext cx="2575780" cy="1111381"/>
            <a:chOff x="1802738" y="1803400"/>
            <a:chExt cx="2350593" cy="1014219"/>
          </a:xfrm>
        </p:grpSpPr>
        <p:sp>
          <p:nvSpPr>
            <p:cNvPr id="30" name="文本框 29">
              <a:extLst>
                <a:ext uri="{FF2B5EF4-FFF2-40B4-BE49-F238E27FC236}">
                  <a16:creationId xmlns="" xmlns:a16="http://schemas.microsoft.com/office/drawing/2014/main" id="{9055F7A6-F724-456B-B7FF-8F14F09DF5B7}"/>
                </a:ext>
              </a:extLst>
            </p:cNvPr>
            <p:cNvSpPr txBox="1"/>
            <p:nvPr/>
          </p:nvSpPr>
          <p:spPr>
            <a:xfrm>
              <a:off x="2021780" y="1803400"/>
              <a:ext cx="2004636" cy="365130"/>
            </a:xfrm>
            <a:prstGeom prst="rect">
              <a:avLst/>
            </a:prstGeom>
            <a:noFill/>
          </p:spPr>
          <p:txBody>
            <a:bodyPr wrap="square" rtlCol="0">
              <a:spAutoFit/>
              <a:scene3d>
                <a:camera prst="orthographicFront"/>
                <a:lightRig rig="flat" dir="t"/>
              </a:scene3d>
              <a:sp3d contourW="12700"/>
            </a:bodyPr>
            <a:lstStyle/>
            <a:p>
              <a:r>
                <a:rPr lang="zh-CN" altLang="en-US" sz="2000" b="1" dirty="0">
                  <a:cs typeface="+mn-ea"/>
                  <a:sym typeface="+mn-lt"/>
                </a:rPr>
                <a:t>标题文字添加</a:t>
              </a:r>
            </a:p>
          </p:txBody>
        </p:sp>
        <p:sp>
          <p:nvSpPr>
            <p:cNvPr id="31" name="文本框 30">
              <a:extLst>
                <a:ext uri="{FF2B5EF4-FFF2-40B4-BE49-F238E27FC236}">
                  <a16:creationId xmlns="" xmlns:a16="http://schemas.microsoft.com/office/drawing/2014/main" id="{3BBF86E0-9982-45C3-8882-45197635D126}"/>
                </a:ext>
              </a:extLst>
            </p:cNvPr>
            <p:cNvSpPr txBox="1"/>
            <p:nvPr/>
          </p:nvSpPr>
          <p:spPr>
            <a:xfrm>
              <a:off x="1802738" y="2172732"/>
              <a:ext cx="2350593" cy="644887"/>
            </a:xfrm>
            <a:prstGeom prst="rect">
              <a:avLst/>
            </a:prstGeom>
            <a:noFill/>
          </p:spPr>
          <p:txBody>
            <a:bodyPr wrap="square" rtlCol="0">
              <a:spAutoFit/>
              <a:scene3d>
                <a:camera prst="orthographicFront"/>
                <a:lightRig rig="threePt" dir="t"/>
              </a:scene3d>
              <a:sp3d contourW="12700"/>
            </a:bodyPr>
            <a:lstStyle/>
            <a:p>
              <a:pPr>
                <a:lnSpc>
                  <a:spcPct val="114000"/>
                </a:lnSpc>
              </a:pPr>
              <a:r>
                <a:rPr lang="zh-CN" altLang="en-US" dirty="0">
                  <a:cs typeface="+mn-ea"/>
                  <a:sym typeface="+mn-lt"/>
                </a:rPr>
                <a:t>护理差错分为一般差错与严重差错。</a:t>
              </a:r>
            </a:p>
          </p:txBody>
        </p:sp>
      </p:grpSp>
      <p:sp>
        <p:nvSpPr>
          <p:cNvPr id="3" name="矩形 2">
            <a:extLst>
              <a:ext uri="{FF2B5EF4-FFF2-40B4-BE49-F238E27FC236}">
                <a16:creationId xmlns="" xmlns:a16="http://schemas.microsoft.com/office/drawing/2014/main" id="{75E07463-EEFC-45C9-A0CE-3B7E7474FC84}"/>
              </a:ext>
            </a:extLst>
          </p:cNvPr>
          <p:cNvSpPr/>
          <p:nvPr/>
        </p:nvSpPr>
        <p:spPr>
          <a:xfrm>
            <a:off x="1351117" y="4096508"/>
            <a:ext cx="9650186" cy="1763336"/>
          </a:xfrm>
          <a:prstGeom prst="rect">
            <a:avLst/>
          </a:prstGeom>
          <a:noFill/>
          <a:ln w="28575">
            <a:solidFill>
              <a:srgbClr val="019F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Rectangle 3">
            <a:extLst>
              <a:ext uri="{FF2B5EF4-FFF2-40B4-BE49-F238E27FC236}">
                <a16:creationId xmlns="" xmlns:a16="http://schemas.microsoft.com/office/drawing/2014/main" id="{C6B312AC-BAB2-415C-B3C9-32242EF958E3}"/>
              </a:ext>
            </a:extLst>
          </p:cNvPr>
          <p:cNvSpPr txBox="1">
            <a:spLocks noChangeArrowheads="1"/>
          </p:cNvSpPr>
          <p:nvPr/>
        </p:nvSpPr>
        <p:spPr>
          <a:xfrm>
            <a:off x="1439429" y="4277269"/>
            <a:ext cx="9401454" cy="134754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50000"/>
              </a:lnSpc>
              <a:buFont typeface="Wingdings" panose="05000000000000000000" pitchFamily="2" charset="2"/>
              <a:buNone/>
            </a:pPr>
            <a:r>
              <a:rPr lang="zh-CN" altLang="en-US" sz="2000" dirty="0">
                <a:cs typeface="+mn-ea"/>
                <a:sym typeface="+mn-lt"/>
              </a:rPr>
              <a:t>   是指在护理工作中，由于各种原因导致令人不满意的现象与结果发生，或给病人造成损害统称为护理缺陷。 是指在护理工作中，由于各种原因导致令人不满意的现象与结果发生，或给病人造成损害统称为护理缺陷。</a:t>
            </a:r>
            <a:endParaRPr lang="en-US" altLang="zh-CN" sz="2000" dirty="0">
              <a:cs typeface="+mn-ea"/>
              <a:sym typeface="+mn-lt"/>
            </a:endParaRPr>
          </a:p>
        </p:txBody>
      </p:sp>
    </p:spTree>
    <p:extLst>
      <p:ext uri="{BB962C8B-B14F-4D97-AF65-F5344CB8AC3E}">
        <p14:creationId xmlns:p14="http://schemas.microsoft.com/office/powerpoint/2010/main" val="617127754"/>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wipe(left)">
                                      <p:cBhvr>
                                        <p:cTn id="13" dur="500"/>
                                        <p:tgtEl>
                                          <p:spTgt spid="19"/>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nodeType="click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wipe(left)">
                                      <p:cBhvr>
                                        <p:cTn id="18" dur="500"/>
                                        <p:tgtEl>
                                          <p:spTgt spid="28"/>
                                        </p:tgtEl>
                                      </p:cBhvr>
                                    </p:animEffect>
                                  </p:childTnLst>
                                </p:cTn>
                              </p:par>
                            </p:childTnLst>
                          </p:cTn>
                        </p:par>
                        <p:par>
                          <p:cTn id="19" fill="hold">
                            <p:stCondLst>
                              <p:cond delay="500"/>
                            </p:stCondLst>
                            <p:childTnLst>
                              <p:par>
                                <p:cTn id="20" presetID="2" presetClass="entr" presetSubtype="4" fill="hold" grpId="0" nodeType="afterEffect">
                                  <p:stCondLst>
                                    <p:cond delay="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800" fill="hold"/>
                                        <p:tgtEl>
                                          <p:spTgt spid="32"/>
                                        </p:tgtEl>
                                        <p:attrNameLst>
                                          <p:attrName>ppt_x</p:attrName>
                                        </p:attrNameLst>
                                      </p:cBhvr>
                                      <p:tavLst>
                                        <p:tav tm="0">
                                          <p:val>
                                            <p:strVal val="#ppt_x"/>
                                          </p:val>
                                        </p:tav>
                                        <p:tav tm="100000">
                                          <p:val>
                                            <p:strVal val="#ppt_x"/>
                                          </p:val>
                                        </p:tav>
                                      </p:tavLst>
                                    </p:anim>
                                    <p:anim calcmode="lin" valueType="num">
                                      <p:cBhvr additive="base">
                                        <p:cTn id="23" dur="8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护理缺陷及护理事故</a:t>
            </a:r>
          </a:p>
        </p:txBody>
      </p:sp>
      <p:sp>
        <p:nvSpPr>
          <p:cNvPr id="5" name="Rectangle 3">
            <a:extLst>
              <a:ext uri="{FF2B5EF4-FFF2-40B4-BE49-F238E27FC236}">
                <a16:creationId xmlns="" xmlns:a16="http://schemas.microsoft.com/office/drawing/2014/main" id="{CD746C9C-C991-4694-9F1A-AE56697BD80D}"/>
              </a:ext>
            </a:extLst>
          </p:cNvPr>
          <p:cNvSpPr txBox="1">
            <a:spLocks noChangeArrowheads="1"/>
          </p:cNvSpPr>
          <p:nvPr/>
        </p:nvSpPr>
        <p:spPr>
          <a:xfrm>
            <a:off x="4622894" y="1937050"/>
            <a:ext cx="6643820" cy="41649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1</a:t>
            </a:r>
            <a:r>
              <a:rPr lang="zh-CN" altLang="en-US" sz="1800" dirty="0">
                <a:solidFill>
                  <a:schemeClr val="tx1">
                    <a:lumMod val="95000"/>
                    <a:lumOff val="5000"/>
                  </a:schemeClr>
                </a:solidFill>
                <a:cs typeface="+mn-ea"/>
                <a:sym typeface="+mn-lt"/>
              </a:rPr>
              <a:t>）违反各项护理工作的操作规程，质量未达到标准要求，增加病人痛苦，但尚未造成不良后果。  </a:t>
            </a:r>
          </a:p>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2</a:t>
            </a:r>
            <a:r>
              <a:rPr lang="zh-CN" altLang="en-US" sz="1800" dirty="0">
                <a:solidFill>
                  <a:schemeClr val="tx1">
                    <a:lumMod val="95000"/>
                    <a:lumOff val="5000"/>
                  </a:schemeClr>
                </a:solidFill>
                <a:cs typeface="+mn-ea"/>
                <a:sym typeface="+mn-lt"/>
              </a:rPr>
              <a:t>）各种护理记录不准确，未影响诊断治疗者。  </a:t>
            </a:r>
          </a:p>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3</a:t>
            </a:r>
            <a:r>
              <a:rPr lang="zh-CN" altLang="en-US" sz="1800" dirty="0">
                <a:solidFill>
                  <a:schemeClr val="tx1">
                    <a:lumMod val="95000"/>
                    <a:lumOff val="5000"/>
                  </a:schemeClr>
                </a:solidFill>
                <a:cs typeface="+mn-ea"/>
                <a:sym typeface="+mn-lt"/>
              </a:rPr>
              <a:t>）不认真执行查对制度，打错针、发错药，未发生任何反应</a:t>
            </a:r>
            <a:r>
              <a:rPr lang="en-US" altLang="zh-CN" sz="1800" dirty="0">
                <a:solidFill>
                  <a:schemeClr val="tx1">
                    <a:lumMod val="95000"/>
                    <a:lumOff val="5000"/>
                  </a:schemeClr>
                </a:solidFill>
                <a:cs typeface="+mn-ea"/>
                <a:sym typeface="+mn-lt"/>
              </a:rPr>
              <a:t>(</a:t>
            </a:r>
            <a:r>
              <a:rPr lang="zh-CN" altLang="en-US" sz="1800" dirty="0">
                <a:solidFill>
                  <a:schemeClr val="tx1">
                    <a:lumMod val="95000"/>
                    <a:lumOff val="5000"/>
                  </a:schemeClr>
                </a:solidFill>
                <a:cs typeface="+mn-ea"/>
                <a:sym typeface="+mn-lt"/>
              </a:rPr>
              <a:t>一般性药物</a:t>
            </a:r>
            <a:r>
              <a:rPr lang="en-US" altLang="zh-CN" sz="1800" dirty="0">
                <a:solidFill>
                  <a:schemeClr val="tx1">
                    <a:lumMod val="95000"/>
                    <a:lumOff val="5000"/>
                  </a:schemeClr>
                </a:solidFill>
                <a:cs typeface="+mn-ea"/>
                <a:sym typeface="+mn-lt"/>
              </a:rPr>
              <a:t>)</a:t>
            </a:r>
            <a:r>
              <a:rPr lang="zh-CN" altLang="en-US" sz="1800" dirty="0">
                <a:solidFill>
                  <a:schemeClr val="tx1">
                    <a:lumMod val="95000"/>
                    <a:lumOff val="5000"/>
                  </a:schemeClr>
                </a:solidFill>
                <a:cs typeface="+mn-ea"/>
                <a:sym typeface="+mn-lt"/>
              </a:rPr>
              <a:t>，无不良后果。  </a:t>
            </a:r>
          </a:p>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4</a:t>
            </a:r>
            <a:r>
              <a:rPr lang="zh-CN" altLang="en-US" sz="1800" dirty="0">
                <a:solidFill>
                  <a:schemeClr val="tx1">
                    <a:lumMod val="95000"/>
                    <a:lumOff val="5000"/>
                  </a:schemeClr>
                </a:solidFill>
                <a:cs typeface="+mn-ea"/>
                <a:sym typeface="+mn-lt"/>
              </a:rPr>
              <a:t>）标本留取不及时或留取方法不正确，但尚未影响诊断治疗。 </a:t>
            </a:r>
          </a:p>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5</a:t>
            </a:r>
            <a:r>
              <a:rPr lang="zh-CN" altLang="en-US" sz="1800" dirty="0">
                <a:solidFill>
                  <a:schemeClr val="tx1">
                    <a:lumMod val="95000"/>
                    <a:lumOff val="5000"/>
                  </a:schemeClr>
                </a:solidFill>
                <a:cs typeface="+mn-ea"/>
                <a:sym typeface="+mn-lt"/>
              </a:rPr>
              <a:t>）监护失误、静脉注射外渗外漏，面积未达到</a:t>
            </a:r>
            <a:r>
              <a:rPr lang="en-US" altLang="zh-CN" sz="1800" dirty="0">
                <a:solidFill>
                  <a:schemeClr val="tx1">
                    <a:lumMod val="95000"/>
                    <a:lumOff val="5000"/>
                  </a:schemeClr>
                </a:solidFill>
                <a:cs typeface="+mn-ea"/>
                <a:sym typeface="+mn-lt"/>
              </a:rPr>
              <a:t>3cm×3cm</a:t>
            </a:r>
            <a:r>
              <a:rPr lang="zh-CN" altLang="en-US" sz="1800" dirty="0">
                <a:solidFill>
                  <a:schemeClr val="tx1">
                    <a:lumMod val="95000"/>
                    <a:lumOff val="5000"/>
                  </a:schemeClr>
                </a:solidFill>
                <a:cs typeface="+mn-ea"/>
                <a:sym typeface="+mn-lt"/>
              </a:rPr>
              <a:t>者。 </a:t>
            </a:r>
            <a:endParaRPr lang="en-US" altLang="zh-CN" sz="1800" dirty="0">
              <a:solidFill>
                <a:schemeClr val="tx1">
                  <a:lumMod val="95000"/>
                  <a:lumOff val="5000"/>
                </a:schemeClr>
              </a:solidFill>
              <a:cs typeface="+mn-ea"/>
              <a:sym typeface="+mn-lt"/>
            </a:endParaRPr>
          </a:p>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6</a:t>
            </a:r>
            <a:r>
              <a:rPr lang="zh-CN" altLang="en-US" sz="1800" dirty="0">
                <a:solidFill>
                  <a:schemeClr val="tx1">
                    <a:lumMod val="95000"/>
                    <a:lumOff val="5000"/>
                  </a:schemeClr>
                </a:solidFill>
                <a:cs typeface="+mn-ea"/>
                <a:sym typeface="+mn-lt"/>
              </a:rPr>
              <a:t>）各种检查前准备未达要求，但尚未影响诊断。</a:t>
            </a:r>
          </a:p>
          <a:p>
            <a:pPr>
              <a:lnSpc>
                <a:spcPct val="110000"/>
              </a:lnSpc>
            </a:pPr>
            <a:r>
              <a:rPr lang="zh-CN" altLang="en-US" sz="1800" dirty="0">
                <a:solidFill>
                  <a:schemeClr val="tx1">
                    <a:lumMod val="95000"/>
                    <a:lumOff val="5000"/>
                  </a:schemeClr>
                </a:solidFill>
                <a:cs typeface="+mn-ea"/>
                <a:sym typeface="+mn-lt"/>
              </a:rPr>
              <a:t>（</a:t>
            </a:r>
            <a:r>
              <a:rPr lang="en-US" altLang="zh-CN" sz="1800" dirty="0">
                <a:solidFill>
                  <a:schemeClr val="tx1">
                    <a:lumMod val="95000"/>
                    <a:lumOff val="5000"/>
                  </a:schemeClr>
                </a:solidFill>
                <a:cs typeface="+mn-ea"/>
                <a:sym typeface="+mn-lt"/>
              </a:rPr>
              <a:t>7</a:t>
            </a:r>
            <a:r>
              <a:rPr lang="zh-CN" altLang="en-US" sz="1800" dirty="0">
                <a:solidFill>
                  <a:schemeClr val="tx1">
                    <a:lumMod val="95000"/>
                    <a:lumOff val="5000"/>
                  </a:schemeClr>
                </a:solidFill>
                <a:cs typeface="+mn-ea"/>
                <a:sym typeface="+mn-lt"/>
              </a:rPr>
              <a:t>）执行医嘱不及时，但未影响治疗。 </a:t>
            </a:r>
          </a:p>
          <a:p>
            <a:pPr>
              <a:lnSpc>
                <a:spcPct val="110000"/>
              </a:lnSpc>
            </a:pPr>
            <a:endParaRPr lang="en-US" altLang="zh-CN" sz="1800" dirty="0">
              <a:solidFill>
                <a:schemeClr val="tx1">
                  <a:lumMod val="95000"/>
                  <a:lumOff val="5000"/>
                </a:schemeClr>
              </a:solidFill>
              <a:cs typeface="+mn-ea"/>
              <a:sym typeface="+mn-lt"/>
            </a:endParaRPr>
          </a:p>
        </p:txBody>
      </p:sp>
      <p:pic>
        <p:nvPicPr>
          <p:cNvPr id="7" name="图片 6">
            <a:extLst>
              <a:ext uri="{FF2B5EF4-FFF2-40B4-BE49-F238E27FC236}">
                <a16:creationId xmlns="" xmlns:a16="http://schemas.microsoft.com/office/drawing/2014/main" id="{358A5987-C4BE-4C1B-ADC4-785C669E8A61}"/>
              </a:ext>
            </a:extLst>
          </p:cNvPr>
          <p:cNvPicPr>
            <a:picLocks noChangeAspect="1"/>
          </p:cNvPicPr>
          <p:nvPr/>
        </p:nvPicPr>
        <p:blipFill rotWithShape="1">
          <a:blip r:embed="rId3">
            <a:extLst>
              <a:ext uri="{28A0092B-C50C-407E-A947-70E740481C1C}">
                <a14:useLocalDpi xmlns:a14="http://schemas.microsoft.com/office/drawing/2010/main" val="0"/>
              </a:ext>
            </a:extLst>
          </a:blip>
          <a:srcRect l="66680" t="5944" r="22963" b="79409"/>
          <a:stretch/>
        </p:blipFill>
        <p:spPr>
          <a:xfrm flipH="1">
            <a:off x="561474" y="2400300"/>
            <a:ext cx="3690382" cy="2609606"/>
          </a:xfrm>
          <a:prstGeom prst="rect">
            <a:avLst/>
          </a:prstGeom>
        </p:spPr>
      </p:pic>
    </p:spTree>
    <p:extLst>
      <p:ext uri="{BB962C8B-B14F-4D97-AF65-F5344CB8AC3E}">
        <p14:creationId xmlns:p14="http://schemas.microsoft.com/office/powerpoint/2010/main" val="3978176515"/>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护理缺陷及护理事故</a:t>
            </a:r>
          </a:p>
        </p:txBody>
      </p:sp>
      <p:grpSp>
        <p:nvGrpSpPr>
          <p:cNvPr id="5" name="组合 4">
            <a:extLst>
              <a:ext uri="{FF2B5EF4-FFF2-40B4-BE49-F238E27FC236}">
                <a16:creationId xmlns="" xmlns:a16="http://schemas.microsoft.com/office/drawing/2014/main" id="{1E72EC71-252B-4BEF-A02D-A30F05FEC8BA}"/>
              </a:ext>
            </a:extLst>
          </p:cNvPr>
          <p:cNvGrpSpPr/>
          <p:nvPr/>
        </p:nvGrpSpPr>
        <p:grpSpPr>
          <a:xfrm>
            <a:off x="7415922" y="1977435"/>
            <a:ext cx="3724805" cy="733791"/>
            <a:chOff x="1675824" y="1803400"/>
            <a:chExt cx="3724805" cy="733791"/>
          </a:xfrm>
        </p:grpSpPr>
        <p:sp>
          <p:nvSpPr>
            <p:cNvPr id="6" name="文本框 5">
              <a:extLst>
                <a:ext uri="{FF2B5EF4-FFF2-40B4-BE49-F238E27FC236}">
                  <a16:creationId xmlns="" xmlns:a16="http://schemas.microsoft.com/office/drawing/2014/main" id="{4BFE9DFD-B742-4078-8452-3A22DA552519}"/>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标题文字添加</a:t>
              </a:r>
            </a:p>
          </p:txBody>
        </p:sp>
        <p:sp>
          <p:nvSpPr>
            <p:cNvPr id="7" name="文本框 6">
              <a:extLst>
                <a:ext uri="{FF2B5EF4-FFF2-40B4-BE49-F238E27FC236}">
                  <a16:creationId xmlns="" xmlns:a16="http://schemas.microsoft.com/office/drawing/2014/main" id="{981AA62E-3E33-43B7-A32A-CC693F788981}"/>
                </a:ext>
              </a:extLst>
            </p:cNvPr>
            <p:cNvSpPr txBox="1"/>
            <p:nvPr/>
          </p:nvSpPr>
          <p:spPr>
            <a:xfrm>
              <a:off x="1675824" y="2172732"/>
              <a:ext cx="3724805" cy="364459"/>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cs typeface="+mn-ea"/>
                  <a:sym typeface="+mn-lt"/>
                </a:rPr>
                <a:t>违反无菌技术操作，造成患者严重感染。 </a:t>
              </a:r>
            </a:p>
          </p:txBody>
        </p:sp>
      </p:grpSp>
      <p:grpSp>
        <p:nvGrpSpPr>
          <p:cNvPr id="8" name="组合 7">
            <a:extLst>
              <a:ext uri="{FF2B5EF4-FFF2-40B4-BE49-F238E27FC236}">
                <a16:creationId xmlns="" xmlns:a16="http://schemas.microsoft.com/office/drawing/2014/main" id="{54DA8185-6CE5-4B0E-84E5-333D3D84BDC5}"/>
              </a:ext>
            </a:extLst>
          </p:cNvPr>
          <p:cNvGrpSpPr/>
          <p:nvPr/>
        </p:nvGrpSpPr>
        <p:grpSpPr>
          <a:xfrm>
            <a:off x="7415922" y="4743079"/>
            <a:ext cx="3724806" cy="1014509"/>
            <a:chOff x="1675824" y="1803400"/>
            <a:chExt cx="3724806" cy="1014509"/>
          </a:xfrm>
        </p:grpSpPr>
        <p:sp>
          <p:nvSpPr>
            <p:cNvPr id="11" name="文本框 10">
              <a:extLst>
                <a:ext uri="{FF2B5EF4-FFF2-40B4-BE49-F238E27FC236}">
                  <a16:creationId xmlns="" xmlns:a16="http://schemas.microsoft.com/office/drawing/2014/main" id="{05C61B93-F806-40CB-B27C-30F0E7726FBB}"/>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标题文字添加</a:t>
              </a:r>
            </a:p>
          </p:txBody>
        </p:sp>
        <p:sp>
          <p:nvSpPr>
            <p:cNvPr id="12" name="文本框 11">
              <a:extLst>
                <a:ext uri="{FF2B5EF4-FFF2-40B4-BE49-F238E27FC236}">
                  <a16:creationId xmlns="" xmlns:a16="http://schemas.microsoft.com/office/drawing/2014/main" id="{E8C8EEB6-15B5-45F8-8DC4-EBE29D831F53}"/>
                </a:ext>
              </a:extLst>
            </p:cNvPr>
            <p:cNvSpPr txBox="1"/>
            <p:nvPr/>
          </p:nvSpPr>
          <p:spPr>
            <a:xfrm>
              <a:off x="1675824" y="2172732"/>
              <a:ext cx="3724806" cy="645177"/>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cs typeface="+mn-ea"/>
                  <a:sym typeface="+mn-lt"/>
                </a:rPr>
                <a:t>交接班不认真而延误诊治、护理，造成不良后果。 </a:t>
              </a:r>
            </a:p>
          </p:txBody>
        </p:sp>
      </p:grpSp>
      <p:grpSp>
        <p:nvGrpSpPr>
          <p:cNvPr id="13" name="组合 12">
            <a:extLst>
              <a:ext uri="{FF2B5EF4-FFF2-40B4-BE49-F238E27FC236}">
                <a16:creationId xmlns="" xmlns:a16="http://schemas.microsoft.com/office/drawing/2014/main" id="{6E561C0F-0016-4FDE-998A-CB73F67FE072}"/>
              </a:ext>
            </a:extLst>
          </p:cNvPr>
          <p:cNvGrpSpPr/>
          <p:nvPr/>
        </p:nvGrpSpPr>
        <p:grpSpPr>
          <a:xfrm>
            <a:off x="7840371" y="3266699"/>
            <a:ext cx="3300357" cy="1200329"/>
            <a:chOff x="1675824" y="1803400"/>
            <a:chExt cx="3300357" cy="1200329"/>
          </a:xfrm>
        </p:grpSpPr>
        <p:sp>
          <p:nvSpPr>
            <p:cNvPr id="14" name="文本框 13">
              <a:extLst>
                <a:ext uri="{FF2B5EF4-FFF2-40B4-BE49-F238E27FC236}">
                  <a16:creationId xmlns="" xmlns:a16="http://schemas.microsoft.com/office/drawing/2014/main" id="{83183F74-A7EA-4837-8F9C-293E4B72D543}"/>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标题文字添加</a:t>
              </a:r>
            </a:p>
          </p:txBody>
        </p:sp>
        <p:sp>
          <p:nvSpPr>
            <p:cNvPr id="15" name="文本框 14">
              <a:extLst>
                <a:ext uri="{FF2B5EF4-FFF2-40B4-BE49-F238E27FC236}">
                  <a16:creationId xmlns="" xmlns:a16="http://schemas.microsoft.com/office/drawing/2014/main" id="{96E848AE-FDD5-473B-9E34-AC340D1F54D7}"/>
                </a:ext>
              </a:extLst>
            </p:cNvPr>
            <p:cNvSpPr txBox="1"/>
            <p:nvPr/>
          </p:nvSpPr>
          <p:spPr>
            <a:xfrm>
              <a:off x="1675825" y="2172732"/>
              <a:ext cx="3300356" cy="830997"/>
            </a:xfrm>
            <a:prstGeom prst="rect">
              <a:avLst/>
            </a:prstGeom>
            <a:noFill/>
          </p:spPr>
          <p:txBody>
            <a:bodyPr wrap="square" rtlCol="0">
              <a:spAutoFit/>
              <a:scene3d>
                <a:camera prst="orthographicFront"/>
                <a:lightRig rig="threePt" dir="t"/>
              </a:scene3d>
              <a:sp3d contourW="12700"/>
            </a:bodyPr>
            <a:lstStyle/>
            <a:p>
              <a:pPr algn="just"/>
              <a:r>
                <a:rPr lang="zh-CN" altLang="en-US" sz="1600" dirty="0">
                  <a:cs typeface="+mn-ea"/>
                  <a:sym typeface="+mn-lt"/>
                </a:rPr>
                <a:t>损坏血液、脑脊液、胸水、腹水等重要标本，或遗失检查标本， 未按要求留取，未及时送检。</a:t>
              </a:r>
            </a:p>
          </p:txBody>
        </p:sp>
      </p:grpSp>
      <p:grpSp>
        <p:nvGrpSpPr>
          <p:cNvPr id="16" name="组合 15">
            <a:extLst>
              <a:ext uri="{FF2B5EF4-FFF2-40B4-BE49-F238E27FC236}">
                <a16:creationId xmlns="" xmlns:a16="http://schemas.microsoft.com/office/drawing/2014/main" id="{8BAD909E-5C34-4C5B-AE8C-7DEFAE222C20}"/>
              </a:ext>
            </a:extLst>
          </p:cNvPr>
          <p:cNvGrpSpPr/>
          <p:nvPr/>
        </p:nvGrpSpPr>
        <p:grpSpPr>
          <a:xfrm>
            <a:off x="1378925" y="1977435"/>
            <a:ext cx="3051816" cy="1014509"/>
            <a:chOff x="1675825" y="1803400"/>
            <a:chExt cx="3051816" cy="1014509"/>
          </a:xfrm>
        </p:grpSpPr>
        <p:sp>
          <p:nvSpPr>
            <p:cNvPr id="17" name="文本框 16">
              <a:extLst>
                <a:ext uri="{FF2B5EF4-FFF2-40B4-BE49-F238E27FC236}">
                  <a16:creationId xmlns="" xmlns:a16="http://schemas.microsoft.com/office/drawing/2014/main" id="{DA92C386-1602-4F1D-AF60-C1D8C1265369}"/>
                </a:ext>
              </a:extLst>
            </p:cNvPr>
            <p:cNvSpPr txBox="1"/>
            <p:nvPr/>
          </p:nvSpPr>
          <p:spPr>
            <a:xfrm>
              <a:off x="2723005"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标题文字添加</a:t>
              </a:r>
            </a:p>
          </p:txBody>
        </p:sp>
        <p:sp>
          <p:nvSpPr>
            <p:cNvPr id="18" name="文本框 17">
              <a:extLst>
                <a:ext uri="{FF2B5EF4-FFF2-40B4-BE49-F238E27FC236}">
                  <a16:creationId xmlns="" xmlns:a16="http://schemas.microsoft.com/office/drawing/2014/main" id="{FD8CC9DE-BC1D-43B4-A5AF-3783A1C069EC}"/>
                </a:ext>
              </a:extLst>
            </p:cNvPr>
            <p:cNvSpPr txBox="1"/>
            <p:nvPr/>
          </p:nvSpPr>
          <p:spPr>
            <a:xfrm>
              <a:off x="1675825" y="2172732"/>
              <a:ext cx="3051816" cy="6451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手术标本丢失或未及时送检，增加病人痛苦，影响诊断者。</a:t>
              </a:r>
            </a:p>
          </p:txBody>
        </p:sp>
      </p:grpSp>
      <p:grpSp>
        <p:nvGrpSpPr>
          <p:cNvPr id="19" name="组合 18">
            <a:extLst>
              <a:ext uri="{FF2B5EF4-FFF2-40B4-BE49-F238E27FC236}">
                <a16:creationId xmlns="" xmlns:a16="http://schemas.microsoft.com/office/drawing/2014/main" id="{1E523275-9A5C-4065-9A5B-39A39F9916A2}"/>
              </a:ext>
            </a:extLst>
          </p:cNvPr>
          <p:cNvGrpSpPr/>
          <p:nvPr/>
        </p:nvGrpSpPr>
        <p:grpSpPr>
          <a:xfrm>
            <a:off x="1378925" y="4517435"/>
            <a:ext cx="3051816" cy="1584536"/>
            <a:chOff x="1675825" y="1803400"/>
            <a:chExt cx="3051816" cy="1584536"/>
          </a:xfrm>
        </p:grpSpPr>
        <p:sp>
          <p:nvSpPr>
            <p:cNvPr id="20" name="文本框 19">
              <a:extLst>
                <a:ext uri="{FF2B5EF4-FFF2-40B4-BE49-F238E27FC236}">
                  <a16:creationId xmlns="" xmlns:a16="http://schemas.microsoft.com/office/drawing/2014/main" id="{486303F2-5987-4061-80C9-4F1FEB9CA2F7}"/>
                </a:ext>
              </a:extLst>
            </p:cNvPr>
            <p:cNvSpPr txBox="1"/>
            <p:nvPr/>
          </p:nvSpPr>
          <p:spPr>
            <a:xfrm>
              <a:off x="2723005"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标题文字添加</a:t>
              </a:r>
            </a:p>
          </p:txBody>
        </p:sp>
        <p:sp>
          <p:nvSpPr>
            <p:cNvPr id="21" name="文本框 20">
              <a:extLst>
                <a:ext uri="{FF2B5EF4-FFF2-40B4-BE49-F238E27FC236}">
                  <a16:creationId xmlns="" xmlns:a16="http://schemas.microsoft.com/office/drawing/2014/main" id="{A5EF6122-89C3-458F-9450-DB4015B64E3F}"/>
                </a:ext>
              </a:extLst>
            </p:cNvPr>
            <p:cNvSpPr txBox="1"/>
            <p:nvPr/>
          </p:nvSpPr>
          <p:spPr>
            <a:xfrm>
              <a:off x="1675825" y="2172732"/>
              <a:ext cx="3051816" cy="1215204"/>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发错器械包或包内遗漏主要器械，影响检查、治疗者；发放无菌已过期的器械或器械清洗。 </a:t>
              </a:r>
            </a:p>
            <a:p>
              <a:pPr algn="r">
                <a:lnSpc>
                  <a:spcPct val="114000"/>
                </a:lnSpc>
              </a:pPr>
              <a:endParaRPr lang="zh-CN" altLang="en-US" sz="1600" dirty="0">
                <a:cs typeface="+mn-ea"/>
                <a:sym typeface="+mn-lt"/>
              </a:endParaRPr>
            </a:p>
          </p:txBody>
        </p:sp>
      </p:grpSp>
      <p:grpSp>
        <p:nvGrpSpPr>
          <p:cNvPr id="22" name="组合 21">
            <a:extLst>
              <a:ext uri="{FF2B5EF4-FFF2-40B4-BE49-F238E27FC236}">
                <a16:creationId xmlns="" xmlns:a16="http://schemas.microsoft.com/office/drawing/2014/main" id="{B1CFEED8-5F81-4BB8-83B2-4E5C597B49A2}"/>
              </a:ext>
            </a:extLst>
          </p:cNvPr>
          <p:cNvGrpSpPr/>
          <p:nvPr/>
        </p:nvGrpSpPr>
        <p:grpSpPr>
          <a:xfrm>
            <a:off x="964887" y="3266699"/>
            <a:ext cx="3051816" cy="1014509"/>
            <a:chOff x="1675825" y="1803400"/>
            <a:chExt cx="3051816" cy="1014509"/>
          </a:xfrm>
        </p:grpSpPr>
        <p:sp>
          <p:nvSpPr>
            <p:cNvPr id="23" name="文本框 22">
              <a:extLst>
                <a:ext uri="{FF2B5EF4-FFF2-40B4-BE49-F238E27FC236}">
                  <a16:creationId xmlns="" xmlns:a16="http://schemas.microsoft.com/office/drawing/2014/main" id="{69914715-9586-4D42-B5D6-6DF3C328CBE6}"/>
                </a:ext>
              </a:extLst>
            </p:cNvPr>
            <p:cNvSpPr txBox="1"/>
            <p:nvPr/>
          </p:nvSpPr>
          <p:spPr>
            <a:xfrm>
              <a:off x="2723005"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标题文字添加</a:t>
              </a:r>
            </a:p>
          </p:txBody>
        </p:sp>
        <p:sp>
          <p:nvSpPr>
            <p:cNvPr id="24" name="文本框 23">
              <a:extLst>
                <a:ext uri="{FF2B5EF4-FFF2-40B4-BE49-F238E27FC236}">
                  <a16:creationId xmlns="" xmlns:a16="http://schemas.microsoft.com/office/drawing/2014/main" id="{709A2DE8-87D5-4E1D-8608-4E69F0E1D066}"/>
                </a:ext>
              </a:extLst>
            </p:cNvPr>
            <p:cNvSpPr txBox="1"/>
            <p:nvPr/>
          </p:nvSpPr>
          <p:spPr>
            <a:xfrm>
              <a:off x="1675825" y="2172732"/>
              <a:ext cx="3051816" cy="645177"/>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各种记录有遗漏或不准确影响诊断治疗。 </a:t>
              </a:r>
              <a:endParaRPr lang="en-US" altLang="zh-CN" sz="1600" dirty="0">
                <a:cs typeface="+mn-ea"/>
                <a:sym typeface="+mn-lt"/>
              </a:endParaRPr>
            </a:p>
          </p:txBody>
        </p:sp>
      </p:grpSp>
      <p:pic>
        <p:nvPicPr>
          <p:cNvPr id="4" name="图片 3">
            <a:extLst>
              <a:ext uri="{FF2B5EF4-FFF2-40B4-BE49-F238E27FC236}">
                <a16:creationId xmlns="" xmlns:a16="http://schemas.microsoft.com/office/drawing/2014/main" id="{8C03BDFD-1D59-4E10-A65B-FFDE9924405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07818" y="2429493"/>
            <a:ext cx="3051816" cy="3051816"/>
          </a:xfrm>
          <a:prstGeom prst="rect">
            <a:avLst/>
          </a:prstGeom>
        </p:spPr>
      </p:pic>
    </p:spTree>
    <p:extLst>
      <p:ext uri="{BB962C8B-B14F-4D97-AF65-F5344CB8AC3E}">
        <p14:creationId xmlns:p14="http://schemas.microsoft.com/office/powerpoint/2010/main" val="3810497880"/>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6"/>
                                        </p:tgtEl>
                                        <p:attrNameLst>
                                          <p:attrName>style.visibility</p:attrName>
                                        </p:attrNameLst>
                                      </p:cBhvr>
                                      <p:to>
                                        <p:strVal val="visible"/>
                                      </p:to>
                                    </p:set>
                                    <p:anim calcmode="lin" valueType="num">
                                      <p:cBhvr additive="base">
                                        <p:cTn id="12" dur="500" fill="hold"/>
                                        <p:tgtEl>
                                          <p:spTgt spid="16"/>
                                        </p:tgtEl>
                                        <p:attrNameLst>
                                          <p:attrName>ppt_x</p:attrName>
                                        </p:attrNameLst>
                                      </p:cBhvr>
                                      <p:tavLst>
                                        <p:tav tm="0">
                                          <p:val>
                                            <p:strVal val="0-#ppt_w/2"/>
                                          </p:val>
                                        </p:tav>
                                        <p:tav tm="100000">
                                          <p:val>
                                            <p:strVal val="#ppt_x"/>
                                          </p:val>
                                        </p:tav>
                                      </p:tavLst>
                                    </p:anim>
                                    <p:anim calcmode="lin" valueType="num">
                                      <p:cBhvr additive="base">
                                        <p:cTn id="13" dur="500" fill="hold"/>
                                        <p:tgtEl>
                                          <p:spTgt spid="16"/>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 calcmode="lin" valueType="num">
                                      <p:cBhvr additive="base">
                                        <p:cTn id="16" dur="500" fill="hold"/>
                                        <p:tgtEl>
                                          <p:spTgt spid="22"/>
                                        </p:tgtEl>
                                        <p:attrNameLst>
                                          <p:attrName>ppt_x</p:attrName>
                                        </p:attrNameLst>
                                      </p:cBhvr>
                                      <p:tavLst>
                                        <p:tav tm="0">
                                          <p:val>
                                            <p:strVal val="0-#ppt_w/2"/>
                                          </p:val>
                                        </p:tav>
                                        <p:tav tm="100000">
                                          <p:val>
                                            <p:strVal val="#ppt_x"/>
                                          </p:val>
                                        </p:tav>
                                      </p:tavLst>
                                    </p:anim>
                                    <p:anim calcmode="lin" valueType="num">
                                      <p:cBhvr additive="base">
                                        <p:cTn id="17" dur="500" fill="hold"/>
                                        <p:tgtEl>
                                          <p:spTgt spid="22"/>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500" fill="hold"/>
                                        <p:tgtEl>
                                          <p:spTgt spid="8"/>
                                        </p:tgtEl>
                                        <p:attrNameLst>
                                          <p:attrName>ppt_x</p:attrName>
                                        </p:attrNameLst>
                                      </p:cBhvr>
                                      <p:tavLst>
                                        <p:tav tm="0">
                                          <p:val>
                                            <p:strVal val="1+#ppt_w/2"/>
                                          </p:val>
                                        </p:tav>
                                        <p:tav tm="100000">
                                          <p:val>
                                            <p:strVal val="#ppt_x"/>
                                          </p:val>
                                        </p:tav>
                                      </p:tavLst>
                                    </p:anim>
                                    <p:anim calcmode="lin" valueType="num">
                                      <p:cBhvr additive="base">
                                        <p:cTn id="3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fade">
                                      <p:cBhvr>
                                        <p:cTn id="38" dur="1000"/>
                                        <p:tgtEl>
                                          <p:spTgt spid="4"/>
                                        </p:tgtEl>
                                      </p:cBhvr>
                                    </p:animEffect>
                                    <p:anim calcmode="lin" valueType="num">
                                      <p:cBhvr>
                                        <p:cTn id="39" dur="1000" fill="hold"/>
                                        <p:tgtEl>
                                          <p:spTgt spid="4"/>
                                        </p:tgtEl>
                                        <p:attrNameLst>
                                          <p:attrName>ppt_x</p:attrName>
                                        </p:attrNameLst>
                                      </p:cBhvr>
                                      <p:tavLst>
                                        <p:tav tm="0">
                                          <p:val>
                                            <p:strVal val="#ppt_x"/>
                                          </p:val>
                                        </p:tav>
                                        <p:tav tm="100000">
                                          <p:val>
                                            <p:strVal val="#ppt_x"/>
                                          </p:val>
                                        </p:tav>
                                      </p:tavLst>
                                    </p:anim>
                                    <p:anim calcmode="lin" valueType="num">
                                      <p:cBhvr>
                                        <p:cTn id="4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护理缺陷及护理事故</a:t>
            </a:r>
          </a:p>
        </p:txBody>
      </p:sp>
      <p:grpSp>
        <p:nvGrpSpPr>
          <p:cNvPr id="5" name="组合 4">
            <a:extLst>
              <a:ext uri="{FF2B5EF4-FFF2-40B4-BE49-F238E27FC236}">
                <a16:creationId xmlns="" xmlns:a16="http://schemas.microsoft.com/office/drawing/2014/main" id="{65516C25-F859-4B28-BC56-CC7FC97CBFB2}"/>
              </a:ext>
            </a:extLst>
          </p:cNvPr>
          <p:cNvGrpSpPr/>
          <p:nvPr/>
        </p:nvGrpSpPr>
        <p:grpSpPr>
          <a:xfrm>
            <a:off x="1090487" y="1378396"/>
            <a:ext cx="4579408" cy="4406873"/>
            <a:chOff x="6397543" y="234921"/>
            <a:chExt cx="4579408" cy="3729354"/>
          </a:xfrm>
        </p:grpSpPr>
        <p:sp>
          <p:nvSpPr>
            <p:cNvPr id="7" name="矩形 17">
              <a:extLst>
                <a:ext uri="{FF2B5EF4-FFF2-40B4-BE49-F238E27FC236}">
                  <a16:creationId xmlns="" xmlns:a16="http://schemas.microsoft.com/office/drawing/2014/main" id="{ACAF172C-C836-46E7-8CBA-B1B5C1300011}"/>
                </a:ext>
              </a:extLst>
            </p:cNvPr>
            <p:cNvSpPr>
              <a:spLocks noChangeArrowheads="1"/>
            </p:cNvSpPr>
            <p:nvPr/>
          </p:nvSpPr>
          <p:spPr bwMode="auto">
            <a:xfrm>
              <a:off x="6397543" y="900594"/>
              <a:ext cx="4579408" cy="2845681"/>
            </a:xfrm>
            <a:prstGeom prst="rect">
              <a:avLst/>
            </a:prstGeom>
            <a:solidFill>
              <a:srgbClr val="019FAB"/>
            </a:solidFill>
            <a:ln>
              <a:noFill/>
            </a:ln>
          </p:spPr>
          <p:txBody>
            <a:bodyPr anchor="ctr"/>
            <a:lstStyle/>
            <a:p>
              <a:pPr algn="ctr">
                <a:lnSpc>
                  <a:spcPct val="150000"/>
                </a:lnSpc>
              </a:pPr>
              <a:endParaRPr lang="zh-CN" altLang="zh-CN">
                <a:solidFill>
                  <a:srgbClr val="FFFFFF"/>
                </a:solidFill>
                <a:cs typeface="+mn-ea"/>
                <a:sym typeface="+mn-lt"/>
              </a:endParaRPr>
            </a:p>
          </p:txBody>
        </p:sp>
        <p:sp>
          <p:nvSpPr>
            <p:cNvPr id="11" name="文本框 25">
              <a:extLst>
                <a:ext uri="{FF2B5EF4-FFF2-40B4-BE49-F238E27FC236}">
                  <a16:creationId xmlns="" xmlns:a16="http://schemas.microsoft.com/office/drawing/2014/main" id="{6790BC81-2139-4A1D-9D1C-8FD3C666C4B9}"/>
                </a:ext>
              </a:extLst>
            </p:cNvPr>
            <p:cNvSpPr>
              <a:spLocks noChangeArrowheads="1"/>
            </p:cNvSpPr>
            <p:nvPr/>
          </p:nvSpPr>
          <p:spPr bwMode="auto">
            <a:xfrm flipH="1">
              <a:off x="6602526" y="234921"/>
              <a:ext cx="4257676" cy="3729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endParaRPr lang="zh-CN" altLang="en-US" sz="3200" dirty="0">
                <a:solidFill>
                  <a:schemeClr val="bg1"/>
                </a:solidFill>
                <a:cs typeface="+mn-ea"/>
                <a:sym typeface="+mn-lt"/>
              </a:endParaRPr>
            </a:p>
            <a:p>
              <a:pPr>
                <a:lnSpc>
                  <a:spcPct val="150000"/>
                </a:lnSpc>
              </a:pPr>
              <a:r>
                <a:rPr lang="zh-CN" altLang="en-US" sz="3200" dirty="0">
                  <a:solidFill>
                    <a:schemeClr val="bg1"/>
                  </a:solidFill>
                  <a:cs typeface="+mn-ea"/>
                  <a:sym typeface="+mn-lt"/>
                </a:rPr>
                <a:t>    </a:t>
              </a:r>
              <a:r>
                <a:rPr lang="zh-CN" altLang="en-US" sz="2400" dirty="0">
                  <a:solidFill>
                    <a:schemeClr val="bg1"/>
                  </a:solidFill>
                  <a:cs typeface="+mn-ea"/>
                  <a:sym typeface="+mn-lt"/>
                </a:rPr>
                <a:t>概念：是指在诊疗护理工作中，因医务人员诊疗护理过失，直接造成病员死亡、伤残、组织器官损伤，导致功能障碍的严重缺陷。 </a:t>
              </a:r>
            </a:p>
          </p:txBody>
        </p:sp>
      </p:grpSp>
      <p:sp>
        <p:nvSpPr>
          <p:cNvPr id="15" name="矩形 14">
            <a:extLst>
              <a:ext uri="{FF2B5EF4-FFF2-40B4-BE49-F238E27FC236}">
                <a16:creationId xmlns="" xmlns:a16="http://schemas.microsoft.com/office/drawing/2014/main" id="{54728AF5-9300-4B0B-8FDC-D96386B7CD2A}"/>
              </a:ext>
            </a:extLst>
          </p:cNvPr>
          <p:cNvSpPr/>
          <p:nvPr/>
        </p:nvSpPr>
        <p:spPr>
          <a:xfrm>
            <a:off x="5874878" y="2039792"/>
            <a:ext cx="5448716" cy="3738780"/>
          </a:xfrm>
          <a:prstGeom prst="rect">
            <a:avLst/>
          </a:prstGeom>
        </p:spPr>
        <p:txBody>
          <a:bodyPr wrap="square">
            <a:spAutoFit/>
          </a:bodyPr>
          <a:lstStyle/>
          <a:p>
            <a:pPr>
              <a:lnSpc>
                <a:spcPct val="150000"/>
              </a:lnSpc>
            </a:pPr>
            <a:r>
              <a:rPr lang="zh-CN" altLang="en-US" sz="2000" kern="0" dirty="0">
                <a:cs typeface="+mn-ea"/>
                <a:sym typeface="+mn-lt"/>
              </a:rPr>
              <a:t>根据</a:t>
            </a:r>
            <a:r>
              <a:rPr lang="en-US" altLang="zh-CN" sz="2000" kern="0" dirty="0">
                <a:cs typeface="+mn-ea"/>
                <a:sym typeface="+mn-lt"/>
              </a:rPr>
              <a:t>《</a:t>
            </a:r>
            <a:r>
              <a:rPr lang="zh-CN" altLang="en-US" sz="2000" kern="0" dirty="0">
                <a:cs typeface="+mn-ea"/>
                <a:sym typeface="+mn-lt"/>
              </a:rPr>
              <a:t>医疗事故处理条例</a:t>
            </a:r>
            <a:r>
              <a:rPr lang="en-US" altLang="zh-CN" sz="2000" kern="0" dirty="0">
                <a:cs typeface="+mn-ea"/>
                <a:sym typeface="+mn-lt"/>
              </a:rPr>
              <a:t>》</a:t>
            </a:r>
            <a:r>
              <a:rPr lang="zh-CN" altLang="en-US" sz="2000" kern="0" dirty="0">
                <a:cs typeface="+mn-ea"/>
                <a:sym typeface="+mn-lt"/>
              </a:rPr>
              <a:t>护理事故分为四级： </a:t>
            </a:r>
          </a:p>
          <a:p>
            <a:pPr algn="just">
              <a:lnSpc>
                <a:spcPct val="150000"/>
              </a:lnSpc>
            </a:pPr>
            <a:r>
              <a:rPr lang="zh-CN" altLang="en-US" sz="2000" kern="0" dirty="0">
                <a:cs typeface="+mn-ea"/>
                <a:sym typeface="+mn-lt"/>
              </a:rPr>
              <a:t> 一级事故，造成患者死亡、重度残疾的。  </a:t>
            </a:r>
          </a:p>
          <a:p>
            <a:pPr algn="just">
              <a:lnSpc>
                <a:spcPct val="150000"/>
              </a:lnSpc>
            </a:pPr>
            <a:r>
              <a:rPr lang="zh-CN" altLang="en-US" sz="2000" kern="0" dirty="0">
                <a:cs typeface="+mn-ea"/>
                <a:sym typeface="+mn-lt"/>
              </a:rPr>
              <a:t> 二级事故，造成患者中度残疾、器官组织损伤导致严重功能障碍的。 </a:t>
            </a:r>
          </a:p>
          <a:p>
            <a:pPr algn="just">
              <a:lnSpc>
                <a:spcPct val="150000"/>
              </a:lnSpc>
            </a:pPr>
            <a:r>
              <a:rPr lang="zh-CN" altLang="en-US" sz="2000" kern="0" dirty="0">
                <a:cs typeface="+mn-ea"/>
                <a:sym typeface="+mn-lt"/>
              </a:rPr>
              <a:t> 三级事故，造成患者轻度残疾、器官组织损伤导致一般功能障碍的。 </a:t>
            </a:r>
          </a:p>
          <a:p>
            <a:pPr algn="just">
              <a:lnSpc>
                <a:spcPct val="150000"/>
              </a:lnSpc>
            </a:pPr>
            <a:r>
              <a:rPr lang="zh-CN" altLang="en-US" sz="2000" kern="0" dirty="0">
                <a:cs typeface="+mn-ea"/>
                <a:sym typeface="+mn-lt"/>
              </a:rPr>
              <a:t> 四级事故，造成患者明显人身损害的其他后果的。</a:t>
            </a:r>
          </a:p>
        </p:txBody>
      </p:sp>
    </p:spTree>
    <p:extLst>
      <p:ext uri="{BB962C8B-B14F-4D97-AF65-F5344CB8AC3E}">
        <p14:creationId xmlns:p14="http://schemas.microsoft.com/office/powerpoint/2010/main" val="2491411585"/>
      </p:ext>
    </p:extLst>
  </p:cSld>
  <p:clrMapOvr>
    <a:masterClrMapping/>
  </p:clrMapOvr>
  <mc:AlternateContent xmlns:mc="http://schemas.openxmlformats.org/markup-compatibility/2006" xmlns:p14="http://schemas.microsoft.com/office/powerpoint/2010/main">
    <mc:Choice Requires="p14">
      <p:transition spd="slow" p14:dur="1200" advTm="2000">
        <p14:prism/>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par>
                          <p:cTn id="13" fill="hold">
                            <p:stCondLst>
                              <p:cond delay="1000"/>
                            </p:stCondLst>
                            <p:childTnLst>
                              <p:par>
                                <p:cTn id="14" presetID="42" presetClass="entr" presetSubtype="0" fill="hold" grpId="0" nodeType="after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1000"/>
                                        <p:tgtEl>
                                          <p:spTgt spid="15"/>
                                        </p:tgtEl>
                                      </p:cBhvr>
                                    </p:animEffect>
                                    <p:anim calcmode="lin" valueType="num">
                                      <p:cBhvr>
                                        <p:cTn id="17" dur="1000" fill="hold"/>
                                        <p:tgtEl>
                                          <p:spTgt spid="15"/>
                                        </p:tgtEl>
                                        <p:attrNameLst>
                                          <p:attrName>ppt_x</p:attrName>
                                        </p:attrNameLst>
                                      </p:cBhvr>
                                      <p:tavLst>
                                        <p:tav tm="0">
                                          <p:val>
                                            <p:strVal val="#ppt_x"/>
                                          </p:val>
                                        </p:tav>
                                        <p:tav tm="100000">
                                          <p:val>
                                            <p:strVal val="#ppt_x"/>
                                          </p:val>
                                        </p:tav>
                                      </p:tavLst>
                                    </p:anim>
                                    <p:anim calcmode="lin" valueType="num">
                                      <p:cBhvr>
                                        <p:cTn id="18"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ext Box 8">
            <a:extLst>
              <a:ext uri="{FF2B5EF4-FFF2-40B4-BE49-F238E27FC236}">
                <a16:creationId xmlns="" xmlns:a16="http://schemas.microsoft.com/office/drawing/2014/main" id="{0A492EBD-C877-4DD5-A483-883740077AA9}"/>
              </a:ext>
            </a:extLst>
          </p:cNvPr>
          <p:cNvSpPr txBox="1">
            <a:spLocks noChangeArrowheads="1"/>
          </p:cNvSpPr>
          <p:nvPr/>
        </p:nvSpPr>
        <p:spPr bwMode="gray">
          <a:xfrm>
            <a:off x="6959308" y="2113548"/>
            <a:ext cx="24413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en-US" altLang="zh-CN" sz="4000" b="1" dirty="0">
                <a:solidFill>
                  <a:schemeClr val="bg1"/>
                </a:solidFill>
                <a:latin typeface="+mn-lt"/>
                <a:ea typeface="+mn-ea"/>
                <a:cs typeface="+mn-ea"/>
                <a:sym typeface="+mn-lt"/>
              </a:rPr>
              <a:t>PART 03</a:t>
            </a:r>
            <a:endParaRPr lang="zh-CN" altLang="en-US" sz="4000" b="1" dirty="0">
              <a:solidFill>
                <a:schemeClr val="bg1"/>
              </a:solidFill>
              <a:latin typeface="+mn-lt"/>
              <a:ea typeface="+mn-ea"/>
              <a:cs typeface="+mn-ea"/>
              <a:sym typeface="+mn-lt"/>
            </a:endParaRPr>
          </a:p>
        </p:txBody>
      </p:sp>
      <p:sp>
        <p:nvSpPr>
          <p:cNvPr id="24" name="Text Box 8">
            <a:extLst>
              <a:ext uri="{FF2B5EF4-FFF2-40B4-BE49-F238E27FC236}">
                <a16:creationId xmlns="" xmlns:a16="http://schemas.microsoft.com/office/drawing/2014/main" id="{2A6A71F8-E866-4333-ABDF-E514EC726EAE}"/>
              </a:ext>
            </a:extLst>
          </p:cNvPr>
          <p:cNvSpPr txBox="1">
            <a:spLocks noChangeArrowheads="1"/>
          </p:cNvSpPr>
          <p:nvPr/>
        </p:nvSpPr>
        <p:spPr bwMode="gray">
          <a:xfrm>
            <a:off x="6096000" y="3082134"/>
            <a:ext cx="416798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zh-CN" altLang="en-US" sz="4000" b="1" dirty="0">
                <a:solidFill>
                  <a:schemeClr val="bg1"/>
                </a:solidFill>
                <a:latin typeface="+mn-lt"/>
                <a:ea typeface="+mn-ea"/>
                <a:cs typeface="+mn-ea"/>
                <a:sym typeface="+mn-lt"/>
              </a:rPr>
              <a:t>案例分析启示</a:t>
            </a:r>
          </a:p>
        </p:txBody>
      </p:sp>
      <p:pic>
        <p:nvPicPr>
          <p:cNvPr id="25" name="图片 24">
            <a:extLst>
              <a:ext uri="{FF2B5EF4-FFF2-40B4-BE49-F238E27FC236}">
                <a16:creationId xmlns="" xmlns:a16="http://schemas.microsoft.com/office/drawing/2014/main" id="{A8682390-70CF-479F-8186-2E1120B0A0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1876" t="49271"/>
          <a:stretch/>
        </p:blipFill>
        <p:spPr>
          <a:xfrm>
            <a:off x="634442" y="1082842"/>
            <a:ext cx="5461558" cy="4925770"/>
          </a:xfrm>
          <a:prstGeom prst="rect">
            <a:avLst/>
          </a:prstGeom>
        </p:spPr>
      </p:pic>
      <p:pic>
        <p:nvPicPr>
          <p:cNvPr id="26" name="图片 25">
            <a:extLst>
              <a:ext uri="{FF2B5EF4-FFF2-40B4-BE49-F238E27FC236}">
                <a16:creationId xmlns="" xmlns:a16="http://schemas.microsoft.com/office/drawing/2014/main" id="{3A468C95-BD54-4CCB-A0B7-3961B49C51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61" t="1681" r="70403" b="40755"/>
          <a:stretch/>
        </p:blipFill>
        <p:spPr>
          <a:xfrm flipH="1">
            <a:off x="8649942" y="259324"/>
            <a:ext cx="3228080" cy="3244571"/>
          </a:xfrm>
          <a:prstGeom prst="rect">
            <a:avLst/>
          </a:prstGeom>
        </p:spPr>
      </p:pic>
      <p:pic>
        <p:nvPicPr>
          <p:cNvPr id="27" name="图片 26">
            <a:extLst>
              <a:ext uri="{FF2B5EF4-FFF2-40B4-BE49-F238E27FC236}">
                <a16:creationId xmlns="" xmlns:a16="http://schemas.microsoft.com/office/drawing/2014/main" id="{21F80A41-FA2C-471F-878C-22E366138EB7}"/>
              </a:ext>
            </a:extLst>
          </p:cNvPr>
          <p:cNvPicPr>
            <a:picLocks noChangeAspect="1"/>
          </p:cNvPicPr>
          <p:nvPr/>
        </p:nvPicPr>
        <p:blipFill rotWithShape="1">
          <a:blip r:embed="rId3">
            <a:extLst>
              <a:ext uri="{28A0092B-C50C-407E-A947-70E740481C1C}">
                <a14:useLocalDpi xmlns:a14="http://schemas.microsoft.com/office/drawing/2010/main" val="0"/>
              </a:ext>
            </a:extLst>
          </a:blip>
          <a:srcRect l="45794" t="80432" r="37538" b="1943"/>
          <a:stretch/>
        </p:blipFill>
        <p:spPr>
          <a:xfrm>
            <a:off x="5425282" y="4687535"/>
            <a:ext cx="4405563" cy="2329270"/>
          </a:xfrm>
          <a:prstGeom prst="rect">
            <a:avLst/>
          </a:prstGeom>
        </p:spPr>
      </p:pic>
    </p:spTree>
    <p:extLst>
      <p:ext uri="{BB962C8B-B14F-4D97-AF65-F5344CB8AC3E}">
        <p14:creationId xmlns:p14="http://schemas.microsoft.com/office/powerpoint/2010/main" val="2482559865"/>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案例分析启示</a:t>
            </a:r>
          </a:p>
        </p:txBody>
      </p:sp>
      <p:sp>
        <p:nvSpPr>
          <p:cNvPr id="5" name="矩形 4">
            <a:extLst>
              <a:ext uri="{FF2B5EF4-FFF2-40B4-BE49-F238E27FC236}">
                <a16:creationId xmlns="" xmlns:a16="http://schemas.microsoft.com/office/drawing/2014/main" id="{DD435C23-6374-4256-9F7D-7010B636AEC7}"/>
              </a:ext>
            </a:extLst>
          </p:cNvPr>
          <p:cNvSpPr/>
          <p:nvPr/>
        </p:nvSpPr>
        <p:spPr>
          <a:xfrm>
            <a:off x="5112532" y="3052557"/>
            <a:ext cx="5650992" cy="3277116"/>
          </a:xfrm>
          <a:prstGeom prst="rect">
            <a:avLst/>
          </a:prstGeom>
        </p:spPr>
        <p:txBody>
          <a:bodyPr wrap="square">
            <a:spAutoFit/>
          </a:bodyPr>
          <a:lstStyle/>
          <a:p>
            <a:pPr algn="just">
              <a:lnSpc>
                <a:spcPct val="150000"/>
              </a:lnSpc>
            </a:pPr>
            <a:r>
              <a:rPr lang="zh-CN" altLang="en-US" sz="2000" dirty="0">
                <a:cs typeface="+mn-ea"/>
                <a:sym typeface="+mn-lt"/>
              </a:rPr>
              <a:t>        患者 李某，女，</a:t>
            </a:r>
            <a:r>
              <a:rPr lang="en-US" altLang="zh-CN" sz="2000" dirty="0">
                <a:cs typeface="+mn-ea"/>
                <a:sym typeface="+mn-lt"/>
              </a:rPr>
              <a:t>72</a:t>
            </a:r>
            <a:r>
              <a:rPr lang="zh-CN" altLang="en-US" sz="2000" dirty="0">
                <a:cs typeface="+mn-ea"/>
                <a:sym typeface="+mn-lt"/>
              </a:rPr>
              <a:t>岁，患者因左髋部疼痛收入院，入院诊断：左股骨头坏死，入院完善各项术前准备后送手术室在腰硬联合麻下行左全髋关节置换术。术后患者恢复良好，予助行器下床行走。术后第六天查看患肢少许肿胀。</a:t>
            </a:r>
            <a:r>
              <a:rPr lang="en-US" altLang="zh-CN" sz="2000" dirty="0">
                <a:cs typeface="+mn-ea"/>
                <a:sym typeface="+mn-lt"/>
              </a:rPr>
              <a:t>B</a:t>
            </a:r>
            <a:r>
              <a:rPr lang="zh-CN" altLang="en-US" sz="2000" dirty="0">
                <a:cs typeface="+mn-ea"/>
                <a:sym typeface="+mn-lt"/>
              </a:rPr>
              <a:t>超示：左下肢静脉栓塞</a:t>
            </a:r>
          </a:p>
          <a:p>
            <a:pPr>
              <a:lnSpc>
                <a:spcPct val="150000"/>
              </a:lnSpc>
            </a:pPr>
            <a:r>
              <a:rPr lang="zh-CN" altLang="en-US" sz="2000" dirty="0">
                <a:cs typeface="+mn-ea"/>
                <a:sym typeface="+mn-lt"/>
              </a:rPr>
              <a:t>       </a:t>
            </a:r>
          </a:p>
        </p:txBody>
      </p:sp>
      <p:grpSp>
        <p:nvGrpSpPr>
          <p:cNvPr id="6" name="组合 5">
            <a:extLst>
              <a:ext uri="{FF2B5EF4-FFF2-40B4-BE49-F238E27FC236}">
                <a16:creationId xmlns="" xmlns:a16="http://schemas.microsoft.com/office/drawing/2014/main" id="{6A10A32E-883F-4409-94EF-A1D6A025EB49}"/>
              </a:ext>
            </a:extLst>
          </p:cNvPr>
          <p:cNvGrpSpPr/>
          <p:nvPr/>
        </p:nvGrpSpPr>
        <p:grpSpPr>
          <a:xfrm>
            <a:off x="5237835" y="2057971"/>
            <a:ext cx="5454982" cy="585216"/>
            <a:chOff x="569582" y="1657361"/>
            <a:chExt cx="5454982" cy="585216"/>
          </a:xfrm>
        </p:grpSpPr>
        <p:sp>
          <p:nvSpPr>
            <p:cNvPr id="7" name="矩形: 圆角 6">
              <a:extLst>
                <a:ext uri="{FF2B5EF4-FFF2-40B4-BE49-F238E27FC236}">
                  <a16:creationId xmlns="" xmlns:a16="http://schemas.microsoft.com/office/drawing/2014/main" id="{0EFF4EE3-1D5B-4F57-A2A5-F36B79814655}"/>
                </a:ext>
              </a:extLst>
            </p:cNvPr>
            <p:cNvSpPr/>
            <p:nvPr/>
          </p:nvSpPr>
          <p:spPr>
            <a:xfrm>
              <a:off x="569582" y="1657361"/>
              <a:ext cx="5454982" cy="585216"/>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矩形 7">
              <a:extLst>
                <a:ext uri="{FF2B5EF4-FFF2-40B4-BE49-F238E27FC236}">
                  <a16:creationId xmlns="" xmlns:a16="http://schemas.microsoft.com/office/drawing/2014/main" id="{B5F37366-37AC-4AEE-9FAC-C11E266B65A0}"/>
                </a:ext>
              </a:extLst>
            </p:cNvPr>
            <p:cNvSpPr/>
            <p:nvPr/>
          </p:nvSpPr>
          <p:spPr>
            <a:xfrm>
              <a:off x="764087" y="1657361"/>
              <a:ext cx="4801314" cy="544765"/>
            </a:xfrm>
            <a:prstGeom prst="rect">
              <a:avLst/>
            </a:prstGeom>
          </p:spPr>
          <p:txBody>
            <a:bodyPr wrap="none">
              <a:spAutoFit/>
            </a:bodyPr>
            <a:lstStyle/>
            <a:p>
              <a:pPr>
                <a:lnSpc>
                  <a:spcPct val="130000"/>
                </a:lnSpc>
              </a:pPr>
              <a:r>
                <a:rPr lang="zh-CN" altLang="en-US" sz="2400" b="1" dirty="0">
                  <a:solidFill>
                    <a:schemeClr val="bg1"/>
                  </a:solidFill>
                  <a:cs typeface="+mn-ea"/>
                  <a:sym typeface="+mn-lt"/>
                </a:rPr>
                <a:t>髋关节置换术后小腿疼痛正常吗？</a:t>
              </a:r>
            </a:p>
          </p:txBody>
        </p:sp>
      </p:grpSp>
      <p:pic>
        <p:nvPicPr>
          <p:cNvPr id="12" name="图片 11">
            <a:extLst>
              <a:ext uri="{FF2B5EF4-FFF2-40B4-BE49-F238E27FC236}">
                <a16:creationId xmlns="" xmlns:a16="http://schemas.microsoft.com/office/drawing/2014/main" id="{ED2984AD-C6C5-46FB-A9F2-17DEC2E4E2B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1052" y="1132129"/>
            <a:ext cx="4969842" cy="4969842"/>
          </a:xfrm>
          <a:prstGeom prst="rect">
            <a:avLst/>
          </a:prstGeom>
        </p:spPr>
      </p:pic>
    </p:spTree>
    <p:extLst>
      <p:ext uri="{BB962C8B-B14F-4D97-AF65-F5344CB8AC3E}">
        <p14:creationId xmlns:p14="http://schemas.microsoft.com/office/powerpoint/2010/main" val="19733901"/>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750" fill="hold"/>
                                        <p:tgtEl>
                                          <p:spTgt spid="6"/>
                                        </p:tgtEl>
                                        <p:attrNameLst>
                                          <p:attrName>ppt_x</p:attrName>
                                        </p:attrNameLst>
                                      </p:cBhvr>
                                      <p:tavLst>
                                        <p:tav tm="0">
                                          <p:val>
                                            <p:strVal val="0-#ppt_w/2"/>
                                          </p:val>
                                        </p:tav>
                                        <p:tav tm="100000">
                                          <p:val>
                                            <p:strVal val="#ppt_x"/>
                                          </p:val>
                                        </p:tav>
                                      </p:tavLst>
                                    </p:anim>
                                    <p:anim calcmode="lin" valueType="num">
                                      <p:cBhvr additive="base">
                                        <p:cTn id="13" dur="75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750" fill="hold"/>
                                        <p:tgtEl>
                                          <p:spTgt spid="5"/>
                                        </p:tgtEl>
                                        <p:attrNameLst>
                                          <p:attrName>ppt_x</p:attrName>
                                        </p:attrNameLst>
                                      </p:cBhvr>
                                      <p:tavLst>
                                        <p:tav tm="0">
                                          <p:val>
                                            <p:strVal val="#ppt_x"/>
                                          </p:val>
                                        </p:tav>
                                        <p:tav tm="100000">
                                          <p:val>
                                            <p:strVal val="#ppt_x"/>
                                          </p:val>
                                        </p:tav>
                                      </p:tavLst>
                                    </p:anim>
                                    <p:anim calcmode="lin" valueType="num">
                                      <p:cBhvr additive="base">
                                        <p:cTn id="18" dur="75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案例分析启示</a:t>
            </a:r>
          </a:p>
        </p:txBody>
      </p:sp>
      <p:grpSp>
        <p:nvGrpSpPr>
          <p:cNvPr id="5" name="组合 4">
            <a:extLst>
              <a:ext uri="{FF2B5EF4-FFF2-40B4-BE49-F238E27FC236}">
                <a16:creationId xmlns="" xmlns:a16="http://schemas.microsoft.com/office/drawing/2014/main" id="{748D3CD2-09CB-4214-94EC-84E08A5D88AE}"/>
              </a:ext>
            </a:extLst>
          </p:cNvPr>
          <p:cNvGrpSpPr/>
          <p:nvPr/>
        </p:nvGrpSpPr>
        <p:grpSpPr>
          <a:xfrm>
            <a:off x="874382" y="1675424"/>
            <a:ext cx="6063419" cy="585216"/>
            <a:chOff x="569582" y="1657361"/>
            <a:chExt cx="6063419" cy="585216"/>
          </a:xfrm>
        </p:grpSpPr>
        <p:sp>
          <p:nvSpPr>
            <p:cNvPr id="6" name="矩形: 圆角 5">
              <a:extLst>
                <a:ext uri="{FF2B5EF4-FFF2-40B4-BE49-F238E27FC236}">
                  <a16:creationId xmlns="" xmlns:a16="http://schemas.microsoft.com/office/drawing/2014/main" id="{26C94C02-E8AF-410B-A9DC-E6C33850F3EB}"/>
                </a:ext>
              </a:extLst>
            </p:cNvPr>
            <p:cNvSpPr/>
            <p:nvPr/>
          </p:nvSpPr>
          <p:spPr>
            <a:xfrm>
              <a:off x="569582" y="1657361"/>
              <a:ext cx="6063419" cy="585216"/>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 xmlns:a16="http://schemas.microsoft.com/office/drawing/2014/main" id="{61D6CEC4-6121-443B-A3C5-0B4ED316EE08}"/>
                </a:ext>
              </a:extLst>
            </p:cNvPr>
            <p:cNvSpPr/>
            <p:nvPr/>
          </p:nvSpPr>
          <p:spPr>
            <a:xfrm>
              <a:off x="764087" y="1657361"/>
              <a:ext cx="5724644" cy="544765"/>
            </a:xfrm>
            <a:prstGeom prst="rect">
              <a:avLst/>
            </a:prstGeom>
          </p:spPr>
          <p:txBody>
            <a:bodyPr wrap="none">
              <a:spAutoFit/>
            </a:bodyPr>
            <a:lstStyle/>
            <a:p>
              <a:pPr>
                <a:lnSpc>
                  <a:spcPct val="130000"/>
                </a:lnSpc>
              </a:pPr>
              <a:r>
                <a:rPr lang="zh-CN" altLang="en-US" sz="2400" b="1" dirty="0">
                  <a:solidFill>
                    <a:schemeClr val="bg1"/>
                  </a:solidFill>
                  <a:cs typeface="+mn-ea"/>
                  <a:sym typeface="+mn-lt"/>
                </a:rPr>
                <a:t>分析：深静脉血栓形成主要原因有哪些？</a:t>
              </a:r>
            </a:p>
          </p:txBody>
        </p:sp>
      </p:grpSp>
      <p:sp>
        <p:nvSpPr>
          <p:cNvPr id="8" name="Rectangle 3">
            <a:extLst>
              <a:ext uri="{FF2B5EF4-FFF2-40B4-BE49-F238E27FC236}">
                <a16:creationId xmlns="" xmlns:a16="http://schemas.microsoft.com/office/drawing/2014/main" id="{2F23612E-3A86-4881-8B18-0DC6D04655BF}"/>
              </a:ext>
            </a:extLst>
          </p:cNvPr>
          <p:cNvSpPr txBox="1">
            <a:spLocks noChangeArrowheads="1"/>
          </p:cNvSpPr>
          <p:nvPr/>
        </p:nvSpPr>
        <p:spPr>
          <a:xfrm>
            <a:off x="907040" y="2538399"/>
            <a:ext cx="5919149" cy="38021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en-US" altLang="zh-CN" sz="1800" dirty="0">
                <a:cs typeface="+mn-ea"/>
                <a:sym typeface="+mn-lt"/>
              </a:rPr>
              <a:t>1</a:t>
            </a:r>
            <a:r>
              <a:rPr lang="zh-CN" altLang="en-US" sz="1800" dirty="0">
                <a:cs typeface="+mn-ea"/>
                <a:sym typeface="+mn-lt"/>
              </a:rPr>
              <a:t>、全髋关节置换为大手术，患者为老年女性，腰硬联合麻醉，手术时间为</a:t>
            </a:r>
            <a:r>
              <a:rPr lang="en-US" altLang="zh-CN" sz="1800" dirty="0">
                <a:cs typeface="+mn-ea"/>
                <a:sym typeface="+mn-lt"/>
              </a:rPr>
              <a:t>3</a:t>
            </a:r>
            <a:r>
              <a:rPr lang="zh-CN" altLang="en-US" sz="1800" dirty="0">
                <a:cs typeface="+mn-ea"/>
                <a:sym typeface="+mn-lt"/>
              </a:rPr>
              <a:t>小时</a:t>
            </a:r>
            <a:r>
              <a:rPr lang="en-US" altLang="zh-CN" sz="1800" dirty="0">
                <a:cs typeface="+mn-ea"/>
                <a:sym typeface="+mn-lt"/>
              </a:rPr>
              <a:t>30</a:t>
            </a:r>
            <a:r>
              <a:rPr lang="zh-CN" altLang="en-US" sz="1800" dirty="0">
                <a:cs typeface="+mn-ea"/>
                <a:sym typeface="+mn-lt"/>
              </a:rPr>
              <a:t>分钟，容易出现深静脉血栓。</a:t>
            </a:r>
          </a:p>
          <a:p>
            <a:pPr marL="0" indent="0" algn="just">
              <a:lnSpc>
                <a:spcPct val="120000"/>
              </a:lnSpc>
              <a:buNone/>
            </a:pPr>
            <a:r>
              <a:rPr lang="en-US" altLang="zh-CN" sz="1800" dirty="0">
                <a:cs typeface="+mn-ea"/>
                <a:sym typeface="+mn-lt"/>
              </a:rPr>
              <a:t>2</a:t>
            </a:r>
            <a:r>
              <a:rPr lang="zh-CN" altLang="en-US" sz="1800" dirty="0">
                <a:cs typeface="+mn-ea"/>
                <a:sym typeface="+mn-lt"/>
              </a:rPr>
              <a:t>、术后患者恢复良好，助行器下地行走，术后出现肿胀属正常反应，容易与下床行走后下肢出现少许肿胀混淆。</a:t>
            </a:r>
          </a:p>
          <a:p>
            <a:pPr marL="0" indent="0" algn="just">
              <a:lnSpc>
                <a:spcPct val="120000"/>
              </a:lnSpc>
              <a:buNone/>
            </a:pPr>
            <a:r>
              <a:rPr lang="en-US" altLang="zh-CN" sz="1800" dirty="0">
                <a:cs typeface="+mn-ea"/>
                <a:sym typeface="+mn-lt"/>
              </a:rPr>
              <a:t>3</a:t>
            </a:r>
            <a:r>
              <a:rPr lang="zh-CN" altLang="en-US" sz="1800" dirty="0">
                <a:cs typeface="+mn-ea"/>
                <a:sym typeface="+mn-lt"/>
              </a:rPr>
              <a:t>、护士交接班未进行患肢检查，重点查动脉搏动，患肢肤温，肤色，感觉情况，对已出现的</a:t>
            </a:r>
            <a:r>
              <a:rPr lang="en-US" altLang="zh-CN" sz="1800" dirty="0">
                <a:cs typeface="+mn-ea"/>
                <a:sym typeface="+mn-lt"/>
              </a:rPr>
              <a:t>Homans</a:t>
            </a:r>
            <a:r>
              <a:rPr lang="zh-CN" altLang="en-US" sz="1800" dirty="0">
                <a:cs typeface="+mn-ea"/>
                <a:sym typeface="+mn-lt"/>
              </a:rPr>
              <a:t>征阳性体征未能提高警惕。</a:t>
            </a:r>
          </a:p>
          <a:p>
            <a:pPr marL="0" indent="0" algn="just">
              <a:lnSpc>
                <a:spcPct val="120000"/>
              </a:lnSpc>
              <a:buNone/>
            </a:pPr>
            <a:r>
              <a:rPr lang="en-US" altLang="zh-CN" sz="1800" dirty="0">
                <a:cs typeface="+mn-ea"/>
                <a:sym typeface="+mn-lt"/>
              </a:rPr>
              <a:t>4</a:t>
            </a:r>
            <a:r>
              <a:rPr lang="zh-CN" altLang="en-US" sz="1800" dirty="0">
                <a:cs typeface="+mn-ea"/>
                <a:sym typeface="+mn-lt"/>
              </a:rPr>
              <a:t>、专科知识的缺乏，未能预见性考虑到可能发生的合并症，忽视了对患者的观察。</a:t>
            </a:r>
          </a:p>
        </p:txBody>
      </p:sp>
      <p:sp>
        <p:nvSpPr>
          <p:cNvPr id="11" name="矩形 10">
            <a:extLst>
              <a:ext uri="{FF2B5EF4-FFF2-40B4-BE49-F238E27FC236}">
                <a16:creationId xmlns="" xmlns:a16="http://schemas.microsoft.com/office/drawing/2014/main" id="{22232042-E806-46E8-8F52-DF53FFEBA9F1}"/>
              </a:ext>
            </a:extLst>
          </p:cNvPr>
          <p:cNvSpPr/>
          <p:nvPr/>
        </p:nvSpPr>
        <p:spPr>
          <a:xfrm>
            <a:off x="7250709" y="2550170"/>
            <a:ext cx="4137597" cy="3394904"/>
          </a:xfrm>
          <a:prstGeom prst="rect">
            <a:avLst/>
          </a:prstGeom>
        </p:spPr>
        <p:txBody>
          <a:bodyPr wrap="square">
            <a:spAutoFit/>
          </a:bodyPr>
          <a:lstStyle/>
          <a:p>
            <a:pPr>
              <a:lnSpc>
                <a:spcPct val="120000"/>
              </a:lnSpc>
            </a:pPr>
            <a:r>
              <a:rPr lang="en-US" altLang="zh-CN" dirty="0">
                <a:cs typeface="+mn-ea"/>
                <a:sym typeface="+mn-lt"/>
              </a:rPr>
              <a:t>1</a:t>
            </a:r>
            <a:r>
              <a:rPr lang="zh-CN" altLang="en-US" dirty="0">
                <a:cs typeface="+mn-ea"/>
                <a:sym typeface="+mn-lt"/>
              </a:rPr>
              <a:t>、对于存在深静脉血栓形成高风险的患者，缺乏正确评估，在患者术后并发症的观察上缺乏意识和警惕性，同时对已出现的症状体征未能重视，未能及时发现症状的持续变化。</a:t>
            </a:r>
          </a:p>
          <a:p>
            <a:pPr>
              <a:lnSpc>
                <a:spcPct val="120000"/>
              </a:lnSpc>
            </a:pPr>
            <a:r>
              <a:rPr lang="en-US" altLang="zh-CN" dirty="0">
                <a:cs typeface="+mn-ea"/>
                <a:sym typeface="+mn-lt"/>
              </a:rPr>
              <a:t>2</a:t>
            </a:r>
            <a:r>
              <a:rPr lang="zh-CN" altLang="en-US" dirty="0">
                <a:cs typeface="+mn-ea"/>
                <a:sym typeface="+mn-lt"/>
              </a:rPr>
              <a:t>、严格落实交接班制度，做到床边交接检查患肢，及时观察到病情的变化，落实三级查房制度，提高护士的观察能力，提高警惕性，对异常体征应详细记录，动态观察，保证判断的准确性。</a:t>
            </a:r>
          </a:p>
        </p:txBody>
      </p:sp>
      <p:grpSp>
        <p:nvGrpSpPr>
          <p:cNvPr id="12" name="组合 11">
            <a:extLst>
              <a:ext uri="{FF2B5EF4-FFF2-40B4-BE49-F238E27FC236}">
                <a16:creationId xmlns="" xmlns:a16="http://schemas.microsoft.com/office/drawing/2014/main" id="{3C4B3B9C-0FBC-4752-A868-58550477634C}"/>
              </a:ext>
            </a:extLst>
          </p:cNvPr>
          <p:cNvGrpSpPr/>
          <p:nvPr/>
        </p:nvGrpSpPr>
        <p:grpSpPr>
          <a:xfrm>
            <a:off x="7250709" y="1634973"/>
            <a:ext cx="1259218" cy="585216"/>
            <a:chOff x="569583" y="4615423"/>
            <a:chExt cx="1259218" cy="585216"/>
          </a:xfrm>
        </p:grpSpPr>
        <p:sp>
          <p:nvSpPr>
            <p:cNvPr id="13" name="矩形: 圆角 12">
              <a:extLst>
                <a:ext uri="{FF2B5EF4-FFF2-40B4-BE49-F238E27FC236}">
                  <a16:creationId xmlns="" xmlns:a16="http://schemas.microsoft.com/office/drawing/2014/main" id="{D6F7851B-ADF4-45AD-89A0-0D8FF01088F4}"/>
                </a:ext>
              </a:extLst>
            </p:cNvPr>
            <p:cNvSpPr/>
            <p:nvPr/>
          </p:nvSpPr>
          <p:spPr>
            <a:xfrm>
              <a:off x="569583" y="4615423"/>
              <a:ext cx="1259218" cy="585216"/>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4" name="矩形 13">
              <a:extLst>
                <a:ext uri="{FF2B5EF4-FFF2-40B4-BE49-F238E27FC236}">
                  <a16:creationId xmlns="" xmlns:a16="http://schemas.microsoft.com/office/drawing/2014/main" id="{8FB6D9C1-B9FC-45FF-B8AF-4CF24D871053}"/>
                </a:ext>
              </a:extLst>
            </p:cNvPr>
            <p:cNvSpPr/>
            <p:nvPr/>
          </p:nvSpPr>
          <p:spPr>
            <a:xfrm>
              <a:off x="764087" y="4615423"/>
              <a:ext cx="800219" cy="544765"/>
            </a:xfrm>
            <a:prstGeom prst="rect">
              <a:avLst/>
            </a:prstGeom>
          </p:spPr>
          <p:txBody>
            <a:bodyPr wrap="none">
              <a:spAutoFit/>
            </a:bodyPr>
            <a:lstStyle/>
            <a:p>
              <a:pPr>
                <a:lnSpc>
                  <a:spcPct val="130000"/>
                </a:lnSpc>
              </a:pPr>
              <a:r>
                <a:rPr lang="zh-CN" altLang="en-US" sz="2400" b="1" dirty="0">
                  <a:solidFill>
                    <a:schemeClr val="bg1"/>
                  </a:solidFill>
                  <a:cs typeface="+mn-ea"/>
                  <a:sym typeface="+mn-lt"/>
                </a:rPr>
                <a:t>启示</a:t>
              </a:r>
            </a:p>
          </p:txBody>
        </p:sp>
      </p:grpSp>
      <p:sp>
        <p:nvSpPr>
          <p:cNvPr id="3" name="矩形 2">
            <a:extLst>
              <a:ext uri="{FF2B5EF4-FFF2-40B4-BE49-F238E27FC236}">
                <a16:creationId xmlns="" xmlns:a16="http://schemas.microsoft.com/office/drawing/2014/main" id="{75EE9727-D1AC-47E7-BF47-F943E69C20F0}"/>
              </a:ext>
            </a:extLst>
          </p:cNvPr>
          <p:cNvSpPr/>
          <p:nvPr/>
        </p:nvSpPr>
        <p:spPr>
          <a:xfrm>
            <a:off x="874382" y="2383971"/>
            <a:ext cx="6033654" cy="3727302"/>
          </a:xfrm>
          <a:prstGeom prst="rect">
            <a:avLst/>
          </a:prstGeom>
          <a:noFill/>
          <a:ln>
            <a:solidFill>
              <a:srgbClr val="019F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a:extLst>
              <a:ext uri="{FF2B5EF4-FFF2-40B4-BE49-F238E27FC236}">
                <a16:creationId xmlns="" xmlns:a16="http://schemas.microsoft.com/office/drawing/2014/main" id="{91AA360A-F6A3-400F-8BA9-A6F9C180032C}"/>
              </a:ext>
            </a:extLst>
          </p:cNvPr>
          <p:cNvSpPr/>
          <p:nvPr/>
        </p:nvSpPr>
        <p:spPr>
          <a:xfrm>
            <a:off x="7139097" y="2374669"/>
            <a:ext cx="4208870" cy="3727302"/>
          </a:xfrm>
          <a:prstGeom prst="rect">
            <a:avLst/>
          </a:prstGeom>
          <a:noFill/>
          <a:ln>
            <a:solidFill>
              <a:srgbClr val="019F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49068130"/>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0-#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ppt_x"/>
                                          </p:val>
                                        </p:tav>
                                        <p:tav tm="100000">
                                          <p:val>
                                            <p:strVal val="#ppt_x"/>
                                          </p:val>
                                        </p:tav>
                                      </p:tavLst>
                                    </p:anim>
                                    <p:anim calcmode="lin" valueType="num">
                                      <p:cBhvr additive="base">
                                        <p:cTn id="2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P spid="1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案例分析启示</a:t>
            </a:r>
          </a:p>
        </p:txBody>
      </p:sp>
      <p:sp>
        <p:nvSpPr>
          <p:cNvPr id="5" name="矩形 4">
            <a:extLst>
              <a:ext uri="{FF2B5EF4-FFF2-40B4-BE49-F238E27FC236}">
                <a16:creationId xmlns="" xmlns:a16="http://schemas.microsoft.com/office/drawing/2014/main" id="{8349E4AD-35BE-4EDF-8B88-6F935CD3B471}"/>
              </a:ext>
            </a:extLst>
          </p:cNvPr>
          <p:cNvSpPr/>
          <p:nvPr/>
        </p:nvSpPr>
        <p:spPr>
          <a:xfrm>
            <a:off x="877916" y="2719769"/>
            <a:ext cx="5782125" cy="3303918"/>
          </a:xfrm>
          <a:prstGeom prst="rect">
            <a:avLst/>
          </a:prstGeom>
        </p:spPr>
        <p:txBody>
          <a:bodyPr wrap="square">
            <a:spAutoFit/>
          </a:bodyPr>
          <a:lstStyle/>
          <a:p>
            <a:pPr algn="just">
              <a:lnSpc>
                <a:spcPct val="130000"/>
              </a:lnSpc>
            </a:pPr>
            <a:r>
              <a:rPr lang="zh-CN" altLang="en-US" dirty="0">
                <a:cs typeface="+mn-ea"/>
                <a:sym typeface="+mn-lt"/>
              </a:rPr>
              <a:t>         </a:t>
            </a:r>
            <a:r>
              <a:rPr lang="en-US" altLang="zh-CN" dirty="0">
                <a:cs typeface="+mn-ea"/>
                <a:sym typeface="+mn-lt"/>
              </a:rPr>
              <a:t>7</a:t>
            </a:r>
            <a:r>
              <a:rPr lang="zh-CN" altLang="en-US" dirty="0">
                <a:cs typeface="+mn-ea"/>
                <a:sym typeface="+mn-lt"/>
              </a:rPr>
              <a:t>月</a:t>
            </a:r>
            <a:r>
              <a:rPr lang="en-US" altLang="zh-CN" dirty="0">
                <a:cs typeface="+mn-ea"/>
                <a:sym typeface="+mn-lt"/>
              </a:rPr>
              <a:t>11</a:t>
            </a:r>
            <a:r>
              <a:rPr lang="zh-CN" altLang="en-US" dirty="0">
                <a:cs typeface="+mn-ea"/>
                <a:sym typeface="+mn-lt"/>
              </a:rPr>
              <a:t>日，因加床较多，床位调整，医嘱开出</a:t>
            </a:r>
            <a:r>
              <a:rPr lang="en-US" altLang="zh-CN" dirty="0">
                <a:cs typeface="+mn-ea"/>
                <a:sym typeface="+mn-lt"/>
              </a:rPr>
              <a:t>9</a:t>
            </a:r>
            <a:r>
              <a:rPr lang="zh-CN" altLang="en-US" dirty="0">
                <a:cs typeface="+mn-ea"/>
                <a:sym typeface="+mn-lt"/>
              </a:rPr>
              <a:t>床搬</a:t>
            </a:r>
            <a:r>
              <a:rPr lang="en-US" altLang="zh-CN" dirty="0">
                <a:cs typeface="+mn-ea"/>
                <a:sym typeface="+mn-lt"/>
              </a:rPr>
              <a:t>6</a:t>
            </a:r>
            <a:r>
              <a:rPr lang="zh-CN" altLang="en-US" dirty="0">
                <a:cs typeface="+mn-ea"/>
                <a:sym typeface="+mn-lt"/>
              </a:rPr>
              <a:t>床，</a:t>
            </a:r>
            <a:r>
              <a:rPr lang="en-US" altLang="zh-CN" dirty="0">
                <a:cs typeface="+mn-ea"/>
                <a:sym typeface="+mn-lt"/>
              </a:rPr>
              <a:t>51</a:t>
            </a:r>
            <a:r>
              <a:rPr lang="zh-CN" altLang="en-US" dirty="0">
                <a:cs typeface="+mn-ea"/>
                <a:sym typeface="+mn-lt"/>
              </a:rPr>
              <a:t>床搬</a:t>
            </a:r>
            <a:r>
              <a:rPr lang="en-US" altLang="zh-CN" dirty="0">
                <a:cs typeface="+mn-ea"/>
                <a:sym typeface="+mn-lt"/>
              </a:rPr>
              <a:t>9</a:t>
            </a:r>
            <a:r>
              <a:rPr lang="zh-CN" altLang="en-US" dirty="0">
                <a:cs typeface="+mn-ea"/>
                <a:sym typeface="+mn-lt"/>
              </a:rPr>
              <a:t>床，二人第二日均准备接台手术，上午手术通知单送至手术室。下午调整床位。第二日，手术室护士按手术通知单通知责任护士</a:t>
            </a:r>
            <a:r>
              <a:rPr lang="en-US" altLang="zh-CN" dirty="0">
                <a:cs typeface="+mn-ea"/>
                <a:sym typeface="+mn-lt"/>
              </a:rPr>
              <a:t>9</a:t>
            </a:r>
            <a:r>
              <a:rPr lang="zh-CN" altLang="en-US" dirty="0">
                <a:cs typeface="+mn-ea"/>
                <a:sym typeface="+mn-lt"/>
              </a:rPr>
              <a:t>床手术，接电话护士复述后就执行术前医嘱，这时正好</a:t>
            </a:r>
            <a:r>
              <a:rPr lang="en-US" altLang="zh-CN" dirty="0">
                <a:cs typeface="+mn-ea"/>
                <a:sym typeface="+mn-lt"/>
              </a:rPr>
              <a:t>11:30</a:t>
            </a:r>
            <a:r>
              <a:rPr lang="zh-CN" altLang="en-US" dirty="0">
                <a:cs typeface="+mn-ea"/>
                <a:sym typeface="+mn-lt"/>
              </a:rPr>
              <a:t>，责班轮换吃饭时间到，接电话的责任护士告知前来接班护士，</a:t>
            </a:r>
            <a:r>
              <a:rPr lang="en-US" altLang="zh-CN" dirty="0">
                <a:cs typeface="+mn-ea"/>
                <a:sym typeface="+mn-lt"/>
              </a:rPr>
              <a:t>9</a:t>
            </a:r>
            <a:r>
              <a:rPr lang="zh-CN" altLang="en-US" dirty="0">
                <a:cs typeface="+mn-ea"/>
                <a:sym typeface="+mn-lt"/>
              </a:rPr>
              <a:t>床接手术，手术转运单已填好，术前针抽好你去打一下，接班者去</a:t>
            </a:r>
            <a:r>
              <a:rPr lang="en-US" altLang="zh-CN" dirty="0">
                <a:cs typeface="+mn-ea"/>
                <a:sym typeface="+mn-lt"/>
              </a:rPr>
              <a:t>9</a:t>
            </a:r>
            <a:r>
              <a:rPr lang="zh-CN" altLang="en-US" dirty="0">
                <a:cs typeface="+mn-ea"/>
                <a:sym typeface="+mn-lt"/>
              </a:rPr>
              <a:t>床执行术前针后，未再次核对，手术室卫生员接走。</a:t>
            </a:r>
            <a:r>
              <a:rPr lang="en-US" altLang="zh-CN" dirty="0">
                <a:cs typeface="+mn-ea"/>
                <a:sym typeface="+mn-lt"/>
              </a:rPr>
              <a:t>12:00</a:t>
            </a:r>
            <a:r>
              <a:rPr lang="zh-CN" altLang="en-US" dirty="0">
                <a:cs typeface="+mn-ea"/>
                <a:sym typeface="+mn-lt"/>
              </a:rPr>
              <a:t>手术室通知病人接错。</a:t>
            </a:r>
          </a:p>
        </p:txBody>
      </p:sp>
      <p:grpSp>
        <p:nvGrpSpPr>
          <p:cNvPr id="6" name="组合 5">
            <a:extLst>
              <a:ext uri="{FF2B5EF4-FFF2-40B4-BE49-F238E27FC236}">
                <a16:creationId xmlns="" xmlns:a16="http://schemas.microsoft.com/office/drawing/2014/main" id="{C4DF7CE3-E336-4DC7-B5BB-D81536896CE5}"/>
              </a:ext>
            </a:extLst>
          </p:cNvPr>
          <p:cNvGrpSpPr/>
          <p:nvPr/>
        </p:nvGrpSpPr>
        <p:grpSpPr>
          <a:xfrm>
            <a:off x="938551" y="1913637"/>
            <a:ext cx="5721490" cy="585216"/>
            <a:chOff x="569581" y="1657361"/>
            <a:chExt cx="5721490" cy="585216"/>
          </a:xfrm>
        </p:grpSpPr>
        <p:sp>
          <p:nvSpPr>
            <p:cNvPr id="7" name="矩形: 圆角 6">
              <a:extLst>
                <a:ext uri="{FF2B5EF4-FFF2-40B4-BE49-F238E27FC236}">
                  <a16:creationId xmlns="" xmlns:a16="http://schemas.microsoft.com/office/drawing/2014/main" id="{B3C08AEE-F8C0-4CB4-B1B9-CF971A44FD3F}"/>
                </a:ext>
              </a:extLst>
            </p:cNvPr>
            <p:cNvSpPr/>
            <p:nvPr/>
          </p:nvSpPr>
          <p:spPr>
            <a:xfrm>
              <a:off x="569581" y="1657361"/>
              <a:ext cx="5721490" cy="585216"/>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8" name="矩形 7">
              <a:extLst>
                <a:ext uri="{FF2B5EF4-FFF2-40B4-BE49-F238E27FC236}">
                  <a16:creationId xmlns="" xmlns:a16="http://schemas.microsoft.com/office/drawing/2014/main" id="{557AE6D5-52AF-43EF-BB5B-001B0A79C02A}"/>
                </a:ext>
              </a:extLst>
            </p:cNvPr>
            <p:cNvSpPr/>
            <p:nvPr/>
          </p:nvSpPr>
          <p:spPr>
            <a:xfrm>
              <a:off x="764087" y="1657361"/>
              <a:ext cx="2255746" cy="544765"/>
            </a:xfrm>
            <a:prstGeom prst="rect">
              <a:avLst/>
            </a:prstGeom>
          </p:spPr>
          <p:txBody>
            <a:bodyPr wrap="none">
              <a:spAutoFit/>
            </a:bodyPr>
            <a:lstStyle/>
            <a:p>
              <a:pPr>
                <a:lnSpc>
                  <a:spcPct val="130000"/>
                </a:lnSpc>
              </a:pPr>
              <a:r>
                <a:rPr lang="zh-CN" altLang="en-US" sz="2400" b="1" dirty="0">
                  <a:solidFill>
                    <a:schemeClr val="bg1"/>
                  </a:solidFill>
                  <a:cs typeface="+mn-ea"/>
                  <a:sym typeface="+mn-lt"/>
                </a:rPr>
                <a:t>是</a:t>
              </a:r>
              <a:r>
                <a:rPr lang="en-US" altLang="zh-CN" sz="2400" b="1" dirty="0">
                  <a:solidFill>
                    <a:schemeClr val="bg1"/>
                  </a:solidFill>
                  <a:cs typeface="+mn-ea"/>
                  <a:sym typeface="+mn-lt"/>
                </a:rPr>
                <a:t>9</a:t>
              </a:r>
              <a:r>
                <a:rPr lang="zh-CN" altLang="en-US" sz="2400" b="1" dirty="0">
                  <a:solidFill>
                    <a:schemeClr val="bg1"/>
                  </a:solidFill>
                  <a:cs typeface="+mn-ea"/>
                  <a:sym typeface="+mn-lt"/>
                </a:rPr>
                <a:t>床还是</a:t>
              </a:r>
              <a:r>
                <a:rPr lang="en-US" altLang="zh-CN" sz="2400" b="1" dirty="0">
                  <a:solidFill>
                    <a:schemeClr val="bg1"/>
                  </a:solidFill>
                  <a:cs typeface="+mn-ea"/>
                  <a:sym typeface="+mn-lt"/>
                </a:rPr>
                <a:t>6</a:t>
              </a:r>
              <a:r>
                <a:rPr lang="zh-CN" altLang="en-US" sz="2400" b="1" dirty="0">
                  <a:solidFill>
                    <a:schemeClr val="bg1"/>
                  </a:solidFill>
                  <a:cs typeface="+mn-ea"/>
                  <a:sym typeface="+mn-lt"/>
                </a:rPr>
                <a:t>床？</a:t>
              </a:r>
            </a:p>
          </p:txBody>
        </p:sp>
      </p:grpSp>
      <p:pic>
        <p:nvPicPr>
          <p:cNvPr id="11" name="图片 10">
            <a:extLst>
              <a:ext uri="{FF2B5EF4-FFF2-40B4-BE49-F238E27FC236}">
                <a16:creationId xmlns="" xmlns:a16="http://schemas.microsoft.com/office/drawing/2014/main" id="{5747004C-C8C0-4022-9DEB-DDC7378B19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92812" y="1930472"/>
            <a:ext cx="4093215" cy="4093215"/>
          </a:xfrm>
          <a:prstGeom prst="rect">
            <a:avLst/>
          </a:prstGeom>
        </p:spPr>
      </p:pic>
    </p:spTree>
    <p:extLst>
      <p:ext uri="{BB962C8B-B14F-4D97-AF65-F5344CB8AC3E}">
        <p14:creationId xmlns:p14="http://schemas.microsoft.com/office/powerpoint/2010/main" val="923798306"/>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 xmlns:a16="http://schemas.microsoft.com/office/drawing/2014/main" id="{340988AD-DB40-44C3-8BDF-21D9F61CA0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080"/>
          <a:stretch/>
        </p:blipFill>
        <p:spPr>
          <a:xfrm>
            <a:off x="7200902" y="98590"/>
            <a:ext cx="4991100" cy="6759410"/>
          </a:xfrm>
          <a:prstGeom prst="rect">
            <a:avLst/>
          </a:prstGeom>
        </p:spPr>
      </p:pic>
      <p:pic>
        <p:nvPicPr>
          <p:cNvPr id="12" name="图片 11">
            <a:extLst>
              <a:ext uri="{FF2B5EF4-FFF2-40B4-BE49-F238E27FC236}">
                <a16:creationId xmlns="" xmlns:a16="http://schemas.microsoft.com/office/drawing/2014/main" id="{B43C2B6F-2EA0-4DE2-92BF-FAE3F3B077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61" t="1681" r="62119" b="-1681"/>
          <a:stretch/>
        </p:blipFill>
        <p:spPr>
          <a:xfrm>
            <a:off x="110219" y="293628"/>
            <a:ext cx="4991100" cy="6759410"/>
          </a:xfrm>
          <a:prstGeom prst="rect">
            <a:avLst/>
          </a:prstGeom>
        </p:spPr>
      </p:pic>
      <p:pic>
        <p:nvPicPr>
          <p:cNvPr id="13" name="图片 12">
            <a:extLst>
              <a:ext uri="{FF2B5EF4-FFF2-40B4-BE49-F238E27FC236}">
                <a16:creationId xmlns="" xmlns:a16="http://schemas.microsoft.com/office/drawing/2014/main" id="{5F055A1F-4406-47ED-B304-D64F205F0CD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5794" t="80432" r="37538" b="1943"/>
          <a:stretch/>
        </p:blipFill>
        <p:spPr>
          <a:xfrm>
            <a:off x="5211537" y="5568043"/>
            <a:ext cx="2253342" cy="1191367"/>
          </a:xfrm>
          <a:prstGeom prst="rect">
            <a:avLst/>
          </a:prstGeom>
        </p:spPr>
      </p:pic>
      <p:sp>
        <p:nvSpPr>
          <p:cNvPr id="18" name="Rectangle 6">
            <a:extLst>
              <a:ext uri="{FF2B5EF4-FFF2-40B4-BE49-F238E27FC236}">
                <a16:creationId xmlns="" xmlns:a16="http://schemas.microsoft.com/office/drawing/2014/main" id="{2804E533-4C41-4606-9C46-4DFDB5690569}"/>
              </a:ext>
            </a:extLst>
          </p:cNvPr>
          <p:cNvSpPr>
            <a:spLocks noChangeArrowheads="1"/>
          </p:cNvSpPr>
          <p:nvPr/>
        </p:nvSpPr>
        <p:spPr bwMode="auto">
          <a:xfrm>
            <a:off x="10288920" y="100927"/>
            <a:ext cx="15982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eaLnBrk="1" hangingPunct="1"/>
            <a:r>
              <a:rPr lang="en-US" altLang="zh-CN"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content</a:t>
            </a:r>
            <a:endParaRPr lang="zh-CN" altLang="en-US"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endParaRPr>
          </a:p>
        </p:txBody>
      </p:sp>
      <p:sp>
        <p:nvSpPr>
          <p:cNvPr id="2" name="椭圆 1">
            <a:extLst>
              <a:ext uri="{FF2B5EF4-FFF2-40B4-BE49-F238E27FC236}">
                <a16:creationId xmlns="" xmlns:a16="http://schemas.microsoft.com/office/drawing/2014/main" id="{5799097F-8912-4970-A8B4-135FF1DAF474}"/>
              </a:ext>
            </a:extLst>
          </p:cNvPr>
          <p:cNvSpPr/>
          <p:nvPr/>
        </p:nvSpPr>
        <p:spPr>
          <a:xfrm>
            <a:off x="2693745" y="1838764"/>
            <a:ext cx="584775" cy="5847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1</a:t>
            </a:r>
            <a:endParaRPr lang="zh-CN" altLang="en-US" sz="3200" dirty="0"/>
          </a:p>
        </p:txBody>
      </p:sp>
      <p:sp>
        <p:nvSpPr>
          <p:cNvPr id="11" name="Text Box 8">
            <a:extLst>
              <a:ext uri="{FF2B5EF4-FFF2-40B4-BE49-F238E27FC236}">
                <a16:creationId xmlns="" xmlns:a16="http://schemas.microsoft.com/office/drawing/2014/main" id="{0A492EBD-C877-4DD5-A483-883740077AA9}"/>
              </a:ext>
            </a:extLst>
          </p:cNvPr>
          <p:cNvSpPr txBox="1">
            <a:spLocks noChangeArrowheads="1"/>
          </p:cNvSpPr>
          <p:nvPr/>
        </p:nvSpPr>
        <p:spPr bwMode="gray">
          <a:xfrm>
            <a:off x="3571662" y="1838764"/>
            <a:ext cx="57066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r>
              <a:rPr lang="zh-CN" altLang="en-US" sz="3200" b="1" dirty="0">
                <a:solidFill>
                  <a:schemeClr val="bg1"/>
                </a:solidFill>
                <a:latin typeface="+mn-lt"/>
                <a:ea typeface="+mn-ea"/>
                <a:cs typeface="+mn-ea"/>
                <a:sym typeface="+mn-lt"/>
              </a:rPr>
              <a:t>护理不良事件及安全隐患概述</a:t>
            </a:r>
          </a:p>
        </p:txBody>
      </p:sp>
      <p:sp>
        <p:nvSpPr>
          <p:cNvPr id="14" name="椭圆 13">
            <a:extLst>
              <a:ext uri="{FF2B5EF4-FFF2-40B4-BE49-F238E27FC236}">
                <a16:creationId xmlns="" xmlns:a16="http://schemas.microsoft.com/office/drawing/2014/main" id="{A3E43419-6401-4E5D-BEF0-6086598285C6}"/>
              </a:ext>
            </a:extLst>
          </p:cNvPr>
          <p:cNvSpPr/>
          <p:nvPr/>
        </p:nvSpPr>
        <p:spPr>
          <a:xfrm>
            <a:off x="2693745" y="2821815"/>
            <a:ext cx="584775" cy="5847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2</a:t>
            </a:r>
            <a:endParaRPr lang="zh-CN" altLang="en-US" sz="3200" dirty="0"/>
          </a:p>
        </p:txBody>
      </p:sp>
      <p:sp>
        <p:nvSpPr>
          <p:cNvPr id="17" name="Text Box 8">
            <a:extLst>
              <a:ext uri="{FF2B5EF4-FFF2-40B4-BE49-F238E27FC236}">
                <a16:creationId xmlns="" xmlns:a16="http://schemas.microsoft.com/office/drawing/2014/main" id="{722C5FB7-881D-41E3-8B22-A27E07951DAB}"/>
              </a:ext>
            </a:extLst>
          </p:cNvPr>
          <p:cNvSpPr txBox="1">
            <a:spLocks noChangeArrowheads="1"/>
          </p:cNvSpPr>
          <p:nvPr/>
        </p:nvSpPr>
        <p:spPr bwMode="gray">
          <a:xfrm>
            <a:off x="3571662" y="2821815"/>
            <a:ext cx="57066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r>
              <a:rPr lang="zh-CN" altLang="en-US" sz="3200" b="1" dirty="0">
                <a:solidFill>
                  <a:schemeClr val="bg1"/>
                </a:solidFill>
                <a:latin typeface="+mn-lt"/>
                <a:ea typeface="+mn-ea"/>
                <a:cs typeface="+mn-ea"/>
                <a:sym typeface="+mn-lt"/>
              </a:rPr>
              <a:t>护理缺陷及护理事故</a:t>
            </a:r>
          </a:p>
        </p:txBody>
      </p:sp>
      <p:sp>
        <p:nvSpPr>
          <p:cNvPr id="20" name="椭圆 19">
            <a:extLst>
              <a:ext uri="{FF2B5EF4-FFF2-40B4-BE49-F238E27FC236}">
                <a16:creationId xmlns="" xmlns:a16="http://schemas.microsoft.com/office/drawing/2014/main" id="{6BFE8FEC-5B55-4134-876A-8460DC8136D6}"/>
              </a:ext>
            </a:extLst>
          </p:cNvPr>
          <p:cNvSpPr/>
          <p:nvPr/>
        </p:nvSpPr>
        <p:spPr>
          <a:xfrm>
            <a:off x="2693745" y="3798916"/>
            <a:ext cx="584775" cy="5847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3</a:t>
            </a:r>
            <a:endParaRPr lang="zh-CN" altLang="en-US" sz="3200" dirty="0"/>
          </a:p>
        </p:txBody>
      </p:sp>
      <p:sp>
        <p:nvSpPr>
          <p:cNvPr id="21" name="Text Box 8">
            <a:extLst>
              <a:ext uri="{FF2B5EF4-FFF2-40B4-BE49-F238E27FC236}">
                <a16:creationId xmlns="" xmlns:a16="http://schemas.microsoft.com/office/drawing/2014/main" id="{B690DDEC-2D2B-4C59-998E-6BE6E6C12D41}"/>
              </a:ext>
            </a:extLst>
          </p:cNvPr>
          <p:cNvSpPr txBox="1">
            <a:spLocks noChangeArrowheads="1"/>
          </p:cNvSpPr>
          <p:nvPr/>
        </p:nvSpPr>
        <p:spPr bwMode="gray">
          <a:xfrm>
            <a:off x="3571662" y="3798916"/>
            <a:ext cx="57066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r>
              <a:rPr lang="zh-CN" altLang="en-US" sz="3200" b="1" dirty="0">
                <a:solidFill>
                  <a:schemeClr val="bg1"/>
                </a:solidFill>
                <a:latin typeface="+mn-lt"/>
                <a:ea typeface="+mn-ea"/>
                <a:cs typeface="+mn-ea"/>
                <a:sym typeface="+mn-lt"/>
              </a:rPr>
              <a:t>案例分析启示</a:t>
            </a:r>
          </a:p>
        </p:txBody>
      </p:sp>
      <p:sp>
        <p:nvSpPr>
          <p:cNvPr id="22" name="椭圆 21">
            <a:extLst>
              <a:ext uri="{FF2B5EF4-FFF2-40B4-BE49-F238E27FC236}">
                <a16:creationId xmlns="" xmlns:a16="http://schemas.microsoft.com/office/drawing/2014/main" id="{C6664076-A4A7-41B0-B478-67D53F4B6433}"/>
              </a:ext>
            </a:extLst>
          </p:cNvPr>
          <p:cNvSpPr/>
          <p:nvPr/>
        </p:nvSpPr>
        <p:spPr>
          <a:xfrm>
            <a:off x="2693745" y="4677319"/>
            <a:ext cx="584775" cy="58477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3200" dirty="0"/>
              <a:t>4</a:t>
            </a:r>
            <a:endParaRPr lang="zh-CN" altLang="en-US" sz="3200" dirty="0"/>
          </a:p>
        </p:txBody>
      </p:sp>
      <p:sp>
        <p:nvSpPr>
          <p:cNvPr id="23" name="Text Box 8">
            <a:extLst>
              <a:ext uri="{FF2B5EF4-FFF2-40B4-BE49-F238E27FC236}">
                <a16:creationId xmlns="" xmlns:a16="http://schemas.microsoft.com/office/drawing/2014/main" id="{D6CEF1B3-FE19-482E-986F-ED9DB7009ADA}"/>
              </a:ext>
            </a:extLst>
          </p:cNvPr>
          <p:cNvSpPr txBox="1">
            <a:spLocks noChangeArrowheads="1"/>
          </p:cNvSpPr>
          <p:nvPr/>
        </p:nvSpPr>
        <p:spPr bwMode="gray">
          <a:xfrm>
            <a:off x="3571662" y="4677319"/>
            <a:ext cx="570660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r>
              <a:rPr lang="zh-CN" altLang="en-US" sz="3200" b="1" dirty="0">
                <a:solidFill>
                  <a:schemeClr val="bg1"/>
                </a:solidFill>
                <a:latin typeface="+mn-lt"/>
                <a:ea typeface="+mn-ea"/>
                <a:cs typeface="+mn-ea"/>
                <a:sym typeface="+mn-lt"/>
              </a:rPr>
              <a:t>护理不良事件的防范对策</a:t>
            </a:r>
          </a:p>
        </p:txBody>
      </p:sp>
    </p:spTree>
    <p:extLst>
      <p:ext uri="{BB962C8B-B14F-4D97-AF65-F5344CB8AC3E}">
        <p14:creationId xmlns:p14="http://schemas.microsoft.com/office/powerpoint/2010/main" val="3065354348"/>
      </p:ext>
    </p:extLst>
  </p:cSld>
  <p:clrMapOvr>
    <a:masterClrMapping/>
  </p:clrMapOvr>
  <p:transition spd="slow" advTm="2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500" fill="hold"/>
                                        <p:tgtEl>
                                          <p:spTgt spid="2"/>
                                        </p:tgtEl>
                                        <p:attrNameLst>
                                          <p:attrName>ppt_x</p:attrName>
                                        </p:attrNameLst>
                                      </p:cBhvr>
                                      <p:tavLst>
                                        <p:tav tm="0">
                                          <p:val>
                                            <p:strVal val="0-#ppt_w/2"/>
                                          </p:val>
                                        </p:tav>
                                        <p:tav tm="100000">
                                          <p:val>
                                            <p:strVal val="#ppt_x"/>
                                          </p:val>
                                        </p:tav>
                                      </p:tavLst>
                                    </p:anim>
                                    <p:anim calcmode="lin" valueType="num">
                                      <p:cBhvr additive="base">
                                        <p:cTn id="15" dur="500" fill="hold"/>
                                        <p:tgtEl>
                                          <p:spTgt spid="2"/>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0-#ppt_w/2"/>
                                          </p:val>
                                        </p:tav>
                                        <p:tav tm="100000">
                                          <p:val>
                                            <p:strVal val="#ppt_x"/>
                                          </p:val>
                                        </p:tav>
                                      </p:tavLst>
                                    </p:anim>
                                    <p:anim calcmode="lin" valueType="num">
                                      <p:cBhvr additive="base">
                                        <p:cTn id="19" dur="500" fill="hold"/>
                                        <p:tgtEl>
                                          <p:spTgt spid="14"/>
                                        </p:tgtEl>
                                        <p:attrNameLst>
                                          <p:attrName>ppt_y</p:attrName>
                                        </p:attrNameLst>
                                      </p:cBhvr>
                                      <p:tavLst>
                                        <p:tav tm="0">
                                          <p:val>
                                            <p:strVal val="#ppt_y"/>
                                          </p:val>
                                        </p:tav>
                                        <p:tav tm="100000">
                                          <p:val>
                                            <p:strVal val="#ppt_y"/>
                                          </p:val>
                                        </p:tav>
                                      </p:tavLst>
                                    </p:anim>
                                  </p:childTnLst>
                                </p:cTn>
                              </p:par>
                              <p:par>
                                <p:cTn id="20" presetID="2" presetClass="entr" presetSubtype="8" fill="hold" grpId="0"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fill="hold"/>
                                        <p:tgtEl>
                                          <p:spTgt spid="20"/>
                                        </p:tgtEl>
                                        <p:attrNameLst>
                                          <p:attrName>ppt_x</p:attrName>
                                        </p:attrNameLst>
                                      </p:cBhvr>
                                      <p:tavLst>
                                        <p:tav tm="0">
                                          <p:val>
                                            <p:strVal val="0-#ppt_w/2"/>
                                          </p:val>
                                        </p:tav>
                                        <p:tav tm="100000">
                                          <p:val>
                                            <p:strVal val="#ppt_x"/>
                                          </p:val>
                                        </p:tav>
                                      </p:tavLst>
                                    </p:anim>
                                    <p:anim calcmode="lin" valueType="num">
                                      <p:cBhvr additive="base">
                                        <p:cTn id="23" dur="500" fill="hold"/>
                                        <p:tgtEl>
                                          <p:spTgt spid="20"/>
                                        </p:tgtEl>
                                        <p:attrNameLst>
                                          <p:attrName>ppt_y</p:attrName>
                                        </p:attrNameLst>
                                      </p:cBhvr>
                                      <p:tavLst>
                                        <p:tav tm="0">
                                          <p:val>
                                            <p:strVal val="#ppt_y"/>
                                          </p:val>
                                        </p:tav>
                                        <p:tav tm="100000">
                                          <p:val>
                                            <p:strVal val="#ppt_y"/>
                                          </p:val>
                                        </p:tav>
                                      </p:tavLst>
                                    </p:anim>
                                  </p:childTnLst>
                                </p:cTn>
                              </p:par>
                              <p:par>
                                <p:cTn id="24" presetID="2" presetClass="entr" presetSubtype="8"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fill="hold"/>
                                        <p:tgtEl>
                                          <p:spTgt spid="22"/>
                                        </p:tgtEl>
                                        <p:attrNameLst>
                                          <p:attrName>ppt_x</p:attrName>
                                        </p:attrNameLst>
                                      </p:cBhvr>
                                      <p:tavLst>
                                        <p:tav tm="0">
                                          <p:val>
                                            <p:strVal val="0-#ppt_w/2"/>
                                          </p:val>
                                        </p:tav>
                                        <p:tav tm="100000">
                                          <p:val>
                                            <p:strVal val="#ppt_x"/>
                                          </p:val>
                                        </p:tav>
                                      </p:tavLst>
                                    </p:anim>
                                    <p:anim calcmode="lin" valueType="num">
                                      <p:cBhvr additive="base">
                                        <p:cTn id="27" dur="500" fill="hold"/>
                                        <p:tgtEl>
                                          <p:spTgt spid="22"/>
                                        </p:tgtEl>
                                        <p:attrNameLst>
                                          <p:attrName>ppt_y</p:attrName>
                                        </p:attrNameLst>
                                      </p:cBhvr>
                                      <p:tavLst>
                                        <p:tav tm="0">
                                          <p:val>
                                            <p:strVal val="#ppt_y"/>
                                          </p:val>
                                        </p:tav>
                                        <p:tav tm="100000">
                                          <p:val>
                                            <p:strVal val="#ppt_y"/>
                                          </p:val>
                                        </p:tav>
                                      </p:tavLst>
                                    </p:anim>
                                  </p:childTnLst>
                                </p:cTn>
                              </p:par>
                            </p:childTnLst>
                          </p:cTn>
                        </p:par>
                        <p:par>
                          <p:cTn id="28" fill="hold">
                            <p:stCondLst>
                              <p:cond delay="500"/>
                            </p:stCondLst>
                            <p:childTnLst>
                              <p:par>
                                <p:cTn id="29" presetID="2" presetClass="entr" presetSubtype="2"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childTnLst>
                          </p:cTn>
                        </p:par>
                        <p:par>
                          <p:cTn id="33" fill="hold">
                            <p:stCondLst>
                              <p:cond delay="1000"/>
                            </p:stCondLst>
                            <p:childTnLst>
                              <p:par>
                                <p:cTn id="34" presetID="2" presetClass="entr" presetSubtype="2"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1+#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1500"/>
                            </p:stCondLst>
                            <p:childTnLst>
                              <p:par>
                                <p:cTn id="39" presetID="2" presetClass="entr" presetSubtype="2" fill="hold" grpId="0" nodeType="afterEffect">
                                  <p:stCondLst>
                                    <p:cond delay="0"/>
                                  </p:stCondLst>
                                  <p:childTnLst>
                                    <p:set>
                                      <p:cBhvr>
                                        <p:cTn id="40" dur="1" fill="hold">
                                          <p:stCondLst>
                                            <p:cond delay="0"/>
                                          </p:stCondLst>
                                        </p:cTn>
                                        <p:tgtEl>
                                          <p:spTgt spid="21"/>
                                        </p:tgtEl>
                                        <p:attrNameLst>
                                          <p:attrName>style.visibility</p:attrName>
                                        </p:attrNameLst>
                                      </p:cBhvr>
                                      <p:to>
                                        <p:strVal val="visible"/>
                                      </p:to>
                                    </p:set>
                                    <p:anim calcmode="lin" valueType="num">
                                      <p:cBhvr additive="base">
                                        <p:cTn id="41" dur="500" fill="hold"/>
                                        <p:tgtEl>
                                          <p:spTgt spid="21"/>
                                        </p:tgtEl>
                                        <p:attrNameLst>
                                          <p:attrName>ppt_x</p:attrName>
                                        </p:attrNameLst>
                                      </p:cBhvr>
                                      <p:tavLst>
                                        <p:tav tm="0">
                                          <p:val>
                                            <p:strVal val="1+#ppt_w/2"/>
                                          </p:val>
                                        </p:tav>
                                        <p:tav tm="100000">
                                          <p:val>
                                            <p:strVal val="#ppt_x"/>
                                          </p:val>
                                        </p:tav>
                                      </p:tavLst>
                                    </p:anim>
                                    <p:anim calcmode="lin" valueType="num">
                                      <p:cBhvr additive="base">
                                        <p:cTn id="42" dur="500" fill="hold"/>
                                        <p:tgtEl>
                                          <p:spTgt spid="21"/>
                                        </p:tgtEl>
                                        <p:attrNameLst>
                                          <p:attrName>ppt_y</p:attrName>
                                        </p:attrNameLst>
                                      </p:cBhvr>
                                      <p:tavLst>
                                        <p:tav tm="0">
                                          <p:val>
                                            <p:strVal val="#ppt_y"/>
                                          </p:val>
                                        </p:tav>
                                        <p:tav tm="100000">
                                          <p:val>
                                            <p:strVal val="#ppt_y"/>
                                          </p:val>
                                        </p:tav>
                                      </p:tavLst>
                                    </p:anim>
                                  </p:childTnLst>
                                </p:cTn>
                              </p:par>
                            </p:childTnLst>
                          </p:cTn>
                        </p:par>
                        <p:par>
                          <p:cTn id="43" fill="hold">
                            <p:stCondLst>
                              <p:cond delay="2000"/>
                            </p:stCondLst>
                            <p:childTnLst>
                              <p:par>
                                <p:cTn id="44" presetID="2" presetClass="entr" presetSubtype="2"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additive="base">
                                        <p:cTn id="46" dur="500" fill="hold"/>
                                        <p:tgtEl>
                                          <p:spTgt spid="23"/>
                                        </p:tgtEl>
                                        <p:attrNameLst>
                                          <p:attrName>ppt_x</p:attrName>
                                        </p:attrNameLst>
                                      </p:cBhvr>
                                      <p:tavLst>
                                        <p:tav tm="0">
                                          <p:val>
                                            <p:strVal val="1+#ppt_w/2"/>
                                          </p:val>
                                        </p:tav>
                                        <p:tav tm="100000">
                                          <p:val>
                                            <p:strVal val="#ppt_x"/>
                                          </p:val>
                                        </p:tav>
                                      </p:tavLst>
                                    </p:anim>
                                    <p:anim calcmode="lin" valueType="num">
                                      <p:cBhvr additive="base">
                                        <p:cTn id="47"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down)">
                                      <p:cBhvr>
                                        <p:cTn id="52" dur="500"/>
                                        <p:tgtEl>
                                          <p:spTgt spid="8"/>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2"/>
                                        </p:tgtEl>
                                        <p:attrNameLst>
                                          <p:attrName>style.visibility</p:attrName>
                                        </p:attrNameLst>
                                      </p:cBhvr>
                                      <p:to>
                                        <p:strVal val="visible"/>
                                      </p:to>
                                    </p:set>
                                    <p:animEffect transition="in" filter="wipe(left)">
                                      <p:cBhvr>
                                        <p:cTn id="57" dur="500"/>
                                        <p:tgtEl>
                                          <p:spTgt spid="12"/>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 grpId="0" animBg="1"/>
      <p:bldP spid="11" grpId="0"/>
      <p:bldP spid="14" grpId="0" animBg="1"/>
      <p:bldP spid="17" grpId="0"/>
      <p:bldP spid="20" grpId="0" animBg="1"/>
      <p:bldP spid="21" grpId="0"/>
      <p:bldP spid="22" grpId="0" animBg="1"/>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案例分析启示</a:t>
            </a:r>
          </a:p>
        </p:txBody>
      </p:sp>
      <p:grpSp>
        <p:nvGrpSpPr>
          <p:cNvPr id="5" name="组合 4">
            <a:extLst>
              <a:ext uri="{FF2B5EF4-FFF2-40B4-BE49-F238E27FC236}">
                <a16:creationId xmlns="" xmlns:a16="http://schemas.microsoft.com/office/drawing/2014/main" id="{C5072234-A43C-4326-9770-0845AECA3D76}"/>
              </a:ext>
            </a:extLst>
          </p:cNvPr>
          <p:cNvGrpSpPr/>
          <p:nvPr/>
        </p:nvGrpSpPr>
        <p:grpSpPr>
          <a:xfrm>
            <a:off x="2929167" y="1841784"/>
            <a:ext cx="6063419" cy="585216"/>
            <a:chOff x="569582" y="1657361"/>
            <a:chExt cx="6063419" cy="585216"/>
          </a:xfrm>
        </p:grpSpPr>
        <p:sp>
          <p:nvSpPr>
            <p:cNvPr id="6" name="矩形: 圆角 5">
              <a:extLst>
                <a:ext uri="{FF2B5EF4-FFF2-40B4-BE49-F238E27FC236}">
                  <a16:creationId xmlns="" xmlns:a16="http://schemas.microsoft.com/office/drawing/2014/main" id="{BB24FA9B-C488-4A44-B41B-080FBE5D1D00}"/>
                </a:ext>
              </a:extLst>
            </p:cNvPr>
            <p:cNvSpPr/>
            <p:nvPr/>
          </p:nvSpPr>
          <p:spPr>
            <a:xfrm>
              <a:off x="569582" y="1657361"/>
              <a:ext cx="6063419" cy="585216"/>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 xmlns:a16="http://schemas.microsoft.com/office/drawing/2014/main" id="{A07198A2-40DD-4C48-997C-1BC4BED95282}"/>
                </a:ext>
              </a:extLst>
            </p:cNvPr>
            <p:cNvSpPr/>
            <p:nvPr/>
          </p:nvSpPr>
          <p:spPr>
            <a:xfrm>
              <a:off x="764087" y="1657361"/>
              <a:ext cx="4801314" cy="544765"/>
            </a:xfrm>
            <a:prstGeom prst="rect">
              <a:avLst/>
            </a:prstGeom>
          </p:spPr>
          <p:txBody>
            <a:bodyPr wrap="none">
              <a:spAutoFit/>
            </a:bodyPr>
            <a:lstStyle/>
            <a:p>
              <a:pPr>
                <a:lnSpc>
                  <a:spcPct val="130000"/>
                </a:lnSpc>
              </a:pPr>
              <a:r>
                <a:rPr lang="zh-CN" altLang="en-US" sz="2400" b="1" dirty="0">
                  <a:solidFill>
                    <a:schemeClr val="bg1"/>
                  </a:solidFill>
                  <a:cs typeface="+mn-ea"/>
                  <a:sym typeface="+mn-lt"/>
                </a:rPr>
                <a:t>分析：为什么会送错手术患者呢？</a:t>
              </a:r>
            </a:p>
          </p:txBody>
        </p:sp>
      </p:grpSp>
      <p:sp>
        <p:nvSpPr>
          <p:cNvPr id="8" name="Rectangle 3">
            <a:extLst>
              <a:ext uri="{FF2B5EF4-FFF2-40B4-BE49-F238E27FC236}">
                <a16:creationId xmlns="" xmlns:a16="http://schemas.microsoft.com/office/drawing/2014/main" id="{A4406D0B-09E1-4833-823F-1CF20F4A77E1}"/>
              </a:ext>
            </a:extLst>
          </p:cNvPr>
          <p:cNvSpPr txBox="1">
            <a:spLocks noChangeArrowheads="1"/>
          </p:cNvSpPr>
          <p:nvPr/>
        </p:nvSpPr>
        <p:spPr>
          <a:xfrm>
            <a:off x="2929167" y="2704759"/>
            <a:ext cx="10366642" cy="380212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en-US" altLang="zh-CN" sz="1600" dirty="0">
                <a:cs typeface="+mn-ea"/>
                <a:sym typeface="+mn-lt"/>
              </a:rPr>
              <a:t>1</a:t>
            </a:r>
            <a:r>
              <a:rPr lang="zh-CN" altLang="en-US" sz="1600" dirty="0">
                <a:cs typeface="+mn-ea"/>
                <a:sym typeface="+mn-lt"/>
              </a:rPr>
              <a:t>、工作细节未做好，患者转床病区未及时告知手术室更改。</a:t>
            </a:r>
          </a:p>
          <a:p>
            <a:pPr marL="0" indent="0" algn="just">
              <a:lnSpc>
                <a:spcPct val="120000"/>
              </a:lnSpc>
              <a:buNone/>
            </a:pPr>
            <a:r>
              <a:rPr lang="en-US" altLang="zh-CN" sz="1600" dirty="0">
                <a:cs typeface="+mn-ea"/>
                <a:sym typeface="+mn-lt"/>
              </a:rPr>
              <a:t>2</a:t>
            </a:r>
            <a:r>
              <a:rPr lang="zh-CN" altLang="en-US" sz="1600" dirty="0">
                <a:cs typeface="+mn-ea"/>
                <a:sym typeface="+mn-lt"/>
              </a:rPr>
              <a:t>、手术室电话通知时，违反查对原则，只用床号来核对患者，未同时使用二种以上内容核对。</a:t>
            </a:r>
          </a:p>
          <a:p>
            <a:pPr marL="0" indent="0" algn="just">
              <a:lnSpc>
                <a:spcPct val="120000"/>
              </a:lnSpc>
              <a:buNone/>
            </a:pPr>
            <a:r>
              <a:rPr lang="en-US" altLang="zh-CN" sz="1600" dirty="0">
                <a:cs typeface="+mn-ea"/>
                <a:sym typeface="+mn-lt"/>
              </a:rPr>
              <a:t>3</a:t>
            </a:r>
            <a:r>
              <a:rPr lang="zh-CN" altLang="en-US" sz="1600" dirty="0">
                <a:cs typeface="+mn-ea"/>
                <a:sym typeface="+mn-lt"/>
              </a:rPr>
              <a:t>、病区护士送患者前未认真落实查对制度。</a:t>
            </a:r>
          </a:p>
          <a:p>
            <a:pPr marL="0" indent="0" algn="just">
              <a:lnSpc>
                <a:spcPct val="120000"/>
              </a:lnSpc>
              <a:buNone/>
            </a:pPr>
            <a:r>
              <a:rPr lang="en-US" altLang="zh-CN" sz="1600" dirty="0">
                <a:cs typeface="+mn-ea"/>
                <a:sym typeface="+mn-lt"/>
              </a:rPr>
              <a:t>4</a:t>
            </a:r>
            <a:r>
              <a:rPr lang="zh-CN" altLang="en-US" sz="1600" dirty="0">
                <a:cs typeface="+mn-ea"/>
                <a:sym typeface="+mn-lt"/>
              </a:rPr>
              <a:t>、病区护士与手术室卫生员交接时，未落实手术交接核查制度。</a:t>
            </a:r>
          </a:p>
          <a:p>
            <a:pPr marL="0" indent="0" algn="just">
              <a:lnSpc>
                <a:spcPct val="120000"/>
              </a:lnSpc>
              <a:buNone/>
            </a:pPr>
            <a:endParaRPr lang="zh-CN" altLang="en-US" sz="1600" dirty="0">
              <a:cs typeface="+mn-ea"/>
              <a:sym typeface="+mn-lt"/>
            </a:endParaRPr>
          </a:p>
          <a:p>
            <a:pPr marL="0" indent="0" algn="just">
              <a:lnSpc>
                <a:spcPct val="120000"/>
              </a:lnSpc>
              <a:buNone/>
            </a:pPr>
            <a:endParaRPr lang="zh-CN" altLang="en-US" sz="1600" dirty="0">
              <a:cs typeface="+mn-ea"/>
              <a:sym typeface="+mn-lt"/>
            </a:endParaRPr>
          </a:p>
        </p:txBody>
      </p:sp>
      <p:grpSp>
        <p:nvGrpSpPr>
          <p:cNvPr id="11" name="组合 10">
            <a:extLst>
              <a:ext uri="{FF2B5EF4-FFF2-40B4-BE49-F238E27FC236}">
                <a16:creationId xmlns="" xmlns:a16="http://schemas.microsoft.com/office/drawing/2014/main" id="{161B5A07-F891-42B1-9844-759A12CE8BA3}"/>
              </a:ext>
            </a:extLst>
          </p:cNvPr>
          <p:cNvGrpSpPr/>
          <p:nvPr/>
        </p:nvGrpSpPr>
        <p:grpSpPr>
          <a:xfrm>
            <a:off x="895638" y="4922469"/>
            <a:ext cx="10561144" cy="958852"/>
            <a:chOff x="569583" y="4598999"/>
            <a:chExt cx="10561144" cy="958852"/>
          </a:xfrm>
        </p:grpSpPr>
        <p:sp>
          <p:nvSpPr>
            <p:cNvPr id="12" name="矩形 11">
              <a:extLst>
                <a:ext uri="{FF2B5EF4-FFF2-40B4-BE49-F238E27FC236}">
                  <a16:creationId xmlns="" xmlns:a16="http://schemas.microsoft.com/office/drawing/2014/main" id="{C9DFECF5-E1F1-4344-B7D6-EAB11C4BA425}"/>
                </a:ext>
              </a:extLst>
            </p:cNvPr>
            <p:cNvSpPr/>
            <p:nvPr/>
          </p:nvSpPr>
          <p:spPr>
            <a:xfrm>
              <a:off x="2023304" y="4598999"/>
              <a:ext cx="9107423" cy="958852"/>
            </a:xfrm>
            <a:prstGeom prst="rect">
              <a:avLst/>
            </a:prstGeom>
          </p:spPr>
          <p:txBody>
            <a:bodyPr wrap="square">
              <a:spAutoFit/>
            </a:bodyPr>
            <a:lstStyle/>
            <a:p>
              <a:pPr>
                <a:lnSpc>
                  <a:spcPct val="120000"/>
                </a:lnSpc>
              </a:pPr>
              <a:r>
                <a:rPr lang="zh-CN" altLang="en-US" sz="1600" dirty="0">
                  <a:cs typeface="+mn-ea"/>
                  <a:sym typeface="+mn-lt"/>
                </a:rPr>
                <a:t>手术患者的查对贯穿整个围手术期，经过的环节和参与查对的医护人员较多，容易造成依赖心理而发生错误，因此，每个岗位的人员都必须严格要求认真落实执行查对，做到我的岗位我负责，不把安全寄托在另一个岗位上。</a:t>
              </a:r>
            </a:p>
          </p:txBody>
        </p:sp>
        <p:sp>
          <p:nvSpPr>
            <p:cNvPr id="13" name="矩形: 圆角 12">
              <a:extLst>
                <a:ext uri="{FF2B5EF4-FFF2-40B4-BE49-F238E27FC236}">
                  <a16:creationId xmlns="" xmlns:a16="http://schemas.microsoft.com/office/drawing/2014/main" id="{1A24A76E-4B40-4937-9D15-2996C4E40162}"/>
                </a:ext>
              </a:extLst>
            </p:cNvPr>
            <p:cNvSpPr/>
            <p:nvPr/>
          </p:nvSpPr>
          <p:spPr>
            <a:xfrm>
              <a:off x="569583" y="4615423"/>
              <a:ext cx="1259218" cy="585216"/>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矩形 13">
              <a:extLst>
                <a:ext uri="{FF2B5EF4-FFF2-40B4-BE49-F238E27FC236}">
                  <a16:creationId xmlns="" xmlns:a16="http://schemas.microsoft.com/office/drawing/2014/main" id="{A7312D89-4BE5-41AD-BC88-D30D84DBFB54}"/>
                </a:ext>
              </a:extLst>
            </p:cNvPr>
            <p:cNvSpPr/>
            <p:nvPr/>
          </p:nvSpPr>
          <p:spPr>
            <a:xfrm>
              <a:off x="764087" y="4615423"/>
              <a:ext cx="800219" cy="544765"/>
            </a:xfrm>
            <a:prstGeom prst="rect">
              <a:avLst/>
            </a:prstGeom>
          </p:spPr>
          <p:txBody>
            <a:bodyPr wrap="none">
              <a:spAutoFit/>
            </a:bodyPr>
            <a:lstStyle/>
            <a:p>
              <a:pPr>
                <a:lnSpc>
                  <a:spcPct val="130000"/>
                </a:lnSpc>
              </a:pPr>
              <a:r>
                <a:rPr lang="zh-CN" altLang="en-US" sz="2400" b="1" dirty="0">
                  <a:solidFill>
                    <a:schemeClr val="bg1"/>
                  </a:solidFill>
                  <a:cs typeface="+mn-ea"/>
                  <a:sym typeface="+mn-lt"/>
                </a:rPr>
                <a:t>启示</a:t>
              </a:r>
            </a:p>
          </p:txBody>
        </p:sp>
      </p:grpSp>
      <p:pic>
        <p:nvPicPr>
          <p:cNvPr id="15" name="图片 14">
            <a:extLst>
              <a:ext uri="{FF2B5EF4-FFF2-40B4-BE49-F238E27FC236}">
                <a16:creationId xmlns="" xmlns:a16="http://schemas.microsoft.com/office/drawing/2014/main" id="{F3E8A623-E00F-4EE4-AE3E-DA6C6B2E9A3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61" t="1681" r="70403" b="40755"/>
          <a:stretch/>
        </p:blipFill>
        <p:spPr>
          <a:xfrm>
            <a:off x="456800" y="1836676"/>
            <a:ext cx="2737115" cy="2751098"/>
          </a:xfrm>
          <a:prstGeom prst="rect">
            <a:avLst/>
          </a:prstGeom>
        </p:spPr>
      </p:pic>
    </p:spTree>
    <p:extLst>
      <p:ext uri="{BB962C8B-B14F-4D97-AF65-F5344CB8AC3E}">
        <p14:creationId xmlns:p14="http://schemas.microsoft.com/office/powerpoint/2010/main" val="1579828221"/>
      </p:ext>
    </p:extLst>
  </p:cSld>
  <p:clrMapOvr>
    <a:masterClrMapping/>
  </p:clrMapOvr>
  <mc:AlternateContent xmlns:mc="http://schemas.openxmlformats.org/markup-compatibility/2006" xmlns:p14="http://schemas.microsoft.com/office/powerpoint/2010/main">
    <mc:Choice Requires="p14">
      <p:transition spd="slow" p14:dur="1400" advTm="2000">
        <p14:doors dir="vert"/>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0-#ppt_w/2"/>
                                          </p:val>
                                        </p:tav>
                                        <p:tav tm="100000">
                                          <p:val>
                                            <p:strVal val="#ppt_x"/>
                                          </p:val>
                                        </p:tav>
                                      </p:tavLst>
                                    </p:anim>
                                    <p:anim calcmode="lin" valueType="num">
                                      <p:cBhvr additive="base">
                                        <p:cTn id="13" dur="500" fill="hold"/>
                                        <p:tgtEl>
                                          <p:spTgt spid="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1000"/>
                                        <p:tgtEl>
                                          <p:spTgt spid="11"/>
                                        </p:tgtEl>
                                      </p:cBhvr>
                                    </p:animEffect>
                                    <p:anim calcmode="lin" valueType="num">
                                      <p:cBhvr>
                                        <p:cTn id="24" dur="1000" fill="hold"/>
                                        <p:tgtEl>
                                          <p:spTgt spid="11"/>
                                        </p:tgtEl>
                                        <p:attrNameLst>
                                          <p:attrName>ppt_x</p:attrName>
                                        </p:attrNameLst>
                                      </p:cBhvr>
                                      <p:tavLst>
                                        <p:tav tm="0">
                                          <p:val>
                                            <p:strVal val="#ppt_x"/>
                                          </p:val>
                                        </p:tav>
                                        <p:tav tm="100000">
                                          <p:val>
                                            <p:strVal val="#ppt_x"/>
                                          </p:val>
                                        </p:tav>
                                      </p:tavLst>
                                    </p:anim>
                                    <p:anim calcmode="lin" valueType="num">
                                      <p:cBhvr>
                                        <p:cTn id="25"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ext Box 8">
            <a:extLst>
              <a:ext uri="{FF2B5EF4-FFF2-40B4-BE49-F238E27FC236}">
                <a16:creationId xmlns="" xmlns:a16="http://schemas.microsoft.com/office/drawing/2014/main" id="{0A492EBD-C877-4DD5-A483-883740077AA9}"/>
              </a:ext>
            </a:extLst>
          </p:cNvPr>
          <p:cNvSpPr txBox="1">
            <a:spLocks noChangeArrowheads="1"/>
          </p:cNvSpPr>
          <p:nvPr/>
        </p:nvSpPr>
        <p:spPr bwMode="gray">
          <a:xfrm>
            <a:off x="6959308" y="2113548"/>
            <a:ext cx="24413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en-US" altLang="zh-CN" sz="4000" b="1" dirty="0">
                <a:solidFill>
                  <a:schemeClr val="bg1"/>
                </a:solidFill>
                <a:latin typeface="+mn-lt"/>
                <a:ea typeface="+mn-ea"/>
                <a:cs typeface="+mn-ea"/>
                <a:sym typeface="+mn-lt"/>
              </a:rPr>
              <a:t>PART 04</a:t>
            </a:r>
            <a:endParaRPr lang="zh-CN" altLang="en-US" sz="4000" b="1" dirty="0">
              <a:solidFill>
                <a:schemeClr val="bg1"/>
              </a:solidFill>
              <a:latin typeface="+mn-lt"/>
              <a:ea typeface="+mn-ea"/>
              <a:cs typeface="+mn-ea"/>
              <a:sym typeface="+mn-lt"/>
            </a:endParaRPr>
          </a:p>
        </p:txBody>
      </p:sp>
      <p:sp>
        <p:nvSpPr>
          <p:cNvPr id="24" name="Text Box 8">
            <a:extLst>
              <a:ext uri="{FF2B5EF4-FFF2-40B4-BE49-F238E27FC236}">
                <a16:creationId xmlns="" xmlns:a16="http://schemas.microsoft.com/office/drawing/2014/main" id="{2A6A71F8-E866-4333-ABDF-E514EC726EAE}"/>
              </a:ext>
            </a:extLst>
          </p:cNvPr>
          <p:cNvSpPr txBox="1">
            <a:spLocks noChangeArrowheads="1"/>
          </p:cNvSpPr>
          <p:nvPr/>
        </p:nvSpPr>
        <p:spPr bwMode="gray">
          <a:xfrm>
            <a:off x="6096000" y="3082134"/>
            <a:ext cx="416798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zh-CN" altLang="en-US" sz="4000" b="1" dirty="0">
                <a:solidFill>
                  <a:schemeClr val="bg1"/>
                </a:solidFill>
                <a:latin typeface="+mn-lt"/>
                <a:ea typeface="+mn-ea"/>
                <a:cs typeface="+mn-ea"/>
                <a:sym typeface="+mn-lt"/>
              </a:rPr>
              <a:t>护理不良事件的防范对策</a:t>
            </a:r>
          </a:p>
        </p:txBody>
      </p:sp>
      <p:pic>
        <p:nvPicPr>
          <p:cNvPr id="25" name="图片 24">
            <a:extLst>
              <a:ext uri="{FF2B5EF4-FFF2-40B4-BE49-F238E27FC236}">
                <a16:creationId xmlns="" xmlns:a16="http://schemas.microsoft.com/office/drawing/2014/main" id="{A8682390-70CF-479F-8186-2E1120B0A0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1876" t="49271"/>
          <a:stretch/>
        </p:blipFill>
        <p:spPr>
          <a:xfrm>
            <a:off x="634442" y="1082842"/>
            <a:ext cx="5461558" cy="4925770"/>
          </a:xfrm>
          <a:prstGeom prst="rect">
            <a:avLst/>
          </a:prstGeom>
        </p:spPr>
      </p:pic>
      <p:pic>
        <p:nvPicPr>
          <p:cNvPr id="26" name="图片 25">
            <a:extLst>
              <a:ext uri="{FF2B5EF4-FFF2-40B4-BE49-F238E27FC236}">
                <a16:creationId xmlns="" xmlns:a16="http://schemas.microsoft.com/office/drawing/2014/main" id="{3A468C95-BD54-4CCB-A0B7-3961B49C51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61" t="1681" r="70403" b="40755"/>
          <a:stretch/>
        </p:blipFill>
        <p:spPr>
          <a:xfrm flipH="1">
            <a:off x="8649942" y="259324"/>
            <a:ext cx="3228080" cy="3244571"/>
          </a:xfrm>
          <a:prstGeom prst="rect">
            <a:avLst/>
          </a:prstGeom>
        </p:spPr>
      </p:pic>
      <p:pic>
        <p:nvPicPr>
          <p:cNvPr id="27" name="图片 26">
            <a:extLst>
              <a:ext uri="{FF2B5EF4-FFF2-40B4-BE49-F238E27FC236}">
                <a16:creationId xmlns="" xmlns:a16="http://schemas.microsoft.com/office/drawing/2014/main" id="{21F80A41-FA2C-471F-878C-22E366138EB7}"/>
              </a:ext>
            </a:extLst>
          </p:cNvPr>
          <p:cNvPicPr>
            <a:picLocks noChangeAspect="1"/>
          </p:cNvPicPr>
          <p:nvPr/>
        </p:nvPicPr>
        <p:blipFill rotWithShape="1">
          <a:blip r:embed="rId3">
            <a:extLst>
              <a:ext uri="{28A0092B-C50C-407E-A947-70E740481C1C}">
                <a14:useLocalDpi xmlns:a14="http://schemas.microsoft.com/office/drawing/2010/main" val="0"/>
              </a:ext>
            </a:extLst>
          </a:blip>
          <a:srcRect l="45794" t="80432" r="37538" b="1943"/>
          <a:stretch/>
        </p:blipFill>
        <p:spPr>
          <a:xfrm>
            <a:off x="5425282" y="4687535"/>
            <a:ext cx="4405563" cy="2329270"/>
          </a:xfrm>
          <a:prstGeom prst="rect">
            <a:avLst/>
          </a:prstGeom>
        </p:spPr>
      </p:pic>
    </p:spTree>
    <p:extLst>
      <p:ext uri="{BB962C8B-B14F-4D97-AF65-F5344CB8AC3E}">
        <p14:creationId xmlns:p14="http://schemas.microsoft.com/office/powerpoint/2010/main" val="486394618"/>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护理不良事件的防范对策</a:t>
            </a:r>
          </a:p>
        </p:txBody>
      </p:sp>
      <p:sp>
        <p:nvSpPr>
          <p:cNvPr id="13" name="矩形 12">
            <a:extLst>
              <a:ext uri="{FF2B5EF4-FFF2-40B4-BE49-F238E27FC236}">
                <a16:creationId xmlns="" xmlns:a16="http://schemas.microsoft.com/office/drawing/2014/main" id="{6196B35B-4045-4EB7-8B94-067DDBB54046}"/>
              </a:ext>
            </a:extLst>
          </p:cNvPr>
          <p:cNvSpPr/>
          <p:nvPr/>
        </p:nvSpPr>
        <p:spPr>
          <a:xfrm>
            <a:off x="2118569" y="2125109"/>
            <a:ext cx="8694087" cy="735714"/>
          </a:xfrm>
          <a:prstGeom prst="rect">
            <a:avLst/>
          </a:prstGeom>
        </p:spPr>
        <p:txBody>
          <a:bodyPr wrap="square">
            <a:spAutoFit/>
          </a:bodyPr>
          <a:lstStyle/>
          <a:p>
            <a:pPr algn="just">
              <a:lnSpc>
                <a:spcPct val="120000"/>
              </a:lnSpc>
              <a:spcBef>
                <a:spcPct val="20000"/>
              </a:spcBef>
            </a:pPr>
            <a:r>
              <a:rPr lang="zh-CN" altLang="en-US" dirty="0">
                <a:solidFill>
                  <a:srgbClr val="000000"/>
                </a:solidFill>
                <a:cs typeface="+mn-ea"/>
                <a:sym typeface="+mn-lt"/>
              </a:rPr>
              <a:t>不良事件相关护士</a:t>
            </a:r>
            <a:r>
              <a:rPr lang="en-US" altLang="zh-CN" dirty="0">
                <a:solidFill>
                  <a:srgbClr val="000000"/>
                </a:solidFill>
                <a:cs typeface="+mn-ea"/>
                <a:sym typeface="+mn-lt"/>
              </a:rPr>
              <a:t>46.27</a:t>
            </a:r>
            <a:r>
              <a:rPr lang="zh-CN" altLang="en-US" dirty="0">
                <a:solidFill>
                  <a:srgbClr val="000000"/>
                </a:solidFill>
                <a:cs typeface="+mn-ea"/>
                <a:sym typeface="+mn-lt"/>
              </a:rPr>
              <a:t>％的护龄在</a:t>
            </a:r>
            <a:r>
              <a:rPr lang="en-US" altLang="zh-CN" dirty="0">
                <a:solidFill>
                  <a:srgbClr val="000000"/>
                </a:solidFill>
                <a:cs typeface="+mn-ea"/>
                <a:sym typeface="+mn-lt"/>
              </a:rPr>
              <a:t>5</a:t>
            </a:r>
            <a:r>
              <a:rPr lang="zh-CN" altLang="en-US" dirty="0">
                <a:solidFill>
                  <a:srgbClr val="000000"/>
                </a:solidFill>
                <a:cs typeface="+mn-ea"/>
                <a:sym typeface="+mn-lt"/>
              </a:rPr>
              <a:t>年以内，且资历也较低（</a:t>
            </a:r>
            <a:r>
              <a:rPr lang="en-US" altLang="zh-CN" dirty="0">
                <a:solidFill>
                  <a:srgbClr val="000000"/>
                </a:solidFill>
                <a:cs typeface="+mn-ea"/>
                <a:sym typeface="+mn-lt"/>
              </a:rPr>
              <a:t>52.54</a:t>
            </a:r>
            <a:r>
              <a:rPr lang="zh-CN" altLang="en-US" dirty="0">
                <a:solidFill>
                  <a:srgbClr val="000000"/>
                </a:solidFill>
                <a:cs typeface="+mn-ea"/>
                <a:sym typeface="+mn-lt"/>
              </a:rPr>
              <a:t>％职称为护士）护士的评估和沟通能力会直接影响患者整体护理质量。 </a:t>
            </a:r>
          </a:p>
        </p:txBody>
      </p:sp>
      <p:sp>
        <p:nvSpPr>
          <p:cNvPr id="14" name="矩形 13">
            <a:extLst>
              <a:ext uri="{FF2B5EF4-FFF2-40B4-BE49-F238E27FC236}">
                <a16:creationId xmlns="" xmlns:a16="http://schemas.microsoft.com/office/drawing/2014/main" id="{CCBC1E2C-36C5-4128-B1BF-F0B668C6CBBF}"/>
              </a:ext>
            </a:extLst>
          </p:cNvPr>
          <p:cNvSpPr/>
          <p:nvPr/>
        </p:nvSpPr>
        <p:spPr>
          <a:xfrm>
            <a:off x="5591921" y="3645128"/>
            <a:ext cx="5367692" cy="743280"/>
          </a:xfrm>
          <a:prstGeom prst="rect">
            <a:avLst/>
          </a:prstGeom>
        </p:spPr>
        <p:txBody>
          <a:bodyPr wrap="square">
            <a:spAutoFit/>
          </a:bodyPr>
          <a:lstStyle/>
          <a:p>
            <a:pPr algn="just">
              <a:lnSpc>
                <a:spcPct val="120000"/>
              </a:lnSpc>
              <a:spcBef>
                <a:spcPct val="20000"/>
              </a:spcBef>
            </a:pPr>
            <a:r>
              <a:rPr lang="zh-CN" altLang="en-US" dirty="0">
                <a:solidFill>
                  <a:srgbClr val="000000"/>
                </a:solidFill>
                <a:cs typeface="+mn-ea"/>
                <a:sym typeface="+mn-lt"/>
              </a:rPr>
              <a:t>在临床实践中，护士评估不全面，遗漏一些有价值的护理资料，形成护理安全隐患。</a:t>
            </a:r>
          </a:p>
        </p:txBody>
      </p:sp>
      <p:sp>
        <p:nvSpPr>
          <p:cNvPr id="15" name="矩形 14">
            <a:extLst>
              <a:ext uri="{FF2B5EF4-FFF2-40B4-BE49-F238E27FC236}">
                <a16:creationId xmlns="" xmlns:a16="http://schemas.microsoft.com/office/drawing/2014/main" id="{81A65D5B-2B4B-4430-9DAE-7983CA7379F7}"/>
              </a:ext>
            </a:extLst>
          </p:cNvPr>
          <p:cNvSpPr/>
          <p:nvPr/>
        </p:nvSpPr>
        <p:spPr>
          <a:xfrm>
            <a:off x="5528236" y="4978077"/>
            <a:ext cx="5367692" cy="743280"/>
          </a:xfrm>
          <a:prstGeom prst="rect">
            <a:avLst/>
          </a:prstGeom>
        </p:spPr>
        <p:txBody>
          <a:bodyPr wrap="square">
            <a:spAutoFit/>
          </a:bodyPr>
          <a:lstStyle/>
          <a:p>
            <a:pPr>
              <a:lnSpc>
                <a:spcPct val="120000"/>
              </a:lnSpc>
              <a:spcBef>
                <a:spcPct val="20000"/>
              </a:spcBef>
            </a:pPr>
            <a:r>
              <a:rPr lang="zh-CN" altLang="en-US" dirty="0">
                <a:solidFill>
                  <a:srgbClr val="000000"/>
                </a:solidFill>
                <a:cs typeface="+mn-ea"/>
                <a:sym typeface="+mn-lt"/>
              </a:rPr>
              <a:t>大部分护理不良事件的发生是护士违反了操作常规和三查七对制度。</a:t>
            </a:r>
          </a:p>
        </p:txBody>
      </p:sp>
      <p:pic>
        <p:nvPicPr>
          <p:cNvPr id="17" name="图片 16">
            <a:extLst>
              <a:ext uri="{FF2B5EF4-FFF2-40B4-BE49-F238E27FC236}">
                <a16:creationId xmlns="" xmlns:a16="http://schemas.microsoft.com/office/drawing/2014/main" id="{E6BC3D3D-0700-4986-8E83-ECB2ACC9A8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61569" y="2952757"/>
            <a:ext cx="3597007" cy="3309247"/>
          </a:xfrm>
          <a:prstGeom prst="rect">
            <a:avLst/>
          </a:prstGeom>
        </p:spPr>
      </p:pic>
      <p:sp>
        <p:nvSpPr>
          <p:cNvPr id="16" name="Oval 9">
            <a:extLst>
              <a:ext uri="{FF2B5EF4-FFF2-40B4-BE49-F238E27FC236}">
                <a16:creationId xmlns="" xmlns:a16="http://schemas.microsoft.com/office/drawing/2014/main" id="{7A8A4B0E-483F-4152-8AC3-70BED86EA983}"/>
              </a:ext>
            </a:extLst>
          </p:cNvPr>
          <p:cNvSpPr>
            <a:spLocks noChangeArrowheads="1"/>
          </p:cNvSpPr>
          <p:nvPr/>
        </p:nvSpPr>
        <p:spPr bwMode="auto">
          <a:xfrm>
            <a:off x="1194332" y="2192887"/>
            <a:ext cx="740706" cy="740706"/>
          </a:xfrm>
          <a:prstGeom prst="ellipse">
            <a:avLst/>
          </a:prstGeom>
          <a:solidFill>
            <a:srgbClr val="019FAB"/>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tx1">
                  <a:lumMod val="95000"/>
                  <a:lumOff val="5000"/>
                </a:schemeClr>
              </a:solidFill>
              <a:latin typeface="+mn-lt"/>
              <a:ea typeface="+mn-ea"/>
              <a:cs typeface="+mn-ea"/>
              <a:sym typeface="+mn-lt"/>
            </a:endParaRPr>
          </a:p>
        </p:txBody>
      </p:sp>
      <p:sp>
        <p:nvSpPr>
          <p:cNvPr id="18" name="Freeform 24">
            <a:extLst>
              <a:ext uri="{FF2B5EF4-FFF2-40B4-BE49-F238E27FC236}">
                <a16:creationId xmlns="" xmlns:a16="http://schemas.microsoft.com/office/drawing/2014/main" id="{673156FD-3EB8-462A-93EB-888A1802825C}"/>
              </a:ext>
            </a:extLst>
          </p:cNvPr>
          <p:cNvSpPr>
            <a:spLocks noEditPoints="1"/>
          </p:cNvSpPr>
          <p:nvPr/>
        </p:nvSpPr>
        <p:spPr bwMode="auto">
          <a:xfrm>
            <a:off x="1379343" y="2420582"/>
            <a:ext cx="341307" cy="290472"/>
          </a:xfrm>
          <a:custGeom>
            <a:avLst/>
            <a:gdLst>
              <a:gd name="T0" fmla="*/ 2147483646 w 54"/>
              <a:gd name="T1" fmla="*/ 0 h 47"/>
              <a:gd name="T2" fmla="*/ 2147483646 w 54"/>
              <a:gd name="T3" fmla="*/ 0 h 47"/>
              <a:gd name="T4" fmla="*/ 2147483646 w 54"/>
              <a:gd name="T5" fmla="*/ 2147483646 h 47"/>
              <a:gd name="T6" fmla="*/ 2147483646 w 54"/>
              <a:gd name="T7" fmla="*/ 2147483646 h 47"/>
              <a:gd name="T8" fmla="*/ 2147483646 w 54"/>
              <a:gd name="T9" fmla="*/ 2147483646 h 47"/>
              <a:gd name="T10" fmla="*/ 2147483646 w 54"/>
              <a:gd name="T11" fmla="*/ 2147483646 h 47"/>
              <a:gd name="T12" fmla="*/ 2147483646 w 54"/>
              <a:gd name="T13" fmla="*/ 2147483646 h 47"/>
              <a:gd name="T14" fmla="*/ 2147483646 w 54"/>
              <a:gd name="T15" fmla="*/ 2147483646 h 47"/>
              <a:gd name="T16" fmla="*/ 2147483646 w 54"/>
              <a:gd name="T17" fmla="*/ 2147483646 h 47"/>
              <a:gd name="T18" fmla="*/ 0 w 54"/>
              <a:gd name="T19" fmla="*/ 2147483646 h 47"/>
              <a:gd name="T20" fmla="*/ 0 w 54"/>
              <a:gd name="T21" fmla="*/ 2147483646 h 47"/>
              <a:gd name="T22" fmla="*/ 2147483646 w 54"/>
              <a:gd name="T23" fmla="*/ 2147483646 h 47"/>
              <a:gd name="T24" fmla="*/ 2147483646 w 54"/>
              <a:gd name="T25" fmla="*/ 2147483646 h 47"/>
              <a:gd name="T26" fmla="*/ 2147483646 w 54"/>
              <a:gd name="T27" fmla="*/ 2147483646 h 47"/>
              <a:gd name="T28" fmla="*/ 2147483646 w 54"/>
              <a:gd name="T29" fmla="*/ 2147483646 h 47"/>
              <a:gd name="T30" fmla="*/ 2147483646 w 54"/>
              <a:gd name="T31" fmla="*/ 2147483646 h 47"/>
              <a:gd name="T32" fmla="*/ 2147483646 w 54"/>
              <a:gd name="T33" fmla="*/ 2147483646 h 47"/>
              <a:gd name="T34" fmla="*/ 2147483646 w 54"/>
              <a:gd name="T35" fmla="*/ 2147483646 h 47"/>
              <a:gd name="T36" fmla="*/ 2147483646 w 54"/>
              <a:gd name="T37" fmla="*/ 2147483646 h 47"/>
              <a:gd name="T38" fmla="*/ 2147483646 w 54"/>
              <a:gd name="T39" fmla="*/ 2147483646 h 47"/>
              <a:gd name="T40" fmla="*/ 2147483646 w 54"/>
              <a:gd name="T41" fmla="*/ 2147483646 h 47"/>
              <a:gd name="T42" fmla="*/ 2147483646 w 54"/>
              <a:gd name="T43" fmla="*/ 2147483646 h 47"/>
              <a:gd name="T44" fmla="*/ 2147483646 w 54"/>
              <a:gd name="T45" fmla="*/ 2147483646 h 47"/>
              <a:gd name="T46" fmla="*/ 2147483646 w 54"/>
              <a:gd name="T47" fmla="*/ 2147483646 h 47"/>
              <a:gd name="T48" fmla="*/ 2147483646 w 54"/>
              <a:gd name="T49" fmla="*/ 0 h 47"/>
              <a:gd name="T50" fmla="*/ 2147483646 w 54"/>
              <a:gd name="T51" fmla="*/ 2147483646 h 47"/>
              <a:gd name="T52" fmla="*/ 2147483646 w 54"/>
              <a:gd name="T53" fmla="*/ 2147483646 h 47"/>
              <a:gd name="T54" fmla="*/ 2147483646 w 54"/>
              <a:gd name="T55" fmla="*/ 2147483646 h 47"/>
              <a:gd name="T56" fmla="*/ 2147483646 w 54"/>
              <a:gd name="T57" fmla="*/ 2147483646 h 47"/>
              <a:gd name="T58" fmla="*/ 2147483646 w 54"/>
              <a:gd name="T59" fmla="*/ 2147483646 h 47"/>
              <a:gd name="T60" fmla="*/ 2147483646 w 54"/>
              <a:gd name="T61" fmla="*/ 2147483646 h 47"/>
              <a:gd name="T62" fmla="*/ 2147483646 w 54"/>
              <a:gd name="T63" fmla="*/ 2147483646 h 47"/>
              <a:gd name="T64" fmla="*/ 2147483646 w 54"/>
              <a:gd name="T65" fmla="*/ 2147483646 h 47"/>
              <a:gd name="T66" fmla="*/ 2147483646 w 54"/>
              <a:gd name="T67" fmla="*/ 2147483646 h 47"/>
              <a:gd name="T68" fmla="*/ 2147483646 w 54"/>
              <a:gd name="T69" fmla="*/ 2147483646 h 47"/>
              <a:gd name="T70" fmla="*/ 2147483646 w 54"/>
              <a:gd name="T71" fmla="*/ 2147483646 h 47"/>
              <a:gd name="T72" fmla="*/ 2147483646 w 54"/>
              <a:gd name="T73" fmla="*/ 2147483646 h 47"/>
              <a:gd name="T74" fmla="*/ 2147483646 w 54"/>
              <a:gd name="T75" fmla="*/ 2147483646 h 47"/>
              <a:gd name="T76" fmla="*/ 2147483646 w 54"/>
              <a:gd name="T77" fmla="*/ 2147483646 h 47"/>
              <a:gd name="T78" fmla="*/ 2147483646 w 54"/>
              <a:gd name="T79" fmla="*/ 2147483646 h 47"/>
              <a:gd name="T80" fmla="*/ 2147483646 w 54"/>
              <a:gd name="T81" fmla="*/ 2147483646 h 47"/>
              <a:gd name="T82" fmla="*/ 2147483646 w 54"/>
              <a:gd name="T83" fmla="*/ 2147483646 h 47"/>
              <a:gd name="T84" fmla="*/ 2147483646 w 54"/>
              <a:gd name="T85" fmla="*/ 2147483646 h 47"/>
              <a:gd name="T86" fmla="*/ 2147483646 w 54"/>
              <a:gd name="T87" fmla="*/ 2147483646 h 47"/>
              <a:gd name="T88" fmla="*/ 2147483646 w 54"/>
              <a:gd name="T89" fmla="*/ 2147483646 h 47"/>
              <a:gd name="T90" fmla="*/ 2147483646 w 54"/>
              <a:gd name="T91" fmla="*/ 2147483646 h 47"/>
              <a:gd name="T92" fmla="*/ 2147483646 w 54"/>
              <a:gd name="T93" fmla="*/ 2147483646 h 47"/>
              <a:gd name="T94" fmla="*/ 2147483646 w 54"/>
              <a:gd name="T95" fmla="*/ 2147483646 h 47"/>
              <a:gd name="T96" fmla="*/ 2147483646 w 54"/>
              <a:gd name="T97" fmla="*/ 2147483646 h 47"/>
              <a:gd name="T98" fmla="*/ 2147483646 w 54"/>
              <a:gd name="T99" fmla="*/ 2147483646 h 47"/>
              <a:gd name="T100" fmla="*/ 2147483646 w 54"/>
              <a:gd name="T101" fmla="*/ 2147483646 h 47"/>
              <a:gd name="T102" fmla="*/ 2147483646 w 54"/>
              <a:gd name="T103" fmla="*/ 2147483646 h 47"/>
              <a:gd name="T104" fmla="*/ 2147483646 w 54"/>
              <a:gd name="T105" fmla="*/ 2147483646 h 47"/>
              <a:gd name="T106" fmla="*/ 2147483646 w 54"/>
              <a:gd name="T107" fmla="*/ 2147483646 h 47"/>
              <a:gd name="T108" fmla="*/ 2147483646 w 54"/>
              <a:gd name="T109" fmla="*/ 2147483646 h 47"/>
              <a:gd name="T110" fmla="*/ 2147483646 w 54"/>
              <a:gd name="T111" fmla="*/ 2147483646 h 47"/>
              <a:gd name="T112" fmla="*/ 2147483646 w 54"/>
              <a:gd name="T113" fmla="*/ 2147483646 h 47"/>
              <a:gd name="T114" fmla="*/ 2147483646 w 54"/>
              <a:gd name="T115" fmla="*/ 214748364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sp>
        <p:nvSpPr>
          <p:cNvPr id="19" name="Oval 8">
            <a:extLst>
              <a:ext uri="{FF2B5EF4-FFF2-40B4-BE49-F238E27FC236}">
                <a16:creationId xmlns="" xmlns:a16="http://schemas.microsoft.com/office/drawing/2014/main" id="{1C1C9B8F-0112-4ECF-AC56-7EE0D17CE966}"/>
              </a:ext>
            </a:extLst>
          </p:cNvPr>
          <p:cNvSpPr>
            <a:spLocks noChangeArrowheads="1"/>
          </p:cNvSpPr>
          <p:nvPr/>
        </p:nvSpPr>
        <p:spPr bwMode="auto">
          <a:xfrm>
            <a:off x="4666063" y="3638554"/>
            <a:ext cx="740706" cy="740706"/>
          </a:xfrm>
          <a:prstGeom prst="ellipse">
            <a:avLst/>
          </a:prstGeom>
          <a:solidFill>
            <a:srgbClr val="019FAB"/>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tx1">
                  <a:lumMod val="95000"/>
                  <a:lumOff val="5000"/>
                </a:schemeClr>
              </a:solidFill>
              <a:latin typeface="+mn-lt"/>
              <a:ea typeface="+mn-ea"/>
              <a:cs typeface="+mn-ea"/>
              <a:sym typeface="+mn-lt"/>
            </a:endParaRPr>
          </a:p>
        </p:txBody>
      </p:sp>
      <p:sp>
        <p:nvSpPr>
          <p:cNvPr id="20" name="Oval 9">
            <a:extLst>
              <a:ext uri="{FF2B5EF4-FFF2-40B4-BE49-F238E27FC236}">
                <a16:creationId xmlns="" xmlns:a16="http://schemas.microsoft.com/office/drawing/2014/main" id="{40CBD05A-4A02-4E7F-9F41-2EFFD4934811}"/>
              </a:ext>
            </a:extLst>
          </p:cNvPr>
          <p:cNvSpPr>
            <a:spLocks noChangeArrowheads="1"/>
          </p:cNvSpPr>
          <p:nvPr/>
        </p:nvSpPr>
        <p:spPr bwMode="auto">
          <a:xfrm>
            <a:off x="4674617" y="4986629"/>
            <a:ext cx="740706" cy="740706"/>
          </a:xfrm>
          <a:prstGeom prst="ellipse">
            <a:avLst/>
          </a:prstGeom>
          <a:solidFill>
            <a:srgbClr val="019FAB"/>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tx1">
                  <a:lumMod val="95000"/>
                  <a:lumOff val="5000"/>
                </a:schemeClr>
              </a:solidFill>
              <a:latin typeface="+mn-lt"/>
              <a:ea typeface="+mn-ea"/>
              <a:cs typeface="+mn-ea"/>
              <a:sym typeface="+mn-lt"/>
            </a:endParaRPr>
          </a:p>
        </p:txBody>
      </p:sp>
      <p:sp>
        <p:nvSpPr>
          <p:cNvPr id="21" name="Freeform 24">
            <a:extLst>
              <a:ext uri="{FF2B5EF4-FFF2-40B4-BE49-F238E27FC236}">
                <a16:creationId xmlns="" xmlns:a16="http://schemas.microsoft.com/office/drawing/2014/main" id="{FD088EAD-35F9-4735-AC71-71B3677FAC32}"/>
              </a:ext>
            </a:extLst>
          </p:cNvPr>
          <p:cNvSpPr>
            <a:spLocks noEditPoints="1"/>
          </p:cNvSpPr>
          <p:nvPr/>
        </p:nvSpPr>
        <p:spPr bwMode="auto">
          <a:xfrm>
            <a:off x="4859628" y="5214324"/>
            <a:ext cx="341307" cy="290472"/>
          </a:xfrm>
          <a:custGeom>
            <a:avLst/>
            <a:gdLst>
              <a:gd name="T0" fmla="*/ 2147483646 w 54"/>
              <a:gd name="T1" fmla="*/ 0 h 47"/>
              <a:gd name="T2" fmla="*/ 2147483646 w 54"/>
              <a:gd name="T3" fmla="*/ 0 h 47"/>
              <a:gd name="T4" fmla="*/ 2147483646 w 54"/>
              <a:gd name="T5" fmla="*/ 2147483646 h 47"/>
              <a:gd name="T6" fmla="*/ 2147483646 w 54"/>
              <a:gd name="T7" fmla="*/ 2147483646 h 47"/>
              <a:gd name="T8" fmla="*/ 2147483646 w 54"/>
              <a:gd name="T9" fmla="*/ 2147483646 h 47"/>
              <a:gd name="T10" fmla="*/ 2147483646 w 54"/>
              <a:gd name="T11" fmla="*/ 2147483646 h 47"/>
              <a:gd name="T12" fmla="*/ 2147483646 w 54"/>
              <a:gd name="T13" fmla="*/ 2147483646 h 47"/>
              <a:gd name="T14" fmla="*/ 2147483646 w 54"/>
              <a:gd name="T15" fmla="*/ 2147483646 h 47"/>
              <a:gd name="T16" fmla="*/ 2147483646 w 54"/>
              <a:gd name="T17" fmla="*/ 2147483646 h 47"/>
              <a:gd name="T18" fmla="*/ 0 w 54"/>
              <a:gd name="T19" fmla="*/ 2147483646 h 47"/>
              <a:gd name="T20" fmla="*/ 0 w 54"/>
              <a:gd name="T21" fmla="*/ 2147483646 h 47"/>
              <a:gd name="T22" fmla="*/ 2147483646 w 54"/>
              <a:gd name="T23" fmla="*/ 2147483646 h 47"/>
              <a:gd name="T24" fmla="*/ 2147483646 w 54"/>
              <a:gd name="T25" fmla="*/ 2147483646 h 47"/>
              <a:gd name="T26" fmla="*/ 2147483646 w 54"/>
              <a:gd name="T27" fmla="*/ 2147483646 h 47"/>
              <a:gd name="T28" fmla="*/ 2147483646 w 54"/>
              <a:gd name="T29" fmla="*/ 2147483646 h 47"/>
              <a:gd name="T30" fmla="*/ 2147483646 w 54"/>
              <a:gd name="T31" fmla="*/ 2147483646 h 47"/>
              <a:gd name="T32" fmla="*/ 2147483646 w 54"/>
              <a:gd name="T33" fmla="*/ 2147483646 h 47"/>
              <a:gd name="T34" fmla="*/ 2147483646 w 54"/>
              <a:gd name="T35" fmla="*/ 2147483646 h 47"/>
              <a:gd name="T36" fmla="*/ 2147483646 w 54"/>
              <a:gd name="T37" fmla="*/ 2147483646 h 47"/>
              <a:gd name="T38" fmla="*/ 2147483646 w 54"/>
              <a:gd name="T39" fmla="*/ 2147483646 h 47"/>
              <a:gd name="T40" fmla="*/ 2147483646 w 54"/>
              <a:gd name="T41" fmla="*/ 2147483646 h 47"/>
              <a:gd name="T42" fmla="*/ 2147483646 w 54"/>
              <a:gd name="T43" fmla="*/ 2147483646 h 47"/>
              <a:gd name="T44" fmla="*/ 2147483646 w 54"/>
              <a:gd name="T45" fmla="*/ 2147483646 h 47"/>
              <a:gd name="T46" fmla="*/ 2147483646 w 54"/>
              <a:gd name="T47" fmla="*/ 2147483646 h 47"/>
              <a:gd name="T48" fmla="*/ 2147483646 w 54"/>
              <a:gd name="T49" fmla="*/ 0 h 47"/>
              <a:gd name="T50" fmla="*/ 2147483646 w 54"/>
              <a:gd name="T51" fmla="*/ 2147483646 h 47"/>
              <a:gd name="T52" fmla="*/ 2147483646 w 54"/>
              <a:gd name="T53" fmla="*/ 2147483646 h 47"/>
              <a:gd name="T54" fmla="*/ 2147483646 w 54"/>
              <a:gd name="T55" fmla="*/ 2147483646 h 47"/>
              <a:gd name="T56" fmla="*/ 2147483646 w 54"/>
              <a:gd name="T57" fmla="*/ 2147483646 h 47"/>
              <a:gd name="T58" fmla="*/ 2147483646 w 54"/>
              <a:gd name="T59" fmla="*/ 2147483646 h 47"/>
              <a:gd name="T60" fmla="*/ 2147483646 w 54"/>
              <a:gd name="T61" fmla="*/ 2147483646 h 47"/>
              <a:gd name="T62" fmla="*/ 2147483646 w 54"/>
              <a:gd name="T63" fmla="*/ 2147483646 h 47"/>
              <a:gd name="T64" fmla="*/ 2147483646 w 54"/>
              <a:gd name="T65" fmla="*/ 2147483646 h 47"/>
              <a:gd name="T66" fmla="*/ 2147483646 w 54"/>
              <a:gd name="T67" fmla="*/ 2147483646 h 47"/>
              <a:gd name="T68" fmla="*/ 2147483646 w 54"/>
              <a:gd name="T69" fmla="*/ 2147483646 h 47"/>
              <a:gd name="T70" fmla="*/ 2147483646 w 54"/>
              <a:gd name="T71" fmla="*/ 2147483646 h 47"/>
              <a:gd name="T72" fmla="*/ 2147483646 w 54"/>
              <a:gd name="T73" fmla="*/ 2147483646 h 47"/>
              <a:gd name="T74" fmla="*/ 2147483646 w 54"/>
              <a:gd name="T75" fmla="*/ 2147483646 h 47"/>
              <a:gd name="T76" fmla="*/ 2147483646 w 54"/>
              <a:gd name="T77" fmla="*/ 2147483646 h 47"/>
              <a:gd name="T78" fmla="*/ 2147483646 w 54"/>
              <a:gd name="T79" fmla="*/ 2147483646 h 47"/>
              <a:gd name="T80" fmla="*/ 2147483646 w 54"/>
              <a:gd name="T81" fmla="*/ 2147483646 h 47"/>
              <a:gd name="T82" fmla="*/ 2147483646 w 54"/>
              <a:gd name="T83" fmla="*/ 2147483646 h 47"/>
              <a:gd name="T84" fmla="*/ 2147483646 w 54"/>
              <a:gd name="T85" fmla="*/ 2147483646 h 47"/>
              <a:gd name="T86" fmla="*/ 2147483646 w 54"/>
              <a:gd name="T87" fmla="*/ 2147483646 h 47"/>
              <a:gd name="T88" fmla="*/ 2147483646 w 54"/>
              <a:gd name="T89" fmla="*/ 2147483646 h 47"/>
              <a:gd name="T90" fmla="*/ 2147483646 w 54"/>
              <a:gd name="T91" fmla="*/ 2147483646 h 47"/>
              <a:gd name="T92" fmla="*/ 2147483646 w 54"/>
              <a:gd name="T93" fmla="*/ 2147483646 h 47"/>
              <a:gd name="T94" fmla="*/ 2147483646 w 54"/>
              <a:gd name="T95" fmla="*/ 2147483646 h 47"/>
              <a:gd name="T96" fmla="*/ 2147483646 w 54"/>
              <a:gd name="T97" fmla="*/ 2147483646 h 47"/>
              <a:gd name="T98" fmla="*/ 2147483646 w 54"/>
              <a:gd name="T99" fmla="*/ 2147483646 h 47"/>
              <a:gd name="T100" fmla="*/ 2147483646 w 54"/>
              <a:gd name="T101" fmla="*/ 2147483646 h 47"/>
              <a:gd name="T102" fmla="*/ 2147483646 w 54"/>
              <a:gd name="T103" fmla="*/ 2147483646 h 47"/>
              <a:gd name="T104" fmla="*/ 2147483646 w 54"/>
              <a:gd name="T105" fmla="*/ 2147483646 h 47"/>
              <a:gd name="T106" fmla="*/ 2147483646 w 54"/>
              <a:gd name="T107" fmla="*/ 2147483646 h 47"/>
              <a:gd name="T108" fmla="*/ 2147483646 w 54"/>
              <a:gd name="T109" fmla="*/ 2147483646 h 47"/>
              <a:gd name="T110" fmla="*/ 2147483646 w 54"/>
              <a:gd name="T111" fmla="*/ 2147483646 h 47"/>
              <a:gd name="T112" fmla="*/ 2147483646 w 54"/>
              <a:gd name="T113" fmla="*/ 2147483646 h 47"/>
              <a:gd name="T114" fmla="*/ 2147483646 w 54"/>
              <a:gd name="T115" fmla="*/ 214748364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grpSp>
        <p:nvGrpSpPr>
          <p:cNvPr id="22" name="Group 25">
            <a:extLst>
              <a:ext uri="{FF2B5EF4-FFF2-40B4-BE49-F238E27FC236}">
                <a16:creationId xmlns="" xmlns:a16="http://schemas.microsoft.com/office/drawing/2014/main" id="{B01D9DA6-02A1-47FE-914F-6962F17AEC8E}"/>
              </a:ext>
            </a:extLst>
          </p:cNvPr>
          <p:cNvGrpSpPr>
            <a:grpSpLocks/>
          </p:cNvGrpSpPr>
          <p:nvPr/>
        </p:nvGrpSpPr>
        <p:grpSpPr bwMode="auto">
          <a:xfrm>
            <a:off x="4878917" y="3868365"/>
            <a:ext cx="304996" cy="246901"/>
            <a:chOff x="0" y="0"/>
            <a:chExt cx="116" cy="94"/>
          </a:xfrm>
        </p:grpSpPr>
        <p:sp>
          <p:nvSpPr>
            <p:cNvPr id="23" name="Freeform 26">
              <a:extLst>
                <a:ext uri="{FF2B5EF4-FFF2-40B4-BE49-F238E27FC236}">
                  <a16:creationId xmlns="" xmlns:a16="http://schemas.microsoft.com/office/drawing/2014/main" id="{281C2D33-53CB-46D0-9962-DBA2BD8A1442}"/>
                </a:ext>
              </a:extLst>
            </p:cNvPr>
            <p:cNvSpPr>
              <a:spLocks/>
            </p:cNvSpPr>
            <p:nvPr/>
          </p:nvSpPr>
          <p:spPr bwMode="auto">
            <a:xfrm>
              <a:off x="0" y="0"/>
              <a:ext cx="116" cy="47"/>
            </a:xfrm>
            <a:custGeom>
              <a:avLst/>
              <a:gdLst>
                <a:gd name="T0" fmla="*/ 623 w 49"/>
                <a:gd name="T1" fmla="*/ 0 h 20"/>
                <a:gd name="T2" fmla="*/ 651 w 49"/>
                <a:gd name="T3" fmla="*/ 12 h 20"/>
                <a:gd name="T4" fmla="*/ 651 w 49"/>
                <a:gd name="T5" fmla="*/ 12 h 20"/>
                <a:gd name="T6" fmla="*/ 639 w 49"/>
                <a:gd name="T7" fmla="*/ 38 h 20"/>
                <a:gd name="T8" fmla="*/ 331 w 49"/>
                <a:gd name="T9" fmla="*/ 259 h 20"/>
                <a:gd name="T10" fmla="*/ 303 w 49"/>
                <a:gd name="T11" fmla="*/ 259 h 20"/>
                <a:gd name="T12" fmla="*/ 12 w 49"/>
                <a:gd name="T13" fmla="*/ 38 h 20"/>
                <a:gd name="T14" fmla="*/ 0 w 49"/>
                <a:gd name="T15" fmla="*/ 12 h 20"/>
                <a:gd name="T16" fmla="*/ 0 w 49"/>
                <a:gd name="T17" fmla="*/ 12 h 20"/>
                <a:gd name="T18" fmla="*/ 12 w 49"/>
                <a:gd name="T19" fmla="*/ 0 h 20"/>
                <a:gd name="T20" fmla="*/ 623 w 4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sp>
          <p:nvSpPr>
            <p:cNvPr id="24" name="Freeform 27">
              <a:extLst>
                <a:ext uri="{FF2B5EF4-FFF2-40B4-BE49-F238E27FC236}">
                  <a16:creationId xmlns="" xmlns:a16="http://schemas.microsoft.com/office/drawing/2014/main" id="{154229C9-BA11-43FF-944C-82C61FFEE9A8}"/>
                </a:ext>
              </a:extLst>
            </p:cNvPr>
            <p:cNvSpPr>
              <a:spLocks/>
            </p:cNvSpPr>
            <p:nvPr/>
          </p:nvSpPr>
          <p:spPr bwMode="auto">
            <a:xfrm>
              <a:off x="0" y="19"/>
              <a:ext cx="116" cy="75"/>
            </a:xfrm>
            <a:custGeom>
              <a:avLst/>
              <a:gdLst>
                <a:gd name="T0" fmla="*/ 303 w 49"/>
                <a:gd name="T1" fmla="*/ 220 h 32"/>
                <a:gd name="T2" fmla="*/ 331 w 49"/>
                <a:gd name="T3" fmla="*/ 220 h 32"/>
                <a:gd name="T4" fmla="*/ 639 w 49"/>
                <a:gd name="T5" fmla="*/ 0 h 32"/>
                <a:gd name="T6" fmla="*/ 651 w 49"/>
                <a:gd name="T7" fmla="*/ 12 h 32"/>
                <a:gd name="T8" fmla="*/ 651 w 49"/>
                <a:gd name="T9" fmla="*/ 384 h 32"/>
                <a:gd name="T10" fmla="*/ 623 w 49"/>
                <a:gd name="T11" fmla="*/ 413 h 32"/>
                <a:gd name="T12" fmla="*/ 12 w 49"/>
                <a:gd name="T13" fmla="*/ 413 h 32"/>
                <a:gd name="T14" fmla="*/ 0 w 49"/>
                <a:gd name="T15" fmla="*/ 384 h 32"/>
                <a:gd name="T16" fmla="*/ 0 w 49"/>
                <a:gd name="T17" fmla="*/ 12 h 32"/>
                <a:gd name="T18" fmla="*/ 12 w 49"/>
                <a:gd name="T19" fmla="*/ 0 h 32"/>
                <a:gd name="T20" fmla="*/ 303 w 49"/>
                <a:gd name="T21" fmla="*/ 220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grpSp>
    </p:spTree>
    <p:extLst>
      <p:ext uri="{BB962C8B-B14F-4D97-AF65-F5344CB8AC3E}">
        <p14:creationId xmlns:p14="http://schemas.microsoft.com/office/powerpoint/2010/main" val="223608698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1000"/>
                                        <p:tgtEl>
                                          <p:spTgt spid="13"/>
                                        </p:tgtEl>
                                      </p:cBhvr>
                                    </p:animEffect>
                                    <p:anim calcmode="lin" valueType="num">
                                      <p:cBhvr>
                                        <p:cTn id="13" dur="1000" fill="hold"/>
                                        <p:tgtEl>
                                          <p:spTgt spid="13"/>
                                        </p:tgtEl>
                                        <p:attrNameLst>
                                          <p:attrName>ppt_x</p:attrName>
                                        </p:attrNameLst>
                                      </p:cBhvr>
                                      <p:tavLst>
                                        <p:tav tm="0">
                                          <p:val>
                                            <p:strVal val="#ppt_x"/>
                                          </p:val>
                                        </p:tav>
                                        <p:tav tm="100000">
                                          <p:val>
                                            <p:strVal val="#ppt_x"/>
                                          </p:val>
                                        </p:tav>
                                      </p:tavLst>
                                    </p:anim>
                                    <p:anim calcmode="lin" valueType="num">
                                      <p:cBhvr>
                                        <p:cTn id="14" dur="1000" fill="hold"/>
                                        <p:tgtEl>
                                          <p:spTgt spid="13"/>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000"/>
                                        <p:tgtEl>
                                          <p:spTgt spid="14"/>
                                        </p:tgtEl>
                                      </p:cBhvr>
                                    </p:animEffect>
                                    <p:anim calcmode="lin" valueType="num">
                                      <p:cBhvr>
                                        <p:cTn id="19" dur="1000" fill="hold"/>
                                        <p:tgtEl>
                                          <p:spTgt spid="14"/>
                                        </p:tgtEl>
                                        <p:attrNameLst>
                                          <p:attrName>ppt_x</p:attrName>
                                        </p:attrNameLst>
                                      </p:cBhvr>
                                      <p:tavLst>
                                        <p:tav tm="0">
                                          <p:val>
                                            <p:strVal val="#ppt_x"/>
                                          </p:val>
                                        </p:tav>
                                        <p:tav tm="100000">
                                          <p:val>
                                            <p:strVal val="#ppt_x"/>
                                          </p:val>
                                        </p:tav>
                                      </p:tavLst>
                                    </p:anim>
                                    <p:anim calcmode="lin" valueType="num">
                                      <p:cBhvr>
                                        <p:cTn id="20" dur="1000" fill="hold"/>
                                        <p:tgtEl>
                                          <p:spTgt spid="14"/>
                                        </p:tgtEl>
                                        <p:attrNameLst>
                                          <p:attrName>ppt_y</p:attrName>
                                        </p:attrNameLst>
                                      </p:cBhvr>
                                      <p:tavLst>
                                        <p:tav tm="0">
                                          <p:val>
                                            <p:strVal val="#ppt_y+.1"/>
                                          </p:val>
                                        </p:tav>
                                        <p:tav tm="100000">
                                          <p:val>
                                            <p:strVal val="#ppt_y"/>
                                          </p:val>
                                        </p:tav>
                                      </p:tavLst>
                                    </p:anim>
                                  </p:childTnLst>
                                </p:cTn>
                              </p:par>
                            </p:childTnLst>
                          </p:cTn>
                        </p:par>
                        <p:par>
                          <p:cTn id="21" fill="hold">
                            <p:stCondLst>
                              <p:cond delay="2500"/>
                            </p:stCondLst>
                            <p:childTnLst>
                              <p:par>
                                <p:cTn id="22" presetID="42" presetClass="entr" presetSubtype="0"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1000"/>
                                        <p:tgtEl>
                                          <p:spTgt spid="15"/>
                                        </p:tgtEl>
                                      </p:cBhvr>
                                    </p:animEffect>
                                    <p:anim calcmode="lin" valueType="num">
                                      <p:cBhvr>
                                        <p:cTn id="25" dur="1000" fill="hold"/>
                                        <p:tgtEl>
                                          <p:spTgt spid="15"/>
                                        </p:tgtEl>
                                        <p:attrNameLst>
                                          <p:attrName>ppt_x</p:attrName>
                                        </p:attrNameLst>
                                      </p:cBhvr>
                                      <p:tavLst>
                                        <p:tav tm="0">
                                          <p:val>
                                            <p:strVal val="#ppt_x"/>
                                          </p:val>
                                        </p:tav>
                                        <p:tav tm="100000">
                                          <p:val>
                                            <p:strVal val="#ppt_x"/>
                                          </p:val>
                                        </p:tav>
                                      </p:tavLst>
                                    </p:anim>
                                    <p:anim calcmode="lin" valueType="num">
                                      <p:cBhvr>
                                        <p:cTn id="2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heel(1)">
                                      <p:cBhvr>
                                        <p:cTn id="31" dur="2000"/>
                                        <p:tgtEl>
                                          <p:spTgt spid="17"/>
                                        </p:tgtEl>
                                      </p:cBhvr>
                                    </p:animEffect>
                                  </p:childTnLst>
                                </p:cTn>
                              </p:par>
                              <p:par>
                                <p:cTn id="32" presetID="42" presetClass="entr" presetSubtype="0" fill="hold" grpId="0"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fade">
                                      <p:cBhvr>
                                        <p:cTn id="39" dur="1000"/>
                                        <p:tgtEl>
                                          <p:spTgt spid="18"/>
                                        </p:tgtEl>
                                      </p:cBhvr>
                                    </p:animEffect>
                                    <p:anim calcmode="lin" valueType="num">
                                      <p:cBhvr>
                                        <p:cTn id="40" dur="1000" fill="hold"/>
                                        <p:tgtEl>
                                          <p:spTgt spid="18"/>
                                        </p:tgtEl>
                                        <p:attrNameLst>
                                          <p:attrName>ppt_x</p:attrName>
                                        </p:attrNameLst>
                                      </p:cBhvr>
                                      <p:tavLst>
                                        <p:tav tm="0">
                                          <p:val>
                                            <p:strVal val="#ppt_x"/>
                                          </p:val>
                                        </p:tav>
                                        <p:tav tm="100000">
                                          <p:val>
                                            <p:strVal val="#ppt_x"/>
                                          </p:val>
                                        </p:tav>
                                      </p:tavLst>
                                    </p:anim>
                                    <p:anim calcmode="lin" valueType="num">
                                      <p:cBhvr>
                                        <p:cTn id="41" dur="10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fade">
                                      <p:cBhvr>
                                        <p:cTn id="45" dur="1000"/>
                                        <p:tgtEl>
                                          <p:spTgt spid="19"/>
                                        </p:tgtEl>
                                      </p:cBhvr>
                                    </p:animEffect>
                                    <p:anim calcmode="lin" valueType="num">
                                      <p:cBhvr>
                                        <p:cTn id="46" dur="1000" fill="hold"/>
                                        <p:tgtEl>
                                          <p:spTgt spid="19"/>
                                        </p:tgtEl>
                                        <p:attrNameLst>
                                          <p:attrName>ppt_x</p:attrName>
                                        </p:attrNameLst>
                                      </p:cBhvr>
                                      <p:tavLst>
                                        <p:tav tm="0">
                                          <p:val>
                                            <p:strVal val="#ppt_x"/>
                                          </p:val>
                                        </p:tav>
                                        <p:tav tm="100000">
                                          <p:val>
                                            <p:strVal val="#ppt_x"/>
                                          </p:val>
                                        </p:tav>
                                      </p:tavLst>
                                    </p:anim>
                                    <p:anim calcmode="lin" valueType="num">
                                      <p:cBhvr>
                                        <p:cTn id="47" dur="1000" fill="hold"/>
                                        <p:tgtEl>
                                          <p:spTgt spid="19"/>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1000"/>
                                        <p:tgtEl>
                                          <p:spTgt spid="20"/>
                                        </p:tgtEl>
                                      </p:cBhvr>
                                    </p:animEffect>
                                    <p:anim calcmode="lin" valueType="num">
                                      <p:cBhvr>
                                        <p:cTn id="51" dur="1000" fill="hold"/>
                                        <p:tgtEl>
                                          <p:spTgt spid="20"/>
                                        </p:tgtEl>
                                        <p:attrNameLst>
                                          <p:attrName>ppt_x</p:attrName>
                                        </p:attrNameLst>
                                      </p:cBhvr>
                                      <p:tavLst>
                                        <p:tav tm="0">
                                          <p:val>
                                            <p:strVal val="#ppt_x"/>
                                          </p:val>
                                        </p:tav>
                                        <p:tav tm="100000">
                                          <p:val>
                                            <p:strVal val="#ppt_x"/>
                                          </p:val>
                                        </p:tav>
                                      </p:tavLst>
                                    </p:anim>
                                    <p:anim calcmode="lin" valueType="num">
                                      <p:cBhvr>
                                        <p:cTn id="52" dur="1000" fill="hold"/>
                                        <p:tgtEl>
                                          <p:spTgt spid="20"/>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fade">
                                      <p:cBhvr>
                                        <p:cTn id="55" dur="1000"/>
                                        <p:tgtEl>
                                          <p:spTgt spid="21"/>
                                        </p:tgtEl>
                                      </p:cBhvr>
                                    </p:animEffect>
                                    <p:anim calcmode="lin" valueType="num">
                                      <p:cBhvr>
                                        <p:cTn id="56" dur="1000" fill="hold"/>
                                        <p:tgtEl>
                                          <p:spTgt spid="21"/>
                                        </p:tgtEl>
                                        <p:attrNameLst>
                                          <p:attrName>ppt_x</p:attrName>
                                        </p:attrNameLst>
                                      </p:cBhvr>
                                      <p:tavLst>
                                        <p:tav tm="0">
                                          <p:val>
                                            <p:strVal val="#ppt_x"/>
                                          </p:val>
                                        </p:tav>
                                        <p:tav tm="100000">
                                          <p:val>
                                            <p:strVal val="#ppt_x"/>
                                          </p:val>
                                        </p:tav>
                                      </p:tavLst>
                                    </p:anim>
                                    <p:anim calcmode="lin" valueType="num">
                                      <p:cBhvr>
                                        <p:cTn id="57" dur="1000" fill="hold"/>
                                        <p:tgtEl>
                                          <p:spTgt spid="21"/>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fade">
                                      <p:cBhvr>
                                        <p:cTn id="60" dur="1000"/>
                                        <p:tgtEl>
                                          <p:spTgt spid="22"/>
                                        </p:tgtEl>
                                      </p:cBhvr>
                                    </p:animEffect>
                                    <p:anim calcmode="lin" valueType="num">
                                      <p:cBhvr>
                                        <p:cTn id="61" dur="1000" fill="hold"/>
                                        <p:tgtEl>
                                          <p:spTgt spid="22"/>
                                        </p:tgtEl>
                                        <p:attrNameLst>
                                          <p:attrName>ppt_x</p:attrName>
                                        </p:attrNameLst>
                                      </p:cBhvr>
                                      <p:tavLst>
                                        <p:tav tm="0">
                                          <p:val>
                                            <p:strVal val="#ppt_x"/>
                                          </p:val>
                                        </p:tav>
                                        <p:tav tm="100000">
                                          <p:val>
                                            <p:strVal val="#ppt_x"/>
                                          </p:val>
                                        </p:tav>
                                      </p:tavLst>
                                    </p:anim>
                                    <p:anim calcmode="lin" valueType="num">
                                      <p:cBhvr>
                                        <p:cTn id="6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4" grpId="0"/>
      <p:bldP spid="15" grpId="0"/>
      <p:bldP spid="16" grpId="0" animBg="1"/>
      <p:bldP spid="18" grpId="0" animBg="1"/>
      <p:bldP spid="19" grpId="0" animBg="1"/>
      <p:bldP spid="20"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护理不良事件的防范对策</a:t>
            </a:r>
          </a:p>
        </p:txBody>
      </p:sp>
      <p:grpSp>
        <p:nvGrpSpPr>
          <p:cNvPr id="5" name="组合 4">
            <a:extLst>
              <a:ext uri="{FF2B5EF4-FFF2-40B4-BE49-F238E27FC236}">
                <a16:creationId xmlns="" xmlns:a16="http://schemas.microsoft.com/office/drawing/2014/main" id="{335DADA6-C7EF-4AA5-85E0-BBA0EA42DA38}"/>
              </a:ext>
            </a:extLst>
          </p:cNvPr>
          <p:cNvGrpSpPr/>
          <p:nvPr/>
        </p:nvGrpSpPr>
        <p:grpSpPr>
          <a:xfrm>
            <a:off x="8191805" y="2077720"/>
            <a:ext cx="2696549" cy="1014509"/>
            <a:chOff x="1675824" y="1803400"/>
            <a:chExt cx="2696549" cy="1014509"/>
          </a:xfrm>
        </p:grpSpPr>
        <p:sp>
          <p:nvSpPr>
            <p:cNvPr id="6" name="文本框 5">
              <a:extLst>
                <a:ext uri="{FF2B5EF4-FFF2-40B4-BE49-F238E27FC236}">
                  <a16:creationId xmlns="" xmlns:a16="http://schemas.microsoft.com/office/drawing/2014/main" id="{971319BB-6620-4FB0-B4E7-807CF0319B15}"/>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标题文字添加</a:t>
              </a:r>
            </a:p>
          </p:txBody>
        </p:sp>
        <p:sp>
          <p:nvSpPr>
            <p:cNvPr id="7" name="文本框 6">
              <a:extLst>
                <a:ext uri="{FF2B5EF4-FFF2-40B4-BE49-F238E27FC236}">
                  <a16:creationId xmlns="" xmlns:a16="http://schemas.microsoft.com/office/drawing/2014/main" id="{78C423F6-1527-4381-A55E-82BD88563376}"/>
                </a:ext>
              </a:extLst>
            </p:cNvPr>
            <p:cNvSpPr txBox="1"/>
            <p:nvPr/>
          </p:nvSpPr>
          <p:spPr>
            <a:xfrm>
              <a:off x="1675824" y="2172732"/>
              <a:ext cx="2696549" cy="645177"/>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cs typeface="+mn-ea"/>
                  <a:sym typeface="+mn-lt"/>
                </a:rPr>
                <a:t>护士树立护理不良事件的防范意识</a:t>
              </a:r>
            </a:p>
          </p:txBody>
        </p:sp>
      </p:grpSp>
      <p:grpSp>
        <p:nvGrpSpPr>
          <p:cNvPr id="8" name="组合 7">
            <a:extLst>
              <a:ext uri="{FF2B5EF4-FFF2-40B4-BE49-F238E27FC236}">
                <a16:creationId xmlns="" xmlns:a16="http://schemas.microsoft.com/office/drawing/2014/main" id="{D1449B44-02C0-44D6-964C-24671BDB5829}"/>
              </a:ext>
            </a:extLst>
          </p:cNvPr>
          <p:cNvGrpSpPr/>
          <p:nvPr/>
        </p:nvGrpSpPr>
        <p:grpSpPr>
          <a:xfrm>
            <a:off x="8191805" y="4185920"/>
            <a:ext cx="2696549" cy="1287660"/>
            <a:chOff x="1675824" y="1803400"/>
            <a:chExt cx="2696549" cy="1287660"/>
          </a:xfrm>
        </p:grpSpPr>
        <p:sp>
          <p:nvSpPr>
            <p:cNvPr id="11" name="文本框 10">
              <a:extLst>
                <a:ext uri="{FF2B5EF4-FFF2-40B4-BE49-F238E27FC236}">
                  <a16:creationId xmlns="" xmlns:a16="http://schemas.microsoft.com/office/drawing/2014/main" id="{5281BBD5-231E-4FB4-98CD-E4F4FA9E7D27}"/>
                </a:ext>
              </a:extLst>
            </p:cNvPr>
            <p:cNvSpPr txBox="1"/>
            <p:nvPr/>
          </p:nvSpPr>
          <p:spPr>
            <a:xfrm>
              <a:off x="1675824" y="1803400"/>
              <a:ext cx="2004636" cy="369332"/>
            </a:xfrm>
            <a:prstGeom prst="rect">
              <a:avLst/>
            </a:prstGeom>
            <a:noFill/>
          </p:spPr>
          <p:txBody>
            <a:bodyPr wrap="square" rtlCol="0">
              <a:spAutoFit/>
              <a:scene3d>
                <a:camera prst="orthographicFront"/>
                <a:lightRig rig="flat" dir="t"/>
              </a:scene3d>
              <a:sp3d contourW="12700"/>
            </a:bodyPr>
            <a:lstStyle/>
            <a:p>
              <a:r>
                <a:rPr lang="zh-CN" altLang="en-US" b="1" dirty="0">
                  <a:cs typeface="+mn-ea"/>
                  <a:sym typeface="+mn-lt"/>
                </a:rPr>
                <a:t>标题文字添加</a:t>
              </a:r>
            </a:p>
          </p:txBody>
        </p:sp>
        <p:sp>
          <p:nvSpPr>
            <p:cNvPr id="12" name="文本框 11">
              <a:extLst>
                <a:ext uri="{FF2B5EF4-FFF2-40B4-BE49-F238E27FC236}">
                  <a16:creationId xmlns="" xmlns:a16="http://schemas.microsoft.com/office/drawing/2014/main" id="{ED695A89-BE3B-4ACE-8E52-BBAC4953B10A}"/>
                </a:ext>
              </a:extLst>
            </p:cNvPr>
            <p:cNvSpPr txBox="1"/>
            <p:nvPr/>
          </p:nvSpPr>
          <p:spPr>
            <a:xfrm>
              <a:off x="1675824" y="2172732"/>
              <a:ext cx="2696549" cy="918328"/>
            </a:xfrm>
            <a:prstGeom prst="rect">
              <a:avLst/>
            </a:prstGeom>
            <a:noFill/>
          </p:spPr>
          <p:txBody>
            <a:bodyPr wrap="square" rtlCol="0">
              <a:spAutoFit/>
              <a:scene3d>
                <a:camera prst="orthographicFront"/>
                <a:lightRig rig="threePt" dir="t"/>
              </a:scene3d>
              <a:sp3d contourW="12700"/>
            </a:bodyPr>
            <a:lstStyle/>
            <a:p>
              <a:pPr algn="just">
                <a:lnSpc>
                  <a:spcPct val="114000"/>
                </a:lnSpc>
              </a:pPr>
              <a:r>
                <a:rPr lang="zh-CN" altLang="en-US" sz="1600" dirty="0">
                  <a:cs typeface="+mn-ea"/>
                  <a:sym typeface="+mn-lt"/>
                </a:rPr>
                <a:t>加强工作中评估和沟通工作的及时性、有效性。善用各种告知书和评估量表。</a:t>
              </a:r>
              <a:endParaRPr lang="en-US" altLang="zh-CN" sz="1600" dirty="0">
                <a:cs typeface="+mn-ea"/>
                <a:sym typeface="+mn-lt"/>
              </a:endParaRPr>
            </a:p>
          </p:txBody>
        </p:sp>
      </p:grpSp>
      <p:grpSp>
        <p:nvGrpSpPr>
          <p:cNvPr id="13" name="组合 12">
            <a:extLst>
              <a:ext uri="{FF2B5EF4-FFF2-40B4-BE49-F238E27FC236}">
                <a16:creationId xmlns="" xmlns:a16="http://schemas.microsoft.com/office/drawing/2014/main" id="{CB9F3597-D97C-4193-BD29-364D3920CC7A}"/>
              </a:ext>
            </a:extLst>
          </p:cNvPr>
          <p:cNvGrpSpPr/>
          <p:nvPr/>
        </p:nvGrpSpPr>
        <p:grpSpPr>
          <a:xfrm>
            <a:off x="1014163" y="2077720"/>
            <a:ext cx="2696549" cy="733791"/>
            <a:chOff x="1675824" y="1803400"/>
            <a:chExt cx="2696549" cy="733791"/>
          </a:xfrm>
        </p:grpSpPr>
        <p:sp>
          <p:nvSpPr>
            <p:cNvPr id="14" name="文本框 13">
              <a:extLst>
                <a:ext uri="{FF2B5EF4-FFF2-40B4-BE49-F238E27FC236}">
                  <a16:creationId xmlns="" xmlns:a16="http://schemas.microsoft.com/office/drawing/2014/main" id="{2E22086F-F689-4C37-9D46-1F4FF6786620}"/>
                </a:ext>
              </a:extLst>
            </p:cNvPr>
            <p:cNvSpPr txBox="1"/>
            <p:nvPr/>
          </p:nvSpPr>
          <p:spPr>
            <a:xfrm>
              <a:off x="2367737"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标题文字添加</a:t>
              </a:r>
            </a:p>
          </p:txBody>
        </p:sp>
        <p:sp>
          <p:nvSpPr>
            <p:cNvPr id="15" name="文本框 14">
              <a:extLst>
                <a:ext uri="{FF2B5EF4-FFF2-40B4-BE49-F238E27FC236}">
                  <a16:creationId xmlns="" xmlns:a16="http://schemas.microsoft.com/office/drawing/2014/main" id="{1402888F-E34D-44AD-8F02-B4ABB2BE3693}"/>
                </a:ext>
              </a:extLst>
            </p:cNvPr>
            <p:cNvSpPr txBox="1"/>
            <p:nvPr/>
          </p:nvSpPr>
          <p:spPr>
            <a:xfrm>
              <a:off x="1675824" y="2172732"/>
              <a:ext cx="2696549" cy="364459"/>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加强培训与教育。</a:t>
              </a:r>
            </a:p>
          </p:txBody>
        </p:sp>
      </p:grpSp>
      <p:grpSp>
        <p:nvGrpSpPr>
          <p:cNvPr id="16" name="组合 15">
            <a:extLst>
              <a:ext uri="{FF2B5EF4-FFF2-40B4-BE49-F238E27FC236}">
                <a16:creationId xmlns="" xmlns:a16="http://schemas.microsoft.com/office/drawing/2014/main" id="{A1A91361-980E-4A2C-9C65-4F6AB69667C0}"/>
              </a:ext>
            </a:extLst>
          </p:cNvPr>
          <p:cNvGrpSpPr/>
          <p:nvPr/>
        </p:nvGrpSpPr>
        <p:grpSpPr>
          <a:xfrm>
            <a:off x="1014163" y="4185920"/>
            <a:ext cx="2696549" cy="1287660"/>
            <a:chOff x="1675824" y="1803400"/>
            <a:chExt cx="2696549" cy="1287660"/>
          </a:xfrm>
        </p:grpSpPr>
        <p:sp>
          <p:nvSpPr>
            <p:cNvPr id="17" name="文本框 16">
              <a:extLst>
                <a:ext uri="{FF2B5EF4-FFF2-40B4-BE49-F238E27FC236}">
                  <a16:creationId xmlns="" xmlns:a16="http://schemas.microsoft.com/office/drawing/2014/main" id="{39455D07-D1F2-4773-AC85-F902DF77A8B5}"/>
                </a:ext>
              </a:extLst>
            </p:cNvPr>
            <p:cNvSpPr txBox="1"/>
            <p:nvPr/>
          </p:nvSpPr>
          <p:spPr>
            <a:xfrm>
              <a:off x="2367737" y="1803400"/>
              <a:ext cx="2004636" cy="369332"/>
            </a:xfrm>
            <a:prstGeom prst="rect">
              <a:avLst/>
            </a:prstGeom>
            <a:noFill/>
          </p:spPr>
          <p:txBody>
            <a:bodyPr wrap="square" rtlCol="0">
              <a:spAutoFit/>
              <a:scene3d>
                <a:camera prst="orthographicFront"/>
                <a:lightRig rig="flat" dir="t"/>
              </a:scene3d>
              <a:sp3d contourW="12700"/>
            </a:bodyPr>
            <a:lstStyle/>
            <a:p>
              <a:pPr algn="r"/>
              <a:r>
                <a:rPr lang="zh-CN" altLang="en-US" b="1" dirty="0">
                  <a:cs typeface="+mn-ea"/>
                  <a:sym typeface="+mn-lt"/>
                </a:rPr>
                <a:t>标题文字添加</a:t>
              </a:r>
            </a:p>
          </p:txBody>
        </p:sp>
        <p:sp>
          <p:nvSpPr>
            <p:cNvPr id="18" name="文本框 17">
              <a:extLst>
                <a:ext uri="{FF2B5EF4-FFF2-40B4-BE49-F238E27FC236}">
                  <a16:creationId xmlns="" xmlns:a16="http://schemas.microsoft.com/office/drawing/2014/main" id="{E2DC4F4B-FE32-4129-ACAC-752AEC3E53F6}"/>
                </a:ext>
              </a:extLst>
            </p:cNvPr>
            <p:cNvSpPr txBox="1"/>
            <p:nvPr/>
          </p:nvSpPr>
          <p:spPr>
            <a:xfrm>
              <a:off x="1675824" y="2172732"/>
              <a:ext cx="2696549" cy="918328"/>
            </a:xfrm>
            <a:prstGeom prst="rect">
              <a:avLst/>
            </a:prstGeom>
            <a:noFill/>
          </p:spPr>
          <p:txBody>
            <a:bodyPr wrap="square" rtlCol="0">
              <a:spAutoFit/>
              <a:scene3d>
                <a:camera prst="orthographicFront"/>
                <a:lightRig rig="threePt" dir="t"/>
              </a:scene3d>
              <a:sp3d contourW="12700"/>
            </a:bodyPr>
            <a:lstStyle/>
            <a:p>
              <a:pPr algn="r">
                <a:lnSpc>
                  <a:spcPct val="114000"/>
                </a:lnSpc>
              </a:pPr>
              <a:r>
                <a:rPr lang="zh-CN" altLang="en-US" sz="1600" dirty="0">
                  <a:cs typeface="+mn-ea"/>
                  <a:sym typeface="+mn-lt"/>
                </a:rPr>
                <a:t>护士要有一丝不苟的工作态度，严格执行各项操作规程和三查七对制度。</a:t>
              </a:r>
              <a:endParaRPr lang="en-US" altLang="zh-CN" sz="1600" dirty="0">
                <a:cs typeface="+mn-ea"/>
                <a:sym typeface="+mn-lt"/>
              </a:endParaRPr>
            </a:p>
          </p:txBody>
        </p:sp>
      </p:grpSp>
      <p:pic>
        <p:nvPicPr>
          <p:cNvPr id="19" name="图片 18">
            <a:extLst>
              <a:ext uri="{FF2B5EF4-FFF2-40B4-BE49-F238E27FC236}">
                <a16:creationId xmlns="" xmlns:a16="http://schemas.microsoft.com/office/drawing/2014/main" id="{9C5BC6D9-C829-40E7-985A-EB45FE414A1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63401" y="2225513"/>
            <a:ext cx="3457074" cy="3457074"/>
          </a:xfrm>
          <a:prstGeom prst="rect">
            <a:avLst/>
          </a:prstGeom>
        </p:spPr>
      </p:pic>
    </p:spTree>
    <p:extLst>
      <p:ext uri="{BB962C8B-B14F-4D97-AF65-F5344CB8AC3E}">
        <p14:creationId xmlns:p14="http://schemas.microsoft.com/office/powerpoint/2010/main" val="3500304977"/>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49000">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14:bounceEnd="49000">
                                          <p:cBhvr additive="base">
                                            <p:cTn id="12" dur="1000" fill="hold"/>
                                            <p:tgtEl>
                                              <p:spTgt spid="13"/>
                                            </p:tgtEl>
                                            <p:attrNameLst>
                                              <p:attrName>ppt_x</p:attrName>
                                            </p:attrNameLst>
                                          </p:cBhvr>
                                          <p:tavLst>
                                            <p:tav tm="0">
                                              <p:val>
                                                <p:strVal val="0-#ppt_w/2"/>
                                              </p:val>
                                            </p:tav>
                                            <p:tav tm="100000">
                                              <p:val>
                                                <p:strVal val="#ppt_x"/>
                                              </p:val>
                                            </p:tav>
                                          </p:tavLst>
                                        </p:anim>
                                        <p:anim calcmode="lin" valueType="num" p14:bounceEnd="49000">
                                          <p:cBhvr additive="base">
                                            <p:cTn id="13" dur="10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14:presetBounceEnd="49000">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14:bounceEnd="49000">
                                          <p:cBhvr additive="base">
                                            <p:cTn id="16" dur="1000" fill="hold"/>
                                            <p:tgtEl>
                                              <p:spTgt spid="16"/>
                                            </p:tgtEl>
                                            <p:attrNameLst>
                                              <p:attrName>ppt_x</p:attrName>
                                            </p:attrNameLst>
                                          </p:cBhvr>
                                          <p:tavLst>
                                            <p:tav tm="0">
                                              <p:val>
                                                <p:strVal val="0-#ppt_w/2"/>
                                              </p:val>
                                            </p:tav>
                                            <p:tav tm="100000">
                                              <p:val>
                                                <p:strVal val="#ppt_x"/>
                                              </p:val>
                                            </p:tav>
                                          </p:tavLst>
                                        </p:anim>
                                        <p:anim calcmode="lin" valueType="num" p14:bounceEnd="49000">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49000">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14:bounceEnd="49000">
                                          <p:cBhvr additive="base">
                                            <p:cTn id="20" dur="1000" fill="hold"/>
                                            <p:tgtEl>
                                              <p:spTgt spid="5"/>
                                            </p:tgtEl>
                                            <p:attrNameLst>
                                              <p:attrName>ppt_x</p:attrName>
                                            </p:attrNameLst>
                                          </p:cBhvr>
                                          <p:tavLst>
                                            <p:tav tm="0">
                                              <p:val>
                                                <p:strVal val="1+#ppt_w/2"/>
                                              </p:val>
                                            </p:tav>
                                            <p:tav tm="100000">
                                              <p:val>
                                                <p:strVal val="#ppt_x"/>
                                              </p:val>
                                            </p:tav>
                                          </p:tavLst>
                                        </p:anim>
                                        <p:anim calcmode="lin" valueType="num" p14:bounceEnd="49000">
                                          <p:cBhvr additive="base">
                                            <p:cTn id="21" dur="1000" fill="hold"/>
                                            <p:tgtEl>
                                              <p:spTgt spid="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49000">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14:bounceEnd="49000">
                                          <p:cBhvr additive="base">
                                            <p:cTn id="24" dur="1000" fill="hold"/>
                                            <p:tgtEl>
                                              <p:spTgt spid="8"/>
                                            </p:tgtEl>
                                            <p:attrNameLst>
                                              <p:attrName>ppt_x</p:attrName>
                                            </p:attrNameLst>
                                          </p:cBhvr>
                                          <p:tavLst>
                                            <p:tav tm="0">
                                              <p:val>
                                                <p:strVal val="1+#ppt_w/2"/>
                                              </p:val>
                                            </p:tav>
                                            <p:tav tm="100000">
                                              <p:val>
                                                <p:strVal val="#ppt_x"/>
                                              </p:val>
                                            </p:tav>
                                          </p:tavLst>
                                        </p:anim>
                                        <p:anim calcmode="lin" valueType="num" p14:bounceEnd="49000">
                                          <p:cBhvr additive="base">
                                            <p:cTn id="25"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1000" fill="hold"/>
                                            <p:tgtEl>
                                              <p:spTgt spid="13"/>
                                            </p:tgtEl>
                                            <p:attrNameLst>
                                              <p:attrName>ppt_x</p:attrName>
                                            </p:attrNameLst>
                                          </p:cBhvr>
                                          <p:tavLst>
                                            <p:tav tm="0">
                                              <p:val>
                                                <p:strVal val="0-#ppt_w/2"/>
                                              </p:val>
                                            </p:tav>
                                            <p:tav tm="100000">
                                              <p:val>
                                                <p:strVal val="#ppt_x"/>
                                              </p:val>
                                            </p:tav>
                                          </p:tavLst>
                                        </p:anim>
                                        <p:anim calcmode="lin" valueType="num">
                                          <p:cBhvr additive="base">
                                            <p:cTn id="13" dur="1000" fill="hold"/>
                                            <p:tgtEl>
                                              <p:spTgt spid="13"/>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1000" fill="hold"/>
                                            <p:tgtEl>
                                              <p:spTgt spid="16"/>
                                            </p:tgtEl>
                                            <p:attrNameLst>
                                              <p:attrName>ppt_x</p:attrName>
                                            </p:attrNameLst>
                                          </p:cBhvr>
                                          <p:tavLst>
                                            <p:tav tm="0">
                                              <p:val>
                                                <p:strVal val="0-#ppt_w/2"/>
                                              </p:val>
                                            </p:tav>
                                            <p:tav tm="100000">
                                              <p:val>
                                                <p:strVal val="#ppt_x"/>
                                              </p:val>
                                            </p:tav>
                                          </p:tavLst>
                                        </p:anim>
                                        <p:anim calcmode="lin" valueType="num">
                                          <p:cBhvr additive="base">
                                            <p:cTn id="17" dur="1000" fill="hold"/>
                                            <p:tgtEl>
                                              <p:spTgt spid="16"/>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1000" fill="hold"/>
                                            <p:tgtEl>
                                              <p:spTgt spid="5"/>
                                            </p:tgtEl>
                                            <p:attrNameLst>
                                              <p:attrName>ppt_x</p:attrName>
                                            </p:attrNameLst>
                                          </p:cBhvr>
                                          <p:tavLst>
                                            <p:tav tm="0">
                                              <p:val>
                                                <p:strVal val="1+#ppt_w/2"/>
                                              </p:val>
                                            </p:tav>
                                            <p:tav tm="100000">
                                              <p:val>
                                                <p:strVal val="#ppt_x"/>
                                              </p:val>
                                            </p:tav>
                                          </p:tavLst>
                                        </p:anim>
                                        <p:anim calcmode="lin" valueType="num">
                                          <p:cBhvr additive="base">
                                            <p:cTn id="21" dur="1000" fill="hold"/>
                                            <p:tgtEl>
                                              <p:spTgt spid="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000" fill="hold"/>
                                            <p:tgtEl>
                                              <p:spTgt spid="8"/>
                                            </p:tgtEl>
                                            <p:attrNameLst>
                                              <p:attrName>ppt_x</p:attrName>
                                            </p:attrNameLst>
                                          </p:cBhvr>
                                          <p:tavLst>
                                            <p:tav tm="0">
                                              <p:val>
                                                <p:strVal val="1+#ppt_w/2"/>
                                              </p:val>
                                            </p:tav>
                                            <p:tav tm="100000">
                                              <p:val>
                                                <p:strVal val="#ppt_x"/>
                                              </p:val>
                                            </p:tav>
                                          </p:tavLst>
                                        </p:anim>
                                        <p:anim calcmode="lin" valueType="num">
                                          <p:cBhvr additive="base">
                                            <p:cTn id="25"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1000"/>
                                            <p:tgtEl>
                                              <p:spTgt spid="19"/>
                                            </p:tgtEl>
                                          </p:cBhvr>
                                        </p:animEffect>
                                        <p:anim calcmode="lin" valueType="num">
                                          <p:cBhvr>
                                            <p:cTn id="31" dur="1000" fill="hold"/>
                                            <p:tgtEl>
                                              <p:spTgt spid="19"/>
                                            </p:tgtEl>
                                            <p:attrNameLst>
                                              <p:attrName>ppt_x</p:attrName>
                                            </p:attrNameLst>
                                          </p:cBhvr>
                                          <p:tavLst>
                                            <p:tav tm="0">
                                              <p:val>
                                                <p:strVal val="#ppt_x"/>
                                              </p:val>
                                            </p:tav>
                                            <p:tav tm="100000">
                                              <p:val>
                                                <p:strVal val="#ppt_x"/>
                                              </p:val>
                                            </p:tav>
                                          </p:tavLst>
                                        </p:anim>
                                        <p:anim calcmode="lin" valueType="num">
                                          <p:cBhvr>
                                            <p:cTn id="3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护理不良事件的防范对策</a:t>
            </a:r>
          </a:p>
        </p:txBody>
      </p:sp>
      <p:sp>
        <p:nvSpPr>
          <p:cNvPr id="15" name="AutoShape 16">
            <a:extLst>
              <a:ext uri="{FF2B5EF4-FFF2-40B4-BE49-F238E27FC236}">
                <a16:creationId xmlns="" xmlns:a16="http://schemas.microsoft.com/office/drawing/2014/main" id="{E0680D52-AB67-4524-8290-1E6C4777CB16}"/>
              </a:ext>
            </a:extLst>
          </p:cNvPr>
          <p:cNvSpPr>
            <a:spLocks/>
          </p:cNvSpPr>
          <p:nvPr/>
        </p:nvSpPr>
        <p:spPr bwMode="auto">
          <a:xfrm>
            <a:off x="4352144" y="2028750"/>
            <a:ext cx="2546726" cy="13256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570437" eaLnBrk="1" fontAlgn="base">
              <a:lnSpc>
                <a:spcPct val="120000"/>
              </a:lnSpc>
              <a:spcBef>
                <a:spcPts val="651"/>
              </a:spcBef>
              <a:spcAft>
                <a:spcPct val="0"/>
              </a:spcAft>
            </a:pPr>
            <a:r>
              <a:rPr lang="zh-CN" altLang="en-US" sz="2000" b="0" dirty="0">
                <a:solidFill>
                  <a:srgbClr val="2BB8B4"/>
                </a:solidFill>
                <a:latin typeface="+mn-lt"/>
                <a:ea typeface="+mn-ea"/>
                <a:cs typeface="+mn-ea"/>
                <a:sym typeface="+mn-lt"/>
              </a:rPr>
              <a:t>设计和执行阶段</a:t>
            </a:r>
            <a:endParaRPr lang="en-US" altLang="zh-CN" sz="2000" b="0" dirty="0">
              <a:solidFill>
                <a:srgbClr val="2BB8B4"/>
              </a:solidFill>
              <a:latin typeface="+mn-lt"/>
              <a:ea typeface="+mn-ea"/>
              <a:cs typeface="+mn-ea"/>
              <a:sym typeface="+mn-lt"/>
            </a:endParaRPr>
          </a:p>
          <a:p>
            <a:pPr defTabSz="570437" eaLnBrk="1" fontAlgn="base">
              <a:lnSpc>
                <a:spcPct val="120000"/>
              </a:lnSpc>
              <a:spcBef>
                <a:spcPts val="651"/>
              </a:spcBef>
              <a:spcAft>
                <a:spcPct val="0"/>
              </a:spcAft>
            </a:pPr>
            <a:r>
              <a:rPr lang="zh-CN" altLang="en-US" sz="1600" b="0" dirty="0">
                <a:solidFill>
                  <a:schemeClr val="tx1">
                    <a:lumMod val="75000"/>
                    <a:lumOff val="25000"/>
                  </a:schemeClr>
                </a:solidFill>
                <a:latin typeface="+mn-lt"/>
                <a:ea typeface="+mn-ea"/>
                <a:cs typeface="+mn-ea"/>
                <a:sym typeface="+mn-lt"/>
              </a:rPr>
              <a:t>如有疑问（病人或家属），一定要核查清楚才能执行，不要主观臆断。</a:t>
            </a:r>
          </a:p>
        </p:txBody>
      </p:sp>
      <p:sp>
        <p:nvSpPr>
          <p:cNvPr id="16" name="AutoShape 17">
            <a:extLst>
              <a:ext uri="{FF2B5EF4-FFF2-40B4-BE49-F238E27FC236}">
                <a16:creationId xmlns="" xmlns:a16="http://schemas.microsoft.com/office/drawing/2014/main" id="{840976BC-6CC8-4785-A6A5-DC4170487041}"/>
              </a:ext>
            </a:extLst>
          </p:cNvPr>
          <p:cNvSpPr>
            <a:spLocks/>
          </p:cNvSpPr>
          <p:nvPr/>
        </p:nvSpPr>
        <p:spPr bwMode="auto">
          <a:xfrm>
            <a:off x="4383097" y="4526367"/>
            <a:ext cx="2546726" cy="104855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570437" eaLnBrk="1" fontAlgn="base">
              <a:lnSpc>
                <a:spcPct val="120000"/>
              </a:lnSpc>
              <a:spcBef>
                <a:spcPts val="651"/>
              </a:spcBef>
              <a:spcAft>
                <a:spcPct val="0"/>
              </a:spcAft>
            </a:pPr>
            <a:r>
              <a:rPr lang="zh-CN" altLang="en-US" sz="2000" dirty="0">
                <a:solidFill>
                  <a:srgbClr val="2BB8B4"/>
                </a:solidFill>
                <a:latin typeface="+mn-lt"/>
                <a:ea typeface="+mn-ea"/>
                <a:cs typeface="+mn-ea"/>
                <a:sym typeface="+mn-lt"/>
              </a:rPr>
              <a:t>处理阶段</a:t>
            </a:r>
            <a:endParaRPr lang="en-US" altLang="zh-CN" sz="2000" dirty="0">
              <a:solidFill>
                <a:srgbClr val="2BB8B4"/>
              </a:solidFill>
              <a:latin typeface="+mn-lt"/>
              <a:ea typeface="+mn-ea"/>
              <a:cs typeface="+mn-ea"/>
              <a:sym typeface="+mn-lt"/>
            </a:endParaRPr>
          </a:p>
          <a:p>
            <a:pPr defTabSz="570437" eaLnBrk="1" fontAlgn="base">
              <a:lnSpc>
                <a:spcPct val="120000"/>
              </a:lnSpc>
              <a:spcBef>
                <a:spcPts val="651"/>
              </a:spcBef>
              <a:spcAft>
                <a:spcPct val="0"/>
              </a:spcAft>
            </a:pPr>
            <a:r>
              <a:rPr lang="zh-CN" altLang="en-US" sz="1400" b="0" dirty="0">
                <a:solidFill>
                  <a:schemeClr val="tx1">
                    <a:lumMod val="75000"/>
                    <a:lumOff val="25000"/>
                  </a:schemeClr>
                </a:solidFill>
                <a:latin typeface="+mn-lt"/>
                <a:ea typeface="+mn-ea"/>
                <a:cs typeface="+mn-ea"/>
                <a:sym typeface="+mn-lt"/>
              </a:rPr>
              <a:t>加强带教老师的工作责任心。</a:t>
            </a:r>
            <a:endParaRPr lang="en-US" altLang="zh-CN" sz="1400" b="0" dirty="0">
              <a:solidFill>
                <a:schemeClr val="tx1">
                  <a:lumMod val="75000"/>
                  <a:lumOff val="25000"/>
                </a:schemeClr>
              </a:solidFill>
              <a:latin typeface="+mn-lt"/>
              <a:ea typeface="+mn-ea"/>
              <a:cs typeface="+mn-ea"/>
              <a:sym typeface="+mn-lt"/>
            </a:endParaRPr>
          </a:p>
          <a:p>
            <a:pPr defTabSz="570437" eaLnBrk="1" fontAlgn="base">
              <a:lnSpc>
                <a:spcPct val="120000"/>
              </a:lnSpc>
              <a:spcBef>
                <a:spcPts val="651"/>
              </a:spcBef>
              <a:spcAft>
                <a:spcPct val="0"/>
              </a:spcAft>
            </a:pPr>
            <a:r>
              <a:rPr lang="zh-CN" altLang="en-US" sz="1400" b="0" dirty="0">
                <a:solidFill>
                  <a:schemeClr val="tx1">
                    <a:lumMod val="75000"/>
                    <a:lumOff val="25000"/>
                  </a:schemeClr>
                </a:solidFill>
                <a:latin typeface="+mn-lt"/>
                <a:ea typeface="+mn-ea"/>
                <a:cs typeface="+mn-ea"/>
                <a:sym typeface="+mn-lt"/>
              </a:rPr>
              <a:t>做到手勤、脚勤、嘴勤、眼勤。</a:t>
            </a:r>
          </a:p>
        </p:txBody>
      </p:sp>
      <p:sp>
        <p:nvSpPr>
          <p:cNvPr id="17" name="AutoShape 18">
            <a:extLst>
              <a:ext uri="{FF2B5EF4-FFF2-40B4-BE49-F238E27FC236}">
                <a16:creationId xmlns="" xmlns:a16="http://schemas.microsoft.com/office/drawing/2014/main" id="{A9BD183B-F9B3-4C86-8348-081881E08311}"/>
              </a:ext>
            </a:extLst>
          </p:cNvPr>
          <p:cNvSpPr>
            <a:spLocks/>
          </p:cNvSpPr>
          <p:nvPr/>
        </p:nvSpPr>
        <p:spPr bwMode="auto">
          <a:xfrm>
            <a:off x="1300783" y="4049067"/>
            <a:ext cx="2268196" cy="167392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570437" eaLnBrk="1" fontAlgn="base">
              <a:lnSpc>
                <a:spcPct val="120000"/>
              </a:lnSpc>
              <a:spcBef>
                <a:spcPts val="651"/>
              </a:spcBef>
              <a:spcAft>
                <a:spcPct val="0"/>
              </a:spcAft>
            </a:pPr>
            <a:endParaRPr lang="zh-CN" altLang="en-US" sz="1400" b="0" dirty="0">
              <a:solidFill>
                <a:schemeClr val="tx1">
                  <a:lumMod val="75000"/>
                  <a:lumOff val="25000"/>
                </a:schemeClr>
              </a:solidFill>
              <a:latin typeface="+mn-lt"/>
              <a:ea typeface="+mn-ea"/>
              <a:cs typeface="+mn-ea"/>
              <a:sym typeface="+mn-lt"/>
            </a:endParaRPr>
          </a:p>
          <a:p>
            <a:pPr defTabSz="570437" eaLnBrk="1" fontAlgn="base">
              <a:lnSpc>
                <a:spcPct val="120000"/>
              </a:lnSpc>
              <a:spcBef>
                <a:spcPts val="651"/>
              </a:spcBef>
              <a:spcAft>
                <a:spcPct val="0"/>
              </a:spcAft>
            </a:pPr>
            <a:r>
              <a:rPr lang="zh-CN" altLang="en-US" sz="2000" dirty="0">
                <a:solidFill>
                  <a:srgbClr val="2BB8B4"/>
                </a:solidFill>
                <a:latin typeface="+mn-lt"/>
                <a:ea typeface="+mn-ea"/>
                <a:cs typeface="+mn-ea"/>
                <a:sym typeface="+mn-lt"/>
              </a:rPr>
              <a:t>检查阶段</a:t>
            </a:r>
            <a:endParaRPr lang="en-US" altLang="zh-CN" sz="2000" dirty="0">
              <a:solidFill>
                <a:srgbClr val="2BB8B4"/>
              </a:solidFill>
              <a:latin typeface="+mn-lt"/>
              <a:ea typeface="+mn-ea"/>
              <a:cs typeface="+mn-ea"/>
              <a:sym typeface="+mn-lt"/>
            </a:endParaRPr>
          </a:p>
          <a:p>
            <a:pPr defTabSz="570437" eaLnBrk="1" fontAlgn="base">
              <a:lnSpc>
                <a:spcPct val="120000"/>
              </a:lnSpc>
              <a:spcBef>
                <a:spcPts val="651"/>
              </a:spcBef>
              <a:spcAft>
                <a:spcPct val="0"/>
              </a:spcAft>
            </a:pPr>
            <a:r>
              <a:rPr lang="zh-CN" altLang="en-US" sz="1600" b="0" dirty="0">
                <a:solidFill>
                  <a:schemeClr val="tx1">
                    <a:lumMod val="75000"/>
                    <a:lumOff val="25000"/>
                  </a:schemeClr>
                </a:solidFill>
                <a:latin typeface="+mn-lt"/>
                <a:ea typeface="+mn-ea"/>
                <a:cs typeface="+mn-ea"/>
                <a:sym typeface="+mn-lt"/>
              </a:rPr>
              <a:t>加强自身业务与能力的培养与学习，包括带教的方式、方法。</a:t>
            </a:r>
          </a:p>
        </p:txBody>
      </p:sp>
      <p:sp>
        <p:nvSpPr>
          <p:cNvPr id="18" name="AutoShape 19">
            <a:extLst>
              <a:ext uri="{FF2B5EF4-FFF2-40B4-BE49-F238E27FC236}">
                <a16:creationId xmlns="" xmlns:a16="http://schemas.microsoft.com/office/drawing/2014/main" id="{B475C268-ED2D-4595-A2FC-A0241750480D}"/>
              </a:ext>
            </a:extLst>
          </p:cNvPr>
          <p:cNvSpPr>
            <a:spLocks/>
          </p:cNvSpPr>
          <p:nvPr/>
        </p:nvSpPr>
        <p:spPr bwMode="auto">
          <a:xfrm>
            <a:off x="1349306" y="1998397"/>
            <a:ext cx="2276917" cy="13256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lIns="0" tIns="0" rIns="0" bIns="0">
            <a:spAutoFit/>
          </a:bodyPr>
          <a:lstStyle>
            <a:lvl1pPr defTabSz="601663" eaLnBrk="0">
              <a:defRPr sz="2500" b="1">
                <a:solidFill>
                  <a:srgbClr val="FFFFFF"/>
                </a:solidFill>
                <a:latin typeface="Lato" charset="0"/>
                <a:ea typeface="MS PGothic" panose="020B0600070205080204" pitchFamily="34" charset="-128"/>
                <a:sym typeface="Lato" charset="0"/>
              </a:defRPr>
            </a:lvl1pPr>
            <a:lvl2pPr marL="742950" indent="-285750" defTabSz="601663" eaLnBrk="0">
              <a:defRPr sz="2500" b="1">
                <a:solidFill>
                  <a:srgbClr val="FFFFFF"/>
                </a:solidFill>
                <a:latin typeface="Lato" charset="0"/>
                <a:ea typeface="MS PGothic" panose="020B0600070205080204" pitchFamily="34" charset="-128"/>
                <a:sym typeface="Lato" charset="0"/>
              </a:defRPr>
            </a:lvl2pPr>
            <a:lvl3pPr marL="1143000" indent="-228600" defTabSz="601663" eaLnBrk="0">
              <a:defRPr sz="2500" b="1">
                <a:solidFill>
                  <a:srgbClr val="FFFFFF"/>
                </a:solidFill>
                <a:latin typeface="Lato" charset="0"/>
                <a:ea typeface="MS PGothic" panose="020B0600070205080204" pitchFamily="34" charset="-128"/>
                <a:sym typeface="Lato" charset="0"/>
              </a:defRPr>
            </a:lvl3pPr>
            <a:lvl4pPr marL="1600200" indent="-228600" defTabSz="601663" eaLnBrk="0">
              <a:defRPr sz="2500" b="1">
                <a:solidFill>
                  <a:srgbClr val="FFFFFF"/>
                </a:solidFill>
                <a:latin typeface="Lato" charset="0"/>
                <a:ea typeface="MS PGothic" panose="020B0600070205080204" pitchFamily="34" charset="-128"/>
                <a:sym typeface="Lato" charset="0"/>
              </a:defRPr>
            </a:lvl4pPr>
            <a:lvl5pPr marL="2057400" indent="-228600" defTabSz="601663" eaLnBrk="0">
              <a:defRPr sz="2500" b="1">
                <a:solidFill>
                  <a:srgbClr val="FFFFFF"/>
                </a:solidFill>
                <a:latin typeface="Lato" charset="0"/>
                <a:ea typeface="MS PGothic" panose="020B0600070205080204" pitchFamily="34" charset="-128"/>
                <a:sym typeface="Lato" charset="0"/>
              </a:defRPr>
            </a:lvl5pPr>
            <a:lvl6pPr marL="25146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6pPr>
            <a:lvl7pPr marL="29718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7pPr>
            <a:lvl8pPr marL="34290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8pPr>
            <a:lvl9pPr marL="3886200" indent="-228600" algn="ctr" defTabSz="601663" eaLnBrk="0" fontAlgn="base" hangingPunct="0">
              <a:lnSpc>
                <a:spcPct val="130000"/>
              </a:lnSpc>
              <a:spcBef>
                <a:spcPct val="0"/>
              </a:spcBef>
              <a:spcAft>
                <a:spcPct val="0"/>
              </a:spcAft>
              <a:defRPr sz="2500" b="1">
                <a:solidFill>
                  <a:srgbClr val="FFFFFF"/>
                </a:solidFill>
                <a:latin typeface="Lato" charset="0"/>
                <a:ea typeface="MS PGothic" panose="020B0600070205080204" pitchFamily="34" charset="-128"/>
                <a:sym typeface="Lato" charset="0"/>
              </a:defRPr>
            </a:lvl9pPr>
          </a:lstStyle>
          <a:p>
            <a:pPr defTabSz="570437" eaLnBrk="1" fontAlgn="base">
              <a:lnSpc>
                <a:spcPct val="120000"/>
              </a:lnSpc>
              <a:spcBef>
                <a:spcPts val="651"/>
              </a:spcBef>
              <a:spcAft>
                <a:spcPct val="0"/>
              </a:spcAft>
            </a:pPr>
            <a:r>
              <a:rPr lang="zh-CN" altLang="en-US" sz="2000" dirty="0">
                <a:solidFill>
                  <a:srgbClr val="2BB8B4"/>
                </a:solidFill>
                <a:latin typeface="+mn-lt"/>
                <a:ea typeface="+mn-ea"/>
                <a:cs typeface="+mn-ea"/>
                <a:sym typeface="+mn-lt"/>
              </a:rPr>
              <a:t>计划阶段</a:t>
            </a:r>
            <a:endParaRPr lang="en-US" altLang="zh-CN" sz="2000" dirty="0">
              <a:solidFill>
                <a:srgbClr val="2BB8B4"/>
              </a:solidFill>
              <a:latin typeface="+mn-lt"/>
              <a:ea typeface="+mn-ea"/>
              <a:cs typeface="+mn-ea"/>
              <a:sym typeface="+mn-lt"/>
            </a:endParaRPr>
          </a:p>
          <a:p>
            <a:pPr defTabSz="570437" eaLnBrk="1" fontAlgn="base">
              <a:lnSpc>
                <a:spcPct val="120000"/>
              </a:lnSpc>
              <a:spcBef>
                <a:spcPts val="651"/>
              </a:spcBef>
              <a:spcAft>
                <a:spcPct val="0"/>
              </a:spcAft>
            </a:pPr>
            <a:r>
              <a:rPr lang="zh-CN" altLang="en-US" sz="1600" b="0" dirty="0">
                <a:solidFill>
                  <a:schemeClr val="tx1">
                    <a:lumMod val="75000"/>
                    <a:lumOff val="25000"/>
                  </a:schemeClr>
                </a:solidFill>
                <a:latin typeface="+mn-lt"/>
                <a:ea typeface="+mn-ea"/>
                <a:cs typeface="+mn-ea"/>
                <a:sym typeface="+mn-lt"/>
              </a:rPr>
              <a:t>如有疑问（病人或家属），一定要核查清楚才能执行，不要主观臆断。</a:t>
            </a:r>
          </a:p>
        </p:txBody>
      </p:sp>
      <p:pic>
        <p:nvPicPr>
          <p:cNvPr id="4" name="图片 3">
            <a:extLst>
              <a:ext uri="{FF2B5EF4-FFF2-40B4-BE49-F238E27FC236}">
                <a16:creationId xmlns="" xmlns:a16="http://schemas.microsoft.com/office/drawing/2014/main" id="{9DEB070D-FED8-45B6-988D-096D3E0CA31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31381" y="2068814"/>
            <a:ext cx="4706694" cy="4033157"/>
          </a:xfrm>
          <a:prstGeom prst="rect">
            <a:avLst/>
          </a:prstGeom>
        </p:spPr>
      </p:pic>
      <p:sp>
        <p:nvSpPr>
          <p:cNvPr id="3" name="矩形 2">
            <a:extLst>
              <a:ext uri="{FF2B5EF4-FFF2-40B4-BE49-F238E27FC236}">
                <a16:creationId xmlns="" xmlns:a16="http://schemas.microsoft.com/office/drawing/2014/main" id="{EE7A5D7C-117F-4CFF-BDE9-586BD30C8523}"/>
              </a:ext>
            </a:extLst>
          </p:cNvPr>
          <p:cNvSpPr/>
          <p:nvPr/>
        </p:nvSpPr>
        <p:spPr>
          <a:xfrm>
            <a:off x="1065371" y="2028750"/>
            <a:ext cx="62124" cy="1325619"/>
          </a:xfrm>
          <a:prstGeom prst="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a:extLst>
              <a:ext uri="{FF2B5EF4-FFF2-40B4-BE49-F238E27FC236}">
                <a16:creationId xmlns="" xmlns:a16="http://schemas.microsoft.com/office/drawing/2014/main" id="{74F55758-FC4E-470A-967C-2B1E70839FEA}"/>
              </a:ext>
            </a:extLst>
          </p:cNvPr>
          <p:cNvSpPr/>
          <p:nvPr/>
        </p:nvSpPr>
        <p:spPr>
          <a:xfrm>
            <a:off x="4121248" y="2028750"/>
            <a:ext cx="62124" cy="1325619"/>
          </a:xfrm>
          <a:prstGeom prst="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F8499D36-69D4-4F4B-9241-5732F537CEAF}"/>
              </a:ext>
            </a:extLst>
          </p:cNvPr>
          <p:cNvSpPr/>
          <p:nvPr/>
        </p:nvSpPr>
        <p:spPr>
          <a:xfrm>
            <a:off x="1047531" y="4365815"/>
            <a:ext cx="62124" cy="1325619"/>
          </a:xfrm>
          <a:prstGeom prst="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a:extLst>
              <a:ext uri="{FF2B5EF4-FFF2-40B4-BE49-F238E27FC236}">
                <a16:creationId xmlns="" xmlns:a16="http://schemas.microsoft.com/office/drawing/2014/main" id="{F798ED5D-B96B-4066-ABD5-B2210C2F1F4A}"/>
              </a:ext>
            </a:extLst>
          </p:cNvPr>
          <p:cNvSpPr/>
          <p:nvPr/>
        </p:nvSpPr>
        <p:spPr>
          <a:xfrm>
            <a:off x="4103408" y="4365815"/>
            <a:ext cx="62124" cy="1325619"/>
          </a:xfrm>
          <a:prstGeom prst="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97503258"/>
      </p:ext>
    </p:extLst>
  </p:cSld>
  <p:clrMapOvr>
    <a:masterClrMapping/>
  </p:clrMapOvr>
  <mc:AlternateContent xmlns:mc="http://schemas.openxmlformats.org/markup-compatibility/2006" xmlns:p14="http://schemas.microsoft.com/office/powerpoint/2010/main">
    <mc:Choice Requires="p14">
      <p:transition spd="slow" p14:dur="1250" advTm="2000">
        <p14:switch dir="r"/>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10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100"/>
                            </p:stCondLst>
                            <p:childTnLst>
                              <p:par>
                                <p:cTn id="15" presetID="2" presetClass="entr" presetSubtype="2" fill="hold" grpId="0" nodeType="afterEffect">
                                  <p:stCondLst>
                                    <p:cond delay="10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childTnLst>
                          </p:cTn>
                        </p:par>
                        <p:par>
                          <p:cTn id="19" fill="hold">
                            <p:stCondLst>
                              <p:cond delay="1700"/>
                            </p:stCondLst>
                            <p:childTnLst>
                              <p:par>
                                <p:cTn id="20" presetID="2" presetClass="entr" presetSubtype="8" fill="hold" grpId="0" nodeType="afterEffect">
                                  <p:stCondLst>
                                    <p:cond delay="10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0-#ppt_w/2"/>
                                          </p:val>
                                        </p:tav>
                                        <p:tav tm="100000">
                                          <p:val>
                                            <p:strVal val="#ppt_x"/>
                                          </p:val>
                                        </p:tav>
                                      </p:tavLst>
                                    </p:anim>
                                    <p:anim calcmode="lin" valueType="num">
                                      <p:cBhvr additive="base">
                                        <p:cTn id="23" dur="500" fill="hold"/>
                                        <p:tgtEl>
                                          <p:spTgt spid="17"/>
                                        </p:tgtEl>
                                        <p:attrNameLst>
                                          <p:attrName>ppt_y</p:attrName>
                                        </p:attrNameLst>
                                      </p:cBhvr>
                                      <p:tavLst>
                                        <p:tav tm="0">
                                          <p:val>
                                            <p:strVal val="#ppt_y"/>
                                          </p:val>
                                        </p:tav>
                                        <p:tav tm="100000">
                                          <p:val>
                                            <p:strVal val="#ppt_y"/>
                                          </p:val>
                                        </p:tav>
                                      </p:tavLst>
                                    </p:anim>
                                  </p:childTnLst>
                                </p:cTn>
                              </p:par>
                            </p:childTnLst>
                          </p:cTn>
                        </p:par>
                        <p:par>
                          <p:cTn id="24" fill="hold">
                            <p:stCondLst>
                              <p:cond delay="2300"/>
                            </p:stCondLst>
                            <p:childTnLst>
                              <p:par>
                                <p:cTn id="25" presetID="2" presetClass="entr" presetSubtype="2" fill="hold" grpId="0" nodeType="afterEffect">
                                  <p:stCondLst>
                                    <p:cond delay="100"/>
                                  </p:stCondLst>
                                  <p:childTnLst>
                                    <p:set>
                                      <p:cBhvr>
                                        <p:cTn id="26" dur="1" fill="hold">
                                          <p:stCondLst>
                                            <p:cond delay="0"/>
                                          </p:stCondLst>
                                        </p:cTn>
                                        <p:tgtEl>
                                          <p:spTgt spid="16"/>
                                        </p:tgtEl>
                                        <p:attrNameLst>
                                          <p:attrName>style.visibility</p:attrName>
                                        </p:attrNameLst>
                                      </p:cBhvr>
                                      <p:to>
                                        <p:strVal val="visible"/>
                                      </p:to>
                                    </p:set>
                                    <p:anim calcmode="lin" valueType="num">
                                      <p:cBhvr additive="base">
                                        <p:cTn id="27" dur="500" fill="hold"/>
                                        <p:tgtEl>
                                          <p:spTgt spid="16"/>
                                        </p:tgtEl>
                                        <p:attrNameLst>
                                          <p:attrName>ppt_x</p:attrName>
                                        </p:attrNameLst>
                                      </p:cBhvr>
                                      <p:tavLst>
                                        <p:tav tm="0">
                                          <p:val>
                                            <p:strVal val="1+#ppt_w/2"/>
                                          </p:val>
                                        </p:tav>
                                        <p:tav tm="100000">
                                          <p:val>
                                            <p:strVal val="#ppt_x"/>
                                          </p:val>
                                        </p:tav>
                                      </p:tavLst>
                                    </p:anim>
                                    <p:anim calcmode="lin" valueType="num">
                                      <p:cBhvr additive="base">
                                        <p:cTn id="28"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 calcmode="lin" valueType="num">
                                      <p:cBhvr additive="base">
                                        <p:cTn id="33" dur="500" fill="hold"/>
                                        <p:tgtEl>
                                          <p:spTgt spid="4"/>
                                        </p:tgtEl>
                                        <p:attrNameLst>
                                          <p:attrName>ppt_x</p:attrName>
                                        </p:attrNameLst>
                                      </p:cBhvr>
                                      <p:tavLst>
                                        <p:tav tm="0">
                                          <p:val>
                                            <p:strVal val="#ppt_x"/>
                                          </p:val>
                                        </p:tav>
                                        <p:tav tm="100000">
                                          <p:val>
                                            <p:strVal val="#ppt_x"/>
                                          </p:val>
                                        </p:tav>
                                      </p:tavLst>
                                    </p:anim>
                                    <p:anim calcmode="lin" valueType="num">
                                      <p:cBhvr additive="base">
                                        <p:cTn id="3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5" grpId="0" autoUpdateAnimBg="0"/>
      <p:bldP spid="16" grpId="0" autoUpdateAnimBg="0"/>
      <p:bldP spid="17" grpId="0" autoUpdateAnimBg="0"/>
      <p:bldP spid="18"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图片 7">
            <a:extLst>
              <a:ext uri="{FF2B5EF4-FFF2-40B4-BE49-F238E27FC236}">
                <a16:creationId xmlns="" xmlns:a16="http://schemas.microsoft.com/office/drawing/2014/main" id="{340988AD-DB40-44C3-8BDF-21D9F61CA0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080"/>
          <a:stretch/>
        </p:blipFill>
        <p:spPr>
          <a:xfrm>
            <a:off x="7200902" y="98590"/>
            <a:ext cx="4991100" cy="6759410"/>
          </a:xfrm>
          <a:prstGeom prst="rect">
            <a:avLst/>
          </a:prstGeom>
        </p:spPr>
      </p:pic>
      <p:pic>
        <p:nvPicPr>
          <p:cNvPr id="12" name="图片 11">
            <a:extLst>
              <a:ext uri="{FF2B5EF4-FFF2-40B4-BE49-F238E27FC236}">
                <a16:creationId xmlns="" xmlns:a16="http://schemas.microsoft.com/office/drawing/2014/main" id="{B43C2B6F-2EA0-4DE2-92BF-FAE3F3B077F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961" t="1681" r="62119" b="-1681"/>
          <a:stretch/>
        </p:blipFill>
        <p:spPr>
          <a:xfrm>
            <a:off x="110219" y="293628"/>
            <a:ext cx="4991100" cy="6759410"/>
          </a:xfrm>
          <a:prstGeom prst="rect">
            <a:avLst/>
          </a:prstGeom>
        </p:spPr>
      </p:pic>
      <p:pic>
        <p:nvPicPr>
          <p:cNvPr id="13" name="图片 12">
            <a:extLst>
              <a:ext uri="{FF2B5EF4-FFF2-40B4-BE49-F238E27FC236}">
                <a16:creationId xmlns="" xmlns:a16="http://schemas.microsoft.com/office/drawing/2014/main" id="{5F055A1F-4406-47ED-B304-D64F205F0CD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5794" t="80432" r="37538" b="1943"/>
          <a:stretch/>
        </p:blipFill>
        <p:spPr>
          <a:xfrm>
            <a:off x="5211537" y="5568043"/>
            <a:ext cx="2253342" cy="1191367"/>
          </a:xfrm>
          <a:prstGeom prst="rect">
            <a:avLst/>
          </a:prstGeom>
        </p:spPr>
      </p:pic>
      <p:sp>
        <p:nvSpPr>
          <p:cNvPr id="15" name="Rectangle 6">
            <a:extLst>
              <a:ext uri="{FF2B5EF4-FFF2-40B4-BE49-F238E27FC236}">
                <a16:creationId xmlns="" xmlns:a16="http://schemas.microsoft.com/office/drawing/2014/main" id="{AC407DC9-2EE4-413C-8210-E451670AA98D}"/>
              </a:ext>
            </a:extLst>
          </p:cNvPr>
          <p:cNvSpPr>
            <a:spLocks noChangeArrowheads="1"/>
          </p:cNvSpPr>
          <p:nvPr/>
        </p:nvSpPr>
        <p:spPr bwMode="auto">
          <a:xfrm>
            <a:off x="1810090" y="2478215"/>
            <a:ext cx="805847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eaLnBrk="1" hangingPunct="1"/>
            <a:r>
              <a:rPr lang="zh-CN" altLang="en-US" sz="8000"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感谢您的观看</a:t>
            </a:r>
          </a:p>
        </p:txBody>
      </p:sp>
      <p:sp>
        <p:nvSpPr>
          <p:cNvPr id="10" name="Rectangle 6">
            <a:extLst>
              <a:ext uri="{FF2B5EF4-FFF2-40B4-BE49-F238E27FC236}">
                <a16:creationId xmlns="" xmlns:a16="http://schemas.microsoft.com/office/drawing/2014/main" id="{29036671-48AD-4675-B2CF-8BE15A280BEA}"/>
              </a:ext>
            </a:extLst>
          </p:cNvPr>
          <p:cNvSpPr>
            <a:spLocks noChangeArrowheads="1"/>
          </p:cNvSpPr>
          <p:nvPr/>
        </p:nvSpPr>
        <p:spPr bwMode="auto">
          <a:xfrm>
            <a:off x="4026568" y="3797351"/>
            <a:ext cx="362551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eaLnBrk="1" hangingPunct="1"/>
            <a:r>
              <a:rPr lang="en-US" altLang="zh-CN" sz="4000"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rPr>
              <a:t>THANKS</a:t>
            </a:r>
            <a:endParaRPr lang="zh-CN" altLang="en-US" sz="4000" b="1" dirty="0">
              <a:solidFill>
                <a:schemeClr val="bg1"/>
              </a:solidFill>
              <a:effectLst>
                <a:outerShdw blurRad="50800" dist="88900" dir="5400000" sx="103000" sy="103000" algn="t" rotWithShape="0">
                  <a:prstClr val="black">
                    <a:alpha val="15000"/>
                  </a:prstClr>
                </a:outerShdw>
              </a:effectLst>
              <a:latin typeface="微软雅黑 Light" panose="020B0502040204020203" pitchFamily="34" charset="-122"/>
              <a:ea typeface="微软雅黑 Light" panose="020B0502040204020203" pitchFamily="34" charset="-122"/>
              <a:cs typeface="+mn-ea"/>
              <a:sym typeface="+mn-lt"/>
            </a:endParaRPr>
          </a:p>
        </p:txBody>
      </p:sp>
    </p:spTree>
    <p:extLst>
      <p:ext uri="{BB962C8B-B14F-4D97-AF65-F5344CB8AC3E}">
        <p14:creationId xmlns:p14="http://schemas.microsoft.com/office/powerpoint/2010/main" val="4142593073"/>
      </p:ext>
    </p:extLst>
  </p:cSld>
  <p:clrMapOvr>
    <a:masterClrMapping/>
  </p:clrMapOvr>
  <mc:AlternateContent xmlns:mc="http://schemas.openxmlformats.org/markup-compatibility/2006" xmlns:p14="http://schemas.microsoft.com/office/powerpoint/2010/main">
    <mc:Choice Requires="p14">
      <p:transition spd="slow" p14:dur="1500" advTm="9000">
        <p:split orient="vert"/>
      </p:transition>
    </mc:Choice>
    <mc:Fallback xmlns="">
      <p:transition spd="slow" advTm="9000">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Effect transition="in" filter="fade">
                                      <p:cBhvr>
                                        <p:cTn id="9" dur="1000"/>
                                        <p:tgtEl>
                                          <p:spTgt spid="15"/>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wipe(left)">
                                      <p:cBhvr>
                                        <p:cTn id="19" dur="500"/>
                                        <p:tgtEl>
                                          <p:spTgt spid="1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16"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1000" fill="hold"/>
                                        <p:tgtEl>
                                          <p:spTgt spid="10"/>
                                        </p:tgtEl>
                                        <p:attrNameLst>
                                          <p:attrName>ppt_w</p:attrName>
                                        </p:attrNameLst>
                                      </p:cBhvr>
                                      <p:tavLst>
                                        <p:tav tm="0">
                                          <p:val>
                                            <p:fltVal val="0"/>
                                          </p:val>
                                        </p:tav>
                                        <p:tav tm="100000">
                                          <p:val>
                                            <p:strVal val="#ppt_w"/>
                                          </p:val>
                                        </p:tav>
                                      </p:tavLst>
                                    </p:anim>
                                    <p:anim calcmode="lin" valueType="num">
                                      <p:cBhvr>
                                        <p:cTn id="30" dur="1000" fill="hold"/>
                                        <p:tgtEl>
                                          <p:spTgt spid="10"/>
                                        </p:tgtEl>
                                        <p:attrNameLst>
                                          <p:attrName>ppt_h</p:attrName>
                                        </p:attrNameLst>
                                      </p:cBhvr>
                                      <p:tavLst>
                                        <p:tav tm="0">
                                          <p:val>
                                            <p:fltVal val="0"/>
                                          </p:val>
                                        </p:tav>
                                        <p:tav tm="100000">
                                          <p:val>
                                            <p:strVal val="#ppt_h"/>
                                          </p:val>
                                        </p:tav>
                                      </p:tavLst>
                                    </p:anim>
                                    <p:animEffect transition="in" filter="fade">
                                      <p:cBhvr>
                                        <p:cTn id="31"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0151552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86FDECEA-8221-4CD7-9D2F-81A7867FE59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Text Box 8">
            <a:extLst>
              <a:ext uri="{FF2B5EF4-FFF2-40B4-BE49-F238E27FC236}">
                <a16:creationId xmlns="" xmlns:a16="http://schemas.microsoft.com/office/drawing/2014/main" id="{0A492EBD-C877-4DD5-A483-883740077AA9}"/>
              </a:ext>
            </a:extLst>
          </p:cNvPr>
          <p:cNvSpPr txBox="1">
            <a:spLocks noChangeArrowheads="1"/>
          </p:cNvSpPr>
          <p:nvPr/>
        </p:nvSpPr>
        <p:spPr bwMode="gray">
          <a:xfrm>
            <a:off x="6959308" y="2113548"/>
            <a:ext cx="244136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en-US" altLang="zh-CN" sz="4000" b="1" dirty="0">
                <a:solidFill>
                  <a:schemeClr val="bg1"/>
                </a:solidFill>
                <a:latin typeface="+mn-lt"/>
                <a:ea typeface="+mn-ea"/>
                <a:cs typeface="+mn-ea"/>
                <a:sym typeface="+mn-lt"/>
              </a:rPr>
              <a:t>PART 01</a:t>
            </a:r>
            <a:endParaRPr lang="zh-CN" altLang="en-US" sz="4000" b="1" dirty="0">
              <a:solidFill>
                <a:schemeClr val="bg1"/>
              </a:solidFill>
              <a:latin typeface="+mn-lt"/>
              <a:ea typeface="+mn-ea"/>
              <a:cs typeface="+mn-ea"/>
              <a:sym typeface="+mn-lt"/>
            </a:endParaRPr>
          </a:p>
        </p:txBody>
      </p:sp>
      <p:sp>
        <p:nvSpPr>
          <p:cNvPr id="24" name="Text Box 8">
            <a:extLst>
              <a:ext uri="{FF2B5EF4-FFF2-40B4-BE49-F238E27FC236}">
                <a16:creationId xmlns="" xmlns:a16="http://schemas.microsoft.com/office/drawing/2014/main" id="{2A6A71F8-E866-4333-ABDF-E514EC726EAE}"/>
              </a:ext>
            </a:extLst>
          </p:cNvPr>
          <p:cNvSpPr txBox="1">
            <a:spLocks noChangeArrowheads="1"/>
          </p:cNvSpPr>
          <p:nvPr/>
        </p:nvSpPr>
        <p:spPr bwMode="gray">
          <a:xfrm>
            <a:off x="6096000" y="3082134"/>
            <a:ext cx="416798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dist"/>
            <a:r>
              <a:rPr lang="zh-CN" altLang="en-US" sz="4000" b="1" dirty="0">
                <a:solidFill>
                  <a:schemeClr val="bg1"/>
                </a:solidFill>
                <a:latin typeface="+mn-lt"/>
                <a:ea typeface="+mn-ea"/>
                <a:cs typeface="+mn-ea"/>
                <a:sym typeface="+mn-lt"/>
              </a:rPr>
              <a:t>护理不良事件及安全隐患概述</a:t>
            </a:r>
          </a:p>
        </p:txBody>
      </p:sp>
      <p:pic>
        <p:nvPicPr>
          <p:cNvPr id="25" name="图片 24">
            <a:extLst>
              <a:ext uri="{FF2B5EF4-FFF2-40B4-BE49-F238E27FC236}">
                <a16:creationId xmlns="" xmlns:a16="http://schemas.microsoft.com/office/drawing/2014/main" id="{A8682390-70CF-479F-8186-2E1120B0A01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1876" t="49271"/>
          <a:stretch/>
        </p:blipFill>
        <p:spPr>
          <a:xfrm>
            <a:off x="634442" y="1082842"/>
            <a:ext cx="5461558" cy="4925770"/>
          </a:xfrm>
          <a:prstGeom prst="rect">
            <a:avLst/>
          </a:prstGeom>
        </p:spPr>
      </p:pic>
      <p:pic>
        <p:nvPicPr>
          <p:cNvPr id="26" name="图片 25">
            <a:extLst>
              <a:ext uri="{FF2B5EF4-FFF2-40B4-BE49-F238E27FC236}">
                <a16:creationId xmlns="" xmlns:a16="http://schemas.microsoft.com/office/drawing/2014/main" id="{3A468C95-BD54-4CCB-A0B7-3961B49C5177}"/>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61" t="1681" r="70403" b="40755"/>
          <a:stretch/>
        </p:blipFill>
        <p:spPr>
          <a:xfrm flipH="1">
            <a:off x="8649942" y="259324"/>
            <a:ext cx="3228080" cy="3244571"/>
          </a:xfrm>
          <a:prstGeom prst="rect">
            <a:avLst/>
          </a:prstGeom>
        </p:spPr>
      </p:pic>
      <p:pic>
        <p:nvPicPr>
          <p:cNvPr id="27" name="图片 26">
            <a:extLst>
              <a:ext uri="{FF2B5EF4-FFF2-40B4-BE49-F238E27FC236}">
                <a16:creationId xmlns="" xmlns:a16="http://schemas.microsoft.com/office/drawing/2014/main" id="{21F80A41-FA2C-471F-878C-22E366138EB7}"/>
              </a:ext>
            </a:extLst>
          </p:cNvPr>
          <p:cNvPicPr>
            <a:picLocks noChangeAspect="1"/>
          </p:cNvPicPr>
          <p:nvPr/>
        </p:nvPicPr>
        <p:blipFill rotWithShape="1">
          <a:blip r:embed="rId3">
            <a:extLst>
              <a:ext uri="{28A0092B-C50C-407E-A947-70E740481C1C}">
                <a14:useLocalDpi xmlns:a14="http://schemas.microsoft.com/office/drawing/2010/main" val="0"/>
              </a:ext>
            </a:extLst>
          </a:blip>
          <a:srcRect l="45794" t="80432" r="37538" b="1943"/>
          <a:stretch/>
        </p:blipFill>
        <p:spPr>
          <a:xfrm>
            <a:off x="5425282" y="4687535"/>
            <a:ext cx="4405563" cy="2329270"/>
          </a:xfrm>
          <a:prstGeom prst="rect">
            <a:avLst/>
          </a:prstGeom>
        </p:spPr>
      </p:pic>
    </p:spTree>
    <p:extLst>
      <p:ext uri="{BB962C8B-B14F-4D97-AF65-F5344CB8AC3E}">
        <p14:creationId xmlns:p14="http://schemas.microsoft.com/office/powerpoint/2010/main" val="3951777452"/>
      </p:ext>
    </p:extLst>
  </p:cSld>
  <p:clrMapOvr>
    <a:masterClrMapping/>
  </p:clrMapOvr>
  <p:transition spd="med" advTm="200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down)">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wipe(left)">
                                      <p:cBhvr>
                                        <p:cTn id="23" dur="500"/>
                                        <p:tgtEl>
                                          <p:spTgt spid="26"/>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1+#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护理不良事件及安全隐患概述</a:t>
            </a:r>
          </a:p>
        </p:txBody>
      </p:sp>
      <p:sp>
        <p:nvSpPr>
          <p:cNvPr id="11" name="Rectangle 3">
            <a:extLst>
              <a:ext uri="{FF2B5EF4-FFF2-40B4-BE49-F238E27FC236}">
                <a16:creationId xmlns="" xmlns:a16="http://schemas.microsoft.com/office/drawing/2014/main" id="{BEB4055C-63D9-43BD-B2E0-C97E356D5DB6}"/>
              </a:ext>
            </a:extLst>
          </p:cNvPr>
          <p:cNvSpPr txBox="1">
            <a:spLocks noChangeArrowheads="1"/>
          </p:cNvSpPr>
          <p:nvPr/>
        </p:nvSpPr>
        <p:spPr>
          <a:xfrm>
            <a:off x="1100972" y="1980919"/>
            <a:ext cx="5358057" cy="45259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None/>
            </a:pPr>
            <a:r>
              <a:rPr lang="en-US" altLang="zh-CN" sz="2400" b="1" dirty="0">
                <a:cs typeface="+mn-ea"/>
                <a:sym typeface="+mn-lt"/>
              </a:rPr>
              <a:t>   </a:t>
            </a:r>
            <a:r>
              <a:rPr lang="zh-CN" altLang="en-US" sz="2000" b="1" dirty="0">
                <a:cs typeface="+mn-ea"/>
                <a:sym typeface="+mn-lt"/>
              </a:rPr>
              <a:t>概念：</a:t>
            </a:r>
          </a:p>
          <a:p>
            <a:pPr algn="just">
              <a:lnSpc>
                <a:spcPct val="130000"/>
              </a:lnSpc>
              <a:buFont typeface="Wingdings" panose="05000000000000000000" pitchFamily="2" charset="2"/>
              <a:buNone/>
            </a:pPr>
            <a:r>
              <a:rPr lang="zh-CN" altLang="en-US" sz="2000" b="1" dirty="0">
                <a:cs typeface="+mn-ea"/>
                <a:sym typeface="+mn-lt"/>
              </a:rPr>
              <a:t>             </a:t>
            </a:r>
            <a:r>
              <a:rPr lang="zh-CN" altLang="en-US" sz="2000" dirty="0">
                <a:cs typeface="+mn-ea"/>
                <a:sym typeface="+mn-lt"/>
              </a:rPr>
              <a:t>是指在护理过程中发生的、不在计划中、未预计到的或通常不希望发生的意外事件。凡在住院期间发生的跌倒∕坠床、静脉输液意外、输血意外、走失、自杀、误吸∕窒息、烫伤、意外脱管、意外拔管、分娩意外、意外针刺伤、约束具使用问题、转运过程问题以及其他与病人安全相关的，非正常的护理意外事件，均属于护理不良事件。</a:t>
            </a:r>
          </a:p>
          <a:p>
            <a:endParaRPr lang="en-US" altLang="zh-CN" sz="2400" b="1" dirty="0">
              <a:cs typeface="+mn-ea"/>
              <a:sym typeface="+mn-lt"/>
            </a:endParaRPr>
          </a:p>
        </p:txBody>
      </p:sp>
      <p:pic>
        <p:nvPicPr>
          <p:cNvPr id="12" name="图片 11">
            <a:extLst>
              <a:ext uri="{FF2B5EF4-FFF2-40B4-BE49-F238E27FC236}">
                <a16:creationId xmlns="" xmlns:a16="http://schemas.microsoft.com/office/drawing/2014/main" id="{3A3ADF2C-A020-446E-AC99-6941D77DF6C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22063" y="1636332"/>
            <a:ext cx="4631999" cy="4631999"/>
          </a:xfrm>
          <a:prstGeom prst="rect">
            <a:avLst/>
          </a:prstGeom>
        </p:spPr>
      </p:pic>
    </p:spTree>
    <p:extLst>
      <p:ext uri="{BB962C8B-B14F-4D97-AF65-F5344CB8AC3E}">
        <p14:creationId xmlns:p14="http://schemas.microsoft.com/office/powerpoint/2010/main" val="3299723444"/>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iterate type="lt">
                                    <p:tmPct val="10000"/>
                                  </p:iterate>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护理不良事件及安全隐患概述</a:t>
            </a:r>
          </a:p>
        </p:txBody>
      </p:sp>
      <p:sp>
        <p:nvSpPr>
          <p:cNvPr id="6" name="Oval 9">
            <a:extLst>
              <a:ext uri="{FF2B5EF4-FFF2-40B4-BE49-F238E27FC236}">
                <a16:creationId xmlns="" xmlns:a16="http://schemas.microsoft.com/office/drawing/2014/main" id="{224A8499-2075-4B07-9F2C-8D8247FC9D90}"/>
              </a:ext>
            </a:extLst>
          </p:cNvPr>
          <p:cNvSpPr>
            <a:spLocks noChangeArrowheads="1"/>
          </p:cNvSpPr>
          <p:nvPr/>
        </p:nvSpPr>
        <p:spPr bwMode="auto">
          <a:xfrm>
            <a:off x="6519053" y="2090206"/>
            <a:ext cx="431800" cy="431800"/>
          </a:xfrm>
          <a:prstGeom prst="ellipse">
            <a:avLst/>
          </a:prstGeom>
          <a:solidFill>
            <a:srgbClr val="019FAB"/>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tx1">
                  <a:lumMod val="95000"/>
                  <a:lumOff val="5000"/>
                </a:schemeClr>
              </a:solidFill>
              <a:latin typeface="+mn-lt"/>
              <a:ea typeface="+mn-ea"/>
              <a:cs typeface="+mn-ea"/>
              <a:sym typeface="+mn-lt"/>
            </a:endParaRPr>
          </a:p>
        </p:txBody>
      </p:sp>
      <p:sp>
        <p:nvSpPr>
          <p:cNvPr id="17" name="Freeform 24">
            <a:extLst>
              <a:ext uri="{FF2B5EF4-FFF2-40B4-BE49-F238E27FC236}">
                <a16:creationId xmlns="" xmlns:a16="http://schemas.microsoft.com/office/drawing/2014/main" id="{FAA4F56C-836C-483A-BAAE-390E1C1BB01F}"/>
              </a:ext>
            </a:extLst>
          </p:cNvPr>
          <p:cNvSpPr>
            <a:spLocks noEditPoints="1"/>
          </p:cNvSpPr>
          <p:nvPr/>
        </p:nvSpPr>
        <p:spPr bwMode="auto">
          <a:xfrm>
            <a:off x="6635471" y="2236256"/>
            <a:ext cx="198967" cy="169333"/>
          </a:xfrm>
          <a:custGeom>
            <a:avLst/>
            <a:gdLst>
              <a:gd name="T0" fmla="*/ 2147483646 w 54"/>
              <a:gd name="T1" fmla="*/ 0 h 47"/>
              <a:gd name="T2" fmla="*/ 2147483646 w 54"/>
              <a:gd name="T3" fmla="*/ 0 h 47"/>
              <a:gd name="T4" fmla="*/ 2147483646 w 54"/>
              <a:gd name="T5" fmla="*/ 2147483646 h 47"/>
              <a:gd name="T6" fmla="*/ 2147483646 w 54"/>
              <a:gd name="T7" fmla="*/ 2147483646 h 47"/>
              <a:gd name="T8" fmla="*/ 2147483646 w 54"/>
              <a:gd name="T9" fmla="*/ 2147483646 h 47"/>
              <a:gd name="T10" fmla="*/ 2147483646 w 54"/>
              <a:gd name="T11" fmla="*/ 2147483646 h 47"/>
              <a:gd name="T12" fmla="*/ 2147483646 w 54"/>
              <a:gd name="T13" fmla="*/ 2147483646 h 47"/>
              <a:gd name="T14" fmla="*/ 2147483646 w 54"/>
              <a:gd name="T15" fmla="*/ 2147483646 h 47"/>
              <a:gd name="T16" fmla="*/ 2147483646 w 54"/>
              <a:gd name="T17" fmla="*/ 2147483646 h 47"/>
              <a:gd name="T18" fmla="*/ 0 w 54"/>
              <a:gd name="T19" fmla="*/ 2147483646 h 47"/>
              <a:gd name="T20" fmla="*/ 0 w 54"/>
              <a:gd name="T21" fmla="*/ 2147483646 h 47"/>
              <a:gd name="T22" fmla="*/ 2147483646 w 54"/>
              <a:gd name="T23" fmla="*/ 2147483646 h 47"/>
              <a:gd name="T24" fmla="*/ 2147483646 w 54"/>
              <a:gd name="T25" fmla="*/ 2147483646 h 47"/>
              <a:gd name="T26" fmla="*/ 2147483646 w 54"/>
              <a:gd name="T27" fmla="*/ 2147483646 h 47"/>
              <a:gd name="T28" fmla="*/ 2147483646 w 54"/>
              <a:gd name="T29" fmla="*/ 2147483646 h 47"/>
              <a:gd name="T30" fmla="*/ 2147483646 w 54"/>
              <a:gd name="T31" fmla="*/ 2147483646 h 47"/>
              <a:gd name="T32" fmla="*/ 2147483646 w 54"/>
              <a:gd name="T33" fmla="*/ 2147483646 h 47"/>
              <a:gd name="T34" fmla="*/ 2147483646 w 54"/>
              <a:gd name="T35" fmla="*/ 2147483646 h 47"/>
              <a:gd name="T36" fmla="*/ 2147483646 w 54"/>
              <a:gd name="T37" fmla="*/ 2147483646 h 47"/>
              <a:gd name="T38" fmla="*/ 2147483646 w 54"/>
              <a:gd name="T39" fmla="*/ 2147483646 h 47"/>
              <a:gd name="T40" fmla="*/ 2147483646 w 54"/>
              <a:gd name="T41" fmla="*/ 2147483646 h 47"/>
              <a:gd name="T42" fmla="*/ 2147483646 w 54"/>
              <a:gd name="T43" fmla="*/ 2147483646 h 47"/>
              <a:gd name="T44" fmla="*/ 2147483646 w 54"/>
              <a:gd name="T45" fmla="*/ 2147483646 h 47"/>
              <a:gd name="T46" fmla="*/ 2147483646 w 54"/>
              <a:gd name="T47" fmla="*/ 2147483646 h 47"/>
              <a:gd name="T48" fmla="*/ 2147483646 w 54"/>
              <a:gd name="T49" fmla="*/ 0 h 47"/>
              <a:gd name="T50" fmla="*/ 2147483646 w 54"/>
              <a:gd name="T51" fmla="*/ 2147483646 h 47"/>
              <a:gd name="T52" fmla="*/ 2147483646 w 54"/>
              <a:gd name="T53" fmla="*/ 2147483646 h 47"/>
              <a:gd name="T54" fmla="*/ 2147483646 w 54"/>
              <a:gd name="T55" fmla="*/ 2147483646 h 47"/>
              <a:gd name="T56" fmla="*/ 2147483646 w 54"/>
              <a:gd name="T57" fmla="*/ 2147483646 h 47"/>
              <a:gd name="T58" fmla="*/ 2147483646 w 54"/>
              <a:gd name="T59" fmla="*/ 2147483646 h 47"/>
              <a:gd name="T60" fmla="*/ 2147483646 w 54"/>
              <a:gd name="T61" fmla="*/ 2147483646 h 47"/>
              <a:gd name="T62" fmla="*/ 2147483646 w 54"/>
              <a:gd name="T63" fmla="*/ 2147483646 h 47"/>
              <a:gd name="T64" fmla="*/ 2147483646 w 54"/>
              <a:gd name="T65" fmla="*/ 2147483646 h 47"/>
              <a:gd name="T66" fmla="*/ 2147483646 w 54"/>
              <a:gd name="T67" fmla="*/ 2147483646 h 47"/>
              <a:gd name="T68" fmla="*/ 2147483646 w 54"/>
              <a:gd name="T69" fmla="*/ 2147483646 h 47"/>
              <a:gd name="T70" fmla="*/ 2147483646 w 54"/>
              <a:gd name="T71" fmla="*/ 2147483646 h 47"/>
              <a:gd name="T72" fmla="*/ 2147483646 w 54"/>
              <a:gd name="T73" fmla="*/ 2147483646 h 47"/>
              <a:gd name="T74" fmla="*/ 2147483646 w 54"/>
              <a:gd name="T75" fmla="*/ 2147483646 h 47"/>
              <a:gd name="T76" fmla="*/ 2147483646 w 54"/>
              <a:gd name="T77" fmla="*/ 2147483646 h 47"/>
              <a:gd name="T78" fmla="*/ 2147483646 w 54"/>
              <a:gd name="T79" fmla="*/ 2147483646 h 47"/>
              <a:gd name="T80" fmla="*/ 2147483646 w 54"/>
              <a:gd name="T81" fmla="*/ 2147483646 h 47"/>
              <a:gd name="T82" fmla="*/ 2147483646 w 54"/>
              <a:gd name="T83" fmla="*/ 2147483646 h 47"/>
              <a:gd name="T84" fmla="*/ 2147483646 w 54"/>
              <a:gd name="T85" fmla="*/ 2147483646 h 47"/>
              <a:gd name="T86" fmla="*/ 2147483646 w 54"/>
              <a:gd name="T87" fmla="*/ 2147483646 h 47"/>
              <a:gd name="T88" fmla="*/ 2147483646 w 54"/>
              <a:gd name="T89" fmla="*/ 2147483646 h 47"/>
              <a:gd name="T90" fmla="*/ 2147483646 w 54"/>
              <a:gd name="T91" fmla="*/ 2147483646 h 47"/>
              <a:gd name="T92" fmla="*/ 2147483646 w 54"/>
              <a:gd name="T93" fmla="*/ 2147483646 h 47"/>
              <a:gd name="T94" fmla="*/ 2147483646 w 54"/>
              <a:gd name="T95" fmla="*/ 2147483646 h 47"/>
              <a:gd name="T96" fmla="*/ 2147483646 w 54"/>
              <a:gd name="T97" fmla="*/ 2147483646 h 47"/>
              <a:gd name="T98" fmla="*/ 2147483646 w 54"/>
              <a:gd name="T99" fmla="*/ 2147483646 h 47"/>
              <a:gd name="T100" fmla="*/ 2147483646 w 54"/>
              <a:gd name="T101" fmla="*/ 2147483646 h 47"/>
              <a:gd name="T102" fmla="*/ 2147483646 w 54"/>
              <a:gd name="T103" fmla="*/ 2147483646 h 47"/>
              <a:gd name="T104" fmla="*/ 2147483646 w 54"/>
              <a:gd name="T105" fmla="*/ 2147483646 h 47"/>
              <a:gd name="T106" fmla="*/ 2147483646 w 54"/>
              <a:gd name="T107" fmla="*/ 2147483646 h 47"/>
              <a:gd name="T108" fmla="*/ 2147483646 w 54"/>
              <a:gd name="T109" fmla="*/ 2147483646 h 47"/>
              <a:gd name="T110" fmla="*/ 2147483646 w 54"/>
              <a:gd name="T111" fmla="*/ 2147483646 h 47"/>
              <a:gd name="T112" fmla="*/ 2147483646 w 54"/>
              <a:gd name="T113" fmla="*/ 2147483646 h 47"/>
              <a:gd name="T114" fmla="*/ 2147483646 w 54"/>
              <a:gd name="T115" fmla="*/ 214748364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sp>
        <p:nvSpPr>
          <p:cNvPr id="22" name="Rectangle 37">
            <a:extLst>
              <a:ext uri="{FF2B5EF4-FFF2-40B4-BE49-F238E27FC236}">
                <a16:creationId xmlns="" xmlns:a16="http://schemas.microsoft.com/office/drawing/2014/main" id="{9CBE00FA-4D99-4EAD-8DB9-A9F9C85B5020}"/>
              </a:ext>
            </a:extLst>
          </p:cNvPr>
          <p:cNvSpPr>
            <a:spLocks noChangeArrowheads="1"/>
          </p:cNvSpPr>
          <p:nvPr/>
        </p:nvSpPr>
        <p:spPr bwMode="auto">
          <a:xfrm>
            <a:off x="7158841" y="2125963"/>
            <a:ext cx="367320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90000"/>
              </a:lnSpc>
              <a:spcBef>
                <a:spcPct val="80000"/>
              </a:spcBef>
              <a:buClr>
                <a:schemeClr val="hlink"/>
              </a:buClr>
              <a:buNone/>
              <a:defRPr/>
            </a:pPr>
            <a:r>
              <a:rPr lang="zh-CN" altLang="en-US" sz="2000" kern="0" dirty="0">
                <a:solidFill>
                  <a:schemeClr val="tx1">
                    <a:lumMod val="95000"/>
                    <a:lumOff val="5000"/>
                  </a:schemeClr>
                </a:solidFill>
                <a:latin typeface="+mn-lt"/>
                <a:ea typeface="+mn-ea"/>
                <a:cs typeface="+mn-ea"/>
                <a:sym typeface="+mn-lt"/>
              </a:rPr>
              <a:t>输入标题内容</a:t>
            </a:r>
            <a:endParaRPr lang="en-US" altLang="zh-CN" sz="2000" kern="0" dirty="0">
              <a:solidFill>
                <a:schemeClr val="tx1">
                  <a:lumMod val="95000"/>
                  <a:lumOff val="5000"/>
                </a:schemeClr>
              </a:solidFill>
              <a:latin typeface="+mn-lt"/>
              <a:ea typeface="+mn-ea"/>
              <a:cs typeface="+mn-ea"/>
              <a:sym typeface="+mn-lt"/>
            </a:endParaRPr>
          </a:p>
        </p:txBody>
      </p:sp>
      <p:sp>
        <p:nvSpPr>
          <p:cNvPr id="29" name="Rectangle 2">
            <a:extLst>
              <a:ext uri="{FF2B5EF4-FFF2-40B4-BE49-F238E27FC236}">
                <a16:creationId xmlns="" xmlns:a16="http://schemas.microsoft.com/office/drawing/2014/main" id="{500FD1F7-11A3-4536-B421-7EF96F40CC0C}"/>
              </a:ext>
            </a:extLst>
          </p:cNvPr>
          <p:cNvSpPr txBox="1">
            <a:spLocks noChangeArrowheads="1"/>
          </p:cNvSpPr>
          <p:nvPr/>
        </p:nvSpPr>
        <p:spPr bwMode="auto">
          <a:xfrm>
            <a:off x="1282943" y="1664756"/>
            <a:ext cx="5154429" cy="1143000"/>
          </a:xfrm>
          <a:prstGeom prst="rect">
            <a:avLst/>
          </a:prstGeom>
          <a:noFill/>
          <a:ln w="9525">
            <a:noFill/>
            <a:miter lim="800000"/>
            <a:headEnd/>
            <a:tailEnd/>
          </a:ln>
        </p:spPr>
        <p:txBody>
          <a:bodyPr anchor="ctr"/>
          <a:lstStyle/>
          <a:p>
            <a:pPr>
              <a:defRPr/>
            </a:pPr>
            <a:r>
              <a:rPr lang="zh-CN" altLang="en-US" sz="3200" kern="0" dirty="0">
                <a:solidFill>
                  <a:schemeClr val="tx1">
                    <a:lumMod val="95000"/>
                    <a:lumOff val="5000"/>
                  </a:schemeClr>
                </a:solidFill>
                <a:cs typeface="+mn-ea"/>
                <a:sym typeface="+mn-lt"/>
              </a:rPr>
              <a:t>护理不良事件</a:t>
            </a:r>
            <a:endParaRPr lang="en-US" altLang="zh-CN" sz="3200" kern="0" dirty="0">
              <a:solidFill>
                <a:schemeClr val="tx1">
                  <a:lumMod val="95000"/>
                  <a:lumOff val="5000"/>
                </a:schemeClr>
              </a:solidFill>
              <a:cs typeface="+mn-ea"/>
              <a:sym typeface="+mn-lt"/>
            </a:endParaRPr>
          </a:p>
        </p:txBody>
      </p:sp>
      <p:sp>
        <p:nvSpPr>
          <p:cNvPr id="30" name="Rectangle 35">
            <a:extLst>
              <a:ext uri="{FF2B5EF4-FFF2-40B4-BE49-F238E27FC236}">
                <a16:creationId xmlns="" xmlns:a16="http://schemas.microsoft.com/office/drawing/2014/main" id="{CC98C257-5812-4B22-8EDE-8B0579CD57AF}"/>
              </a:ext>
            </a:extLst>
          </p:cNvPr>
          <p:cNvSpPr>
            <a:spLocks noChangeArrowheads="1"/>
          </p:cNvSpPr>
          <p:nvPr/>
        </p:nvSpPr>
        <p:spPr bwMode="auto">
          <a:xfrm>
            <a:off x="1347111" y="2565128"/>
            <a:ext cx="4276116" cy="8764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spcBef>
                <a:spcPct val="0"/>
              </a:spcBef>
              <a:buNone/>
            </a:pPr>
            <a:r>
              <a:rPr lang="zh-CN" altLang="en-US" sz="2000" kern="0" dirty="0">
                <a:solidFill>
                  <a:schemeClr val="tx1">
                    <a:lumMod val="95000"/>
                    <a:lumOff val="5000"/>
                  </a:schemeClr>
                </a:solidFill>
                <a:latin typeface="+mn-lt"/>
                <a:ea typeface="+mn-ea"/>
                <a:cs typeface="+mn-ea"/>
                <a:sym typeface="+mn-lt"/>
              </a:rPr>
              <a:t>是指在医院范围内发现任何可能引发不安全的事件。</a:t>
            </a:r>
            <a:endParaRPr lang="zh-CN" altLang="en-US" sz="2000" dirty="0">
              <a:solidFill>
                <a:schemeClr val="tx1">
                  <a:lumMod val="95000"/>
                  <a:lumOff val="5000"/>
                </a:schemeClr>
              </a:solidFill>
              <a:latin typeface="+mn-lt"/>
              <a:ea typeface="+mn-ea"/>
              <a:cs typeface="+mn-ea"/>
              <a:sym typeface="+mn-lt"/>
            </a:endParaRPr>
          </a:p>
        </p:txBody>
      </p:sp>
      <p:sp>
        <p:nvSpPr>
          <p:cNvPr id="31" name="文本框 30">
            <a:extLst>
              <a:ext uri="{FF2B5EF4-FFF2-40B4-BE49-F238E27FC236}">
                <a16:creationId xmlns="" xmlns:a16="http://schemas.microsoft.com/office/drawing/2014/main" id="{4179C9F9-F721-4D56-82E4-036DC5B6FBF0}"/>
              </a:ext>
            </a:extLst>
          </p:cNvPr>
          <p:cNvSpPr txBox="1"/>
          <p:nvPr/>
        </p:nvSpPr>
        <p:spPr>
          <a:xfrm>
            <a:off x="7158841" y="2505964"/>
            <a:ext cx="3638019" cy="584775"/>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请输入你的内容 请输入你的内容，请输入你的内容 请输入你的内容</a:t>
            </a:r>
          </a:p>
        </p:txBody>
      </p:sp>
      <p:sp>
        <p:nvSpPr>
          <p:cNvPr id="32" name="Oval 8">
            <a:extLst>
              <a:ext uri="{FF2B5EF4-FFF2-40B4-BE49-F238E27FC236}">
                <a16:creationId xmlns="" xmlns:a16="http://schemas.microsoft.com/office/drawing/2014/main" id="{7E0644CD-5C9E-42AE-9A67-AEA8362F9440}"/>
              </a:ext>
            </a:extLst>
          </p:cNvPr>
          <p:cNvSpPr>
            <a:spLocks noChangeArrowheads="1"/>
          </p:cNvSpPr>
          <p:nvPr/>
        </p:nvSpPr>
        <p:spPr bwMode="auto">
          <a:xfrm>
            <a:off x="6517433" y="3466118"/>
            <a:ext cx="431800" cy="431800"/>
          </a:xfrm>
          <a:prstGeom prst="ellipse">
            <a:avLst/>
          </a:prstGeom>
          <a:solidFill>
            <a:srgbClr val="019FAB"/>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tx1">
                  <a:lumMod val="95000"/>
                  <a:lumOff val="5000"/>
                </a:schemeClr>
              </a:solidFill>
              <a:latin typeface="+mn-lt"/>
              <a:ea typeface="+mn-ea"/>
              <a:cs typeface="+mn-ea"/>
              <a:sym typeface="+mn-lt"/>
            </a:endParaRPr>
          </a:p>
        </p:txBody>
      </p:sp>
      <p:sp>
        <p:nvSpPr>
          <p:cNvPr id="33" name="Oval 9">
            <a:extLst>
              <a:ext uri="{FF2B5EF4-FFF2-40B4-BE49-F238E27FC236}">
                <a16:creationId xmlns="" xmlns:a16="http://schemas.microsoft.com/office/drawing/2014/main" id="{EF4CA90D-3725-41EE-9CD1-C2FA18622F49}"/>
              </a:ext>
            </a:extLst>
          </p:cNvPr>
          <p:cNvSpPr>
            <a:spLocks noChangeArrowheads="1"/>
          </p:cNvSpPr>
          <p:nvPr/>
        </p:nvSpPr>
        <p:spPr bwMode="auto">
          <a:xfrm>
            <a:off x="6525987" y="4814193"/>
            <a:ext cx="431800" cy="431800"/>
          </a:xfrm>
          <a:prstGeom prst="ellipse">
            <a:avLst/>
          </a:prstGeom>
          <a:solidFill>
            <a:srgbClr val="019FAB"/>
          </a:solidFill>
          <a:ln>
            <a:noFill/>
          </a:ln>
        </p:spPr>
        <p:txBody>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tx1">
                  <a:lumMod val="95000"/>
                  <a:lumOff val="5000"/>
                </a:schemeClr>
              </a:solidFill>
              <a:latin typeface="+mn-lt"/>
              <a:ea typeface="+mn-ea"/>
              <a:cs typeface="+mn-ea"/>
              <a:sym typeface="+mn-lt"/>
            </a:endParaRPr>
          </a:p>
        </p:txBody>
      </p:sp>
      <p:sp>
        <p:nvSpPr>
          <p:cNvPr id="34" name="Freeform 24">
            <a:extLst>
              <a:ext uri="{FF2B5EF4-FFF2-40B4-BE49-F238E27FC236}">
                <a16:creationId xmlns="" xmlns:a16="http://schemas.microsoft.com/office/drawing/2014/main" id="{9A1D0AF4-2C18-4798-A698-70AAFE6214AA}"/>
              </a:ext>
            </a:extLst>
          </p:cNvPr>
          <p:cNvSpPr>
            <a:spLocks noEditPoints="1"/>
          </p:cNvSpPr>
          <p:nvPr/>
        </p:nvSpPr>
        <p:spPr bwMode="auto">
          <a:xfrm>
            <a:off x="6642405" y="4960243"/>
            <a:ext cx="198967" cy="169333"/>
          </a:xfrm>
          <a:custGeom>
            <a:avLst/>
            <a:gdLst>
              <a:gd name="T0" fmla="*/ 2147483646 w 54"/>
              <a:gd name="T1" fmla="*/ 0 h 47"/>
              <a:gd name="T2" fmla="*/ 2147483646 w 54"/>
              <a:gd name="T3" fmla="*/ 0 h 47"/>
              <a:gd name="T4" fmla="*/ 2147483646 w 54"/>
              <a:gd name="T5" fmla="*/ 2147483646 h 47"/>
              <a:gd name="T6" fmla="*/ 2147483646 w 54"/>
              <a:gd name="T7" fmla="*/ 2147483646 h 47"/>
              <a:gd name="T8" fmla="*/ 2147483646 w 54"/>
              <a:gd name="T9" fmla="*/ 2147483646 h 47"/>
              <a:gd name="T10" fmla="*/ 2147483646 w 54"/>
              <a:gd name="T11" fmla="*/ 2147483646 h 47"/>
              <a:gd name="T12" fmla="*/ 2147483646 w 54"/>
              <a:gd name="T13" fmla="*/ 2147483646 h 47"/>
              <a:gd name="T14" fmla="*/ 2147483646 w 54"/>
              <a:gd name="T15" fmla="*/ 2147483646 h 47"/>
              <a:gd name="T16" fmla="*/ 2147483646 w 54"/>
              <a:gd name="T17" fmla="*/ 2147483646 h 47"/>
              <a:gd name="T18" fmla="*/ 0 w 54"/>
              <a:gd name="T19" fmla="*/ 2147483646 h 47"/>
              <a:gd name="T20" fmla="*/ 0 w 54"/>
              <a:gd name="T21" fmla="*/ 2147483646 h 47"/>
              <a:gd name="T22" fmla="*/ 2147483646 w 54"/>
              <a:gd name="T23" fmla="*/ 2147483646 h 47"/>
              <a:gd name="T24" fmla="*/ 2147483646 w 54"/>
              <a:gd name="T25" fmla="*/ 2147483646 h 47"/>
              <a:gd name="T26" fmla="*/ 2147483646 w 54"/>
              <a:gd name="T27" fmla="*/ 2147483646 h 47"/>
              <a:gd name="T28" fmla="*/ 2147483646 w 54"/>
              <a:gd name="T29" fmla="*/ 2147483646 h 47"/>
              <a:gd name="T30" fmla="*/ 2147483646 w 54"/>
              <a:gd name="T31" fmla="*/ 2147483646 h 47"/>
              <a:gd name="T32" fmla="*/ 2147483646 w 54"/>
              <a:gd name="T33" fmla="*/ 2147483646 h 47"/>
              <a:gd name="T34" fmla="*/ 2147483646 w 54"/>
              <a:gd name="T35" fmla="*/ 2147483646 h 47"/>
              <a:gd name="T36" fmla="*/ 2147483646 w 54"/>
              <a:gd name="T37" fmla="*/ 2147483646 h 47"/>
              <a:gd name="T38" fmla="*/ 2147483646 w 54"/>
              <a:gd name="T39" fmla="*/ 2147483646 h 47"/>
              <a:gd name="T40" fmla="*/ 2147483646 w 54"/>
              <a:gd name="T41" fmla="*/ 2147483646 h 47"/>
              <a:gd name="T42" fmla="*/ 2147483646 w 54"/>
              <a:gd name="T43" fmla="*/ 2147483646 h 47"/>
              <a:gd name="T44" fmla="*/ 2147483646 w 54"/>
              <a:gd name="T45" fmla="*/ 2147483646 h 47"/>
              <a:gd name="T46" fmla="*/ 2147483646 w 54"/>
              <a:gd name="T47" fmla="*/ 2147483646 h 47"/>
              <a:gd name="T48" fmla="*/ 2147483646 w 54"/>
              <a:gd name="T49" fmla="*/ 0 h 47"/>
              <a:gd name="T50" fmla="*/ 2147483646 w 54"/>
              <a:gd name="T51" fmla="*/ 2147483646 h 47"/>
              <a:gd name="T52" fmla="*/ 2147483646 w 54"/>
              <a:gd name="T53" fmla="*/ 2147483646 h 47"/>
              <a:gd name="T54" fmla="*/ 2147483646 w 54"/>
              <a:gd name="T55" fmla="*/ 2147483646 h 47"/>
              <a:gd name="T56" fmla="*/ 2147483646 w 54"/>
              <a:gd name="T57" fmla="*/ 2147483646 h 47"/>
              <a:gd name="T58" fmla="*/ 2147483646 w 54"/>
              <a:gd name="T59" fmla="*/ 2147483646 h 47"/>
              <a:gd name="T60" fmla="*/ 2147483646 w 54"/>
              <a:gd name="T61" fmla="*/ 2147483646 h 47"/>
              <a:gd name="T62" fmla="*/ 2147483646 w 54"/>
              <a:gd name="T63" fmla="*/ 2147483646 h 47"/>
              <a:gd name="T64" fmla="*/ 2147483646 w 54"/>
              <a:gd name="T65" fmla="*/ 2147483646 h 47"/>
              <a:gd name="T66" fmla="*/ 2147483646 w 54"/>
              <a:gd name="T67" fmla="*/ 2147483646 h 47"/>
              <a:gd name="T68" fmla="*/ 2147483646 w 54"/>
              <a:gd name="T69" fmla="*/ 2147483646 h 47"/>
              <a:gd name="T70" fmla="*/ 2147483646 w 54"/>
              <a:gd name="T71" fmla="*/ 2147483646 h 47"/>
              <a:gd name="T72" fmla="*/ 2147483646 w 54"/>
              <a:gd name="T73" fmla="*/ 2147483646 h 47"/>
              <a:gd name="T74" fmla="*/ 2147483646 w 54"/>
              <a:gd name="T75" fmla="*/ 2147483646 h 47"/>
              <a:gd name="T76" fmla="*/ 2147483646 w 54"/>
              <a:gd name="T77" fmla="*/ 2147483646 h 47"/>
              <a:gd name="T78" fmla="*/ 2147483646 w 54"/>
              <a:gd name="T79" fmla="*/ 2147483646 h 47"/>
              <a:gd name="T80" fmla="*/ 2147483646 w 54"/>
              <a:gd name="T81" fmla="*/ 2147483646 h 47"/>
              <a:gd name="T82" fmla="*/ 2147483646 w 54"/>
              <a:gd name="T83" fmla="*/ 2147483646 h 47"/>
              <a:gd name="T84" fmla="*/ 2147483646 w 54"/>
              <a:gd name="T85" fmla="*/ 2147483646 h 47"/>
              <a:gd name="T86" fmla="*/ 2147483646 w 54"/>
              <a:gd name="T87" fmla="*/ 2147483646 h 47"/>
              <a:gd name="T88" fmla="*/ 2147483646 w 54"/>
              <a:gd name="T89" fmla="*/ 2147483646 h 47"/>
              <a:gd name="T90" fmla="*/ 2147483646 w 54"/>
              <a:gd name="T91" fmla="*/ 2147483646 h 47"/>
              <a:gd name="T92" fmla="*/ 2147483646 w 54"/>
              <a:gd name="T93" fmla="*/ 2147483646 h 47"/>
              <a:gd name="T94" fmla="*/ 2147483646 w 54"/>
              <a:gd name="T95" fmla="*/ 2147483646 h 47"/>
              <a:gd name="T96" fmla="*/ 2147483646 w 54"/>
              <a:gd name="T97" fmla="*/ 2147483646 h 47"/>
              <a:gd name="T98" fmla="*/ 2147483646 w 54"/>
              <a:gd name="T99" fmla="*/ 2147483646 h 47"/>
              <a:gd name="T100" fmla="*/ 2147483646 w 54"/>
              <a:gd name="T101" fmla="*/ 2147483646 h 47"/>
              <a:gd name="T102" fmla="*/ 2147483646 w 54"/>
              <a:gd name="T103" fmla="*/ 2147483646 h 47"/>
              <a:gd name="T104" fmla="*/ 2147483646 w 54"/>
              <a:gd name="T105" fmla="*/ 2147483646 h 47"/>
              <a:gd name="T106" fmla="*/ 2147483646 w 54"/>
              <a:gd name="T107" fmla="*/ 2147483646 h 47"/>
              <a:gd name="T108" fmla="*/ 2147483646 w 54"/>
              <a:gd name="T109" fmla="*/ 2147483646 h 47"/>
              <a:gd name="T110" fmla="*/ 2147483646 w 54"/>
              <a:gd name="T111" fmla="*/ 2147483646 h 47"/>
              <a:gd name="T112" fmla="*/ 2147483646 w 54"/>
              <a:gd name="T113" fmla="*/ 2147483646 h 47"/>
              <a:gd name="T114" fmla="*/ 2147483646 w 54"/>
              <a:gd name="T115" fmla="*/ 2147483646 h 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54" h="47">
                <a:moveTo>
                  <a:pt x="52" y="0"/>
                </a:moveTo>
                <a:cubicBezTo>
                  <a:pt x="11" y="0"/>
                  <a:pt x="11" y="0"/>
                  <a:pt x="11" y="0"/>
                </a:cubicBezTo>
                <a:cubicBezTo>
                  <a:pt x="10" y="0"/>
                  <a:pt x="9" y="1"/>
                  <a:pt x="9" y="2"/>
                </a:cubicBezTo>
                <a:cubicBezTo>
                  <a:pt x="9" y="4"/>
                  <a:pt x="9" y="4"/>
                  <a:pt x="9" y="4"/>
                </a:cubicBezTo>
                <a:cubicBezTo>
                  <a:pt x="9" y="4"/>
                  <a:pt x="9" y="5"/>
                  <a:pt x="9" y="5"/>
                </a:cubicBezTo>
                <a:cubicBezTo>
                  <a:pt x="9" y="5"/>
                  <a:pt x="9" y="6"/>
                  <a:pt x="9" y="6"/>
                </a:cubicBezTo>
                <a:cubicBezTo>
                  <a:pt x="9" y="9"/>
                  <a:pt x="9" y="9"/>
                  <a:pt x="9" y="9"/>
                </a:cubicBezTo>
                <a:cubicBezTo>
                  <a:pt x="9" y="9"/>
                  <a:pt x="9" y="9"/>
                  <a:pt x="10" y="9"/>
                </a:cubicBezTo>
                <a:cubicBezTo>
                  <a:pt x="2" y="9"/>
                  <a:pt x="2" y="9"/>
                  <a:pt x="2" y="9"/>
                </a:cubicBezTo>
                <a:cubicBezTo>
                  <a:pt x="1" y="9"/>
                  <a:pt x="0" y="10"/>
                  <a:pt x="0" y="11"/>
                </a:cubicBezTo>
                <a:cubicBezTo>
                  <a:pt x="0" y="45"/>
                  <a:pt x="0" y="45"/>
                  <a:pt x="0" y="45"/>
                </a:cubicBezTo>
                <a:cubicBezTo>
                  <a:pt x="0" y="46"/>
                  <a:pt x="1" y="47"/>
                  <a:pt x="2" y="47"/>
                </a:cubicBezTo>
                <a:cubicBezTo>
                  <a:pt x="43" y="47"/>
                  <a:pt x="43" y="47"/>
                  <a:pt x="43" y="47"/>
                </a:cubicBezTo>
                <a:cubicBezTo>
                  <a:pt x="44" y="47"/>
                  <a:pt x="45" y="46"/>
                  <a:pt x="45" y="45"/>
                </a:cubicBezTo>
                <a:cubicBezTo>
                  <a:pt x="45" y="38"/>
                  <a:pt x="45" y="38"/>
                  <a:pt x="45" y="38"/>
                </a:cubicBezTo>
                <a:cubicBezTo>
                  <a:pt x="52" y="38"/>
                  <a:pt x="52" y="38"/>
                  <a:pt x="52" y="38"/>
                </a:cubicBezTo>
                <a:cubicBezTo>
                  <a:pt x="53" y="38"/>
                  <a:pt x="54" y="37"/>
                  <a:pt x="54" y="36"/>
                </a:cubicBezTo>
                <a:cubicBezTo>
                  <a:pt x="54" y="34"/>
                  <a:pt x="54" y="34"/>
                  <a:pt x="54" y="34"/>
                </a:cubicBezTo>
                <a:cubicBezTo>
                  <a:pt x="54" y="33"/>
                  <a:pt x="54" y="33"/>
                  <a:pt x="54" y="33"/>
                </a:cubicBezTo>
                <a:cubicBezTo>
                  <a:pt x="54" y="33"/>
                  <a:pt x="54" y="32"/>
                  <a:pt x="54" y="31"/>
                </a:cubicBezTo>
                <a:cubicBezTo>
                  <a:pt x="54" y="7"/>
                  <a:pt x="54" y="7"/>
                  <a:pt x="54" y="7"/>
                </a:cubicBezTo>
                <a:cubicBezTo>
                  <a:pt x="54" y="6"/>
                  <a:pt x="54" y="5"/>
                  <a:pt x="54" y="5"/>
                </a:cubicBezTo>
                <a:cubicBezTo>
                  <a:pt x="54" y="5"/>
                  <a:pt x="54" y="4"/>
                  <a:pt x="54" y="4"/>
                </a:cubicBezTo>
                <a:cubicBezTo>
                  <a:pt x="54" y="2"/>
                  <a:pt x="54" y="2"/>
                  <a:pt x="54" y="2"/>
                </a:cubicBezTo>
                <a:cubicBezTo>
                  <a:pt x="54" y="1"/>
                  <a:pt x="53" y="0"/>
                  <a:pt x="52" y="0"/>
                </a:cubicBezTo>
                <a:close/>
                <a:moveTo>
                  <a:pt x="26" y="22"/>
                </a:moveTo>
                <a:cubicBezTo>
                  <a:pt x="26" y="20"/>
                  <a:pt x="28" y="18"/>
                  <a:pt x="30" y="18"/>
                </a:cubicBezTo>
                <a:cubicBezTo>
                  <a:pt x="33" y="18"/>
                  <a:pt x="34" y="20"/>
                  <a:pt x="34" y="22"/>
                </a:cubicBezTo>
                <a:cubicBezTo>
                  <a:pt x="34" y="24"/>
                  <a:pt x="33" y="26"/>
                  <a:pt x="30" y="26"/>
                </a:cubicBezTo>
                <a:cubicBezTo>
                  <a:pt x="28" y="26"/>
                  <a:pt x="26" y="24"/>
                  <a:pt x="26" y="22"/>
                </a:cubicBezTo>
                <a:close/>
                <a:moveTo>
                  <a:pt x="38" y="42"/>
                </a:moveTo>
                <a:cubicBezTo>
                  <a:pt x="7" y="42"/>
                  <a:pt x="7" y="42"/>
                  <a:pt x="7" y="42"/>
                </a:cubicBezTo>
                <a:cubicBezTo>
                  <a:pt x="6" y="42"/>
                  <a:pt x="5" y="41"/>
                  <a:pt x="5" y="40"/>
                </a:cubicBezTo>
                <a:cubicBezTo>
                  <a:pt x="5" y="37"/>
                  <a:pt x="5" y="37"/>
                  <a:pt x="5" y="37"/>
                </a:cubicBezTo>
                <a:cubicBezTo>
                  <a:pt x="5" y="37"/>
                  <a:pt x="5" y="36"/>
                  <a:pt x="5" y="36"/>
                </a:cubicBezTo>
                <a:cubicBezTo>
                  <a:pt x="6" y="35"/>
                  <a:pt x="6" y="35"/>
                  <a:pt x="6" y="34"/>
                </a:cubicBezTo>
                <a:cubicBezTo>
                  <a:pt x="6" y="34"/>
                  <a:pt x="11" y="26"/>
                  <a:pt x="20" y="29"/>
                </a:cubicBezTo>
                <a:cubicBezTo>
                  <a:pt x="21" y="29"/>
                  <a:pt x="22" y="30"/>
                  <a:pt x="23" y="30"/>
                </a:cubicBezTo>
                <a:cubicBezTo>
                  <a:pt x="24" y="31"/>
                  <a:pt x="25" y="31"/>
                  <a:pt x="26" y="32"/>
                </a:cubicBezTo>
                <a:cubicBezTo>
                  <a:pt x="34" y="35"/>
                  <a:pt x="38" y="32"/>
                  <a:pt x="38" y="32"/>
                </a:cubicBezTo>
                <a:cubicBezTo>
                  <a:pt x="38" y="32"/>
                  <a:pt x="38" y="32"/>
                  <a:pt x="39" y="32"/>
                </a:cubicBezTo>
                <a:cubicBezTo>
                  <a:pt x="39" y="32"/>
                  <a:pt x="40" y="32"/>
                  <a:pt x="40" y="33"/>
                </a:cubicBezTo>
                <a:cubicBezTo>
                  <a:pt x="40" y="40"/>
                  <a:pt x="40" y="40"/>
                  <a:pt x="40" y="40"/>
                </a:cubicBezTo>
                <a:cubicBezTo>
                  <a:pt x="40" y="41"/>
                  <a:pt x="39" y="42"/>
                  <a:pt x="38" y="42"/>
                </a:cubicBezTo>
                <a:close/>
                <a:moveTo>
                  <a:pt x="49" y="31"/>
                </a:moveTo>
                <a:cubicBezTo>
                  <a:pt x="49" y="32"/>
                  <a:pt x="48" y="32"/>
                  <a:pt x="48" y="33"/>
                </a:cubicBezTo>
                <a:cubicBezTo>
                  <a:pt x="48" y="33"/>
                  <a:pt x="47" y="33"/>
                  <a:pt x="47" y="33"/>
                </a:cubicBezTo>
                <a:cubicBezTo>
                  <a:pt x="45" y="33"/>
                  <a:pt x="45" y="33"/>
                  <a:pt x="45" y="33"/>
                </a:cubicBezTo>
                <a:cubicBezTo>
                  <a:pt x="45" y="11"/>
                  <a:pt x="45" y="11"/>
                  <a:pt x="45" y="11"/>
                </a:cubicBezTo>
                <a:cubicBezTo>
                  <a:pt x="45" y="10"/>
                  <a:pt x="44" y="9"/>
                  <a:pt x="43" y="9"/>
                </a:cubicBezTo>
                <a:cubicBezTo>
                  <a:pt x="14" y="9"/>
                  <a:pt x="14" y="9"/>
                  <a:pt x="14" y="9"/>
                </a:cubicBezTo>
                <a:cubicBezTo>
                  <a:pt x="14" y="9"/>
                  <a:pt x="14" y="9"/>
                  <a:pt x="14" y="9"/>
                </a:cubicBezTo>
                <a:cubicBezTo>
                  <a:pt x="14" y="7"/>
                  <a:pt x="14" y="7"/>
                  <a:pt x="14" y="7"/>
                </a:cubicBezTo>
                <a:cubicBezTo>
                  <a:pt x="14" y="7"/>
                  <a:pt x="14" y="6"/>
                  <a:pt x="15" y="6"/>
                </a:cubicBezTo>
                <a:cubicBezTo>
                  <a:pt x="15" y="6"/>
                  <a:pt x="15" y="5"/>
                  <a:pt x="16" y="5"/>
                </a:cubicBezTo>
                <a:cubicBezTo>
                  <a:pt x="47" y="5"/>
                  <a:pt x="47" y="5"/>
                  <a:pt x="47" y="5"/>
                </a:cubicBezTo>
                <a:cubicBezTo>
                  <a:pt x="48" y="5"/>
                  <a:pt x="49" y="6"/>
                  <a:pt x="49" y="7"/>
                </a:cubicBezTo>
                <a:lnTo>
                  <a:pt x="49"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grpSp>
        <p:nvGrpSpPr>
          <p:cNvPr id="35" name="Group 25">
            <a:extLst>
              <a:ext uri="{FF2B5EF4-FFF2-40B4-BE49-F238E27FC236}">
                <a16:creationId xmlns="" xmlns:a16="http://schemas.microsoft.com/office/drawing/2014/main" id="{538D8ADD-9DC0-400C-AAF9-6F0B97E80A70}"/>
              </a:ext>
            </a:extLst>
          </p:cNvPr>
          <p:cNvGrpSpPr>
            <a:grpSpLocks/>
          </p:cNvGrpSpPr>
          <p:nvPr/>
        </p:nvGrpSpPr>
        <p:grpSpPr bwMode="auto">
          <a:xfrm>
            <a:off x="6646550" y="3614285"/>
            <a:ext cx="177800" cy="143933"/>
            <a:chOff x="0" y="0"/>
            <a:chExt cx="116" cy="94"/>
          </a:xfrm>
        </p:grpSpPr>
        <p:sp>
          <p:nvSpPr>
            <p:cNvPr id="36" name="Freeform 26">
              <a:extLst>
                <a:ext uri="{FF2B5EF4-FFF2-40B4-BE49-F238E27FC236}">
                  <a16:creationId xmlns="" xmlns:a16="http://schemas.microsoft.com/office/drawing/2014/main" id="{EED4968E-E0B2-4052-843E-B1B753E32635}"/>
                </a:ext>
              </a:extLst>
            </p:cNvPr>
            <p:cNvSpPr>
              <a:spLocks/>
            </p:cNvSpPr>
            <p:nvPr/>
          </p:nvSpPr>
          <p:spPr bwMode="auto">
            <a:xfrm>
              <a:off x="0" y="0"/>
              <a:ext cx="116" cy="47"/>
            </a:xfrm>
            <a:custGeom>
              <a:avLst/>
              <a:gdLst>
                <a:gd name="T0" fmla="*/ 623 w 49"/>
                <a:gd name="T1" fmla="*/ 0 h 20"/>
                <a:gd name="T2" fmla="*/ 651 w 49"/>
                <a:gd name="T3" fmla="*/ 12 h 20"/>
                <a:gd name="T4" fmla="*/ 651 w 49"/>
                <a:gd name="T5" fmla="*/ 12 h 20"/>
                <a:gd name="T6" fmla="*/ 639 w 49"/>
                <a:gd name="T7" fmla="*/ 38 h 20"/>
                <a:gd name="T8" fmla="*/ 331 w 49"/>
                <a:gd name="T9" fmla="*/ 259 h 20"/>
                <a:gd name="T10" fmla="*/ 303 w 49"/>
                <a:gd name="T11" fmla="*/ 259 h 20"/>
                <a:gd name="T12" fmla="*/ 12 w 49"/>
                <a:gd name="T13" fmla="*/ 38 h 20"/>
                <a:gd name="T14" fmla="*/ 0 w 49"/>
                <a:gd name="T15" fmla="*/ 12 h 20"/>
                <a:gd name="T16" fmla="*/ 0 w 49"/>
                <a:gd name="T17" fmla="*/ 12 h 20"/>
                <a:gd name="T18" fmla="*/ 12 w 49"/>
                <a:gd name="T19" fmla="*/ 0 h 20"/>
                <a:gd name="T20" fmla="*/ 623 w 49"/>
                <a:gd name="T21" fmla="*/ 0 h 2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20">
                  <a:moveTo>
                    <a:pt x="47" y="0"/>
                  </a:moveTo>
                  <a:cubicBezTo>
                    <a:pt x="48" y="0"/>
                    <a:pt x="49" y="0"/>
                    <a:pt x="49" y="1"/>
                  </a:cubicBezTo>
                  <a:cubicBezTo>
                    <a:pt x="49" y="1"/>
                    <a:pt x="49" y="1"/>
                    <a:pt x="49" y="1"/>
                  </a:cubicBezTo>
                  <a:cubicBezTo>
                    <a:pt x="49" y="2"/>
                    <a:pt x="48" y="3"/>
                    <a:pt x="48" y="3"/>
                  </a:cubicBezTo>
                  <a:cubicBezTo>
                    <a:pt x="25" y="20"/>
                    <a:pt x="25" y="20"/>
                    <a:pt x="25" y="20"/>
                  </a:cubicBezTo>
                  <a:cubicBezTo>
                    <a:pt x="25" y="20"/>
                    <a:pt x="24" y="20"/>
                    <a:pt x="23" y="20"/>
                  </a:cubicBezTo>
                  <a:cubicBezTo>
                    <a:pt x="1" y="3"/>
                    <a:pt x="1" y="3"/>
                    <a:pt x="1" y="3"/>
                  </a:cubicBezTo>
                  <a:cubicBezTo>
                    <a:pt x="0" y="3"/>
                    <a:pt x="0" y="2"/>
                    <a:pt x="0" y="1"/>
                  </a:cubicBezTo>
                  <a:cubicBezTo>
                    <a:pt x="0" y="1"/>
                    <a:pt x="0" y="1"/>
                    <a:pt x="0" y="1"/>
                  </a:cubicBezTo>
                  <a:cubicBezTo>
                    <a:pt x="0" y="0"/>
                    <a:pt x="0" y="0"/>
                    <a:pt x="1" y="0"/>
                  </a:cubicBezTo>
                  <a:lnTo>
                    <a:pt x="4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sp>
          <p:nvSpPr>
            <p:cNvPr id="37" name="Freeform 27">
              <a:extLst>
                <a:ext uri="{FF2B5EF4-FFF2-40B4-BE49-F238E27FC236}">
                  <a16:creationId xmlns="" xmlns:a16="http://schemas.microsoft.com/office/drawing/2014/main" id="{D12CAAF9-D01B-464D-B36E-EA66C1027C83}"/>
                </a:ext>
              </a:extLst>
            </p:cNvPr>
            <p:cNvSpPr>
              <a:spLocks/>
            </p:cNvSpPr>
            <p:nvPr/>
          </p:nvSpPr>
          <p:spPr bwMode="auto">
            <a:xfrm>
              <a:off x="0" y="19"/>
              <a:ext cx="116" cy="75"/>
            </a:xfrm>
            <a:custGeom>
              <a:avLst/>
              <a:gdLst>
                <a:gd name="T0" fmla="*/ 303 w 49"/>
                <a:gd name="T1" fmla="*/ 220 h 32"/>
                <a:gd name="T2" fmla="*/ 331 w 49"/>
                <a:gd name="T3" fmla="*/ 220 h 32"/>
                <a:gd name="T4" fmla="*/ 639 w 49"/>
                <a:gd name="T5" fmla="*/ 0 h 32"/>
                <a:gd name="T6" fmla="*/ 651 w 49"/>
                <a:gd name="T7" fmla="*/ 12 h 32"/>
                <a:gd name="T8" fmla="*/ 651 w 49"/>
                <a:gd name="T9" fmla="*/ 384 h 32"/>
                <a:gd name="T10" fmla="*/ 623 w 49"/>
                <a:gd name="T11" fmla="*/ 413 h 32"/>
                <a:gd name="T12" fmla="*/ 12 w 49"/>
                <a:gd name="T13" fmla="*/ 413 h 32"/>
                <a:gd name="T14" fmla="*/ 0 w 49"/>
                <a:gd name="T15" fmla="*/ 384 h 32"/>
                <a:gd name="T16" fmla="*/ 0 w 49"/>
                <a:gd name="T17" fmla="*/ 12 h 32"/>
                <a:gd name="T18" fmla="*/ 12 w 49"/>
                <a:gd name="T19" fmla="*/ 0 h 32"/>
                <a:gd name="T20" fmla="*/ 303 w 49"/>
                <a:gd name="T21" fmla="*/ 220 h 3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9" h="32">
                  <a:moveTo>
                    <a:pt x="23" y="17"/>
                  </a:moveTo>
                  <a:cubicBezTo>
                    <a:pt x="24" y="17"/>
                    <a:pt x="25" y="17"/>
                    <a:pt x="25" y="17"/>
                  </a:cubicBezTo>
                  <a:cubicBezTo>
                    <a:pt x="48" y="0"/>
                    <a:pt x="48" y="0"/>
                    <a:pt x="48" y="0"/>
                  </a:cubicBezTo>
                  <a:cubicBezTo>
                    <a:pt x="48" y="0"/>
                    <a:pt x="49" y="0"/>
                    <a:pt x="49" y="1"/>
                  </a:cubicBezTo>
                  <a:cubicBezTo>
                    <a:pt x="49" y="30"/>
                    <a:pt x="49" y="30"/>
                    <a:pt x="49" y="30"/>
                  </a:cubicBezTo>
                  <a:cubicBezTo>
                    <a:pt x="49" y="31"/>
                    <a:pt x="48" y="32"/>
                    <a:pt x="47" y="32"/>
                  </a:cubicBezTo>
                  <a:cubicBezTo>
                    <a:pt x="1" y="32"/>
                    <a:pt x="1" y="32"/>
                    <a:pt x="1" y="32"/>
                  </a:cubicBezTo>
                  <a:cubicBezTo>
                    <a:pt x="0" y="32"/>
                    <a:pt x="0" y="31"/>
                    <a:pt x="0" y="30"/>
                  </a:cubicBezTo>
                  <a:cubicBezTo>
                    <a:pt x="0" y="1"/>
                    <a:pt x="0" y="1"/>
                    <a:pt x="0" y="1"/>
                  </a:cubicBezTo>
                  <a:cubicBezTo>
                    <a:pt x="0" y="0"/>
                    <a:pt x="0" y="0"/>
                    <a:pt x="1" y="0"/>
                  </a:cubicBezTo>
                  <a:lnTo>
                    <a:pt x="23"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400">
                <a:solidFill>
                  <a:schemeClr val="tx1">
                    <a:lumMod val="95000"/>
                    <a:lumOff val="5000"/>
                  </a:schemeClr>
                </a:solidFill>
                <a:cs typeface="+mn-ea"/>
                <a:sym typeface="+mn-lt"/>
              </a:endParaRPr>
            </a:p>
          </p:txBody>
        </p:sp>
      </p:grpSp>
      <p:sp>
        <p:nvSpPr>
          <p:cNvPr id="38" name="Rectangle 36">
            <a:extLst>
              <a:ext uri="{FF2B5EF4-FFF2-40B4-BE49-F238E27FC236}">
                <a16:creationId xmlns="" xmlns:a16="http://schemas.microsoft.com/office/drawing/2014/main" id="{84CE1937-7DF2-4BA0-910C-82CAAE77529D}"/>
              </a:ext>
            </a:extLst>
          </p:cNvPr>
          <p:cNvSpPr>
            <a:spLocks noChangeArrowheads="1"/>
          </p:cNvSpPr>
          <p:nvPr/>
        </p:nvSpPr>
        <p:spPr bwMode="auto">
          <a:xfrm>
            <a:off x="7157222" y="3489170"/>
            <a:ext cx="3020242"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90000"/>
              </a:lnSpc>
              <a:spcBef>
                <a:spcPct val="80000"/>
              </a:spcBef>
              <a:buClr>
                <a:schemeClr val="hlink"/>
              </a:buClr>
              <a:buNone/>
              <a:defRPr/>
            </a:pPr>
            <a:r>
              <a:rPr lang="zh-CN" altLang="en-US" sz="2000" kern="0" dirty="0">
                <a:solidFill>
                  <a:schemeClr val="tx1">
                    <a:lumMod val="95000"/>
                    <a:lumOff val="5000"/>
                  </a:schemeClr>
                </a:solidFill>
                <a:latin typeface="+mn-lt"/>
                <a:ea typeface="+mn-ea"/>
                <a:cs typeface="+mn-ea"/>
                <a:sym typeface="+mn-lt"/>
              </a:rPr>
              <a:t>输入标题内容</a:t>
            </a:r>
            <a:endParaRPr lang="en-US" altLang="zh-CN" sz="2000" kern="0" dirty="0">
              <a:solidFill>
                <a:schemeClr val="tx1">
                  <a:lumMod val="95000"/>
                  <a:lumOff val="5000"/>
                </a:schemeClr>
              </a:solidFill>
              <a:latin typeface="+mn-lt"/>
              <a:ea typeface="+mn-ea"/>
              <a:cs typeface="+mn-ea"/>
              <a:sym typeface="+mn-lt"/>
            </a:endParaRPr>
          </a:p>
        </p:txBody>
      </p:sp>
      <p:sp>
        <p:nvSpPr>
          <p:cNvPr id="39" name="Rectangle 37">
            <a:extLst>
              <a:ext uri="{FF2B5EF4-FFF2-40B4-BE49-F238E27FC236}">
                <a16:creationId xmlns="" xmlns:a16="http://schemas.microsoft.com/office/drawing/2014/main" id="{A11A0C6B-948F-4C31-8DA7-7146101B0617}"/>
              </a:ext>
            </a:extLst>
          </p:cNvPr>
          <p:cNvSpPr>
            <a:spLocks noChangeArrowheads="1"/>
          </p:cNvSpPr>
          <p:nvPr/>
        </p:nvSpPr>
        <p:spPr bwMode="auto">
          <a:xfrm>
            <a:off x="7165775" y="4849950"/>
            <a:ext cx="3673203"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90000"/>
              </a:lnSpc>
              <a:spcBef>
                <a:spcPct val="80000"/>
              </a:spcBef>
              <a:buClr>
                <a:schemeClr val="hlink"/>
              </a:buClr>
              <a:buNone/>
              <a:defRPr/>
            </a:pPr>
            <a:r>
              <a:rPr lang="zh-CN" altLang="en-US" sz="2000" kern="0" dirty="0">
                <a:solidFill>
                  <a:schemeClr val="tx1">
                    <a:lumMod val="95000"/>
                    <a:lumOff val="5000"/>
                  </a:schemeClr>
                </a:solidFill>
                <a:latin typeface="+mn-lt"/>
                <a:ea typeface="+mn-ea"/>
                <a:cs typeface="+mn-ea"/>
                <a:sym typeface="+mn-lt"/>
              </a:rPr>
              <a:t>输入标题内容</a:t>
            </a:r>
            <a:endParaRPr lang="en-US" altLang="zh-CN" sz="2000" kern="0" dirty="0">
              <a:solidFill>
                <a:schemeClr val="tx1">
                  <a:lumMod val="95000"/>
                  <a:lumOff val="5000"/>
                </a:schemeClr>
              </a:solidFill>
              <a:latin typeface="+mn-lt"/>
              <a:ea typeface="+mn-ea"/>
              <a:cs typeface="+mn-ea"/>
              <a:sym typeface="+mn-lt"/>
            </a:endParaRPr>
          </a:p>
        </p:txBody>
      </p:sp>
      <p:sp>
        <p:nvSpPr>
          <p:cNvPr id="40" name="文本框 39">
            <a:extLst>
              <a:ext uri="{FF2B5EF4-FFF2-40B4-BE49-F238E27FC236}">
                <a16:creationId xmlns="" xmlns:a16="http://schemas.microsoft.com/office/drawing/2014/main" id="{21097D26-B807-4BCD-8667-0946C104FEEA}"/>
              </a:ext>
            </a:extLst>
          </p:cNvPr>
          <p:cNvSpPr txBox="1"/>
          <p:nvPr/>
        </p:nvSpPr>
        <p:spPr>
          <a:xfrm>
            <a:off x="7063534" y="3817853"/>
            <a:ext cx="3638019" cy="584775"/>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请输入你的内容 请输入你的内容，请输入你的内容 请输入你的内容</a:t>
            </a:r>
          </a:p>
        </p:txBody>
      </p:sp>
      <p:sp>
        <p:nvSpPr>
          <p:cNvPr id="41" name="文本框 40">
            <a:extLst>
              <a:ext uri="{FF2B5EF4-FFF2-40B4-BE49-F238E27FC236}">
                <a16:creationId xmlns="" xmlns:a16="http://schemas.microsoft.com/office/drawing/2014/main" id="{234588EE-C704-4F00-9431-C65A680484AD}"/>
              </a:ext>
            </a:extLst>
          </p:cNvPr>
          <p:cNvSpPr txBox="1"/>
          <p:nvPr/>
        </p:nvSpPr>
        <p:spPr>
          <a:xfrm>
            <a:off x="7165775" y="5229951"/>
            <a:ext cx="3638019" cy="584775"/>
          </a:xfrm>
          <a:prstGeom prst="rect">
            <a:avLst/>
          </a:prstGeom>
          <a:noFill/>
        </p:spPr>
        <p:txBody>
          <a:bodyPr wrap="square" rtlCol="0">
            <a:spAutoFit/>
          </a:bodyPr>
          <a:lstStyle/>
          <a:p>
            <a:r>
              <a:rPr lang="zh-CN" altLang="en-US" sz="1600" dirty="0">
                <a:solidFill>
                  <a:schemeClr val="tx1">
                    <a:lumMod val="95000"/>
                    <a:lumOff val="5000"/>
                  </a:schemeClr>
                </a:solidFill>
                <a:cs typeface="+mn-ea"/>
                <a:sym typeface="+mn-lt"/>
              </a:rPr>
              <a:t>请输入你的内容 请输入你的内容，请输入你的内容 请输入你的内容</a:t>
            </a:r>
          </a:p>
        </p:txBody>
      </p:sp>
      <p:pic>
        <p:nvPicPr>
          <p:cNvPr id="4" name="图片 3">
            <a:extLst>
              <a:ext uri="{FF2B5EF4-FFF2-40B4-BE49-F238E27FC236}">
                <a16:creationId xmlns="" xmlns:a16="http://schemas.microsoft.com/office/drawing/2014/main" id="{B64ED391-4345-4F93-847A-A41E1EBBB14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4512" y="2619814"/>
            <a:ext cx="4680857" cy="4680857"/>
          </a:xfrm>
          <a:prstGeom prst="rect">
            <a:avLst/>
          </a:prstGeom>
        </p:spPr>
      </p:pic>
    </p:spTree>
    <p:extLst>
      <p:ext uri="{BB962C8B-B14F-4D97-AF65-F5344CB8AC3E}">
        <p14:creationId xmlns:p14="http://schemas.microsoft.com/office/powerpoint/2010/main" val="2509032683"/>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1"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0-#ppt_h/2"/>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ppt_x"/>
                                          </p:val>
                                        </p:tav>
                                        <p:tav tm="100000">
                                          <p:val>
                                            <p:strVal val="#ppt_x"/>
                                          </p:val>
                                        </p:tav>
                                      </p:tavLst>
                                    </p:anim>
                                    <p:anim calcmode="lin" valueType="num">
                                      <p:cBhvr additive="base">
                                        <p:cTn id="32" dur="500" fill="hold"/>
                                        <p:tgtEl>
                                          <p:spTgt spid="30"/>
                                        </p:tgtEl>
                                        <p:attrNameLst>
                                          <p:attrName>ppt_y</p:attrName>
                                        </p:attrNameLst>
                                      </p:cBhvr>
                                      <p:tavLst>
                                        <p:tav tm="0">
                                          <p:val>
                                            <p:strVal val="0-#ppt_h/2"/>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fade">
                                      <p:cBhvr>
                                        <p:cTn id="35" dur="1000"/>
                                        <p:tgtEl>
                                          <p:spTgt spid="31"/>
                                        </p:tgtEl>
                                      </p:cBhvr>
                                    </p:animEffect>
                                    <p:anim calcmode="lin" valueType="num">
                                      <p:cBhvr>
                                        <p:cTn id="36" dur="1000" fill="hold"/>
                                        <p:tgtEl>
                                          <p:spTgt spid="31"/>
                                        </p:tgtEl>
                                        <p:attrNameLst>
                                          <p:attrName>ppt_x</p:attrName>
                                        </p:attrNameLst>
                                      </p:cBhvr>
                                      <p:tavLst>
                                        <p:tav tm="0">
                                          <p:val>
                                            <p:strVal val="#ppt_x"/>
                                          </p:val>
                                        </p:tav>
                                        <p:tav tm="100000">
                                          <p:val>
                                            <p:strVal val="#ppt_x"/>
                                          </p:val>
                                        </p:tav>
                                      </p:tavLst>
                                    </p:anim>
                                    <p:anim calcmode="lin" valueType="num">
                                      <p:cBhvr>
                                        <p:cTn id="37" dur="1000" fill="hold"/>
                                        <p:tgtEl>
                                          <p:spTgt spid="31"/>
                                        </p:tgtEl>
                                        <p:attrNameLst>
                                          <p:attrName>ppt_y</p:attrName>
                                        </p:attrNameLst>
                                      </p:cBhvr>
                                      <p:tavLst>
                                        <p:tav tm="0">
                                          <p:val>
                                            <p:strVal val="#ppt_y+.1"/>
                                          </p:val>
                                        </p:tav>
                                        <p:tav tm="100000">
                                          <p:val>
                                            <p:strVal val="#ppt_y"/>
                                          </p:val>
                                        </p:tav>
                                      </p:tavLst>
                                    </p:anim>
                                  </p:childTnLst>
                                </p:cTn>
                              </p:par>
                            </p:childTnLst>
                          </p:cTn>
                        </p:par>
                        <p:par>
                          <p:cTn id="38" fill="hold">
                            <p:stCondLst>
                              <p:cond delay="1500"/>
                            </p:stCondLst>
                            <p:childTnLst>
                              <p:par>
                                <p:cTn id="39" presetID="42" presetClass="entr" presetSubtype="0"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1000"/>
                                        <p:tgtEl>
                                          <p:spTgt spid="32"/>
                                        </p:tgtEl>
                                      </p:cBhvr>
                                    </p:animEffect>
                                    <p:anim calcmode="lin" valueType="num">
                                      <p:cBhvr>
                                        <p:cTn id="42" dur="1000" fill="hold"/>
                                        <p:tgtEl>
                                          <p:spTgt spid="32"/>
                                        </p:tgtEl>
                                        <p:attrNameLst>
                                          <p:attrName>ppt_x</p:attrName>
                                        </p:attrNameLst>
                                      </p:cBhvr>
                                      <p:tavLst>
                                        <p:tav tm="0">
                                          <p:val>
                                            <p:strVal val="#ppt_x"/>
                                          </p:val>
                                        </p:tav>
                                        <p:tav tm="100000">
                                          <p:val>
                                            <p:strVal val="#ppt_x"/>
                                          </p:val>
                                        </p:tav>
                                      </p:tavLst>
                                    </p:anim>
                                    <p:anim calcmode="lin" valueType="num">
                                      <p:cBhvr>
                                        <p:cTn id="43" dur="1000" fill="hold"/>
                                        <p:tgtEl>
                                          <p:spTgt spid="32"/>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33"/>
                                        </p:tgtEl>
                                        <p:attrNameLst>
                                          <p:attrName>style.visibility</p:attrName>
                                        </p:attrNameLst>
                                      </p:cBhvr>
                                      <p:to>
                                        <p:strVal val="visible"/>
                                      </p:to>
                                    </p:set>
                                    <p:animEffect transition="in" filter="fade">
                                      <p:cBhvr>
                                        <p:cTn id="46" dur="1000"/>
                                        <p:tgtEl>
                                          <p:spTgt spid="33"/>
                                        </p:tgtEl>
                                      </p:cBhvr>
                                    </p:animEffect>
                                    <p:anim calcmode="lin" valueType="num">
                                      <p:cBhvr>
                                        <p:cTn id="47" dur="1000" fill="hold"/>
                                        <p:tgtEl>
                                          <p:spTgt spid="33"/>
                                        </p:tgtEl>
                                        <p:attrNameLst>
                                          <p:attrName>ppt_x</p:attrName>
                                        </p:attrNameLst>
                                      </p:cBhvr>
                                      <p:tavLst>
                                        <p:tav tm="0">
                                          <p:val>
                                            <p:strVal val="#ppt_x"/>
                                          </p:val>
                                        </p:tav>
                                        <p:tav tm="100000">
                                          <p:val>
                                            <p:strVal val="#ppt_x"/>
                                          </p:val>
                                        </p:tav>
                                      </p:tavLst>
                                    </p:anim>
                                    <p:anim calcmode="lin" valueType="num">
                                      <p:cBhvr>
                                        <p:cTn id="48" dur="1000" fill="hold"/>
                                        <p:tgtEl>
                                          <p:spTgt spid="33"/>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1000"/>
                                        <p:tgtEl>
                                          <p:spTgt spid="34"/>
                                        </p:tgtEl>
                                      </p:cBhvr>
                                    </p:animEffect>
                                    <p:anim calcmode="lin" valueType="num">
                                      <p:cBhvr>
                                        <p:cTn id="52" dur="1000" fill="hold"/>
                                        <p:tgtEl>
                                          <p:spTgt spid="34"/>
                                        </p:tgtEl>
                                        <p:attrNameLst>
                                          <p:attrName>ppt_x</p:attrName>
                                        </p:attrNameLst>
                                      </p:cBhvr>
                                      <p:tavLst>
                                        <p:tav tm="0">
                                          <p:val>
                                            <p:strVal val="#ppt_x"/>
                                          </p:val>
                                        </p:tav>
                                        <p:tav tm="100000">
                                          <p:val>
                                            <p:strVal val="#ppt_x"/>
                                          </p:val>
                                        </p:tav>
                                      </p:tavLst>
                                    </p:anim>
                                    <p:anim calcmode="lin" valueType="num">
                                      <p:cBhvr>
                                        <p:cTn id="53" dur="1000" fill="hold"/>
                                        <p:tgtEl>
                                          <p:spTgt spid="34"/>
                                        </p:tgtEl>
                                        <p:attrNameLst>
                                          <p:attrName>ppt_y</p:attrName>
                                        </p:attrNameLst>
                                      </p:cBhvr>
                                      <p:tavLst>
                                        <p:tav tm="0">
                                          <p:val>
                                            <p:strVal val="#ppt_y+.1"/>
                                          </p:val>
                                        </p:tav>
                                        <p:tav tm="100000">
                                          <p:val>
                                            <p:strVal val="#ppt_y"/>
                                          </p:val>
                                        </p:tav>
                                      </p:tavLst>
                                    </p:anim>
                                  </p:childTnLst>
                                </p:cTn>
                              </p:par>
                              <p:par>
                                <p:cTn id="54" presetID="42" presetClass="entr" presetSubtype="0"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1000"/>
                                        <p:tgtEl>
                                          <p:spTgt spid="35"/>
                                        </p:tgtEl>
                                      </p:cBhvr>
                                    </p:animEffect>
                                    <p:anim calcmode="lin" valueType="num">
                                      <p:cBhvr>
                                        <p:cTn id="57" dur="1000" fill="hold"/>
                                        <p:tgtEl>
                                          <p:spTgt spid="35"/>
                                        </p:tgtEl>
                                        <p:attrNameLst>
                                          <p:attrName>ppt_x</p:attrName>
                                        </p:attrNameLst>
                                      </p:cBhvr>
                                      <p:tavLst>
                                        <p:tav tm="0">
                                          <p:val>
                                            <p:strVal val="#ppt_x"/>
                                          </p:val>
                                        </p:tav>
                                        <p:tav tm="100000">
                                          <p:val>
                                            <p:strVal val="#ppt_x"/>
                                          </p:val>
                                        </p:tav>
                                      </p:tavLst>
                                    </p:anim>
                                    <p:anim calcmode="lin" valueType="num">
                                      <p:cBhvr>
                                        <p:cTn id="58" dur="1000" fill="hold"/>
                                        <p:tgtEl>
                                          <p:spTgt spid="35"/>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1000"/>
                                        <p:tgtEl>
                                          <p:spTgt spid="38"/>
                                        </p:tgtEl>
                                      </p:cBhvr>
                                    </p:animEffect>
                                    <p:anim calcmode="lin" valueType="num">
                                      <p:cBhvr>
                                        <p:cTn id="62" dur="1000" fill="hold"/>
                                        <p:tgtEl>
                                          <p:spTgt spid="38"/>
                                        </p:tgtEl>
                                        <p:attrNameLst>
                                          <p:attrName>ppt_x</p:attrName>
                                        </p:attrNameLst>
                                      </p:cBhvr>
                                      <p:tavLst>
                                        <p:tav tm="0">
                                          <p:val>
                                            <p:strVal val="#ppt_x"/>
                                          </p:val>
                                        </p:tav>
                                        <p:tav tm="100000">
                                          <p:val>
                                            <p:strVal val="#ppt_x"/>
                                          </p:val>
                                        </p:tav>
                                      </p:tavLst>
                                    </p:anim>
                                    <p:anim calcmode="lin" valueType="num">
                                      <p:cBhvr>
                                        <p:cTn id="63" dur="1000" fill="hold"/>
                                        <p:tgtEl>
                                          <p:spTgt spid="3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39"/>
                                        </p:tgtEl>
                                        <p:attrNameLst>
                                          <p:attrName>style.visibility</p:attrName>
                                        </p:attrNameLst>
                                      </p:cBhvr>
                                      <p:to>
                                        <p:strVal val="visible"/>
                                      </p:to>
                                    </p:set>
                                    <p:animEffect transition="in" filter="fade">
                                      <p:cBhvr>
                                        <p:cTn id="66" dur="1000"/>
                                        <p:tgtEl>
                                          <p:spTgt spid="39"/>
                                        </p:tgtEl>
                                      </p:cBhvr>
                                    </p:animEffect>
                                    <p:anim calcmode="lin" valueType="num">
                                      <p:cBhvr>
                                        <p:cTn id="67" dur="1000" fill="hold"/>
                                        <p:tgtEl>
                                          <p:spTgt spid="39"/>
                                        </p:tgtEl>
                                        <p:attrNameLst>
                                          <p:attrName>ppt_x</p:attrName>
                                        </p:attrNameLst>
                                      </p:cBhvr>
                                      <p:tavLst>
                                        <p:tav tm="0">
                                          <p:val>
                                            <p:strVal val="#ppt_x"/>
                                          </p:val>
                                        </p:tav>
                                        <p:tav tm="100000">
                                          <p:val>
                                            <p:strVal val="#ppt_x"/>
                                          </p:val>
                                        </p:tav>
                                      </p:tavLst>
                                    </p:anim>
                                    <p:anim calcmode="lin" valueType="num">
                                      <p:cBhvr>
                                        <p:cTn id="68" dur="1000" fill="hold"/>
                                        <p:tgtEl>
                                          <p:spTgt spid="3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1000"/>
                                        <p:tgtEl>
                                          <p:spTgt spid="40"/>
                                        </p:tgtEl>
                                      </p:cBhvr>
                                    </p:animEffect>
                                    <p:anim calcmode="lin" valueType="num">
                                      <p:cBhvr>
                                        <p:cTn id="72" dur="1000" fill="hold"/>
                                        <p:tgtEl>
                                          <p:spTgt spid="40"/>
                                        </p:tgtEl>
                                        <p:attrNameLst>
                                          <p:attrName>ppt_x</p:attrName>
                                        </p:attrNameLst>
                                      </p:cBhvr>
                                      <p:tavLst>
                                        <p:tav tm="0">
                                          <p:val>
                                            <p:strVal val="#ppt_x"/>
                                          </p:val>
                                        </p:tav>
                                        <p:tav tm="100000">
                                          <p:val>
                                            <p:strVal val="#ppt_x"/>
                                          </p:val>
                                        </p:tav>
                                      </p:tavLst>
                                    </p:anim>
                                    <p:anim calcmode="lin" valueType="num">
                                      <p:cBhvr>
                                        <p:cTn id="73" dur="1000" fill="hold"/>
                                        <p:tgtEl>
                                          <p:spTgt spid="4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41"/>
                                        </p:tgtEl>
                                        <p:attrNameLst>
                                          <p:attrName>style.visibility</p:attrName>
                                        </p:attrNameLst>
                                      </p:cBhvr>
                                      <p:to>
                                        <p:strVal val="visible"/>
                                      </p:to>
                                    </p:set>
                                    <p:animEffect transition="in" filter="fade">
                                      <p:cBhvr>
                                        <p:cTn id="76" dur="1000"/>
                                        <p:tgtEl>
                                          <p:spTgt spid="41"/>
                                        </p:tgtEl>
                                      </p:cBhvr>
                                    </p:animEffect>
                                    <p:anim calcmode="lin" valueType="num">
                                      <p:cBhvr>
                                        <p:cTn id="77" dur="1000" fill="hold"/>
                                        <p:tgtEl>
                                          <p:spTgt spid="41"/>
                                        </p:tgtEl>
                                        <p:attrNameLst>
                                          <p:attrName>ppt_x</p:attrName>
                                        </p:attrNameLst>
                                      </p:cBhvr>
                                      <p:tavLst>
                                        <p:tav tm="0">
                                          <p:val>
                                            <p:strVal val="#ppt_x"/>
                                          </p:val>
                                        </p:tav>
                                        <p:tav tm="100000">
                                          <p:val>
                                            <p:strVal val="#ppt_x"/>
                                          </p:val>
                                        </p:tav>
                                      </p:tavLst>
                                    </p:anim>
                                    <p:anim calcmode="lin" valueType="num">
                                      <p:cBhvr>
                                        <p:cTn id="78"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4"/>
                                        </p:tgtEl>
                                        <p:attrNameLst>
                                          <p:attrName>style.visibility</p:attrName>
                                        </p:attrNameLst>
                                      </p:cBhvr>
                                      <p:to>
                                        <p:strVal val="visible"/>
                                      </p:to>
                                    </p:set>
                                    <p:animEffect transition="in" filter="fade">
                                      <p:cBhvr>
                                        <p:cTn id="8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6" grpId="0" animBg="1"/>
      <p:bldP spid="17" grpId="0" animBg="1"/>
      <p:bldP spid="22" grpId="0"/>
      <p:bldP spid="29" grpId="0"/>
      <p:bldP spid="30" grpId="0"/>
      <p:bldP spid="31" grpId="0"/>
      <p:bldP spid="32" grpId="0" animBg="1"/>
      <p:bldP spid="33" grpId="0" animBg="1"/>
      <p:bldP spid="34" grpId="0" animBg="1"/>
      <p:bldP spid="38" grpId="0"/>
      <p:bldP spid="39" grpId="0"/>
      <p:bldP spid="40" grpId="0"/>
      <p:bldP spid="4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护理不良事件及安全隐患概述</a:t>
            </a:r>
          </a:p>
        </p:txBody>
      </p:sp>
      <p:grpSp>
        <p:nvGrpSpPr>
          <p:cNvPr id="23" name="组合 22">
            <a:extLst>
              <a:ext uri="{FF2B5EF4-FFF2-40B4-BE49-F238E27FC236}">
                <a16:creationId xmlns="" xmlns:a16="http://schemas.microsoft.com/office/drawing/2014/main" id="{8BA374E9-54A6-4960-B9AD-C660B9D7AA52}"/>
              </a:ext>
            </a:extLst>
          </p:cNvPr>
          <p:cNvGrpSpPr/>
          <p:nvPr/>
        </p:nvGrpSpPr>
        <p:grpSpPr>
          <a:xfrm>
            <a:off x="1239640" y="4056176"/>
            <a:ext cx="2700104" cy="1287191"/>
            <a:chOff x="383116" y="4022483"/>
            <a:chExt cx="2905516" cy="1287191"/>
          </a:xfrm>
        </p:grpSpPr>
        <p:sp>
          <p:nvSpPr>
            <p:cNvPr id="24" name="Rectangle 24">
              <a:extLst>
                <a:ext uri="{FF2B5EF4-FFF2-40B4-BE49-F238E27FC236}">
                  <a16:creationId xmlns="" xmlns:a16="http://schemas.microsoft.com/office/drawing/2014/main" id="{8AC111DD-B49F-4E18-A266-F79995E4ED28}"/>
                </a:ext>
              </a:extLst>
            </p:cNvPr>
            <p:cNvSpPr>
              <a:spLocks noChangeArrowheads="1"/>
            </p:cNvSpPr>
            <p:nvPr/>
          </p:nvSpPr>
          <p:spPr bwMode="auto">
            <a:xfrm>
              <a:off x="383116" y="4409299"/>
              <a:ext cx="2905516"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5000"/>
                </a:lnSpc>
                <a:spcBef>
                  <a:spcPts val="0"/>
                </a:spcBef>
                <a:buNone/>
              </a:pPr>
              <a:r>
                <a:rPr lang="zh-CN" altLang="en-US" sz="1600" dirty="0">
                  <a:solidFill>
                    <a:schemeClr val="tx1">
                      <a:lumMod val="75000"/>
                      <a:lumOff val="25000"/>
                    </a:schemeClr>
                  </a:solidFill>
                  <a:latin typeface="+mn-lt"/>
                  <a:ea typeface="+mn-ea"/>
                  <a:cs typeface="+mn-ea"/>
                  <a:sym typeface="+mn-lt"/>
                </a:rPr>
                <a:t>给药不足 护士配药时粉剂溶解不全，抽药不彻底，造成瓶内剩余药液浪费。 </a:t>
              </a:r>
            </a:p>
          </p:txBody>
        </p:sp>
        <p:sp>
          <p:nvSpPr>
            <p:cNvPr id="25" name="矩形 24">
              <a:extLst>
                <a:ext uri="{FF2B5EF4-FFF2-40B4-BE49-F238E27FC236}">
                  <a16:creationId xmlns="" xmlns:a16="http://schemas.microsoft.com/office/drawing/2014/main" id="{65CF4854-27A0-4BC8-B3DD-9770A8BC1FBD}"/>
                </a:ext>
              </a:extLst>
            </p:cNvPr>
            <p:cNvSpPr/>
            <p:nvPr/>
          </p:nvSpPr>
          <p:spPr>
            <a:xfrm>
              <a:off x="794643" y="4022483"/>
              <a:ext cx="1569660" cy="421269"/>
            </a:xfrm>
            <a:prstGeom prst="rect">
              <a:avLst/>
            </a:prstGeom>
          </p:spPr>
          <p:txBody>
            <a:bodyPr wrap="none">
              <a:spAutoFit/>
            </a:bodyPr>
            <a:lstStyle/>
            <a:p>
              <a:pPr>
                <a:lnSpc>
                  <a:spcPct val="125000"/>
                </a:lnSpc>
                <a:spcBef>
                  <a:spcPts val="0"/>
                </a:spcBef>
                <a:buNone/>
              </a:pPr>
              <a:r>
                <a:rPr lang="zh-CN" altLang="en-US" dirty="0">
                  <a:solidFill>
                    <a:schemeClr val="tx1">
                      <a:lumMod val="75000"/>
                      <a:lumOff val="25000"/>
                    </a:schemeClr>
                  </a:solidFill>
                  <a:cs typeface="+mn-ea"/>
                  <a:sym typeface="+mn-lt"/>
                </a:rPr>
                <a:t>输入标题内容</a:t>
              </a:r>
            </a:p>
          </p:txBody>
        </p:sp>
      </p:grpSp>
      <p:grpSp>
        <p:nvGrpSpPr>
          <p:cNvPr id="26" name="组合 25">
            <a:extLst>
              <a:ext uri="{FF2B5EF4-FFF2-40B4-BE49-F238E27FC236}">
                <a16:creationId xmlns="" xmlns:a16="http://schemas.microsoft.com/office/drawing/2014/main" id="{F71F56C1-5974-4167-8911-FA3955DAA045}"/>
              </a:ext>
            </a:extLst>
          </p:cNvPr>
          <p:cNvGrpSpPr/>
          <p:nvPr/>
        </p:nvGrpSpPr>
        <p:grpSpPr>
          <a:xfrm>
            <a:off x="4551778" y="4049781"/>
            <a:ext cx="2844285" cy="1293586"/>
            <a:chOff x="3907527" y="4016088"/>
            <a:chExt cx="3060666" cy="1293586"/>
          </a:xfrm>
        </p:grpSpPr>
        <p:sp>
          <p:nvSpPr>
            <p:cNvPr id="27" name="Rectangle 24">
              <a:extLst>
                <a:ext uri="{FF2B5EF4-FFF2-40B4-BE49-F238E27FC236}">
                  <a16:creationId xmlns="" xmlns:a16="http://schemas.microsoft.com/office/drawing/2014/main" id="{9E2445BF-310B-4FD8-B095-D36C246E177F}"/>
                </a:ext>
              </a:extLst>
            </p:cNvPr>
            <p:cNvSpPr>
              <a:spLocks noChangeArrowheads="1"/>
            </p:cNvSpPr>
            <p:nvPr/>
          </p:nvSpPr>
          <p:spPr bwMode="auto">
            <a:xfrm>
              <a:off x="3907527" y="4409299"/>
              <a:ext cx="3060666" cy="90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5000"/>
                </a:lnSpc>
                <a:spcBef>
                  <a:spcPts val="0"/>
                </a:spcBef>
                <a:buNone/>
              </a:pPr>
              <a:r>
                <a:rPr lang="zh-CN" altLang="en-US" sz="1600" dirty="0">
                  <a:solidFill>
                    <a:schemeClr val="tx1">
                      <a:lumMod val="75000"/>
                      <a:lumOff val="25000"/>
                    </a:schemeClr>
                  </a:solidFill>
                  <a:latin typeface="+mn-lt"/>
                  <a:ea typeface="+mn-ea"/>
                  <a:cs typeface="+mn-ea"/>
                  <a:sym typeface="+mn-lt"/>
                </a:rPr>
                <a:t>未顾病人病情，擅自加快或放慢液体滴速；抗生素未按医嘱准时   给药，未认真落实现配现用。 </a:t>
              </a:r>
            </a:p>
          </p:txBody>
        </p:sp>
        <p:sp>
          <p:nvSpPr>
            <p:cNvPr id="28" name="矩形 27">
              <a:extLst>
                <a:ext uri="{FF2B5EF4-FFF2-40B4-BE49-F238E27FC236}">
                  <a16:creationId xmlns="" xmlns:a16="http://schemas.microsoft.com/office/drawing/2014/main" id="{448A3210-AE0C-481F-B767-BC8A5229A8A7}"/>
                </a:ext>
              </a:extLst>
            </p:cNvPr>
            <p:cNvSpPr/>
            <p:nvPr/>
          </p:nvSpPr>
          <p:spPr>
            <a:xfrm>
              <a:off x="4523487" y="4016088"/>
              <a:ext cx="2091480" cy="421269"/>
            </a:xfrm>
            <a:prstGeom prst="rect">
              <a:avLst/>
            </a:prstGeom>
          </p:spPr>
          <p:txBody>
            <a:bodyPr wrap="square">
              <a:spAutoFit/>
            </a:bodyPr>
            <a:lstStyle/>
            <a:p>
              <a:pPr>
                <a:lnSpc>
                  <a:spcPct val="125000"/>
                </a:lnSpc>
                <a:spcBef>
                  <a:spcPts val="0"/>
                </a:spcBef>
                <a:buNone/>
              </a:pPr>
              <a:r>
                <a:rPr lang="zh-CN" altLang="en-US" b="1" dirty="0">
                  <a:solidFill>
                    <a:schemeClr val="tx1">
                      <a:lumMod val="75000"/>
                      <a:lumOff val="25000"/>
                    </a:schemeClr>
                  </a:solidFill>
                  <a:cs typeface="+mn-ea"/>
                  <a:sym typeface="+mn-lt"/>
                </a:rPr>
                <a:t>输入标题内容</a:t>
              </a:r>
            </a:p>
          </p:txBody>
        </p:sp>
      </p:grpSp>
      <p:grpSp>
        <p:nvGrpSpPr>
          <p:cNvPr id="29" name="组合 28">
            <a:extLst>
              <a:ext uri="{FF2B5EF4-FFF2-40B4-BE49-F238E27FC236}">
                <a16:creationId xmlns="" xmlns:a16="http://schemas.microsoft.com/office/drawing/2014/main" id="{028D7C95-9A07-421B-89D8-320E32B6F223}"/>
              </a:ext>
            </a:extLst>
          </p:cNvPr>
          <p:cNvGrpSpPr/>
          <p:nvPr/>
        </p:nvGrpSpPr>
        <p:grpSpPr>
          <a:xfrm>
            <a:off x="8224768" y="4056176"/>
            <a:ext cx="2844285" cy="1594967"/>
            <a:chOff x="7580517" y="4022483"/>
            <a:chExt cx="3060666" cy="1594967"/>
          </a:xfrm>
        </p:grpSpPr>
        <p:sp>
          <p:nvSpPr>
            <p:cNvPr id="30" name="Rectangle 24">
              <a:extLst>
                <a:ext uri="{FF2B5EF4-FFF2-40B4-BE49-F238E27FC236}">
                  <a16:creationId xmlns="" xmlns:a16="http://schemas.microsoft.com/office/drawing/2014/main" id="{39BEB2A6-2692-447A-93D5-2E0B67842062}"/>
                </a:ext>
              </a:extLst>
            </p:cNvPr>
            <p:cNvSpPr>
              <a:spLocks noChangeArrowheads="1"/>
            </p:cNvSpPr>
            <p:nvPr/>
          </p:nvSpPr>
          <p:spPr bwMode="auto">
            <a:xfrm>
              <a:off x="7580517" y="4409299"/>
              <a:ext cx="3060666" cy="1208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25000"/>
                </a:lnSpc>
                <a:spcBef>
                  <a:spcPts val="0"/>
                </a:spcBef>
                <a:buNone/>
              </a:pPr>
              <a:r>
                <a:rPr lang="zh-CN" altLang="en-US" sz="1600" dirty="0">
                  <a:solidFill>
                    <a:schemeClr val="tx1">
                      <a:lumMod val="75000"/>
                      <a:lumOff val="25000"/>
                    </a:schemeClr>
                  </a:solidFill>
                  <a:latin typeface="+mn-lt"/>
                  <a:ea typeface="+mn-ea"/>
                  <a:cs typeface="+mn-ea"/>
                  <a:sym typeface="+mn-lt"/>
                </a:rPr>
                <a:t>病人漏服药物，没有严格执行药疗制度，发药时间随意性大。对新药的使用方法、不良反应、注意事项等不熟悉，不了解。</a:t>
              </a:r>
            </a:p>
          </p:txBody>
        </p:sp>
        <p:sp>
          <p:nvSpPr>
            <p:cNvPr id="31" name="矩形 30">
              <a:extLst>
                <a:ext uri="{FF2B5EF4-FFF2-40B4-BE49-F238E27FC236}">
                  <a16:creationId xmlns="" xmlns:a16="http://schemas.microsoft.com/office/drawing/2014/main" id="{31CF1539-1AF9-434E-A37A-21359592BD88}"/>
                </a:ext>
              </a:extLst>
            </p:cNvPr>
            <p:cNvSpPr/>
            <p:nvPr/>
          </p:nvSpPr>
          <p:spPr>
            <a:xfrm>
              <a:off x="8094712" y="4022483"/>
              <a:ext cx="2032277" cy="421269"/>
            </a:xfrm>
            <a:prstGeom prst="rect">
              <a:avLst/>
            </a:prstGeom>
          </p:spPr>
          <p:txBody>
            <a:bodyPr wrap="square">
              <a:spAutoFit/>
            </a:bodyPr>
            <a:lstStyle/>
            <a:p>
              <a:pPr>
                <a:lnSpc>
                  <a:spcPct val="125000"/>
                </a:lnSpc>
                <a:spcBef>
                  <a:spcPts val="0"/>
                </a:spcBef>
                <a:buNone/>
              </a:pPr>
              <a:r>
                <a:rPr lang="zh-CN" altLang="en-US" b="1" dirty="0">
                  <a:solidFill>
                    <a:schemeClr val="tx1">
                      <a:lumMod val="75000"/>
                      <a:lumOff val="25000"/>
                    </a:schemeClr>
                  </a:solidFill>
                  <a:cs typeface="+mn-ea"/>
                  <a:sym typeface="+mn-lt"/>
                </a:rPr>
                <a:t>输入标题内容</a:t>
              </a:r>
            </a:p>
          </p:txBody>
        </p:sp>
      </p:grpSp>
      <p:sp>
        <p:nvSpPr>
          <p:cNvPr id="3" name="椭圆 2">
            <a:extLst>
              <a:ext uri="{FF2B5EF4-FFF2-40B4-BE49-F238E27FC236}">
                <a16:creationId xmlns="" xmlns:a16="http://schemas.microsoft.com/office/drawing/2014/main" id="{84887454-4B21-4751-8F79-2179FD2EE84B}"/>
              </a:ext>
            </a:extLst>
          </p:cNvPr>
          <p:cNvSpPr/>
          <p:nvPr/>
        </p:nvSpPr>
        <p:spPr>
          <a:xfrm>
            <a:off x="1475115" y="1890195"/>
            <a:ext cx="1823257" cy="1823257"/>
          </a:xfrm>
          <a:prstGeom prst="ellipse">
            <a:avLst/>
          </a:prstGeom>
          <a:noFill/>
          <a:ln w="38100">
            <a:solidFill>
              <a:srgbClr val="019F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rgbClr val="019FAB"/>
                </a:solidFill>
              </a:rPr>
              <a:t>01</a:t>
            </a:r>
            <a:endParaRPr lang="zh-CN" altLang="en-US" sz="6000" dirty="0">
              <a:solidFill>
                <a:srgbClr val="019FAB"/>
              </a:solidFill>
            </a:endParaRPr>
          </a:p>
        </p:txBody>
      </p:sp>
      <p:sp>
        <p:nvSpPr>
          <p:cNvPr id="35" name="椭圆 34">
            <a:extLst>
              <a:ext uri="{FF2B5EF4-FFF2-40B4-BE49-F238E27FC236}">
                <a16:creationId xmlns="" xmlns:a16="http://schemas.microsoft.com/office/drawing/2014/main" id="{F234B884-A0CF-4646-8D69-DE0423687E27}"/>
              </a:ext>
            </a:extLst>
          </p:cNvPr>
          <p:cNvSpPr/>
          <p:nvPr/>
        </p:nvSpPr>
        <p:spPr>
          <a:xfrm>
            <a:off x="5062291" y="1890194"/>
            <a:ext cx="1823257" cy="1823257"/>
          </a:xfrm>
          <a:prstGeom prst="ellipse">
            <a:avLst/>
          </a:prstGeom>
          <a:noFill/>
          <a:ln w="38100">
            <a:solidFill>
              <a:srgbClr val="019F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rgbClr val="019FAB"/>
                </a:solidFill>
              </a:rPr>
              <a:t>02</a:t>
            </a:r>
            <a:endParaRPr lang="zh-CN" altLang="en-US" sz="6000" dirty="0">
              <a:solidFill>
                <a:srgbClr val="019FAB"/>
              </a:solidFill>
            </a:endParaRPr>
          </a:p>
        </p:txBody>
      </p:sp>
      <p:sp>
        <p:nvSpPr>
          <p:cNvPr id="36" name="椭圆 35">
            <a:extLst>
              <a:ext uri="{FF2B5EF4-FFF2-40B4-BE49-F238E27FC236}">
                <a16:creationId xmlns="" xmlns:a16="http://schemas.microsoft.com/office/drawing/2014/main" id="{9C3DBA28-C582-4508-87E4-CAB56586B426}"/>
              </a:ext>
            </a:extLst>
          </p:cNvPr>
          <p:cNvSpPr/>
          <p:nvPr/>
        </p:nvSpPr>
        <p:spPr>
          <a:xfrm>
            <a:off x="8511625" y="1938084"/>
            <a:ext cx="1823257" cy="1823257"/>
          </a:xfrm>
          <a:prstGeom prst="ellipse">
            <a:avLst/>
          </a:prstGeom>
          <a:noFill/>
          <a:ln w="38100">
            <a:solidFill>
              <a:srgbClr val="019FA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6000" dirty="0">
                <a:solidFill>
                  <a:srgbClr val="019FAB"/>
                </a:solidFill>
              </a:rPr>
              <a:t>03</a:t>
            </a:r>
            <a:endParaRPr lang="zh-CN" altLang="en-US" sz="6000" dirty="0">
              <a:solidFill>
                <a:srgbClr val="019FAB"/>
              </a:solidFill>
            </a:endParaRPr>
          </a:p>
        </p:txBody>
      </p:sp>
    </p:spTree>
    <p:extLst>
      <p:ext uri="{BB962C8B-B14F-4D97-AF65-F5344CB8AC3E}">
        <p14:creationId xmlns:p14="http://schemas.microsoft.com/office/powerpoint/2010/main" val="2813444658"/>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500" fill="hold"/>
                                        <p:tgtEl>
                                          <p:spTgt spid="23"/>
                                        </p:tgtEl>
                                        <p:attrNameLst>
                                          <p:attrName>ppt_x</p:attrName>
                                        </p:attrNameLst>
                                      </p:cBhvr>
                                      <p:tavLst>
                                        <p:tav tm="0">
                                          <p:val>
                                            <p:strVal val="#ppt_x"/>
                                          </p:val>
                                        </p:tav>
                                        <p:tav tm="100000">
                                          <p:val>
                                            <p:strVal val="#ppt_x"/>
                                          </p:val>
                                        </p:tav>
                                      </p:tavLst>
                                    </p:anim>
                                    <p:anim calcmode="lin" valueType="num">
                                      <p:cBhvr additive="base">
                                        <p:cTn id="13" dur="50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ppt_x"/>
                                          </p:val>
                                        </p:tav>
                                        <p:tav tm="100000">
                                          <p:val>
                                            <p:strVal val="#ppt_x"/>
                                          </p:val>
                                        </p:tav>
                                      </p:tavLst>
                                    </p:anim>
                                    <p:anim calcmode="lin" valueType="num">
                                      <p:cBhvr additive="base">
                                        <p:cTn id="2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护理不良事件及安全隐患概述</a:t>
            </a:r>
          </a:p>
        </p:txBody>
      </p:sp>
      <p:sp>
        <p:nvSpPr>
          <p:cNvPr id="13" name="矩形 12">
            <a:extLst>
              <a:ext uri="{FF2B5EF4-FFF2-40B4-BE49-F238E27FC236}">
                <a16:creationId xmlns="" xmlns:a16="http://schemas.microsoft.com/office/drawing/2014/main" id="{FC222F81-8B46-4B4C-A49C-590539B6FBF9}"/>
              </a:ext>
            </a:extLst>
          </p:cNvPr>
          <p:cNvSpPr/>
          <p:nvPr/>
        </p:nvSpPr>
        <p:spPr>
          <a:xfrm>
            <a:off x="1276694" y="1790828"/>
            <a:ext cx="2509020" cy="461665"/>
          </a:xfrm>
          <a:prstGeom prst="rect">
            <a:avLst/>
          </a:prstGeom>
        </p:spPr>
        <p:txBody>
          <a:bodyPr wrap="none">
            <a:spAutoFit/>
          </a:bodyPr>
          <a:lstStyle/>
          <a:p>
            <a:r>
              <a:rPr lang="en-US" altLang="zh-CN" sz="2400" dirty="0">
                <a:solidFill>
                  <a:schemeClr val="tx1">
                    <a:lumMod val="75000"/>
                    <a:lumOff val="25000"/>
                  </a:schemeClr>
                </a:solidFill>
                <a:cs typeface="+mn-ea"/>
                <a:sym typeface="+mn-lt"/>
              </a:rPr>
              <a:t>2</a:t>
            </a:r>
            <a:r>
              <a:rPr lang="zh-CN" altLang="en-US" sz="2400" dirty="0">
                <a:solidFill>
                  <a:schemeClr val="tx1">
                    <a:lumMod val="75000"/>
                    <a:lumOff val="25000"/>
                  </a:schemeClr>
                </a:solidFill>
                <a:cs typeface="+mn-ea"/>
                <a:sym typeface="+mn-lt"/>
              </a:rPr>
              <a:t>、护理记录方面 </a:t>
            </a:r>
          </a:p>
        </p:txBody>
      </p:sp>
      <p:sp>
        <p:nvSpPr>
          <p:cNvPr id="15" name="矩形 14">
            <a:extLst>
              <a:ext uri="{FF2B5EF4-FFF2-40B4-BE49-F238E27FC236}">
                <a16:creationId xmlns="" xmlns:a16="http://schemas.microsoft.com/office/drawing/2014/main" id="{AE118916-329F-4976-A386-8693580201B8}"/>
              </a:ext>
            </a:extLst>
          </p:cNvPr>
          <p:cNvSpPr/>
          <p:nvPr/>
        </p:nvSpPr>
        <p:spPr>
          <a:xfrm>
            <a:off x="1276694" y="2521756"/>
            <a:ext cx="6238206" cy="968791"/>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sz="2000" dirty="0">
                <a:cs typeface="+mn-ea"/>
                <a:sym typeface="+mn-lt"/>
              </a:rPr>
              <a:t>体温单、体重、血压缺项、大小便漏写、出入量漏记、错记、生命体征描绘不齐。 </a:t>
            </a:r>
          </a:p>
        </p:txBody>
      </p:sp>
      <p:sp>
        <p:nvSpPr>
          <p:cNvPr id="17" name="矩形 16">
            <a:extLst>
              <a:ext uri="{FF2B5EF4-FFF2-40B4-BE49-F238E27FC236}">
                <a16:creationId xmlns="" xmlns:a16="http://schemas.microsoft.com/office/drawing/2014/main" id="{1E23A447-F183-4B61-AAB2-9D3F1C223BB3}"/>
              </a:ext>
            </a:extLst>
          </p:cNvPr>
          <p:cNvSpPr/>
          <p:nvPr/>
        </p:nvSpPr>
        <p:spPr>
          <a:xfrm>
            <a:off x="1276694" y="3525562"/>
            <a:ext cx="6494087" cy="507127"/>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sz="2000" dirty="0">
                <a:cs typeface="+mn-ea"/>
                <a:sym typeface="+mn-lt"/>
              </a:rPr>
              <a:t>医嘱单： 医嘱处理不及时、签名潦草、随意签名。 </a:t>
            </a:r>
          </a:p>
        </p:txBody>
      </p:sp>
      <p:sp>
        <p:nvSpPr>
          <p:cNvPr id="19" name="矩形 18">
            <a:extLst>
              <a:ext uri="{FF2B5EF4-FFF2-40B4-BE49-F238E27FC236}">
                <a16:creationId xmlns="" xmlns:a16="http://schemas.microsoft.com/office/drawing/2014/main" id="{3B31038A-CCB5-47EA-B33C-3E9A7EEE6919}"/>
              </a:ext>
            </a:extLst>
          </p:cNvPr>
          <p:cNvSpPr/>
          <p:nvPr/>
        </p:nvSpPr>
        <p:spPr>
          <a:xfrm>
            <a:off x="1276694" y="4208048"/>
            <a:ext cx="9806247" cy="1892121"/>
          </a:xfrm>
          <a:prstGeom prst="rect">
            <a:avLst/>
          </a:prstGeom>
        </p:spPr>
        <p:txBody>
          <a:bodyPr wrap="square">
            <a:spAutoFit/>
          </a:bodyPr>
          <a:lstStyle/>
          <a:p>
            <a:pPr marL="285750" indent="-285750">
              <a:lnSpc>
                <a:spcPct val="150000"/>
              </a:lnSpc>
              <a:buFont typeface="Wingdings" panose="05000000000000000000" pitchFamily="2" charset="2"/>
              <a:buChar char="Ø"/>
            </a:pPr>
            <a:r>
              <a:rPr lang="zh-CN" altLang="en-US" sz="2000" dirty="0">
                <a:cs typeface="+mn-ea"/>
                <a:sym typeface="+mn-lt"/>
              </a:rPr>
              <a:t>护理记录单   记录不及时，书写不规范、涂改、修改过多，字迹不清楚，病情描述简单，不能反映专科特点，使用非医学术语，记录缺乏连续性。患者发热，没有通知医师或通知医师是否进行处理，是否恢复正常，有因无果或有果无因，没有体现因需施护。护士对患者的知情告知，没有在护理记录单中体现，医护记录不吻合。 </a:t>
            </a:r>
          </a:p>
        </p:txBody>
      </p:sp>
      <p:pic>
        <p:nvPicPr>
          <p:cNvPr id="4" name="图片 3">
            <a:extLst>
              <a:ext uri="{FF2B5EF4-FFF2-40B4-BE49-F238E27FC236}">
                <a16:creationId xmlns="" xmlns:a16="http://schemas.microsoft.com/office/drawing/2014/main" id="{1231CE12-F89C-46A9-A45F-A320AE7D0ED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011378" y="1654904"/>
            <a:ext cx="2882000" cy="2882000"/>
          </a:xfrm>
          <a:prstGeom prst="rect">
            <a:avLst/>
          </a:prstGeom>
        </p:spPr>
      </p:pic>
    </p:spTree>
    <p:extLst>
      <p:ext uri="{BB962C8B-B14F-4D97-AF65-F5344CB8AC3E}">
        <p14:creationId xmlns:p14="http://schemas.microsoft.com/office/powerpoint/2010/main" val="213468709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750" fill="hold"/>
                                        <p:tgtEl>
                                          <p:spTgt spid="13"/>
                                        </p:tgtEl>
                                        <p:attrNameLst>
                                          <p:attrName>ppt_x</p:attrName>
                                        </p:attrNameLst>
                                      </p:cBhvr>
                                      <p:tavLst>
                                        <p:tav tm="0">
                                          <p:val>
                                            <p:strVal val="0-#ppt_w/2"/>
                                          </p:val>
                                        </p:tav>
                                        <p:tav tm="100000">
                                          <p:val>
                                            <p:strVal val="#ppt_x"/>
                                          </p:val>
                                        </p:tav>
                                      </p:tavLst>
                                    </p:anim>
                                    <p:anim calcmode="lin" valueType="num">
                                      <p:cBhvr additive="base">
                                        <p:cTn id="13" dur="75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42"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42" presetClass="entr" presetSubtype="0"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3250"/>
                            </p:stCondLst>
                            <p:childTnLst>
                              <p:par>
                                <p:cTn id="27" presetID="42" presetClass="entr" presetSubtype="0"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1000"/>
                                        <p:tgtEl>
                                          <p:spTgt spid="4"/>
                                        </p:tgtEl>
                                      </p:cBhvr>
                                    </p:animEffect>
                                    <p:anim calcmode="lin" valueType="num">
                                      <p:cBhvr>
                                        <p:cTn id="37" dur="1000" fill="hold"/>
                                        <p:tgtEl>
                                          <p:spTgt spid="4"/>
                                        </p:tgtEl>
                                        <p:attrNameLst>
                                          <p:attrName>ppt_x</p:attrName>
                                        </p:attrNameLst>
                                      </p:cBhvr>
                                      <p:tavLst>
                                        <p:tav tm="0">
                                          <p:val>
                                            <p:strVal val="#ppt_x"/>
                                          </p:val>
                                        </p:tav>
                                        <p:tav tm="100000">
                                          <p:val>
                                            <p:strVal val="#ppt_x"/>
                                          </p:val>
                                        </p:tav>
                                      </p:tavLst>
                                    </p:anim>
                                    <p:anim calcmode="lin" valueType="num">
                                      <p:cBhvr>
                                        <p:cTn id="38"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3" grpId="0"/>
      <p:bldP spid="15" grpId="0"/>
      <p:bldP spid="17"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护理不良事件及安全隐患概述</a:t>
            </a:r>
          </a:p>
        </p:txBody>
      </p:sp>
      <p:sp>
        <p:nvSpPr>
          <p:cNvPr id="13" name="矩形: 圆角 12">
            <a:extLst>
              <a:ext uri="{FF2B5EF4-FFF2-40B4-BE49-F238E27FC236}">
                <a16:creationId xmlns="" xmlns:a16="http://schemas.microsoft.com/office/drawing/2014/main" id="{8FEB8782-B307-434A-8D78-CB3208695303}"/>
              </a:ext>
            </a:extLst>
          </p:cNvPr>
          <p:cNvSpPr/>
          <p:nvPr/>
        </p:nvSpPr>
        <p:spPr>
          <a:xfrm>
            <a:off x="1297259" y="1771344"/>
            <a:ext cx="3348235" cy="479143"/>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a:extLst>
              <a:ext uri="{FF2B5EF4-FFF2-40B4-BE49-F238E27FC236}">
                <a16:creationId xmlns="" xmlns:a16="http://schemas.microsoft.com/office/drawing/2014/main" id="{4CC07B4C-0CFC-4C76-AE96-A0D4B8C2C910}"/>
              </a:ext>
            </a:extLst>
          </p:cNvPr>
          <p:cNvGrpSpPr/>
          <p:nvPr/>
        </p:nvGrpSpPr>
        <p:grpSpPr>
          <a:xfrm>
            <a:off x="1266282" y="1792777"/>
            <a:ext cx="9659436" cy="3199260"/>
            <a:chOff x="344100" y="1165844"/>
            <a:chExt cx="9659436" cy="3199260"/>
          </a:xfrm>
        </p:grpSpPr>
        <p:sp>
          <p:nvSpPr>
            <p:cNvPr id="6" name="Rectangle 3">
              <a:extLst>
                <a:ext uri="{FF2B5EF4-FFF2-40B4-BE49-F238E27FC236}">
                  <a16:creationId xmlns="" xmlns:a16="http://schemas.microsoft.com/office/drawing/2014/main" id="{3F58F7C0-7556-4506-BE8C-E2108F46C539}"/>
                </a:ext>
              </a:extLst>
            </p:cNvPr>
            <p:cNvSpPr txBox="1">
              <a:spLocks noChangeArrowheads="1"/>
            </p:cNvSpPr>
            <p:nvPr/>
          </p:nvSpPr>
          <p:spPr>
            <a:xfrm>
              <a:off x="375077" y="1720999"/>
              <a:ext cx="9628459" cy="26441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just">
                <a:lnSpc>
                  <a:spcPct val="120000"/>
                </a:lnSpc>
                <a:spcBef>
                  <a:spcPts val="0"/>
                </a:spcBef>
                <a:buFont typeface="Wingdings" panose="05000000000000000000" pitchFamily="2" charset="2"/>
                <a:buNone/>
              </a:pPr>
              <a:r>
                <a:rPr lang="zh-CN" altLang="en-US" sz="2000" dirty="0">
                  <a:cs typeface="+mn-ea"/>
                  <a:sym typeface="+mn-lt"/>
                </a:rPr>
                <a:t>随着新技术，新项目大量引进与开发，护理工作复杂程度高，技术要求高。特新护士护理技不熟练，操作欠规范，护理经验不足，静脉穿刺成功率低，在救病人时，工作忙而无序，延误病人治疗，对新设备不了解、使用不当。</a:t>
              </a:r>
            </a:p>
            <a:p>
              <a:pPr>
                <a:lnSpc>
                  <a:spcPct val="120000"/>
                </a:lnSpc>
                <a:buFont typeface="Wingdings" panose="05000000000000000000" pitchFamily="2" charset="2"/>
                <a:buNone/>
              </a:pPr>
              <a:endParaRPr lang="en-US" altLang="zh-CN" sz="2000" b="1" dirty="0">
                <a:cs typeface="+mn-ea"/>
                <a:sym typeface="+mn-lt"/>
              </a:endParaRPr>
            </a:p>
          </p:txBody>
        </p:sp>
        <p:sp>
          <p:nvSpPr>
            <p:cNvPr id="7" name="矩形 6">
              <a:extLst>
                <a:ext uri="{FF2B5EF4-FFF2-40B4-BE49-F238E27FC236}">
                  <a16:creationId xmlns="" xmlns:a16="http://schemas.microsoft.com/office/drawing/2014/main" id="{A0009ED6-7764-4E9C-AB70-1D8418DBE9DE}"/>
                </a:ext>
              </a:extLst>
            </p:cNvPr>
            <p:cNvSpPr/>
            <p:nvPr/>
          </p:nvSpPr>
          <p:spPr>
            <a:xfrm>
              <a:off x="344100" y="1165844"/>
              <a:ext cx="2585964" cy="461665"/>
            </a:xfrm>
            <a:prstGeom prst="rect">
              <a:avLst/>
            </a:prstGeom>
          </p:spPr>
          <p:txBody>
            <a:bodyPr wrap="none">
              <a:spAutoFit/>
            </a:bodyPr>
            <a:lstStyle/>
            <a:p>
              <a:r>
                <a:rPr lang="en-US" altLang="zh-CN" sz="2400" dirty="0">
                  <a:solidFill>
                    <a:schemeClr val="bg1"/>
                  </a:solidFill>
                  <a:cs typeface="+mn-ea"/>
                  <a:sym typeface="+mn-lt"/>
                </a:rPr>
                <a:t>3</a:t>
              </a:r>
              <a:r>
                <a:rPr lang="zh-CN" altLang="en-US" sz="2400" dirty="0">
                  <a:solidFill>
                    <a:schemeClr val="bg1"/>
                  </a:solidFill>
                  <a:cs typeface="+mn-ea"/>
                  <a:sym typeface="+mn-lt"/>
                </a:rPr>
                <a:t>、护士技术因素 </a:t>
              </a:r>
            </a:p>
          </p:txBody>
        </p:sp>
      </p:grpSp>
      <p:sp>
        <p:nvSpPr>
          <p:cNvPr id="14" name="矩形: 圆角 13">
            <a:extLst>
              <a:ext uri="{FF2B5EF4-FFF2-40B4-BE49-F238E27FC236}">
                <a16:creationId xmlns="" xmlns:a16="http://schemas.microsoft.com/office/drawing/2014/main" id="{466DF159-EDC9-470B-A32F-5F63D846E543}"/>
              </a:ext>
            </a:extLst>
          </p:cNvPr>
          <p:cNvSpPr/>
          <p:nvPr/>
        </p:nvSpPr>
        <p:spPr>
          <a:xfrm>
            <a:off x="1255049" y="3825100"/>
            <a:ext cx="3348235" cy="479143"/>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 name="组合 7">
            <a:extLst>
              <a:ext uri="{FF2B5EF4-FFF2-40B4-BE49-F238E27FC236}">
                <a16:creationId xmlns="" xmlns:a16="http://schemas.microsoft.com/office/drawing/2014/main" id="{DADFF060-31CE-49F4-BE7F-C15F0607B056}"/>
              </a:ext>
            </a:extLst>
          </p:cNvPr>
          <p:cNvGrpSpPr/>
          <p:nvPr/>
        </p:nvGrpSpPr>
        <p:grpSpPr>
          <a:xfrm>
            <a:off x="1266282" y="3825100"/>
            <a:ext cx="9659436" cy="3199260"/>
            <a:chOff x="344100" y="3198167"/>
            <a:chExt cx="9659436" cy="3199260"/>
          </a:xfrm>
        </p:grpSpPr>
        <p:sp>
          <p:nvSpPr>
            <p:cNvPr id="11" name="Rectangle 3">
              <a:extLst>
                <a:ext uri="{FF2B5EF4-FFF2-40B4-BE49-F238E27FC236}">
                  <a16:creationId xmlns="" xmlns:a16="http://schemas.microsoft.com/office/drawing/2014/main" id="{BF7161C0-86FA-437B-908E-FF7192057A5D}"/>
                </a:ext>
              </a:extLst>
            </p:cNvPr>
            <p:cNvSpPr txBox="1">
              <a:spLocks noChangeArrowheads="1"/>
            </p:cNvSpPr>
            <p:nvPr/>
          </p:nvSpPr>
          <p:spPr>
            <a:xfrm>
              <a:off x="375077" y="3753322"/>
              <a:ext cx="9628459" cy="264410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just">
                <a:lnSpc>
                  <a:spcPct val="120000"/>
                </a:lnSpc>
                <a:spcBef>
                  <a:spcPts val="0"/>
                </a:spcBef>
                <a:buFont typeface="Wingdings" panose="05000000000000000000" pitchFamily="2" charset="2"/>
                <a:buNone/>
              </a:pPr>
              <a:r>
                <a:rPr lang="zh-CN" altLang="en-US" sz="2000" dirty="0">
                  <a:cs typeface="+mn-ea"/>
                  <a:sym typeface="+mn-lt"/>
                </a:rPr>
                <a:t> 病人对存在的危险性如跌倒、压疮、坠床、管道脱落的预防认识不足，护士宣教不到位。护士单独值班时，工作辛苦，没有及时巡视病房，没有及时发现病人病情变化，缺乏慎独精神。病人外出未做任何记录，大小便未问就随意记录，脉搏呼吸测量时间不足。</a:t>
              </a:r>
              <a:endParaRPr lang="en-US" altLang="zh-CN" sz="2000" b="1" dirty="0">
                <a:cs typeface="+mn-ea"/>
                <a:sym typeface="+mn-lt"/>
              </a:endParaRPr>
            </a:p>
          </p:txBody>
        </p:sp>
        <p:sp>
          <p:nvSpPr>
            <p:cNvPr id="12" name="矩形 11">
              <a:extLst>
                <a:ext uri="{FF2B5EF4-FFF2-40B4-BE49-F238E27FC236}">
                  <a16:creationId xmlns="" xmlns:a16="http://schemas.microsoft.com/office/drawing/2014/main" id="{50B5EEEF-1868-47F1-9EAC-5B0FFE7624B5}"/>
                </a:ext>
              </a:extLst>
            </p:cNvPr>
            <p:cNvSpPr/>
            <p:nvPr/>
          </p:nvSpPr>
          <p:spPr>
            <a:xfrm>
              <a:off x="344100" y="3198167"/>
              <a:ext cx="2278188" cy="461665"/>
            </a:xfrm>
            <a:prstGeom prst="rect">
              <a:avLst/>
            </a:prstGeom>
          </p:spPr>
          <p:txBody>
            <a:bodyPr wrap="none">
              <a:spAutoFit/>
            </a:bodyPr>
            <a:lstStyle/>
            <a:p>
              <a:r>
                <a:rPr lang="en-US" altLang="zh-CN" sz="2400" dirty="0">
                  <a:solidFill>
                    <a:schemeClr val="bg1"/>
                  </a:solidFill>
                  <a:cs typeface="+mn-ea"/>
                  <a:sym typeface="+mn-lt"/>
                </a:rPr>
                <a:t>4</a:t>
              </a:r>
              <a:r>
                <a:rPr lang="zh-CN" altLang="en-US" sz="2400" dirty="0">
                  <a:solidFill>
                    <a:schemeClr val="bg1"/>
                  </a:solidFill>
                  <a:cs typeface="+mn-ea"/>
                  <a:sym typeface="+mn-lt"/>
                </a:rPr>
                <a:t>、护士责任心 </a:t>
              </a:r>
            </a:p>
          </p:txBody>
        </p:sp>
      </p:grpSp>
    </p:spTree>
    <p:extLst>
      <p:ext uri="{BB962C8B-B14F-4D97-AF65-F5344CB8AC3E}">
        <p14:creationId xmlns:p14="http://schemas.microsoft.com/office/powerpoint/2010/main" val="1344173342"/>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1071A7EA-5777-43DF-A525-36A52E53064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矩形: 圆角 1">
            <a:extLst>
              <a:ext uri="{FF2B5EF4-FFF2-40B4-BE49-F238E27FC236}">
                <a16:creationId xmlns="" xmlns:a16="http://schemas.microsoft.com/office/drawing/2014/main" id="{CA97F6D7-195C-4631-A244-F1107BCEE0B9}"/>
              </a:ext>
            </a:extLst>
          </p:cNvPr>
          <p:cNvSpPr/>
          <p:nvPr/>
        </p:nvSpPr>
        <p:spPr>
          <a:xfrm>
            <a:off x="561474" y="589669"/>
            <a:ext cx="11229474" cy="5750852"/>
          </a:xfrm>
          <a:prstGeom prst="roundRect">
            <a:avLst>
              <a:gd name="adj" fmla="val 9684"/>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8">
            <a:extLst>
              <a:ext uri="{FF2B5EF4-FFF2-40B4-BE49-F238E27FC236}">
                <a16:creationId xmlns="" xmlns:a16="http://schemas.microsoft.com/office/drawing/2014/main" id="{DAC4A2AE-8AF7-417D-BA82-686E2915ECCD}"/>
              </a:ext>
            </a:extLst>
          </p:cNvPr>
          <p:cNvSpPr txBox="1">
            <a:spLocks noChangeArrowheads="1"/>
          </p:cNvSpPr>
          <p:nvPr/>
        </p:nvSpPr>
        <p:spPr bwMode="gray">
          <a:xfrm>
            <a:off x="2929167" y="756029"/>
            <a:ext cx="649408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square">
            <a:spAutoFit/>
          </a:bodyPr>
          <a:lstStyle>
            <a:lvl1pPr eaLnBrk="0" hangingPunct="0">
              <a:defRPr sz="2000">
                <a:solidFill>
                  <a:schemeClr val="tx1"/>
                </a:solidFill>
                <a:latin typeface="Tahoma" panose="020B0604030504040204" pitchFamily="34" charset="0"/>
                <a:ea typeface="宋体" panose="02010600030101010101" pitchFamily="2" charset="-122"/>
              </a:defRPr>
            </a:lvl1pPr>
            <a:lvl2pPr marL="742950" indent="-285750" eaLnBrk="0" hangingPunct="0">
              <a:defRPr sz="2000">
                <a:solidFill>
                  <a:schemeClr val="tx1"/>
                </a:solidFill>
                <a:latin typeface="Tahoma" panose="020B0604030504040204" pitchFamily="34" charset="0"/>
                <a:ea typeface="宋体" panose="02010600030101010101" pitchFamily="2" charset="-122"/>
              </a:defRPr>
            </a:lvl2pPr>
            <a:lvl3pPr marL="1143000" indent="-228600" eaLnBrk="0" hangingPunct="0">
              <a:defRPr sz="2000">
                <a:solidFill>
                  <a:schemeClr val="tx1"/>
                </a:solidFill>
                <a:latin typeface="Tahoma" panose="020B0604030504040204" pitchFamily="34" charset="0"/>
                <a:ea typeface="宋体" panose="02010600030101010101" pitchFamily="2" charset="-122"/>
              </a:defRPr>
            </a:lvl3pPr>
            <a:lvl4pPr marL="1600200" indent="-228600" eaLnBrk="0" hangingPunct="0">
              <a:defRPr sz="2000">
                <a:solidFill>
                  <a:schemeClr val="tx1"/>
                </a:solidFill>
                <a:latin typeface="Tahoma" panose="020B0604030504040204" pitchFamily="34" charset="0"/>
                <a:ea typeface="宋体" panose="02010600030101010101" pitchFamily="2" charset="-122"/>
              </a:defRPr>
            </a:lvl4pPr>
            <a:lvl5pPr marL="2057400" indent="-228600" eaLnBrk="0" hangingPunct="0">
              <a:defRPr sz="2000">
                <a:solidFill>
                  <a:schemeClr val="tx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defRPr sz="2000">
                <a:solidFill>
                  <a:schemeClr val="tx1"/>
                </a:solidFill>
                <a:latin typeface="Tahoma" panose="020B0604030504040204" pitchFamily="34" charset="0"/>
                <a:ea typeface="宋体" panose="02010600030101010101" pitchFamily="2" charset="-122"/>
              </a:defRPr>
            </a:lvl9pPr>
          </a:lstStyle>
          <a:p>
            <a:pPr algn="ctr"/>
            <a:r>
              <a:rPr lang="zh-CN" altLang="en-US" sz="3200" dirty="0">
                <a:solidFill>
                  <a:srgbClr val="019FAB"/>
                </a:solidFill>
                <a:latin typeface="+mn-lt"/>
                <a:ea typeface="+mn-ea"/>
                <a:cs typeface="+mn-ea"/>
                <a:sym typeface="+mn-lt"/>
              </a:rPr>
              <a:t>护理不良事件及安全隐患概述</a:t>
            </a:r>
          </a:p>
        </p:txBody>
      </p:sp>
      <p:sp>
        <p:nvSpPr>
          <p:cNvPr id="3" name="矩形: 圆角 2">
            <a:extLst>
              <a:ext uri="{FF2B5EF4-FFF2-40B4-BE49-F238E27FC236}">
                <a16:creationId xmlns="" xmlns:a16="http://schemas.microsoft.com/office/drawing/2014/main" id="{0AFBD70D-9308-4BB4-B641-0391DEBF1D12}"/>
              </a:ext>
            </a:extLst>
          </p:cNvPr>
          <p:cNvSpPr/>
          <p:nvPr/>
        </p:nvSpPr>
        <p:spPr>
          <a:xfrm>
            <a:off x="1266283" y="2096285"/>
            <a:ext cx="2585964" cy="461665"/>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3" name="组合 12">
            <a:extLst>
              <a:ext uri="{FF2B5EF4-FFF2-40B4-BE49-F238E27FC236}">
                <a16:creationId xmlns="" xmlns:a16="http://schemas.microsoft.com/office/drawing/2014/main" id="{990CE994-7E95-4D0E-8664-C7D84EE581BD}"/>
              </a:ext>
            </a:extLst>
          </p:cNvPr>
          <p:cNvGrpSpPr/>
          <p:nvPr/>
        </p:nvGrpSpPr>
        <p:grpSpPr>
          <a:xfrm>
            <a:off x="1251686" y="2096285"/>
            <a:ext cx="3909874" cy="4172045"/>
            <a:chOff x="344100" y="1165844"/>
            <a:chExt cx="3909874" cy="4833904"/>
          </a:xfrm>
        </p:grpSpPr>
        <p:sp>
          <p:nvSpPr>
            <p:cNvPr id="14" name="Rectangle 3">
              <a:extLst>
                <a:ext uri="{FF2B5EF4-FFF2-40B4-BE49-F238E27FC236}">
                  <a16:creationId xmlns="" xmlns:a16="http://schemas.microsoft.com/office/drawing/2014/main" id="{CCD10A8A-217E-4434-BFA4-E542EEE218D1}"/>
                </a:ext>
              </a:extLst>
            </p:cNvPr>
            <p:cNvSpPr txBox="1">
              <a:spLocks noChangeArrowheads="1"/>
            </p:cNvSpPr>
            <p:nvPr/>
          </p:nvSpPr>
          <p:spPr>
            <a:xfrm>
              <a:off x="375077" y="1720999"/>
              <a:ext cx="3878897" cy="4278749"/>
            </a:xfrm>
            <a:prstGeom prst="rect">
              <a:avLst/>
            </a:prstGeom>
          </p:spPr>
          <p:txBody>
            <a:bodyPr vert="horz" lIns="91440" tIns="45720" rIns="91440" bIns="45720" rtlCol="0">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just">
                <a:lnSpc>
                  <a:spcPct val="150000"/>
                </a:lnSpc>
                <a:spcBef>
                  <a:spcPts val="0"/>
                </a:spcBef>
                <a:buFont typeface="Wingdings" panose="05000000000000000000" pitchFamily="2" charset="2"/>
                <a:buNone/>
              </a:pPr>
              <a:r>
                <a:rPr lang="zh-CN" altLang="en-US" sz="4200" dirty="0">
                  <a:cs typeface="+mn-ea"/>
                  <a:sym typeface="+mn-lt"/>
                </a:rPr>
                <a:t> 护士对病人解释不耐心，主动服务意识薄弱，损害病人的自尊，侵犯病人的权利，如导尿、灌肠，术前备皮，护士操作未遮挡病人，做健康宣教不及时，注意事项未交待清楚。 </a:t>
              </a:r>
            </a:p>
            <a:p>
              <a:pPr marL="0" algn="just">
                <a:lnSpc>
                  <a:spcPct val="150000"/>
                </a:lnSpc>
                <a:spcBef>
                  <a:spcPts val="0"/>
                </a:spcBef>
                <a:buFont typeface="Wingdings" panose="05000000000000000000" pitchFamily="2" charset="2"/>
                <a:buNone/>
              </a:pPr>
              <a:r>
                <a:rPr lang="zh-CN" altLang="en-US" sz="2000" dirty="0">
                  <a:cs typeface="+mn-ea"/>
                  <a:sym typeface="+mn-lt"/>
                </a:rPr>
                <a:t> </a:t>
              </a:r>
              <a:endParaRPr lang="en-US" altLang="zh-CN" sz="2000" b="1" dirty="0">
                <a:cs typeface="+mn-ea"/>
                <a:sym typeface="+mn-lt"/>
              </a:endParaRPr>
            </a:p>
          </p:txBody>
        </p:sp>
        <p:sp>
          <p:nvSpPr>
            <p:cNvPr id="15" name="矩形 14">
              <a:extLst>
                <a:ext uri="{FF2B5EF4-FFF2-40B4-BE49-F238E27FC236}">
                  <a16:creationId xmlns="" xmlns:a16="http://schemas.microsoft.com/office/drawing/2014/main" id="{FE4C39B7-0A92-4CBA-88D4-82034FB2B1D1}"/>
                </a:ext>
              </a:extLst>
            </p:cNvPr>
            <p:cNvSpPr/>
            <p:nvPr/>
          </p:nvSpPr>
          <p:spPr>
            <a:xfrm>
              <a:off x="344100" y="1165844"/>
              <a:ext cx="2585964" cy="461665"/>
            </a:xfrm>
            <a:prstGeom prst="rect">
              <a:avLst/>
            </a:prstGeom>
          </p:spPr>
          <p:txBody>
            <a:bodyPr wrap="none">
              <a:spAutoFit/>
            </a:bodyPr>
            <a:lstStyle/>
            <a:p>
              <a:r>
                <a:rPr lang="en-US" altLang="zh-CN" sz="2400" dirty="0">
                  <a:solidFill>
                    <a:schemeClr val="bg1"/>
                  </a:solidFill>
                  <a:cs typeface="+mn-ea"/>
                  <a:sym typeface="+mn-lt"/>
                </a:rPr>
                <a:t>5</a:t>
              </a:r>
              <a:r>
                <a:rPr lang="zh-CN" altLang="en-US" sz="2400" dirty="0">
                  <a:solidFill>
                    <a:schemeClr val="bg1"/>
                  </a:solidFill>
                  <a:cs typeface="+mn-ea"/>
                  <a:sym typeface="+mn-lt"/>
                </a:rPr>
                <a:t>、护士语言行为 </a:t>
              </a:r>
            </a:p>
          </p:txBody>
        </p:sp>
      </p:grpSp>
      <p:sp>
        <p:nvSpPr>
          <p:cNvPr id="5" name="矩形: 圆角 4">
            <a:extLst>
              <a:ext uri="{FF2B5EF4-FFF2-40B4-BE49-F238E27FC236}">
                <a16:creationId xmlns="" xmlns:a16="http://schemas.microsoft.com/office/drawing/2014/main" id="{1081396B-B718-4A44-B3E4-EBB6B79B44ED}"/>
              </a:ext>
            </a:extLst>
          </p:cNvPr>
          <p:cNvSpPr/>
          <p:nvPr/>
        </p:nvSpPr>
        <p:spPr>
          <a:xfrm>
            <a:off x="5882749" y="2096285"/>
            <a:ext cx="3348235" cy="479143"/>
          </a:xfrm>
          <a:prstGeom prst="roundRect">
            <a:avLst/>
          </a:prstGeom>
          <a:solidFill>
            <a:srgbClr val="019F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91F2154B-EB31-4877-8802-4ACCC663D46D}"/>
              </a:ext>
            </a:extLst>
          </p:cNvPr>
          <p:cNvGrpSpPr/>
          <p:nvPr/>
        </p:nvGrpSpPr>
        <p:grpSpPr>
          <a:xfrm>
            <a:off x="5882749" y="2113763"/>
            <a:ext cx="5302322" cy="3282446"/>
            <a:chOff x="1003382" y="1928214"/>
            <a:chExt cx="7563769" cy="3282446"/>
          </a:xfrm>
        </p:grpSpPr>
        <p:sp>
          <p:nvSpPr>
            <p:cNvPr id="18" name="矩形 17">
              <a:extLst>
                <a:ext uri="{FF2B5EF4-FFF2-40B4-BE49-F238E27FC236}">
                  <a16:creationId xmlns="" xmlns:a16="http://schemas.microsoft.com/office/drawing/2014/main" id="{87D9EFE4-BBFC-4D41-BEC0-0E5063110968}"/>
                </a:ext>
              </a:extLst>
            </p:cNvPr>
            <p:cNvSpPr/>
            <p:nvPr/>
          </p:nvSpPr>
          <p:spPr>
            <a:xfrm>
              <a:off x="1003382" y="1928214"/>
              <a:ext cx="4566968" cy="461665"/>
            </a:xfrm>
            <a:prstGeom prst="rect">
              <a:avLst/>
            </a:prstGeom>
          </p:spPr>
          <p:txBody>
            <a:bodyPr wrap="none">
              <a:spAutoFit/>
            </a:bodyPr>
            <a:lstStyle/>
            <a:p>
              <a:r>
                <a:rPr lang="en-US" altLang="zh-CN" sz="2400" dirty="0">
                  <a:solidFill>
                    <a:schemeClr val="bg1"/>
                  </a:solidFill>
                  <a:cs typeface="+mn-ea"/>
                  <a:sym typeface="+mn-lt"/>
                </a:rPr>
                <a:t>6</a:t>
              </a:r>
              <a:r>
                <a:rPr lang="zh-CN" altLang="en-US" sz="2400" dirty="0">
                  <a:solidFill>
                    <a:schemeClr val="bg1"/>
                  </a:solidFill>
                  <a:cs typeface="+mn-ea"/>
                  <a:sym typeface="+mn-lt"/>
                </a:rPr>
                <a:t>、物品、配备和放置 </a:t>
              </a:r>
            </a:p>
          </p:txBody>
        </p:sp>
        <p:sp>
          <p:nvSpPr>
            <p:cNvPr id="17" name="Rectangle 3">
              <a:extLst>
                <a:ext uri="{FF2B5EF4-FFF2-40B4-BE49-F238E27FC236}">
                  <a16:creationId xmlns="" xmlns:a16="http://schemas.microsoft.com/office/drawing/2014/main" id="{D8819E90-BE2D-46C2-9EE9-C17A4B3DFBE8}"/>
                </a:ext>
              </a:extLst>
            </p:cNvPr>
            <p:cNvSpPr txBox="1">
              <a:spLocks noChangeArrowheads="1"/>
            </p:cNvSpPr>
            <p:nvPr/>
          </p:nvSpPr>
          <p:spPr>
            <a:xfrm>
              <a:off x="1003382" y="2566555"/>
              <a:ext cx="7563769" cy="2644105"/>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just">
                <a:lnSpc>
                  <a:spcPct val="150000"/>
                </a:lnSpc>
                <a:spcBef>
                  <a:spcPts val="0"/>
                </a:spcBef>
                <a:buFont typeface="Wingdings" panose="05000000000000000000" pitchFamily="2" charset="2"/>
                <a:buNone/>
              </a:pPr>
              <a:r>
                <a:rPr lang="zh-CN" altLang="en-US" sz="2400" dirty="0">
                  <a:cs typeface="+mn-ea"/>
                  <a:sym typeface="+mn-lt"/>
                </a:rPr>
                <a:t> 如地面过滑致跌到，床旁无护栏造成坠床，热水瓶放置不当致烫伤，各种消毒液未及时更换，消毒浓度不符合要求，病人多时，感染性病人与非感染性病人同住一室。 </a:t>
              </a:r>
              <a:endParaRPr lang="en-US" altLang="zh-CN" sz="2400" b="1" dirty="0">
                <a:cs typeface="+mn-ea"/>
                <a:sym typeface="+mn-lt"/>
              </a:endParaRPr>
            </a:p>
          </p:txBody>
        </p:sp>
      </p:grpSp>
    </p:spTree>
    <p:extLst>
      <p:ext uri="{BB962C8B-B14F-4D97-AF65-F5344CB8AC3E}">
        <p14:creationId xmlns:p14="http://schemas.microsoft.com/office/powerpoint/2010/main" val="4224562770"/>
      </p:ext>
    </p:extLst>
  </p:cSld>
  <p:clrMapOvr>
    <a:masterClrMapping/>
  </p:clrMapOvr>
  <mc:AlternateContent xmlns:mc="http://schemas.openxmlformats.org/markup-compatibility/2006" xmlns:p14="http://schemas.microsoft.com/office/powerpoint/2010/main">
    <mc:Choice Requires="p14">
      <p:transition spd="slow" p14:dur="1600" advTm="2000">
        <p14:gallery dir="l"/>
      </p:transition>
    </mc:Choice>
    <mc:Fallback xmlns="">
      <p:transition spd="slow"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fill="hold"/>
                                        <p:tgtEl>
                                          <p:spTgt spid="16"/>
                                        </p:tgtEl>
                                        <p:attrNameLst>
                                          <p:attrName>ppt_x</p:attrName>
                                        </p:attrNameLst>
                                      </p:cBhvr>
                                      <p:tavLst>
                                        <p:tav tm="0">
                                          <p:val>
                                            <p:strVal val="#ppt_x"/>
                                          </p:val>
                                        </p:tav>
                                        <p:tav tm="100000">
                                          <p:val>
                                            <p:strVal val="#ppt_x"/>
                                          </p:val>
                                        </p:tav>
                                      </p:tavLst>
                                    </p:anim>
                                    <p:anim calcmode="lin" valueType="num">
                                      <p:cBhvr additive="base">
                                        <p:cTn id="1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3256</TotalTime>
  <Words>2298</Words>
  <Application>Microsoft Office PowerPoint</Application>
  <PresentationFormat>宽屏</PresentationFormat>
  <Paragraphs>158</Paragraphs>
  <Slides>26</Slides>
  <Notes>1</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26</vt:i4>
      </vt:variant>
    </vt:vector>
  </HeadingPairs>
  <TitlesOfParts>
    <vt:vector size="38" baseType="lpstr">
      <vt:lpstr>Meiryo</vt:lpstr>
      <vt:lpstr>等线</vt:lpstr>
      <vt:lpstr>等线 Light</vt:lpstr>
      <vt:lpstr>宋体</vt:lpstr>
      <vt:lpstr>微软雅黑</vt:lpstr>
      <vt:lpstr>微软雅黑 Light</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keywords>https://www.ypppt.com/</cp:keywords>
  <cp:lastModifiedBy>kan</cp:lastModifiedBy>
  <cp:revision>240</cp:revision>
  <dcterms:created xsi:type="dcterms:W3CDTF">2019-06-11T09:29:47Z</dcterms:created>
  <dcterms:modified xsi:type="dcterms:W3CDTF">2021-01-31T07:15:42Z</dcterms:modified>
</cp:coreProperties>
</file>