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2.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721" r:id="rId2"/>
  </p:sldMasterIdLst>
  <p:notesMasterIdLst>
    <p:notesMasterId r:id="rId25"/>
  </p:notesMasterIdLst>
  <p:sldIdLst>
    <p:sldId id="485" r:id="rId3"/>
    <p:sldId id="486" r:id="rId4"/>
    <p:sldId id="487" r:id="rId5"/>
    <p:sldId id="458" r:id="rId6"/>
    <p:sldId id="460" r:id="rId7"/>
    <p:sldId id="459" r:id="rId8"/>
    <p:sldId id="461" r:id="rId9"/>
    <p:sldId id="462" r:id="rId10"/>
    <p:sldId id="464" r:id="rId11"/>
    <p:sldId id="463" r:id="rId12"/>
    <p:sldId id="516" r:id="rId13"/>
    <p:sldId id="471" r:id="rId14"/>
    <p:sldId id="466" r:id="rId15"/>
    <p:sldId id="469" r:id="rId16"/>
    <p:sldId id="468" r:id="rId17"/>
    <p:sldId id="467" r:id="rId18"/>
    <p:sldId id="470" r:id="rId19"/>
    <p:sldId id="517" r:id="rId20"/>
    <p:sldId id="475" r:id="rId21"/>
    <p:sldId id="476" r:id="rId22"/>
    <p:sldId id="518" r:id="rId23"/>
    <p:sldId id="519" r:id="rId24"/>
  </p:sldIdLst>
  <p:sldSz cx="9144000" cy="5143500" type="screen16x9"/>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C049"/>
    <a:srgbClr val="C6126D"/>
    <a:srgbClr val="020143"/>
    <a:srgbClr val="FDD41A"/>
    <a:srgbClr val="E95E33"/>
    <a:srgbClr val="E37A39"/>
    <a:srgbClr val="D4631E"/>
    <a:srgbClr val="D3470F"/>
    <a:srgbClr val="0399AD"/>
    <a:srgbClr val="D67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9" autoAdjust="0"/>
    <p:restoredTop sz="94700" autoAdjust="0"/>
  </p:normalViewPr>
  <p:slideViewPr>
    <p:cSldViewPr>
      <p:cViewPr varScale="1">
        <p:scale>
          <a:sx n="141" d="100"/>
          <a:sy n="141" d="100"/>
        </p:scale>
        <p:origin x="756" y="114"/>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pPr/>
              <a:t>1/31/2021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pPr/>
              <a:t>‹#›</a:t>
            </a:fld>
            <a:endParaRPr lang="en-US" dirty="0"/>
          </a:p>
        </p:txBody>
      </p:sp>
    </p:spTree>
    <p:extLst>
      <p:ext uri="{BB962C8B-B14F-4D97-AF65-F5344CB8AC3E}">
        <p14:creationId xmlns:p14="http://schemas.microsoft.com/office/powerpoint/2010/main" val="36141334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4</a:t>
            </a:fld>
            <a:endParaRPr lang="zh-CN" altLang="en-US"/>
          </a:p>
        </p:txBody>
      </p:sp>
    </p:spTree>
    <p:extLst>
      <p:ext uri="{BB962C8B-B14F-4D97-AF65-F5344CB8AC3E}">
        <p14:creationId xmlns:p14="http://schemas.microsoft.com/office/powerpoint/2010/main" val="7493677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14</a:t>
            </a:fld>
            <a:endParaRPr lang="zh-CN" altLang="en-US"/>
          </a:p>
        </p:txBody>
      </p:sp>
    </p:spTree>
    <p:extLst>
      <p:ext uri="{BB962C8B-B14F-4D97-AF65-F5344CB8AC3E}">
        <p14:creationId xmlns:p14="http://schemas.microsoft.com/office/powerpoint/2010/main" val="40667807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15</a:t>
            </a:fld>
            <a:endParaRPr lang="zh-CN" altLang="en-US"/>
          </a:p>
        </p:txBody>
      </p:sp>
    </p:spTree>
    <p:extLst>
      <p:ext uri="{BB962C8B-B14F-4D97-AF65-F5344CB8AC3E}">
        <p14:creationId xmlns:p14="http://schemas.microsoft.com/office/powerpoint/2010/main" val="2322004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16</a:t>
            </a:fld>
            <a:endParaRPr lang="zh-CN" altLang="en-US"/>
          </a:p>
        </p:txBody>
      </p:sp>
    </p:spTree>
    <p:extLst>
      <p:ext uri="{BB962C8B-B14F-4D97-AF65-F5344CB8AC3E}">
        <p14:creationId xmlns:p14="http://schemas.microsoft.com/office/powerpoint/2010/main" val="14709679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17</a:t>
            </a:fld>
            <a:endParaRPr lang="zh-CN" altLang="en-US"/>
          </a:p>
        </p:txBody>
      </p:sp>
    </p:spTree>
    <p:extLst>
      <p:ext uri="{BB962C8B-B14F-4D97-AF65-F5344CB8AC3E}">
        <p14:creationId xmlns:p14="http://schemas.microsoft.com/office/powerpoint/2010/main" val="20670548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19</a:t>
            </a:fld>
            <a:endParaRPr lang="zh-CN" altLang="en-US"/>
          </a:p>
        </p:txBody>
      </p:sp>
    </p:spTree>
    <p:extLst>
      <p:ext uri="{BB962C8B-B14F-4D97-AF65-F5344CB8AC3E}">
        <p14:creationId xmlns:p14="http://schemas.microsoft.com/office/powerpoint/2010/main" val="2296783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20</a:t>
            </a:fld>
            <a:endParaRPr lang="zh-CN" altLang="en-US"/>
          </a:p>
        </p:txBody>
      </p:sp>
    </p:spTree>
    <p:extLst>
      <p:ext uri="{BB962C8B-B14F-4D97-AF65-F5344CB8AC3E}">
        <p14:creationId xmlns:p14="http://schemas.microsoft.com/office/powerpoint/2010/main" val="1423470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86850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5</a:t>
            </a:fld>
            <a:endParaRPr lang="zh-CN" altLang="en-US"/>
          </a:p>
        </p:txBody>
      </p:sp>
    </p:spTree>
    <p:extLst>
      <p:ext uri="{BB962C8B-B14F-4D97-AF65-F5344CB8AC3E}">
        <p14:creationId xmlns:p14="http://schemas.microsoft.com/office/powerpoint/2010/main" val="31058238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6</a:t>
            </a:fld>
            <a:endParaRPr lang="zh-CN" altLang="en-US"/>
          </a:p>
        </p:txBody>
      </p:sp>
    </p:spTree>
    <p:extLst>
      <p:ext uri="{BB962C8B-B14F-4D97-AF65-F5344CB8AC3E}">
        <p14:creationId xmlns:p14="http://schemas.microsoft.com/office/powerpoint/2010/main" val="2980267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7</a:t>
            </a:fld>
            <a:endParaRPr lang="zh-CN" altLang="en-US"/>
          </a:p>
        </p:txBody>
      </p:sp>
    </p:spTree>
    <p:extLst>
      <p:ext uri="{BB962C8B-B14F-4D97-AF65-F5344CB8AC3E}">
        <p14:creationId xmlns:p14="http://schemas.microsoft.com/office/powerpoint/2010/main" val="16972001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8</a:t>
            </a:fld>
            <a:endParaRPr lang="zh-CN" altLang="en-US"/>
          </a:p>
        </p:txBody>
      </p:sp>
    </p:spTree>
    <p:extLst>
      <p:ext uri="{BB962C8B-B14F-4D97-AF65-F5344CB8AC3E}">
        <p14:creationId xmlns:p14="http://schemas.microsoft.com/office/powerpoint/2010/main" val="1729230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9</a:t>
            </a:fld>
            <a:endParaRPr lang="zh-CN" altLang="en-US"/>
          </a:p>
        </p:txBody>
      </p:sp>
    </p:spTree>
    <p:extLst>
      <p:ext uri="{BB962C8B-B14F-4D97-AF65-F5344CB8AC3E}">
        <p14:creationId xmlns:p14="http://schemas.microsoft.com/office/powerpoint/2010/main" val="4313661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10</a:t>
            </a:fld>
            <a:endParaRPr lang="zh-CN" altLang="en-US"/>
          </a:p>
        </p:txBody>
      </p:sp>
    </p:spTree>
    <p:extLst>
      <p:ext uri="{BB962C8B-B14F-4D97-AF65-F5344CB8AC3E}">
        <p14:creationId xmlns:p14="http://schemas.microsoft.com/office/powerpoint/2010/main" val="2695942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12</a:t>
            </a:fld>
            <a:endParaRPr lang="zh-CN" altLang="en-US"/>
          </a:p>
        </p:txBody>
      </p:sp>
    </p:spTree>
    <p:extLst>
      <p:ext uri="{BB962C8B-B14F-4D97-AF65-F5344CB8AC3E}">
        <p14:creationId xmlns:p14="http://schemas.microsoft.com/office/powerpoint/2010/main" val="7882130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BBD031C7-A97A-4B3D-B11F-B8701A7D0714}" type="slidenum">
              <a:rPr lang="zh-CN" altLang="en-US" smtClean="0"/>
              <a:pPr/>
              <a:t>13</a:t>
            </a:fld>
            <a:endParaRPr lang="zh-CN" altLang="en-US"/>
          </a:p>
        </p:txBody>
      </p:sp>
    </p:spTree>
    <p:extLst>
      <p:ext uri="{BB962C8B-B14F-4D97-AF65-F5344CB8AC3E}">
        <p14:creationId xmlns:p14="http://schemas.microsoft.com/office/powerpoint/2010/main" val="80871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bg>
      <p:bgPr>
        <a:pattFill prst="ltVert">
          <a:fgClr>
            <a:schemeClr val="bg1">
              <a:lumMod val="95000"/>
            </a:schemeClr>
          </a:fgClr>
          <a:bgClr>
            <a:schemeClr val="bg1"/>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496241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65413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198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19440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1976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8688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03036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6156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0403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4621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pattFill prst="ltVert">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4280" y="251996"/>
            <a:ext cx="1826141" cy="338554"/>
          </a:xfrm>
          <a:prstGeom prst="rect">
            <a:avLst/>
          </a:prstGeom>
          <a:noFill/>
        </p:spPr>
        <p:txBody>
          <a:bodyPr wrap="none" rtlCol="0">
            <a:spAutoFit/>
          </a:bodyPr>
          <a:lstStyle/>
          <a:p>
            <a:r>
              <a:rPr lang="zh-CN" altLang="en-US" sz="1600" dirty="0" smtClean="0">
                <a:solidFill>
                  <a:schemeClr val="tx1">
                    <a:lumMod val="75000"/>
                    <a:lumOff val="25000"/>
                  </a:schemeClr>
                </a:solidFill>
              </a:rPr>
              <a:t>客户关系是什么？</a:t>
            </a:r>
          </a:p>
        </p:txBody>
      </p:sp>
      <p:grpSp>
        <p:nvGrpSpPr>
          <p:cNvPr id="4" name="组合 3"/>
          <p:cNvGrpSpPr/>
          <p:nvPr userDrawn="1"/>
        </p:nvGrpSpPr>
        <p:grpSpPr>
          <a:xfrm>
            <a:off x="297462" y="274864"/>
            <a:ext cx="319475" cy="239486"/>
            <a:chOff x="609600" y="1109510"/>
            <a:chExt cx="319475" cy="239486"/>
          </a:xfrm>
        </p:grpSpPr>
        <p:sp>
          <p:nvSpPr>
            <p:cNvPr id="3" name="椭圆 2"/>
            <p:cNvSpPr/>
            <p:nvPr userDrawn="1"/>
          </p:nvSpPr>
          <p:spPr>
            <a:xfrm>
              <a:off x="609600" y="1109510"/>
              <a:ext cx="239486" cy="2394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769096" y="1189017"/>
              <a:ext cx="159979" cy="159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69066428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节标题">
    <p:bg>
      <p:bgPr>
        <a:pattFill prst="ltVert">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4280" y="251996"/>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rPr>
              <a:t>如何管理客户</a:t>
            </a:r>
          </a:p>
        </p:txBody>
      </p:sp>
      <p:grpSp>
        <p:nvGrpSpPr>
          <p:cNvPr id="4" name="组合 3"/>
          <p:cNvGrpSpPr/>
          <p:nvPr userDrawn="1"/>
        </p:nvGrpSpPr>
        <p:grpSpPr>
          <a:xfrm>
            <a:off x="297462" y="274864"/>
            <a:ext cx="319475" cy="239486"/>
            <a:chOff x="609600" y="1109510"/>
            <a:chExt cx="319475" cy="239486"/>
          </a:xfrm>
        </p:grpSpPr>
        <p:sp>
          <p:nvSpPr>
            <p:cNvPr id="3" name="椭圆 2"/>
            <p:cNvSpPr/>
            <p:nvPr userDrawn="1"/>
          </p:nvSpPr>
          <p:spPr>
            <a:xfrm>
              <a:off x="609600" y="1109510"/>
              <a:ext cx="239486" cy="2394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769096" y="1189017"/>
              <a:ext cx="159979" cy="159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489522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节标题">
    <p:bg>
      <p:bgPr>
        <a:pattFill prst="ltVert">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7" name="文本框 6"/>
          <p:cNvSpPr txBox="1"/>
          <p:nvPr userDrawn="1"/>
        </p:nvSpPr>
        <p:spPr>
          <a:xfrm>
            <a:off x="584280" y="251996"/>
            <a:ext cx="1415772" cy="338554"/>
          </a:xfrm>
          <a:prstGeom prst="rect">
            <a:avLst/>
          </a:prstGeom>
          <a:noFill/>
        </p:spPr>
        <p:txBody>
          <a:bodyPr wrap="none" rtlCol="0">
            <a:spAutoFit/>
          </a:bodyPr>
          <a:lstStyle/>
          <a:p>
            <a:r>
              <a:rPr lang="zh-CN" altLang="en-US" sz="1600" dirty="0" smtClean="0">
                <a:solidFill>
                  <a:schemeClr val="tx1">
                    <a:lumMod val="75000"/>
                    <a:lumOff val="25000"/>
                  </a:schemeClr>
                </a:solidFill>
              </a:rPr>
              <a:t>关于客户管理</a:t>
            </a:r>
            <a:endParaRPr lang="en-US" altLang="zh-CN" sz="1600" dirty="0" smtClean="0">
              <a:solidFill>
                <a:schemeClr val="tx1">
                  <a:lumMod val="75000"/>
                  <a:lumOff val="25000"/>
                </a:schemeClr>
              </a:solidFill>
            </a:endParaRPr>
          </a:p>
        </p:txBody>
      </p:sp>
      <p:grpSp>
        <p:nvGrpSpPr>
          <p:cNvPr id="4" name="组合 3"/>
          <p:cNvGrpSpPr/>
          <p:nvPr userDrawn="1"/>
        </p:nvGrpSpPr>
        <p:grpSpPr>
          <a:xfrm>
            <a:off x="297462" y="274864"/>
            <a:ext cx="319475" cy="239486"/>
            <a:chOff x="609600" y="1109510"/>
            <a:chExt cx="319475" cy="239486"/>
          </a:xfrm>
        </p:grpSpPr>
        <p:sp>
          <p:nvSpPr>
            <p:cNvPr id="3" name="椭圆 2"/>
            <p:cNvSpPr/>
            <p:nvPr userDrawn="1"/>
          </p:nvSpPr>
          <p:spPr>
            <a:xfrm>
              <a:off x="609600" y="1109510"/>
              <a:ext cx="239486" cy="23948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769096" y="1189017"/>
              <a:ext cx="159979" cy="15997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27295834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9500728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4_自定义版式">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05349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06756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1737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27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2021/1/31</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spTree>
    <p:extLst>
      <p:ext uri="{BB962C8B-B14F-4D97-AF65-F5344CB8AC3E}">
        <p14:creationId xmlns:p14="http://schemas.microsoft.com/office/powerpoint/2010/main" val="3420558747"/>
      </p:ext>
    </p:extLst>
  </p:cSld>
  <p:clrMap bg1="lt1" tx1="dk1" bg2="lt2" tx2="dk2" accent1="accent1" accent2="accent2" accent3="accent3" accent4="accent4" accent5="accent5" accent6="accent6" hlink="hlink" folHlink="folHlink"/>
  <p:sldLayoutIdLst>
    <p:sldLayoutId id="2147483714" r:id="rId1"/>
    <p:sldLayoutId id="2147483676" r:id="rId2"/>
    <p:sldLayoutId id="2147483719" r:id="rId3"/>
    <p:sldLayoutId id="2147483720" r:id="rId4"/>
    <p:sldLayoutId id="2147483716" r:id="rId5"/>
    <p:sldLayoutId id="2147483717" r:id="rId6"/>
    <p:sldLayoutId id="2147483718" r:id="rId7"/>
  </p:sldLayoutIdLst>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10939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notesSlide" Target="../notesSlides/notesSlide2.xml"/><Relationship Id="rId2" Type="http://schemas.openxmlformats.org/officeDocument/2006/relationships/tags" Target="../tags/tag3.xml"/><Relationship Id="rId16"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3.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pattFill prst="lgGrid">
          <a:fgClr>
            <a:schemeClr val="bg1">
              <a:lumMod val="95000"/>
            </a:schemeClr>
          </a:fgClr>
          <a:bgClr>
            <a:schemeClr val="bg1"/>
          </a:bgClr>
        </a:pattFill>
        <a:effectLst/>
      </p:bgPr>
    </p:bg>
    <p:spTree>
      <p:nvGrpSpPr>
        <p:cNvPr id="1" name=""/>
        <p:cNvGrpSpPr/>
        <p:nvPr/>
      </p:nvGrpSpPr>
      <p:grpSpPr>
        <a:xfrm>
          <a:off x="0" y="0"/>
          <a:ext cx="0" cy="0"/>
          <a:chOff x="0" y="0"/>
          <a:chExt cx="0" cy="0"/>
        </a:xfrm>
      </p:grpSpPr>
      <p:sp>
        <p:nvSpPr>
          <p:cNvPr id="2" name="矩形 1"/>
          <p:cNvSpPr/>
          <p:nvPr/>
        </p:nvSpPr>
        <p:spPr>
          <a:xfrm>
            <a:off x="0" y="1352551"/>
            <a:ext cx="5486400" cy="2590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86400" y="1352551"/>
            <a:ext cx="3657600" cy="25908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flipH="1">
            <a:off x="6072879"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551236" y="1657350"/>
            <a:ext cx="3258764" cy="461665"/>
          </a:xfrm>
          <a:prstGeom prst="rect">
            <a:avLst/>
          </a:prstGeom>
        </p:spPr>
        <p:txBody>
          <a:bodyPr wrap="square" anchor="ctr">
            <a:spAutoFit/>
          </a:bodyPr>
          <a:lstStyle/>
          <a:p>
            <a:pPr algn="l"/>
            <a:r>
              <a:rPr lang="zh-CN" altLang="en-US" sz="2400" spc="600" dirty="0" smtClean="0">
                <a:solidFill>
                  <a:schemeClr val="bg1"/>
                </a:solidFill>
                <a:cs typeface="+mn-ea"/>
                <a:sym typeface="+mn-lt"/>
              </a:rPr>
              <a:t>职场部门技能培训</a:t>
            </a:r>
            <a:endParaRPr lang="zh-CN" altLang="en-US" sz="2400" spc="600" dirty="0">
              <a:solidFill>
                <a:schemeClr val="bg1"/>
              </a:solidFill>
              <a:cs typeface="+mn-ea"/>
              <a:sym typeface="+mn-lt"/>
            </a:endParaRPr>
          </a:p>
        </p:txBody>
      </p:sp>
      <p:sp>
        <p:nvSpPr>
          <p:cNvPr id="6" name="矩形 5">
            <a:extLst>
              <a:ext uri="{FF2B5EF4-FFF2-40B4-BE49-F238E27FC236}">
                <a16:creationId xmlns:a16="http://schemas.microsoft.com/office/drawing/2014/main" xmlns="" id="{EA6E0199-DF36-425C-949C-D3D502D46842}"/>
              </a:ext>
            </a:extLst>
          </p:cNvPr>
          <p:cNvSpPr/>
          <p:nvPr/>
        </p:nvSpPr>
        <p:spPr>
          <a:xfrm>
            <a:off x="582030" y="3319654"/>
            <a:ext cx="3456570" cy="307777"/>
          </a:xfrm>
          <a:prstGeom prst="rect">
            <a:avLst/>
          </a:prstGeom>
          <a:solidFill>
            <a:schemeClr val="accent2"/>
          </a:solidFill>
        </p:spPr>
        <p:txBody>
          <a:bodyPr wrap="square">
            <a:spAutoFit/>
          </a:bodyPr>
          <a:lstStyle/>
          <a:p>
            <a:pPr algn="ctr"/>
            <a:r>
              <a:rPr lang="zh-CN" altLang="en-US" sz="1400" dirty="0" smtClean="0">
                <a:solidFill>
                  <a:schemeClr val="accent1"/>
                </a:solidFill>
                <a:cs typeface="+mn-ea"/>
                <a:sym typeface="+mn-lt"/>
              </a:rPr>
              <a:t>汇报人：</a:t>
            </a:r>
            <a:r>
              <a:rPr lang="zh-CN" altLang="en-US" sz="1400" dirty="0">
                <a:solidFill>
                  <a:schemeClr val="accent1"/>
                </a:solidFill>
                <a:cs typeface="+mn-ea"/>
                <a:sym typeface="+mn-lt"/>
              </a:rPr>
              <a:t>优</a:t>
            </a:r>
            <a:r>
              <a:rPr lang="zh-CN" altLang="en-US" sz="1400" dirty="0" smtClean="0">
                <a:solidFill>
                  <a:schemeClr val="accent1"/>
                </a:solidFill>
                <a:cs typeface="+mn-ea"/>
                <a:sym typeface="+mn-lt"/>
              </a:rPr>
              <a:t>品</a:t>
            </a:r>
            <a:r>
              <a:rPr lang="en-US" altLang="zh-CN" sz="1400" dirty="0" smtClean="0">
                <a:solidFill>
                  <a:schemeClr val="accent1"/>
                </a:solidFill>
                <a:cs typeface="+mn-ea"/>
                <a:sym typeface="+mn-lt"/>
              </a:rPr>
              <a:t>PPT</a:t>
            </a:r>
            <a:r>
              <a:rPr lang="zh-CN" altLang="en-US" sz="1400" dirty="0" smtClean="0">
                <a:solidFill>
                  <a:schemeClr val="accent1"/>
                </a:solidFill>
                <a:cs typeface="+mn-ea"/>
                <a:sym typeface="+mn-lt"/>
              </a:rPr>
              <a:t>     汇报时间：XX年X月</a:t>
            </a:r>
            <a:endParaRPr lang="zh-CN" altLang="en-US" sz="1400" dirty="0">
              <a:solidFill>
                <a:schemeClr val="accent1"/>
              </a:solidFill>
              <a:cs typeface="+mn-ea"/>
              <a:sym typeface="+mn-lt"/>
            </a:endParaRPr>
          </a:p>
        </p:txBody>
      </p:sp>
      <p:sp>
        <p:nvSpPr>
          <p:cNvPr id="7" name="文本框 6">
            <a:extLst>
              <a:ext uri="{FF2B5EF4-FFF2-40B4-BE49-F238E27FC236}">
                <a16:creationId xmlns:a16="http://schemas.microsoft.com/office/drawing/2014/main" xmlns="" id="{498710EB-4DDB-8D49-A73B-5D0CE2F3C38E}"/>
              </a:ext>
            </a:extLst>
          </p:cNvPr>
          <p:cNvSpPr txBox="1"/>
          <p:nvPr/>
        </p:nvSpPr>
        <p:spPr>
          <a:xfrm>
            <a:off x="462257" y="2043723"/>
            <a:ext cx="4736681" cy="769441"/>
          </a:xfrm>
          <a:prstGeom prst="rect">
            <a:avLst/>
          </a:prstGeom>
          <a:noFill/>
        </p:spPr>
        <p:txBody>
          <a:bodyPr wrap="none" rtlCol="0">
            <a:spAutoFit/>
          </a:bodyPr>
          <a:lstStyle/>
          <a:p>
            <a:r>
              <a:rPr lang="zh-CN" altLang="en-US" sz="4400" b="1" spc="37" dirty="0" smtClean="0">
                <a:ln w="11430"/>
                <a:solidFill>
                  <a:schemeClr val="bg1"/>
                </a:solidFill>
                <a:cs typeface="+mn-ea"/>
                <a:sym typeface="+mn-lt"/>
              </a:rPr>
              <a:t>企业客户关系管理</a:t>
            </a:r>
            <a:endParaRPr lang="zh-CN" altLang="en-US" sz="4400" b="1" spc="37" dirty="0">
              <a:ln w="11430"/>
              <a:solidFill>
                <a:schemeClr val="bg1"/>
              </a:solidFill>
              <a:cs typeface="+mn-ea"/>
              <a:sym typeface="+mn-lt"/>
            </a:endParaRPr>
          </a:p>
        </p:txBody>
      </p:sp>
      <p:sp>
        <p:nvSpPr>
          <p:cNvPr id="8" name="矩形 7"/>
          <p:cNvSpPr/>
          <p:nvPr/>
        </p:nvSpPr>
        <p:spPr>
          <a:xfrm>
            <a:off x="486384" y="2750463"/>
            <a:ext cx="4624984" cy="430887"/>
          </a:xfrm>
          <a:prstGeom prst="rect">
            <a:avLst/>
          </a:prstGeom>
        </p:spPr>
        <p:txBody>
          <a:bodyPr wrap="none">
            <a:spAutoFit/>
          </a:bodyPr>
          <a:lstStyle/>
          <a:p>
            <a:r>
              <a:rPr lang="zh-CN" altLang="en-US" sz="1100" dirty="0" smtClean="0">
                <a:solidFill>
                  <a:schemeClr val="bg1"/>
                </a:solidFill>
              </a:rPr>
              <a:t>customer relationship management customer relationship management</a:t>
            </a:r>
          </a:p>
          <a:p>
            <a:r>
              <a:rPr lang="zh-CN" altLang="en-US" sz="1100" dirty="0" smtClean="0">
                <a:solidFill>
                  <a:schemeClr val="bg1"/>
                </a:solidFill>
              </a:rPr>
              <a:t>relationship management customer relationship management</a:t>
            </a:r>
            <a:endParaRPr lang="zh-CN" altLang="en-US" sz="1100" dirty="0">
              <a:solidFill>
                <a:schemeClr val="bg1"/>
              </a:solidFill>
            </a:endParaRPr>
          </a:p>
        </p:txBody>
      </p:sp>
      <p:sp>
        <p:nvSpPr>
          <p:cNvPr id="11" name="文本框 10">
            <a:extLst>
              <a:ext uri="{FF2B5EF4-FFF2-40B4-BE49-F238E27FC236}">
                <a16:creationId xmlns:a16="http://schemas.microsoft.com/office/drawing/2014/main" xmlns="" id="{40A2D636-70A9-E648-8A35-22C9711EAB72}"/>
              </a:ext>
            </a:extLst>
          </p:cNvPr>
          <p:cNvSpPr txBox="1"/>
          <p:nvPr/>
        </p:nvSpPr>
        <p:spPr>
          <a:xfrm>
            <a:off x="5659845" y="798602"/>
            <a:ext cx="928459" cy="584775"/>
          </a:xfrm>
          <a:prstGeom prst="rect">
            <a:avLst/>
          </a:prstGeom>
          <a:noFill/>
        </p:spPr>
        <p:txBody>
          <a:bodyPr wrap="none" rtlCol="0">
            <a:spAutoFit/>
          </a:bodyPr>
          <a:lstStyle/>
          <a:p>
            <a:r>
              <a:rPr kumimoji="1" lang="en-US" altLang="zh-CN" sz="3200" dirty="0">
                <a:solidFill>
                  <a:schemeClr val="accent1"/>
                </a:solidFill>
                <a:latin typeface="Impact" panose="020B0806030902050204" pitchFamily="34" charset="0"/>
                <a:cs typeface="+mn-ea"/>
                <a:sym typeface="+mn-lt"/>
              </a:rPr>
              <a:t>C</a:t>
            </a:r>
            <a:r>
              <a:rPr kumimoji="1" lang="en-US" altLang="zh-CN" sz="3200" dirty="0">
                <a:solidFill>
                  <a:schemeClr val="accent2"/>
                </a:solidFill>
                <a:latin typeface="Impact" panose="020B0806030902050204" pitchFamily="34" charset="0"/>
                <a:cs typeface="+mn-ea"/>
                <a:sym typeface="+mn-lt"/>
              </a:rPr>
              <a:t>R</a:t>
            </a:r>
            <a:r>
              <a:rPr kumimoji="1" lang="en-US" altLang="zh-CN" sz="3200" dirty="0">
                <a:solidFill>
                  <a:schemeClr val="accent1"/>
                </a:solidFill>
                <a:latin typeface="Impact" panose="020B0806030902050204" pitchFamily="34" charset="0"/>
                <a:cs typeface="+mn-ea"/>
                <a:sym typeface="+mn-lt"/>
              </a:rPr>
              <a:t>M</a:t>
            </a:r>
            <a:endParaRPr kumimoji="1" lang="zh-CN" altLang="en-US" sz="3200" dirty="0">
              <a:solidFill>
                <a:schemeClr val="accent1"/>
              </a:solidFill>
              <a:latin typeface="Impact" panose="020B0806030902050204" pitchFamily="34" charset="0"/>
              <a:cs typeface="+mn-ea"/>
              <a:sym typeface="+mn-lt"/>
            </a:endParaRPr>
          </a:p>
        </p:txBody>
      </p:sp>
      <p:sp>
        <p:nvSpPr>
          <p:cNvPr id="14" name="任意多边形 13"/>
          <p:cNvSpPr/>
          <p:nvPr/>
        </p:nvSpPr>
        <p:spPr>
          <a:xfrm rot="2700000" flipH="1">
            <a:off x="4479556"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0" y="104775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flipV="1">
            <a:off x="6858000" y="4048411"/>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486632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5" grpId="0"/>
      <p:bldP spid="6" grpId="0" animBg="1"/>
      <p:bldP spid="7" grpId="0"/>
      <p:bldP spid="8" grpId="0"/>
      <p:bldP spid="11" grpId="0"/>
      <p:bldP spid="14" grpId="0" animBg="1"/>
      <p:bldP spid="24" grpId="0" animBg="1"/>
      <p:bldP spid="2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9902" y="1945243"/>
            <a:ext cx="7132502" cy="1693307"/>
            <a:chOff x="1009902" y="1944822"/>
            <a:chExt cx="7132502" cy="1693307"/>
          </a:xfrm>
        </p:grpSpPr>
        <p:sp>
          <p:nvSpPr>
            <p:cNvPr id="11" name="Freeform 30"/>
            <p:cNvSpPr/>
            <p:nvPr/>
          </p:nvSpPr>
          <p:spPr>
            <a:xfrm>
              <a:off x="1009902" y="1944822"/>
              <a:ext cx="1283573" cy="884911"/>
            </a:xfrm>
            <a:custGeom>
              <a:avLst/>
              <a:gdLst>
                <a:gd name="connsiteX0" fmla="*/ 0 w 1378565"/>
                <a:gd name="connsiteY0" fmla="*/ 95040 h 950400"/>
                <a:gd name="connsiteX1" fmla="*/ 27837 w 1378565"/>
                <a:gd name="connsiteY1" fmla="*/ 27837 h 950400"/>
                <a:gd name="connsiteX2" fmla="*/ 95040 w 1378565"/>
                <a:gd name="connsiteY2" fmla="*/ 1 h 950400"/>
                <a:gd name="connsiteX3" fmla="*/ 1283525 w 1378565"/>
                <a:gd name="connsiteY3" fmla="*/ 0 h 950400"/>
                <a:gd name="connsiteX4" fmla="*/ 1350728 w 1378565"/>
                <a:gd name="connsiteY4" fmla="*/ 27837 h 950400"/>
                <a:gd name="connsiteX5" fmla="*/ 1378564 w 1378565"/>
                <a:gd name="connsiteY5" fmla="*/ 95040 h 950400"/>
                <a:gd name="connsiteX6" fmla="*/ 1378565 w 1378565"/>
                <a:gd name="connsiteY6" fmla="*/ 855360 h 950400"/>
                <a:gd name="connsiteX7" fmla="*/ 1350728 w 1378565"/>
                <a:gd name="connsiteY7" fmla="*/ 922563 h 950400"/>
                <a:gd name="connsiteX8" fmla="*/ 1283525 w 1378565"/>
                <a:gd name="connsiteY8" fmla="*/ 950400 h 950400"/>
                <a:gd name="connsiteX9" fmla="*/ 95040 w 1378565"/>
                <a:gd name="connsiteY9" fmla="*/ 950400 h 950400"/>
                <a:gd name="connsiteX10" fmla="*/ 27837 w 1378565"/>
                <a:gd name="connsiteY10" fmla="*/ 922563 h 950400"/>
                <a:gd name="connsiteX11" fmla="*/ 0 w 1378565"/>
                <a:gd name="connsiteY11" fmla="*/ 855360 h 950400"/>
                <a:gd name="connsiteX12" fmla="*/ 0 w 1378565"/>
                <a:gd name="connsiteY12" fmla="*/ 95040 h 95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950400">
                  <a:moveTo>
                    <a:pt x="0" y="95040"/>
                  </a:moveTo>
                  <a:cubicBezTo>
                    <a:pt x="0" y="69834"/>
                    <a:pt x="10013" y="45660"/>
                    <a:pt x="27837" y="27837"/>
                  </a:cubicBezTo>
                  <a:cubicBezTo>
                    <a:pt x="45660" y="10014"/>
                    <a:pt x="69834" y="0"/>
                    <a:pt x="95040" y="1"/>
                  </a:cubicBezTo>
                  <a:lnTo>
                    <a:pt x="1283525" y="0"/>
                  </a:lnTo>
                  <a:cubicBezTo>
                    <a:pt x="1308731" y="0"/>
                    <a:pt x="1332905" y="10013"/>
                    <a:pt x="1350728" y="27837"/>
                  </a:cubicBezTo>
                  <a:cubicBezTo>
                    <a:pt x="1368551" y="45660"/>
                    <a:pt x="1378565" y="69834"/>
                    <a:pt x="1378564" y="95040"/>
                  </a:cubicBezTo>
                  <a:cubicBezTo>
                    <a:pt x="1378564" y="348480"/>
                    <a:pt x="1378565" y="601920"/>
                    <a:pt x="1378565" y="855360"/>
                  </a:cubicBezTo>
                  <a:cubicBezTo>
                    <a:pt x="1378565" y="880566"/>
                    <a:pt x="1368552" y="904740"/>
                    <a:pt x="1350728" y="922563"/>
                  </a:cubicBezTo>
                  <a:cubicBezTo>
                    <a:pt x="1332905" y="940386"/>
                    <a:pt x="1308731" y="950400"/>
                    <a:pt x="1283525" y="950400"/>
                  </a:cubicBezTo>
                  <a:lnTo>
                    <a:pt x="95040" y="950400"/>
                  </a:lnTo>
                  <a:cubicBezTo>
                    <a:pt x="69834" y="950400"/>
                    <a:pt x="45660" y="940387"/>
                    <a:pt x="27837" y="922563"/>
                  </a:cubicBezTo>
                  <a:cubicBezTo>
                    <a:pt x="10014" y="904740"/>
                    <a:pt x="0" y="880566"/>
                    <a:pt x="0" y="855360"/>
                  </a:cubicBezTo>
                  <a:lnTo>
                    <a:pt x="0" y="95040"/>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5464" tIns="135464" rIns="135464" bIns="417998" numCol="1" spcCol="1270" anchor="t" anchorCtr="0">
              <a:noAutofit/>
            </a:bodyPr>
            <a:lstStyle/>
            <a:p>
              <a:pPr defTabSz="846543">
                <a:lnSpc>
                  <a:spcPct val="120000"/>
                </a:lnSpc>
                <a:spcAft>
                  <a:spcPct val="35000"/>
                </a:spcAft>
              </a:pPr>
              <a:endParaRPr lang="en-US" sz="569" dirty="0">
                <a:latin typeface="Noto Sans S Chinese"/>
                <a:ea typeface="FZHei-B01S" panose="02010601030101010101" pitchFamily="2" charset="-122"/>
                <a:cs typeface="+mn-ea"/>
                <a:sym typeface="Noto Sans S Chinese"/>
              </a:endParaRPr>
            </a:p>
          </p:txBody>
        </p:sp>
        <p:sp>
          <p:nvSpPr>
            <p:cNvPr id="14" name="Freeform 31"/>
            <p:cNvSpPr/>
            <p:nvPr/>
          </p:nvSpPr>
          <p:spPr>
            <a:xfrm>
              <a:off x="1272802" y="2458249"/>
              <a:ext cx="1283573" cy="1179880"/>
            </a:xfrm>
            <a:custGeom>
              <a:avLst/>
              <a:gdLst>
                <a:gd name="connsiteX0" fmla="*/ 0 w 1378565"/>
                <a:gd name="connsiteY0" fmla="*/ 126720 h 1267200"/>
                <a:gd name="connsiteX1" fmla="*/ 37116 w 1378565"/>
                <a:gd name="connsiteY1" fmla="*/ 37115 h 1267200"/>
                <a:gd name="connsiteX2" fmla="*/ 126721 w 1378565"/>
                <a:gd name="connsiteY2" fmla="*/ 0 h 1267200"/>
                <a:gd name="connsiteX3" fmla="*/ 1251845 w 1378565"/>
                <a:gd name="connsiteY3" fmla="*/ 0 h 1267200"/>
                <a:gd name="connsiteX4" fmla="*/ 1341450 w 1378565"/>
                <a:gd name="connsiteY4" fmla="*/ 37116 h 1267200"/>
                <a:gd name="connsiteX5" fmla="*/ 1378565 w 1378565"/>
                <a:gd name="connsiteY5" fmla="*/ 126721 h 1267200"/>
                <a:gd name="connsiteX6" fmla="*/ 1378565 w 1378565"/>
                <a:gd name="connsiteY6" fmla="*/ 1140480 h 1267200"/>
                <a:gd name="connsiteX7" fmla="*/ 1341450 w 1378565"/>
                <a:gd name="connsiteY7" fmla="*/ 1230085 h 1267200"/>
                <a:gd name="connsiteX8" fmla="*/ 1251845 w 1378565"/>
                <a:gd name="connsiteY8" fmla="*/ 1267200 h 1267200"/>
                <a:gd name="connsiteX9" fmla="*/ 126720 w 1378565"/>
                <a:gd name="connsiteY9" fmla="*/ 1267200 h 1267200"/>
                <a:gd name="connsiteX10" fmla="*/ 37115 w 1378565"/>
                <a:gd name="connsiteY10" fmla="*/ 1230084 h 1267200"/>
                <a:gd name="connsiteX11" fmla="*/ 0 w 1378565"/>
                <a:gd name="connsiteY11" fmla="*/ 1140479 h 1267200"/>
                <a:gd name="connsiteX12" fmla="*/ 0 w 1378565"/>
                <a:gd name="connsiteY12" fmla="*/ 126720 h 1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1267200">
                  <a:moveTo>
                    <a:pt x="0" y="126720"/>
                  </a:moveTo>
                  <a:cubicBezTo>
                    <a:pt x="0" y="93112"/>
                    <a:pt x="13351" y="60880"/>
                    <a:pt x="37116" y="37115"/>
                  </a:cubicBezTo>
                  <a:cubicBezTo>
                    <a:pt x="60881" y="13350"/>
                    <a:pt x="93112" y="0"/>
                    <a:pt x="126721" y="0"/>
                  </a:cubicBezTo>
                  <a:lnTo>
                    <a:pt x="1251845" y="0"/>
                  </a:lnTo>
                  <a:cubicBezTo>
                    <a:pt x="1285453" y="0"/>
                    <a:pt x="1317685" y="13351"/>
                    <a:pt x="1341450" y="37116"/>
                  </a:cubicBezTo>
                  <a:cubicBezTo>
                    <a:pt x="1365215" y="60881"/>
                    <a:pt x="1378565" y="93112"/>
                    <a:pt x="1378565" y="126721"/>
                  </a:cubicBezTo>
                  <a:lnTo>
                    <a:pt x="1378565" y="1140480"/>
                  </a:lnTo>
                  <a:cubicBezTo>
                    <a:pt x="1378565" y="1174088"/>
                    <a:pt x="1365214" y="1206320"/>
                    <a:pt x="1341450" y="1230085"/>
                  </a:cubicBezTo>
                  <a:cubicBezTo>
                    <a:pt x="1317685" y="1253850"/>
                    <a:pt x="1285454" y="1267200"/>
                    <a:pt x="1251845" y="1267200"/>
                  </a:cubicBezTo>
                  <a:lnTo>
                    <a:pt x="126720" y="1267200"/>
                  </a:lnTo>
                  <a:cubicBezTo>
                    <a:pt x="93112" y="1267200"/>
                    <a:pt x="60880" y="1253849"/>
                    <a:pt x="37115" y="1230084"/>
                  </a:cubicBezTo>
                  <a:cubicBezTo>
                    <a:pt x="13350" y="1206319"/>
                    <a:pt x="0" y="1174088"/>
                    <a:pt x="0" y="1140479"/>
                  </a:cubicBezTo>
                  <a:lnTo>
                    <a:pt x="0" y="126720"/>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7598" tIns="167598" rIns="167598" bIns="167598" numCol="1" spcCol="1270" anchor="t" anchorCtr="0">
              <a:noAutofit/>
            </a:bodyPr>
            <a:lstStyle/>
            <a:p>
              <a:pPr marL="197895" lvl="1" indent="-197895" defTabSz="846543">
                <a:lnSpc>
                  <a:spcPct val="120000"/>
                </a:lnSpc>
                <a:spcAft>
                  <a:spcPct val="15000"/>
                </a:spcAft>
                <a:buChar char="••"/>
              </a:pPr>
              <a:endParaRPr lang="en-US" sz="569" dirty="0">
                <a:latin typeface="Noto Sans S Chinese"/>
                <a:ea typeface="FZHei-B01S" panose="02010601030101010101" pitchFamily="2" charset="-122"/>
                <a:cs typeface="+mn-ea"/>
                <a:sym typeface="Noto Sans S Chinese"/>
              </a:endParaRPr>
            </a:p>
          </p:txBody>
        </p:sp>
        <p:sp>
          <p:nvSpPr>
            <p:cNvPr id="15" name="Freeform 32"/>
            <p:cNvSpPr/>
            <p:nvPr/>
          </p:nvSpPr>
          <p:spPr>
            <a:xfrm>
              <a:off x="2370208" y="2041753"/>
              <a:ext cx="412520" cy="319572"/>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9431" rIns="89148" bIns="59431" numCol="1" spcCol="1270" anchor="ctr" anchorCtr="0">
              <a:noAutofit/>
            </a:bodyPr>
            <a:lstStyle/>
            <a:p>
              <a:pPr algn="ctr" defTabSz="577191">
                <a:lnSpc>
                  <a:spcPct val="120000"/>
                </a:lnSpc>
                <a:spcAft>
                  <a:spcPct val="35000"/>
                </a:spcAft>
              </a:pPr>
              <a:endParaRPr lang="en-US" sz="569">
                <a:latin typeface="Noto Sans S Chinese"/>
                <a:ea typeface="FZHei-B01S" panose="02010601030101010101" pitchFamily="2" charset="-122"/>
                <a:cs typeface="+mn-ea"/>
                <a:sym typeface="Noto Sans S Chinese"/>
              </a:endParaRPr>
            </a:p>
          </p:txBody>
        </p:sp>
        <p:sp>
          <p:nvSpPr>
            <p:cNvPr id="19" name="Freeform 33"/>
            <p:cNvSpPr/>
            <p:nvPr/>
          </p:nvSpPr>
          <p:spPr>
            <a:xfrm>
              <a:off x="2835337" y="1944825"/>
              <a:ext cx="1283573" cy="884911"/>
            </a:xfrm>
            <a:custGeom>
              <a:avLst/>
              <a:gdLst>
                <a:gd name="connsiteX0" fmla="*/ 0 w 1378565"/>
                <a:gd name="connsiteY0" fmla="*/ 95040 h 950400"/>
                <a:gd name="connsiteX1" fmla="*/ 27837 w 1378565"/>
                <a:gd name="connsiteY1" fmla="*/ 27837 h 950400"/>
                <a:gd name="connsiteX2" fmla="*/ 95040 w 1378565"/>
                <a:gd name="connsiteY2" fmla="*/ 1 h 950400"/>
                <a:gd name="connsiteX3" fmla="*/ 1283525 w 1378565"/>
                <a:gd name="connsiteY3" fmla="*/ 0 h 950400"/>
                <a:gd name="connsiteX4" fmla="*/ 1350728 w 1378565"/>
                <a:gd name="connsiteY4" fmla="*/ 27837 h 950400"/>
                <a:gd name="connsiteX5" fmla="*/ 1378564 w 1378565"/>
                <a:gd name="connsiteY5" fmla="*/ 95040 h 950400"/>
                <a:gd name="connsiteX6" fmla="*/ 1378565 w 1378565"/>
                <a:gd name="connsiteY6" fmla="*/ 855360 h 950400"/>
                <a:gd name="connsiteX7" fmla="*/ 1350728 w 1378565"/>
                <a:gd name="connsiteY7" fmla="*/ 922563 h 950400"/>
                <a:gd name="connsiteX8" fmla="*/ 1283525 w 1378565"/>
                <a:gd name="connsiteY8" fmla="*/ 950400 h 950400"/>
                <a:gd name="connsiteX9" fmla="*/ 95040 w 1378565"/>
                <a:gd name="connsiteY9" fmla="*/ 950400 h 950400"/>
                <a:gd name="connsiteX10" fmla="*/ 27837 w 1378565"/>
                <a:gd name="connsiteY10" fmla="*/ 922563 h 950400"/>
                <a:gd name="connsiteX11" fmla="*/ 0 w 1378565"/>
                <a:gd name="connsiteY11" fmla="*/ 855360 h 950400"/>
                <a:gd name="connsiteX12" fmla="*/ 0 w 1378565"/>
                <a:gd name="connsiteY12" fmla="*/ 95040 h 95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950400">
                  <a:moveTo>
                    <a:pt x="0" y="95040"/>
                  </a:moveTo>
                  <a:cubicBezTo>
                    <a:pt x="0" y="69834"/>
                    <a:pt x="10013" y="45660"/>
                    <a:pt x="27837" y="27837"/>
                  </a:cubicBezTo>
                  <a:cubicBezTo>
                    <a:pt x="45660" y="10014"/>
                    <a:pt x="69834" y="0"/>
                    <a:pt x="95040" y="1"/>
                  </a:cubicBezTo>
                  <a:lnTo>
                    <a:pt x="1283525" y="0"/>
                  </a:lnTo>
                  <a:cubicBezTo>
                    <a:pt x="1308731" y="0"/>
                    <a:pt x="1332905" y="10013"/>
                    <a:pt x="1350728" y="27837"/>
                  </a:cubicBezTo>
                  <a:cubicBezTo>
                    <a:pt x="1368551" y="45660"/>
                    <a:pt x="1378565" y="69834"/>
                    <a:pt x="1378564" y="95040"/>
                  </a:cubicBezTo>
                  <a:cubicBezTo>
                    <a:pt x="1378564" y="348480"/>
                    <a:pt x="1378565" y="601920"/>
                    <a:pt x="1378565" y="855360"/>
                  </a:cubicBezTo>
                  <a:cubicBezTo>
                    <a:pt x="1378565" y="880566"/>
                    <a:pt x="1368552" y="904740"/>
                    <a:pt x="1350728" y="922563"/>
                  </a:cubicBezTo>
                  <a:cubicBezTo>
                    <a:pt x="1332905" y="940386"/>
                    <a:pt x="1308731" y="950400"/>
                    <a:pt x="1283525" y="950400"/>
                  </a:cubicBezTo>
                  <a:lnTo>
                    <a:pt x="95040" y="950400"/>
                  </a:lnTo>
                  <a:cubicBezTo>
                    <a:pt x="69834" y="950400"/>
                    <a:pt x="45660" y="940387"/>
                    <a:pt x="27837" y="922563"/>
                  </a:cubicBezTo>
                  <a:cubicBezTo>
                    <a:pt x="10014" y="904740"/>
                    <a:pt x="0" y="880566"/>
                    <a:pt x="0" y="855360"/>
                  </a:cubicBezTo>
                  <a:lnTo>
                    <a:pt x="0" y="9504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5464" tIns="135464" rIns="135464" bIns="417998" numCol="1" spcCol="1270" anchor="t" anchorCtr="0">
              <a:noAutofit/>
            </a:bodyPr>
            <a:lstStyle/>
            <a:p>
              <a:pPr defTabSz="846543">
                <a:lnSpc>
                  <a:spcPct val="120000"/>
                </a:lnSpc>
                <a:spcAft>
                  <a:spcPct val="35000"/>
                </a:spcAft>
              </a:pPr>
              <a:endParaRPr lang="en-US" sz="569" dirty="0">
                <a:latin typeface="Noto Sans S Chinese"/>
                <a:ea typeface="FZHei-B01S" panose="02010601030101010101" pitchFamily="2" charset="-122"/>
                <a:cs typeface="+mn-ea"/>
                <a:sym typeface="Noto Sans S Chinese"/>
              </a:endParaRPr>
            </a:p>
          </p:txBody>
        </p:sp>
        <p:sp>
          <p:nvSpPr>
            <p:cNvPr id="21" name="Freeform 34"/>
            <p:cNvSpPr/>
            <p:nvPr/>
          </p:nvSpPr>
          <p:spPr>
            <a:xfrm>
              <a:off x="3098236" y="2458249"/>
              <a:ext cx="1283573" cy="1179880"/>
            </a:xfrm>
            <a:custGeom>
              <a:avLst/>
              <a:gdLst>
                <a:gd name="connsiteX0" fmla="*/ 0 w 1378565"/>
                <a:gd name="connsiteY0" fmla="*/ 126720 h 1267200"/>
                <a:gd name="connsiteX1" fmla="*/ 37116 w 1378565"/>
                <a:gd name="connsiteY1" fmla="*/ 37115 h 1267200"/>
                <a:gd name="connsiteX2" fmla="*/ 126721 w 1378565"/>
                <a:gd name="connsiteY2" fmla="*/ 0 h 1267200"/>
                <a:gd name="connsiteX3" fmla="*/ 1251845 w 1378565"/>
                <a:gd name="connsiteY3" fmla="*/ 0 h 1267200"/>
                <a:gd name="connsiteX4" fmla="*/ 1341450 w 1378565"/>
                <a:gd name="connsiteY4" fmla="*/ 37116 h 1267200"/>
                <a:gd name="connsiteX5" fmla="*/ 1378565 w 1378565"/>
                <a:gd name="connsiteY5" fmla="*/ 126721 h 1267200"/>
                <a:gd name="connsiteX6" fmla="*/ 1378565 w 1378565"/>
                <a:gd name="connsiteY6" fmla="*/ 1140480 h 1267200"/>
                <a:gd name="connsiteX7" fmla="*/ 1341450 w 1378565"/>
                <a:gd name="connsiteY7" fmla="*/ 1230085 h 1267200"/>
                <a:gd name="connsiteX8" fmla="*/ 1251845 w 1378565"/>
                <a:gd name="connsiteY8" fmla="*/ 1267200 h 1267200"/>
                <a:gd name="connsiteX9" fmla="*/ 126720 w 1378565"/>
                <a:gd name="connsiteY9" fmla="*/ 1267200 h 1267200"/>
                <a:gd name="connsiteX10" fmla="*/ 37115 w 1378565"/>
                <a:gd name="connsiteY10" fmla="*/ 1230084 h 1267200"/>
                <a:gd name="connsiteX11" fmla="*/ 0 w 1378565"/>
                <a:gd name="connsiteY11" fmla="*/ 1140479 h 1267200"/>
                <a:gd name="connsiteX12" fmla="*/ 0 w 1378565"/>
                <a:gd name="connsiteY12" fmla="*/ 126720 h 1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1267200">
                  <a:moveTo>
                    <a:pt x="0" y="126720"/>
                  </a:moveTo>
                  <a:cubicBezTo>
                    <a:pt x="0" y="93112"/>
                    <a:pt x="13351" y="60880"/>
                    <a:pt x="37116" y="37115"/>
                  </a:cubicBezTo>
                  <a:cubicBezTo>
                    <a:pt x="60881" y="13350"/>
                    <a:pt x="93112" y="0"/>
                    <a:pt x="126721" y="0"/>
                  </a:cubicBezTo>
                  <a:lnTo>
                    <a:pt x="1251845" y="0"/>
                  </a:lnTo>
                  <a:cubicBezTo>
                    <a:pt x="1285453" y="0"/>
                    <a:pt x="1317685" y="13351"/>
                    <a:pt x="1341450" y="37116"/>
                  </a:cubicBezTo>
                  <a:cubicBezTo>
                    <a:pt x="1365215" y="60881"/>
                    <a:pt x="1378565" y="93112"/>
                    <a:pt x="1378565" y="126721"/>
                  </a:cubicBezTo>
                  <a:lnTo>
                    <a:pt x="1378565" y="1140480"/>
                  </a:lnTo>
                  <a:cubicBezTo>
                    <a:pt x="1378565" y="1174088"/>
                    <a:pt x="1365214" y="1206320"/>
                    <a:pt x="1341450" y="1230085"/>
                  </a:cubicBezTo>
                  <a:cubicBezTo>
                    <a:pt x="1317685" y="1253850"/>
                    <a:pt x="1285454" y="1267200"/>
                    <a:pt x="1251845" y="1267200"/>
                  </a:cubicBezTo>
                  <a:lnTo>
                    <a:pt x="126720" y="1267200"/>
                  </a:lnTo>
                  <a:cubicBezTo>
                    <a:pt x="93112" y="1267200"/>
                    <a:pt x="60880" y="1253849"/>
                    <a:pt x="37115" y="1230084"/>
                  </a:cubicBezTo>
                  <a:cubicBezTo>
                    <a:pt x="13350" y="1206319"/>
                    <a:pt x="0" y="1174088"/>
                    <a:pt x="0" y="1140479"/>
                  </a:cubicBezTo>
                  <a:lnTo>
                    <a:pt x="0" y="126720"/>
                  </a:lnTo>
                  <a:close/>
                </a:path>
              </a:pathLst>
            </a:custGeom>
            <a:ln>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7598" tIns="167598" rIns="167598" bIns="167598" numCol="1" spcCol="1270" anchor="t" anchorCtr="0">
              <a:noAutofit/>
            </a:bodyPr>
            <a:lstStyle/>
            <a:p>
              <a:pPr marL="197895" lvl="1" indent="-197895" defTabSz="846543">
                <a:lnSpc>
                  <a:spcPct val="120000"/>
                </a:lnSpc>
                <a:spcAft>
                  <a:spcPct val="15000"/>
                </a:spcAft>
                <a:buChar char="••"/>
              </a:pPr>
              <a:endParaRPr lang="en-US" sz="569" dirty="0">
                <a:latin typeface="Noto Sans S Chinese"/>
                <a:ea typeface="FZHei-B01S" panose="02010601030101010101" pitchFamily="2" charset="-122"/>
                <a:cs typeface="+mn-ea"/>
                <a:sym typeface="Noto Sans S Chinese"/>
              </a:endParaRPr>
            </a:p>
          </p:txBody>
        </p:sp>
        <p:sp>
          <p:nvSpPr>
            <p:cNvPr id="22" name="Freeform 35"/>
            <p:cNvSpPr/>
            <p:nvPr/>
          </p:nvSpPr>
          <p:spPr>
            <a:xfrm>
              <a:off x="4216333" y="2041753"/>
              <a:ext cx="412520" cy="319572"/>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9431" rIns="89148" bIns="59431" numCol="1" spcCol="1270" anchor="ctr" anchorCtr="0">
              <a:noAutofit/>
            </a:bodyPr>
            <a:lstStyle/>
            <a:p>
              <a:pPr algn="ctr" defTabSz="577191">
                <a:lnSpc>
                  <a:spcPct val="120000"/>
                </a:lnSpc>
                <a:spcAft>
                  <a:spcPct val="35000"/>
                </a:spcAft>
              </a:pPr>
              <a:endParaRPr lang="en-US" sz="569">
                <a:latin typeface="Noto Sans S Chinese"/>
                <a:ea typeface="FZHei-B01S" panose="02010601030101010101" pitchFamily="2" charset="-122"/>
                <a:cs typeface="+mn-ea"/>
                <a:sym typeface="Noto Sans S Chinese"/>
              </a:endParaRPr>
            </a:p>
          </p:txBody>
        </p:sp>
        <p:sp>
          <p:nvSpPr>
            <p:cNvPr id="23" name="Freeform 36"/>
            <p:cNvSpPr/>
            <p:nvPr/>
          </p:nvSpPr>
          <p:spPr>
            <a:xfrm>
              <a:off x="4702157" y="1944825"/>
              <a:ext cx="1283573" cy="884911"/>
            </a:xfrm>
            <a:custGeom>
              <a:avLst/>
              <a:gdLst>
                <a:gd name="connsiteX0" fmla="*/ 0 w 1378565"/>
                <a:gd name="connsiteY0" fmla="*/ 95040 h 950400"/>
                <a:gd name="connsiteX1" fmla="*/ 27837 w 1378565"/>
                <a:gd name="connsiteY1" fmla="*/ 27837 h 950400"/>
                <a:gd name="connsiteX2" fmla="*/ 95040 w 1378565"/>
                <a:gd name="connsiteY2" fmla="*/ 1 h 950400"/>
                <a:gd name="connsiteX3" fmla="*/ 1283525 w 1378565"/>
                <a:gd name="connsiteY3" fmla="*/ 0 h 950400"/>
                <a:gd name="connsiteX4" fmla="*/ 1350728 w 1378565"/>
                <a:gd name="connsiteY4" fmla="*/ 27837 h 950400"/>
                <a:gd name="connsiteX5" fmla="*/ 1378564 w 1378565"/>
                <a:gd name="connsiteY5" fmla="*/ 95040 h 950400"/>
                <a:gd name="connsiteX6" fmla="*/ 1378565 w 1378565"/>
                <a:gd name="connsiteY6" fmla="*/ 855360 h 950400"/>
                <a:gd name="connsiteX7" fmla="*/ 1350728 w 1378565"/>
                <a:gd name="connsiteY7" fmla="*/ 922563 h 950400"/>
                <a:gd name="connsiteX8" fmla="*/ 1283525 w 1378565"/>
                <a:gd name="connsiteY8" fmla="*/ 950400 h 950400"/>
                <a:gd name="connsiteX9" fmla="*/ 95040 w 1378565"/>
                <a:gd name="connsiteY9" fmla="*/ 950400 h 950400"/>
                <a:gd name="connsiteX10" fmla="*/ 27837 w 1378565"/>
                <a:gd name="connsiteY10" fmla="*/ 922563 h 950400"/>
                <a:gd name="connsiteX11" fmla="*/ 0 w 1378565"/>
                <a:gd name="connsiteY11" fmla="*/ 855360 h 950400"/>
                <a:gd name="connsiteX12" fmla="*/ 0 w 1378565"/>
                <a:gd name="connsiteY12" fmla="*/ 95040 h 95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950400">
                  <a:moveTo>
                    <a:pt x="0" y="95040"/>
                  </a:moveTo>
                  <a:cubicBezTo>
                    <a:pt x="0" y="69834"/>
                    <a:pt x="10013" y="45660"/>
                    <a:pt x="27837" y="27837"/>
                  </a:cubicBezTo>
                  <a:cubicBezTo>
                    <a:pt x="45660" y="10014"/>
                    <a:pt x="69834" y="0"/>
                    <a:pt x="95040" y="1"/>
                  </a:cubicBezTo>
                  <a:lnTo>
                    <a:pt x="1283525" y="0"/>
                  </a:lnTo>
                  <a:cubicBezTo>
                    <a:pt x="1308731" y="0"/>
                    <a:pt x="1332905" y="10013"/>
                    <a:pt x="1350728" y="27837"/>
                  </a:cubicBezTo>
                  <a:cubicBezTo>
                    <a:pt x="1368551" y="45660"/>
                    <a:pt x="1378565" y="69834"/>
                    <a:pt x="1378564" y="95040"/>
                  </a:cubicBezTo>
                  <a:cubicBezTo>
                    <a:pt x="1378564" y="348480"/>
                    <a:pt x="1378565" y="601920"/>
                    <a:pt x="1378565" y="855360"/>
                  </a:cubicBezTo>
                  <a:cubicBezTo>
                    <a:pt x="1378565" y="880566"/>
                    <a:pt x="1368552" y="904740"/>
                    <a:pt x="1350728" y="922563"/>
                  </a:cubicBezTo>
                  <a:cubicBezTo>
                    <a:pt x="1332905" y="940386"/>
                    <a:pt x="1308731" y="950400"/>
                    <a:pt x="1283525" y="950400"/>
                  </a:cubicBezTo>
                  <a:lnTo>
                    <a:pt x="95040" y="950400"/>
                  </a:lnTo>
                  <a:cubicBezTo>
                    <a:pt x="69834" y="950400"/>
                    <a:pt x="45660" y="940387"/>
                    <a:pt x="27837" y="922563"/>
                  </a:cubicBezTo>
                  <a:cubicBezTo>
                    <a:pt x="10014" y="904740"/>
                    <a:pt x="0" y="880566"/>
                    <a:pt x="0" y="855360"/>
                  </a:cubicBezTo>
                  <a:lnTo>
                    <a:pt x="0" y="95040"/>
                  </a:ln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5464" tIns="135464" rIns="135464" bIns="417998" numCol="1" spcCol="1270" anchor="t" anchorCtr="0">
              <a:noAutofit/>
            </a:bodyPr>
            <a:lstStyle/>
            <a:p>
              <a:pPr defTabSz="846543">
                <a:lnSpc>
                  <a:spcPct val="120000"/>
                </a:lnSpc>
                <a:spcAft>
                  <a:spcPct val="35000"/>
                </a:spcAft>
              </a:pPr>
              <a:endParaRPr lang="en-US" sz="569" dirty="0">
                <a:latin typeface="Noto Sans S Chinese"/>
                <a:ea typeface="FZHei-B01S" panose="02010601030101010101" pitchFamily="2" charset="-122"/>
                <a:cs typeface="+mn-ea"/>
                <a:sym typeface="Noto Sans S Chinese"/>
              </a:endParaRPr>
            </a:p>
          </p:txBody>
        </p:sp>
        <p:sp>
          <p:nvSpPr>
            <p:cNvPr id="24" name="Freeform 37"/>
            <p:cNvSpPr/>
            <p:nvPr/>
          </p:nvSpPr>
          <p:spPr>
            <a:xfrm>
              <a:off x="4965055" y="2458249"/>
              <a:ext cx="1283573" cy="1179880"/>
            </a:xfrm>
            <a:custGeom>
              <a:avLst/>
              <a:gdLst>
                <a:gd name="connsiteX0" fmla="*/ 0 w 1378565"/>
                <a:gd name="connsiteY0" fmla="*/ 126720 h 1267200"/>
                <a:gd name="connsiteX1" fmla="*/ 37116 w 1378565"/>
                <a:gd name="connsiteY1" fmla="*/ 37115 h 1267200"/>
                <a:gd name="connsiteX2" fmla="*/ 126721 w 1378565"/>
                <a:gd name="connsiteY2" fmla="*/ 0 h 1267200"/>
                <a:gd name="connsiteX3" fmla="*/ 1251845 w 1378565"/>
                <a:gd name="connsiteY3" fmla="*/ 0 h 1267200"/>
                <a:gd name="connsiteX4" fmla="*/ 1341450 w 1378565"/>
                <a:gd name="connsiteY4" fmla="*/ 37116 h 1267200"/>
                <a:gd name="connsiteX5" fmla="*/ 1378565 w 1378565"/>
                <a:gd name="connsiteY5" fmla="*/ 126721 h 1267200"/>
                <a:gd name="connsiteX6" fmla="*/ 1378565 w 1378565"/>
                <a:gd name="connsiteY6" fmla="*/ 1140480 h 1267200"/>
                <a:gd name="connsiteX7" fmla="*/ 1341450 w 1378565"/>
                <a:gd name="connsiteY7" fmla="*/ 1230085 h 1267200"/>
                <a:gd name="connsiteX8" fmla="*/ 1251845 w 1378565"/>
                <a:gd name="connsiteY8" fmla="*/ 1267200 h 1267200"/>
                <a:gd name="connsiteX9" fmla="*/ 126720 w 1378565"/>
                <a:gd name="connsiteY9" fmla="*/ 1267200 h 1267200"/>
                <a:gd name="connsiteX10" fmla="*/ 37115 w 1378565"/>
                <a:gd name="connsiteY10" fmla="*/ 1230084 h 1267200"/>
                <a:gd name="connsiteX11" fmla="*/ 0 w 1378565"/>
                <a:gd name="connsiteY11" fmla="*/ 1140479 h 1267200"/>
                <a:gd name="connsiteX12" fmla="*/ 0 w 1378565"/>
                <a:gd name="connsiteY12" fmla="*/ 126720 h 1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1267200">
                  <a:moveTo>
                    <a:pt x="0" y="126720"/>
                  </a:moveTo>
                  <a:cubicBezTo>
                    <a:pt x="0" y="93112"/>
                    <a:pt x="13351" y="60880"/>
                    <a:pt x="37116" y="37115"/>
                  </a:cubicBezTo>
                  <a:cubicBezTo>
                    <a:pt x="60881" y="13350"/>
                    <a:pt x="93112" y="0"/>
                    <a:pt x="126721" y="0"/>
                  </a:cubicBezTo>
                  <a:lnTo>
                    <a:pt x="1251845" y="0"/>
                  </a:lnTo>
                  <a:cubicBezTo>
                    <a:pt x="1285453" y="0"/>
                    <a:pt x="1317685" y="13351"/>
                    <a:pt x="1341450" y="37116"/>
                  </a:cubicBezTo>
                  <a:cubicBezTo>
                    <a:pt x="1365215" y="60881"/>
                    <a:pt x="1378565" y="93112"/>
                    <a:pt x="1378565" y="126721"/>
                  </a:cubicBezTo>
                  <a:lnTo>
                    <a:pt x="1378565" y="1140480"/>
                  </a:lnTo>
                  <a:cubicBezTo>
                    <a:pt x="1378565" y="1174088"/>
                    <a:pt x="1365214" y="1206320"/>
                    <a:pt x="1341450" y="1230085"/>
                  </a:cubicBezTo>
                  <a:cubicBezTo>
                    <a:pt x="1317685" y="1253850"/>
                    <a:pt x="1285454" y="1267200"/>
                    <a:pt x="1251845" y="1267200"/>
                  </a:cubicBezTo>
                  <a:lnTo>
                    <a:pt x="126720" y="1267200"/>
                  </a:lnTo>
                  <a:cubicBezTo>
                    <a:pt x="93112" y="1267200"/>
                    <a:pt x="60880" y="1253849"/>
                    <a:pt x="37115" y="1230084"/>
                  </a:cubicBezTo>
                  <a:cubicBezTo>
                    <a:pt x="13350" y="1206319"/>
                    <a:pt x="0" y="1174088"/>
                    <a:pt x="0" y="1140479"/>
                  </a:cubicBezTo>
                  <a:lnTo>
                    <a:pt x="0" y="126720"/>
                  </a:lnTo>
                  <a:close/>
                </a:path>
              </a:pathLst>
            </a:custGeom>
            <a:ln>
              <a:solidFill>
                <a:schemeClr val="accent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7598" tIns="167598" rIns="167598" bIns="167598" numCol="1" spcCol="1270" anchor="t" anchorCtr="0">
              <a:noAutofit/>
            </a:bodyPr>
            <a:lstStyle/>
            <a:p>
              <a:pPr marL="197895" lvl="1" indent="-197895" defTabSz="846543">
                <a:lnSpc>
                  <a:spcPct val="120000"/>
                </a:lnSpc>
                <a:spcAft>
                  <a:spcPct val="15000"/>
                </a:spcAft>
                <a:buChar char="••"/>
              </a:pPr>
              <a:endParaRPr lang="en-US" sz="569" dirty="0">
                <a:latin typeface="Noto Sans S Chinese"/>
                <a:ea typeface="FZHei-B01S" panose="02010601030101010101" pitchFamily="2" charset="-122"/>
                <a:cs typeface="+mn-ea"/>
                <a:sym typeface="Noto Sans S Chinese"/>
              </a:endParaRPr>
            </a:p>
          </p:txBody>
        </p:sp>
        <p:sp>
          <p:nvSpPr>
            <p:cNvPr id="25" name="Freeform 42"/>
            <p:cNvSpPr/>
            <p:nvPr/>
          </p:nvSpPr>
          <p:spPr>
            <a:xfrm>
              <a:off x="6097174" y="2041753"/>
              <a:ext cx="412520" cy="319572"/>
            </a:xfrm>
            <a:custGeom>
              <a:avLst/>
              <a:gdLst>
                <a:gd name="connsiteX0" fmla="*/ 0 w 443049"/>
                <a:gd name="connsiteY0" fmla="*/ 68644 h 343222"/>
                <a:gd name="connsiteX1" fmla="*/ 271438 w 443049"/>
                <a:gd name="connsiteY1" fmla="*/ 68644 h 343222"/>
                <a:gd name="connsiteX2" fmla="*/ 271438 w 443049"/>
                <a:gd name="connsiteY2" fmla="*/ 0 h 343222"/>
                <a:gd name="connsiteX3" fmla="*/ 443049 w 443049"/>
                <a:gd name="connsiteY3" fmla="*/ 171611 h 343222"/>
                <a:gd name="connsiteX4" fmla="*/ 271438 w 443049"/>
                <a:gd name="connsiteY4" fmla="*/ 343222 h 343222"/>
                <a:gd name="connsiteX5" fmla="*/ 271438 w 443049"/>
                <a:gd name="connsiteY5" fmla="*/ 274578 h 343222"/>
                <a:gd name="connsiteX6" fmla="*/ 0 w 443049"/>
                <a:gd name="connsiteY6" fmla="*/ 274578 h 343222"/>
                <a:gd name="connsiteX7" fmla="*/ 0 w 443049"/>
                <a:gd name="connsiteY7" fmla="*/ 68644 h 343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3049" h="343222">
                  <a:moveTo>
                    <a:pt x="0" y="68644"/>
                  </a:moveTo>
                  <a:lnTo>
                    <a:pt x="271438" y="68644"/>
                  </a:lnTo>
                  <a:lnTo>
                    <a:pt x="271438" y="0"/>
                  </a:lnTo>
                  <a:lnTo>
                    <a:pt x="443049" y="171611"/>
                  </a:lnTo>
                  <a:lnTo>
                    <a:pt x="271438" y="343222"/>
                  </a:lnTo>
                  <a:lnTo>
                    <a:pt x="271438" y="274578"/>
                  </a:lnTo>
                  <a:lnTo>
                    <a:pt x="0" y="274578"/>
                  </a:lnTo>
                  <a:lnTo>
                    <a:pt x="0" y="68644"/>
                  </a:lnTo>
                  <a:close/>
                </a:path>
              </a:pathLst>
            </a:custGeom>
            <a:solidFill>
              <a:schemeClr val="accent2"/>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59431" rIns="89148" bIns="59431" numCol="1" spcCol="1270" anchor="ctr" anchorCtr="0">
              <a:noAutofit/>
            </a:bodyPr>
            <a:lstStyle/>
            <a:p>
              <a:pPr algn="ctr" defTabSz="577191">
                <a:lnSpc>
                  <a:spcPct val="120000"/>
                </a:lnSpc>
                <a:spcAft>
                  <a:spcPct val="35000"/>
                </a:spcAft>
              </a:pPr>
              <a:endParaRPr lang="en-US" sz="569">
                <a:latin typeface="Noto Sans S Chinese"/>
                <a:ea typeface="FZHei-B01S" panose="02010601030101010101" pitchFamily="2" charset="-122"/>
                <a:cs typeface="+mn-ea"/>
                <a:sym typeface="Noto Sans S Chinese"/>
              </a:endParaRPr>
            </a:p>
          </p:txBody>
        </p:sp>
        <p:sp>
          <p:nvSpPr>
            <p:cNvPr id="26" name="Freeform 43"/>
            <p:cNvSpPr/>
            <p:nvPr/>
          </p:nvSpPr>
          <p:spPr>
            <a:xfrm>
              <a:off x="6595933" y="1944825"/>
              <a:ext cx="1283573" cy="884911"/>
            </a:xfrm>
            <a:custGeom>
              <a:avLst/>
              <a:gdLst>
                <a:gd name="connsiteX0" fmla="*/ 0 w 1378565"/>
                <a:gd name="connsiteY0" fmla="*/ 95040 h 950400"/>
                <a:gd name="connsiteX1" fmla="*/ 27837 w 1378565"/>
                <a:gd name="connsiteY1" fmla="*/ 27837 h 950400"/>
                <a:gd name="connsiteX2" fmla="*/ 95040 w 1378565"/>
                <a:gd name="connsiteY2" fmla="*/ 1 h 950400"/>
                <a:gd name="connsiteX3" fmla="*/ 1283525 w 1378565"/>
                <a:gd name="connsiteY3" fmla="*/ 0 h 950400"/>
                <a:gd name="connsiteX4" fmla="*/ 1350728 w 1378565"/>
                <a:gd name="connsiteY4" fmla="*/ 27837 h 950400"/>
                <a:gd name="connsiteX5" fmla="*/ 1378564 w 1378565"/>
                <a:gd name="connsiteY5" fmla="*/ 95040 h 950400"/>
                <a:gd name="connsiteX6" fmla="*/ 1378565 w 1378565"/>
                <a:gd name="connsiteY6" fmla="*/ 855360 h 950400"/>
                <a:gd name="connsiteX7" fmla="*/ 1350728 w 1378565"/>
                <a:gd name="connsiteY7" fmla="*/ 922563 h 950400"/>
                <a:gd name="connsiteX8" fmla="*/ 1283525 w 1378565"/>
                <a:gd name="connsiteY8" fmla="*/ 950400 h 950400"/>
                <a:gd name="connsiteX9" fmla="*/ 95040 w 1378565"/>
                <a:gd name="connsiteY9" fmla="*/ 950400 h 950400"/>
                <a:gd name="connsiteX10" fmla="*/ 27837 w 1378565"/>
                <a:gd name="connsiteY10" fmla="*/ 922563 h 950400"/>
                <a:gd name="connsiteX11" fmla="*/ 0 w 1378565"/>
                <a:gd name="connsiteY11" fmla="*/ 855360 h 950400"/>
                <a:gd name="connsiteX12" fmla="*/ 0 w 1378565"/>
                <a:gd name="connsiteY12" fmla="*/ 95040 h 950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950400">
                  <a:moveTo>
                    <a:pt x="0" y="95040"/>
                  </a:moveTo>
                  <a:cubicBezTo>
                    <a:pt x="0" y="69834"/>
                    <a:pt x="10013" y="45660"/>
                    <a:pt x="27837" y="27837"/>
                  </a:cubicBezTo>
                  <a:cubicBezTo>
                    <a:pt x="45660" y="10014"/>
                    <a:pt x="69834" y="0"/>
                    <a:pt x="95040" y="1"/>
                  </a:cubicBezTo>
                  <a:lnTo>
                    <a:pt x="1283525" y="0"/>
                  </a:lnTo>
                  <a:cubicBezTo>
                    <a:pt x="1308731" y="0"/>
                    <a:pt x="1332905" y="10013"/>
                    <a:pt x="1350728" y="27837"/>
                  </a:cubicBezTo>
                  <a:cubicBezTo>
                    <a:pt x="1368551" y="45660"/>
                    <a:pt x="1378565" y="69834"/>
                    <a:pt x="1378564" y="95040"/>
                  </a:cubicBezTo>
                  <a:cubicBezTo>
                    <a:pt x="1378564" y="348480"/>
                    <a:pt x="1378565" y="601920"/>
                    <a:pt x="1378565" y="855360"/>
                  </a:cubicBezTo>
                  <a:cubicBezTo>
                    <a:pt x="1378565" y="880566"/>
                    <a:pt x="1368552" y="904740"/>
                    <a:pt x="1350728" y="922563"/>
                  </a:cubicBezTo>
                  <a:cubicBezTo>
                    <a:pt x="1332905" y="940386"/>
                    <a:pt x="1308731" y="950400"/>
                    <a:pt x="1283525" y="950400"/>
                  </a:cubicBezTo>
                  <a:lnTo>
                    <a:pt x="95040" y="950400"/>
                  </a:lnTo>
                  <a:cubicBezTo>
                    <a:pt x="69834" y="950400"/>
                    <a:pt x="45660" y="940387"/>
                    <a:pt x="27837" y="922563"/>
                  </a:cubicBezTo>
                  <a:cubicBezTo>
                    <a:pt x="10014" y="904740"/>
                    <a:pt x="0" y="880566"/>
                    <a:pt x="0" y="855360"/>
                  </a:cubicBezTo>
                  <a:lnTo>
                    <a:pt x="0" y="95040"/>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5464" tIns="135464" rIns="135464" bIns="417998" numCol="1" spcCol="1270" anchor="t" anchorCtr="0">
              <a:noAutofit/>
            </a:bodyPr>
            <a:lstStyle/>
            <a:p>
              <a:pPr defTabSz="846543">
                <a:lnSpc>
                  <a:spcPct val="120000"/>
                </a:lnSpc>
                <a:spcAft>
                  <a:spcPct val="35000"/>
                </a:spcAft>
              </a:pPr>
              <a:endParaRPr lang="en-US" sz="569" dirty="0">
                <a:latin typeface="Noto Sans S Chinese"/>
                <a:ea typeface="FZHei-B01S" panose="02010601030101010101" pitchFamily="2" charset="-122"/>
                <a:cs typeface="+mn-ea"/>
                <a:sym typeface="Noto Sans S Chinese"/>
              </a:endParaRPr>
            </a:p>
          </p:txBody>
        </p:sp>
        <p:sp>
          <p:nvSpPr>
            <p:cNvPr id="27" name="Freeform 45"/>
            <p:cNvSpPr/>
            <p:nvPr/>
          </p:nvSpPr>
          <p:spPr>
            <a:xfrm>
              <a:off x="6858831" y="2458249"/>
              <a:ext cx="1283573" cy="1179880"/>
            </a:xfrm>
            <a:custGeom>
              <a:avLst/>
              <a:gdLst>
                <a:gd name="connsiteX0" fmla="*/ 0 w 1378565"/>
                <a:gd name="connsiteY0" fmla="*/ 126720 h 1267200"/>
                <a:gd name="connsiteX1" fmla="*/ 37116 w 1378565"/>
                <a:gd name="connsiteY1" fmla="*/ 37115 h 1267200"/>
                <a:gd name="connsiteX2" fmla="*/ 126721 w 1378565"/>
                <a:gd name="connsiteY2" fmla="*/ 0 h 1267200"/>
                <a:gd name="connsiteX3" fmla="*/ 1251845 w 1378565"/>
                <a:gd name="connsiteY3" fmla="*/ 0 h 1267200"/>
                <a:gd name="connsiteX4" fmla="*/ 1341450 w 1378565"/>
                <a:gd name="connsiteY4" fmla="*/ 37116 h 1267200"/>
                <a:gd name="connsiteX5" fmla="*/ 1378565 w 1378565"/>
                <a:gd name="connsiteY5" fmla="*/ 126721 h 1267200"/>
                <a:gd name="connsiteX6" fmla="*/ 1378565 w 1378565"/>
                <a:gd name="connsiteY6" fmla="*/ 1140480 h 1267200"/>
                <a:gd name="connsiteX7" fmla="*/ 1341450 w 1378565"/>
                <a:gd name="connsiteY7" fmla="*/ 1230085 h 1267200"/>
                <a:gd name="connsiteX8" fmla="*/ 1251845 w 1378565"/>
                <a:gd name="connsiteY8" fmla="*/ 1267200 h 1267200"/>
                <a:gd name="connsiteX9" fmla="*/ 126720 w 1378565"/>
                <a:gd name="connsiteY9" fmla="*/ 1267200 h 1267200"/>
                <a:gd name="connsiteX10" fmla="*/ 37115 w 1378565"/>
                <a:gd name="connsiteY10" fmla="*/ 1230084 h 1267200"/>
                <a:gd name="connsiteX11" fmla="*/ 0 w 1378565"/>
                <a:gd name="connsiteY11" fmla="*/ 1140479 h 1267200"/>
                <a:gd name="connsiteX12" fmla="*/ 0 w 1378565"/>
                <a:gd name="connsiteY12" fmla="*/ 126720 h 126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8565" h="1267200">
                  <a:moveTo>
                    <a:pt x="0" y="126720"/>
                  </a:moveTo>
                  <a:cubicBezTo>
                    <a:pt x="0" y="93112"/>
                    <a:pt x="13351" y="60880"/>
                    <a:pt x="37116" y="37115"/>
                  </a:cubicBezTo>
                  <a:cubicBezTo>
                    <a:pt x="60881" y="13350"/>
                    <a:pt x="93112" y="0"/>
                    <a:pt x="126721" y="0"/>
                  </a:cubicBezTo>
                  <a:lnTo>
                    <a:pt x="1251845" y="0"/>
                  </a:lnTo>
                  <a:cubicBezTo>
                    <a:pt x="1285453" y="0"/>
                    <a:pt x="1317685" y="13351"/>
                    <a:pt x="1341450" y="37116"/>
                  </a:cubicBezTo>
                  <a:cubicBezTo>
                    <a:pt x="1365215" y="60881"/>
                    <a:pt x="1378565" y="93112"/>
                    <a:pt x="1378565" y="126721"/>
                  </a:cubicBezTo>
                  <a:lnTo>
                    <a:pt x="1378565" y="1140480"/>
                  </a:lnTo>
                  <a:cubicBezTo>
                    <a:pt x="1378565" y="1174088"/>
                    <a:pt x="1365214" y="1206320"/>
                    <a:pt x="1341450" y="1230085"/>
                  </a:cubicBezTo>
                  <a:cubicBezTo>
                    <a:pt x="1317685" y="1253850"/>
                    <a:pt x="1285454" y="1267200"/>
                    <a:pt x="1251845" y="1267200"/>
                  </a:cubicBezTo>
                  <a:lnTo>
                    <a:pt x="126720" y="1267200"/>
                  </a:lnTo>
                  <a:cubicBezTo>
                    <a:pt x="93112" y="1267200"/>
                    <a:pt x="60880" y="1253849"/>
                    <a:pt x="37115" y="1230084"/>
                  </a:cubicBezTo>
                  <a:cubicBezTo>
                    <a:pt x="13350" y="1206319"/>
                    <a:pt x="0" y="1174088"/>
                    <a:pt x="0" y="1140479"/>
                  </a:cubicBezTo>
                  <a:lnTo>
                    <a:pt x="0" y="126720"/>
                  </a:lnTo>
                  <a:close/>
                </a:path>
              </a:pathLst>
            </a:custGeom>
            <a:ln>
              <a:solidFill>
                <a:schemeClr val="accent2"/>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67598" tIns="167598" rIns="167598" bIns="167598" numCol="1" spcCol="1270" anchor="t" anchorCtr="0">
              <a:noAutofit/>
            </a:bodyPr>
            <a:lstStyle/>
            <a:p>
              <a:pPr marL="197895" lvl="1" indent="-197895" defTabSz="846543">
                <a:lnSpc>
                  <a:spcPct val="120000"/>
                </a:lnSpc>
                <a:spcAft>
                  <a:spcPct val="15000"/>
                </a:spcAft>
                <a:buChar char="••"/>
              </a:pPr>
              <a:endParaRPr lang="en-US" sz="569" dirty="0">
                <a:latin typeface="Noto Sans S Chinese"/>
                <a:ea typeface="FZHei-B01S" panose="02010601030101010101" pitchFamily="2" charset="-122"/>
                <a:cs typeface="+mn-ea"/>
                <a:sym typeface="Noto Sans S Chinese"/>
              </a:endParaRPr>
            </a:p>
          </p:txBody>
        </p:sp>
        <p:sp>
          <p:nvSpPr>
            <p:cNvPr id="28" name="Freeform 66"/>
            <p:cNvSpPr>
              <a:spLocks noEditPoints="1"/>
            </p:cNvSpPr>
            <p:nvPr/>
          </p:nvSpPr>
          <p:spPr bwMode="auto">
            <a:xfrm>
              <a:off x="1734358" y="2837659"/>
              <a:ext cx="360491" cy="421076"/>
            </a:xfrm>
            <a:custGeom>
              <a:avLst/>
              <a:gdLst/>
              <a:ahLst/>
              <a:cxnLst>
                <a:cxn ang="0">
                  <a:pos x="55" y="9"/>
                </a:cxn>
                <a:cxn ang="0">
                  <a:pos x="55" y="14"/>
                </a:cxn>
                <a:cxn ang="0">
                  <a:pos x="27" y="23"/>
                </a:cxn>
                <a:cxn ang="0">
                  <a:pos x="0" y="14"/>
                </a:cxn>
                <a:cxn ang="0">
                  <a:pos x="0" y="9"/>
                </a:cxn>
                <a:cxn ang="0">
                  <a:pos x="27" y="0"/>
                </a:cxn>
                <a:cxn ang="0">
                  <a:pos x="55" y="9"/>
                </a:cxn>
                <a:cxn ang="0">
                  <a:pos x="55" y="21"/>
                </a:cxn>
                <a:cxn ang="0">
                  <a:pos x="55" y="27"/>
                </a:cxn>
                <a:cxn ang="0">
                  <a:pos x="27" y="37"/>
                </a:cxn>
                <a:cxn ang="0">
                  <a:pos x="0" y="27"/>
                </a:cxn>
                <a:cxn ang="0">
                  <a:pos x="0" y="21"/>
                </a:cxn>
                <a:cxn ang="0">
                  <a:pos x="27" y="27"/>
                </a:cxn>
                <a:cxn ang="0">
                  <a:pos x="55" y="21"/>
                </a:cxn>
                <a:cxn ang="0">
                  <a:pos x="55" y="35"/>
                </a:cxn>
                <a:cxn ang="0">
                  <a:pos x="55" y="41"/>
                </a:cxn>
                <a:cxn ang="0">
                  <a:pos x="27" y="50"/>
                </a:cxn>
                <a:cxn ang="0">
                  <a:pos x="0" y="41"/>
                </a:cxn>
                <a:cxn ang="0">
                  <a:pos x="0" y="35"/>
                </a:cxn>
                <a:cxn ang="0">
                  <a:pos x="27" y="41"/>
                </a:cxn>
                <a:cxn ang="0">
                  <a:pos x="55" y="35"/>
                </a:cxn>
                <a:cxn ang="0">
                  <a:pos x="55" y="49"/>
                </a:cxn>
                <a:cxn ang="0">
                  <a:pos x="55" y="55"/>
                </a:cxn>
                <a:cxn ang="0">
                  <a:pos x="27" y="64"/>
                </a:cxn>
                <a:cxn ang="0">
                  <a:pos x="0" y="55"/>
                </a:cxn>
                <a:cxn ang="0">
                  <a:pos x="0" y="49"/>
                </a:cxn>
                <a:cxn ang="0">
                  <a:pos x="27" y="55"/>
                </a:cxn>
                <a:cxn ang="0">
                  <a:pos x="55" y="49"/>
                </a:cxn>
              </a:cxnLst>
              <a:rect l="0" t="0" r="r" b="b"/>
              <a:pathLst>
                <a:path w="55" h="64">
                  <a:moveTo>
                    <a:pt x="55" y="9"/>
                  </a:moveTo>
                  <a:cubicBezTo>
                    <a:pt x="55" y="14"/>
                    <a:pt x="55" y="14"/>
                    <a:pt x="55" y="14"/>
                  </a:cubicBezTo>
                  <a:cubicBezTo>
                    <a:pt x="55" y="19"/>
                    <a:pt x="42" y="23"/>
                    <a:pt x="27" y="23"/>
                  </a:cubicBezTo>
                  <a:cubicBezTo>
                    <a:pt x="12" y="23"/>
                    <a:pt x="0" y="19"/>
                    <a:pt x="0" y="14"/>
                  </a:cubicBezTo>
                  <a:cubicBezTo>
                    <a:pt x="0" y="9"/>
                    <a:pt x="0" y="9"/>
                    <a:pt x="0" y="9"/>
                  </a:cubicBezTo>
                  <a:cubicBezTo>
                    <a:pt x="0" y="4"/>
                    <a:pt x="12" y="0"/>
                    <a:pt x="27" y="0"/>
                  </a:cubicBezTo>
                  <a:cubicBezTo>
                    <a:pt x="42" y="0"/>
                    <a:pt x="55" y="4"/>
                    <a:pt x="55" y="9"/>
                  </a:cubicBezTo>
                  <a:close/>
                  <a:moveTo>
                    <a:pt x="55" y="21"/>
                  </a:moveTo>
                  <a:cubicBezTo>
                    <a:pt x="55" y="27"/>
                    <a:pt x="55" y="27"/>
                    <a:pt x="55" y="27"/>
                  </a:cubicBezTo>
                  <a:cubicBezTo>
                    <a:pt x="55" y="32"/>
                    <a:pt x="42" y="37"/>
                    <a:pt x="27" y="37"/>
                  </a:cubicBezTo>
                  <a:cubicBezTo>
                    <a:pt x="12" y="37"/>
                    <a:pt x="0" y="32"/>
                    <a:pt x="0" y="27"/>
                  </a:cubicBezTo>
                  <a:cubicBezTo>
                    <a:pt x="0" y="21"/>
                    <a:pt x="0" y="21"/>
                    <a:pt x="0" y="21"/>
                  </a:cubicBezTo>
                  <a:cubicBezTo>
                    <a:pt x="6" y="25"/>
                    <a:pt x="16" y="27"/>
                    <a:pt x="27" y="27"/>
                  </a:cubicBezTo>
                  <a:cubicBezTo>
                    <a:pt x="38" y="27"/>
                    <a:pt x="49" y="25"/>
                    <a:pt x="55" y="21"/>
                  </a:cubicBezTo>
                  <a:close/>
                  <a:moveTo>
                    <a:pt x="55" y="35"/>
                  </a:moveTo>
                  <a:cubicBezTo>
                    <a:pt x="55" y="41"/>
                    <a:pt x="55" y="41"/>
                    <a:pt x="55" y="41"/>
                  </a:cubicBezTo>
                  <a:cubicBezTo>
                    <a:pt x="55" y="46"/>
                    <a:pt x="42" y="50"/>
                    <a:pt x="27" y="50"/>
                  </a:cubicBezTo>
                  <a:cubicBezTo>
                    <a:pt x="12" y="50"/>
                    <a:pt x="0" y="46"/>
                    <a:pt x="0" y="41"/>
                  </a:cubicBezTo>
                  <a:cubicBezTo>
                    <a:pt x="0" y="35"/>
                    <a:pt x="0" y="35"/>
                    <a:pt x="0" y="35"/>
                  </a:cubicBezTo>
                  <a:cubicBezTo>
                    <a:pt x="6" y="39"/>
                    <a:pt x="16" y="41"/>
                    <a:pt x="27" y="41"/>
                  </a:cubicBezTo>
                  <a:cubicBezTo>
                    <a:pt x="38" y="41"/>
                    <a:pt x="49" y="39"/>
                    <a:pt x="55" y="35"/>
                  </a:cubicBezTo>
                  <a:close/>
                  <a:moveTo>
                    <a:pt x="55" y="49"/>
                  </a:moveTo>
                  <a:cubicBezTo>
                    <a:pt x="55" y="55"/>
                    <a:pt x="55" y="55"/>
                    <a:pt x="55" y="55"/>
                  </a:cubicBezTo>
                  <a:cubicBezTo>
                    <a:pt x="55" y="60"/>
                    <a:pt x="42" y="64"/>
                    <a:pt x="27" y="64"/>
                  </a:cubicBezTo>
                  <a:cubicBezTo>
                    <a:pt x="12" y="64"/>
                    <a:pt x="0" y="60"/>
                    <a:pt x="0" y="55"/>
                  </a:cubicBezTo>
                  <a:cubicBezTo>
                    <a:pt x="0" y="49"/>
                    <a:pt x="0" y="49"/>
                    <a:pt x="0" y="49"/>
                  </a:cubicBezTo>
                  <a:cubicBezTo>
                    <a:pt x="6" y="53"/>
                    <a:pt x="16" y="55"/>
                    <a:pt x="27" y="55"/>
                  </a:cubicBezTo>
                  <a:cubicBezTo>
                    <a:pt x="38" y="55"/>
                    <a:pt x="49" y="53"/>
                    <a:pt x="55" y="49"/>
                  </a:cubicBezTo>
                  <a:close/>
                </a:path>
              </a:pathLst>
            </a:custGeom>
            <a:solidFill>
              <a:schemeClr val="accent1"/>
            </a:solidFill>
            <a:ln w="9525">
              <a:noFill/>
              <a:round/>
              <a:headEnd/>
              <a:tailEnd/>
            </a:ln>
          </p:spPr>
          <p:txBody>
            <a:bodyPr vert="horz" wrap="square" lIns="79168" tIns="39584" rIns="79168" bIns="39584" numCol="1" anchor="t" anchorCtr="0" compatLnSpc="1">
              <a:prstTxWarp prst="textNoShape">
                <a:avLst/>
              </a:prstTxWarp>
            </a:bodyPr>
            <a:lstStyle/>
            <a:p>
              <a:pPr>
                <a:lnSpc>
                  <a:spcPct val="120000"/>
                </a:lnSpc>
              </a:pPr>
              <a:endParaRPr lang="en-US" sz="569" dirty="0">
                <a:latin typeface="Noto Sans S Chinese"/>
                <a:ea typeface="FZHei-B01S" panose="02010601030101010101" pitchFamily="2" charset="-122"/>
                <a:cs typeface="+mn-ea"/>
                <a:sym typeface="Noto Sans S Chinese"/>
              </a:endParaRPr>
            </a:p>
          </p:txBody>
        </p:sp>
        <p:sp>
          <p:nvSpPr>
            <p:cNvPr id="29" name="Freeform 34"/>
            <p:cNvSpPr>
              <a:spLocks noEditPoints="1"/>
            </p:cNvSpPr>
            <p:nvPr/>
          </p:nvSpPr>
          <p:spPr bwMode="auto">
            <a:xfrm rot="5400000">
              <a:off x="3544902" y="2894335"/>
              <a:ext cx="390283" cy="307724"/>
            </a:xfrm>
            <a:custGeom>
              <a:avLst/>
              <a:gdLst/>
              <a:ahLst/>
              <a:cxnLst>
                <a:cxn ang="0">
                  <a:pos x="72" y="54"/>
                </a:cxn>
                <a:cxn ang="0">
                  <a:pos x="70" y="57"/>
                </a:cxn>
                <a:cxn ang="0">
                  <a:pos x="3" y="57"/>
                </a:cxn>
                <a:cxn ang="0">
                  <a:pos x="0" y="54"/>
                </a:cxn>
                <a:cxn ang="0">
                  <a:pos x="0" y="49"/>
                </a:cxn>
                <a:cxn ang="0">
                  <a:pos x="3" y="47"/>
                </a:cxn>
                <a:cxn ang="0">
                  <a:pos x="70" y="47"/>
                </a:cxn>
                <a:cxn ang="0">
                  <a:pos x="72" y="49"/>
                </a:cxn>
                <a:cxn ang="0">
                  <a:pos x="72" y="54"/>
                </a:cxn>
                <a:cxn ang="0">
                  <a:pos x="72" y="24"/>
                </a:cxn>
                <a:cxn ang="0">
                  <a:pos x="70" y="26"/>
                </a:cxn>
                <a:cxn ang="0">
                  <a:pos x="8" y="26"/>
                </a:cxn>
                <a:cxn ang="0">
                  <a:pos x="6" y="24"/>
                </a:cxn>
                <a:cxn ang="0">
                  <a:pos x="6" y="18"/>
                </a:cxn>
                <a:cxn ang="0">
                  <a:pos x="8" y="16"/>
                </a:cxn>
                <a:cxn ang="0">
                  <a:pos x="70" y="16"/>
                </a:cxn>
                <a:cxn ang="0">
                  <a:pos x="72" y="18"/>
                </a:cxn>
                <a:cxn ang="0">
                  <a:pos x="72" y="24"/>
                </a:cxn>
                <a:cxn ang="0">
                  <a:pos x="72" y="39"/>
                </a:cxn>
                <a:cxn ang="0">
                  <a:pos x="70" y="42"/>
                </a:cxn>
                <a:cxn ang="0">
                  <a:pos x="18" y="42"/>
                </a:cxn>
                <a:cxn ang="0">
                  <a:pos x="16" y="39"/>
                </a:cxn>
                <a:cxn ang="0">
                  <a:pos x="16" y="34"/>
                </a:cxn>
                <a:cxn ang="0">
                  <a:pos x="18" y="31"/>
                </a:cxn>
                <a:cxn ang="0">
                  <a:pos x="70" y="31"/>
                </a:cxn>
                <a:cxn ang="0">
                  <a:pos x="72" y="34"/>
                </a:cxn>
                <a:cxn ang="0">
                  <a:pos x="72" y="39"/>
                </a:cxn>
                <a:cxn ang="0">
                  <a:pos x="72" y="8"/>
                </a:cxn>
                <a:cxn ang="0">
                  <a:pos x="70" y="11"/>
                </a:cxn>
                <a:cxn ang="0">
                  <a:pos x="24" y="11"/>
                </a:cxn>
                <a:cxn ang="0">
                  <a:pos x="21" y="8"/>
                </a:cxn>
                <a:cxn ang="0">
                  <a:pos x="21" y="3"/>
                </a:cxn>
                <a:cxn ang="0">
                  <a:pos x="24" y="0"/>
                </a:cxn>
                <a:cxn ang="0">
                  <a:pos x="70" y="0"/>
                </a:cxn>
                <a:cxn ang="0">
                  <a:pos x="72" y="3"/>
                </a:cxn>
                <a:cxn ang="0">
                  <a:pos x="72" y="8"/>
                </a:cxn>
              </a:cxnLst>
              <a:rect l="0" t="0" r="r" b="b"/>
              <a:pathLst>
                <a:path w="72" h="57">
                  <a:moveTo>
                    <a:pt x="72" y="54"/>
                  </a:moveTo>
                  <a:cubicBezTo>
                    <a:pt x="72" y="56"/>
                    <a:pt x="71" y="57"/>
                    <a:pt x="70" y="57"/>
                  </a:cubicBezTo>
                  <a:cubicBezTo>
                    <a:pt x="3" y="57"/>
                    <a:pt x="3" y="57"/>
                    <a:pt x="3" y="57"/>
                  </a:cubicBezTo>
                  <a:cubicBezTo>
                    <a:pt x="2" y="57"/>
                    <a:pt x="0" y="56"/>
                    <a:pt x="0" y="54"/>
                  </a:cubicBezTo>
                  <a:cubicBezTo>
                    <a:pt x="0" y="49"/>
                    <a:pt x="0" y="49"/>
                    <a:pt x="0" y="49"/>
                  </a:cubicBezTo>
                  <a:cubicBezTo>
                    <a:pt x="0" y="48"/>
                    <a:pt x="2" y="47"/>
                    <a:pt x="3" y="47"/>
                  </a:cubicBezTo>
                  <a:cubicBezTo>
                    <a:pt x="70" y="47"/>
                    <a:pt x="70" y="47"/>
                    <a:pt x="70" y="47"/>
                  </a:cubicBezTo>
                  <a:cubicBezTo>
                    <a:pt x="71" y="47"/>
                    <a:pt x="72" y="48"/>
                    <a:pt x="72" y="49"/>
                  </a:cubicBezTo>
                  <a:lnTo>
                    <a:pt x="72" y="54"/>
                  </a:lnTo>
                  <a:close/>
                  <a:moveTo>
                    <a:pt x="72" y="24"/>
                  </a:moveTo>
                  <a:cubicBezTo>
                    <a:pt x="72" y="25"/>
                    <a:pt x="71" y="26"/>
                    <a:pt x="70" y="26"/>
                  </a:cubicBezTo>
                  <a:cubicBezTo>
                    <a:pt x="8" y="26"/>
                    <a:pt x="8" y="26"/>
                    <a:pt x="8" y="26"/>
                  </a:cubicBezTo>
                  <a:cubicBezTo>
                    <a:pt x="7" y="26"/>
                    <a:pt x="6" y="25"/>
                    <a:pt x="6" y="24"/>
                  </a:cubicBezTo>
                  <a:cubicBezTo>
                    <a:pt x="6" y="18"/>
                    <a:pt x="6" y="18"/>
                    <a:pt x="6" y="18"/>
                  </a:cubicBezTo>
                  <a:cubicBezTo>
                    <a:pt x="6" y="17"/>
                    <a:pt x="7" y="16"/>
                    <a:pt x="8" y="16"/>
                  </a:cubicBezTo>
                  <a:cubicBezTo>
                    <a:pt x="70" y="16"/>
                    <a:pt x="70" y="16"/>
                    <a:pt x="70" y="16"/>
                  </a:cubicBezTo>
                  <a:cubicBezTo>
                    <a:pt x="71" y="16"/>
                    <a:pt x="72" y="17"/>
                    <a:pt x="72" y="18"/>
                  </a:cubicBezTo>
                  <a:lnTo>
                    <a:pt x="72" y="24"/>
                  </a:lnTo>
                  <a:close/>
                  <a:moveTo>
                    <a:pt x="72" y="39"/>
                  </a:moveTo>
                  <a:cubicBezTo>
                    <a:pt x="72" y="40"/>
                    <a:pt x="71" y="42"/>
                    <a:pt x="70" y="42"/>
                  </a:cubicBezTo>
                  <a:cubicBezTo>
                    <a:pt x="18" y="42"/>
                    <a:pt x="18" y="42"/>
                    <a:pt x="18" y="42"/>
                  </a:cubicBezTo>
                  <a:cubicBezTo>
                    <a:pt x="17" y="42"/>
                    <a:pt x="16" y="40"/>
                    <a:pt x="16" y="39"/>
                  </a:cubicBezTo>
                  <a:cubicBezTo>
                    <a:pt x="16" y="34"/>
                    <a:pt x="16" y="34"/>
                    <a:pt x="16" y="34"/>
                  </a:cubicBezTo>
                  <a:cubicBezTo>
                    <a:pt x="16" y="32"/>
                    <a:pt x="17" y="31"/>
                    <a:pt x="18" y="31"/>
                  </a:cubicBezTo>
                  <a:cubicBezTo>
                    <a:pt x="70" y="31"/>
                    <a:pt x="70" y="31"/>
                    <a:pt x="70" y="31"/>
                  </a:cubicBezTo>
                  <a:cubicBezTo>
                    <a:pt x="71" y="31"/>
                    <a:pt x="72" y="32"/>
                    <a:pt x="72" y="34"/>
                  </a:cubicBezTo>
                  <a:lnTo>
                    <a:pt x="72" y="39"/>
                  </a:lnTo>
                  <a:close/>
                  <a:moveTo>
                    <a:pt x="72" y="8"/>
                  </a:moveTo>
                  <a:cubicBezTo>
                    <a:pt x="72" y="10"/>
                    <a:pt x="71" y="11"/>
                    <a:pt x="70" y="11"/>
                  </a:cubicBezTo>
                  <a:cubicBezTo>
                    <a:pt x="24" y="11"/>
                    <a:pt x="24" y="11"/>
                    <a:pt x="24" y="11"/>
                  </a:cubicBezTo>
                  <a:cubicBezTo>
                    <a:pt x="22" y="11"/>
                    <a:pt x="21" y="10"/>
                    <a:pt x="21" y="8"/>
                  </a:cubicBezTo>
                  <a:cubicBezTo>
                    <a:pt x="21" y="3"/>
                    <a:pt x="21" y="3"/>
                    <a:pt x="21" y="3"/>
                  </a:cubicBezTo>
                  <a:cubicBezTo>
                    <a:pt x="21" y="2"/>
                    <a:pt x="22" y="0"/>
                    <a:pt x="24" y="0"/>
                  </a:cubicBezTo>
                  <a:cubicBezTo>
                    <a:pt x="70" y="0"/>
                    <a:pt x="70" y="0"/>
                    <a:pt x="70" y="0"/>
                  </a:cubicBezTo>
                  <a:cubicBezTo>
                    <a:pt x="71" y="0"/>
                    <a:pt x="72" y="2"/>
                    <a:pt x="72" y="3"/>
                  </a:cubicBezTo>
                  <a:lnTo>
                    <a:pt x="72" y="8"/>
                  </a:lnTo>
                  <a:close/>
                </a:path>
              </a:pathLst>
            </a:custGeom>
            <a:solidFill>
              <a:schemeClr val="accent2"/>
            </a:solidFill>
            <a:ln w="9525">
              <a:noFill/>
              <a:round/>
              <a:headEnd/>
              <a:tailEnd/>
            </a:ln>
          </p:spPr>
          <p:txBody>
            <a:bodyPr vert="horz" wrap="square" lIns="79168" tIns="39584" rIns="79168" bIns="39584" numCol="1" anchor="t" anchorCtr="0" compatLnSpc="1">
              <a:prstTxWarp prst="textNoShape">
                <a:avLst/>
              </a:prstTxWarp>
            </a:bodyPr>
            <a:lstStyle/>
            <a:p>
              <a:pPr>
                <a:lnSpc>
                  <a:spcPct val="120000"/>
                </a:lnSpc>
              </a:pPr>
              <a:endParaRPr lang="en-US" sz="569">
                <a:latin typeface="Noto Sans S Chinese"/>
                <a:ea typeface="FZHei-B01S" panose="02010601030101010101" pitchFamily="2" charset="-122"/>
                <a:cs typeface="+mn-ea"/>
                <a:sym typeface="Noto Sans S Chinese"/>
              </a:endParaRPr>
            </a:p>
          </p:txBody>
        </p:sp>
        <p:sp>
          <p:nvSpPr>
            <p:cNvPr id="30" name="Freeform 62"/>
            <p:cNvSpPr>
              <a:spLocks noEditPoints="1"/>
            </p:cNvSpPr>
            <p:nvPr/>
          </p:nvSpPr>
          <p:spPr bwMode="auto">
            <a:xfrm>
              <a:off x="5413264" y="2853053"/>
              <a:ext cx="387155" cy="39025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accent1"/>
            </a:solidFill>
            <a:ln w="9525">
              <a:noFill/>
              <a:round/>
              <a:headEnd/>
              <a:tailEnd/>
            </a:ln>
          </p:spPr>
          <p:txBody>
            <a:bodyPr vert="horz" wrap="square" lIns="79168" tIns="39584" rIns="79168" bIns="39584" numCol="1" anchor="t" anchorCtr="0" compatLnSpc="1">
              <a:prstTxWarp prst="textNoShape">
                <a:avLst/>
              </a:prstTxWarp>
            </a:bodyPr>
            <a:lstStyle/>
            <a:p>
              <a:pPr>
                <a:lnSpc>
                  <a:spcPct val="120000"/>
                </a:lnSpc>
              </a:pPr>
              <a:endParaRPr lang="en-US" sz="569">
                <a:latin typeface="Noto Sans S Chinese"/>
                <a:ea typeface="FZHei-B01S" panose="02010601030101010101" pitchFamily="2" charset="-122"/>
                <a:cs typeface="+mn-ea"/>
                <a:sym typeface="Noto Sans S Chinese"/>
              </a:endParaRPr>
            </a:p>
          </p:txBody>
        </p:sp>
        <p:sp>
          <p:nvSpPr>
            <p:cNvPr id="31" name="Freeform 155"/>
            <p:cNvSpPr>
              <a:spLocks/>
            </p:cNvSpPr>
            <p:nvPr/>
          </p:nvSpPr>
          <p:spPr bwMode="auto">
            <a:xfrm>
              <a:off x="7391666" y="2889715"/>
              <a:ext cx="316914" cy="316914"/>
            </a:xfrm>
            <a:custGeom>
              <a:avLst/>
              <a:gdLst/>
              <a:ahLst/>
              <a:cxnLst>
                <a:cxn ang="0">
                  <a:pos x="31" y="62"/>
                </a:cxn>
                <a:cxn ang="0">
                  <a:pos x="8" y="51"/>
                </a:cxn>
                <a:cxn ang="0">
                  <a:pos x="8" y="49"/>
                </a:cxn>
                <a:cxn ang="0">
                  <a:pos x="13" y="44"/>
                </a:cxn>
                <a:cxn ang="0">
                  <a:pos x="14" y="43"/>
                </a:cxn>
                <a:cxn ang="0">
                  <a:pos x="15" y="44"/>
                </a:cxn>
                <a:cxn ang="0">
                  <a:pos x="31" y="52"/>
                </a:cxn>
                <a:cxn ang="0">
                  <a:pos x="52" y="31"/>
                </a:cxn>
                <a:cxn ang="0">
                  <a:pos x="31" y="11"/>
                </a:cxn>
                <a:cxn ang="0">
                  <a:pos x="17" y="16"/>
                </a:cxn>
                <a:cxn ang="0">
                  <a:pos x="23" y="22"/>
                </a:cxn>
                <a:cxn ang="0">
                  <a:pos x="23" y="25"/>
                </a:cxn>
                <a:cxn ang="0">
                  <a:pos x="21" y="26"/>
                </a:cxn>
                <a:cxn ang="0">
                  <a:pos x="3" y="26"/>
                </a:cxn>
                <a:cxn ang="0">
                  <a:pos x="0" y="24"/>
                </a:cxn>
                <a:cxn ang="0">
                  <a:pos x="0" y="6"/>
                </a:cxn>
                <a:cxn ang="0">
                  <a:pos x="2" y="3"/>
                </a:cxn>
                <a:cxn ang="0">
                  <a:pos x="5" y="4"/>
                </a:cxn>
                <a:cxn ang="0">
                  <a:pos x="10" y="9"/>
                </a:cxn>
                <a:cxn ang="0">
                  <a:pos x="31" y="0"/>
                </a:cxn>
                <a:cxn ang="0">
                  <a:pos x="62" y="31"/>
                </a:cxn>
                <a:cxn ang="0">
                  <a:pos x="31" y="62"/>
                </a:cxn>
              </a:cxnLst>
              <a:rect l="0" t="0" r="r" b="b"/>
              <a:pathLst>
                <a:path w="62" h="62">
                  <a:moveTo>
                    <a:pt x="31" y="62"/>
                  </a:moveTo>
                  <a:cubicBezTo>
                    <a:pt x="22" y="62"/>
                    <a:pt x="13" y="58"/>
                    <a:pt x="8" y="51"/>
                  </a:cubicBezTo>
                  <a:cubicBezTo>
                    <a:pt x="7" y="50"/>
                    <a:pt x="7" y="50"/>
                    <a:pt x="8" y="49"/>
                  </a:cubicBezTo>
                  <a:cubicBezTo>
                    <a:pt x="13" y="44"/>
                    <a:pt x="13" y="44"/>
                    <a:pt x="13" y="44"/>
                  </a:cubicBezTo>
                  <a:cubicBezTo>
                    <a:pt x="13" y="44"/>
                    <a:pt x="14" y="43"/>
                    <a:pt x="14" y="43"/>
                  </a:cubicBezTo>
                  <a:cubicBezTo>
                    <a:pt x="15" y="43"/>
                    <a:pt x="15" y="44"/>
                    <a:pt x="15" y="44"/>
                  </a:cubicBezTo>
                  <a:cubicBezTo>
                    <a:pt x="19" y="49"/>
                    <a:pt x="25" y="52"/>
                    <a:pt x="31" y="52"/>
                  </a:cubicBezTo>
                  <a:cubicBezTo>
                    <a:pt x="43" y="52"/>
                    <a:pt x="52" y="43"/>
                    <a:pt x="52" y="31"/>
                  </a:cubicBezTo>
                  <a:cubicBezTo>
                    <a:pt x="52" y="20"/>
                    <a:pt x="43" y="11"/>
                    <a:pt x="31" y="11"/>
                  </a:cubicBezTo>
                  <a:cubicBezTo>
                    <a:pt x="26" y="11"/>
                    <a:pt x="21" y="13"/>
                    <a:pt x="17" y="16"/>
                  </a:cubicBezTo>
                  <a:cubicBezTo>
                    <a:pt x="23" y="22"/>
                    <a:pt x="23" y="22"/>
                    <a:pt x="23" y="22"/>
                  </a:cubicBezTo>
                  <a:cubicBezTo>
                    <a:pt x="24" y="23"/>
                    <a:pt x="24" y="24"/>
                    <a:pt x="23" y="25"/>
                  </a:cubicBezTo>
                  <a:cubicBezTo>
                    <a:pt x="23" y="26"/>
                    <a:pt x="22" y="26"/>
                    <a:pt x="21" y="26"/>
                  </a:cubicBezTo>
                  <a:cubicBezTo>
                    <a:pt x="3" y="26"/>
                    <a:pt x="3" y="26"/>
                    <a:pt x="3" y="26"/>
                  </a:cubicBezTo>
                  <a:cubicBezTo>
                    <a:pt x="2" y="26"/>
                    <a:pt x="0" y="25"/>
                    <a:pt x="0" y="24"/>
                  </a:cubicBezTo>
                  <a:cubicBezTo>
                    <a:pt x="0" y="6"/>
                    <a:pt x="0" y="6"/>
                    <a:pt x="0" y="6"/>
                  </a:cubicBezTo>
                  <a:cubicBezTo>
                    <a:pt x="0" y="5"/>
                    <a:pt x="1" y="4"/>
                    <a:pt x="2" y="3"/>
                  </a:cubicBezTo>
                  <a:cubicBezTo>
                    <a:pt x="3" y="3"/>
                    <a:pt x="4" y="3"/>
                    <a:pt x="5" y="4"/>
                  </a:cubicBezTo>
                  <a:cubicBezTo>
                    <a:pt x="10" y="9"/>
                    <a:pt x="10" y="9"/>
                    <a:pt x="10" y="9"/>
                  </a:cubicBezTo>
                  <a:cubicBezTo>
                    <a:pt x="16" y="4"/>
                    <a:pt x="23" y="0"/>
                    <a:pt x="31" y="0"/>
                  </a:cubicBezTo>
                  <a:cubicBezTo>
                    <a:pt x="48" y="0"/>
                    <a:pt x="62" y="14"/>
                    <a:pt x="62" y="31"/>
                  </a:cubicBezTo>
                  <a:cubicBezTo>
                    <a:pt x="62" y="48"/>
                    <a:pt x="48" y="62"/>
                    <a:pt x="31" y="62"/>
                  </a:cubicBezTo>
                  <a:close/>
                </a:path>
              </a:pathLst>
            </a:custGeom>
            <a:solidFill>
              <a:schemeClr val="accent2"/>
            </a:solidFill>
            <a:ln w="9525">
              <a:noFill/>
              <a:round/>
              <a:headEnd/>
              <a:tailEnd/>
            </a:ln>
          </p:spPr>
          <p:txBody>
            <a:bodyPr vert="horz" wrap="square" lIns="79168" tIns="39584" rIns="79168" bIns="39584" numCol="1" anchor="t" anchorCtr="0" compatLnSpc="1">
              <a:prstTxWarp prst="textNoShape">
                <a:avLst/>
              </a:prstTxWarp>
            </a:bodyPr>
            <a:lstStyle/>
            <a:p>
              <a:pPr>
                <a:lnSpc>
                  <a:spcPct val="120000"/>
                </a:lnSpc>
              </a:pPr>
              <a:endParaRPr lang="en-US" sz="569">
                <a:latin typeface="Noto Sans S Chinese"/>
                <a:ea typeface="FZHei-B01S" panose="02010601030101010101" pitchFamily="2" charset="-122"/>
                <a:cs typeface="+mn-ea"/>
                <a:sym typeface="Noto Sans S Chinese"/>
              </a:endParaRPr>
            </a:p>
          </p:txBody>
        </p:sp>
      </p:grpSp>
      <p:sp>
        <p:nvSpPr>
          <p:cNvPr id="3" name="矩形 2"/>
          <p:cNvSpPr/>
          <p:nvPr/>
        </p:nvSpPr>
        <p:spPr>
          <a:xfrm>
            <a:off x="838200" y="1047750"/>
            <a:ext cx="1864218" cy="738664"/>
          </a:xfrm>
          <a:prstGeom prst="rect">
            <a:avLst/>
          </a:prstGeom>
        </p:spPr>
        <p:txBody>
          <a:bodyPr wrap="square">
            <a:spAutoFit/>
          </a:bodyPr>
          <a:lstStyle/>
          <a:p>
            <a:r>
              <a:rPr lang="zh-CN" altLang="en-US" sz="1400" dirty="0">
                <a:solidFill>
                  <a:schemeClr val="tx2"/>
                </a:solidFill>
                <a:cs typeface="+mn-ea"/>
                <a:sym typeface="+mn-lt"/>
              </a:rPr>
              <a:t>有人认为客户分类就是把客户按照时间和价值做以简单区分</a:t>
            </a:r>
            <a:endParaRPr lang="zh-CN" altLang="en-US" sz="1400" dirty="0">
              <a:solidFill>
                <a:schemeClr val="tx2"/>
              </a:solidFill>
            </a:endParaRPr>
          </a:p>
        </p:txBody>
      </p:sp>
      <p:sp>
        <p:nvSpPr>
          <p:cNvPr id="49" name="矩形 48"/>
          <p:cNvSpPr/>
          <p:nvPr/>
        </p:nvSpPr>
        <p:spPr>
          <a:xfrm>
            <a:off x="2764635" y="3790950"/>
            <a:ext cx="1864218" cy="738664"/>
          </a:xfrm>
          <a:prstGeom prst="rect">
            <a:avLst/>
          </a:prstGeom>
        </p:spPr>
        <p:txBody>
          <a:bodyPr wrap="square">
            <a:spAutoFit/>
          </a:bodyPr>
          <a:lstStyle/>
          <a:p>
            <a:r>
              <a:rPr lang="zh-CN" altLang="en-US" sz="1400" dirty="0">
                <a:solidFill>
                  <a:schemeClr val="tx2"/>
                </a:solidFill>
                <a:cs typeface="+mn-ea"/>
                <a:sym typeface="+mn-lt"/>
              </a:rPr>
              <a:t>我们一直在寻找这样的客户：能够与我们的业务匹配</a:t>
            </a:r>
            <a:endParaRPr lang="zh-CN" altLang="en-US" sz="1400" dirty="0">
              <a:solidFill>
                <a:schemeClr val="tx2"/>
              </a:solidFill>
            </a:endParaRPr>
          </a:p>
        </p:txBody>
      </p:sp>
      <p:sp>
        <p:nvSpPr>
          <p:cNvPr id="50" name="矩形 49"/>
          <p:cNvSpPr/>
          <p:nvPr/>
        </p:nvSpPr>
        <p:spPr>
          <a:xfrm>
            <a:off x="4487805" y="1081920"/>
            <a:ext cx="1836795" cy="738664"/>
          </a:xfrm>
          <a:prstGeom prst="rect">
            <a:avLst/>
          </a:prstGeom>
        </p:spPr>
        <p:txBody>
          <a:bodyPr wrap="square">
            <a:spAutoFit/>
          </a:bodyPr>
          <a:lstStyle/>
          <a:p>
            <a:r>
              <a:rPr lang="zh-CN" altLang="en-US" sz="1400" dirty="0">
                <a:solidFill>
                  <a:schemeClr val="tx2"/>
                </a:solidFill>
                <a:cs typeface="+mn-ea"/>
                <a:sym typeface="+mn-lt"/>
              </a:rPr>
              <a:t>能够有明确的需求。固定的消费周期，良好的消费习惯</a:t>
            </a:r>
            <a:endParaRPr lang="zh-CN" altLang="en-US" sz="1400" dirty="0">
              <a:solidFill>
                <a:schemeClr val="tx2"/>
              </a:solidFill>
            </a:endParaRPr>
          </a:p>
        </p:txBody>
      </p:sp>
      <p:sp>
        <p:nvSpPr>
          <p:cNvPr id="51" name="矩形 50"/>
          <p:cNvSpPr/>
          <p:nvPr/>
        </p:nvSpPr>
        <p:spPr>
          <a:xfrm>
            <a:off x="6459557" y="3791988"/>
            <a:ext cx="1864218" cy="523220"/>
          </a:xfrm>
          <a:prstGeom prst="rect">
            <a:avLst/>
          </a:prstGeom>
        </p:spPr>
        <p:txBody>
          <a:bodyPr wrap="square">
            <a:spAutoFit/>
          </a:bodyPr>
          <a:lstStyle/>
          <a:p>
            <a:r>
              <a:rPr lang="zh-CN" altLang="en-US" sz="1400" dirty="0">
                <a:solidFill>
                  <a:schemeClr val="tx2"/>
                </a:solidFill>
                <a:cs typeface="+mn-ea"/>
                <a:sym typeface="+mn-lt"/>
              </a:rPr>
              <a:t>持续稳定的合作。这样的客户在哪里？</a:t>
            </a:r>
            <a:endParaRPr lang="zh-CN" altLang="en-US" sz="1400" dirty="0">
              <a:solidFill>
                <a:schemeClr val="tx2"/>
              </a:solidFill>
            </a:endParaRPr>
          </a:p>
        </p:txBody>
      </p:sp>
    </p:spTree>
    <p:extLst>
      <p:ext uri="{BB962C8B-B14F-4D97-AF65-F5344CB8AC3E}">
        <p14:creationId xmlns:p14="http://schemas.microsoft.com/office/powerpoint/2010/main" val="17703285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 calcmode="lin" valueType="num">
                                      <p:cBhvr additive="base">
                                        <p:cTn id="12" dur="500" fill="hold"/>
                                        <p:tgtEl>
                                          <p:spTgt spid="49"/>
                                        </p:tgtEl>
                                        <p:attrNameLst>
                                          <p:attrName>ppt_x</p:attrName>
                                        </p:attrNameLst>
                                      </p:cBhvr>
                                      <p:tavLst>
                                        <p:tav tm="0">
                                          <p:val>
                                            <p:strVal val="#ppt_x"/>
                                          </p:val>
                                        </p:tav>
                                        <p:tav tm="100000">
                                          <p:val>
                                            <p:strVal val="#ppt_x"/>
                                          </p:val>
                                        </p:tav>
                                      </p:tavLst>
                                    </p:anim>
                                    <p:anim calcmode="lin" valueType="num">
                                      <p:cBhvr additive="base">
                                        <p:cTn id="13" dur="500" fill="hold"/>
                                        <p:tgtEl>
                                          <p:spTgt spid="49"/>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51"/>
                                        </p:tgtEl>
                                        <p:attrNameLst>
                                          <p:attrName>style.visibility</p:attrName>
                                        </p:attrNameLst>
                                      </p:cBhvr>
                                      <p:to>
                                        <p:strVal val="visible"/>
                                      </p:to>
                                    </p:set>
                                    <p:anim calcmode="lin" valueType="num">
                                      <p:cBhvr additive="base">
                                        <p:cTn id="16" dur="500" fill="hold"/>
                                        <p:tgtEl>
                                          <p:spTgt spid="51"/>
                                        </p:tgtEl>
                                        <p:attrNameLst>
                                          <p:attrName>ppt_x</p:attrName>
                                        </p:attrNameLst>
                                      </p:cBhvr>
                                      <p:tavLst>
                                        <p:tav tm="0">
                                          <p:val>
                                            <p:strVal val="#ppt_x"/>
                                          </p:val>
                                        </p:tav>
                                        <p:tav tm="100000">
                                          <p:val>
                                            <p:strVal val="#ppt_x"/>
                                          </p:val>
                                        </p:tav>
                                      </p:tavLst>
                                    </p:anim>
                                    <p:anim calcmode="lin" valueType="num">
                                      <p:cBhvr additive="base">
                                        <p:cTn id="17" dur="500" fill="hold"/>
                                        <p:tgtEl>
                                          <p:spTgt spid="51"/>
                                        </p:tgtEl>
                                        <p:attrNameLst>
                                          <p:attrName>ppt_y</p:attrName>
                                        </p:attrNameLst>
                                      </p:cBhvr>
                                      <p:tavLst>
                                        <p:tav tm="0">
                                          <p:val>
                                            <p:strVal val="1+#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ppt_x"/>
                                          </p:val>
                                        </p:tav>
                                        <p:tav tm="100000">
                                          <p:val>
                                            <p:strVal val="#ppt_x"/>
                                          </p:val>
                                        </p:tav>
                                      </p:tavLst>
                                    </p:anim>
                                    <p:anim calcmode="lin" valueType="num">
                                      <p:cBhvr additive="base">
                                        <p:cTn id="21" dur="500" fill="hold"/>
                                        <p:tgtEl>
                                          <p:spTgt spid="3"/>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ppt_x"/>
                                          </p:val>
                                        </p:tav>
                                        <p:tav tm="100000">
                                          <p:val>
                                            <p:strVal val="#ppt_x"/>
                                          </p:val>
                                        </p:tav>
                                      </p:tavLst>
                                    </p:anim>
                                    <p:anim calcmode="lin" valueType="num">
                                      <p:cBhvr additive="base">
                                        <p:cTn id="25"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52551"/>
            <a:ext cx="548640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86400" y="1352551"/>
            <a:ext cx="3657600" cy="259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flipH="1">
            <a:off x="6072879"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p:cNvSpPr/>
          <p:nvPr/>
        </p:nvSpPr>
        <p:spPr>
          <a:xfrm rot="2700000" flipH="1">
            <a:off x="4479556"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0" y="104775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flipV="1">
            <a:off x="6858000" y="4048411"/>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40A2D636-70A9-E648-8A35-22C9711EAB72}"/>
              </a:ext>
            </a:extLst>
          </p:cNvPr>
          <p:cNvSpPr txBox="1"/>
          <p:nvPr/>
        </p:nvSpPr>
        <p:spPr>
          <a:xfrm>
            <a:off x="6178865" y="2038350"/>
            <a:ext cx="1127232" cy="1107996"/>
          </a:xfrm>
          <a:prstGeom prst="rect">
            <a:avLst/>
          </a:prstGeom>
          <a:noFill/>
        </p:spPr>
        <p:txBody>
          <a:bodyPr wrap="none" rtlCol="0">
            <a:spAutoFit/>
          </a:bodyPr>
          <a:lstStyle/>
          <a:p>
            <a:r>
              <a:rPr kumimoji="1" lang="en-US" altLang="zh-CN" sz="6600" b="1" dirty="0" smtClean="0">
                <a:solidFill>
                  <a:schemeClr val="bg1"/>
                </a:solidFill>
                <a:cs typeface="+mn-ea"/>
                <a:sym typeface="+mn-lt"/>
              </a:rPr>
              <a:t>02</a:t>
            </a:r>
            <a:endParaRPr kumimoji="1" lang="zh-CN" altLang="en-US" sz="6600" b="1" dirty="0">
              <a:solidFill>
                <a:schemeClr val="bg1"/>
              </a:solidFill>
              <a:cs typeface="+mn-ea"/>
              <a:sym typeface="+mn-lt"/>
            </a:endParaRPr>
          </a:p>
        </p:txBody>
      </p:sp>
      <p:sp>
        <p:nvSpPr>
          <p:cNvPr id="15" name="TextBox 55"/>
          <p:cNvSpPr txBox="1"/>
          <p:nvPr/>
        </p:nvSpPr>
        <p:spPr>
          <a:xfrm>
            <a:off x="454750" y="1821139"/>
            <a:ext cx="4798473" cy="1003608"/>
          </a:xfrm>
          <a:prstGeom prst="rect">
            <a:avLst/>
          </a:prstGeom>
          <a:noFill/>
        </p:spPr>
        <p:txBody>
          <a:bodyPr wrap="square" rtlCol="0">
            <a:spAutoFit/>
          </a:bodyPr>
          <a:lstStyle/>
          <a:p>
            <a:pPr>
              <a:lnSpc>
                <a:spcPct val="120000"/>
              </a:lnSpc>
            </a:pPr>
            <a:r>
              <a:rPr lang="zh-CN" altLang="en-US" sz="5400" b="1" spc="600" dirty="0">
                <a:solidFill>
                  <a:schemeClr val="tx1">
                    <a:lumMod val="75000"/>
                    <a:lumOff val="25000"/>
                  </a:schemeClr>
                </a:solidFill>
                <a:cs typeface="+mn-ea"/>
                <a:sym typeface="+mn-lt"/>
              </a:rPr>
              <a:t>如何管理客户</a:t>
            </a:r>
          </a:p>
        </p:txBody>
      </p:sp>
      <p:sp>
        <p:nvSpPr>
          <p:cNvPr id="16" name="矩形 15"/>
          <p:cNvSpPr/>
          <p:nvPr/>
        </p:nvSpPr>
        <p:spPr>
          <a:xfrm>
            <a:off x="464247" y="2735541"/>
            <a:ext cx="4624984" cy="430887"/>
          </a:xfrm>
          <a:prstGeom prst="rect">
            <a:avLst/>
          </a:prstGeom>
        </p:spPr>
        <p:txBody>
          <a:bodyPr wrap="none">
            <a:spAutoFit/>
          </a:bodyPr>
          <a:lstStyle/>
          <a:p>
            <a:r>
              <a:rPr lang="zh-CN" altLang="en-US" sz="1100" dirty="0" smtClean="0"/>
              <a:t>customer relationship management customer relationship management</a:t>
            </a:r>
          </a:p>
          <a:p>
            <a:r>
              <a:rPr lang="zh-CN" altLang="en-US" sz="1100" dirty="0" smtClean="0"/>
              <a:t>relationship management customer relationship</a:t>
            </a:r>
            <a:endParaRPr lang="zh-CN" altLang="en-US" sz="1100" dirty="0"/>
          </a:p>
        </p:txBody>
      </p:sp>
    </p:spTree>
    <p:extLst>
      <p:ext uri="{BB962C8B-B14F-4D97-AF65-F5344CB8AC3E}">
        <p14:creationId xmlns:p14="http://schemas.microsoft.com/office/powerpoint/2010/main" val="102509192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14" grpId="0" animBg="1"/>
      <p:bldP spid="24" grpId="0" animBg="1"/>
      <p:bldP spid="27" grpId="0" animBg="1"/>
      <p:bldP spid="13"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6"/>
          <p:cNvSpPr txBox="1"/>
          <p:nvPr/>
        </p:nvSpPr>
        <p:spPr>
          <a:xfrm>
            <a:off x="762174" y="1153573"/>
            <a:ext cx="7827984" cy="632096"/>
          </a:xfrm>
          <a:prstGeom prst="rect">
            <a:avLst/>
          </a:prstGeom>
          <a:noFill/>
        </p:spPr>
        <p:txBody>
          <a:bodyPr wrap="square" rtlCol="0">
            <a:spAutoFit/>
          </a:bodyPr>
          <a:lstStyle/>
          <a:p>
            <a:pPr>
              <a:lnSpc>
                <a:spcPct val="130000"/>
              </a:lnSpc>
            </a:pPr>
            <a:r>
              <a:rPr lang="zh-CN" altLang="en-US" sz="1349" dirty="0">
                <a:solidFill>
                  <a:schemeClr val="tx1">
                    <a:lumMod val="75000"/>
                    <a:lumOff val="25000"/>
                  </a:schemeClr>
                </a:solidFill>
                <a:cs typeface="+mn-ea"/>
                <a:sym typeface="+mn-lt"/>
              </a:rPr>
              <a:t>要定制专属的客户服务，不是给客户打上所谓</a:t>
            </a:r>
            <a:r>
              <a:rPr lang="en-US" altLang="zh-CN" sz="1349" dirty="0">
                <a:solidFill>
                  <a:schemeClr val="tx1">
                    <a:lumMod val="75000"/>
                    <a:lumOff val="25000"/>
                  </a:schemeClr>
                </a:solidFill>
                <a:cs typeface="+mn-ea"/>
                <a:sym typeface="+mn-lt"/>
              </a:rPr>
              <a:t>VIP</a:t>
            </a:r>
            <a:r>
              <a:rPr lang="zh-CN" altLang="en-US" sz="1349" dirty="0">
                <a:solidFill>
                  <a:schemeClr val="tx1">
                    <a:lumMod val="75000"/>
                    <a:lumOff val="25000"/>
                  </a:schemeClr>
                </a:solidFill>
                <a:cs typeface="+mn-ea"/>
                <a:sym typeface="+mn-lt"/>
              </a:rPr>
              <a:t>的标签。同时，也要给客户</a:t>
            </a:r>
            <a:r>
              <a:rPr lang="en-US" altLang="zh-CN" sz="1349" dirty="0">
                <a:solidFill>
                  <a:schemeClr val="tx1">
                    <a:lumMod val="75000"/>
                    <a:lumOff val="25000"/>
                  </a:schemeClr>
                </a:solidFill>
                <a:cs typeface="+mn-ea"/>
                <a:sym typeface="+mn-lt"/>
              </a:rPr>
              <a:t>VIP</a:t>
            </a:r>
            <a:r>
              <a:rPr lang="zh-CN" altLang="en-US" sz="1349" dirty="0">
                <a:solidFill>
                  <a:schemeClr val="tx1">
                    <a:lumMod val="75000"/>
                    <a:lumOff val="25000"/>
                  </a:schemeClr>
                </a:solidFill>
                <a:cs typeface="+mn-ea"/>
                <a:sym typeface="+mn-lt"/>
              </a:rPr>
              <a:t>的别样待遇。要做到这一点就需要从产品业务入手。</a:t>
            </a:r>
            <a:endParaRPr lang="zh-CN" altLang="zh-CN" sz="1349" dirty="0">
              <a:solidFill>
                <a:schemeClr val="tx1">
                  <a:lumMod val="75000"/>
                  <a:lumOff val="25000"/>
                </a:schemeClr>
              </a:solidFill>
              <a:cs typeface="+mn-ea"/>
              <a:sym typeface="+mn-lt"/>
            </a:endParaRPr>
          </a:p>
        </p:txBody>
      </p:sp>
      <p:sp>
        <p:nvSpPr>
          <p:cNvPr id="13" name="TextBox 6"/>
          <p:cNvSpPr txBox="1"/>
          <p:nvPr/>
        </p:nvSpPr>
        <p:spPr>
          <a:xfrm>
            <a:off x="4899664" y="2038350"/>
            <a:ext cx="3558536" cy="416909"/>
          </a:xfrm>
          <a:prstGeom prst="rect">
            <a:avLst/>
          </a:prstGeom>
          <a:solidFill>
            <a:schemeClr val="accent1"/>
          </a:solidFill>
          <a:ln>
            <a:solidFill>
              <a:schemeClr val="accent1"/>
            </a:solidFill>
          </a:ln>
        </p:spPr>
        <p:txBody>
          <a:bodyPr wrap="square" rtlCol="0">
            <a:spAutoFit/>
          </a:bodyPr>
          <a:lstStyle/>
          <a:p>
            <a:pPr algn="ctr">
              <a:lnSpc>
                <a:spcPct val="130000"/>
              </a:lnSpc>
            </a:pPr>
            <a:r>
              <a:rPr lang="zh-CN" altLang="en-US" dirty="0" smtClean="0">
                <a:solidFill>
                  <a:schemeClr val="bg1"/>
                </a:solidFill>
                <a:cs typeface="+mn-ea"/>
                <a:sym typeface="+mn-lt"/>
              </a:rPr>
              <a:t>产品</a:t>
            </a:r>
            <a:r>
              <a:rPr lang="zh-CN" altLang="en-US" dirty="0">
                <a:solidFill>
                  <a:schemeClr val="bg1"/>
                </a:solidFill>
                <a:cs typeface="+mn-ea"/>
                <a:sym typeface="+mn-lt"/>
              </a:rPr>
              <a:t>的设计（市场导向最大化）</a:t>
            </a:r>
            <a:endParaRPr lang="zh-CN" altLang="zh-CN" sz="1600" dirty="0">
              <a:solidFill>
                <a:schemeClr val="bg1"/>
              </a:solidFill>
              <a:cs typeface="+mn-ea"/>
              <a:sym typeface="+mn-lt"/>
            </a:endParaRPr>
          </a:p>
        </p:txBody>
      </p:sp>
      <p:sp>
        <p:nvSpPr>
          <p:cNvPr id="12" name="内容占位符 2"/>
          <p:cNvSpPr txBox="1">
            <a:spLocks noChangeArrowheads="1"/>
          </p:cNvSpPr>
          <p:nvPr/>
        </p:nvSpPr>
        <p:spPr>
          <a:xfrm>
            <a:off x="4676166" y="2676993"/>
            <a:ext cx="4093547" cy="1494957"/>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717" indent="-342717">
              <a:spcBef>
                <a:spcPts val="900"/>
              </a:spcBef>
              <a:buFont typeface="+mj-lt"/>
              <a:buAutoNum type="arabicPeriod"/>
            </a:pPr>
            <a:r>
              <a:rPr lang="zh-CN" altLang="en-US" sz="1499" dirty="0">
                <a:solidFill>
                  <a:schemeClr val="tx1">
                    <a:lumMod val="75000"/>
                    <a:lumOff val="25000"/>
                  </a:schemeClr>
                </a:solidFill>
                <a:cs typeface="+mn-ea"/>
                <a:sym typeface="+mn-lt"/>
              </a:rPr>
              <a:t>定位细分：产品定位在，细分客户</a:t>
            </a:r>
            <a:endParaRPr lang="en-US" altLang="zh-CN" sz="1499" dirty="0">
              <a:solidFill>
                <a:schemeClr val="tx1">
                  <a:lumMod val="75000"/>
                  <a:lumOff val="25000"/>
                </a:schemeClr>
              </a:solidFill>
              <a:cs typeface="+mn-ea"/>
              <a:sym typeface="+mn-lt"/>
            </a:endParaRPr>
          </a:p>
          <a:p>
            <a:pPr marL="342717" indent="-342717">
              <a:spcBef>
                <a:spcPts val="900"/>
              </a:spcBef>
              <a:buFont typeface="+mj-lt"/>
              <a:buAutoNum type="arabicPeriod"/>
            </a:pPr>
            <a:r>
              <a:rPr lang="zh-CN" altLang="en-US" sz="1499" dirty="0">
                <a:solidFill>
                  <a:schemeClr val="tx1">
                    <a:lumMod val="75000"/>
                    <a:lumOff val="25000"/>
                  </a:schemeClr>
                </a:solidFill>
                <a:cs typeface="+mn-ea"/>
                <a:sym typeface="+mn-lt"/>
              </a:rPr>
              <a:t>整体包装：外包装，品牌，话术，价格</a:t>
            </a:r>
          </a:p>
          <a:p>
            <a:pPr marL="342717" indent="-342717">
              <a:spcBef>
                <a:spcPts val="900"/>
              </a:spcBef>
              <a:buFont typeface="+mj-lt"/>
              <a:buAutoNum type="arabicPeriod"/>
            </a:pPr>
            <a:r>
              <a:rPr lang="zh-CN" altLang="en-US" sz="1499" dirty="0">
                <a:solidFill>
                  <a:schemeClr val="tx1">
                    <a:lumMod val="75000"/>
                    <a:lumOff val="25000"/>
                  </a:schemeClr>
                </a:solidFill>
                <a:cs typeface="+mn-ea"/>
                <a:sym typeface="+mn-lt"/>
              </a:rPr>
              <a:t>客户习惯：信息传递方式要尊重客户习惯</a:t>
            </a:r>
            <a:endParaRPr lang="en-US" altLang="zh-CN" sz="1499" dirty="0">
              <a:solidFill>
                <a:schemeClr val="tx1">
                  <a:lumMod val="75000"/>
                  <a:lumOff val="25000"/>
                </a:schemeClr>
              </a:solidFill>
              <a:cs typeface="+mn-ea"/>
              <a:sym typeface="+mn-lt"/>
            </a:endParaRPr>
          </a:p>
          <a:p>
            <a:pPr marL="342717" indent="-342717">
              <a:spcBef>
                <a:spcPts val="900"/>
              </a:spcBef>
              <a:buFont typeface="+mj-lt"/>
              <a:buAutoNum type="arabicPeriod"/>
            </a:pPr>
            <a:r>
              <a:rPr lang="zh-CN" altLang="en-US" sz="1499" dirty="0">
                <a:solidFill>
                  <a:schemeClr val="tx1">
                    <a:lumMod val="75000"/>
                    <a:lumOff val="25000"/>
                  </a:schemeClr>
                </a:solidFill>
                <a:cs typeface="+mn-ea"/>
                <a:sym typeface="+mn-lt"/>
              </a:rPr>
              <a:t>产品变形：结算方式变形，促销手段变形</a:t>
            </a:r>
            <a:endParaRPr lang="zh-CN" altLang="en-US" sz="2099"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64A8D417-3BEB-DB43-98D6-9D1E37396A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2016840"/>
            <a:ext cx="3581400" cy="2093741"/>
          </a:xfrm>
          <a:prstGeom prst="rect">
            <a:avLst/>
          </a:prstGeom>
        </p:spPr>
      </p:pic>
    </p:spTree>
    <p:extLst>
      <p:ext uri="{BB962C8B-B14F-4D97-AF65-F5344CB8AC3E}">
        <p14:creationId xmlns:p14="http://schemas.microsoft.com/office/powerpoint/2010/main" val="31074611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13" grpId="0" animBg="1"/>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99674" y="1047750"/>
            <a:ext cx="1495234" cy="65248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cs typeface="+mn-ea"/>
                <a:sym typeface="+mn-lt"/>
              </a:rPr>
              <a:t>客户关系分为四个不同的</a:t>
            </a:r>
            <a:r>
              <a:rPr lang="zh-CN" altLang="en-US" sz="1400" dirty="0" smtClean="0">
                <a:solidFill>
                  <a:schemeClr val="tx1">
                    <a:lumMod val="75000"/>
                    <a:lumOff val="25000"/>
                  </a:schemeClr>
                </a:solidFill>
                <a:cs typeface="+mn-ea"/>
                <a:sym typeface="+mn-lt"/>
              </a:rPr>
              <a:t>层级</a:t>
            </a:r>
            <a:endParaRPr lang="zh-CN" altLang="en-US" sz="1400" dirty="0">
              <a:solidFill>
                <a:schemeClr val="tx1">
                  <a:lumMod val="75000"/>
                  <a:lumOff val="25000"/>
                </a:schemeClr>
              </a:solidFill>
              <a:cs typeface="+mn-ea"/>
              <a:sym typeface="+mn-lt"/>
            </a:endParaRPr>
          </a:p>
        </p:txBody>
      </p:sp>
      <p:grpSp>
        <p:nvGrpSpPr>
          <p:cNvPr id="2" name="组合 1"/>
          <p:cNvGrpSpPr/>
          <p:nvPr/>
        </p:nvGrpSpPr>
        <p:grpSpPr>
          <a:xfrm>
            <a:off x="1157218" y="1765894"/>
            <a:ext cx="6829568" cy="1914526"/>
            <a:chOff x="1157218" y="1916964"/>
            <a:chExt cx="6829568" cy="1914526"/>
          </a:xfrm>
        </p:grpSpPr>
        <p:sp>
          <p:nvSpPr>
            <p:cNvPr id="6" name="Freeform 7"/>
            <p:cNvSpPr/>
            <p:nvPr/>
          </p:nvSpPr>
          <p:spPr bwMode="auto">
            <a:xfrm>
              <a:off x="2137857" y="1916964"/>
              <a:ext cx="925103" cy="92392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1" y="140"/>
                    <a:pt x="167" y="6"/>
                    <a:pt x="0" y="0"/>
                  </a:cubicBezTo>
                  <a:lnTo>
                    <a:pt x="0" y="307"/>
                  </a:lnTo>
                  <a:close/>
                </a:path>
              </a:pathLst>
            </a:custGeom>
            <a:noFill/>
            <a:ln w="9525" cmpd="sng">
              <a:solidFill>
                <a:schemeClr val="accent1"/>
              </a:solidFill>
              <a:round/>
            </a:ln>
          </p:spPr>
          <p:txBody>
            <a:bodyPr lIns="91411" tIns="45706" rIns="91411" bIns="45706"/>
            <a:lstStyle/>
            <a:p>
              <a:endParaRPr lang="zh-CN" altLang="en-US" sz="1799" dirty="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8"/>
            <p:cNvSpPr/>
            <p:nvPr/>
          </p:nvSpPr>
          <p:spPr bwMode="auto">
            <a:xfrm>
              <a:off x="1157218" y="1923314"/>
              <a:ext cx="923515" cy="92392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9" name="Freeform 9"/>
            <p:cNvSpPr/>
            <p:nvPr/>
          </p:nvSpPr>
          <p:spPr bwMode="auto">
            <a:xfrm>
              <a:off x="3124844" y="2901213"/>
              <a:ext cx="925103" cy="923926"/>
            </a:xfrm>
            <a:custGeom>
              <a:avLst/>
              <a:gdLst>
                <a:gd name="T0" fmla="*/ 0 w 307"/>
                <a:gd name="T1" fmla="*/ 0 h 307"/>
                <a:gd name="T2" fmla="*/ 0 w 307"/>
                <a:gd name="T3" fmla="*/ 307 h 307"/>
                <a:gd name="T4" fmla="*/ 307 w 307"/>
                <a:gd name="T5" fmla="*/ 0 h 307"/>
                <a:gd name="T6" fmla="*/ 0 w 307"/>
                <a:gd name="T7" fmla="*/ 0 h 307"/>
              </a:gdLst>
              <a:ahLst/>
              <a:cxnLst>
                <a:cxn ang="0">
                  <a:pos x="T0" y="T1"/>
                </a:cxn>
                <a:cxn ang="0">
                  <a:pos x="T2" y="T3"/>
                </a:cxn>
                <a:cxn ang="0">
                  <a:pos x="T4" y="T5"/>
                </a:cxn>
                <a:cxn ang="0">
                  <a:pos x="T6" y="T7"/>
                </a:cxn>
              </a:cxnLst>
              <a:rect l="0" t="0" r="r" b="b"/>
              <a:pathLst>
                <a:path w="307" h="307">
                  <a:moveTo>
                    <a:pt x="0" y="0"/>
                  </a:moveTo>
                  <a:cubicBezTo>
                    <a:pt x="0" y="307"/>
                    <a:pt x="0" y="307"/>
                    <a:pt x="0" y="307"/>
                  </a:cubicBezTo>
                  <a:cubicBezTo>
                    <a:pt x="167" y="301"/>
                    <a:pt x="301" y="167"/>
                    <a:pt x="307" y="0"/>
                  </a:cubicBezTo>
                  <a:lnTo>
                    <a:pt x="0" y="0"/>
                  </a:lnTo>
                  <a:close/>
                </a:path>
              </a:pathLst>
            </a:custGeom>
            <a:noFill/>
            <a:ln w="9525" cmpd="sng">
              <a:solidFill>
                <a:schemeClr val="accent2"/>
              </a:solid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0" name="Freeform 10"/>
            <p:cNvSpPr/>
            <p:nvPr/>
          </p:nvSpPr>
          <p:spPr bwMode="auto">
            <a:xfrm>
              <a:off x="2141030" y="2907564"/>
              <a:ext cx="925103" cy="92392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2"/>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11"/>
            <p:cNvSpPr/>
            <p:nvPr/>
          </p:nvSpPr>
          <p:spPr bwMode="auto">
            <a:xfrm>
              <a:off x="4107073" y="1916964"/>
              <a:ext cx="923515" cy="923926"/>
            </a:xfrm>
            <a:custGeom>
              <a:avLst/>
              <a:gdLst>
                <a:gd name="T0" fmla="*/ 0 w 307"/>
                <a:gd name="T1" fmla="*/ 307 h 307"/>
                <a:gd name="T2" fmla="*/ 307 w 307"/>
                <a:gd name="T3" fmla="*/ 307 h 307"/>
                <a:gd name="T4" fmla="*/ 0 w 307"/>
                <a:gd name="T5" fmla="*/ 0 h 307"/>
                <a:gd name="T6" fmla="*/ 0 w 307"/>
                <a:gd name="T7" fmla="*/ 307 h 307"/>
              </a:gdLst>
              <a:ahLst/>
              <a:cxnLst>
                <a:cxn ang="0">
                  <a:pos x="T0" y="T1"/>
                </a:cxn>
                <a:cxn ang="0">
                  <a:pos x="T2" y="T3"/>
                </a:cxn>
                <a:cxn ang="0">
                  <a:pos x="T4" y="T5"/>
                </a:cxn>
                <a:cxn ang="0">
                  <a:pos x="T6" y="T7"/>
                </a:cxn>
              </a:cxnLst>
              <a:rect l="0" t="0" r="r" b="b"/>
              <a:pathLst>
                <a:path w="307" h="307">
                  <a:moveTo>
                    <a:pt x="0" y="307"/>
                  </a:moveTo>
                  <a:cubicBezTo>
                    <a:pt x="307" y="307"/>
                    <a:pt x="307" y="307"/>
                    <a:pt x="307" y="307"/>
                  </a:cubicBezTo>
                  <a:cubicBezTo>
                    <a:pt x="302" y="140"/>
                    <a:pt x="167" y="6"/>
                    <a:pt x="0" y="0"/>
                  </a:cubicBezTo>
                  <a:lnTo>
                    <a:pt x="0" y="307"/>
                  </a:lnTo>
                  <a:close/>
                </a:path>
              </a:pathLst>
            </a:custGeom>
            <a:noFill/>
            <a:ln w="9525" cmpd="sng">
              <a:solidFill>
                <a:schemeClr val="accent1"/>
              </a:solid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2" name="Freeform 12"/>
            <p:cNvSpPr/>
            <p:nvPr/>
          </p:nvSpPr>
          <p:spPr bwMode="auto">
            <a:xfrm>
              <a:off x="3124844" y="1923314"/>
              <a:ext cx="925103" cy="923926"/>
            </a:xfrm>
            <a:custGeom>
              <a:avLst/>
              <a:gdLst>
                <a:gd name="T0" fmla="*/ 307 w 307"/>
                <a:gd name="T1" fmla="*/ 307 h 307"/>
                <a:gd name="T2" fmla="*/ 307 w 307"/>
                <a:gd name="T3" fmla="*/ 0 h 307"/>
                <a:gd name="T4" fmla="*/ 0 w 307"/>
                <a:gd name="T5" fmla="*/ 307 h 307"/>
                <a:gd name="T6" fmla="*/ 307 w 307"/>
                <a:gd name="T7" fmla="*/ 307 h 307"/>
              </a:gdLst>
              <a:ahLst/>
              <a:cxnLst>
                <a:cxn ang="0">
                  <a:pos x="T0" y="T1"/>
                </a:cxn>
                <a:cxn ang="0">
                  <a:pos x="T2" y="T3"/>
                </a:cxn>
                <a:cxn ang="0">
                  <a:pos x="T4" y="T5"/>
                </a:cxn>
                <a:cxn ang="0">
                  <a:pos x="T6" y="T7"/>
                </a:cxn>
              </a:cxnLst>
              <a:rect l="0" t="0" r="r" b="b"/>
              <a:pathLst>
                <a:path w="307" h="307">
                  <a:moveTo>
                    <a:pt x="307" y="307"/>
                  </a:moveTo>
                  <a:cubicBezTo>
                    <a:pt x="307" y="0"/>
                    <a:pt x="307" y="0"/>
                    <a:pt x="307" y="0"/>
                  </a:cubicBezTo>
                  <a:cubicBezTo>
                    <a:pt x="140" y="6"/>
                    <a:pt x="6" y="140"/>
                    <a:pt x="0" y="307"/>
                  </a:cubicBezTo>
                  <a:lnTo>
                    <a:pt x="307" y="307"/>
                  </a:lnTo>
                  <a:close/>
                </a:path>
              </a:pathLst>
            </a:custGeom>
            <a:solidFill>
              <a:schemeClr val="accent1"/>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3" name="Freeform 13"/>
            <p:cNvSpPr/>
            <p:nvPr/>
          </p:nvSpPr>
          <p:spPr bwMode="auto">
            <a:xfrm>
              <a:off x="5097231" y="2901213"/>
              <a:ext cx="920342" cy="92392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6" y="301"/>
                    <a:pt x="301" y="167"/>
                    <a:pt x="306" y="0"/>
                  </a:cubicBezTo>
                  <a:lnTo>
                    <a:pt x="0" y="0"/>
                  </a:lnTo>
                  <a:close/>
                </a:path>
              </a:pathLst>
            </a:custGeom>
            <a:noFill/>
            <a:ln w="9525" cmpd="sng">
              <a:solidFill>
                <a:schemeClr val="accent4"/>
              </a:solid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4" name="Freeform 14"/>
            <p:cNvSpPr/>
            <p:nvPr/>
          </p:nvSpPr>
          <p:spPr bwMode="auto">
            <a:xfrm>
              <a:off x="4110246" y="2907564"/>
              <a:ext cx="923515" cy="923926"/>
            </a:xfrm>
            <a:custGeom>
              <a:avLst/>
              <a:gdLst>
                <a:gd name="T0" fmla="*/ 307 w 307"/>
                <a:gd name="T1" fmla="*/ 0 h 307"/>
                <a:gd name="T2" fmla="*/ 0 w 307"/>
                <a:gd name="T3" fmla="*/ 0 h 307"/>
                <a:gd name="T4" fmla="*/ 307 w 307"/>
                <a:gd name="T5" fmla="*/ 307 h 307"/>
                <a:gd name="T6" fmla="*/ 307 w 307"/>
                <a:gd name="T7" fmla="*/ 0 h 307"/>
              </a:gdLst>
              <a:ahLst/>
              <a:cxnLst>
                <a:cxn ang="0">
                  <a:pos x="T0" y="T1"/>
                </a:cxn>
                <a:cxn ang="0">
                  <a:pos x="T2" y="T3"/>
                </a:cxn>
                <a:cxn ang="0">
                  <a:pos x="T4" y="T5"/>
                </a:cxn>
                <a:cxn ang="0">
                  <a:pos x="T6" y="T7"/>
                </a:cxn>
              </a:cxnLst>
              <a:rect l="0" t="0" r="r" b="b"/>
              <a:pathLst>
                <a:path w="307" h="307">
                  <a:moveTo>
                    <a:pt x="307" y="0"/>
                  </a:moveTo>
                  <a:cubicBezTo>
                    <a:pt x="0" y="0"/>
                    <a:pt x="0" y="0"/>
                    <a:pt x="0" y="0"/>
                  </a:cubicBezTo>
                  <a:cubicBezTo>
                    <a:pt x="6" y="167"/>
                    <a:pt x="140" y="301"/>
                    <a:pt x="307" y="307"/>
                  </a:cubicBezTo>
                  <a:lnTo>
                    <a:pt x="307" y="0"/>
                  </a:lnTo>
                  <a:close/>
                </a:path>
              </a:pathLst>
            </a:custGeom>
            <a:solidFill>
              <a:schemeClr val="accent4"/>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15"/>
            <p:cNvSpPr/>
            <p:nvPr/>
          </p:nvSpPr>
          <p:spPr bwMode="auto">
            <a:xfrm>
              <a:off x="6081045" y="1923314"/>
              <a:ext cx="921928" cy="923926"/>
            </a:xfrm>
            <a:custGeom>
              <a:avLst/>
              <a:gdLst>
                <a:gd name="T0" fmla="*/ 0 w 306"/>
                <a:gd name="T1" fmla="*/ 307 h 307"/>
                <a:gd name="T2" fmla="*/ 306 w 306"/>
                <a:gd name="T3" fmla="*/ 307 h 307"/>
                <a:gd name="T4" fmla="*/ 0 w 306"/>
                <a:gd name="T5" fmla="*/ 0 h 307"/>
                <a:gd name="T6" fmla="*/ 0 w 306"/>
                <a:gd name="T7" fmla="*/ 307 h 307"/>
              </a:gdLst>
              <a:ahLst/>
              <a:cxnLst>
                <a:cxn ang="0">
                  <a:pos x="T0" y="T1"/>
                </a:cxn>
                <a:cxn ang="0">
                  <a:pos x="T2" y="T3"/>
                </a:cxn>
                <a:cxn ang="0">
                  <a:pos x="T4" y="T5"/>
                </a:cxn>
                <a:cxn ang="0">
                  <a:pos x="T6" y="T7"/>
                </a:cxn>
              </a:cxnLst>
              <a:rect l="0" t="0" r="r" b="b"/>
              <a:pathLst>
                <a:path w="306" h="307">
                  <a:moveTo>
                    <a:pt x="0" y="307"/>
                  </a:moveTo>
                  <a:cubicBezTo>
                    <a:pt x="306" y="307"/>
                    <a:pt x="306" y="307"/>
                    <a:pt x="306" y="307"/>
                  </a:cubicBezTo>
                  <a:cubicBezTo>
                    <a:pt x="301" y="140"/>
                    <a:pt x="166" y="6"/>
                    <a:pt x="0" y="0"/>
                  </a:cubicBezTo>
                  <a:lnTo>
                    <a:pt x="0" y="307"/>
                  </a:lnTo>
                  <a:close/>
                </a:path>
              </a:pathLst>
            </a:custGeom>
            <a:noFill/>
            <a:ln w="9525" cmpd="sng">
              <a:solidFill>
                <a:schemeClr val="accent1"/>
              </a:solid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16"/>
            <p:cNvSpPr/>
            <p:nvPr/>
          </p:nvSpPr>
          <p:spPr bwMode="auto">
            <a:xfrm>
              <a:off x="5097231" y="1923314"/>
              <a:ext cx="920342" cy="923926"/>
            </a:xfrm>
            <a:custGeom>
              <a:avLst/>
              <a:gdLst>
                <a:gd name="T0" fmla="*/ 306 w 306"/>
                <a:gd name="T1" fmla="*/ 307 h 307"/>
                <a:gd name="T2" fmla="*/ 306 w 306"/>
                <a:gd name="T3" fmla="*/ 0 h 307"/>
                <a:gd name="T4" fmla="*/ 0 w 306"/>
                <a:gd name="T5" fmla="*/ 307 h 307"/>
                <a:gd name="T6" fmla="*/ 306 w 306"/>
                <a:gd name="T7" fmla="*/ 307 h 307"/>
              </a:gdLst>
              <a:ahLst/>
              <a:cxnLst>
                <a:cxn ang="0">
                  <a:pos x="T0" y="T1"/>
                </a:cxn>
                <a:cxn ang="0">
                  <a:pos x="T2" y="T3"/>
                </a:cxn>
                <a:cxn ang="0">
                  <a:pos x="T4" y="T5"/>
                </a:cxn>
                <a:cxn ang="0">
                  <a:pos x="T6" y="T7"/>
                </a:cxn>
              </a:cxnLst>
              <a:rect l="0" t="0" r="r" b="b"/>
              <a:pathLst>
                <a:path w="306" h="307">
                  <a:moveTo>
                    <a:pt x="306" y="307"/>
                  </a:moveTo>
                  <a:cubicBezTo>
                    <a:pt x="306" y="0"/>
                    <a:pt x="306" y="0"/>
                    <a:pt x="306" y="0"/>
                  </a:cubicBezTo>
                  <a:cubicBezTo>
                    <a:pt x="139" y="6"/>
                    <a:pt x="5" y="140"/>
                    <a:pt x="0" y="307"/>
                  </a:cubicBezTo>
                  <a:lnTo>
                    <a:pt x="306" y="307"/>
                  </a:lnTo>
                  <a:close/>
                </a:path>
              </a:pathLst>
            </a:custGeom>
            <a:solidFill>
              <a:schemeClr val="accent1"/>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17"/>
            <p:cNvSpPr/>
            <p:nvPr/>
          </p:nvSpPr>
          <p:spPr bwMode="auto">
            <a:xfrm>
              <a:off x="7066444" y="2907564"/>
              <a:ext cx="920342" cy="923926"/>
            </a:xfrm>
            <a:custGeom>
              <a:avLst/>
              <a:gdLst>
                <a:gd name="T0" fmla="*/ 0 w 306"/>
                <a:gd name="T1" fmla="*/ 0 h 307"/>
                <a:gd name="T2" fmla="*/ 0 w 306"/>
                <a:gd name="T3" fmla="*/ 307 h 307"/>
                <a:gd name="T4" fmla="*/ 306 w 306"/>
                <a:gd name="T5" fmla="*/ 0 h 307"/>
                <a:gd name="T6" fmla="*/ 0 w 306"/>
                <a:gd name="T7" fmla="*/ 0 h 307"/>
              </a:gdLst>
              <a:ahLst/>
              <a:cxnLst>
                <a:cxn ang="0">
                  <a:pos x="T0" y="T1"/>
                </a:cxn>
                <a:cxn ang="0">
                  <a:pos x="T2" y="T3"/>
                </a:cxn>
                <a:cxn ang="0">
                  <a:pos x="T4" y="T5"/>
                </a:cxn>
                <a:cxn ang="0">
                  <a:pos x="T6" y="T7"/>
                </a:cxn>
              </a:cxnLst>
              <a:rect l="0" t="0" r="r" b="b"/>
              <a:pathLst>
                <a:path w="306" h="307">
                  <a:moveTo>
                    <a:pt x="0" y="0"/>
                  </a:moveTo>
                  <a:cubicBezTo>
                    <a:pt x="0" y="307"/>
                    <a:pt x="0" y="307"/>
                    <a:pt x="0" y="307"/>
                  </a:cubicBezTo>
                  <a:cubicBezTo>
                    <a:pt x="167" y="301"/>
                    <a:pt x="301" y="167"/>
                    <a:pt x="306" y="0"/>
                  </a:cubicBezTo>
                  <a:lnTo>
                    <a:pt x="0" y="0"/>
                  </a:lnTo>
                  <a:close/>
                </a:path>
              </a:pathLst>
            </a:custGeom>
            <a:noFill/>
            <a:ln w="9525" cmpd="sng">
              <a:solidFill>
                <a:schemeClr val="accent2"/>
              </a:solid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8" name="Freeform 18"/>
            <p:cNvSpPr/>
            <p:nvPr/>
          </p:nvSpPr>
          <p:spPr bwMode="auto">
            <a:xfrm>
              <a:off x="6081045" y="2907564"/>
              <a:ext cx="921928" cy="923926"/>
            </a:xfrm>
            <a:custGeom>
              <a:avLst/>
              <a:gdLst>
                <a:gd name="T0" fmla="*/ 306 w 306"/>
                <a:gd name="T1" fmla="*/ 0 h 307"/>
                <a:gd name="T2" fmla="*/ 0 w 306"/>
                <a:gd name="T3" fmla="*/ 0 h 307"/>
                <a:gd name="T4" fmla="*/ 306 w 306"/>
                <a:gd name="T5" fmla="*/ 307 h 307"/>
                <a:gd name="T6" fmla="*/ 306 w 306"/>
                <a:gd name="T7" fmla="*/ 0 h 307"/>
              </a:gdLst>
              <a:ahLst/>
              <a:cxnLst>
                <a:cxn ang="0">
                  <a:pos x="T0" y="T1"/>
                </a:cxn>
                <a:cxn ang="0">
                  <a:pos x="T2" y="T3"/>
                </a:cxn>
                <a:cxn ang="0">
                  <a:pos x="T4" y="T5"/>
                </a:cxn>
                <a:cxn ang="0">
                  <a:pos x="T6" y="T7"/>
                </a:cxn>
              </a:cxnLst>
              <a:rect l="0" t="0" r="r" b="b"/>
              <a:pathLst>
                <a:path w="306" h="307">
                  <a:moveTo>
                    <a:pt x="306" y="0"/>
                  </a:moveTo>
                  <a:cubicBezTo>
                    <a:pt x="0" y="0"/>
                    <a:pt x="0" y="0"/>
                    <a:pt x="0" y="0"/>
                  </a:cubicBezTo>
                  <a:cubicBezTo>
                    <a:pt x="5" y="167"/>
                    <a:pt x="139" y="301"/>
                    <a:pt x="306" y="307"/>
                  </a:cubicBezTo>
                  <a:lnTo>
                    <a:pt x="306" y="0"/>
                  </a:lnTo>
                  <a:close/>
                </a:path>
              </a:pathLst>
            </a:custGeom>
            <a:solidFill>
              <a:schemeClr val="accent2"/>
            </a:solidFill>
            <a:ln w="9525" cmpd="sng">
              <a:noFill/>
              <a:round/>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9" name="Freeform 19"/>
            <p:cNvSpPr>
              <a:spLocks noEditPoints="1"/>
            </p:cNvSpPr>
            <p:nvPr/>
          </p:nvSpPr>
          <p:spPr bwMode="auto">
            <a:xfrm>
              <a:off x="7375872" y="3148865"/>
              <a:ext cx="212630" cy="200025"/>
            </a:xfrm>
            <a:custGeom>
              <a:avLst/>
              <a:gdLst>
                <a:gd name="T0" fmla="*/ 65 w 103"/>
                <a:gd name="T1" fmla="*/ 84 h 97"/>
                <a:gd name="T2" fmla="*/ 67 w 103"/>
                <a:gd name="T3" fmla="*/ 81 h 97"/>
                <a:gd name="T4" fmla="*/ 67 w 103"/>
                <a:gd name="T5" fmla="*/ 46 h 97"/>
                <a:gd name="T6" fmla="*/ 65 w 103"/>
                <a:gd name="T7" fmla="*/ 44 h 97"/>
                <a:gd name="T8" fmla="*/ 38 w 103"/>
                <a:gd name="T9" fmla="*/ 44 h 97"/>
                <a:gd name="T10" fmla="*/ 36 w 103"/>
                <a:gd name="T11" fmla="*/ 46 h 97"/>
                <a:gd name="T12" fmla="*/ 36 w 103"/>
                <a:gd name="T13" fmla="*/ 81 h 97"/>
                <a:gd name="T14" fmla="*/ 38 w 103"/>
                <a:gd name="T15" fmla="*/ 84 h 97"/>
                <a:gd name="T16" fmla="*/ 65 w 103"/>
                <a:gd name="T17" fmla="*/ 84 h 97"/>
                <a:gd name="T18" fmla="*/ 40 w 103"/>
                <a:gd name="T19" fmla="*/ 49 h 97"/>
                <a:gd name="T20" fmla="*/ 40 w 103"/>
                <a:gd name="T21" fmla="*/ 49 h 97"/>
                <a:gd name="T22" fmla="*/ 62 w 103"/>
                <a:gd name="T23" fmla="*/ 49 h 97"/>
                <a:gd name="T24" fmla="*/ 62 w 103"/>
                <a:gd name="T25" fmla="*/ 79 h 97"/>
                <a:gd name="T26" fmla="*/ 40 w 103"/>
                <a:gd name="T27" fmla="*/ 79 h 97"/>
                <a:gd name="T28" fmla="*/ 40 w 103"/>
                <a:gd name="T29" fmla="*/ 49 h 97"/>
                <a:gd name="T30" fmla="*/ 84 w 103"/>
                <a:gd name="T31" fmla="*/ 50 h 97"/>
                <a:gd name="T32" fmla="*/ 84 w 103"/>
                <a:gd name="T33" fmla="*/ 50 h 97"/>
                <a:gd name="T34" fmla="*/ 80 w 103"/>
                <a:gd name="T35" fmla="*/ 54 h 97"/>
                <a:gd name="T36" fmla="*/ 80 w 103"/>
                <a:gd name="T37" fmla="*/ 89 h 97"/>
                <a:gd name="T38" fmla="*/ 23 w 103"/>
                <a:gd name="T39" fmla="*/ 89 h 97"/>
                <a:gd name="T40" fmla="*/ 23 w 103"/>
                <a:gd name="T41" fmla="*/ 54 h 97"/>
                <a:gd name="T42" fmla="*/ 19 w 103"/>
                <a:gd name="T43" fmla="*/ 50 h 97"/>
                <a:gd name="T44" fmla="*/ 15 w 103"/>
                <a:gd name="T45" fmla="*/ 54 h 97"/>
                <a:gd name="T46" fmla="*/ 15 w 103"/>
                <a:gd name="T47" fmla="*/ 93 h 97"/>
                <a:gd name="T48" fmla="*/ 19 w 103"/>
                <a:gd name="T49" fmla="*/ 97 h 97"/>
                <a:gd name="T50" fmla="*/ 84 w 103"/>
                <a:gd name="T51" fmla="*/ 97 h 97"/>
                <a:gd name="T52" fmla="*/ 88 w 103"/>
                <a:gd name="T53" fmla="*/ 93 h 97"/>
                <a:gd name="T54" fmla="*/ 88 w 103"/>
                <a:gd name="T55" fmla="*/ 54 h 97"/>
                <a:gd name="T56" fmla="*/ 84 w 103"/>
                <a:gd name="T57" fmla="*/ 50 h 97"/>
                <a:gd name="T58" fmla="*/ 102 w 103"/>
                <a:gd name="T59" fmla="*/ 49 h 97"/>
                <a:gd name="T60" fmla="*/ 102 w 103"/>
                <a:gd name="T61" fmla="*/ 49 h 97"/>
                <a:gd name="T62" fmla="*/ 54 w 103"/>
                <a:gd name="T63" fmla="*/ 2 h 97"/>
                <a:gd name="T64" fmla="*/ 49 w 103"/>
                <a:gd name="T65" fmla="*/ 2 h 97"/>
                <a:gd name="T66" fmla="*/ 1 w 103"/>
                <a:gd name="T67" fmla="*/ 49 h 97"/>
                <a:gd name="T68" fmla="*/ 1 w 103"/>
                <a:gd name="T69" fmla="*/ 55 h 97"/>
                <a:gd name="T70" fmla="*/ 7 w 103"/>
                <a:gd name="T71" fmla="*/ 55 h 97"/>
                <a:gd name="T72" fmla="*/ 51 w 103"/>
                <a:gd name="T73" fmla="*/ 10 h 97"/>
                <a:gd name="T74" fmla="*/ 96 w 103"/>
                <a:gd name="T75" fmla="*/ 55 h 97"/>
                <a:gd name="T76" fmla="*/ 102 w 103"/>
                <a:gd name="T77" fmla="*/ 55 h 97"/>
                <a:gd name="T78" fmla="*/ 102 w 103"/>
                <a:gd name="T79" fmla="*/ 4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3" h="97">
                  <a:moveTo>
                    <a:pt x="65" y="84"/>
                  </a:moveTo>
                  <a:cubicBezTo>
                    <a:pt x="66" y="84"/>
                    <a:pt x="67" y="83"/>
                    <a:pt x="67" y="81"/>
                  </a:cubicBezTo>
                  <a:cubicBezTo>
                    <a:pt x="67" y="46"/>
                    <a:pt x="67" y="46"/>
                    <a:pt x="67" y="46"/>
                  </a:cubicBezTo>
                  <a:cubicBezTo>
                    <a:pt x="67" y="45"/>
                    <a:pt x="66" y="44"/>
                    <a:pt x="65" y="44"/>
                  </a:cubicBezTo>
                  <a:cubicBezTo>
                    <a:pt x="38" y="44"/>
                    <a:pt x="38" y="44"/>
                    <a:pt x="38" y="44"/>
                  </a:cubicBezTo>
                  <a:cubicBezTo>
                    <a:pt x="37" y="44"/>
                    <a:pt x="36" y="45"/>
                    <a:pt x="36" y="46"/>
                  </a:cubicBezTo>
                  <a:cubicBezTo>
                    <a:pt x="36" y="81"/>
                    <a:pt x="36" y="81"/>
                    <a:pt x="36" y="81"/>
                  </a:cubicBezTo>
                  <a:cubicBezTo>
                    <a:pt x="36" y="83"/>
                    <a:pt x="37" y="84"/>
                    <a:pt x="38" y="84"/>
                  </a:cubicBezTo>
                  <a:cubicBezTo>
                    <a:pt x="65" y="84"/>
                    <a:pt x="65" y="84"/>
                    <a:pt x="65" y="84"/>
                  </a:cubicBezTo>
                  <a:close/>
                  <a:moveTo>
                    <a:pt x="40" y="49"/>
                  </a:moveTo>
                  <a:cubicBezTo>
                    <a:pt x="40" y="49"/>
                    <a:pt x="40" y="49"/>
                    <a:pt x="40" y="49"/>
                  </a:cubicBezTo>
                  <a:cubicBezTo>
                    <a:pt x="62" y="49"/>
                    <a:pt x="62" y="49"/>
                    <a:pt x="62" y="49"/>
                  </a:cubicBezTo>
                  <a:cubicBezTo>
                    <a:pt x="62" y="79"/>
                    <a:pt x="62" y="79"/>
                    <a:pt x="62" y="79"/>
                  </a:cubicBezTo>
                  <a:cubicBezTo>
                    <a:pt x="40" y="79"/>
                    <a:pt x="40" y="79"/>
                    <a:pt x="40" y="79"/>
                  </a:cubicBezTo>
                  <a:cubicBezTo>
                    <a:pt x="40" y="49"/>
                    <a:pt x="40" y="49"/>
                    <a:pt x="40" y="49"/>
                  </a:cubicBezTo>
                  <a:close/>
                  <a:moveTo>
                    <a:pt x="84" y="50"/>
                  </a:moveTo>
                  <a:cubicBezTo>
                    <a:pt x="84" y="50"/>
                    <a:pt x="84" y="50"/>
                    <a:pt x="84" y="50"/>
                  </a:cubicBezTo>
                  <a:cubicBezTo>
                    <a:pt x="82" y="50"/>
                    <a:pt x="80" y="52"/>
                    <a:pt x="80" y="54"/>
                  </a:cubicBezTo>
                  <a:cubicBezTo>
                    <a:pt x="80" y="89"/>
                    <a:pt x="80" y="89"/>
                    <a:pt x="80" y="89"/>
                  </a:cubicBezTo>
                  <a:cubicBezTo>
                    <a:pt x="23" y="89"/>
                    <a:pt x="23" y="89"/>
                    <a:pt x="23" y="89"/>
                  </a:cubicBezTo>
                  <a:cubicBezTo>
                    <a:pt x="23" y="54"/>
                    <a:pt x="23" y="54"/>
                    <a:pt x="23" y="54"/>
                  </a:cubicBezTo>
                  <a:cubicBezTo>
                    <a:pt x="23" y="52"/>
                    <a:pt x="21" y="50"/>
                    <a:pt x="19" y="50"/>
                  </a:cubicBezTo>
                  <a:cubicBezTo>
                    <a:pt x="17" y="50"/>
                    <a:pt x="15" y="52"/>
                    <a:pt x="15" y="54"/>
                  </a:cubicBezTo>
                  <a:cubicBezTo>
                    <a:pt x="15" y="93"/>
                    <a:pt x="15" y="93"/>
                    <a:pt x="15" y="93"/>
                  </a:cubicBezTo>
                  <a:cubicBezTo>
                    <a:pt x="15" y="95"/>
                    <a:pt x="17" y="97"/>
                    <a:pt x="19" y="97"/>
                  </a:cubicBezTo>
                  <a:cubicBezTo>
                    <a:pt x="84" y="97"/>
                    <a:pt x="84" y="97"/>
                    <a:pt x="84" y="97"/>
                  </a:cubicBezTo>
                  <a:cubicBezTo>
                    <a:pt x="86" y="97"/>
                    <a:pt x="88" y="95"/>
                    <a:pt x="88" y="93"/>
                  </a:cubicBezTo>
                  <a:cubicBezTo>
                    <a:pt x="88" y="54"/>
                    <a:pt x="88" y="54"/>
                    <a:pt x="88" y="54"/>
                  </a:cubicBezTo>
                  <a:cubicBezTo>
                    <a:pt x="88" y="52"/>
                    <a:pt x="86" y="50"/>
                    <a:pt x="84" y="50"/>
                  </a:cubicBezTo>
                  <a:close/>
                  <a:moveTo>
                    <a:pt x="102" y="49"/>
                  </a:moveTo>
                  <a:cubicBezTo>
                    <a:pt x="102" y="49"/>
                    <a:pt x="102" y="49"/>
                    <a:pt x="102" y="49"/>
                  </a:cubicBezTo>
                  <a:cubicBezTo>
                    <a:pt x="54" y="2"/>
                    <a:pt x="54" y="2"/>
                    <a:pt x="54" y="2"/>
                  </a:cubicBezTo>
                  <a:cubicBezTo>
                    <a:pt x="53" y="0"/>
                    <a:pt x="50" y="0"/>
                    <a:pt x="49" y="2"/>
                  </a:cubicBezTo>
                  <a:cubicBezTo>
                    <a:pt x="1" y="49"/>
                    <a:pt x="1" y="49"/>
                    <a:pt x="1" y="49"/>
                  </a:cubicBezTo>
                  <a:cubicBezTo>
                    <a:pt x="0" y="51"/>
                    <a:pt x="0" y="53"/>
                    <a:pt x="1" y="55"/>
                  </a:cubicBezTo>
                  <a:cubicBezTo>
                    <a:pt x="3" y="57"/>
                    <a:pt x="5" y="57"/>
                    <a:pt x="7" y="55"/>
                  </a:cubicBezTo>
                  <a:cubicBezTo>
                    <a:pt x="51" y="10"/>
                    <a:pt x="51" y="10"/>
                    <a:pt x="51" y="10"/>
                  </a:cubicBezTo>
                  <a:cubicBezTo>
                    <a:pt x="96" y="55"/>
                    <a:pt x="96" y="55"/>
                    <a:pt x="96" y="55"/>
                  </a:cubicBezTo>
                  <a:cubicBezTo>
                    <a:pt x="98" y="57"/>
                    <a:pt x="100" y="57"/>
                    <a:pt x="102" y="55"/>
                  </a:cubicBezTo>
                  <a:cubicBezTo>
                    <a:pt x="103" y="53"/>
                    <a:pt x="103" y="51"/>
                    <a:pt x="102" y="49"/>
                  </a:cubicBezTo>
                  <a:close/>
                </a:path>
              </a:pathLst>
            </a:custGeom>
            <a:solidFill>
              <a:schemeClr val="accent2"/>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20"/>
            <p:cNvSpPr>
              <a:spLocks noEditPoints="1"/>
            </p:cNvSpPr>
            <p:nvPr/>
          </p:nvSpPr>
          <p:spPr bwMode="auto">
            <a:xfrm>
              <a:off x="4413321" y="2331301"/>
              <a:ext cx="247541" cy="254000"/>
            </a:xfrm>
            <a:custGeom>
              <a:avLst/>
              <a:gdLst>
                <a:gd name="T0" fmla="*/ 3 w 120"/>
                <a:gd name="T1" fmla="*/ 63 h 124"/>
                <a:gd name="T2" fmla="*/ 60 w 120"/>
                <a:gd name="T3" fmla="*/ 20 h 124"/>
                <a:gd name="T4" fmla="*/ 20 w 120"/>
                <a:gd name="T5" fmla="*/ 60 h 124"/>
                <a:gd name="T6" fmla="*/ 30 w 120"/>
                <a:gd name="T7" fmla="*/ 60 h 124"/>
                <a:gd name="T8" fmla="*/ 44 w 120"/>
                <a:gd name="T9" fmla="*/ 108 h 124"/>
                <a:gd name="T10" fmla="*/ 76 w 120"/>
                <a:gd name="T11" fmla="*/ 102 h 124"/>
                <a:gd name="T12" fmla="*/ 53 w 120"/>
                <a:gd name="T13" fmla="*/ 124 h 124"/>
                <a:gd name="T14" fmla="*/ 67 w 120"/>
                <a:gd name="T15" fmla="*/ 118 h 124"/>
                <a:gd name="T16" fmla="*/ 44 w 120"/>
                <a:gd name="T17" fmla="*/ 116 h 124"/>
                <a:gd name="T18" fmla="*/ 76 w 120"/>
                <a:gd name="T19" fmla="*/ 110 h 124"/>
                <a:gd name="T20" fmla="*/ 84 w 120"/>
                <a:gd name="T21" fmla="*/ 60 h 124"/>
                <a:gd name="T22" fmla="*/ 75 w 120"/>
                <a:gd name="T23" fmla="*/ 56 h 124"/>
                <a:gd name="T24" fmla="*/ 60 w 120"/>
                <a:gd name="T25" fmla="*/ 56 h 124"/>
                <a:gd name="T26" fmla="*/ 50 w 120"/>
                <a:gd name="T27" fmla="*/ 57 h 124"/>
                <a:gd name="T28" fmla="*/ 35 w 120"/>
                <a:gd name="T29" fmla="*/ 60 h 124"/>
                <a:gd name="T30" fmla="*/ 47 w 120"/>
                <a:gd name="T31" fmla="*/ 62 h 124"/>
                <a:gd name="T32" fmla="*/ 50 w 120"/>
                <a:gd name="T33" fmla="*/ 64 h 124"/>
                <a:gd name="T34" fmla="*/ 50 w 120"/>
                <a:gd name="T35" fmla="*/ 64 h 124"/>
                <a:gd name="T36" fmla="*/ 51 w 120"/>
                <a:gd name="T37" fmla="*/ 64 h 124"/>
                <a:gd name="T38" fmla="*/ 51 w 120"/>
                <a:gd name="T39" fmla="*/ 64 h 124"/>
                <a:gd name="T40" fmla="*/ 51 w 120"/>
                <a:gd name="T41" fmla="*/ 65 h 124"/>
                <a:gd name="T42" fmla="*/ 51 w 120"/>
                <a:gd name="T43" fmla="*/ 65 h 124"/>
                <a:gd name="T44" fmla="*/ 51 w 120"/>
                <a:gd name="T45" fmla="*/ 65 h 124"/>
                <a:gd name="T46" fmla="*/ 52 w 120"/>
                <a:gd name="T47" fmla="*/ 65 h 124"/>
                <a:gd name="T48" fmla="*/ 52 w 120"/>
                <a:gd name="T49" fmla="*/ 65 h 124"/>
                <a:gd name="T50" fmla="*/ 52 w 120"/>
                <a:gd name="T51" fmla="*/ 65 h 124"/>
                <a:gd name="T52" fmla="*/ 52 w 120"/>
                <a:gd name="T53" fmla="*/ 65 h 124"/>
                <a:gd name="T54" fmla="*/ 53 w 120"/>
                <a:gd name="T55" fmla="*/ 65 h 124"/>
                <a:gd name="T56" fmla="*/ 53 w 120"/>
                <a:gd name="T57" fmla="*/ 65 h 124"/>
                <a:gd name="T58" fmla="*/ 53 w 120"/>
                <a:gd name="T59" fmla="*/ 65 h 124"/>
                <a:gd name="T60" fmla="*/ 53 w 120"/>
                <a:gd name="T61" fmla="*/ 65 h 124"/>
                <a:gd name="T62" fmla="*/ 53 w 120"/>
                <a:gd name="T63" fmla="*/ 65 h 124"/>
                <a:gd name="T64" fmla="*/ 54 w 120"/>
                <a:gd name="T65" fmla="*/ 65 h 124"/>
                <a:gd name="T66" fmla="*/ 54 w 120"/>
                <a:gd name="T67" fmla="*/ 65 h 124"/>
                <a:gd name="T68" fmla="*/ 54 w 120"/>
                <a:gd name="T69" fmla="*/ 64 h 124"/>
                <a:gd name="T70" fmla="*/ 54 w 120"/>
                <a:gd name="T71" fmla="*/ 64 h 124"/>
                <a:gd name="T72" fmla="*/ 55 w 120"/>
                <a:gd name="T73" fmla="*/ 64 h 124"/>
                <a:gd name="T74" fmla="*/ 58 w 120"/>
                <a:gd name="T75" fmla="*/ 62 h 124"/>
                <a:gd name="T76" fmla="*/ 64 w 120"/>
                <a:gd name="T77" fmla="*/ 63 h 124"/>
                <a:gd name="T78" fmla="*/ 69 w 120"/>
                <a:gd name="T79" fmla="*/ 64 h 124"/>
                <a:gd name="T80" fmla="*/ 80 w 120"/>
                <a:gd name="T81" fmla="*/ 64 h 124"/>
                <a:gd name="T82" fmla="*/ 29 w 120"/>
                <a:gd name="T83" fmla="*/ 26 h 124"/>
                <a:gd name="T84" fmla="*/ 25 w 120"/>
                <a:gd name="T85" fmla="*/ 30 h 124"/>
                <a:gd name="T86" fmla="*/ 106 w 120"/>
                <a:gd name="T87" fmla="*/ 63 h 124"/>
                <a:gd name="T88" fmla="*/ 120 w 120"/>
                <a:gd name="T89" fmla="*/ 60 h 124"/>
                <a:gd name="T90" fmla="*/ 95 w 120"/>
                <a:gd name="T91" fmla="*/ 30 h 124"/>
                <a:gd name="T92" fmla="*/ 91 w 120"/>
                <a:gd name="T93" fmla="*/ 26 h 124"/>
                <a:gd name="T94" fmla="*/ 63 w 120"/>
                <a:gd name="T95" fmla="*/ 14 h 124"/>
                <a:gd name="T96" fmla="*/ 60 w 120"/>
                <a:gd name="T97"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0" h="124">
                  <a:moveTo>
                    <a:pt x="14" y="58"/>
                  </a:moveTo>
                  <a:cubicBezTo>
                    <a:pt x="15" y="58"/>
                    <a:pt x="16" y="59"/>
                    <a:pt x="16" y="60"/>
                  </a:cubicBezTo>
                  <a:cubicBezTo>
                    <a:pt x="16" y="62"/>
                    <a:pt x="15" y="63"/>
                    <a:pt x="14" y="63"/>
                  </a:cubicBezTo>
                  <a:cubicBezTo>
                    <a:pt x="3" y="63"/>
                    <a:pt x="3" y="63"/>
                    <a:pt x="3" y="63"/>
                  </a:cubicBezTo>
                  <a:cubicBezTo>
                    <a:pt x="1" y="63"/>
                    <a:pt x="0" y="62"/>
                    <a:pt x="0" y="60"/>
                  </a:cubicBezTo>
                  <a:cubicBezTo>
                    <a:pt x="0" y="59"/>
                    <a:pt x="1" y="58"/>
                    <a:pt x="3" y="58"/>
                  </a:cubicBezTo>
                  <a:cubicBezTo>
                    <a:pt x="14" y="58"/>
                    <a:pt x="14" y="58"/>
                    <a:pt x="14" y="58"/>
                  </a:cubicBezTo>
                  <a:close/>
                  <a:moveTo>
                    <a:pt x="60" y="20"/>
                  </a:moveTo>
                  <a:cubicBezTo>
                    <a:pt x="60" y="20"/>
                    <a:pt x="60" y="20"/>
                    <a:pt x="60" y="20"/>
                  </a:cubicBezTo>
                  <a:cubicBezTo>
                    <a:pt x="82" y="20"/>
                    <a:pt x="100" y="38"/>
                    <a:pt x="100" y="60"/>
                  </a:cubicBezTo>
                  <a:cubicBezTo>
                    <a:pt x="100" y="83"/>
                    <a:pt x="82" y="101"/>
                    <a:pt x="60" y="101"/>
                  </a:cubicBezTo>
                  <a:cubicBezTo>
                    <a:pt x="38" y="101"/>
                    <a:pt x="20" y="83"/>
                    <a:pt x="20" y="60"/>
                  </a:cubicBezTo>
                  <a:cubicBezTo>
                    <a:pt x="20" y="38"/>
                    <a:pt x="38" y="20"/>
                    <a:pt x="60" y="20"/>
                  </a:cubicBezTo>
                  <a:close/>
                  <a:moveTo>
                    <a:pt x="60" y="30"/>
                  </a:moveTo>
                  <a:cubicBezTo>
                    <a:pt x="60" y="30"/>
                    <a:pt x="60" y="30"/>
                    <a:pt x="60" y="30"/>
                  </a:cubicBezTo>
                  <a:cubicBezTo>
                    <a:pt x="43" y="30"/>
                    <a:pt x="30" y="44"/>
                    <a:pt x="30" y="60"/>
                  </a:cubicBezTo>
                  <a:cubicBezTo>
                    <a:pt x="30" y="77"/>
                    <a:pt x="43" y="91"/>
                    <a:pt x="60" y="91"/>
                  </a:cubicBezTo>
                  <a:cubicBezTo>
                    <a:pt x="77" y="91"/>
                    <a:pt x="90" y="77"/>
                    <a:pt x="90" y="60"/>
                  </a:cubicBezTo>
                  <a:cubicBezTo>
                    <a:pt x="90" y="44"/>
                    <a:pt x="77" y="30"/>
                    <a:pt x="60" y="30"/>
                  </a:cubicBezTo>
                  <a:close/>
                  <a:moveTo>
                    <a:pt x="44" y="108"/>
                  </a:moveTo>
                  <a:cubicBezTo>
                    <a:pt x="44" y="108"/>
                    <a:pt x="44" y="108"/>
                    <a:pt x="44" y="108"/>
                  </a:cubicBezTo>
                  <a:cubicBezTo>
                    <a:pt x="42" y="108"/>
                    <a:pt x="41" y="107"/>
                    <a:pt x="41" y="105"/>
                  </a:cubicBezTo>
                  <a:cubicBezTo>
                    <a:pt x="41" y="104"/>
                    <a:pt x="42" y="102"/>
                    <a:pt x="44" y="102"/>
                  </a:cubicBezTo>
                  <a:cubicBezTo>
                    <a:pt x="76" y="102"/>
                    <a:pt x="76" y="102"/>
                    <a:pt x="76" y="102"/>
                  </a:cubicBezTo>
                  <a:cubicBezTo>
                    <a:pt x="78" y="102"/>
                    <a:pt x="79" y="104"/>
                    <a:pt x="79" y="105"/>
                  </a:cubicBezTo>
                  <a:cubicBezTo>
                    <a:pt x="79" y="107"/>
                    <a:pt x="78" y="108"/>
                    <a:pt x="76" y="108"/>
                  </a:cubicBezTo>
                  <a:cubicBezTo>
                    <a:pt x="44" y="108"/>
                    <a:pt x="44" y="108"/>
                    <a:pt x="44" y="108"/>
                  </a:cubicBezTo>
                  <a:close/>
                  <a:moveTo>
                    <a:pt x="53" y="124"/>
                  </a:moveTo>
                  <a:cubicBezTo>
                    <a:pt x="53" y="124"/>
                    <a:pt x="53" y="124"/>
                    <a:pt x="53" y="124"/>
                  </a:cubicBezTo>
                  <a:cubicBezTo>
                    <a:pt x="51" y="124"/>
                    <a:pt x="50" y="123"/>
                    <a:pt x="50" y="121"/>
                  </a:cubicBezTo>
                  <a:cubicBezTo>
                    <a:pt x="50" y="119"/>
                    <a:pt x="51" y="118"/>
                    <a:pt x="53" y="118"/>
                  </a:cubicBezTo>
                  <a:cubicBezTo>
                    <a:pt x="67" y="118"/>
                    <a:pt x="67" y="118"/>
                    <a:pt x="67" y="118"/>
                  </a:cubicBezTo>
                  <a:cubicBezTo>
                    <a:pt x="69" y="118"/>
                    <a:pt x="70" y="119"/>
                    <a:pt x="70" y="121"/>
                  </a:cubicBezTo>
                  <a:cubicBezTo>
                    <a:pt x="70" y="123"/>
                    <a:pt x="69" y="124"/>
                    <a:pt x="67" y="124"/>
                  </a:cubicBezTo>
                  <a:cubicBezTo>
                    <a:pt x="53" y="124"/>
                    <a:pt x="53" y="124"/>
                    <a:pt x="53" y="124"/>
                  </a:cubicBezTo>
                  <a:close/>
                  <a:moveTo>
                    <a:pt x="44" y="116"/>
                  </a:moveTo>
                  <a:cubicBezTo>
                    <a:pt x="44" y="116"/>
                    <a:pt x="44" y="116"/>
                    <a:pt x="44" y="116"/>
                  </a:cubicBezTo>
                  <a:cubicBezTo>
                    <a:pt x="42" y="116"/>
                    <a:pt x="41" y="115"/>
                    <a:pt x="41" y="113"/>
                  </a:cubicBezTo>
                  <a:cubicBezTo>
                    <a:pt x="41" y="112"/>
                    <a:pt x="42" y="110"/>
                    <a:pt x="44" y="110"/>
                  </a:cubicBezTo>
                  <a:cubicBezTo>
                    <a:pt x="76" y="110"/>
                    <a:pt x="76" y="110"/>
                    <a:pt x="76" y="110"/>
                  </a:cubicBezTo>
                  <a:cubicBezTo>
                    <a:pt x="78" y="110"/>
                    <a:pt x="79" y="112"/>
                    <a:pt x="79" y="113"/>
                  </a:cubicBezTo>
                  <a:cubicBezTo>
                    <a:pt x="79" y="115"/>
                    <a:pt x="78" y="116"/>
                    <a:pt x="76" y="116"/>
                  </a:cubicBezTo>
                  <a:cubicBezTo>
                    <a:pt x="44" y="116"/>
                    <a:pt x="44" y="116"/>
                    <a:pt x="44" y="116"/>
                  </a:cubicBezTo>
                  <a:close/>
                  <a:moveTo>
                    <a:pt x="84" y="60"/>
                  </a:moveTo>
                  <a:cubicBezTo>
                    <a:pt x="84" y="60"/>
                    <a:pt x="84" y="60"/>
                    <a:pt x="84" y="60"/>
                  </a:cubicBezTo>
                  <a:cubicBezTo>
                    <a:pt x="83" y="59"/>
                    <a:pt x="82" y="58"/>
                    <a:pt x="80" y="57"/>
                  </a:cubicBezTo>
                  <a:cubicBezTo>
                    <a:pt x="79" y="57"/>
                    <a:pt x="78" y="56"/>
                    <a:pt x="78" y="56"/>
                  </a:cubicBezTo>
                  <a:cubicBezTo>
                    <a:pt x="77" y="56"/>
                    <a:pt x="76" y="56"/>
                    <a:pt x="75" y="56"/>
                  </a:cubicBezTo>
                  <a:cubicBezTo>
                    <a:pt x="72" y="56"/>
                    <a:pt x="70" y="57"/>
                    <a:pt x="67" y="58"/>
                  </a:cubicBezTo>
                  <a:cubicBezTo>
                    <a:pt x="67" y="58"/>
                    <a:pt x="66" y="57"/>
                    <a:pt x="65" y="57"/>
                  </a:cubicBezTo>
                  <a:cubicBezTo>
                    <a:pt x="64" y="57"/>
                    <a:pt x="64" y="56"/>
                    <a:pt x="63" y="56"/>
                  </a:cubicBezTo>
                  <a:cubicBezTo>
                    <a:pt x="62" y="56"/>
                    <a:pt x="61" y="56"/>
                    <a:pt x="60" y="56"/>
                  </a:cubicBezTo>
                  <a:cubicBezTo>
                    <a:pt x="59" y="56"/>
                    <a:pt x="58" y="56"/>
                    <a:pt x="57" y="56"/>
                  </a:cubicBezTo>
                  <a:cubicBezTo>
                    <a:pt x="56" y="56"/>
                    <a:pt x="56" y="57"/>
                    <a:pt x="55" y="57"/>
                  </a:cubicBezTo>
                  <a:cubicBezTo>
                    <a:pt x="54" y="57"/>
                    <a:pt x="53" y="58"/>
                    <a:pt x="52" y="58"/>
                  </a:cubicBezTo>
                  <a:cubicBezTo>
                    <a:pt x="52" y="58"/>
                    <a:pt x="51" y="57"/>
                    <a:pt x="50" y="57"/>
                  </a:cubicBezTo>
                  <a:cubicBezTo>
                    <a:pt x="49" y="57"/>
                    <a:pt x="49" y="56"/>
                    <a:pt x="48" y="56"/>
                  </a:cubicBezTo>
                  <a:cubicBezTo>
                    <a:pt x="47" y="56"/>
                    <a:pt x="46" y="56"/>
                    <a:pt x="45" y="56"/>
                  </a:cubicBezTo>
                  <a:cubicBezTo>
                    <a:pt x="42" y="56"/>
                    <a:pt x="40" y="57"/>
                    <a:pt x="37" y="58"/>
                  </a:cubicBezTo>
                  <a:cubicBezTo>
                    <a:pt x="37" y="59"/>
                    <a:pt x="36" y="59"/>
                    <a:pt x="35" y="60"/>
                  </a:cubicBezTo>
                  <a:cubicBezTo>
                    <a:pt x="34" y="61"/>
                    <a:pt x="34" y="63"/>
                    <a:pt x="35" y="64"/>
                  </a:cubicBezTo>
                  <a:cubicBezTo>
                    <a:pt x="37" y="65"/>
                    <a:pt x="38" y="65"/>
                    <a:pt x="40" y="64"/>
                  </a:cubicBezTo>
                  <a:cubicBezTo>
                    <a:pt x="41" y="63"/>
                    <a:pt x="43" y="62"/>
                    <a:pt x="45" y="62"/>
                  </a:cubicBezTo>
                  <a:cubicBezTo>
                    <a:pt x="46" y="62"/>
                    <a:pt x="46" y="62"/>
                    <a:pt x="47" y="62"/>
                  </a:cubicBezTo>
                  <a:cubicBezTo>
                    <a:pt x="47" y="62"/>
                    <a:pt x="47" y="62"/>
                    <a:pt x="48" y="62"/>
                  </a:cubicBezTo>
                  <a:cubicBezTo>
                    <a:pt x="49" y="63"/>
                    <a:pt x="50" y="63"/>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0" y="64"/>
                    <a:pt x="50" y="64"/>
                    <a:pt x="50"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4"/>
                    <a:pt x="51" y="64"/>
                    <a:pt x="51" y="64"/>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1" y="65"/>
                    <a:pt x="51" y="65"/>
                    <a:pt x="51"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2" y="65"/>
                    <a:pt x="52" y="65"/>
                    <a:pt x="52"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3" y="65"/>
                    <a:pt x="53" y="65"/>
                    <a:pt x="53"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5"/>
                    <a:pt x="54" y="65"/>
                    <a:pt x="54" y="65"/>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4" y="64"/>
                    <a:pt x="54" y="64"/>
                    <a:pt x="54" y="64"/>
                  </a:cubicBezTo>
                  <a:cubicBezTo>
                    <a:pt x="55" y="64"/>
                    <a:pt x="55" y="64"/>
                    <a:pt x="55" y="64"/>
                  </a:cubicBezTo>
                  <a:cubicBezTo>
                    <a:pt x="55" y="64"/>
                    <a:pt x="55" y="64"/>
                    <a:pt x="55" y="64"/>
                  </a:cubicBezTo>
                  <a:cubicBezTo>
                    <a:pt x="55" y="64"/>
                    <a:pt x="55" y="64"/>
                    <a:pt x="55" y="64"/>
                  </a:cubicBezTo>
                  <a:cubicBezTo>
                    <a:pt x="55" y="64"/>
                    <a:pt x="55" y="64"/>
                    <a:pt x="55" y="64"/>
                  </a:cubicBezTo>
                  <a:cubicBezTo>
                    <a:pt x="55" y="64"/>
                    <a:pt x="55" y="64"/>
                    <a:pt x="55" y="64"/>
                  </a:cubicBezTo>
                  <a:cubicBezTo>
                    <a:pt x="55" y="63"/>
                    <a:pt x="56" y="63"/>
                    <a:pt x="57" y="62"/>
                  </a:cubicBezTo>
                  <a:cubicBezTo>
                    <a:pt x="57" y="62"/>
                    <a:pt x="58" y="62"/>
                    <a:pt x="58" y="62"/>
                  </a:cubicBezTo>
                  <a:cubicBezTo>
                    <a:pt x="59" y="62"/>
                    <a:pt x="59" y="62"/>
                    <a:pt x="60" y="62"/>
                  </a:cubicBezTo>
                  <a:cubicBezTo>
                    <a:pt x="61" y="62"/>
                    <a:pt x="61" y="62"/>
                    <a:pt x="61" y="62"/>
                  </a:cubicBezTo>
                  <a:cubicBezTo>
                    <a:pt x="62" y="62"/>
                    <a:pt x="62" y="62"/>
                    <a:pt x="63" y="62"/>
                  </a:cubicBezTo>
                  <a:cubicBezTo>
                    <a:pt x="63" y="63"/>
                    <a:pt x="64" y="63"/>
                    <a:pt x="64" y="63"/>
                  </a:cubicBezTo>
                  <a:cubicBezTo>
                    <a:pt x="65" y="63"/>
                    <a:pt x="65" y="64"/>
                    <a:pt x="65" y="64"/>
                  </a:cubicBezTo>
                  <a:cubicBezTo>
                    <a:pt x="65" y="64"/>
                    <a:pt x="65" y="64"/>
                    <a:pt x="65" y="64"/>
                  </a:cubicBezTo>
                  <a:cubicBezTo>
                    <a:pt x="65" y="64"/>
                    <a:pt x="65" y="64"/>
                    <a:pt x="65" y="64"/>
                  </a:cubicBezTo>
                  <a:cubicBezTo>
                    <a:pt x="66" y="65"/>
                    <a:pt x="68" y="65"/>
                    <a:pt x="69" y="64"/>
                  </a:cubicBezTo>
                  <a:cubicBezTo>
                    <a:pt x="71" y="63"/>
                    <a:pt x="73" y="62"/>
                    <a:pt x="75" y="62"/>
                  </a:cubicBezTo>
                  <a:cubicBezTo>
                    <a:pt x="76" y="62"/>
                    <a:pt x="76" y="62"/>
                    <a:pt x="76" y="62"/>
                  </a:cubicBezTo>
                  <a:cubicBezTo>
                    <a:pt x="77" y="62"/>
                    <a:pt x="77" y="62"/>
                    <a:pt x="78" y="62"/>
                  </a:cubicBezTo>
                  <a:cubicBezTo>
                    <a:pt x="79" y="63"/>
                    <a:pt x="80" y="63"/>
                    <a:pt x="80" y="64"/>
                  </a:cubicBezTo>
                  <a:cubicBezTo>
                    <a:pt x="82" y="65"/>
                    <a:pt x="83" y="65"/>
                    <a:pt x="84" y="64"/>
                  </a:cubicBezTo>
                  <a:cubicBezTo>
                    <a:pt x="86" y="63"/>
                    <a:pt x="86" y="61"/>
                    <a:pt x="84" y="60"/>
                  </a:cubicBezTo>
                  <a:close/>
                  <a:moveTo>
                    <a:pt x="29" y="26"/>
                  </a:moveTo>
                  <a:cubicBezTo>
                    <a:pt x="29" y="26"/>
                    <a:pt x="29" y="26"/>
                    <a:pt x="29" y="26"/>
                  </a:cubicBezTo>
                  <a:cubicBezTo>
                    <a:pt x="22" y="18"/>
                    <a:pt x="22" y="18"/>
                    <a:pt x="22" y="18"/>
                  </a:cubicBezTo>
                  <a:cubicBezTo>
                    <a:pt x="21" y="17"/>
                    <a:pt x="19" y="17"/>
                    <a:pt x="17" y="18"/>
                  </a:cubicBezTo>
                  <a:cubicBezTo>
                    <a:pt x="16" y="19"/>
                    <a:pt x="16" y="21"/>
                    <a:pt x="17" y="22"/>
                  </a:cubicBezTo>
                  <a:cubicBezTo>
                    <a:pt x="25" y="30"/>
                    <a:pt x="25" y="30"/>
                    <a:pt x="25" y="30"/>
                  </a:cubicBezTo>
                  <a:cubicBezTo>
                    <a:pt x="26" y="31"/>
                    <a:pt x="28" y="31"/>
                    <a:pt x="29" y="30"/>
                  </a:cubicBezTo>
                  <a:cubicBezTo>
                    <a:pt x="30" y="29"/>
                    <a:pt x="30" y="27"/>
                    <a:pt x="29" y="26"/>
                  </a:cubicBezTo>
                  <a:close/>
                  <a:moveTo>
                    <a:pt x="106" y="63"/>
                  </a:moveTo>
                  <a:cubicBezTo>
                    <a:pt x="106" y="63"/>
                    <a:pt x="106" y="63"/>
                    <a:pt x="106" y="63"/>
                  </a:cubicBezTo>
                  <a:cubicBezTo>
                    <a:pt x="105" y="63"/>
                    <a:pt x="103" y="62"/>
                    <a:pt x="103" y="60"/>
                  </a:cubicBezTo>
                  <a:cubicBezTo>
                    <a:pt x="103" y="59"/>
                    <a:pt x="105" y="58"/>
                    <a:pt x="106" y="58"/>
                  </a:cubicBezTo>
                  <a:cubicBezTo>
                    <a:pt x="117" y="58"/>
                    <a:pt x="117" y="58"/>
                    <a:pt x="117" y="58"/>
                  </a:cubicBezTo>
                  <a:cubicBezTo>
                    <a:pt x="119" y="58"/>
                    <a:pt x="120" y="59"/>
                    <a:pt x="120" y="60"/>
                  </a:cubicBezTo>
                  <a:cubicBezTo>
                    <a:pt x="120" y="62"/>
                    <a:pt x="119" y="63"/>
                    <a:pt x="117" y="63"/>
                  </a:cubicBezTo>
                  <a:cubicBezTo>
                    <a:pt x="106" y="63"/>
                    <a:pt x="106" y="63"/>
                    <a:pt x="106" y="63"/>
                  </a:cubicBezTo>
                  <a:close/>
                  <a:moveTo>
                    <a:pt x="95" y="30"/>
                  </a:moveTo>
                  <a:cubicBezTo>
                    <a:pt x="95" y="30"/>
                    <a:pt x="95" y="30"/>
                    <a:pt x="95" y="30"/>
                  </a:cubicBezTo>
                  <a:cubicBezTo>
                    <a:pt x="102" y="22"/>
                    <a:pt x="102" y="22"/>
                    <a:pt x="102" y="22"/>
                  </a:cubicBezTo>
                  <a:cubicBezTo>
                    <a:pt x="104" y="21"/>
                    <a:pt x="104" y="19"/>
                    <a:pt x="102" y="18"/>
                  </a:cubicBezTo>
                  <a:cubicBezTo>
                    <a:pt x="101" y="17"/>
                    <a:pt x="99" y="17"/>
                    <a:pt x="98" y="18"/>
                  </a:cubicBezTo>
                  <a:cubicBezTo>
                    <a:pt x="91" y="26"/>
                    <a:pt x="91" y="26"/>
                    <a:pt x="91" y="26"/>
                  </a:cubicBezTo>
                  <a:cubicBezTo>
                    <a:pt x="90" y="27"/>
                    <a:pt x="90" y="29"/>
                    <a:pt x="91" y="30"/>
                  </a:cubicBezTo>
                  <a:cubicBezTo>
                    <a:pt x="92" y="31"/>
                    <a:pt x="94" y="31"/>
                    <a:pt x="95" y="30"/>
                  </a:cubicBezTo>
                  <a:close/>
                  <a:moveTo>
                    <a:pt x="63" y="14"/>
                  </a:moveTo>
                  <a:cubicBezTo>
                    <a:pt x="63" y="14"/>
                    <a:pt x="63" y="14"/>
                    <a:pt x="63" y="14"/>
                  </a:cubicBezTo>
                  <a:cubicBezTo>
                    <a:pt x="63" y="16"/>
                    <a:pt x="62" y="17"/>
                    <a:pt x="60" y="17"/>
                  </a:cubicBezTo>
                  <a:cubicBezTo>
                    <a:pt x="58" y="17"/>
                    <a:pt x="57" y="16"/>
                    <a:pt x="57" y="14"/>
                  </a:cubicBezTo>
                  <a:cubicBezTo>
                    <a:pt x="57" y="3"/>
                    <a:pt x="57" y="3"/>
                    <a:pt x="57" y="3"/>
                  </a:cubicBezTo>
                  <a:cubicBezTo>
                    <a:pt x="57" y="2"/>
                    <a:pt x="58" y="0"/>
                    <a:pt x="60" y="0"/>
                  </a:cubicBezTo>
                  <a:cubicBezTo>
                    <a:pt x="62" y="0"/>
                    <a:pt x="63" y="2"/>
                    <a:pt x="63" y="3"/>
                  </a:cubicBezTo>
                  <a:cubicBezTo>
                    <a:pt x="63" y="14"/>
                    <a:pt x="63" y="14"/>
                    <a:pt x="63" y="14"/>
                  </a:cubicBezTo>
                  <a:close/>
                </a:path>
              </a:pathLst>
            </a:custGeom>
            <a:solidFill>
              <a:schemeClr val="accent1"/>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Freeform 21"/>
            <p:cNvSpPr>
              <a:spLocks noEditPoints="1"/>
            </p:cNvSpPr>
            <p:nvPr/>
          </p:nvSpPr>
          <p:spPr bwMode="auto">
            <a:xfrm>
              <a:off x="6431728" y="3142514"/>
              <a:ext cx="168200" cy="212724"/>
            </a:xfrm>
            <a:custGeom>
              <a:avLst/>
              <a:gdLst>
                <a:gd name="T0" fmla="*/ 4 w 81"/>
                <a:gd name="T1" fmla="*/ 0 h 103"/>
                <a:gd name="T2" fmla="*/ 77 w 81"/>
                <a:gd name="T3" fmla="*/ 8 h 103"/>
                <a:gd name="T4" fmla="*/ 66 w 81"/>
                <a:gd name="T5" fmla="*/ 38 h 103"/>
                <a:gd name="T6" fmla="*/ 67 w 81"/>
                <a:gd name="T7" fmla="*/ 67 h 103"/>
                <a:gd name="T8" fmla="*/ 81 w 81"/>
                <a:gd name="T9" fmla="*/ 99 h 103"/>
                <a:gd name="T10" fmla="*/ 0 w 81"/>
                <a:gd name="T11" fmla="*/ 99 h 103"/>
                <a:gd name="T12" fmla="*/ 15 w 81"/>
                <a:gd name="T13" fmla="*/ 67 h 103"/>
                <a:gd name="T14" fmla="*/ 15 w 81"/>
                <a:gd name="T15" fmla="*/ 38 h 103"/>
                <a:gd name="T16" fmla="*/ 4 w 81"/>
                <a:gd name="T17" fmla="*/ 8 h 103"/>
                <a:gd name="T18" fmla="*/ 55 w 81"/>
                <a:gd name="T19" fmla="*/ 77 h 103"/>
                <a:gd name="T20" fmla="*/ 13 w 81"/>
                <a:gd name="T21" fmla="*/ 95 h 103"/>
                <a:gd name="T22" fmla="*/ 14 w 81"/>
                <a:gd name="T23" fmla="*/ 82 h 103"/>
                <a:gd name="T24" fmla="*/ 58 w 81"/>
                <a:gd name="T25" fmla="*/ 73 h 103"/>
                <a:gd name="T26" fmla="*/ 62 w 81"/>
                <a:gd name="T27" fmla="*/ 69 h 103"/>
                <a:gd name="T28" fmla="*/ 44 w 81"/>
                <a:gd name="T29" fmla="*/ 55 h 103"/>
                <a:gd name="T30" fmla="*/ 43 w 81"/>
                <a:gd name="T31" fmla="*/ 54 h 103"/>
                <a:gd name="T32" fmla="*/ 43 w 81"/>
                <a:gd name="T33" fmla="*/ 54 h 103"/>
                <a:gd name="T34" fmla="*/ 42 w 81"/>
                <a:gd name="T35" fmla="*/ 53 h 103"/>
                <a:gd name="T36" fmla="*/ 42 w 81"/>
                <a:gd name="T37" fmla="*/ 52 h 103"/>
                <a:gd name="T38" fmla="*/ 42 w 81"/>
                <a:gd name="T39" fmla="*/ 52 h 103"/>
                <a:gd name="T40" fmla="*/ 43 w 81"/>
                <a:gd name="T41" fmla="*/ 51 h 103"/>
                <a:gd name="T42" fmla="*/ 43 w 81"/>
                <a:gd name="T43" fmla="*/ 51 h 103"/>
                <a:gd name="T44" fmla="*/ 43 w 81"/>
                <a:gd name="T45" fmla="*/ 51 h 103"/>
                <a:gd name="T46" fmla="*/ 44 w 81"/>
                <a:gd name="T47" fmla="*/ 50 h 103"/>
                <a:gd name="T48" fmla="*/ 69 w 81"/>
                <a:gd name="T49" fmla="*/ 8 h 103"/>
                <a:gd name="T50" fmla="*/ 19 w 81"/>
                <a:gd name="T51" fmla="*/ 35 h 103"/>
                <a:gd name="T52" fmla="*/ 38 w 81"/>
                <a:gd name="T53" fmla="*/ 50 h 103"/>
                <a:gd name="T54" fmla="*/ 39 w 81"/>
                <a:gd name="T55" fmla="*/ 51 h 103"/>
                <a:gd name="T56" fmla="*/ 39 w 81"/>
                <a:gd name="T57" fmla="*/ 51 h 103"/>
                <a:gd name="T58" fmla="*/ 39 w 81"/>
                <a:gd name="T59" fmla="*/ 52 h 103"/>
                <a:gd name="T60" fmla="*/ 39 w 81"/>
                <a:gd name="T61" fmla="*/ 52 h 103"/>
                <a:gd name="T62" fmla="*/ 39 w 81"/>
                <a:gd name="T63" fmla="*/ 53 h 103"/>
                <a:gd name="T64" fmla="*/ 39 w 81"/>
                <a:gd name="T65" fmla="*/ 53 h 103"/>
                <a:gd name="T66" fmla="*/ 39 w 81"/>
                <a:gd name="T67" fmla="*/ 54 h 103"/>
                <a:gd name="T68" fmla="*/ 38 w 81"/>
                <a:gd name="T69" fmla="*/ 54 h 103"/>
                <a:gd name="T70" fmla="*/ 38 w 81"/>
                <a:gd name="T71" fmla="*/ 55 h 103"/>
                <a:gd name="T72" fmla="*/ 14 w 81"/>
                <a:gd name="T73" fmla="*/ 82 h 103"/>
                <a:gd name="T74" fmla="*/ 28 w 81"/>
                <a:gd name="T75" fmla="*/ 40 h 103"/>
                <a:gd name="T76" fmla="*/ 39 w 81"/>
                <a:gd name="T77" fmla="*/ 46 h 103"/>
                <a:gd name="T78" fmla="*/ 40 w 81"/>
                <a:gd name="T79" fmla="*/ 47 h 103"/>
                <a:gd name="T80" fmla="*/ 42 w 81"/>
                <a:gd name="T81" fmla="*/ 47 h 103"/>
                <a:gd name="T82" fmla="*/ 43 w 81"/>
                <a:gd name="T83" fmla="*/ 46 h 103"/>
                <a:gd name="T84" fmla="*/ 61 w 81"/>
                <a:gd name="T85" fmla="*/ 28 h 103"/>
                <a:gd name="T86" fmla="*/ 51 w 81"/>
                <a:gd name="T87" fmla="*/ 36 h 103"/>
                <a:gd name="T88" fmla="*/ 41 w 81"/>
                <a:gd name="T89" fmla="*/ 42 h 103"/>
                <a:gd name="T90" fmla="*/ 40 w 81"/>
                <a:gd name="T91" fmla="*/ 42 h 103"/>
                <a:gd name="T92" fmla="*/ 24 w 81"/>
                <a:gd name="T93" fmla="*/ 26 h 103"/>
                <a:gd name="T94" fmla="*/ 41 w 81"/>
                <a:gd name="T95" fmla="*/ 42 h 103"/>
                <a:gd name="T96" fmla="*/ 41 w 81"/>
                <a:gd name="T97" fmla="*/ 4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1" h="103">
                  <a:moveTo>
                    <a:pt x="4" y="8"/>
                  </a:moveTo>
                  <a:cubicBezTo>
                    <a:pt x="2" y="8"/>
                    <a:pt x="0" y="6"/>
                    <a:pt x="0" y="4"/>
                  </a:cubicBezTo>
                  <a:cubicBezTo>
                    <a:pt x="0" y="2"/>
                    <a:pt x="2" y="0"/>
                    <a:pt x="4" y="0"/>
                  </a:cubicBezTo>
                  <a:cubicBezTo>
                    <a:pt x="77" y="0"/>
                    <a:pt x="77" y="0"/>
                    <a:pt x="77" y="0"/>
                  </a:cubicBezTo>
                  <a:cubicBezTo>
                    <a:pt x="79" y="0"/>
                    <a:pt x="81" y="2"/>
                    <a:pt x="81" y="4"/>
                  </a:cubicBezTo>
                  <a:cubicBezTo>
                    <a:pt x="81" y="6"/>
                    <a:pt x="79" y="8"/>
                    <a:pt x="77" y="8"/>
                  </a:cubicBezTo>
                  <a:cubicBezTo>
                    <a:pt x="74" y="8"/>
                    <a:pt x="74" y="8"/>
                    <a:pt x="74" y="8"/>
                  </a:cubicBezTo>
                  <a:cubicBezTo>
                    <a:pt x="73" y="21"/>
                    <a:pt x="71" y="31"/>
                    <a:pt x="67" y="38"/>
                  </a:cubicBezTo>
                  <a:cubicBezTo>
                    <a:pt x="66" y="38"/>
                    <a:pt x="66" y="38"/>
                    <a:pt x="66" y="38"/>
                  </a:cubicBezTo>
                  <a:cubicBezTo>
                    <a:pt x="62" y="45"/>
                    <a:pt x="57" y="50"/>
                    <a:pt x="51" y="52"/>
                  </a:cubicBezTo>
                  <a:cubicBezTo>
                    <a:pt x="57" y="55"/>
                    <a:pt x="62" y="60"/>
                    <a:pt x="66" y="67"/>
                  </a:cubicBezTo>
                  <a:cubicBezTo>
                    <a:pt x="67" y="67"/>
                    <a:pt x="67" y="67"/>
                    <a:pt x="67" y="67"/>
                  </a:cubicBezTo>
                  <a:cubicBezTo>
                    <a:pt x="70" y="74"/>
                    <a:pt x="73" y="83"/>
                    <a:pt x="74" y="95"/>
                  </a:cubicBezTo>
                  <a:cubicBezTo>
                    <a:pt x="77" y="95"/>
                    <a:pt x="77" y="95"/>
                    <a:pt x="77" y="95"/>
                  </a:cubicBezTo>
                  <a:cubicBezTo>
                    <a:pt x="79" y="95"/>
                    <a:pt x="81" y="97"/>
                    <a:pt x="81" y="99"/>
                  </a:cubicBezTo>
                  <a:cubicBezTo>
                    <a:pt x="81" y="101"/>
                    <a:pt x="79" y="103"/>
                    <a:pt x="77" y="103"/>
                  </a:cubicBezTo>
                  <a:cubicBezTo>
                    <a:pt x="4" y="103"/>
                    <a:pt x="4" y="103"/>
                    <a:pt x="4" y="103"/>
                  </a:cubicBezTo>
                  <a:cubicBezTo>
                    <a:pt x="2" y="103"/>
                    <a:pt x="0" y="101"/>
                    <a:pt x="0" y="99"/>
                  </a:cubicBezTo>
                  <a:cubicBezTo>
                    <a:pt x="0" y="97"/>
                    <a:pt x="2" y="95"/>
                    <a:pt x="4" y="95"/>
                  </a:cubicBezTo>
                  <a:cubicBezTo>
                    <a:pt x="8" y="95"/>
                    <a:pt x="8" y="95"/>
                    <a:pt x="8" y="95"/>
                  </a:cubicBezTo>
                  <a:cubicBezTo>
                    <a:pt x="8" y="83"/>
                    <a:pt x="11" y="74"/>
                    <a:pt x="15" y="67"/>
                  </a:cubicBezTo>
                  <a:cubicBezTo>
                    <a:pt x="15" y="67"/>
                    <a:pt x="15" y="67"/>
                    <a:pt x="15" y="67"/>
                  </a:cubicBezTo>
                  <a:cubicBezTo>
                    <a:pt x="19" y="60"/>
                    <a:pt x="25" y="55"/>
                    <a:pt x="31" y="52"/>
                  </a:cubicBezTo>
                  <a:cubicBezTo>
                    <a:pt x="25" y="50"/>
                    <a:pt x="19" y="45"/>
                    <a:pt x="15" y="38"/>
                  </a:cubicBezTo>
                  <a:cubicBezTo>
                    <a:pt x="15" y="38"/>
                    <a:pt x="15" y="38"/>
                    <a:pt x="15" y="38"/>
                  </a:cubicBezTo>
                  <a:cubicBezTo>
                    <a:pt x="11" y="31"/>
                    <a:pt x="8" y="21"/>
                    <a:pt x="8" y="8"/>
                  </a:cubicBezTo>
                  <a:cubicBezTo>
                    <a:pt x="4" y="8"/>
                    <a:pt x="4" y="8"/>
                    <a:pt x="4" y="8"/>
                  </a:cubicBezTo>
                  <a:close/>
                  <a:moveTo>
                    <a:pt x="69" y="95"/>
                  </a:moveTo>
                  <a:cubicBezTo>
                    <a:pt x="69" y="95"/>
                    <a:pt x="69" y="95"/>
                    <a:pt x="69" y="95"/>
                  </a:cubicBezTo>
                  <a:cubicBezTo>
                    <a:pt x="66" y="87"/>
                    <a:pt x="61" y="81"/>
                    <a:pt x="55" y="77"/>
                  </a:cubicBezTo>
                  <a:cubicBezTo>
                    <a:pt x="51" y="75"/>
                    <a:pt x="46" y="74"/>
                    <a:pt x="41" y="74"/>
                  </a:cubicBezTo>
                  <a:cubicBezTo>
                    <a:pt x="36" y="74"/>
                    <a:pt x="31" y="75"/>
                    <a:pt x="26" y="77"/>
                  </a:cubicBezTo>
                  <a:cubicBezTo>
                    <a:pt x="20" y="81"/>
                    <a:pt x="15" y="87"/>
                    <a:pt x="13" y="95"/>
                  </a:cubicBezTo>
                  <a:cubicBezTo>
                    <a:pt x="69" y="95"/>
                    <a:pt x="69" y="95"/>
                    <a:pt x="69" y="95"/>
                  </a:cubicBezTo>
                  <a:close/>
                  <a:moveTo>
                    <a:pt x="14" y="82"/>
                  </a:moveTo>
                  <a:cubicBezTo>
                    <a:pt x="14" y="82"/>
                    <a:pt x="14" y="82"/>
                    <a:pt x="14" y="82"/>
                  </a:cubicBezTo>
                  <a:cubicBezTo>
                    <a:pt x="17" y="78"/>
                    <a:pt x="20" y="75"/>
                    <a:pt x="24" y="73"/>
                  </a:cubicBezTo>
                  <a:cubicBezTo>
                    <a:pt x="29" y="70"/>
                    <a:pt x="35" y="69"/>
                    <a:pt x="41" y="69"/>
                  </a:cubicBezTo>
                  <a:cubicBezTo>
                    <a:pt x="47" y="69"/>
                    <a:pt x="52" y="70"/>
                    <a:pt x="58" y="73"/>
                  </a:cubicBezTo>
                  <a:cubicBezTo>
                    <a:pt x="61" y="75"/>
                    <a:pt x="65" y="78"/>
                    <a:pt x="67" y="82"/>
                  </a:cubicBezTo>
                  <a:cubicBezTo>
                    <a:pt x="66" y="77"/>
                    <a:pt x="64" y="73"/>
                    <a:pt x="62" y="70"/>
                  </a:cubicBezTo>
                  <a:cubicBezTo>
                    <a:pt x="62" y="69"/>
                    <a:pt x="62" y="69"/>
                    <a:pt x="62" y="69"/>
                  </a:cubicBezTo>
                  <a:cubicBezTo>
                    <a:pt x="58" y="61"/>
                    <a:pt x="51" y="57"/>
                    <a:pt x="44" y="55"/>
                  </a:cubicBezTo>
                  <a:cubicBezTo>
                    <a:pt x="44" y="55"/>
                    <a:pt x="44" y="55"/>
                    <a:pt x="44" y="55"/>
                  </a:cubicBezTo>
                  <a:cubicBezTo>
                    <a:pt x="44" y="55"/>
                    <a:pt x="44" y="55"/>
                    <a:pt x="44" y="55"/>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4"/>
                  </a:cubicBezTo>
                  <a:cubicBezTo>
                    <a:pt x="43" y="54"/>
                    <a:pt x="43" y="54"/>
                    <a:pt x="43" y="53"/>
                  </a:cubicBezTo>
                  <a:cubicBezTo>
                    <a:pt x="42" y="53"/>
                    <a:pt x="42" y="53"/>
                    <a:pt x="42" y="53"/>
                  </a:cubicBezTo>
                  <a:cubicBezTo>
                    <a:pt x="42" y="53"/>
                    <a:pt x="42" y="53"/>
                    <a:pt x="42" y="53"/>
                  </a:cubicBezTo>
                  <a:cubicBezTo>
                    <a:pt x="42" y="53"/>
                    <a:pt x="42" y="53"/>
                    <a:pt x="42" y="53"/>
                  </a:cubicBezTo>
                  <a:cubicBezTo>
                    <a:pt x="42" y="53"/>
                    <a:pt x="42" y="53"/>
                    <a:pt x="42" y="53"/>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2"/>
                  </a:cubicBezTo>
                  <a:cubicBezTo>
                    <a:pt x="42" y="52"/>
                    <a:pt x="42" y="52"/>
                    <a:pt x="42"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1"/>
                    <a:pt x="43" y="51"/>
                    <a:pt x="43" y="51"/>
                  </a:cubicBezTo>
                  <a:cubicBezTo>
                    <a:pt x="43" y="50"/>
                    <a:pt x="43" y="50"/>
                    <a:pt x="44" y="50"/>
                  </a:cubicBezTo>
                  <a:cubicBezTo>
                    <a:pt x="44" y="50"/>
                    <a:pt x="44" y="50"/>
                    <a:pt x="44" y="50"/>
                  </a:cubicBezTo>
                  <a:cubicBezTo>
                    <a:pt x="44" y="50"/>
                    <a:pt x="44" y="50"/>
                    <a:pt x="44" y="50"/>
                  </a:cubicBezTo>
                  <a:cubicBezTo>
                    <a:pt x="51" y="48"/>
                    <a:pt x="58" y="44"/>
                    <a:pt x="62" y="35"/>
                  </a:cubicBezTo>
                  <a:cubicBezTo>
                    <a:pt x="62" y="35"/>
                    <a:pt x="62" y="35"/>
                    <a:pt x="62" y="35"/>
                  </a:cubicBezTo>
                  <a:cubicBezTo>
                    <a:pt x="66" y="29"/>
                    <a:pt x="69" y="20"/>
                    <a:pt x="69" y="8"/>
                  </a:cubicBezTo>
                  <a:cubicBezTo>
                    <a:pt x="12" y="8"/>
                    <a:pt x="12" y="8"/>
                    <a:pt x="12" y="8"/>
                  </a:cubicBezTo>
                  <a:cubicBezTo>
                    <a:pt x="13" y="20"/>
                    <a:pt x="15" y="29"/>
                    <a:pt x="19" y="35"/>
                  </a:cubicBezTo>
                  <a:cubicBezTo>
                    <a:pt x="19" y="35"/>
                    <a:pt x="19" y="35"/>
                    <a:pt x="19" y="35"/>
                  </a:cubicBezTo>
                  <a:cubicBezTo>
                    <a:pt x="24" y="44"/>
                    <a:pt x="31" y="48"/>
                    <a:pt x="38" y="50"/>
                  </a:cubicBezTo>
                  <a:cubicBezTo>
                    <a:pt x="38" y="50"/>
                    <a:pt x="38" y="50"/>
                    <a:pt x="38" y="50"/>
                  </a:cubicBezTo>
                  <a:cubicBezTo>
                    <a:pt x="38" y="50"/>
                    <a:pt x="38" y="50"/>
                    <a:pt x="38" y="50"/>
                  </a:cubicBezTo>
                  <a:cubicBezTo>
                    <a:pt x="38" y="50"/>
                    <a:pt x="38" y="50"/>
                    <a:pt x="38" y="51"/>
                  </a:cubicBezTo>
                  <a:cubicBezTo>
                    <a:pt x="38" y="51"/>
                    <a:pt x="38" y="51"/>
                    <a:pt x="38"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1"/>
                    <a:pt x="39" y="51"/>
                    <a:pt x="39" y="51"/>
                  </a:cubicBezTo>
                  <a:cubicBezTo>
                    <a:pt x="39" y="52"/>
                    <a:pt x="39" y="52"/>
                    <a:pt x="39" y="52"/>
                  </a:cubicBezTo>
                  <a:cubicBezTo>
                    <a:pt x="39" y="52"/>
                    <a:pt x="39" y="52"/>
                    <a:pt x="39" y="52"/>
                  </a:cubicBezTo>
                  <a:cubicBezTo>
                    <a:pt x="39" y="52"/>
                    <a:pt x="39" y="52"/>
                    <a:pt x="39" y="52"/>
                  </a:cubicBezTo>
                  <a:cubicBezTo>
                    <a:pt x="39" y="52"/>
                    <a:pt x="39" y="52"/>
                    <a:pt x="39" y="52"/>
                  </a:cubicBezTo>
                  <a:cubicBezTo>
                    <a:pt x="39" y="52"/>
                    <a:pt x="39" y="52"/>
                    <a:pt x="39" y="52"/>
                  </a:cubicBezTo>
                  <a:cubicBezTo>
                    <a:pt x="39" y="53"/>
                    <a:pt x="39" y="53"/>
                    <a:pt x="39" y="53"/>
                  </a:cubicBezTo>
                  <a:cubicBezTo>
                    <a:pt x="39" y="53"/>
                    <a:pt x="39" y="53"/>
                    <a:pt x="39" y="53"/>
                  </a:cubicBezTo>
                  <a:cubicBezTo>
                    <a:pt x="39" y="53"/>
                    <a:pt x="39" y="53"/>
                    <a:pt x="39" y="53"/>
                  </a:cubicBezTo>
                  <a:cubicBezTo>
                    <a:pt x="39" y="53"/>
                    <a:pt x="39" y="53"/>
                    <a:pt x="39" y="53"/>
                  </a:cubicBezTo>
                  <a:cubicBezTo>
                    <a:pt x="39" y="53"/>
                    <a:pt x="39" y="53"/>
                    <a:pt x="39" y="53"/>
                  </a:cubicBezTo>
                  <a:cubicBezTo>
                    <a:pt x="39" y="54"/>
                    <a:pt x="39" y="54"/>
                    <a:pt x="39" y="54"/>
                  </a:cubicBezTo>
                  <a:cubicBezTo>
                    <a:pt x="39" y="54"/>
                    <a:pt x="39" y="54"/>
                    <a:pt x="39" y="54"/>
                  </a:cubicBezTo>
                  <a:cubicBezTo>
                    <a:pt x="39" y="54"/>
                    <a:pt x="39" y="54"/>
                    <a:pt x="39" y="54"/>
                  </a:cubicBezTo>
                  <a:cubicBezTo>
                    <a:pt x="39" y="54"/>
                    <a:pt x="39" y="54"/>
                    <a:pt x="39" y="54"/>
                  </a:cubicBezTo>
                  <a:cubicBezTo>
                    <a:pt x="38" y="54"/>
                    <a:pt x="38" y="54"/>
                    <a:pt x="38" y="54"/>
                  </a:cubicBezTo>
                  <a:cubicBezTo>
                    <a:pt x="38" y="54"/>
                    <a:pt x="38" y="54"/>
                    <a:pt x="38" y="54"/>
                  </a:cubicBezTo>
                  <a:cubicBezTo>
                    <a:pt x="38" y="54"/>
                    <a:pt x="38" y="54"/>
                    <a:pt x="38" y="55"/>
                  </a:cubicBezTo>
                  <a:cubicBezTo>
                    <a:pt x="38" y="55"/>
                    <a:pt x="38" y="55"/>
                    <a:pt x="38" y="55"/>
                  </a:cubicBezTo>
                  <a:cubicBezTo>
                    <a:pt x="38" y="55"/>
                    <a:pt x="38" y="55"/>
                    <a:pt x="38" y="55"/>
                  </a:cubicBezTo>
                  <a:cubicBezTo>
                    <a:pt x="31" y="57"/>
                    <a:pt x="24" y="61"/>
                    <a:pt x="19" y="69"/>
                  </a:cubicBezTo>
                  <a:cubicBezTo>
                    <a:pt x="19" y="70"/>
                    <a:pt x="19" y="70"/>
                    <a:pt x="19" y="70"/>
                  </a:cubicBezTo>
                  <a:cubicBezTo>
                    <a:pt x="17" y="73"/>
                    <a:pt x="16" y="77"/>
                    <a:pt x="14" y="82"/>
                  </a:cubicBezTo>
                  <a:close/>
                  <a:moveTo>
                    <a:pt x="20" y="28"/>
                  </a:moveTo>
                  <a:cubicBezTo>
                    <a:pt x="20" y="28"/>
                    <a:pt x="20" y="28"/>
                    <a:pt x="20" y="28"/>
                  </a:cubicBezTo>
                  <a:cubicBezTo>
                    <a:pt x="22" y="33"/>
                    <a:pt x="24" y="37"/>
                    <a:pt x="28" y="40"/>
                  </a:cubicBezTo>
                  <a:cubicBezTo>
                    <a:pt x="31" y="43"/>
                    <a:pt x="34" y="45"/>
                    <a:pt x="39" y="46"/>
                  </a:cubicBezTo>
                  <a:cubicBezTo>
                    <a:pt x="39" y="46"/>
                    <a:pt x="39" y="46"/>
                    <a:pt x="39" y="46"/>
                  </a:cubicBezTo>
                  <a:cubicBezTo>
                    <a:pt x="39" y="46"/>
                    <a:pt x="39" y="46"/>
                    <a:pt x="39" y="46"/>
                  </a:cubicBezTo>
                  <a:cubicBezTo>
                    <a:pt x="40" y="47"/>
                    <a:pt x="40" y="47"/>
                    <a:pt x="40" y="47"/>
                  </a:cubicBezTo>
                  <a:cubicBezTo>
                    <a:pt x="40" y="47"/>
                    <a:pt x="40" y="47"/>
                    <a:pt x="40" y="47"/>
                  </a:cubicBezTo>
                  <a:cubicBezTo>
                    <a:pt x="40" y="47"/>
                    <a:pt x="40" y="47"/>
                    <a:pt x="40" y="47"/>
                  </a:cubicBezTo>
                  <a:cubicBezTo>
                    <a:pt x="40" y="47"/>
                    <a:pt x="40" y="47"/>
                    <a:pt x="40" y="47"/>
                  </a:cubicBezTo>
                  <a:cubicBezTo>
                    <a:pt x="41" y="47"/>
                    <a:pt x="41" y="47"/>
                    <a:pt x="42" y="47"/>
                  </a:cubicBezTo>
                  <a:cubicBezTo>
                    <a:pt x="42" y="47"/>
                    <a:pt x="42" y="47"/>
                    <a:pt x="42" y="47"/>
                  </a:cubicBezTo>
                  <a:cubicBezTo>
                    <a:pt x="43" y="46"/>
                    <a:pt x="43" y="46"/>
                    <a:pt x="43" y="46"/>
                  </a:cubicBezTo>
                  <a:cubicBezTo>
                    <a:pt x="43" y="46"/>
                    <a:pt x="43" y="46"/>
                    <a:pt x="43" y="46"/>
                  </a:cubicBezTo>
                  <a:cubicBezTo>
                    <a:pt x="43" y="46"/>
                    <a:pt x="43" y="46"/>
                    <a:pt x="43" y="46"/>
                  </a:cubicBezTo>
                  <a:cubicBezTo>
                    <a:pt x="47" y="45"/>
                    <a:pt x="51" y="43"/>
                    <a:pt x="54" y="40"/>
                  </a:cubicBezTo>
                  <a:cubicBezTo>
                    <a:pt x="54" y="40"/>
                    <a:pt x="54" y="40"/>
                    <a:pt x="54" y="40"/>
                  </a:cubicBezTo>
                  <a:cubicBezTo>
                    <a:pt x="57" y="37"/>
                    <a:pt x="60" y="33"/>
                    <a:pt x="61" y="28"/>
                  </a:cubicBezTo>
                  <a:cubicBezTo>
                    <a:pt x="62" y="27"/>
                    <a:pt x="61" y="26"/>
                    <a:pt x="60" y="25"/>
                  </a:cubicBezTo>
                  <a:cubicBezTo>
                    <a:pt x="59" y="25"/>
                    <a:pt x="58" y="25"/>
                    <a:pt x="57" y="26"/>
                  </a:cubicBezTo>
                  <a:cubicBezTo>
                    <a:pt x="56" y="30"/>
                    <a:pt x="54" y="34"/>
                    <a:pt x="51" y="36"/>
                  </a:cubicBezTo>
                  <a:cubicBezTo>
                    <a:pt x="48" y="39"/>
                    <a:pt x="45" y="41"/>
                    <a:pt x="41" y="42"/>
                  </a:cubicBezTo>
                  <a:cubicBezTo>
                    <a:pt x="41" y="42"/>
                    <a:pt x="41" y="42"/>
                    <a:pt x="41" y="42"/>
                  </a:cubicBezTo>
                  <a:cubicBezTo>
                    <a:pt x="41" y="42"/>
                    <a:pt x="41" y="42"/>
                    <a:pt x="41" y="42"/>
                  </a:cubicBezTo>
                  <a:cubicBezTo>
                    <a:pt x="41" y="42"/>
                    <a:pt x="41" y="42"/>
                    <a:pt x="41" y="42"/>
                  </a:cubicBezTo>
                  <a:cubicBezTo>
                    <a:pt x="41" y="42"/>
                    <a:pt x="41" y="42"/>
                    <a:pt x="41" y="42"/>
                  </a:cubicBezTo>
                  <a:cubicBezTo>
                    <a:pt x="40" y="42"/>
                    <a:pt x="40" y="42"/>
                    <a:pt x="40" y="42"/>
                  </a:cubicBezTo>
                  <a:cubicBezTo>
                    <a:pt x="40" y="42"/>
                    <a:pt x="40" y="42"/>
                    <a:pt x="40" y="42"/>
                  </a:cubicBezTo>
                  <a:cubicBezTo>
                    <a:pt x="36" y="41"/>
                    <a:pt x="33" y="39"/>
                    <a:pt x="31" y="36"/>
                  </a:cubicBezTo>
                  <a:cubicBezTo>
                    <a:pt x="28" y="34"/>
                    <a:pt x="26" y="30"/>
                    <a:pt x="24" y="26"/>
                  </a:cubicBezTo>
                  <a:cubicBezTo>
                    <a:pt x="24" y="25"/>
                    <a:pt x="23" y="25"/>
                    <a:pt x="21" y="25"/>
                  </a:cubicBezTo>
                  <a:cubicBezTo>
                    <a:pt x="20" y="26"/>
                    <a:pt x="20" y="27"/>
                    <a:pt x="20" y="28"/>
                  </a:cubicBezTo>
                  <a:close/>
                  <a:moveTo>
                    <a:pt x="41" y="42"/>
                  </a:moveTo>
                  <a:cubicBezTo>
                    <a:pt x="41" y="42"/>
                    <a:pt x="41" y="42"/>
                    <a:pt x="41" y="42"/>
                  </a:cubicBezTo>
                  <a:cubicBezTo>
                    <a:pt x="41" y="42"/>
                    <a:pt x="41" y="42"/>
                    <a:pt x="41" y="42"/>
                  </a:cubicBezTo>
                  <a:cubicBezTo>
                    <a:pt x="41" y="42"/>
                    <a:pt x="41" y="42"/>
                    <a:pt x="41" y="4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Freeform 22"/>
            <p:cNvSpPr>
              <a:spLocks noEditPoints="1"/>
            </p:cNvSpPr>
            <p:nvPr/>
          </p:nvSpPr>
          <p:spPr bwMode="auto">
            <a:xfrm>
              <a:off x="3515196" y="2342415"/>
              <a:ext cx="228499" cy="231775"/>
            </a:xfrm>
            <a:custGeom>
              <a:avLst/>
              <a:gdLst>
                <a:gd name="T0" fmla="*/ 59 w 109"/>
                <a:gd name="T1" fmla="*/ 56 h 112"/>
                <a:gd name="T2" fmla="*/ 55 w 109"/>
                <a:gd name="T3" fmla="*/ 21 h 112"/>
                <a:gd name="T4" fmla="*/ 51 w 109"/>
                <a:gd name="T5" fmla="*/ 60 h 112"/>
                <a:gd name="T6" fmla="*/ 77 w 109"/>
                <a:gd name="T7" fmla="*/ 64 h 112"/>
                <a:gd name="T8" fmla="*/ 77 w 109"/>
                <a:gd name="T9" fmla="*/ 56 h 112"/>
                <a:gd name="T10" fmla="*/ 91 w 109"/>
                <a:gd name="T11" fmla="*/ 24 h 112"/>
                <a:gd name="T12" fmla="*/ 18 w 109"/>
                <a:gd name="T13" fmla="*/ 24 h 112"/>
                <a:gd name="T14" fmla="*/ 3 w 109"/>
                <a:gd name="T15" fmla="*/ 60 h 112"/>
                <a:gd name="T16" fmla="*/ 18 w 109"/>
                <a:gd name="T17" fmla="*/ 97 h 112"/>
                <a:gd name="T18" fmla="*/ 91 w 109"/>
                <a:gd name="T19" fmla="*/ 97 h 112"/>
                <a:gd name="T20" fmla="*/ 91 w 109"/>
                <a:gd name="T21" fmla="*/ 97 h 112"/>
                <a:gd name="T22" fmla="*/ 91 w 109"/>
                <a:gd name="T23" fmla="*/ 24 h 112"/>
                <a:gd name="T24" fmla="*/ 85 w 109"/>
                <a:gd name="T25" fmla="*/ 91 h 112"/>
                <a:gd name="T26" fmla="*/ 55 w 109"/>
                <a:gd name="T27" fmla="*/ 104 h 112"/>
                <a:gd name="T28" fmla="*/ 24 w 109"/>
                <a:gd name="T29" fmla="*/ 91 h 112"/>
                <a:gd name="T30" fmla="*/ 24 w 109"/>
                <a:gd name="T31" fmla="*/ 30 h 112"/>
                <a:gd name="T32" fmla="*/ 55 w 109"/>
                <a:gd name="T33" fmla="*/ 17 h 112"/>
                <a:gd name="T34" fmla="*/ 86 w 109"/>
                <a:gd name="T35" fmla="*/ 30 h 112"/>
                <a:gd name="T36" fmla="*/ 85 w 109"/>
                <a:gd name="T37" fmla="*/ 91 h 112"/>
                <a:gd name="T38" fmla="*/ 108 w 109"/>
                <a:gd name="T39" fmla="*/ 24 h 112"/>
                <a:gd name="T40" fmla="*/ 100 w 109"/>
                <a:gd name="T41" fmla="*/ 15 h 112"/>
                <a:gd name="T42" fmla="*/ 96 w 109"/>
                <a:gd name="T43" fmla="*/ 11 h 112"/>
                <a:gd name="T44" fmla="*/ 85 w 109"/>
                <a:gd name="T45" fmla="*/ 4 h 112"/>
                <a:gd name="T46" fmla="*/ 75 w 109"/>
                <a:gd name="T47" fmla="*/ 3 h 112"/>
                <a:gd name="T48" fmla="*/ 82 w 109"/>
                <a:gd name="T49" fmla="*/ 11 h 112"/>
                <a:gd name="T50" fmla="*/ 91 w 109"/>
                <a:gd name="T51" fmla="*/ 17 h 112"/>
                <a:gd name="T52" fmla="*/ 95 w 109"/>
                <a:gd name="T53" fmla="*/ 20 h 112"/>
                <a:gd name="T54" fmla="*/ 102 w 109"/>
                <a:gd name="T55" fmla="*/ 29 h 112"/>
                <a:gd name="T56" fmla="*/ 108 w 109"/>
                <a:gd name="T57" fmla="*/ 24 h 112"/>
                <a:gd name="T58" fmla="*/ 8 w 109"/>
                <a:gd name="T59" fmla="*/ 29 h 112"/>
                <a:gd name="T60" fmla="*/ 15 w 109"/>
                <a:gd name="T61" fmla="*/ 20 h 112"/>
                <a:gd name="T62" fmla="*/ 23 w 109"/>
                <a:gd name="T63" fmla="*/ 13 h 112"/>
                <a:gd name="T64" fmla="*/ 28 w 109"/>
                <a:gd name="T65" fmla="*/ 10 h 112"/>
                <a:gd name="T66" fmla="*/ 35 w 109"/>
                <a:gd name="T67" fmla="*/ 3 h 112"/>
                <a:gd name="T68" fmla="*/ 24 w 109"/>
                <a:gd name="T69" fmla="*/ 4 h 112"/>
                <a:gd name="T70" fmla="*/ 18 w 109"/>
                <a:gd name="T71" fmla="*/ 7 h 112"/>
                <a:gd name="T72" fmla="*/ 9 w 109"/>
                <a:gd name="T73" fmla="*/ 15 h 112"/>
                <a:gd name="T74" fmla="*/ 1 w 109"/>
                <a:gd name="T75" fmla="*/ 24 h 112"/>
                <a:gd name="T76" fmla="*/ 8 w 109"/>
                <a:gd name="T77" fmla="*/ 2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9" h="112">
                  <a:moveTo>
                    <a:pt x="77" y="56"/>
                  </a:moveTo>
                  <a:cubicBezTo>
                    <a:pt x="59" y="56"/>
                    <a:pt x="59" y="56"/>
                    <a:pt x="59" y="56"/>
                  </a:cubicBezTo>
                  <a:cubicBezTo>
                    <a:pt x="59" y="25"/>
                    <a:pt x="59" y="25"/>
                    <a:pt x="59" y="25"/>
                  </a:cubicBezTo>
                  <a:cubicBezTo>
                    <a:pt x="59" y="23"/>
                    <a:pt x="57" y="21"/>
                    <a:pt x="55" y="21"/>
                  </a:cubicBezTo>
                  <a:cubicBezTo>
                    <a:pt x="52" y="21"/>
                    <a:pt x="51" y="23"/>
                    <a:pt x="51" y="25"/>
                  </a:cubicBezTo>
                  <a:cubicBezTo>
                    <a:pt x="51" y="60"/>
                    <a:pt x="51" y="60"/>
                    <a:pt x="51" y="60"/>
                  </a:cubicBezTo>
                  <a:cubicBezTo>
                    <a:pt x="51" y="63"/>
                    <a:pt x="52" y="64"/>
                    <a:pt x="55" y="64"/>
                  </a:cubicBezTo>
                  <a:cubicBezTo>
                    <a:pt x="77" y="64"/>
                    <a:pt x="77" y="64"/>
                    <a:pt x="77" y="64"/>
                  </a:cubicBezTo>
                  <a:cubicBezTo>
                    <a:pt x="79" y="64"/>
                    <a:pt x="81" y="63"/>
                    <a:pt x="81" y="60"/>
                  </a:cubicBezTo>
                  <a:cubicBezTo>
                    <a:pt x="81" y="58"/>
                    <a:pt x="79" y="56"/>
                    <a:pt x="77" y="56"/>
                  </a:cubicBezTo>
                  <a:close/>
                  <a:moveTo>
                    <a:pt x="91" y="24"/>
                  </a:moveTo>
                  <a:cubicBezTo>
                    <a:pt x="91" y="24"/>
                    <a:pt x="91" y="24"/>
                    <a:pt x="91" y="24"/>
                  </a:cubicBezTo>
                  <a:cubicBezTo>
                    <a:pt x="82" y="15"/>
                    <a:pt x="69" y="9"/>
                    <a:pt x="55" y="9"/>
                  </a:cubicBezTo>
                  <a:cubicBezTo>
                    <a:pt x="40" y="9"/>
                    <a:pt x="28" y="15"/>
                    <a:pt x="18" y="24"/>
                  </a:cubicBezTo>
                  <a:cubicBezTo>
                    <a:pt x="18" y="24"/>
                    <a:pt x="18" y="24"/>
                    <a:pt x="18" y="24"/>
                  </a:cubicBezTo>
                  <a:cubicBezTo>
                    <a:pt x="9" y="33"/>
                    <a:pt x="3" y="46"/>
                    <a:pt x="3" y="60"/>
                  </a:cubicBezTo>
                  <a:cubicBezTo>
                    <a:pt x="3" y="75"/>
                    <a:pt x="9" y="87"/>
                    <a:pt x="18" y="97"/>
                  </a:cubicBezTo>
                  <a:cubicBezTo>
                    <a:pt x="18" y="97"/>
                    <a:pt x="18" y="97"/>
                    <a:pt x="18" y="97"/>
                  </a:cubicBezTo>
                  <a:cubicBezTo>
                    <a:pt x="28" y="106"/>
                    <a:pt x="40" y="112"/>
                    <a:pt x="55" y="112"/>
                  </a:cubicBezTo>
                  <a:cubicBezTo>
                    <a:pt x="69" y="112"/>
                    <a:pt x="82" y="106"/>
                    <a:pt x="91" y="97"/>
                  </a:cubicBezTo>
                  <a:cubicBezTo>
                    <a:pt x="91" y="97"/>
                    <a:pt x="91" y="97"/>
                    <a:pt x="91" y="97"/>
                  </a:cubicBezTo>
                  <a:cubicBezTo>
                    <a:pt x="91" y="97"/>
                    <a:pt x="91" y="97"/>
                    <a:pt x="91" y="97"/>
                  </a:cubicBezTo>
                  <a:cubicBezTo>
                    <a:pt x="100" y="87"/>
                    <a:pt x="106" y="75"/>
                    <a:pt x="106" y="60"/>
                  </a:cubicBezTo>
                  <a:cubicBezTo>
                    <a:pt x="106" y="46"/>
                    <a:pt x="100" y="34"/>
                    <a:pt x="91" y="24"/>
                  </a:cubicBezTo>
                  <a:cubicBezTo>
                    <a:pt x="91" y="24"/>
                    <a:pt x="91" y="24"/>
                    <a:pt x="91" y="24"/>
                  </a:cubicBezTo>
                  <a:close/>
                  <a:moveTo>
                    <a:pt x="85" y="91"/>
                  </a:moveTo>
                  <a:cubicBezTo>
                    <a:pt x="85" y="91"/>
                    <a:pt x="85" y="91"/>
                    <a:pt x="85" y="91"/>
                  </a:cubicBezTo>
                  <a:cubicBezTo>
                    <a:pt x="77" y="99"/>
                    <a:pt x="67" y="104"/>
                    <a:pt x="55" y="104"/>
                  </a:cubicBezTo>
                  <a:cubicBezTo>
                    <a:pt x="43" y="104"/>
                    <a:pt x="32" y="99"/>
                    <a:pt x="24" y="91"/>
                  </a:cubicBezTo>
                  <a:cubicBezTo>
                    <a:pt x="24" y="91"/>
                    <a:pt x="24" y="91"/>
                    <a:pt x="24" y="91"/>
                  </a:cubicBezTo>
                  <a:cubicBezTo>
                    <a:pt x="16" y="83"/>
                    <a:pt x="11" y="72"/>
                    <a:pt x="11" y="60"/>
                  </a:cubicBezTo>
                  <a:cubicBezTo>
                    <a:pt x="11" y="48"/>
                    <a:pt x="16" y="38"/>
                    <a:pt x="24" y="30"/>
                  </a:cubicBezTo>
                  <a:cubicBezTo>
                    <a:pt x="24" y="30"/>
                    <a:pt x="24" y="30"/>
                    <a:pt x="24" y="30"/>
                  </a:cubicBezTo>
                  <a:cubicBezTo>
                    <a:pt x="32" y="22"/>
                    <a:pt x="43" y="17"/>
                    <a:pt x="55" y="17"/>
                  </a:cubicBezTo>
                  <a:cubicBezTo>
                    <a:pt x="67" y="17"/>
                    <a:pt x="77" y="22"/>
                    <a:pt x="85" y="30"/>
                  </a:cubicBezTo>
                  <a:cubicBezTo>
                    <a:pt x="86" y="30"/>
                    <a:pt x="86" y="30"/>
                    <a:pt x="86" y="30"/>
                  </a:cubicBezTo>
                  <a:cubicBezTo>
                    <a:pt x="93" y="38"/>
                    <a:pt x="98" y="49"/>
                    <a:pt x="98" y="60"/>
                  </a:cubicBezTo>
                  <a:cubicBezTo>
                    <a:pt x="98" y="72"/>
                    <a:pt x="93" y="83"/>
                    <a:pt x="85" y="91"/>
                  </a:cubicBezTo>
                  <a:close/>
                  <a:moveTo>
                    <a:pt x="108" y="24"/>
                  </a:moveTo>
                  <a:cubicBezTo>
                    <a:pt x="108" y="24"/>
                    <a:pt x="108" y="24"/>
                    <a:pt x="108" y="24"/>
                  </a:cubicBezTo>
                  <a:cubicBezTo>
                    <a:pt x="107" y="23"/>
                    <a:pt x="106" y="21"/>
                    <a:pt x="104" y="19"/>
                  </a:cubicBezTo>
                  <a:cubicBezTo>
                    <a:pt x="103" y="18"/>
                    <a:pt x="102" y="16"/>
                    <a:pt x="100" y="15"/>
                  </a:cubicBezTo>
                  <a:cubicBezTo>
                    <a:pt x="99" y="13"/>
                    <a:pt x="97" y="12"/>
                    <a:pt x="96" y="11"/>
                  </a:cubicBezTo>
                  <a:cubicBezTo>
                    <a:pt x="96" y="11"/>
                    <a:pt x="96" y="11"/>
                    <a:pt x="96" y="11"/>
                  </a:cubicBezTo>
                  <a:cubicBezTo>
                    <a:pt x="94" y="9"/>
                    <a:pt x="92" y="8"/>
                    <a:pt x="91" y="7"/>
                  </a:cubicBezTo>
                  <a:cubicBezTo>
                    <a:pt x="89" y="6"/>
                    <a:pt x="87" y="5"/>
                    <a:pt x="85" y="4"/>
                  </a:cubicBezTo>
                  <a:cubicBezTo>
                    <a:pt x="84" y="3"/>
                    <a:pt x="82" y="2"/>
                    <a:pt x="80" y="1"/>
                  </a:cubicBezTo>
                  <a:cubicBezTo>
                    <a:pt x="78" y="0"/>
                    <a:pt x="75" y="1"/>
                    <a:pt x="75" y="3"/>
                  </a:cubicBezTo>
                  <a:cubicBezTo>
                    <a:pt x="74" y="5"/>
                    <a:pt x="75" y="7"/>
                    <a:pt x="77" y="8"/>
                  </a:cubicBezTo>
                  <a:cubicBezTo>
                    <a:pt x="78" y="9"/>
                    <a:pt x="80" y="10"/>
                    <a:pt x="82" y="11"/>
                  </a:cubicBezTo>
                  <a:cubicBezTo>
                    <a:pt x="83" y="11"/>
                    <a:pt x="85" y="12"/>
                    <a:pt x="86" y="13"/>
                  </a:cubicBezTo>
                  <a:cubicBezTo>
                    <a:pt x="88" y="14"/>
                    <a:pt x="89" y="16"/>
                    <a:pt x="91" y="17"/>
                  </a:cubicBezTo>
                  <a:cubicBezTo>
                    <a:pt x="91" y="17"/>
                    <a:pt x="91" y="17"/>
                    <a:pt x="91" y="17"/>
                  </a:cubicBezTo>
                  <a:cubicBezTo>
                    <a:pt x="92" y="18"/>
                    <a:pt x="93" y="19"/>
                    <a:pt x="95" y="20"/>
                  </a:cubicBezTo>
                  <a:cubicBezTo>
                    <a:pt x="96" y="22"/>
                    <a:pt x="97" y="23"/>
                    <a:pt x="98" y="24"/>
                  </a:cubicBezTo>
                  <a:cubicBezTo>
                    <a:pt x="99" y="26"/>
                    <a:pt x="101" y="27"/>
                    <a:pt x="102" y="29"/>
                  </a:cubicBezTo>
                  <a:cubicBezTo>
                    <a:pt x="103" y="31"/>
                    <a:pt x="105" y="31"/>
                    <a:pt x="107" y="30"/>
                  </a:cubicBezTo>
                  <a:cubicBezTo>
                    <a:pt x="109" y="29"/>
                    <a:pt x="109" y="26"/>
                    <a:pt x="108" y="24"/>
                  </a:cubicBezTo>
                  <a:close/>
                  <a:moveTo>
                    <a:pt x="8" y="29"/>
                  </a:moveTo>
                  <a:cubicBezTo>
                    <a:pt x="8" y="29"/>
                    <a:pt x="8" y="29"/>
                    <a:pt x="8" y="29"/>
                  </a:cubicBezTo>
                  <a:cubicBezTo>
                    <a:pt x="9" y="27"/>
                    <a:pt x="10" y="26"/>
                    <a:pt x="11" y="24"/>
                  </a:cubicBezTo>
                  <a:cubicBezTo>
                    <a:pt x="12" y="23"/>
                    <a:pt x="13" y="22"/>
                    <a:pt x="15" y="20"/>
                  </a:cubicBezTo>
                  <a:cubicBezTo>
                    <a:pt x="16" y="19"/>
                    <a:pt x="17" y="18"/>
                    <a:pt x="19" y="17"/>
                  </a:cubicBezTo>
                  <a:cubicBezTo>
                    <a:pt x="20" y="16"/>
                    <a:pt x="21" y="14"/>
                    <a:pt x="23" y="13"/>
                  </a:cubicBezTo>
                  <a:cubicBezTo>
                    <a:pt x="24" y="12"/>
                    <a:pt x="26" y="11"/>
                    <a:pt x="28" y="11"/>
                  </a:cubicBezTo>
                  <a:cubicBezTo>
                    <a:pt x="28" y="10"/>
                    <a:pt x="28" y="10"/>
                    <a:pt x="28" y="10"/>
                  </a:cubicBezTo>
                  <a:cubicBezTo>
                    <a:pt x="29" y="10"/>
                    <a:pt x="31" y="9"/>
                    <a:pt x="33" y="8"/>
                  </a:cubicBezTo>
                  <a:cubicBezTo>
                    <a:pt x="35" y="7"/>
                    <a:pt x="35" y="5"/>
                    <a:pt x="35" y="3"/>
                  </a:cubicBezTo>
                  <a:cubicBezTo>
                    <a:pt x="34" y="1"/>
                    <a:pt x="31" y="0"/>
                    <a:pt x="29" y="1"/>
                  </a:cubicBezTo>
                  <a:cubicBezTo>
                    <a:pt x="28" y="2"/>
                    <a:pt x="26" y="3"/>
                    <a:pt x="24" y="4"/>
                  </a:cubicBezTo>
                  <a:cubicBezTo>
                    <a:pt x="24" y="4"/>
                    <a:pt x="24" y="4"/>
                    <a:pt x="24" y="4"/>
                  </a:cubicBezTo>
                  <a:cubicBezTo>
                    <a:pt x="22" y="5"/>
                    <a:pt x="20" y="6"/>
                    <a:pt x="18" y="7"/>
                  </a:cubicBezTo>
                  <a:cubicBezTo>
                    <a:pt x="17" y="8"/>
                    <a:pt x="15" y="9"/>
                    <a:pt x="14" y="11"/>
                  </a:cubicBezTo>
                  <a:cubicBezTo>
                    <a:pt x="12" y="12"/>
                    <a:pt x="10" y="13"/>
                    <a:pt x="9" y="15"/>
                  </a:cubicBezTo>
                  <a:cubicBezTo>
                    <a:pt x="8" y="16"/>
                    <a:pt x="6" y="18"/>
                    <a:pt x="5" y="19"/>
                  </a:cubicBezTo>
                  <a:cubicBezTo>
                    <a:pt x="3" y="21"/>
                    <a:pt x="2" y="23"/>
                    <a:pt x="1" y="24"/>
                  </a:cubicBezTo>
                  <a:cubicBezTo>
                    <a:pt x="0" y="26"/>
                    <a:pt x="0" y="29"/>
                    <a:pt x="2" y="30"/>
                  </a:cubicBezTo>
                  <a:cubicBezTo>
                    <a:pt x="4" y="31"/>
                    <a:pt x="6" y="31"/>
                    <a:pt x="8" y="2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23"/>
            <p:cNvSpPr>
              <a:spLocks noEditPoints="1"/>
            </p:cNvSpPr>
            <p:nvPr/>
          </p:nvSpPr>
          <p:spPr bwMode="auto">
            <a:xfrm>
              <a:off x="4422844" y="3144100"/>
              <a:ext cx="218978" cy="215900"/>
            </a:xfrm>
            <a:custGeom>
              <a:avLst/>
              <a:gdLst>
                <a:gd name="T0" fmla="*/ 51 w 105"/>
                <a:gd name="T1" fmla="*/ 30 h 105"/>
                <a:gd name="T2" fmla="*/ 45 w 105"/>
                <a:gd name="T3" fmla="*/ 30 h 105"/>
                <a:gd name="T4" fmla="*/ 45 w 105"/>
                <a:gd name="T5" fmla="*/ 24 h 105"/>
                <a:gd name="T6" fmla="*/ 62 w 105"/>
                <a:gd name="T7" fmla="*/ 8 h 105"/>
                <a:gd name="T8" fmla="*/ 80 w 105"/>
                <a:gd name="T9" fmla="*/ 0 h 105"/>
                <a:gd name="T10" fmla="*/ 105 w 105"/>
                <a:gd name="T11" fmla="*/ 26 h 105"/>
                <a:gd name="T12" fmla="*/ 98 w 105"/>
                <a:gd name="T13" fmla="*/ 44 h 105"/>
                <a:gd name="T14" fmla="*/ 80 w 105"/>
                <a:gd name="T15" fmla="*/ 62 h 105"/>
                <a:gd name="T16" fmla="*/ 80 w 105"/>
                <a:gd name="T17" fmla="*/ 62 h 105"/>
                <a:gd name="T18" fmla="*/ 62 w 105"/>
                <a:gd name="T19" fmla="*/ 69 h 105"/>
                <a:gd name="T20" fmla="*/ 40 w 105"/>
                <a:gd name="T21" fmla="*/ 57 h 105"/>
                <a:gd name="T22" fmla="*/ 40 w 105"/>
                <a:gd name="T23" fmla="*/ 57 h 105"/>
                <a:gd name="T24" fmla="*/ 37 w 105"/>
                <a:gd name="T25" fmla="*/ 51 h 105"/>
                <a:gd name="T26" fmla="*/ 40 w 105"/>
                <a:gd name="T27" fmla="*/ 46 h 105"/>
                <a:gd name="T28" fmla="*/ 45 w 105"/>
                <a:gd name="T29" fmla="*/ 49 h 105"/>
                <a:gd name="T30" fmla="*/ 47 w 105"/>
                <a:gd name="T31" fmla="*/ 53 h 105"/>
                <a:gd name="T32" fmla="*/ 62 w 105"/>
                <a:gd name="T33" fmla="*/ 61 h 105"/>
                <a:gd name="T34" fmla="*/ 74 w 105"/>
                <a:gd name="T35" fmla="*/ 56 h 105"/>
                <a:gd name="T36" fmla="*/ 74 w 105"/>
                <a:gd name="T37" fmla="*/ 56 h 105"/>
                <a:gd name="T38" fmla="*/ 74 w 105"/>
                <a:gd name="T39" fmla="*/ 56 h 105"/>
                <a:gd name="T40" fmla="*/ 92 w 105"/>
                <a:gd name="T41" fmla="*/ 38 h 105"/>
                <a:gd name="T42" fmla="*/ 97 w 105"/>
                <a:gd name="T43" fmla="*/ 26 h 105"/>
                <a:gd name="T44" fmla="*/ 80 w 105"/>
                <a:gd name="T45" fmla="*/ 8 h 105"/>
                <a:gd name="T46" fmla="*/ 67 w 105"/>
                <a:gd name="T47" fmla="*/ 13 h 105"/>
                <a:gd name="T48" fmla="*/ 67 w 105"/>
                <a:gd name="T49" fmla="*/ 13 h 105"/>
                <a:gd name="T50" fmla="*/ 51 w 105"/>
                <a:gd name="T51" fmla="*/ 30 h 105"/>
                <a:gd name="T52" fmla="*/ 57 w 105"/>
                <a:gd name="T53" fmla="*/ 73 h 105"/>
                <a:gd name="T54" fmla="*/ 57 w 105"/>
                <a:gd name="T55" fmla="*/ 73 h 105"/>
                <a:gd name="T56" fmla="*/ 40 w 105"/>
                <a:gd name="T57" fmla="*/ 90 h 105"/>
                <a:gd name="T58" fmla="*/ 16 w 105"/>
                <a:gd name="T59" fmla="*/ 90 h 105"/>
                <a:gd name="T60" fmla="*/ 16 w 105"/>
                <a:gd name="T61" fmla="*/ 90 h 105"/>
                <a:gd name="T62" fmla="*/ 16 w 105"/>
                <a:gd name="T63" fmla="*/ 65 h 105"/>
                <a:gd name="T64" fmla="*/ 34 w 105"/>
                <a:gd name="T65" fmla="*/ 47 h 105"/>
                <a:gd name="T66" fmla="*/ 46 w 105"/>
                <a:gd name="T67" fmla="*/ 42 h 105"/>
                <a:gd name="T68" fmla="*/ 59 w 105"/>
                <a:gd name="T69" fmla="*/ 47 h 105"/>
                <a:gd name="T70" fmla="*/ 61 w 105"/>
                <a:gd name="T71" fmla="*/ 50 h 105"/>
                <a:gd name="T72" fmla="*/ 63 w 105"/>
                <a:gd name="T73" fmla="*/ 54 h 105"/>
                <a:gd name="T74" fmla="*/ 68 w 105"/>
                <a:gd name="T75" fmla="*/ 57 h 105"/>
                <a:gd name="T76" fmla="*/ 70 w 105"/>
                <a:gd name="T77" fmla="*/ 52 h 105"/>
                <a:gd name="T78" fmla="*/ 68 w 105"/>
                <a:gd name="T79" fmla="*/ 46 h 105"/>
                <a:gd name="T80" fmla="*/ 64 w 105"/>
                <a:gd name="T81" fmla="*/ 41 h 105"/>
                <a:gd name="T82" fmla="*/ 64 w 105"/>
                <a:gd name="T83" fmla="*/ 41 h 105"/>
                <a:gd name="T84" fmla="*/ 46 w 105"/>
                <a:gd name="T85" fmla="*/ 34 h 105"/>
                <a:gd name="T86" fmla="*/ 28 w 105"/>
                <a:gd name="T87" fmla="*/ 41 h 105"/>
                <a:gd name="T88" fmla="*/ 10 w 105"/>
                <a:gd name="T89" fmla="*/ 60 h 105"/>
                <a:gd name="T90" fmla="*/ 10 w 105"/>
                <a:gd name="T91" fmla="*/ 96 h 105"/>
                <a:gd name="T92" fmla="*/ 10 w 105"/>
                <a:gd name="T93" fmla="*/ 96 h 105"/>
                <a:gd name="T94" fmla="*/ 46 w 105"/>
                <a:gd name="T95" fmla="*/ 96 h 105"/>
                <a:gd name="T96" fmla="*/ 46 w 105"/>
                <a:gd name="T97" fmla="*/ 96 h 105"/>
                <a:gd name="T98" fmla="*/ 46 w 105"/>
                <a:gd name="T99" fmla="*/ 96 h 105"/>
                <a:gd name="T100" fmla="*/ 63 w 105"/>
                <a:gd name="T101" fmla="*/ 79 h 105"/>
                <a:gd name="T102" fmla="*/ 63 w 105"/>
                <a:gd name="T103" fmla="*/ 73 h 105"/>
                <a:gd name="T104" fmla="*/ 57 w 105"/>
                <a:gd name="T105" fmla="*/ 7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 h="105">
                  <a:moveTo>
                    <a:pt x="51" y="30"/>
                  </a:moveTo>
                  <a:cubicBezTo>
                    <a:pt x="49" y="32"/>
                    <a:pt x="47" y="32"/>
                    <a:pt x="45" y="30"/>
                  </a:cubicBezTo>
                  <a:cubicBezTo>
                    <a:pt x="44" y="29"/>
                    <a:pt x="44" y="26"/>
                    <a:pt x="45" y="24"/>
                  </a:cubicBezTo>
                  <a:cubicBezTo>
                    <a:pt x="62" y="8"/>
                    <a:pt x="62" y="8"/>
                    <a:pt x="62" y="8"/>
                  </a:cubicBezTo>
                  <a:cubicBezTo>
                    <a:pt x="67" y="3"/>
                    <a:pt x="73" y="0"/>
                    <a:pt x="80" y="0"/>
                  </a:cubicBezTo>
                  <a:cubicBezTo>
                    <a:pt x="94" y="0"/>
                    <a:pt x="105" y="12"/>
                    <a:pt x="105" y="26"/>
                  </a:cubicBezTo>
                  <a:cubicBezTo>
                    <a:pt x="105" y="32"/>
                    <a:pt x="103" y="39"/>
                    <a:pt x="98" y="44"/>
                  </a:cubicBezTo>
                  <a:cubicBezTo>
                    <a:pt x="80" y="62"/>
                    <a:pt x="80" y="62"/>
                    <a:pt x="80" y="62"/>
                  </a:cubicBezTo>
                  <a:cubicBezTo>
                    <a:pt x="80" y="62"/>
                    <a:pt x="80" y="62"/>
                    <a:pt x="80" y="62"/>
                  </a:cubicBezTo>
                  <a:cubicBezTo>
                    <a:pt x="75" y="67"/>
                    <a:pt x="68" y="69"/>
                    <a:pt x="62" y="69"/>
                  </a:cubicBezTo>
                  <a:cubicBezTo>
                    <a:pt x="53" y="69"/>
                    <a:pt x="44" y="65"/>
                    <a:pt x="40" y="57"/>
                  </a:cubicBezTo>
                  <a:cubicBezTo>
                    <a:pt x="40" y="57"/>
                    <a:pt x="40" y="57"/>
                    <a:pt x="40" y="57"/>
                  </a:cubicBezTo>
                  <a:cubicBezTo>
                    <a:pt x="39" y="55"/>
                    <a:pt x="38" y="53"/>
                    <a:pt x="37" y="51"/>
                  </a:cubicBezTo>
                  <a:cubicBezTo>
                    <a:pt x="37" y="49"/>
                    <a:pt x="38" y="47"/>
                    <a:pt x="40" y="46"/>
                  </a:cubicBezTo>
                  <a:cubicBezTo>
                    <a:pt x="42" y="46"/>
                    <a:pt x="44" y="47"/>
                    <a:pt x="45" y="49"/>
                  </a:cubicBezTo>
                  <a:cubicBezTo>
                    <a:pt x="45" y="50"/>
                    <a:pt x="46" y="52"/>
                    <a:pt x="47" y="53"/>
                  </a:cubicBezTo>
                  <a:cubicBezTo>
                    <a:pt x="50" y="58"/>
                    <a:pt x="56" y="61"/>
                    <a:pt x="62" y="61"/>
                  </a:cubicBezTo>
                  <a:cubicBezTo>
                    <a:pt x="66" y="61"/>
                    <a:pt x="71" y="60"/>
                    <a:pt x="74" y="56"/>
                  </a:cubicBezTo>
                  <a:cubicBezTo>
                    <a:pt x="74" y="56"/>
                    <a:pt x="74" y="56"/>
                    <a:pt x="74" y="56"/>
                  </a:cubicBezTo>
                  <a:cubicBezTo>
                    <a:pt x="74" y="56"/>
                    <a:pt x="74" y="56"/>
                    <a:pt x="74" y="56"/>
                  </a:cubicBezTo>
                  <a:cubicBezTo>
                    <a:pt x="92" y="38"/>
                    <a:pt x="92" y="38"/>
                    <a:pt x="92" y="38"/>
                  </a:cubicBezTo>
                  <a:cubicBezTo>
                    <a:pt x="96" y="35"/>
                    <a:pt x="97" y="30"/>
                    <a:pt x="97" y="26"/>
                  </a:cubicBezTo>
                  <a:cubicBezTo>
                    <a:pt x="97" y="16"/>
                    <a:pt x="90" y="8"/>
                    <a:pt x="80" y="8"/>
                  </a:cubicBezTo>
                  <a:cubicBezTo>
                    <a:pt x="75" y="8"/>
                    <a:pt x="71" y="10"/>
                    <a:pt x="67" y="13"/>
                  </a:cubicBezTo>
                  <a:cubicBezTo>
                    <a:pt x="67" y="13"/>
                    <a:pt x="67" y="13"/>
                    <a:pt x="67" y="13"/>
                  </a:cubicBezTo>
                  <a:cubicBezTo>
                    <a:pt x="51" y="30"/>
                    <a:pt x="51" y="30"/>
                    <a:pt x="51" y="30"/>
                  </a:cubicBezTo>
                  <a:close/>
                  <a:moveTo>
                    <a:pt x="57" y="73"/>
                  </a:moveTo>
                  <a:cubicBezTo>
                    <a:pt x="57" y="73"/>
                    <a:pt x="57" y="73"/>
                    <a:pt x="57" y="73"/>
                  </a:cubicBezTo>
                  <a:cubicBezTo>
                    <a:pt x="40" y="90"/>
                    <a:pt x="40" y="90"/>
                    <a:pt x="40" y="90"/>
                  </a:cubicBezTo>
                  <a:cubicBezTo>
                    <a:pt x="34" y="97"/>
                    <a:pt x="22" y="97"/>
                    <a:pt x="16" y="90"/>
                  </a:cubicBezTo>
                  <a:cubicBezTo>
                    <a:pt x="16" y="90"/>
                    <a:pt x="16" y="90"/>
                    <a:pt x="16" y="90"/>
                  </a:cubicBezTo>
                  <a:cubicBezTo>
                    <a:pt x="9" y="83"/>
                    <a:pt x="9" y="72"/>
                    <a:pt x="16" y="65"/>
                  </a:cubicBezTo>
                  <a:cubicBezTo>
                    <a:pt x="34" y="47"/>
                    <a:pt x="34" y="47"/>
                    <a:pt x="34" y="47"/>
                  </a:cubicBezTo>
                  <a:cubicBezTo>
                    <a:pt x="37" y="44"/>
                    <a:pt x="42" y="42"/>
                    <a:pt x="46" y="42"/>
                  </a:cubicBezTo>
                  <a:cubicBezTo>
                    <a:pt x="51" y="42"/>
                    <a:pt x="55" y="44"/>
                    <a:pt x="59" y="47"/>
                  </a:cubicBezTo>
                  <a:cubicBezTo>
                    <a:pt x="60" y="48"/>
                    <a:pt x="60" y="49"/>
                    <a:pt x="61" y="50"/>
                  </a:cubicBezTo>
                  <a:cubicBezTo>
                    <a:pt x="62" y="52"/>
                    <a:pt x="62" y="53"/>
                    <a:pt x="63" y="54"/>
                  </a:cubicBezTo>
                  <a:cubicBezTo>
                    <a:pt x="64" y="57"/>
                    <a:pt x="66" y="58"/>
                    <a:pt x="68" y="57"/>
                  </a:cubicBezTo>
                  <a:cubicBezTo>
                    <a:pt x="70" y="57"/>
                    <a:pt x="71" y="54"/>
                    <a:pt x="70" y="52"/>
                  </a:cubicBezTo>
                  <a:cubicBezTo>
                    <a:pt x="70" y="50"/>
                    <a:pt x="69" y="48"/>
                    <a:pt x="68" y="46"/>
                  </a:cubicBezTo>
                  <a:cubicBezTo>
                    <a:pt x="67" y="45"/>
                    <a:pt x="66" y="43"/>
                    <a:pt x="64" y="41"/>
                  </a:cubicBezTo>
                  <a:cubicBezTo>
                    <a:pt x="64" y="41"/>
                    <a:pt x="64" y="41"/>
                    <a:pt x="64" y="41"/>
                  </a:cubicBezTo>
                  <a:cubicBezTo>
                    <a:pt x="59" y="37"/>
                    <a:pt x="53" y="34"/>
                    <a:pt x="46" y="34"/>
                  </a:cubicBezTo>
                  <a:cubicBezTo>
                    <a:pt x="40" y="34"/>
                    <a:pt x="33" y="37"/>
                    <a:pt x="28" y="41"/>
                  </a:cubicBezTo>
                  <a:cubicBezTo>
                    <a:pt x="10" y="60"/>
                    <a:pt x="10" y="60"/>
                    <a:pt x="10" y="60"/>
                  </a:cubicBezTo>
                  <a:cubicBezTo>
                    <a:pt x="0" y="69"/>
                    <a:pt x="0" y="86"/>
                    <a:pt x="10" y="96"/>
                  </a:cubicBezTo>
                  <a:cubicBezTo>
                    <a:pt x="10" y="96"/>
                    <a:pt x="10" y="96"/>
                    <a:pt x="10" y="96"/>
                  </a:cubicBezTo>
                  <a:cubicBezTo>
                    <a:pt x="20" y="105"/>
                    <a:pt x="36" y="105"/>
                    <a:pt x="46" y="96"/>
                  </a:cubicBezTo>
                  <a:cubicBezTo>
                    <a:pt x="46" y="96"/>
                    <a:pt x="46" y="96"/>
                    <a:pt x="46" y="96"/>
                  </a:cubicBezTo>
                  <a:cubicBezTo>
                    <a:pt x="46" y="96"/>
                    <a:pt x="46" y="96"/>
                    <a:pt x="46" y="96"/>
                  </a:cubicBezTo>
                  <a:cubicBezTo>
                    <a:pt x="63" y="79"/>
                    <a:pt x="63" y="79"/>
                    <a:pt x="63" y="79"/>
                  </a:cubicBezTo>
                  <a:cubicBezTo>
                    <a:pt x="64" y="77"/>
                    <a:pt x="64" y="75"/>
                    <a:pt x="63" y="73"/>
                  </a:cubicBezTo>
                  <a:cubicBezTo>
                    <a:pt x="61" y="72"/>
                    <a:pt x="59" y="72"/>
                    <a:pt x="57" y="7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4" name="Freeform 24"/>
            <p:cNvSpPr>
              <a:spLocks noEditPoints="1"/>
            </p:cNvSpPr>
            <p:nvPr/>
          </p:nvSpPr>
          <p:spPr bwMode="auto">
            <a:xfrm>
              <a:off x="2456803" y="2353525"/>
              <a:ext cx="215804" cy="212724"/>
            </a:xfrm>
            <a:custGeom>
              <a:avLst/>
              <a:gdLst>
                <a:gd name="T0" fmla="*/ 29 w 104"/>
                <a:gd name="T1" fmla="*/ 32 h 103"/>
                <a:gd name="T2" fmla="*/ 29 w 104"/>
                <a:gd name="T3" fmla="*/ 70 h 103"/>
                <a:gd name="T4" fmla="*/ 29 w 104"/>
                <a:gd name="T5" fmla="*/ 70 h 103"/>
                <a:gd name="T6" fmla="*/ 56 w 104"/>
                <a:gd name="T7" fmla="*/ 91 h 103"/>
                <a:gd name="T8" fmla="*/ 56 w 104"/>
                <a:gd name="T9" fmla="*/ 73 h 103"/>
                <a:gd name="T10" fmla="*/ 56 w 104"/>
                <a:gd name="T11" fmla="*/ 29 h 103"/>
                <a:gd name="T12" fmla="*/ 56 w 104"/>
                <a:gd name="T13" fmla="*/ 12 h 103"/>
                <a:gd name="T14" fmla="*/ 29 w 104"/>
                <a:gd name="T15" fmla="*/ 32 h 103"/>
                <a:gd name="T16" fmla="*/ 29 w 104"/>
                <a:gd name="T17" fmla="*/ 32 h 103"/>
                <a:gd name="T18" fmla="*/ 77 w 104"/>
                <a:gd name="T19" fmla="*/ 17 h 103"/>
                <a:gd name="T20" fmla="*/ 77 w 104"/>
                <a:gd name="T21" fmla="*/ 17 h 103"/>
                <a:gd name="T22" fmla="*/ 75 w 104"/>
                <a:gd name="T23" fmla="*/ 12 h 103"/>
                <a:gd name="T24" fmla="*/ 81 w 104"/>
                <a:gd name="T25" fmla="*/ 10 h 103"/>
                <a:gd name="T26" fmla="*/ 98 w 104"/>
                <a:gd name="T27" fmla="*/ 28 h 103"/>
                <a:gd name="T28" fmla="*/ 104 w 104"/>
                <a:gd name="T29" fmla="*/ 51 h 103"/>
                <a:gd name="T30" fmla="*/ 98 w 104"/>
                <a:gd name="T31" fmla="*/ 75 h 103"/>
                <a:gd name="T32" fmla="*/ 81 w 104"/>
                <a:gd name="T33" fmla="*/ 92 h 103"/>
                <a:gd name="T34" fmla="*/ 75 w 104"/>
                <a:gd name="T35" fmla="*/ 91 h 103"/>
                <a:gd name="T36" fmla="*/ 77 w 104"/>
                <a:gd name="T37" fmla="*/ 85 h 103"/>
                <a:gd name="T38" fmla="*/ 91 w 104"/>
                <a:gd name="T39" fmla="*/ 71 h 103"/>
                <a:gd name="T40" fmla="*/ 96 w 104"/>
                <a:gd name="T41" fmla="*/ 51 h 103"/>
                <a:gd name="T42" fmla="*/ 91 w 104"/>
                <a:gd name="T43" fmla="*/ 32 h 103"/>
                <a:gd name="T44" fmla="*/ 77 w 104"/>
                <a:gd name="T45" fmla="*/ 17 h 103"/>
                <a:gd name="T46" fmla="*/ 24 w 104"/>
                <a:gd name="T47" fmla="*/ 33 h 103"/>
                <a:gd name="T48" fmla="*/ 24 w 104"/>
                <a:gd name="T49" fmla="*/ 33 h 103"/>
                <a:gd name="T50" fmla="*/ 8 w 104"/>
                <a:gd name="T51" fmla="*/ 33 h 103"/>
                <a:gd name="T52" fmla="*/ 8 w 104"/>
                <a:gd name="T53" fmla="*/ 69 h 103"/>
                <a:gd name="T54" fmla="*/ 24 w 104"/>
                <a:gd name="T55" fmla="*/ 69 h 103"/>
                <a:gd name="T56" fmla="*/ 24 w 104"/>
                <a:gd name="T57" fmla="*/ 33 h 103"/>
                <a:gd name="T58" fmla="*/ 25 w 104"/>
                <a:gd name="T59" fmla="*/ 25 h 103"/>
                <a:gd name="T60" fmla="*/ 25 w 104"/>
                <a:gd name="T61" fmla="*/ 25 h 103"/>
                <a:gd name="T62" fmla="*/ 57 w 104"/>
                <a:gd name="T63" fmla="*/ 1 h 103"/>
                <a:gd name="T64" fmla="*/ 60 w 104"/>
                <a:gd name="T65" fmla="*/ 0 h 103"/>
                <a:gd name="T66" fmla="*/ 63 w 104"/>
                <a:gd name="T67" fmla="*/ 4 h 103"/>
                <a:gd name="T68" fmla="*/ 63 w 104"/>
                <a:gd name="T69" fmla="*/ 29 h 103"/>
                <a:gd name="T70" fmla="*/ 63 w 104"/>
                <a:gd name="T71" fmla="*/ 30 h 103"/>
                <a:gd name="T72" fmla="*/ 73 w 104"/>
                <a:gd name="T73" fmla="*/ 37 h 103"/>
                <a:gd name="T74" fmla="*/ 78 w 104"/>
                <a:gd name="T75" fmla="*/ 51 h 103"/>
                <a:gd name="T76" fmla="*/ 73 w 104"/>
                <a:gd name="T77" fmla="*/ 65 h 103"/>
                <a:gd name="T78" fmla="*/ 63 w 104"/>
                <a:gd name="T79" fmla="*/ 72 h 103"/>
                <a:gd name="T80" fmla="*/ 63 w 104"/>
                <a:gd name="T81" fmla="*/ 73 h 103"/>
                <a:gd name="T82" fmla="*/ 63 w 104"/>
                <a:gd name="T83" fmla="*/ 99 h 103"/>
                <a:gd name="T84" fmla="*/ 63 w 104"/>
                <a:gd name="T85" fmla="*/ 101 h 103"/>
                <a:gd name="T86" fmla="*/ 57 w 104"/>
                <a:gd name="T87" fmla="*/ 102 h 103"/>
                <a:gd name="T88" fmla="*/ 25 w 104"/>
                <a:gd name="T89" fmla="*/ 77 h 103"/>
                <a:gd name="T90" fmla="*/ 4 w 104"/>
                <a:gd name="T91" fmla="*/ 77 h 103"/>
                <a:gd name="T92" fmla="*/ 4 w 104"/>
                <a:gd name="T93" fmla="*/ 77 h 103"/>
                <a:gd name="T94" fmla="*/ 0 w 104"/>
                <a:gd name="T95" fmla="*/ 73 h 103"/>
                <a:gd name="T96" fmla="*/ 0 w 104"/>
                <a:gd name="T97" fmla="*/ 29 h 103"/>
                <a:gd name="T98" fmla="*/ 0 w 104"/>
                <a:gd name="T99" fmla="*/ 29 h 103"/>
                <a:gd name="T100" fmla="*/ 4 w 104"/>
                <a:gd name="T101" fmla="*/ 25 h 103"/>
                <a:gd name="T102" fmla="*/ 25 w 104"/>
                <a:gd name="T103" fmla="*/ 25 h 103"/>
                <a:gd name="T104" fmla="*/ 63 w 104"/>
                <a:gd name="T105" fmla="*/ 35 h 103"/>
                <a:gd name="T106" fmla="*/ 63 w 104"/>
                <a:gd name="T107" fmla="*/ 35 h 103"/>
                <a:gd name="T108" fmla="*/ 63 w 104"/>
                <a:gd name="T109" fmla="*/ 67 h 103"/>
                <a:gd name="T110" fmla="*/ 69 w 104"/>
                <a:gd name="T111" fmla="*/ 62 h 103"/>
                <a:gd name="T112" fmla="*/ 73 w 104"/>
                <a:gd name="T113" fmla="*/ 51 h 103"/>
                <a:gd name="T114" fmla="*/ 69 w 104"/>
                <a:gd name="T115" fmla="*/ 40 h 103"/>
                <a:gd name="T116" fmla="*/ 63 w 104"/>
                <a:gd name="T117" fmla="*/ 3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 h="103">
                  <a:moveTo>
                    <a:pt x="29" y="32"/>
                  </a:moveTo>
                  <a:cubicBezTo>
                    <a:pt x="29" y="70"/>
                    <a:pt x="29" y="70"/>
                    <a:pt x="29" y="70"/>
                  </a:cubicBezTo>
                  <a:cubicBezTo>
                    <a:pt x="29" y="70"/>
                    <a:pt x="29" y="70"/>
                    <a:pt x="29" y="70"/>
                  </a:cubicBezTo>
                  <a:cubicBezTo>
                    <a:pt x="56" y="91"/>
                    <a:pt x="56" y="91"/>
                    <a:pt x="56" y="91"/>
                  </a:cubicBezTo>
                  <a:cubicBezTo>
                    <a:pt x="56" y="73"/>
                    <a:pt x="56" y="73"/>
                    <a:pt x="56" y="73"/>
                  </a:cubicBezTo>
                  <a:cubicBezTo>
                    <a:pt x="56" y="29"/>
                    <a:pt x="56" y="29"/>
                    <a:pt x="56" y="29"/>
                  </a:cubicBezTo>
                  <a:cubicBezTo>
                    <a:pt x="56" y="12"/>
                    <a:pt x="56" y="12"/>
                    <a:pt x="56" y="12"/>
                  </a:cubicBezTo>
                  <a:cubicBezTo>
                    <a:pt x="29" y="32"/>
                    <a:pt x="29" y="32"/>
                    <a:pt x="29" y="32"/>
                  </a:cubicBezTo>
                  <a:cubicBezTo>
                    <a:pt x="29" y="32"/>
                    <a:pt x="29" y="32"/>
                    <a:pt x="29" y="32"/>
                  </a:cubicBezTo>
                  <a:close/>
                  <a:moveTo>
                    <a:pt x="77" y="17"/>
                  </a:moveTo>
                  <a:cubicBezTo>
                    <a:pt x="77" y="17"/>
                    <a:pt x="77" y="17"/>
                    <a:pt x="77" y="17"/>
                  </a:cubicBezTo>
                  <a:cubicBezTo>
                    <a:pt x="75" y="16"/>
                    <a:pt x="74" y="13"/>
                    <a:pt x="75" y="12"/>
                  </a:cubicBezTo>
                  <a:cubicBezTo>
                    <a:pt x="77" y="10"/>
                    <a:pt x="79" y="9"/>
                    <a:pt x="81" y="10"/>
                  </a:cubicBezTo>
                  <a:cubicBezTo>
                    <a:pt x="88" y="14"/>
                    <a:pt x="94" y="21"/>
                    <a:pt x="98" y="28"/>
                  </a:cubicBezTo>
                  <a:cubicBezTo>
                    <a:pt x="102" y="35"/>
                    <a:pt x="104" y="43"/>
                    <a:pt x="104" y="51"/>
                  </a:cubicBezTo>
                  <a:cubicBezTo>
                    <a:pt x="104" y="60"/>
                    <a:pt x="102" y="68"/>
                    <a:pt x="98" y="75"/>
                  </a:cubicBezTo>
                  <a:cubicBezTo>
                    <a:pt x="94" y="82"/>
                    <a:pt x="88" y="88"/>
                    <a:pt x="81" y="92"/>
                  </a:cubicBezTo>
                  <a:cubicBezTo>
                    <a:pt x="79" y="93"/>
                    <a:pt x="77" y="93"/>
                    <a:pt x="75" y="91"/>
                  </a:cubicBezTo>
                  <a:cubicBezTo>
                    <a:pt x="74" y="89"/>
                    <a:pt x="75" y="86"/>
                    <a:pt x="77" y="85"/>
                  </a:cubicBezTo>
                  <a:cubicBezTo>
                    <a:pt x="83" y="82"/>
                    <a:pt x="88" y="77"/>
                    <a:pt x="91" y="71"/>
                  </a:cubicBezTo>
                  <a:cubicBezTo>
                    <a:pt x="94" y="65"/>
                    <a:pt x="96" y="58"/>
                    <a:pt x="96" y="51"/>
                  </a:cubicBezTo>
                  <a:cubicBezTo>
                    <a:pt x="96" y="44"/>
                    <a:pt x="94" y="37"/>
                    <a:pt x="91" y="32"/>
                  </a:cubicBezTo>
                  <a:cubicBezTo>
                    <a:pt x="88" y="26"/>
                    <a:pt x="83" y="21"/>
                    <a:pt x="77" y="17"/>
                  </a:cubicBezTo>
                  <a:close/>
                  <a:moveTo>
                    <a:pt x="24" y="33"/>
                  </a:moveTo>
                  <a:cubicBezTo>
                    <a:pt x="24" y="33"/>
                    <a:pt x="24" y="33"/>
                    <a:pt x="24" y="33"/>
                  </a:cubicBezTo>
                  <a:cubicBezTo>
                    <a:pt x="8" y="33"/>
                    <a:pt x="8" y="33"/>
                    <a:pt x="8" y="33"/>
                  </a:cubicBezTo>
                  <a:cubicBezTo>
                    <a:pt x="8" y="69"/>
                    <a:pt x="8" y="69"/>
                    <a:pt x="8" y="69"/>
                  </a:cubicBezTo>
                  <a:cubicBezTo>
                    <a:pt x="24" y="69"/>
                    <a:pt x="24" y="69"/>
                    <a:pt x="24" y="69"/>
                  </a:cubicBezTo>
                  <a:cubicBezTo>
                    <a:pt x="24" y="33"/>
                    <a:pt x="24" y="33"/>
                    <a:pt x="24" y="33"/>
                  </a:cubicBezTo>
                  <a:close/>
                  <a:moveTo>
                    <a:pt x="25" y="25"/>
                  </a:moveTo>
                  <a:cubicBezTo>
                    <a:pt x="25" y="25"/>
                    <a:pt x="25" y="25"/>
                    <a:pt x="25" y="25"/>
                  </a:cubicBezTo>
                  <a:cubicBezTo>
                    <a:pt x="57" y="1"/>
                    <a:pt x="57" y="1"/>
                    <a:pt x="57" y="1"/>
                  </a:cubicBezTo>
                  <a:cubicBezTo>
                    <a:pt x="58" y="0"/>
                    <a:pt x="59" y="0"/>
                    <a:pt x="60" y="0"/>
                  </a:cubicBezTo>
                  <a:cubicBezTo>
                    <a:pt x="62" y="0"/>
                    <a:pt x="63" y="2"/>
                    <a:pt x="63" y="4"/>
                  </a:cubicBezTo>
                  <a:cubicBezTo>
                    <a:pt x="63" y="29"/>
                    <a:pt x="63" y="29"/>
                    <a:pt x="63" y="29"/>
                  </a:cubicBezTo>
                  <a:cubicBezTo>
                    <a:pt x="63" y="30"/>
                    <a:pt x="63" y="30"/>
                    <a:pt x="63" y="30"/>
                  </a:cubicBezTo>
                  <a:cubicBezTo>
                    <a:pt x="67" y="31"/>
                    <a:pt x="70" y="34"/>
                    <a:pt x="73" y="37"/>
                  </a:cubicBezTo>
                  <a:cubicBezTo>
                    <a:pt x="76" y="41"/>
                    <a:pt x="78" y="46"/>
                    <a:pt x="78" y="51"/>
                  </a:cubicBezTo>
                  <a:cubicBezTo>
                    <a:pt x="78" y="57"/>
                    <a:pt x="76" y="61"/>
                    <a:pt x="73" y="65"/>
                  </a:cubicBezTo>
                  <a:cubicBezTo>
                    <a:pt x="70" y="68"/>
                    <a:pt x="67" y="71"/>
                    <a:pt x="63" y="72"/>
                  </a:cubicBezTo>
                  <a:cubicBezTo>
                    <a:pt x="63" y="73"/>
                    <a:pt x="63" y="73"/>
                    <a:pt x="63" y="73"/>
                  </a:cubicBezTo>
                  <a:cubicBezTo>
                    <a:pt x="63" y="99"/>
                    <a:pt x="63" y="99"/>
                    <a:pt x="63" y="99"/>
                  </a:cubicBezTo>
                  <a:cubicBezTo>
                    <a:pt x="63" y="100"/>
                    <a:pt x="63" y="100"/>
                    <a:pt x="63" y="101"/>
                  </a:cubicBezTo>
                  <a:cubicBezTo>
                    <a:pt x="61" y="103"/>
                    <a:pt x="59" y="103"/>
                    <a:pt x="57" y="102"/>
                  </a:cubicBezTo>
                  <a:cubicBezTo>
                    <a:pt x="25" y="77"/>
                    <a:pt x="25" y="77"/>
                    <a:pt x="25" y="77"/>
                  </a:cubicBezTo>
                  <a:cubicBezTo>
                    <a:pt x="4" y="77"/>
                    <a:pt x="4" y="77"/>
                    <a:pt x="4" y="77"/>
                  </a:cubicBezTo>
                  <a:cubicBezTo>
                    <a:pt x="4" y="77"/>
                    <a:pt x="4" y="77"/>
                    <a:pt x="4" y="77"/>
                  </a:cubicBezTo>
                  <a:cubicBezTo>
                    <a:pt x="2" y="77"/>
                    <a:pt x="0" y="75"/>
                    <a:pt x="0" y="73"/>
                  </a:cubicBezTo>
                  <a:cubicBezTo>
                    <a:pt x="0" y="29"/>
                    <a:pt x="0" y="29"/>
                    <a:pt x="0" y="29"/>
                  </a:cubicBezTo>
                  <a:cubicBezTo>
                    <a:pt x="0" y="29"/>
                    <a:pt x="0" y="29"/>
                    <a:pt x="0" y="29"/>
                  </a:cubicBezTo>
                  <a:cubicBezTo>
                    <a:pt x="0" y="27"/>
                    <a:pt x="2" y="25"/>
                    <a:pt x="4" y="25"/>
                  </a:cubicBezTo>
                  <a:cubicBezTo>
                    <a:pt x="25" y="25"/>
                    <a:pt x="25" y="25"/>
                    <a:pt x="25" y="25"/>
                  </a:cubicBezTo>
                  <a:close/>
                  <a:moveTo>
                    <a:pt x="63" y="35"/>
                  </a:moveTo>
                  <a:cubicBezTo>
                    <a:pt x="63" y="35"/>
                    <a:pt x="63" y="35"/>
                    <a:pt x="63" y="35"/>
                  </a:cubicBezTo>
                  <a:cubicBezTo>
                    <a:pt x="63" y="67"/>
                    <a:pt x="63" y="67"/>
                    <a:pt x="63" y="67"/>
                  </a:cubicBezTo>
                  <a:cubicBezTo>
                    <a:pt x="66" y="66"/>
                    <a:pt x="68" y="64"/>
                    <a:pt x="69" y="62"/>
                  </a:cubicBezTo>
                  <a:cubicBezTo>
                    <a:pt x="71" y="59"/>
                    <a:pt x="73" y="55"/>
                    <a:pt x="73" y="51"/>
                  </a:cubicBezTo>
                  <a:cubicBezTo>
                    <a:pt x="73" y="47"/>
                    <a:pt x="71" y="43"/>
                    <a:pt x="69" y="40"/>
                  </a:cubicBezTo>
                  <a:cubicBezTo>
                    <a:pt x="68" y="38"/>
                    <a:pt x="66" y="36"/>
                    <a:pt x="63" y="35"/>
                  </a:cubicBezTo>
                  <a:close/>
                </a:path>
              </a:pathLst>
            </a:custGeom>
            <a:solidFill>
              <a:schemeClr val="accent1"/>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5" name="Freeform 25"/>
            <p:cNvSpPr>
              <a:spLocks noEditPoints="1"/>
            </p:cNvSpPr>
            <p:nvPr/>
          </p:nvSpPr>
          <p:spPr bwMode="auto">
            <a:xfrm>
              <a:off x="6438074" y="2353525"/>
              <a:ext cx="158680" cy="212724"/>
            </a:xfrm>
            <a:custGeom>
              <a:avLst/>
              <a:gdLst>
                <a:gd name="T0" fmla="*/ 55 w 76"/>
                <a:gd name="T1" fmla="*/ 7 h 103"/>
                <a:gd name="T2" fmla="*/ 63 w 76"/>
                <a:gd name="T3" fmla="*/ 47 h 103"/>
                <a:gd name="T4" fmla="*/ 55 w 76"/>
                <a:gd name="T5" fmla="*/ 65 h 103"/>
                <a:gd name="T6" fmla="*/ 20 w 76"/>
                <a:gd name="T7" fmla="*/ 65 h 103"/>
                <a:gd name="T8" fmla="*/ 13 w 76"/>
                <a:gd name="T9" fmla="*/ 47 h 103"/>
                <a:gd name="T10" fmla="*/ 20 w 76"/>
                <a:gd name="T11" fmla="*/ 7 h 103"/>
                <a:gd name="T12" fmla="*/ 21 w 76"/>
                <a:gd name="T13" fmla="*/ 34 h 103"/>
                <a:gd name="T14" fmla="*/ 55 w 76"/>
                <a:gd name="T15" fmla="*/ 34 h 103"/>
                <a:gd name="T16" fmla="*/ 50 w 76"/>
                <a:gd name="T17" fmla="*/ 13 h 103"/>
                <a:gd name="T18" fmla="*/ 26 w 76"/>
                <a:gd name="T19" fmla="*/ 13 h 103"/>
                <a:gd name="T20" fmla="*/ 21 w 76"/>
                <a:gd name="T21" fmla="*/ 34 h 103"/>
                <a:gd name="T22" fmla="*/ 55 w 76"/>
                <a:gd name="T23" fmla="*/ 38 h 103"/>
                <a:gd name="T24" fmla="*/ 21 w 76"/>
                <a:gd name="T25" fmla="*/ 47 h 103"/>
                <a:gd name="T26" fmla="*/ 26 w 76"/>
                <a:gd name="T27" fmla="*/ 59 h 103"/>
                <a:gd name="T28" fmla="*/ 50 w 76"/>
                <a:gd name="T29" fmla="*/ 59 h 103"/>
                <a:gd name="T30" fmla="*/ 50 w 76"/>
                <a:gd name="T31" fmla="*/ 59 h 103"/>
                <a:gd name="T32" fmla="*/ 55 w 76"/>
                <a:gd name="T33" fmla="*/ 38 h 103"/>
                <a:gd name="T34" fmla="*/ 14 w 76"/>
                <a:gd name="T35" fmla="*/ 103 h 103"/>
                <a:gd name="T36" fmla="*/ 38 w 76"/>
                <a:gd name="T37" fmla="*/ 103 h 103"/>
                <a:gd name="T38" fmla="*/ 61 w 76"/>
                <a:gd name="T39" fmla="*/ 103 h 103"/>
                <a:gd name="T40" fmla="*/ 61 w 76"/>
                <a:gd name="T41" fmla="*/ 95 h 103"/>
                <a:gd name="T42" fmla="*/ 42 w 76"/>
                <a:gd name="T43" fmla="*/ 85 h 103"/>
                <a:gd name="T44" fmla="*/ 73 w 76"/>
                <a:gd name="T45" fmla="*/ 62 h 103"/>
                <a:gd name="T46" fmla="*/ 76 w 76"/>
                <a:gd name="T47" fmla="*/ 36 h 103"/>
                <a:gd name="T48" fmla="*/ 68 w 76"/>
                <a:gd name="T49" fmla="*/ 36 h 103"/>
                <a:gd name="T50" fmla="*/ 66 w 76"/>
                <a:gd name="T51" fmla="*/ 59 h 103"/>
                <a:gd name="T52" fmla="*/ 38 w 76"/>
                <a:gd name="T53" fmla="*/ 77 h 103"/>
                <a:gd name="T54" fmla="*/ 16 w 76"/>
                <a:gd name="T55" fmla="*/ 69 h 103"/>
                <a:gd name="T56" fmla="*/ 8 w 76"/>
                <a:gd name="T57" fmla="*/ 47 h 103"/>
                <a:gd name="T58" fmla="*/ 4 w 76"/>
                <a:gd name="T59" fmla="*/ 32 h 103"/>
                <a:gd name="T60" fmla="*/ 0 w 76"/>
                <a:gd name="T61" fmla="*/ 47 h 103"/>
                <a:gd name="T62" fmla="*/ 11 w 76"/>
                <a:gd name="T63" fmla="*/ 74 h 103"/>
                <a:gd name="T64" fmla="*/ 34 w 76"/>
                <a:gd name="T65" fmla="*/ 85 h 103"/>
                <a:gd name="T66" fmla="*/ 14 w 76"/>
                <a:gd name="T67" fmla="*/ 95 h 103"/>
                <a:gd name="T68" fmla="*/ 14 w 76"/>
                <a:gd name="T69" fmla="*/ 10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6" h="103">
                  <a:moveTo>
                    <a:pt x="38" y="0"/>
                  </a:moveTo>
                  <a:cubicBezTo>
                    <a:pt x="45" y="0"/>
                    <a:pt x="51" y="3"/>
                    <a:pt x="55" y="7"/>
                  </a:cubicBezTo>
                  <a:cubicBezTo>
                    <a:pt x="60" y="12"/>
                    <a:pt x="63" y="18"/>
                    <a:pt x="63" y="25"/>
                  </a:cubicBezTo>
                  <a:cubicBezTo>
                    <a:pt x="63" y="47"/>
                    <a:pt x="63" y="47"/>
                    <a:pt x="63" y="47"/>
                  </a:cubicBezTo>
                  <a:cubicBezTo>
                    <a:pt x="63" y="54"/>
                    <a:pt x="60" y="60"/>
                    <a:pt x="55" y="65"/>
                  </a:cubicBezTo>
                  <a:cubicBezTo>
                    <a:pt x="55" y="65"/>
                    <a:pt x="55" y="65"/>
                    <a:pt x="55" y="65"/>
                  </a:cubicBezTo>
                  <a:cubicBezTo>
                    <a:pt x="51" y="69"/>
                    <a:pt x="45" y="72"/>
                    <a:pt x="38" y="72"/>
                  </a:cubicBezTo>
                  <a:cubicBezTo>
                    <a:pt x="31" y="72"/>
                    <a:pt x="25" y="69"/>
                    <a:pt x="20" y="65"/>
                  </a:cubicBezTo>
                  <a:cubicBezTo>
                    <a:pt x="20" y="65"/>
                    <a:pt x="20" y="65"/>
                    <a:pt x="20" y="65"/>
                  </a:cubicBezTo>
                  <a:cubicBezTo>
                    <a:pt x="16" y="60"/>
                    <a:pt x="13" y="54"/>
                    <a:pt x="13" y="47"/>
                  </a:cubicBezTo>
                  <a:cubicBezTo>
                    <a:pt x="13" y="25"/>
                    <a:pt x="13" y="25"/>
                    <a:pt x="13" y="25"/>
                  </a:cubicBezTo>
                  <a:cubicBezTo>
                    <a:pt x="13" y="18"/>
                    <a:pt x="16" y="12"/>
                    <a:pt x="20" y="7"/>
                  </a:cubicBezTo>
                  <a:cubicBezTo>
                    <a:pt x="25" y="3"/>
                    <a:pt x="31" y="0"/>
                    <a:pt x="38" y="0"/>
                  </a:cubicBezTo>
                  <a:close/>
                  <a:moveTo>
                    <a:pt x="21" y="34"/>
                  </a:moveTo>
                  <a:cubicBezTo>
                    <a:pt x="21" y="34"/>
                    <a:pt x="21" y="34"/>
                    <a:pt x="21" y="34"/>
                  </a:cubicBezTo>
                  <a:cubicBezTo>
                    <a:pt x="55" y="34"/>
                    <a:pt x="55" y="34"/>
                    <a:pt x="55" y="34"/>
                  </a:cubicBezTo>
                  <a:cubicBezTo>
                    <a:pt x="55" y="25"/>
                    <a:pt x="55" y="25"/>
                    <a:pt x="55" y="25"/>
                  </a:cubicBezTo>
                  <a:cubicBezTo>
                    <a:pt x="55" y="20"/>
                    <a:pt x="53" y="16"/>
                    <a:pt x="50" y="13"/>
                  </a:cubicBezTo>
                  <a:cubicBezTo>
                    <a:pt x="47" y="10"/>
                    <a:pt x="42" y="8"/>
                    <a:pt x="38" y="8"/>
                  </a:cubicBezTo>
                  <a:cubicBezTo>
                    <a:pt x="33" y="8"/>
                    <a:pt x="29" y="10"/>
                    <a:pt x="26" y="13"/>
                  </a:cubicBezTo>
                  <a:cubicBezTo>
                    <a:pt x="23" y="16"/>
                    <a:pt x="21" y="20"/>
                    <a:pt x="21" y="25"/>
                  </a:cubicBezTo>
                  <a:cubicBezTo>
                    <a:pt x="21" y="34"/>
                    <a:pt x="21" y="34"/>
                    <a:pt x="21" y="34"/>
                  </a:cubicBezTo>
                  <a:close/>
                  <a:moveTo>
                    <a:pt x="55" y="38"/>
                  </a:moveTo>
                  <a:cubicBezTo>
                    <a:pt x="55" y="38"/>
                    <a:pt x="55" y="38"/>
                    <a:pt x="55" y="38"/>
                  </a:cubicBezTo>
                  <a:cubicBezTo>
                    <a:pt x="21" y="38"/>
                    <a:pt x="21" y="38"/>
                    <a:pt x="21" y="38"/>
                  </a:cubicBezTo>
                  <a:cubicBezTo>
                    <a:pt x="21" y="47"/>
                    <a:pt x="21" y="47"/>
                    <a:pt x="21" y="47"/>
                  </a:cubicBezTo>
                  <a:cubicBezTo>
                    <a:pt x="21" y="52"/>
                    <a:pt x="23" y="56"/>
                    <a:pt x="26" y="59"/>
                  </a:cubicBezTo>
                  <a:cubicBezTo>
                    <a:pt x="26" y="59"/>
                    <a:pt x="26" y="59"/>
                    <a:pt x="26" y="59"/>
                  </a:cubicBezTo>
                  <a:cubicBezTo>
                    <a:pt x="29" y="62"/>
                    <a:pt x="33" y="64"/>
                    <a:pt x="38" y="64"/>
                  </a:cubicBezTo>
                  <a:cubicBezTo>
                    <a:pt x="42" y="64"/>
                    <a:pt x="47" y="62"/>
                    <a:pt x="50" y="59"/>
                  </a:cubicBezTo>
                  <a:cubicBezTo>
                    <a:pt x="50" y="59"/>
                    <a:pt x="50" y="59"/>
                    <a:pt x="50" y="59"/>
                  </a:cubicBezTo>
                  <a:cubicBezTo>
                    <a:pt x="50" y="59"/>
                    <a:pt x="50" y="59"/>
                    <a:pt x="50" y="59"/>
                  </a:cubicBezTo>
                  <a:cubicBezTo>
                    <a:pt x="53" y="56"/>
                    <a:pt x="55" y="52"/>
                    <a:pt x="55" y="47"/>
                  </a:cubicBezTo>
                  <a:cubicBezTo>
                    <a:pt x="55" y="38"/>
                    <a:pt x="55" y="38"/>
                    <a:pt x="55" y="38"/>
                  </a:cubicBezTo>
                  <a:close/>
                  <a:moveTo>
                    <a:pt x="14" y="103"/>
                  </a:moveTo>
                  <a:cubicBezTo>
                    <a:pt x="14" y="103"/>
                    <a:pt x="14" y="103"/>
                    <a:pt x="14" y="103"/>
                  </a:cubicBezTo>
                  <a:cubicBezTo>
                    <a:pt x="38" y="103"/>
                    <a:pt x="38" y="103"/>
                    <a:pt x="38" y="103"/>
                  </a:cubicBezTo>
                  <a:cubicBezTo>
                    <a:pt x="38" y="103"/>
                    <a:pt x="38" y="103"/>
                    <a:pt x="38" y="103"/>
                  </a:cubicBezTo>
                  <a:cubicBezTo>
                    <a:pt x="38" y="103"/>
                    <a:pt x="38" y="103"/>
                    <a:pt x="38" y="103"/>
                  </a:cubicBezTo>
                  <a:cubicBezTo>
                    <a:pt x="61" y="103"/>
                    <a:pt x="61" y="103"/>
                    <a:pt x="61" y="103"/>
                  </a:cubicBezTo>
                  <a:cubicBezTo>
                    <a:pt x="63" y="103"/>
                    <a:pt x="65" y="101"/>
                    <a:pt x="65" y="99"/>
                  </a:cubicBezTo>
                  <a:cubicBezTo>
                    <a:pt x="65" y="96"/>
                    <a:pt x="63" y="95"/>
                    <a:pt x="61" y="95"/>
                  </a:cubicBezTo>
                  <a:cubicBezTo>
                    <a:pt x="42" y="95"/>
                    <a:pt x="42" y="95"/>
                    <a:pt x="42" y="95"/>
                  </a:cubicBezTo>
                  <a:cubicBezTo>
                    <a:pt x="42" y="85"/>
                    <a:pt x="42" y="85"/>
                    <a:pt x="42" y="85"/>
                  </a:cubicBezTo>
                  <a:cubicBezTo>
                    <a:pt x="51" y="84"/>
                    <a:pt x="59" y="80"/>
                    <a:pt x="65" y="74"/>
                  </a:cubicBezTo>
                  <a:cubicBezTo>
                    <a:pt x="68" y="71"/>
                    <a:pt x="71" y="67"/>
                    <a:pt x="73" y="62"/>
                  </a:cubicBezTo>
                  <a:cubicBezTo>
                    <a:pt x="75" y="57"/>
                    <a:pt x="76" y="52"/>
                    <a:pt x="76" y="47"/>
                  </a:cubicBezTo>
                  <a:cubicBezTo>
                    <a:pt x="76" y="36"/>
                    <a:pt x="76" y="36"/>
                    <a:pt x="76" y="36"/>
                  </a:cubicBezTo>
                  <a:cubicBezTo>
                    <a:pt x="76" y="34"/>
                    <a:pt x="74" y="32"/>
                    <a:pt x="72" y="32"/>
                  </a:cubicBezTo>
                  <a:cubicBezTo>
                    <a:pt x="70" y="32"/>
                    <a:pt x="68" y="34"/>
                    <a:pt x="68" y="36"/>
                  </a:cubicBezTo>
                  <a:cubicBezTo>
                    <a:pt x="68" y="47"/>
                    <a:pt x="68" y="47"/>
                    <a:pt x="68" y="47"/>
                  </a:cubicBezTo>
                  <a:cubicBezTo>
                    <a:pt x="68" y="51"/>
                    <a:pt x="67" y="55"/>
                    <a:pt x="66" y="59"/>
                  </a:cubicBezTo>
                  <a:cubicBezTo>
                    <a:pt x="64" y="63"/>
                    <a:pt x="62" y="66"/>
                    <a:pt x="59" y="69"/>
                  </a:cubicBezTo>
                  <a:cubicBezTo>
                    <a:pt x="54" y="74"/>
                    <a:pt x="46" y="77"/>
                    <a:pt x="38" y="77"/>
                  </a:cubicBezTo>
                  <a:cubicBezTo>
                    <a:pt x="34" y="77"/>
                    <a:pt x="30" y="77"/>
                    <a:pt x="26" y="75"/>
                  </a:cubicBezTo>
                  <a:cubicBezTo>
                    <a:pt x="23" y="74"/>
                    <a:pt x="19" y="71"/>
                    <a:pt x="16" y="69"/>
                  </a:cubicBezTo>
                  <a:cubicBezTo>
                    <a:pt x="14" y="66"/>
                    <a:pt x="11" y="63"/>
                    <a:pt x="10" y="59"/>
                  </a:cubicBezTo>
                  <a:cubicBezTo>
                    <a:pt x="8" y="55"/>
                    <a:pt x="8" y="51"/>
                    <a:pt x="8" y="47"/>
                  </a:cubicBezTo>
                  <a:cubicBezTo>
                    <a:pt x="8" y="36"/>
                    <a:pt x="8" y="36"/>
                    <a:pt x="8" y="36"/>
                  </a:cubicBezTo>
                  <a:cubicBezTo>
                    <a:pt x="8" y="34"/>
                    <a:pt x="6" y="32"/>
                    <a:pt x="4" y="32"/>
                  </a:cubicBezTo>
                  <a:cubicBezTo>
                    <a:pt x="1" y="32"/>
                    <a:pt x="0" y="34"/>
                    <a:pt x="0" y="36"/>
                  </a:cubicBezTo>
                  <a:cubicBezTo>
                    <a:pt x="0" y="47"/>
                    <a:pt x="0" y="47"/>
                    <a:pt x="0" y="47"/>
                  </a:cubicBezTo>
                  <a:cubicBezTo>
                    <a:pt x="0" y="52"/>
                    <a:pt x="1" y="57"/>
                    <a:pt x="3" y="62"/>
                  </a:cubicBezTo>
                  <a:cubicBezTo>
                    <a:pt x="5" y="67"/>
                    <a:pt x="7" y="71"/>
                    <a:pt x="11" y="74"/>
                  </a:cubicBezTo>
                  <a:cubicBezTo>
                    <a:pt x="14" y="78"/>
                    <a:pt x="19" y="81"/>
                    <a:pt x="23" y="82"/>
                  </a:cubicBezTo>
                  <a:cubicBezTo>
                    <a:pt x="27" y="84"/>
                    <a:pt x="30" y="85"/>
                    <a:pt x="34" y="85"/>
                  </a:cubicBezTo>
                  <a:cubicBezTo>
                    <a:pt x="34" y="95"/>
                    <a:pt x="34" y="95"/>
                    <a:pt x="34" y="95"/>
                  </a:cubicBezTo>
                  <a:cubicBezTo>
                    <a:pt x="14" y="95"/>
                    <a:pt x="14" y="95"/>
                    <a:pt x="14" y="95"/>
                  </a:cubicBezTo>
                  <a:cubicBezTo>
                    <a:pt x="12" y="95"/>
                    <a:pt x="10" y="96"/>
                    <a:pt x="10" y="99"/>
                  </a:cubicBezTo>
                  <a:cubicBezTo>
                    <a:pt x="10" y="101"/>
                    <a:pt x="12" y="103"/>
                    <a:pt x="14" y="103"/>
                  </a:cubicBezTo>
                  <a:close/>
                </a:path>
              </a:pathLst>
            </a:custGeom>
            <a:solidFill>
              <a:schemeClr val="accent1"/>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26"/>
            <p:cNvSpPr>
              <a:spLocks noEditPoints="1"/>
            </p:cNvSpPr>
            <p:nvPr/>
          </p:nvSpPr>
          <p:spPr bwMode="auto">
            <a:xfrm>
              <a:off x="1572957" y="2367815"/>
              <a:ext cx="212630" cy="180975"/>
            </a:xfrm>
            <a:custGeom>
              <a:avLst/>
              <a:gdLst>
                <a:gd name="T0" fmla="*/ 99 w 103"/>
                <a:gd name="T1" fmla="*/ 0 h 88"/>
                <a:gd name="T2" fmla="*/ 4 w 103"/>
                <a:gd name="T3" fmla="*/ 0 h 88"/>
                <a:gd name="T4" fmla="*/ 0 w 103"/>
                <a:gd name="T5" fmla="*/ 4 h 88"/>
                <a:gd name="T6" fmla="*/ 0 w 103"/>
                <a:gd name="T7" fmla="*/ 84 h 88"/>
                <a:gd name="T8" fmla="*/ 4 w 103"/>
                <a:gd name="T9" fmla="*/ 88 h 88"/>
                <a:gd name="T10" fmla="*/ 99 w 103"/>
                <a:gd name="T11" fmla="*/ 88 h 88"/>
                <a:gd name="T12" fmla="*/ 103 w 103"/>
                <a:gd name="T13" fmla="*/ 84 h 88"/>
                <a:gd name="T14" fmla="*/ 103 w 103"/>
                <a:gd name="T15" fmla="*/ 4 h 88"/>
                <a:gd name="T16" fmla="*/ 99 w 103"/>
                <a:gd name="T17" fmla="*/ 0 h 88"/>
                <a:gd name="T18" fmla="*/ 95 w 103"/>
                <a:gd name="T19" fmla="*/ 80 h 88"/>
                <a:gd name="T20" fmla="*/ 95 w 103"/>
                <a:gd name="T21" fmla="*/ 80 h 88"/>
                <a:gd name="T22" fmla="*/ 8 w 103"/>
                <a:gd name="T23" fmla="*/ 80 h 88"/>
                <a:gd name="T24" fmla="*/ 8 w 103"/>
                <a:gd name="T25" fmla="*/ 71 h 88"/>
                <a:gd name="T26" fmla="*/ 28 w 103"/>
                <a:gd name="T27" fmla="*/ 51 h 88"/>
                <a:gd name="T28" fmla="*/ 42 w 103"/>
                <a:gd name="T29" fmla="*/ 65 h 88"/>
                <a:gd name="T30" fmla="*/ 42 w 103"/>
                <a:gd name="T31" fmla="*/ 65 h 88"/>
                <a:gd name="T32" fmla="*/ 42 w 103"/>
                <a:gd name="T33" fmla="*/ 65 h 88"/>
                <a:gd name="T34" fmla="*/ 51 w 103"/>
                <a:gd name="T35" fmla="*/ 74 h 88"/>
                <a:gd name="T36" fmla="*/ 54 w 103"/>
                <a:gd name="T37" fmla="*/ 74 h 88"/>
                <a:gd name="T38" fmla="*/ 54 w 103"/>
                <a:gd name="T39" fmla="*/ 70 h 88"/>
                <a:gd name="T40" fmla="*/ 47 w 103"/>
                <a:gd name="T41" fmla="*/ 64 h 88"/>
                <a:gd name="T42" fmla="*/ 67 w 103"/>
                <a:gd name="T43" fmla="*/ 44 h 88"/>
                <a:gd name="T44" fmla="*/ 95 w 103"/>
                <a:gd name="T45" fmla="*/ 73 h 88"/>
                <a:gd name="T46" fmla="*/ 95 w 103"/>
                <a:gd name="T47" fmla="*/ 80 h 88"/>
                <a:gd name="T48" fmla="*/ 95 w 103"/>
                <a:gd name="T49" fmla="*/ 66 h 88"/>
                <a:gd name="T50" fmla="*/ 95 w 103"/>
                <a:gd name="T51" fmla="*/ 66 h 88"/>
                <a:gd name="T52" fmla="*/ 68 w 103"/>
                <a:gd name="T53" fmla="*/ 39 h 88"/>
                <a:gd name="T54" fmla="*/ 65 w 103"/>
                <a:gd name="T55" fmla="*/ 39 h 88"/>
                <a:gd name="T56" fmla="*/ 44 w 103"/>
                <a:gd name="T57" fmla="*/ 60 h 88"/>
                <a:gd name="T58" fmla="*/ 30 w 103"/>
                <a:gd name="T59" fmla="*/ 46 h 88"/>
                <a:gd name="T60" fmla="*/ 26 w 103"/>
                <a:gd name="T61" fmla="*/ 46 h 88"/>
                <a:gd name="T62" fmla="*/ 8 w 103"/>
                <a:gd name="T63" fmla="*/ 65 h 88"/>
                <a:gd name="T64" fmla="*/ 8 w 103"/>
                <a:gd name="T65" fmla="*/ 8 h 88"/>
                <a:gd name="T66" fmla="*/ 95 w 103"/>
                <a:gd name="T67" fmla="*/ 8 h 88"/>
                <a:gd name="T68" fmla="*/ 95 w 103"/>
                <a:gd name="T69" fmla="*/ 66 h 88"/>
                <a:gd name="T70" fmla="*/ 30 w 103"/>
                <a:gd name="T71" fmla="*/ 40 h 88"/>
                <a:gd name="T72" fmla="*/ 30 w 103"/>
                <a:gd name="T73" fmla="*/ 40 h 88"/>
                <a:gd name="T74" fmla="*/ 43 w 103"/>
                <a:gd name="T75" fmla="*/ 26 h 88"/>
                <a:gd name="T76" fmla="*/ 30 w 103"/>
                <a:gd name="T77" fmla="*/ 12 h 88"/>
                <a:gd name="T78" fmla="*/ 16 w 103"/>
                <a:gd name="T79" fmla="*/ 26 h 88"/>
                <a:gd name="T80" fmla="*/ 30 w 103"/>
                <a:gd name="T81" fmla="*/ 40 h 88"/>
                <a:gd name="T82" fmla="*/ 30 w 103"/>
                <a:gd name="T83" fmla="*/ 17 h 88"/>
                <a:gd name="T84" fmla="*/ 30 w 103"/>
                <a:gd name="T85" fmla="*/ 17 h 88"/>
                <a:gd name="T86" fmla="*/ 39 w 103"/>
                <a:gd name="T87" fmla="*/ 26 h 88"/>
                <a:gd name="T88" fmla="*/ 30 w 103"/>
                <a:gd name="T89" fmla="*/ 35 h 88"/>
                <a:gd name="T90" fmla="*/ 21 w 103"/>
                <a:gd name="T91" fmla="*/ 26 h 88"/>
                <a:gd name="T92" fmla="*/ 30 w 103"/>
                <a:gd name="T93"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3" h="88">
                  <a:moveTo>
                    <a:pt x="99" y="0"/>
                  </a:moveTo>
                  <a:cubicBezTo>
                    <a:pt x="4" y="0"/>
                    <a:pt x="4" y="0"/>
                    <a:pt x="4" y="0"/>
                  </a:cubicBezTo>
                  <a:cubicBezTo>
                    <a:pt x="2" y="0"/>
                    <a:pt x="0" y="2"/>
                    <a:pt x="0" y="4"/>
                  </a:cubicBezTo>
                  <a:cubicBezTo>
                    <a:pt x="0" y="84"/>
                    <a:pt x="0" y="84"/>
                    <a:pt x="0" y="84"/>
                  </a:cubicBezTo>
                  <a:cubicBezTo>
                    <a:pt x="0" y="86"/>
                    <a:pt x="2" y="88"/>
                    <a:pt x="4" y="88"/>
                  </a:cubicBezTo>
                  <a:cubicBezTo>
                    <a:pt x="99" y="88"/>
                    <a:pt x="99" y="88"/>
                    <a:pt x="99" y="88"/>
                  </a:cubicBezTo>
                  <a:cubicBezTo>
                    <a:pt x="101" y="88"/>
                    <a:pt x="103" y="86"/>
                    <a:pt x="103" y="84"/>
                  </a:cubicBezTo>
                  <a:cubicBezTo>
                    <a:pt x="103" y="4"/>
                    <a:pt x="103" y="4"/>
                    <a:pt x="103" y="4"/>
                  </a:cubicBezTo>
                  <a:cubicBezTo>
                    <a:pt x="103" y="2"/>
                    <a:pt x="101" y="0"/>
                    <a:pt x="99" y="0"/>
                  </a:cubicBezTo>
                  <a:close/>
                  <a:moveTo>
                    <a:pt x="95" y="80"/>
                  </a:moveTo>
                  <a:cubicBezTo>
                    <a:pt x="95" y="80"/>
                    <a:pt x="95" y="80"/>
                    <a:pt x="95" y="80"/>
                  </a:cubicBezTo>
                  <a:cubicBezTo>
                    <a:pt x="8" y="80"/>
                    <a:pt x="8" y="80"/>
                    <a:pt x="8" y="80"/>
                  </a:cubicBezTo>
                  <a:cubicBezTo>
                    <a:pt x="8" y="71"/>
                    <a:pt x="8" y="71"/>
                    <a:pt x="8" y="71"/>
                  </a:cubicBezTo>
                  <a:cubicBezTo>
                    <a:pt x="28" y="51"/>
                    <a:pt x="28" y="51"/>
                    <a:pt x="28" y="51"/>
                  </a:cubicBezTo>
                  <a:cubicBezTo>
                    <a:pt x="42" y="65"/>
                    <a:pt x="42" y="65"/>
                    <a:pt x="42" y="65"/>
                  </a:cubicBezTo>
                  <a:cubicBezTo>
                    <a:pt x="42" y="65"/>
                    <a:pt x="42" y="65"/>
                    <a:pt x="42" y="65"/>
                  </a:cubicBezTo>
                  <a:cubicBezTo>
                    <a:pt x="42" y="65"/>
                    <a:pt x="42" y="65"/>
                    <a:pt x="42" y="65"/>
                  </a:cubicBezTo>
                  <a:cubicBezTo>
                    <a:pt x="51" y="74"/>
                    <a:pt x="51" y="74"/>
                    <a:pt x="51" y="74"/>
                  </a:cubicBezTo>
                  <a:cubicBezTo>
                    <a:pt x="52" y="75"/>
                    <a:pt x="53" y="75"/>
                    <a:pt x="54" y="74"/>
                  </a:cubicBezTo>
                  <a:cubicBezTo>
                    <a:pt x="55" y="73"/>
                    <a:pt x="55" y="71"/>
                    <a:pt x="54" y="70"/>
                  </a:cubicBezTo>
                  <a:cubicBezTo>
                    <a:pt x="47" y="64"/>
                    <a:pt x="47" y="64"/>
                    <a:pt x="47" y="64"/>
                  </a:cubicBezTo>
                  <a:cubicBezTo>
                    <a:pt x="67" y="44"/>
                    <a:pt x="67" y="44"/>
                    <a:pt x="67" y="44"/>
                  </a:cubicBezTo>
                  <a:cubicBezTo>
                    <a:pt x="95" y="73"/>
                    <a:pt x="95" y="73"/>
                    <a:pt x="95" y="73"/>
                  </a:cubicBezTo>
                  <a:cubicBezTo>
                    <a:pt x="95" y="80"/>
                    <a:pt x="95" y="80"/>
                    <a:pt x="95" y="80"/>
                  </a:cubicBezTo>
                  <a:close/>
                  <a:moveTo>
                    <a:pt x="95" y="66"/>
                  </a:moveTo>
                  <a:cubicBezTo>
                    <a:pt x="95" y="66"/>
                    <a:pt x="95" y="66"/>
                    <a:pt x="95" y="66"/>
                  </a:cubicBezTo>
                  <a:cubicBezTo>
                    <a:pt x="68" y="39"/>
                    <a:pt x="68" y="39"/>
                    <a:pt x="68" y="39"/>
                  </a:cubicBezTo>
                  <a:cubicBezTo>
                    <a:pt x="67" y="38"/>
                    <a:pt x="66" y="38"/>
                    <a:pt x="65" y="39"/>
                  </a:cubicBezTo>
                  <a:cubicBezTo>
                    <a:pt x="44" y="60"/>
                    <a:pt x="44" y="60"/>
                    <a:pt x="44" y="60"/>
                  </a:cubicBezTo>
                  <a:cubicBezTo>
                    <a:pt x="30" y="46"/>
                    <a:pt x="30" y="46"/>
                    <a:pt x="30" y="46"/>
                  </a:cubicBezTo>
                  <a:cubicBezTo>
                    <a:pt x="29" y="45"/>
                    <a:pt x="27" y="45"/>
                    <a:pt x="26" y="46"/>
                  </a:cubicBezTo>
                  <a:cubicBezTo>
                    <a:pt x="8" y="65"/>
                    <a:pt x="8" y="65"/>
                    <a:pt x="8" y="65"/>
                  </a:cubicBezTo>
                  <a:cubicBezTo>
                    <a:pt x="8" y="8"/>
                    <a:pt x="8" y="8"/>
                    <a:pt x="8" y="8"/>
                  </a:cubicBezTo>
                  <a:cubicBezTo>
                    <a:pt x="95" y="8"/>
                    <a:pt x="95" y="8"/>
                    <a:pt x="95" y="8"/>
                  </a:cubicBezTo>
                  <a:cubicBezTo>
                    <a:pt x="95" y="66"/>
                    <a:pt x="95" y="66"/>
                    <a:pt x="95" y="66"/>
                  </a:cubicBezTo>
                  <a:close/>
                  <a:moveTo>
                    <a:pt x="30" y="40"/>
                  </a:moveTo>
                  <a:cubicBezTo>
                    <a:pt x="30" y="40"/>
                    <a:pt x="30" y="40"/>
                    <a:pt x="30" y="40"/>
                  </a:cubicBezTo>
                  <a:cubicBezTo>
                    <a:pt x="37" y="40"/>
                    <a:pt x="43" y="34"/>
                    <a:pt x="43" y="26"/>
                  </a:cubicBezTo>
                  <a:cubicBezTo>
                    <a:pt x="43" y="19"/>
                    <a:pt x="37" y="12"/>
                    <a:pt x="30" y="12"/>
                  </a:cubicBezTo>
                  <a:cubicBezTo>
                    <a:pt x="22" y="12"/>
                    <a:pt x="16" y="19"/>
                    <a:pt x="16" y="26"/>
                  </a:cubicBezTo>
                  <a:cubicBezTo>
                    <a:pt x="16" y="34"/>
                    <a:pt x="22" y="40"/>
                    <a:pt x="30" y="40"/>
                  </a:cubicBezTo>
                  <a:close/>
                  <a:moveTo>
                    <a:pt x="30" y="17"/>
                  </a:moveTo>
                  <a:cubicBezTo>
                    <a:pt x="30" y="17"/>
                    <a:pt x="30" y="17"/>
                    <a:pt x="30" y="17"/>
                  </a:cubicBezTo>
                  <a:cubicBezTo>
                    <a:pt x="35" y="17"/>
                    <a:pt x="39" y="21"/>
                    <a:pt x="39" y="26"/>
                  </a:cubicBezTo>
                  <a:cubicBezTo>
                    <a:pt x="39" y="31"/>
                    <a:pt x="35" y="35"/>
                    <a:pt x="30" y="35"/>
                  </a:cubicBezTo>
                  <a:cubicBezTo>
                    <a:pt x="25" y="35"/>
                    <a:pt x="21" y="31"/>
                    <a:pt x="21" y="26"/>
                  </a:cubicBezTo>
                  <a:cubicBezTo>
                    <a:pt x="21" y="21"/>
                    <a:pt x="25" y="17"/>
                    <a:pt x="30"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7" name="Freeform 27"/>
            <p:cNvSpPr>
              <a:spLocks noEditPoints="1"/>
            </p:cNvSpPr>
            <p:nvPr/>
          </p:nvSpPr>
          <p:spPr bwMode="auto">
            <a:xfrm>
              <a:off x="5484409" y="2374163"/>
              <a:ext cx="215804" cy="171450"/>
            </a:xfrm>
            <a:custGeom>
              <a:avLst/>
              <a:gdLst>
                <a:gd name="T0" fmla="*/ 89 w 103"/>
                <a:gd name="T1" fmla="*/ 31 h 83"/>
                <a:gd name="T2" fmla="*/ 81 w 103"/>
                <a:gd name="T3" fmla="*/ 31 h 83"/>
                <a:gd name="T4" fmla="*/ 25 w 103"/>
                <a:gd name="T5" fmla="*/ 12 h 83"/>
                <a:gd name="T6" fmla="*/ 12 w 103"/>
                <a:gd name="T7" fmla="*/ 12 h 83"/>
                <a:gd name="T8" fmla="*/ 24 w 103"/>
                <a:gd name="T9" fmla="*/ 14 h 83"/>
                <a:gd name="T10" fmla="*/ 7 w 103"/>
                <a:gd name="T11" fmla="*/ 14 h 83"/>
                <a:gd name="T12" fmla="*/ 4 w 103"/>
                <a:gd name="T13" fmla="*/ 14 h 83"/>
                <a:gd name="T14" fmla="*/ 0 w 103"/>
                <a:gd name="T15" fmla="*/ 18 h 83"/>
                <a:gd name="T16" fmla="*/ 0 w 103"/>
                <a:gd name="T17" fmla="*/ 79 h 83"/>
                <a:gd name="T18" fmla="*/ 99 w 103"/>
                <a:gd name="T19" fmla="*/ 83 h 83"/>
                <a:gd name="T20" fmla="*/ 103 w 103"/>
                <a:gd name="T21" fmla="*/ 79 h 83"/>
                <a:gd name="T22" fmla="*/ 103 w 103"/>
                <a:gd name="T23" fmla="*/ 18 h 83"/>
                <a:gd name="T24" fmla="*/ 79 w 103"/>
                <a:gd name="T25" fmla="*/ 14 h 83"/>
                <a:gd name="T26" fmla="*/ 71 w 103"/>
                <a:gd name="T27" fmla="*/ 0 h 83"/>
                <a:gd name="T28" fmla="*/ 28 w 103"/>
                <a:gd name="T29" fmla="*/ 2 h 83"/>
                <a:gd name="T30" fmla="*/ 9 w 103"/>
                <a:gd name="T31" fmla="*/ 7 h 83"/>
                <a:gd name="T32" fmla="*/ 7 w 103"/>
                <a:gd name="T33" fmla="*/ 10 h 83"/>
                <a:gd name="T34" fmla="*/ 51 w 103"/>
                <a:gd name="T35" fmla="*/ 30 h 83"/>
                <a:gd name="T36" fmla="*/ 61 w 103"/>
                <a:gd name="T37" fmla="*/ 34 h 83"/>
                <a:gd name="T38" fmla="*/ 51 w 103"/>
                <a:gd name="T39" fmla="*/ 56 h 83"/>
                <a:gd name="T40" fmla="*/ 51 w 103"/>
                <a:gd name="T41" fmla="*/ 30 h 83"/>
                <a:gd name="T42" fmla="*/ 57 w 103"/>
                <a:gd name="T43" fmla="*/ 37 h 83"/>
                <a:gd name="T44" fmla="*/ 60 w 103"/>
                <a:gd name="T45" fmla="*/ 43 h 83"/>
                <a:gd name="T46" fmla="*/ 43 w 103"/>
                <a:gd name="T47" fmla="*/ 43 h 83"/>
                <a:gd name="T48" fmla="*/ 57 w 103"/>
                <a:gd name="T49" fmla="*/ 37 h 83"/>
                <a:gd name="T50" fmla="*/ 27 w 103"/>
                <a:gd name="T51" fmla="*/ 22 h 83"/>
                <a:gd name="T52" fmla="*/ 8 w 103"/>
                <a:gd name="T53" fmla="*/ 75 h 83"/>
                <a:gd name="T54" fmla="*/ 95 w 103"/>
                <a:gd name="T55" fmla="*/ 22 h 83"/>
                <a:gd name="T56" fmla="*/ 76 w 103"/>
                <a:gd name="T57" fmla="*/ 22 h 83"/>
                <a:gd name="T58" fmla="*/ 68 w 103"/>
                <a:gd name="T59" fmla="*/ 8 h 83"/>
                <a:gd name="T60" fmla="*/ 30 w 103"/>
                <a:gd name="T61" fmla="*/ 19 h 83"/>
                <a:gd name="T62" fmla="*/ 51 w 103"/>
                <a:gd name="T63" fmla="*/ 16 h 83"/>
                <a:gd name="T64" fmla="*/ 79 w 103"/>
                <a:gd name="T65" fmla="*/ 43 h 83"/>
                <a:gd name="T66" fmla="*/ 24 w 103"/>
                <a:gd name="T67" fmla="*/ 43 h 83"/>
                <a:gd name="T68" fmla="*/ 51 w 103"/>
                <a:gd name="T69" fmla="*/ 24 h 83"/>
                <a:gd name="T70" fmla="*/ 71 w 103"/>
                <a:gd name="T71" fmla="*/ 43 h 83"/>
                <a:gd name="T72" fmla="*/ 32 w 103"/>
                <a:gd name="T73" fmla="*/ 4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3" h="83">
                  <a:moveTo>
                    <a:pt x="85" y="27"/>
                  </a:moveTo>
                  <a:cubicBezTo>
                    <a:pt x="87" y="27"/>
                    <a:pt x="89" y="29"/>
                    <a:pt x="89" y="31"/>
                  </a:cubicBezTo>
                  <a:cubicBezTo>
                    <a:pt x="89" y="33"/>
                    <a:pt x="87" y="35"/>
                    <a:pt x="85" y="35"/>
                  </a:cubicBezTo>
                  <a:cubicBezTo>
                    <a:pt x="83" y="35"/>
                    <a:pt x="81" y="33"/>
                    <a:pt x="81" y="31"/>
                  </a:cubicBezTo>
                  <a:cubicBezTo>
                    <a:pt x="81" y="29"/>
                    <a:pt x="83" y="27"/>
                    <a:pt x="85" y="27"/>
                  </a:cubicBezTo>
                  <a:close/>
                  <a:moveTo>
                    <a:pt x="25" y="12"/>
                  </a:moveTo>
                  <a:cubicBezTo>
                    <a:pt x="25" y="12"/>
                    <a:pt x="25" y="12"/>
                    <a:pt x="25" y="12"/>
                  </a:cubicBezTo>
                  <a:cubicBezTo>
                    <a:pt x="12" y="12"/>
                    <a:pt x="12" y="12"/>
                    <a:pt x="12" y="12"/>
                  </a:cubicBezTo>
                  <a:cubicBezTo>
                    <a:pt x="12" y="14"/>
                    <a:pt x="12" y="14"/>
                    <a:pt x="12" y="14"/>
                  </a:cubicBezTo>
                  <a:cubicBezTo>
                    <a:pt x="24" y="14"/>
                    <a:pt x="24" y="14"/>
                    <a:pt x="24" y="14"/>
                  </a:cubicBezTo>
                  <a:cubicBezTo>
                    <a:pt x="25" y="12"/>
                    <a:pt x="25" y="12"/>
                    <a:pt x="25" y="12"/>
                  </a:cubicBezTo>
                  <a:close/>
                  <a:moveTo>
                    <a:pt x="7" y="14"/>
                  </a:moveTo>
                  <a:cubicBezTo>
                    <a:pt x="7" y="14"/>
                    <a:pt x="7" y="14"/>
                    <a:pt x="7" y="14"/>
                  </a:cubicBezTo>
                  <a:cubicBezTo>
                    <a:pt x="4" y="14"/>
                    <a:pt x="4" y="14"/>
                    <a:pt x="4" y="14"/>
                  </a:cubicBezTo>
                  <a:cubicBezTo>
                    <a:pt x="4" y="14"/>
                    <a:pt x="4" y="14"/>
                    <a:pt x="4" y="14"/>
                  </a:cubicBezTo>
                  <a:cubicBezTo>
                    <a:pt x="2" y="14"/>
                    <a:pt x="0" y="16"/>
                    <a:pt x="0" y="18"/>
                  </a:cubicBezTo>
                  <a:cubicBezTo>
                    <a:pt x="0" y="79"/>
                    <a:pt x="0" y="79"/>
                    <a:pt x="0" y="79"/>
                  </a:cubicBezTo>
                  <a:cubicBezTo>
                    <a:pt x="0" y="79"/>
                    <a:pt x="0" y="79"/>
                    <a:pt x="0" y="79"/>
                  </a:cubicBezTo>
                  <a:cubicBezTo>
                    <a:pt x="0" y="81"/>
                    <a:pt x="2" y="83"/>
                    <a:pt x="4" y="83"/>
                  </a:cubicBezTo>
                  <a:cubicBezTo>
                    <a:pt x="99" y="83"/>
                    <a:pt x="99" y="83"/>
                    <a:pt x="99" y="83"/>
                  </a:cubicBezTo>
                  <a:cubicBezTo>
                    <a:pt x="99" y="83"/>
                    <a:pt x="99" y="83"/>
                    <a:pt x="99" y="83"/>
                  </a:cubicBezTo>
                  <a:cubicBezTo>
                    <a:pt x="101" y="83"/>
                    <a:pt x="103" y="81"/>
                    <a:pt x="103" y="79"/>
                  </a:cubicBezTo>
                  <a:cubicBezTo>
                    <a:pt x="103" y="18"/>
                    <a:pt x="103" y="18"/>
                    <a:pt x="103" y="18"/>
                  </a:cubicBezTo>
                  <a:cubicBezTo>
                    <a:pt x="103" y="18"/>
                    <a:pt x="103" y="18"/>
                    <a:pt x="103" y="18"/>
                  </a:cubicBezTo>
                  <a:cubicBezTo>
                    <a:pt x="103" y="16"/>
                    <a:pt x="101" y="14"/>
                    <a:pt x="99" y="14"/>
                  </a:cubicBezTo>
                  <a:cubicBezTo>
                    <a:pt x="79" y="14"/>
                    <a:pt x="79" y="14"/>
                    <a:pt x="79" y="14"/>
                  </a:cubicBezTo>
                  <a:cubicBezTo>
                    <a:pt x="74" y="3"/>
                    <a:pt x="74" y="3"/>
                    <a:pt x="74" y="3"/>
                  </a:cubicBezTo>
                  <a:cubicBezTo>
                    <a:pt x="74" y="1"/>
                    <a:pt x="72" y="0"/>
                    <a:pt x="71" y="0"/>
                  </a:cubicBezTo>
                  <a:cubicBezTo>
                    <a:pt x="32" y="0"/>
                    <a:pt x="32" y="0"/>
                    <a:pt x="32" y="0"/>
                  </a:cubicBezTo>
                  <a:cubicBezTo>
                    <a:pt x="30" y="0"/>
                    <a:pt x="29" y="1"/>
                    <a:pt x="28" y="2"/>
                  </a:cubicBezTo>
                  <a:cubicBezTo>
                    <a:pt x="26" y="7"/>
                    <a:pt x="26" y="7"/>
                    <a:pt x="26" y="7"/>
                  </a:cubicBezTo>
                  <a:cubicBezTo>
                    <a:pt x="9" y="7"/>
                    <a:pt x="9" y="7"/>
                    <a:pt x="9" y="7"/>
                  </a:cubicBezTo>
                  <a:cubicBezTo>
                    <a:pt x="8" y="7"/>
                    <a:pt x="7" y="8"/>
                    <a:pt x="7" y="10"/>
                  </a:cubicBezTo>
                  <a:cubicBezTo>
                    <a:pt x="7" y="10"/>
                    <a:pt x="7" y="10"/>
                    <a:pt x="7" y="10"/>
                  </a:cubicBezTo>
                  <a:cubicBezTo>
                    <a:pt x="7" y="14"/>
                    <a:pt x="7" y="14"/>
                    <a:pt x="7" y="14"/>
                  </a:cubicBezTo>
                  <a:close/>
                  <a:moveTo>
                    <a:pt x="51" y="30"/>
                  </a:moveTo>
                  <a:cubicBezTo>
                    <a:pt x="51" y="30"/>
                    <a:pt x="51" y="30"/>
                    <a:pt x="51" y="30"/>
                  </a:cubicBezTo>
                  <a:cubicBezTo>
                    <a:pt x="55" y="30"/>
                    <a:pt x="58" y="31"/>
                    <a:pt x="61" y="34"/>
                  </a:cubicBezTo>
                  <a:cubicBezTo>
                    <a:pt x="63" y="36"/>
                    <a:pt x="65" y="39"/>
                    <a:pt x="65" y="43"/>
                  </a:cubicBezTo>
                  <a:cubicBezTo>
                    <a:pt x="65" y="50"/>
                    <a:pt x="58" y="56"/>
                    <a:pt x="51" y="56"/>
                  </a:cubicBezTo>
                  <a:cubicBezTo>
                    <a:pt x="44" y="56"/>
                    <a:pt x="38" y="50"/>
                    <a:pt x="38" y="43"/>
                  </a:cubicBezTo>
                  <a:cubicBezTo>
                    <a:pt x="38" y="36"/>
                    <a:pt x="44" y="30"/>
                    <a:pt x="51" y="30"/>
                  </a:cubicBezTo>
                  <a:close/>
                  <a:moveTo>
                    <a:pt x="57" y="37"/>
                  </a:moveTo>
                  <a:cubicBezTo>
                    <a:pt x="57" y="37"/>
                    <a:pt x="57" y="37"/>
                    <a:pt x="57" y="37"/>
                  </a:cubicBezTo>
                  <a:cubicBezTo>
                    <a:pt x="57" y="37"/>
                    <a:pt x="57" y="37"/>
                    <a:pt x="57" y="37"/>
                  </a:cubicBezTo>
                  <a:cubicBezTo>
                    <a:pt x="59" y="39"/>
                    <a:pt x="60" y="41"/>
                    <a:pt x="60" y="43"/>
                  </a:cubicBezTo>
                  <a:cubicBezTo>
                    <a:pt x="60" y="48"/>
                    <a:pt x="56" y="52"/>
                    <a:pt x="51" y="52"/>
                  </a:cubicBezTo>
                  <a:cubicBezTo>
                    <a:pt x="46" y="52"/>
                    <a:pt x="43" y="48"/>
                    <a:pt x="43" y="43"/>
                  </a:cubicBezTo>
                  <a:cubicBezTo>
                    <a:pt x="43" y="38"/>
                    <a:pt x="47" y="34"/>
                    <a:pt x="51" y="34"/>
                  </a:cubicBezTo>
                  <a:cubicBezTo>
                    <a:pt x="54" y="34"/>
                    <a:pt x="56" y="35"/>
                    <a:pt x="57" y="37"/>
                  </a:cubicBezTo>
                  <a:close/>
                  <a:moveTo>
                    <a:pt x="27" y="22"/>
                  </a:moveTo>
                  <a:cubicBezTo>
                    <a:pt x="27" y="22"/>
                    <a:pt x="27" y="22"/>
                    <a:pt x="27" y="22"/>
                  </a:cubicBezTo>
                  <a:cubicBezTo>
                    <a:pt x="8" y="22"/>
                    <a:pt x="8" y="22"/>
                    <a:pt x="8" y="22"/>
                  </a:cubicBezTo>
                  <a:cubicBezTo>
                    <a:pt x="8" y="75"/>
                    <a:pt x="8" y="75"/>
                    <a:pt x="8" y="75"/>
                  </a:cubicBezTo>
                  <a:cubicBezTo>
                    <a:pt x="95" y="75"/>
                    <a:pt x="95" y="75"/>
                    <a:pt x="95" y="75"/>
                  </a:cubicBezTo>
                  <a:cubicBezTo>
                    <a:pt x="95" y="22"/>
                    <a:pt x="95" y="22"/>
                    <a:pt x="95" y="22"/>
                  </a:cubicBezTo>
                  <a:cubicBezTo>
                    <a:pt x="76" y="22"/>
                    <a:pt x="76" y="22"/>
                    <a:pt x="76" y="22"/>
                  </a:cubicBezTo>
                  <a:cubicBezTo>
                    <a:pt x="76" y="22"/>
                    <a:pt x="76" y="22"/>
                    <a:pt x="76" y="22"/>
                  </a:cubicBezTo>
                  <a:cubicBezTo>
                    <a:pt x="74" y="22"/>
                    <a:pt x="73" y="21"/>
                    <a:pt x="72" y="19"/>
                  </a:cubicBezTo>
                  <a:cubicBezTo>
                    <a:pt x="68" y="8"/>
                    <a:pt x="68" y="8"/>
                    <a:pt x="68" y="8"/>
                  </a:cubicBezTo>
                  <a:cubicBezTo>
                    <a:pt x="35" y="8"/>
                    <a:pt x="35" y="8"/>
                    <a:pt x="35" y="8"/>
                  </a:cubicBezTo>
                  <a:cubicBezTo>
                    <a:pt x="30" y="19"/>
                    <a:pt x="30" y="19"/>
                    <a:pt x="30" y="19"/>
                  </a:cubicBezTo>
                  <a:cubicBezTo>
                    <a:pt x="30" y="21"/>
                    <a:pt x="28" y="22"/>
                    <a:pt x="27" y="22"/>
                  </a:cubicBezTo>
                  <a:close/>
                  <a:moveTo>
                    <a:pt x="51" y="16"/>
                  </a:moveTo>
                  <a:cubicBezTo>
                    <a:pt x="51" y="16"/>
                    <a:pt x="51" y="16"/>
                    <a:pt x="51" y="16"/>
                  </a:cubicBezTo>
                  <a:cubicBezTo>
                    <a:pt x="66" y="16"/>
                    <a:pt x="79" y="28"/>
                    <a:pt x="79" y="43"/>
                  </a:cubicBezTo>
                  <a:cubicBezTo>
                    <a:pt x="79" y="58"/>
                    <a:pt x="66" y="70"/>
                    <a:pt x="51" y="70"/>
                  </a:cubicBezTo>
                  <a:cubicBezTo>
                    <a:pt x="36" y="70"/>
                    <a:pt x="24" y="58"/>
                    <a:pt x="24" y="43"/>
                  </a:cubicBezTo>
                  <a:cubicBezTo>
                    <a:pt x="24" y="28"/>
                    <a:pt x="36" y="16"/>
                    <a:pt x="51" y="16"/>
                  </a:cubicBezTo>
                  <a:close/>
                  <a:moveTo>
                    <a:pt x="51" y="24"/>
                  </a:moveTo>
                  <a:cubicBezTo>
                    <a:pt x="51" y="24"/>
                    <a:pt x="51" y="24"/>
                    <a:pt x="51" y="24"/>
                  </a:cubicBezTo>
                  <a:cubicBezTo>
                    <a:pt x="62" y="24"/>
                    <a:pt x="71" y="32"/>
                    <a:pt x="71" y="43"/>
                  </a:cubicBezTo>
                  <a:cubicBezTo>
                    <a:pt x="71" y="54"/>
                    <a:pt x="62" y="62"/>
                    <a:pt x="51" y="62"/>
                  </a:cubicBezTo>
                  <a:cubicBezTo>
                    <a:pt x="41" y="62"/>
                    <a:pt x="32" y="54"/>
                    <a:pt x="32" y="43"/>
                  </a:cubicBezTo>
                  <a:cubicBezTo>
                    <a:pt x="32" y="32"/>
                    <a:pt x="41" y="24"/>
                    <a:pt x="51"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8" name="Freeform 28"/>
            <p:cNvSpPr>
              <a:spLocks noEditPoints="1"/>
            </p:cNvSpPr>
            <p:nvPr/>
          </p:nvSpPr>
          <p:spPr bwMode="auto">
            <a:xfrm>
              <a:off x="2464736" y="3148865"/>
              <a:ext cx="203109" cy="200025"/>
            </a:xfrm>
            <a:custGeom>
              <a:avLst/>
              <a:gdLst>
                <a:gd name="T0" fmla="*/ 84 w 98"/>
                <a:gd name="T1" fmla="*/ 35 h 97"/>
                <a:gd name="T2" fmla="*/ 89 w 98"/>
                <a:gd name="T3" fmla="*/ 25 h 97"/>
                <a:gd name="T4" fmla="*/ 78 w 98"/>
                <a:gd name="T5" fmla="*/ 9 h 97"/>
                <a:gd name="T6" fmla="*/ 66 w 98"/>
                <a:gd name="T7" fmla="*/ 16 h 97"/>
                <a:gd name="T8" fmla="*/ 61 w 98"/>
                <a:gd name="T9" fmla="*/ 4 h 97"/>
                <a:gd name="T10" fmla="*/ 38 w 98"/>
                <a:gd name="T11" fmla="*/ 4 h 97"/>
                <a:gd name="T12" fmla="*/ 32 w 98"/>
                <a:gd name="T13" fmla="*/ 16 h 97"/>
                <a:gd name="T14" fmla="*/ 20 w 98"/>
                <a:gd name="T15" fmla="*/ 9 h 97"/>
                <a:gd name="T16" fmla="*/ 16 w 98"/>
                <a:gd name="T17" fmla="*/ 32 h 97"/>
                <a:gd name="T18" fmla="*/ 14 w 98"/>
                <a:gd name="T19" fmla="*/ 37 h 97"/>
                <a:gd name="T20" fmla="*/ 0 w 98"/>
                <a:gd name="T21" fmla="*/ 56 h 97"/>
                <a:gd name="T22" fmla="*/ 15 w 98"/>
                <a:gd name="T23" fmla="*/ 63 h 97"/>
                <a:gd name="T24" fmla="*/ 10 w 98"/>
                <a:gd name="T25" fmla="*/ 72 h 97"/>
                <a:gd name="T26" fmla="*/ 20 w 98"/>
                <a:gd name="T27" fmla="*/ 88 h 97"/>
                <a:gd name="T28" fmla="*/ 35 w 98"/>
                <a:gd name="T29" fmla="*/ 83 h 97"/>
                <a:gd name="T30" fmla="*/ 38 w 98"/>
                <a:gd name="T31" fmla="*/ 93 h 97"/>
                <a:gd name="T32" fmla="*/ 61 w 98"/>
                <a:gd name="T33" fmla="*/ 93 h 97"/>
                <a:gd name="T34" fmla="*/ 66 w 98"/>
                <a:gd name="T35" fmla="*/ 82 h 97"/>
                <a:gd name="T36" fmla="*/ 78 w 98"/>
                <a:gd name="T37" fmla="*/ 88 h 97"/>
                <a:gd name="T38" fmla="*/ 89 w 98"/>
                <a:gd name="T39" fmla="*/ 72 h 97"/>
                <a:gd name="T40" fmla="*/ 84 w 98"/>
                <a:gd name="T41" fmla="*/ 60 h 97"/>
                <a:gd name="T42" fmla="*/ 98 w 98"/>
                <a:gd name="T43" fmla="*/ 56 h 97"/>
                <a:gd name="T44" fmla="*/ 94 w 98"/>
                <a:gd name="T45" fmla="*/ 37 h 97"/>
                <a:gd name="T46" fmla="*/ 81 w 98"/>
                <a:gd name="T47" fmla="*/ 52 h 97"/>
                <a:gd name="T48" fmla="*/ 74 w 98"/>
                <a:gd name="T49" fmla="*/ 64 h 97"/>
                <a:gd name="T50" fmla="*/ 80 w 98"/>
                <a:gd name="T51" fmla="*/ 75 h 97"/>
                <a:gd name="T52" fmla="*/ 64 w 98"/>
                <a:gd name="T53" fmla="*/ 74 h 97"/>
                <a:gd name="T54" fmla="*/ 53 w 98"/>
                <a:gd name="T55" fmla="*/ 81 h 97"/>
                <a:gd name="T56" fmla="*/ 46 w 98"/>
                <a:gd name="T57" fmla="*/ 89 h 97"/>
                <a:gd name="T58" fmla="*/ 38 w 98"/>
                <a:gd name="T59" fmla="*/ 76 h 97"/>
                <a:gd name="T60" fmla="*/ 29 w 98"/>
                <a:gd name="T61" fmla="*/ 74 h 97"/>
                <a:gd name="T62" fmla="*/ 24 w 98"/>
                <a:gd name="T63" fmla="*/ 69 h 97"/>
                <a:gd name="T64" fmla="*/ 22 w 98"/>
                <a:gd name="T65" fmla="*/ 60 h 97"/>
                <a:gd name="T66" fmla="*/ 17 w 98"/>
                <a:gd name="T67" fmla="*/ 52 h 97"/>
                <a:gd name="T68" fmla="*/ 17 w 98"/>
                <a:gd name="T69" fmla="*/ 45 h 97"/>
                <a:gd name="T70" fmla="*/ 22 w 98"/>
                <a:gd name="T71" fmla="*/ 37 h 97"/>
                <a:gd name="T72" fmla="*/ 24 w 98"/>
                <a:gd name="T73" fmla="*/ 28 h 97"/>
                <a:gd name="T74" fmla="*/ 29 w 98"/>
                <a:gd name="T75" fmla="*/ 23 h 97"/>
                <a:gd name="T76" fmla="*/ 43 w 98"/>
                <a:gd name="T77" fmla="*/ 20 h 97"/>
                <a:gd name="T78" fmla="*/ 46 w 98"/>
                <a:gd name="T79" fmla="*/ 8 h 97"/>
                <a:gd name="T80" fmla="*/ 56 w 98"/>
                <a:gd name="T81" fmla="*/ 20 h 97"/>
                <a:gd name="T82" fmla="*/ 70 w 98"/>
                <a:gd name="T83" fmla="*/ 23 h 97"/>
                <a:gd name="T84" fmla="*/ 74 w 98"/>
                <a:gd name="T85" fmla="*/ 28 h 97"/>
                <a:gd name="T86" fmla="*/ 76 w 98"/>
                <a:gd name="T87" fmla="*/ 38 h 97"/>
                <a:gd name="T88" fmla="*/ 90 w 98"/>
                <a:gd name="T89" fmla="*/ 45 h 97"/>
                <a:gd name="T90" fmla="*/ 49 w 98"/>
                <a:gd name="T91" fmla="*/ 32 h 97"/>
                <a:gd name="T92" fmla="*/ 37 w 98"/>
                <a:gd name="T93" fmla="*/ 60 h 97"/>
                <a:gd name="T94" fmla="*/ 66 w 98"/>
                <a:gd name="T95" fmla="*/ 49 h 97"/>
                <a:gd name="T96" fmla="*/ 58 w 98"/>
                <a:gd name="T97" fmla="*/ 57 h 97"/>
                <a:gd name="T98" fmla="*/ 41 w 98"/>
                <a:gd name="T99" fmla="*/ 57 h 97"/>
                <a:gd name="T100" fmla="*/ 49 w 98"/>
                <a:gd name="T101" fmla="*/ 37 h 97"/>
                <a:gd name="T102" fmla="*/ 58 w 98"/>
                <a:gd name="T103" fmla="*/ 57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97">
                  <a:moveTo>
                    <a:pt x="94" y="37"/>
                  </a:moveTo>
                  <a:cubicBezTo>
                    <a:pt x="84" y="37"/>
                    <a:pt x="84" y="37"/>
                    <a:pt x="84" y="37"/>
                  </a:cubicBezTo>
                  <a:cubicBezTo>
                    <a:pt x="84" y="36"/>
                    <a:pt x="84" y="35"/>
                    <a:pt x="84" y="35"/>
                  </a:cubicBezTo>
                  <a:cubicBezTo>
                    <a:pt x="83" y="34"/>
                    <a:pt x="83" y="34"/>
                    <a:pt x="83" y="34"/>
                  </a:cubicBezTo>
                  <a:cubicBezTo>
                    <a:pt x="83" y="33"/>
                    <a:pt x="83" y="33"/>
                    <a:pt x="82" y="32"/>
                  </a:cubicBezTo>
                  <a:cubicBezTo>
                    <a:pt x="89" y="25"/>
                    <a:pt x="89" y="25"/>
                    <a:pt x="89" y="25"/>
                  </a:cubicBezTo>
                  <a:cubicBezTo>
                    <a:pt x="89" y="25"/>
                    <a:pt x="89" y="25"/>
                    <a:pt x="89" y="25"/>
                  </a:cubicBezTo>
                  <a:cubicBezTo>
                    <a:pt x="90" y="24"/>
                    <a:pt x="90" y="21"/>
                    <a:pt x="89" y="20"/>
                  </a:cubicBezTo>
                  <a:cubicBezTo>
                    <a:pt x="78" y="9"/>
                    <a:pt x="78" y="9"/>
                    <a:pt x="78" y="9"/>
                  </a:cubicBezTo>
                  <a:cubicBezTo>
                    <a:pt x="78" y="9"/>
                    <a:pt x="78" y="9"/>
                    <a:pt x="78" y="9"/>
                  </a:cubicBezTo>
                  <a:cubicBezTo>
                    <a:pt x="77" y="7"/>
                    <a:pt x="74" y="7"/>
                    <a:pt x="73" y="9"/>
                  </a:cubicBezTo>
                  <a:cubicBezTo>
                    <a:pt x="66" y="16"/>
                    <a:pt x="66" y="16"/>
                    <a:pt x="66" y="16"/>
                  </a:cubicBezTo>
                  <a:cubicBezTo>
                    <a:pt x="65" y="15"/>
                    <a:pt x="64" y="15"/>
                    <a:pt x="63" y="14"/>
                  </a:cubicBezTo>
                  <a:cubicBezTo>
                    <a:pt x="62" y="14"/>
                    <a:pt x="61" y="14"/>
                    <a:pt x="61" y="13"/>
                  </a:cubicBezTo>
                  <a:cubicBezTo>
                    <a:pt x="61" y="4"/>
                    <a:pt x="61" y="4"/>
                    <a:pt x="61" y="4"/>
                  </a:cubicBezTo>
                  <a:cubicBezTo>
                    <a:pt x="61" y="2"/>
                    <a:pt x="59" y="0"/>
                    <a:pt x="57" y="0"/>
                  </a:cubicBezTo>
                  <a:cubicBezTo>
                    <a:pt x="42" y="0"/>
                    <a:pt x="42" y="0"/>
                    <a:pt x="42" y="0"/>
                  </a:cubicBezTo>
                  <a:cubicBezTo>
                    <a:pt x="39" y="0"/>
                    <a:pt x="38" y="2"/>
                    <a:pt x="38" y="4"/>
                  </a:cubicBezTo>
                  <a:cubicBezTo>
                    <a:pt x="38" y="13"/>
                    <a:pt x="38" y="13"/>
                    <a:pt x="38" y="13"/>
                  </a:cubicBezTo>
                  <a:cubicBezTo>
                    <a:pt x="37" y="14"/>
                    <a:pt x="36" y="14"/>
                    <a:pt x="35" y="14"/>
                  </a:cubicBezTo>
                  <a:cubicBezTo>
                    <a:pt x="34" y="15"/>
                    <a:pt x="33" y="15"/>
                    <a:pt x="32" y="16"/>
                  </a:cubicBezTo>
                  <a:cubicBezTo>
                    <a:pt x="26" y="9"/>
                    <a:pt x="26" y="9"/>
                    <a:pt x="26" y="9"/>
                  </a:cubicBezTo>
                  <a:cubicBezTo>
                    <a:pt x="26" y="9"/>
                    <a:pt x="26" y="9"/>
                    <a:pt x="26" y="9"/>
                  </a:cubicBezTo>
                  <a:cubicBezTo>
                    <a:pt x="24" y="7"/>
                    <a:pt x="22" y="7"/>
                    <a:pt x="20" y="9"/>
                  </a:cubicBezTo>
                  <a:cubicBezTo>
                    <a:pt x="9" y="20"/>
                    <a:pt x="9" y="20"/>
                    <a:pt x="9" y="20"/>
                  </a:cubicBezTo>
                  <a:cubicBezTo>
                    <a:pt x="8" y="21"/>
                    <a:pt x="8" y="24"/>
                    <a:pt x="9" y="25"/>
                  </a:cubicBezTo>
                  <a:cubicBezTo>
                    <a:pt x="16" y="32"/>
                    <a:pt x="16" y="32"/>
                    <a:pt x="16" y="32"/>
                  </a:cubicBezTo>
                  <a:cubicBezTo>
                    <a:pt x="16" y="33"/>
                    <a:pt x="15" y="33"/>
                    <a:pt x="15" y="34"/>
                  </a:cubicBezTo>
                  <a:cubicBezTo>
                    <a:pt x="15" y="34"/>
                    <a:pt x="15" y="34"/>
                    <a:pt x="15" y="34"/>
                  </a:cubicBezTo>
                  <a:cubicBezTo>
                    <a:pt x="14" y="35"/>
                    <a:pt x="14" y="36"/>
                    <a:pt x="14" y="37"/>
                  </a:cubicBezTo>
                  <a:cubicBezTo>
                    <a:pt x="4" y="37"/>
                    <a:pt x="4" y="37"/>
                    <a:pt x="4" y="37"/>
                  </a:cubicBezTo>
                  <a:cubicBezTo>
                    <a:pt x="2" y="37"/>
                    <a:pt x="0" y="39"/>
                    <a:pt x="0" y="41"/>
                  </a:cubicBezTo>
                  <a:cubicBezTo>
                    <a:pt x="0" y="56"/>
                    <a:pt x="0" y="56"/>
                    <a:pt x="0" y="56"/>
                  </a:cubicBezTo>
                  <a:cubicBezTo>
                    <a:pt x="0" y="58"/>
                    <a:pt x="2" y="60"/>
                    <a:pt x="4" y="60"/>
                  </a:cubicBezTo>
                  <a:cubicBezTo>
                    <a:pt x="14" y="60"/>
                    <a:pt x="14" y="60"/>
                    <a:pt x="14" y="60"/>
                  </a:cubicBezTo>
                  <a:cubicBezTo>
                    <a:pt x="14" y="61"/>
                    <a:pt x="14" y="62"/>
                    <a:pt x="15" y="63"/>
                  </a:cubicBezTo>
                  <a:cubicBezTo>
                    <a:pt x="15" y="63"/>
                    <a:pt x="15" y="63"/>
                    <a:pt x="15" y="63"/>
                  </a:cubicBezTo>
                  <a:cubicBezTo>
                    <a:pt x="15" y="64"/>
                    <a:pt x="16" y="65"/>
                    <a:pt x="16" y="66"/>
                  </a:cubicBezTo>
                  <a:cubicBezTo>
                    <a:pt x="10" y="72"/>
                    <a:pt x="10" y="72"/>
                    <a:pt x="10" y="72"/>
                  </a:cubicBezTo>
                  <a:cubicBezTo>
                    <a:pt x="9" y="72"/>
                    <a:pt x="9" y="72"/>
                    <a:pt x="9" y="72"/>
                  </a:cubicBezTo>
                  <a:cubicBezTo>
                    <a:pt x="8" y="74"/>
                    <a:pt x="8" y="76"/>
                    <a:pt x="9" y="78"/>
                  </a:cubicBezTo>
                  <a:cubicBezTo>
                    <a:pt x="20" y="88"/>
                    <a:pt x="20" y="88"/>
                    <a:pt x="20" y="88"/>
                  </a:cubicBezTo>
                  <a:cubicBezTo>
                    <a:pt x="22" y="90"/>
                    <a:pt x="24" y="90"/>
                    <a:pt x="26" y="88"/>
                  </a:cubicBezTo>
                  <a:cubicBezTo>
                    <a:pt x="32" y="82"/>
                    <a:pt x="32" y="82"/>
                    <a:pt x="32" y="82"/>
                  </a:cubicBezTo>
                  <a:cubicBezTo>
                    <a:pt x="33" y="82"/>
                    <a:pt x="34" y="83"/>
                    <a:pt x="35" y="83"/>
                  </a:cubicBezTo>
                  <a:cubicBezTo>
                    <a:pt x="35" y="83"/>
                    <a:pt x="35" y="83"/>
                    <a:pt x="35" y="83"/>
                  </a:cubicBezTo>
                  <a:cubicBezTo>
                    <a:pt x="36" y="83"/>
                    <a:pt x="37" y="84"/>
                    <a:pt x="38" y="84"/>
                  </a:cubicBezTo>
                  <a:cubicBezTo>
                    <a:pt x="38" y="93"/>
                    <a:pt x="38" y="93"/>
                    <a:pt x="38" y="93"/>
                  </a:cubicBezTo>
                  <a:cubicBezTo>
                    <a:pt x="38" y="95"/>
                    <a:pt x="39" y="97"/>
                    <a:pt x="42" y="97"/>
                  </a:cubicBezTo>
                  <a:cubicBezTo>
                    <a:pt x="57" y="97"/>
                    <a:pt x="57" y="97"/>
                    <a:pt x="57" y="97"/>
                  </a:cubicBezTo>
                  <a:cubicBezTo>
                    <a:pt x="59" y="97"/>
                    <a:pt x="61" y="95"/>
                    <a:pt x="61" y="93"/>
                  </a:cubicBezTo>
                  <a:cubicBezTo>
                    <a:pt x="61" y="84"/>
                    <a:pt x="61" y="84"/>
                    <a:pt x="61" y="84"/>
                  </a:cubicBezTo>
                  <a:cubicBezTo>
                    <a:pt x="61" y="84"/>
                    <a:pt x="62" y="83"/>
                    <a:pt x="63" y="83"/>
                  </a:cubicBezTo>
                  <a:cubicBezTo>
                    <a:pt x="64" y="83"/>
                    <a:pt x="65" y="82"/>
                    <a:pt x="66" y="82"/>
                  </a:cubicBezTo>
                  <a:cubicBezTo>
                    <a:pt x="73" y="88"/>
                    <a:pt x="73" y="88"/>
                    <a:pt x="73" y="88"/>
                  </a:cubicBezTo>
                  <a:cubicBezTo>
                    <a:pt x="73" y="88"/>
                    <a:pt x="73" y="88"/>
                    <a:pt x="73" y="88"/>
                  </a:cubicBezTo>
                  <a:cubicBezTo>
                    <a:pt x="74" y="90"/>
                    <a:pt x="77" y="90"/>
                    <a:pt x="78" y="88"/>
                  </a:cubicBezTo>
                  <a:cubicBezTo>
                    <a:pt x="89" y="78"/>
                    <a:pt x="89" y="78"/>
                    <a:pt x="89" y="78"/>
                  </a:cubicBezTo>
                  <a:cubicBezTo>
                    <a:pt x="89" y="78"/>
                    <a:pt x="89" y="78"/>
                    <a:pt x="89" y="78"/>
                  </a:cubicBezTo>
                  <a:cubicBezTo>
                    <a:pt x="90" y="76"/>
                    <a:pt x="90" y="74"/>
                    <a:pt x="89" y="72"/>
                  </a:cubicBezTo>
                  <a:cubicBezTo>
                    <a:pt x="82" y="66"/>
                    <a:pt x="82" y="66"/>
                    <a:pt x="82" y="66"/>
                  </a:cubicBezTo>
                  <a:cubicBezTo>
                    <a:pt x="83" y="65"/>
                    <a:pt x="83" y="64"/>
                    <a:pt x="83" y="63"/>
                  </a:cubicBezTo>
                  <a:cubicBezTo>
                    <a:pt x="84" y="62"/>
                    <a:pt x="84" y="61"/>
                    <a:pt x="84" y="60"/>
                  </a:cubicBezTo>
                  <a:cubicBezTo>
                    <a:pt x="94" y="60"/>
                    <a:pt x="94" y="60"/>
                    <a:pt x="94" y="60"/>
                  </a:cubicBezTo>
                  <a:cubicBezTo>
                    <a:pt x="94" y="60"/>
                    <a:pt x="94" y="60"/>
                    <a:pt x="94" y="60"/>
                  </a:cubicBezTo>
                  <a:cubicBezTo>
                    <a:pt x="96" y="60"/>
                    <a:pt x="98" y="58"/>
                    <a:pt x="98" y="56"/>
                  </a:cubicBezTo>
                  <a:cubicBezTo>
                    <a:pt x="98" y="41"/>
                    <a:pt x="98" y="41"/>
                    <a:pt x="98" y="41"/>
                  </a:cubicBezTo>
                  <a:cubicBezTo>
                    <a:pt x="98" y="41"/>
                    <a:pt x="98" y="41"/>
                    <a:pt x="98" y="41"/>
                  </a:cubicBezTo>
                  <a:cubicBezTo>
                    <a:pt x="98" y="39"/>
                    <a:pt x="96" y="37"/>
                    <a:pt x="94" y="37"/>
                  </a:cubicBezTo>
                  <a:close/>
                  <a:moveTo>
                    <a:pt x="90" y="52"/>
                  </a:moveTo>
                  <a:cubicBezTo>
                    <a:pt x="90" y="52"/>
                    <a:pt x="90" y="52"/>
                    <a:pt x="90" y="52"/>
                  </a:cubicBezTo>
                  <a:cubicBezTo>
                    <a:pt x="81" y="52"/>
                    <a:pt x="81" y="52"/>
                    <a:pt x="81" y="52"/>
                  </a:cubicBezTo>
                  <a:cubicBezTo>
                    <a:pt x="79" y="52"/>
                    <a:pt x="78" y="54"/>
                    <a:pt x="78" y="55"/>
                  </a:cubicBezTo>
                  <a:cubicBezTo>
                    <a:pt x="77" y="57"/>
                    <a:pt x="77" y="58"/>
                    <a:pt x="76" y="60"/>
                  </a:cubicBezTo>
                  <a:cubicBezTo>
                    <a:pt x="76" y="61"/>
                    <a:pt x="75" y="63"/>
                    <a:pt x="74" y="64"/>
                  </a:cubicBezTo>
                  <a:cubicBezTo>
                    <a:pt x="73" y="66"/>
                    <a:pt x="73" y="68"/>
                    <a:pt x="74" y="69"/>
                  </a:cubicBezTo>
                  <a:cubicBezTo>
                    <a:pt x="74" y="69"/>
                    <a:pt x="74" y="69"/>
                    <a:pt x="74" y="69"/>
                  </a:cubicBezTo>
                  <a:cubicBezTo>
                    <a:pt x="80" y="75"/>
                    <a:pt x="80" y="75"/>
                    <a:pt x="80" y="75"/>
                  </a:cubicBezTo>
                  <a:cubicBezTo>
                    <a:pt x="75" y="80"/>
                    <a:pt x="75" y="80"/>
                    <a:pt x="75" y="80"/>
                  </a:cubicBezTo>
                  <a:cubicBezTo>
                    <a:pt x="69" y="74"/>
                    <a:pt x="69" y="74"/>
                    <a:pt x="69" y="74"/>
                  </a:cubicBezTo>
                  <a:cubicBezTo>
                    <a:pt x="68" y="73"/>
                    <a:pt x="66" y="72"/>
                    <a:pt x="64" y="74"/>
                  </a:cubicBezTo>
                  <a:cubicBezTo>
                    <a:pt x="63" y="74"/>
                    <a:pt x="62" y="75"/>
                    <a:pt x="60" y="76"/>
                  </a:cubicBezTo>
                  <a:cubicBezTo>
                    <a:pt x="59" y="76"/>
                    <a:pt x="57" y="77"/>
                    <a:pt x="56" y="77"/>
                  </a:cubicBezTo>
                  <a:cubicBezTo>
                    <a:pt x="54" y="78"/>
                    <a:pt x="53" y="79"/>
                    <a:pt x="53" y="81"/>
                  </a:cubicBezTo>
                  <a:cubicBezTo>
                    <a:pt x="53" y="81"/>
                    <a:pt x="53" y="81"/>
                    <a:pt x="53" y="81"/>
                  </a:cubicBezTo>
                  <a:cubicBezTo>
                    <a:pt x="53" y="89"/>
                    <a:pt x="53" y="89"/>
                    <a:pt x="53" y="89"/>
                  </a:cubicBezTo>
                  <a:cubicBezTo>
                    <a:pt x="46" y="89"/>
                    <a:pt x="46" y="89"/>
                    <a:pt x="46" y="89"/>
                  </a:cubicBezTo>
                  <a:cubicBezTo>
                    <a:pt x="46" y="81"/>
                    <a:pt x="46" y="81"/>
                    <a:pt x="46" y="81"/>
                  </a:cubicBezTo>
                  <a:cubicBezTo>
                    <a:pt x="46" y="79"/>
                    <a:pt x="44" y="77"/>
                    <a:pt x="42" y="77"/>
                  </a:cubicBezTo>
                  <a:cubicBezTo>
                    <a:pt x="41" y="77"/>
                    <a:pt x="39" y="76"/>
                    <a:pt x="38" y="76"/>
                  </a:cubicBezTo>
                  <a:cubicBezTo>
                    <a:pt x="38" y="76"/>
                    <a:pt x="38" y="76"/>
                    <a:pt x="38" y="76"/>
                  </a:cubicBezTo>
                  <a:cubicBezTo>
                    <a:pt x="36" y="75"/>
                    <a:pt x="35" y="74"/>
                    <a:pt x="34" y="73"/>
                  </a:cubicBezTo>
                  <a:cubicBezTo>
                    <a:pt x="32" y="72"/>
                    <a:pt x="30" y="73"/>
                    <a:pt x="29" y="74"/>
                  </a:cubicBezTo>
                  <a:cubicBezTo>
                    <a:pt x="23" y="80"/>
                    <a:pt x="23" y="80"/>
                    <a:pt x="23" y="80"/>
                  </a:cubicBezTo>
                  <a:cubicBezTo>
                    <a:pt x="18" y="75"/>
                    <a:pt x="18" y="75"/>
                    <a:pt x="18" y="75"/>
                  </a:cubicBezTo>
                  <a:cubicBezTo>
                    <a:pt x="24" y="69"/>
                    <a:pt x="24" y="69"/>
                    <a:pt x="24" y="69"/>
                  </a:cubicBezTo>
                  <a:cubicBezTo>
                    <a:pt x="25" y="68"/>
                    <a:pt x="25" y="66"/>
                    <a:pt x="24" y="64"/>
                  </a:cubicBezTo>
                  <a:cubicBezTo>
                    <a:pt x="23" y="63"/>
                    <a:pt x="23" y="61"/>
                    <a:pt x="22" y="60"/>
                  </a:cubicBezTo>
                  <a:cubicBezTo>
                    <a:pt x="22" y="60"/>
                    <a:pt x="22" y="60"/>
                    <a:pt x="22" y="60"/>
                  </a:cubicBezTo>
                  <a:cubicBezTo>
                    <a:pt x="21" y="58"/>
                    <a:pt x="21" y="57"/>
                    <a:pt x="21" y="55"/>
                  </a:cubicBezTo>
                  <a:cubicBezTo>
                    <a:pt x="20" y="53"/>
                    <a:pt x="19" y="52"/>
                    <a:pt x="17" y="52"/>
                  </a:cubicBezTo>
                  <a:cubicBezTo>
                    <a:pt x="17" y="52"/>
                    <a:pt x="17" y="52"/>
                    <a:pt x="17" y="52"/>
                  </a:cubicBezTo>
                  <a:cubicBezTo>
                    <a:pt x="8" y="52"/>
                    <a:pt x="8" y="52"/>
                    <a:pt x="8" y="52"/>
                  </a:cubicBezTo>
                  <a:cubicBezTo>
                    <a:pt x="8" y="45"/>
                    <a:pt x="8" y="45"/>
                    <a:pt x="8" y="45"/>
                  </a:cubicBezTo>
                  <a:cubicBezTo>
                    <a:pt x="17" y="45"/>
                    <a:pt x="17" y="45"/>
                    <a:pt x="17" y="45"/>
                  </a:cubicBezTo>
                  <a:cubicBezTo>
                    <a:pt x="19" y="45"/>
                    <a:pt x="20" y="44"/>
                    <a:pt x="21" y="42"/>
                  </a:cubicBezTo>
                  <a:cubicBezTo>
                    <a:pt x="21" y="40"/>
                    <a:pt x="22" y="39"/>
                    <a:pt x="22" y="37"/>
                  </a:cubicBezTo>
                  <a:cubicBezTo>
                    <a:pt x="22" y="37"/>
                    <a:pt x="22" y="37"/>
                    <a:pt x="22" y="37"/>
                  </a:cubicBezTo>
                  <a:cubicBezTo>
                    <a:pt x="23" y="36"/>
                    <a:pt x="23" y="34"/>
                    <a:pt x="24" y="33"/>
                  </a:cubicBezTo>
                  <a:cubicBezTo>
                    <a:pt x="25" y="32"/>
                    <a:pt x="25" y="30"/>
                    <a:pt x="24" y="28"/>
                  </a:cubicBezTo>
                  <a:cubicBezTo>
                    <a:pt x="24" y="28"/>
                    <a:pt x="24" y="28"/>
                    <a:pt x="24" y="28"/>
                  </a:cubicBezTo>
                  <a:cubicBezTo>
                    <a:pt x="18" y="22"/>
                    <a:pt x="18" y="22"/>
                    <a:pt x="18" y="22"/>
                  </a:cubicBezTo>
                  <a:cubicBezTo>
                    <a:pt x="23" y="17"/>
                    <a:pt x="23" y="17"/>
                    <a:pt x="23" y="17"/>
                  </a:cubicBezTo>
                  <a:cubicBezTo>
                    <a:pt x="29" y="23"/>
                    <a:pt x="29" y="23"/>
                    <a:pt x="29" y="23"/>
                  </a:cubicBezTo>
                  <a:cubicBezTo>
                    <a:pt x="30" y="25"/>
                    <a:pt x="32" y="25"/>
                    <a:pt x="34" y="24"/>
                  </a:cubicBezTo>
                  <a:cubicBezTo>
                    <a:pt x="35" y="23"/>
                    <a:pt x="36" y="22"/>
                    <a:pt x="38" y="22"/>
                  </a:cubicBezTo>
                  <a:cubicBezTo>
                    <a:pt x="39" y="21"/>
                    <a:pt x="41" y="20"/>
                    <a:pt x="43" y="20"/>
                  </a:cubicBezTo>
                  <a:cubicBezTo>
                    <a:pt x="44" y="20"/>
                    <a:pt x="46" y="18"/>
                    <a:pt x="46" y="16"/>
                  </a:cubicBezTo>
                  <a:cubicBezTo>
                    <a:pt x="46" y="16"/>
                    <a:pt x="46" y="16"/>
                    <a:pt x="46" y="16"/>
                  </a:cubicBezTo>
                  <a:cubicBezTo>
                    <a:pt x="46" y="8"/>
                    <a:pt x="46" y="8"/>
                    <a:pt x="46" y="8"/>
                  </a:cubicBezTo>
                  <a:cubicBezTo>
                    <a:pt x="53" y="8"/>
                    <a:pt x="53" y="8"/>
                    <a:pt x="53" y="8"/>
                  </a:cubicBezTo>
                  <a:cubicBezTo>
                    <a:pt x="53" y="16"/>
                    <a:pt x="53" y="16"/>
                    <a:pt x="53" y="16"/>
                  </a:cubicBezTo>
                  <a:cubicBezTo>
                    <a:pt x="53" y="18"/>
                    <a:pt x="54" y="20"/>
                    <a:pt x="56" y="20"/>
                  </a:cubicBezTo>
                  <a:cubicBezTo>
                    <a:pt x="57" y="21"/>
                    <a:pt x="59" y="21"/>
                    <a:pt x="60" y="22"/>
                  </a:cubicBezTo>
                  <a:cubicBezTo>
                    <a:pt x="62" y="22"/>
                    <a:pt x="63" y="23"/>
                    <a:pt x="65" y="24"/>
                  </a:cubicBezTo>
                  <a:cubicBezTo>
                    <a:pt x="66" y="25"/>
                    <a:pt x="68" y="24"/>
                    <a:pt x="70" y="23"/>
                  </a:cubicBezTo>
                  <a:cubicBezTo>
                    <a:pt x="75" y="17"/>
                    <a:pt x="75" y="17"/>
                    <a:pt x="75" y="17"/>
                  </a:cubicBezTo>
                  <a:cubicBezTo>
                    <a:pt x="80" y="22"/>
                    <a:pt x="80" y="22"/>
                    <a:pt x="80" y="22"/>
                  </a:cubicBezTo>
                  <a:cubicBezTo>
                    <a:pt x="74" y="28"/>
                    <a:pt x="74" y="28"/>
                    <a:pt x="74" y="28"/>
                  </a:cubicBezTo>
                  <a:cubicBezTo>
                    <a:pt x="73" y="30"/>
                    <a:pt x="73" y="32"/>
                    <a:pt x="74" y="33"/>
                  </a:cubicBezTo>
                  <a:cubicBezTo>
                    <a:pt x="75" y="35"/>
                    <a:pt x="76" y="36"/>
                    <a:pt x="76" y="37"/>
                  </a:cubicBezTo>
                  <a:cubicBezTo>
                    <a:pt x="76" y="38"/>
                    <a:pt x="76" y="38"/>
                    <a:pt x="76" y="38"/>
                  </a:cubicBezTo>
                  <a:cubicBezTo>
                    <a:pt x="77" y="39"/>
                    <a:pt x="77" y="41"/>
                    <a:pt x="78" y="42"/>
                  </a:cubicBezTo>
                  <a:cubicBezTo>
                    <a:pt x="78" y="44"/>
                    <a:pt x="80" y="45"/>
                    <a:pt x="81" y="45"/>
                  </a:cubicBezTo>
                  <a:cubicBezTo>
                    <a:pt x="90" y="45"/>
                    <a:pt x="90" y="45"/>
                    <a:pt x="90" y="45"/>
                  </a:cubicBezTo>
                  <a:cubicBezTo>
                    <a:pt x="90" y="52"/>
                    <a:pt x="90" y="52"/>
                    <a:pt x="90" y="52"/>
                  </a:cubicBezTo>
                  <a:close/>
                  <a:moveTo>
                    <a:pt x="49" y="32"/>
                  </a:moveTo>
                  <a:cubicBezTo>
                    <a:pt x="49" y="32"/>
                    <a:pt x="49" y="32"/>
                    <a:pt x="49" y="32"/>
                  </a:cubicBezTo>
                  <a:cubicBezTo>
                    <a:pt x="45" y="32"/>
                    <a:pt x="40" y="34"/>
                    <a:pt x="37" y="37"/>
                  </a:cubicBezTo>
                  <a:cubicBezTo>
                    <a:pt x="34" y="40"/>
                    <a:pt x="32" y="44"/>
                    <a:pt x="32" y="49"/>
                  </a:cubicBezTo>
                  <a:cubicBezTo>
                    <a:pt x="32" y="53"/>
                    <a:pt x="34" y="57"/>
                    <a:pt x="37" y="60"/>
                  </a:cubicBezTo>
                  <a:cubicBezTo>
                    <a:pt x="40" y="63"/>
                    <a:pt x="45" y="65"/>
                    <a:pt x="49" y="65"/>
                  </a:cubicBezTo>
                  <a:cubicBezTo>
                    <a:pt x="54" y="65"/>
                    <a:pt x="58" y="63"/>
                    <a:pt x="61" y="60"/>
                  </a:cubicBezTo>
                  <a:cubicBezTo>
                    <a:pt x="64" y="57"/>
                    <a:pt x="66" y="53"/>
                    <a:pt x="66" y="49"/>
                  </a:cubicBezTo>
                  <a:cubicBezTo>
                    <a:pt x="66" y="44"/>
                    <a:pt x="64" y="40"/>
                    <a:pt x="61" y="37"/>
                  </a:cubicBezTo>
                  <a:cubicBezTo>
                    <a:pt x="58" y="34"/>
                    <a:pt x="54" y="32"/>
                    <a:pt x="49" y="32"/>
                  </a:cubicBezTo>
                  <a:close/>
                  <a:moveTo>
                    <a:pt x="58" y="57"/>
                  </a:moveTo>
                  <a:cubicBezTo>
                    <a:pt x="58" y="57"/>
                    <a:pt x="58" y="57"/>
                    <a:pt x="58" y="57"/>
                  </a:cubicBezTo>
                  <a:cubicBezTo>
                    <a:pt x="55" y="59"/>
                    <a:pt x="52" y="61"/>
                    <a:pt x="49" y="61"/>
                  </a:cubicBezTo>
                  <a:cubicBezTo>
                    <a:pt x="46" y="61"/>
                    <a:pt x="43" y="59"/>
                    <a:pt x="41" y="57"/>
                  </a:cubicBezTo>
                  <a:cubicBezTo>
                    <a:pt x="39" y="55"/>
                    <a:pt x="37" y="52"/>
                    <a:pt x="37" y="49"/>
                  </a:cubicBezTo>
                  <a:cubicBezTo>
                    <a:pt x="37" y="45"/>
                    <a:pt x="39" y="42"/>
                    <a:pt x="41" y="40"/>
                  </a:cubicBezTo>
                  <a:cubicBezTo>
                    <a:pt x="43" y="38"/>
                    <a:pt x="46" y="37"/>
                    <a:pt x="49" y="37"/>
                  </a:cubicBezTo>
                  <a:cubicBezTo>
                    <a:pt x="52" y="37"/>
                    <a:pt x="55" y="38"/>
                    <a:pt x="58" y="40"/>
                  </a:cubicBezTo>
                  <a:cubicBezTo>
                    <a:pt x="60" y="42"/>
                    <a:pt x="61" y="45"/>
                    <a:pt x="61" y="49"/>
                  </a:cubicBezTo>
                  <a:cubicBezTo>
                    <a:pt x="61" y="52"/>
                    <a:pt x="60" y="55"/>
                    <a:pt x="58" y="5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29"/>
            <p:cNvSpPr>
              <a:spLocks noEditPoints="1"/>
            </p:cNvSpPr>
            <p:nvPr/>
          </p:nvSpPr>
          <p:spPr bwMode="auto">
            <a:xfrm>
              <a:off x="3534238" y="3142514"/>
              <a:ext cx="190415" cy="212724"/>
            </a:xfrm>
            <a:custGeom>
              <a:avLst/>
              <a:gdLst>
                <a:gd name="T0" fmla="*/ 14 w 91"/>
                <a:gd name="T1" fmla="*/ 32 h 103"/>
                <a:gd name="T2" fmla="*/ 78 w 91"/>
                <a:gd name="T3" fmla="*/ 32 h 103"/>
                <a:gd name="T4" fmla="*/ 83 w 91"/>
                <a:gd name="T5" fmla="*/ 22 h 103"/>
                <a:gd name="T6" fmla="*/ 8 w 91"/>
                <a:gd name="T7" fmla="*/ 32 h 103"/>
                <a:gd name="T8" fmla="*/ 14 w 91"/>
                <a:gd name="T9" fmla="*/ 32 h 103"/>
                <a:gd name="T10" fmla="*/ 27 w 91"/>
                <a:gd name="T11" fmla="*/ 0 h 103"/>
                <a:gd name="T12" fmla="*/ 64 w 91"/>
                <a:gd name="T13" fmla="*/ 0 h 103"/>
                <a:gd name="T14" fmla="*/ 68 w 91"/>
                <a:gd name="T15" fmla="*/ 4 h 103"/>
                <a:gd name="T16" fmla="*/ 87 w 91"/>
                <a:gd name="T17" fmla="*/ 14 h 103"/>
                <a:gd name="T18" fmla="*/ 91 w 91"/>
                <a:gd name="T19" fmla="*/ 18 h 103"/>
                <a:gd name="T20" fmla="*/ 87 w 91"/>
                <a:gd name="T21" fmla="*/ 40 h 103"/>
                <a:gd name="T22" fmla="*/ 82 w 91"/>
                <a:gd name="T23" fmla="*/ 40 h 103"/>
                <a:gd name="T24" fmla="*/ 78 w 91"/>
                <a:gd name="T25" fmla="*/ 103 h 103"/>
                <a:gd name="T26" fmla="*/ 14 w 91"/>
                <a:gd name="T27" fmla="*/ 103 h 103"/>
                <a:gd name="T28" fmla="*/ 10 w 91"/>
                <a:gd name="T29" fmla="*/ 99 h 103"/>
                <a:gd name="T30" fmla="*/ 4 w 91"/>
                <a:gd name="T31" fmla="*/ 40 h 103"/>
                <a:gd name="T32" fmla="*/ 0 w 91"/>
                <a:gd name="T33" fmla="*/ 36 h 103"/>
                <a:gd name="T34" fmla="*/ 4 w 91"/>
                <a:gd name="T35" fmla="*/ 14 h 103"/>
                <a:gd name="T36" fmla="*/ 23 w 91"/>
                <a:gd name="T37" fmla="*/ 14 h 103"/>
                <a:gd name="T38" fmla="*/ 27 w 91"/>
                <a:gd name="T39" fmla="*/ 0 h 103"/>
                <a:gd name="T40" fmla="*/ 60 w 91"/>
                <a:gd name="T41" fmla="*/ 8 h 103"/>
                <a:gd name="T42" fmla="*/ 31 w 91"/>
                <a:gd name="T43" fmla="*/ 13 h 103"/>
                <a:gd name="T44" fmla="*/ 60 w 91"/>
                <a:gd name="T45" fmla="*/ 8 h 103"/>
                <a:gd name="T46" fmla="*/ 31 w 91"/>
                <a:gd name="T47" fmla="*/ 40 h 103"/>
                <a:gd name="T48" fmla="*/ 29 w 91"/>
                <a:gd name="T49" fmla="*/ 88 h 103"/>
                <a:gd name="T50" fmla="*/ 27 w 91"/>
                <a:gd name="T51" fmla="*/ 40 h 103"/>
                <a:gd name="T52" fmla="*/ 18 w 91"/>
                <a:gd name="T53" fmla="*/ 95 h 103"/>
                <a:gd name="T54" fmla="*/ 74 w 91"/>
                <a:gd name="T55" fmla="*/ 40 h 103"/>
                <a:gd name="T56" fmla="*/ 64 w 91"/>
                <a:gd name="T57" fmla="*/ 86 h 103"/>
                <a:gd name="T58" fmla="*/ 60 w 91"/>
                <a:gd name="T59" fmla="*/ 86 h 103"/>
                <a:gd name="T60" fmla="*/ 48 w 91"/>
                <a:gd name="T61" fmla="*/ 40 h 103"/>
                <a:gd name="T62" fmla="*/ 46 w 91"/>
                <a:gd name="T63" fmla="*/ 88 h 103"/>
                <a:gd name="T64" fmla="*/ 43 w 91"/>
                <a:gd name="T65" fmla="*/ 4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1" h="103">
                  <a:moveTo>
                    <a:pt x="14" y="32"/>
                  </a:moveTo>
                  <a:cubicBezTo>
                    <a:pt x="14" y="32"/>
                    <a:pt x="14" y="32"/>
                    <a:pt x="14" y="32"/>
                  </a:cubicBezTo>
                  <a:cubicBezTo>
                    <a:pt x="78" y="32"/>
                    <a:pt x="78" y="32"/>
                    <a:pt x="78" y="32"/>
                  </a:cubicBezTo>
                  <a:cubicBezTo>
                    <a:pt x="78" y="32"/>
                    <a:pt x="78" y="32"/>
                    <a:pt x="78" y="32"/>
                  </a:cubicBezTo>
                  <a:cubicBezTo>
                    <a:pt x="83" y="32"/>
                    <a:pt x="83" y="32"/>
                    <a:pt x="83" y="32"/>
                  </a:cubicBezTo>
                  <a:cubicBezTo>
                    <a:pt x="83" y="22"/>
                    <a:pt x="83" y="22"/>
                    <a:pt x="83" y="22"/>
                  </a:cubicBezTo>
                  <a:cubicBezTo>
                    <a:pt x="8" y="22"/>
                    <a:pt x="8" y="22"/>
                    <a:pt x="8" y="22"/>
                  </a:cubicBezTo>
                  <a:cubicBezTo>
                    <a:pt x="8" y="32"/>
                    <a:pt x="8" y="32"/>
                    <a:pt x="8" y="32"/>
                  </a:cubicBezTo>
                  <a:cubicBezTo>
                    <a:pt x="13" y="32"/>
                    <a:pt x="13" y="32"/>
                    <a:pt x="13" y="32"/>
                  </a:cubicBezTo>
                  <a:cubicBezTo>
                    <a:pt x="14" y="32"/>
                    <a:pt x="14" y="32"/>
                    <a:pt x="14" y="32"/>
                  </a:cubicBezTo>
                  <a:close/>
                  <a:moveTo>
                    <a:pt x="27" y="0"/>
                  </a:moveTo>
                  <a:cubicBezTo>
                    <a:pt x="27" y="0"/>
                    <a:pt x="27" y="0"/>
                    <a:pt x="27" y="0"/>
                  </a:cubicBezTo>
                  <a:cubicBezTo>
                    <a:pt x="27" y="0"/>
                    <a:pt x="27" y="0"/>
                    <a:pt x="27" y="0"/>
                  </a:cubicBezTo>
                  <a:cubicBezTo>
                    <a:pt x="64" y="0"/>
                    <a:pt x="64" y="0"/>
                    <a:pt x="64" y="0"/>
                  </a:cubicBezTo>
                  <a:cubicBezTo>
                    <a:pt x="66" y="0"/>
                    <a:pt x="68" y="2"/>
                    <a:pt x="68" y="4"/>
                  </a:cubicBezTo>
                  <a:cubicBezTo>
                    <a:pt x="68" y="4"/>
                    <a:pt x="68" y="4"/>
                    <a:pt x="68" y="4"/>
                  </a:cubicBezTo>
                  <a:cubicBezTo>
                    <a:pt x="68" y="14"/>
                    <a:pt x="68" y="14"/>
                    <a:pt x="68" y="14"/>
                  </a:cubicBezTo>
                  <a:cubicBezTo>
                    <a:pt x="87" y="14"/>
                    <a:pt x="87" y="14"/>
                    <a:pt x="87" y="14"/>
                  </a:cubicBezTo>
                  <a:cubicBezTo>
                    <a:pt x="90" y="14"/>
                    <a:pt x="91" y="16"/>
                    <a:pt x="91" y="18"/>
                  </a:cubicBezTo>
                  <a:cubicBezTo>
                    <a:pt x="91" y="18"/>
                    <a:pt x="91" y="18"/>
                    <a:pt x="91" y="18"/>
                  </a:cubicBezTo>
                  <a:cubicBezTo>
                    <a:pt x="91" y="36"/>
                    <a:pt x="91" y="36"/>
                    <a:pt x="91" y="36"/>
                  </a:cubicBezTo>
                  <a:cubicBezTo>
                    <a:pt x="91" y="39"/>
                    <a:pt x="90" y="40"/>
                    <a:pt x="87" y="40"/>
                  </a:cubicBezTo>
                  <a:cubicBezTo>
                    <a:pt x="87" y="40"/>
                    <a:pt x="87" y="40"/>
                    <a:pt x="87" y="40"/>
                  </a:cubicBezTo>
                  <a:cubicBezTo>
                    <a:pt x="82" y="40"/>
                    <a:pt x="82" y="40"/>
                    <a:pt x="82" y="40"/>
                  </a:cubicBezTo>
                  <a:cubicBezTo>
                    <a:pt x="82" y="99"/>
                    <a:pt x="82" y="99"/>
                    <a:pt x="82" y="99"/>
                  </a:cubicBezTo>
                  <a:cubicBezTo>
                    <a:pt x="82" y="101"/>
                    <a:pt x="80" y="103"/>
                    <a:pt x="78" y="103"/>
                  </a:cubicBezTo>
                  <a:cubicBezTo>
                    <a:pt x="77" y="103"/>
                    <a:pt x="77" y="103"/>
                    <a:pt x="77" y="103"/>
                  </a:cubicBezTo>
                  <a:cubicBezTo>
                    <a:pt x="14" y="103"/>
                    <a:pt x="14" y="103"/>
                    <a:pt x="14" y="103"/>
                  </a:cubicBezTo>
                  <a:cubicBezTo>
                    <a:pt x="11" y="103"/>
                    <a:pt x="10" y="101"/>
                    <a:pt x="10" y="99"/>
                  </a:cubicBezTo>
                  <a:cubicBezTo>
                    <a:pt x="10" y="99"/>
                    <a:pt x="10" y="99"/>
                    <a:pt x="10" y="99"/>
                  </a:cubicBezTo>
                  <a:cubicBezTo>
                    <a:pt x="10" y="40"/>
                    <a:pt x="10" y="40"/>
                    <a:pt x="10" y="40"/>
                  </a:cubicBezTo>
                  <a:cubicBezTo>
                    <a:pt x="4" y="40"/>
                    <a:pt x="4" y="40"/>
                    <a:pt x="4" y="40"/>
                  </a:cubicBezTo>
                  <a:cubicBezTo>
                    <a:pt x="2" y="40"/>
                    <a:pt x="0" y="39"/>
                    <a:pt x="0" y="36"/>
                  </a:cubicBezTo>
                  <a:cubicBezTo>
                    <a:pt x="0" y="36"/>
                    <a:pt x="0" y="36"/>
                    <a:pt x="0" y="36"/>
                  </a:cubicBezTo>
                  <a:cubicBezTo>
                    <a:pt x="0" y="18"/>
                    <a:pt x="0" y="18"/>
                    <a:pt x="0" y="18"/>
                  </a:cubicBezTo>
                  <a:cubicBezTo>
                    <a:pt x="0" y="16"/>
                    <a:pt x="2" y="14"/>
                    <a:pt x="4" y="14"/>
                  </a:cubicBezTo>
                  <a:cubicBezTo>
                    <a:pt x="4" y="14"/>
                    <a:pt x="4" y="14"/>
                    <a:pt x="4" y="14"/>
                  </a:cubicBezTo>
                  <a:cubicBezTo>
                    <a:pt x="23" y="14"/>
                    <a:pt x="23" y="14"/>
                    <a:pt x="23" y="14"/>
                  </a:cubicBezTo>
                  <a:cubicBezTo>
                    <a:pt x="23" y="4"/>
                    <a:pt x="23" y="4"/>
                    <a:pt x="23" y="4"/>
                  </a:cubicBezTo>
                  <a:cubicBezTo>
                    <a:pt x="23" y="2"/>
                    <a:pt x="25" y="0"/>
                    <a:pt x="27" y="0"/>
                  </a:cubicBezTo>
                  <a:close/>
                  <a:moveTo>
                    <a:pt x="60" y="8"/>
                  </a:moveTo>
                  <a:cubicBezTo>
                    <a:pt x="60" y="8"/>
                    <a:pt x="60" y="8"/>
                    <a:pt x="60" y="8"/>
                  </a:cubicBezTo>
                  <a:cubicBezTo>
                    <a:pt x="31" y="8"/>
                    <a:pt x="31" y="8"/>
                    <a:pt x="31" y="8"/>
                  </a:cubicBezTo>
                  <a:cubicBezTo>
                    <a:pt x="31" y="13"/>
                    <a:pt x="31" y="13"/>
                    <a:pt x="31" y="13"/>
                  </a:cubicBezTo>
                  <a:cubicBezTo>
                    <a:pt x="60" y="13"/>
                    <a:pt x="60" y="13"/>
                    <a:pt x="60" y="13"/>
                  </a:cubicBezTo>
                  <a:cubicBezTo>
                    <a:pt x="60" y="8"/>
                    <a:pt x="60" y="8"/>
                    <a:pt x="60" y="8"/>
                  </a:cubicBezTo>
                  <a:close/>
                  <a:moveTo>
                    <a:pt x="31" y="40"/>
                  </a:moveTo>
                  <a:cubicBezTo>
                    <a:pt x="31" y="40"/>
                    <a:pt x="31" y="40"/>
                    <a:pt x="31" y="40"/>
                  </a:cubicBezTo>
                  <a:cubicBezTo>
                    <a:pt x="31" y="86"/>
                    <a:pt x="31" y="86"/>
                    <a:pt x="31" y="86"/>
                  </a:cubicBezTo>
                  <a:cubicBezTo>
                    <a:pt x="31" y="87"/>
                    <a:pt x="30" y="88"/>
                    <a:pt x="29" y="88"/>
                  </a:cubicBezTo>
                  <a:cubicBezTo>
                    <a:pt x="28" y="88"/>
                    <a:pt x="27" y="87"/>
                    <a:pt x="27" y="86"/>
                  </a:cubicBezTo>
                  <a:cubicBezTo>
                    <a:pt x="27" y="40"/>
                    <a:pt x="27" y="40"/>
                    <a:pt x="27" y="40"/>
                  </a:cubicBezTo>
                  <a:cubicBezTo>
                    <a:pt x="18" y="40"/>
                    <a:pt x="18" y="40"/>
                    <a:pt x="18" y="40"/>
                  </a:cubicBezTo>
                  <a:cubicBezTo>
                    <a:pt x="18" y="95"/>
                    <a:pt x="18" y="95"/>
                    <a:pt x="18" y="95"/>
                  </a:cubicBezTo>
                  <a:cubicBezTo>
                    <a:pt x="74" y="95"/>
                    <a:pt x="74" y="95"/>
                    <a:pt x="74" y="95"/>
                  </a:cubicBezTo>
                  <a:cubicBezTo>
                    <a:pt x="74" y="40"/>
                    <a:pt x="74" y="40"/>
                    <a:pt x="74" y="40"/>
                  </a:cubicBezTo>
                  <a:cubicBezTo>
                    <a:pt x="64" y="40"/>
                    <a:pt x="64" y="40"/>
                    <a:pt x="64" y="40"/>
                  </a:cubicBezTo>
                  <a:cubicBezTo>
                    <a:pt x="64" y="86"/>
                    <a:pt x="64" y="86"/>
                    <a:pt x="64" y="86"/>
                  </a:cubicBezTo>
                  <a:cubicBezTo>
                    <a:pt x="64" y="87"/>
                    <a:pt x="63" y="88"/>
                    <a:pt x="62" y="88"/>
                  </a:cubicBezTo>
                  <a:cubicBezTo>
                    <a:pt x="61" y="88"/>
                    <a:pt x="60" y="87"/>
                    <a:pt x="60" y="86"/>
                  </a:cubicBezTo>
                  <a:cubicBezTo>
                    <a:pt x="60" y="40"/>
                    <a:pt x="60" y="40"/>
                    <a:pt x="60" y="40"/>
                  </a:cubicBezTo>
                  <a:cubicBezTo>
                    <a:pt x="48" y="40"/>
                    <a:pt x="48" y="40"/>
                    <a:pt x="48" y="40"/>
                  </a:cubicBezTo>
                  <a:cubicBezTo>
                    <a:pt x="48" y="86"/>
                    <a:pt x="48" y="86"/>
                    <a:pt x="48" y="86"/>
                  </a:cubicBezTo>
                  <a:cubicBezTo>
                    <a:pt x="48" y="87"/>
                    <a:pt x="47" y="88"/>
                    <a:pt x="46" y="88"/>
                  </a:cubicBezTo>
                  <a:cubicBezTo>
                    <a:pt x="44" y="88"/>
                    <a:pt x="43" y="87"/>
                    <a:pt x="43" y="86"/>
                  </a:cubicBezTo>
                  <a:cubicBezTo>
                    <a:pt x="43" y="40"/>
                    <a:pt x="43" y="40"/>
                    <a:pt x="43" y="40"/>
                  </a:cubicBezTo>
                  <a:cubicBezTo>
                    <a:pt x="31" y="40"/>
                    <a:pt x="31" y="40"/>
                    <a:pt x="31" y="40"/>
                  </a:cubicBezTo>
                  <a:close/>
                </a:path>
              </a:pathLst>
            </a:custGeom>
            <a:solidFill>
              <a:schemeClr val="accent2"/>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0" name="Freeform 30"/>
            <p:cNvSpPr>
              <a:spLocks noEditPoints="1"/>
            </p:cNvSpPr>
            <p:nvPr/>
          </p:nvSpPr>
          <p:spPr bwMode="auto">
            <a:xfrm>
              <a:off x="5508211" y="3144102"/>
              <a:ext cx="168200" cy="209549"/>
            </a:xfrm>
            <a:custGeom>
              <a:avLst/>
              <a:gdLst>
                <a:gd name="T0" fmla="*/ 61 w 81"/>
                <a:gd name="T1" fmla="*/ 25 h 101"/>
                <a:gd name="T2" fmla="*/ 55 w 81"/>
                <a:gd name="T3" fmla="*/ 6 h 101"/>
                <a:gd name="T4" fmla="*/ 40 w 81"/>
                <a:gd name="T5" fmla="*/ 0 h 101"/>
                <a:gd name="T6" fmla="*/ 19 w 81"/>
                <a:gd name="T7" fmla="*/ 21 h 101"/>
                <a:gd name="T8" fmla="*/ 4 w 81"/>
                <a:gd name="T9" fmla="*/ 25 h 101"/>
                <a:gd name="T10" fmla="*/ 0 w 81"/>
                <a:gd name="T11" fmla="*/ 97 h 101"/>
                <a:gd name="T12" fmla="*/ 77 w 81"/>
                <a:gd name="T13" fmla="*/ 101 h 101"/>
                <a:gd name="T14" fmla="*/ 81 w 81"/>
                <a:gd name="T15" fmla="*/ 29 h 101"/>
                <a:gd name="T16" fmla="*/ 57 w 81"/>
                <a:gd name="T17" fmla="*/ 46 h 101"/>
                <a:gd name="T18" fmla="*/ 59 w 81"/>
                <a:gd name="T19" fmla="*/ 45 h 101"/>
                <a:gd name="T20" fmla="*/ 59 w 81"/>
                <a:gd name="T21" fmla="*/ 45 h 101"/>
                <a:gd name="T22" fmla="*/ 61 w 81"/>
                <a:gd name="T23" fmla="*/ 46 h 101"/>
                <a:gd name="T24" fmla="*/ 62 w 81"/>
                <a:gd name="T25" fmla="*/ 48 h 101"/>
                <a:gd name="T26" fmla="*/ 61 w 81"/>
                <a:gd name="T27" fmla="*/ 50 h 101"/>
                <a:gd name="T28" fmla="*/ 57 w 81"/>
                <a:gd name="T29" fmla="*/ 50 h 101"/>
                <a:gd name="T30" fmla="*/ 56 w 81"/>
                <a:gd name="T31" fmla="*/ 48 h 101"/>
                <a:gd name="T32" fmla="*/ 57 w 81"/>
                <a:gd name="T33" fmla="*/ 46 h 101"/>
                <a:gd name="T34" fmla="*/ 24 w 81"/>
                <a:gd name="T35" fmla="*/ 21 h 101"/>
                <a:gd name="T36" fmla="*/ 40 w 81"/>
                <a:gd name="T37" fmla="*/ 5 h 101"/>
                <a:gd name="T38" fmla="*/ 52 w 81"/>
                <a:gd name="T39" fmla="*/ 10 h 101"/>
                <a:gd name="T40" fmla="*/ 57 w 81"/>
                <a:gd name="T41" fmla="*/ 25 h 101"/>
                <a:gd name="T42" fmla="*/ 24 w 81"/>
                <a:gd name="T43" fmla="*/ 21 h 101"/>
                <a:gd name="T44" fmla="*/ 19 w 81"/>
                <a:gd name="T45" fmla="*/ 46 h 101"/>
                <a:gd name="T46" fmla="*/ 21 w 81"/>
                <a:gd name="T47" fmla="*/ 45 h 101"/>
                <a:gd name="T48" fmla="*/ 22 w 81"/>
                <a:gd name="T49" fmla="*/ 45 h 101"/>
                <a:gd name="T50" fmla="*/ 24 w 81"/>
                <a:gd name="T51" fmla="*/ 46 h 101"/>
                <a:gd name="T52" fmla="*/ 24 w 81"/>
                <a:gd name="T53" fmla="*/ 50 h 101"/>
                <a:gd name="T54" fmla="*/ 21 w 81"/>
                <a:gd name="T55" fmla="*/ 51 h 101"/>
                <a:gd name="T56" fmla="*/ 19 w 81"/>
                <a:gd name="T57" fmla="*/ 50 h 101"/>
                <a:gd name="T58" fmla="*/ 19 w 81"/>
                <a:gd name="T59" fmla="*/ 46 h 101"/>
                <a:gd name="T60" fmla="*/ 73 w 81"/>
                <a:gd name="T61" fmla="*/ 93 h 101"/>
                <a:gd name="T62" fmla="*/ 8 w 81"/>
                <a:gd name="T63" fmla="*/ 33 h 101"/>
                <a:gd name="T64" fmla="*/ 19 w 81"/>
                <a:gd name="T65" fmla="*/ 41 h 101"/>
                <a:gd name="T66" fmla="*/ 16 w 81"/>
                <a:gd name="T67" fmla="*/ 42 h 101"/>
                <a:gd name="T68" fmla="*/ 16 w 81"/>
                <a:gd name="T69" fmla="*/ 53 h 101"/>
                <a:gd name="T70" fmla="*/ 21 w 81"/>
                <a:gd name="T71" fmla="*/ 56 h 101"/>
                <a:gd name="T72" fmla="*/ 27 w 81"/>
                <a:gd name="T73" fmla="*/ 53 h 101"/>
                <a:gd name="T74" fmla="*/ 27 w 81"/>
                <a:gd name="T75" fmla="*/ 42 h 101"/>
                <a:gd name="T76" fmla="*/ 24 w 81"/>
                <a:gd name="T77" fmla="*/ 41 h 101"/>
                <a:gd name="T78" fmla="*/ 57 w 81"/>
                <a:gd name="T79" fmla="*/ 33 h 101"/>
                <a:gd name="T80" fmla="*/ 54 w 81"/>
                <a:gd name="T81" fmla="*/ 42 h 101"/>
                <a:gd name="T82" fmla="*/ 51 w 81"/>
                <a:gd name="T83" fmla="*/ 48 h 101"/>
                <a:gd name="T84" fmla="*/ 54 w 81"/>
                <a:gd name="T85" fmla="*/ 53 h 101"/>
                <a:gd name="T86" fmla="*/ 64 w 81"/>
                <a:gd name="T87" fmla="*/ 53 h 101"/>
                <a:gd name="T88" fmla="*/ 67 w 81"/>
                <a:gd name="T89" fmla="*/ 48 h 101"/>
                <a:gd name="T90" fmla="*/ 61 w 81"/>
                <a:gd name="T91" fmla="*/ 41 h 101"/>
                <a:gd name="T92" fmla="*/ 73 w 81"/>
                <a:gd name="T9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1" h="101">
                  <a:moveTo>
                    <a:pt x="77" y="25"/>
                  </a:moveTo>
                  <a:cubicBezTo>
                    <a:pt x="61" y="25"/>
                    <a:pt x="61" y="25"/>
                    <a:pt x="61" y="25"/>
                  </a:cubicBezTo>
                  <a:cubicBezTo>
                    <a:pt x="61" y="21"/>
                    <a:pt x="61" y="21"/>
                    <a:pt x="61" y="21"/>
                  </a:cubicBezTo>
                  <a:cubicBezTo>
                    <a:pt x="61" y="15"/>
                    <a:pt x="59" y="10"/>
                    <a:pt x="55" y="6"/>
                  </a:cubicBezTo>
                  <a:cubicBezTo>
                    <a:pt x="55" y="6"/>
                    <a:pt x="55" y="6"/>
                    <a:pt x="55" y="6"/>
                  </a:cubicBezTo>
                  <a:cubicBezTo>
                    <a:pt x="51" y="2"/>
                    <a:pt x="46" y="0"/>
                    <a:pt x="40" y="0"/>
                  </a:cubicBezTo>
                  <a:cubicBezTo>
                    <a:pt x="34" y="0"/>
                    <a:pt x="29" y="2"/>
                    <a:pt x="25" y="6"/>
                  </a:cubicBezTo>
                  <a:cubicBezTo>
                    <a:pt x="21" y="10"/>
                    <a:pt x="19" y="15"/>
                    <a:pt x="19" y="21"/>
                  </a:cubicBezTo>
                  <a:cubicBezTo>
                    <a:pt x="19" y="25"/>
                    <a:pt x="19" y="25"/>
                    <a:pt x="19" y="25"/>
                  </a:cubicBezTo>
                  <a:cubicBezTo>
                    <a:pt x="4" y="25"/>
                    <a:pt x="4" y="25"/>
                    <a:pt x="4" y="25"/>
                  </a:cubicBezTo>
                  <a:cubicBezTo>
                    <a:pt x="2" y="25"/>
                    <a:pt x="0" y="27"/>
                    <a:pt x="0" y="29"/>
                  </a:cubicBezTo>
                  <a:cubicBezTo>
                    <a:pt x="0" y="97"/>
                    <a:pt x="0" y="97"/>
                    <a:pt x="0" y="97"/>
                  </a:cubicBezTo>
                  <a:cubicBezTo>
                    <a:pt x="0" y="99"/>
                    <a:pt x="2" y="101"/>
                    <a:pt x="4" y="101"/>
                  </a:cubicBezTo>
                  <a:cubicBezTo>
                    <a:pt x="77" y="101"/>
                    <a:pt x="77" y="101"/>
                    <a:pt x="77" y="101"/>
                  </a:cubicBezTo>
                  <a:cubicBezTo>
                    <a:pt x="79" y="101"/>
                    <a:pt x="81" y="99"/>
                    <a:pt x="81" y="97"/>
                  </a:cubicBezTo>
                  <a:cubicBezTo>
                    <a:pt x="81" y="29"/>
                    <a:pt x="81" y="29"/>
                    <a:pt x="81" y="29"/>
                  </a:cubicBezTo>
                  <a:cubicBezTo>
                    <a:pt x="81" y="27"/>
                    <a:pt x="79" y="25"/>
                    <a:pt x="77" y="25"/>
                  </a:cubicBezTo>
                  <a:close/>
                  <a:moveTo>
                    <a:pt x="57" y="46"/>
                  </a:moveTo>
                  <a:cubicBezTo>
                    <a:pt x="57" y="46"/>
                    <a:pt x="57" y="46"/>
                    <a:pt x="57" y="46"/>
                  </a:cubicBezTo>
                  <a:cubicBezTo>
                    <a:pt x="57" y="45"/>
                    <a:pt x="58" y="45"/>
                    <a:pt x="59" y="45"/>
                  </a:cubicBezTo>
                  <a:cubicBezTo>
                    <a:pt x="59" y="45"/>
                    <a:pt x="59" y="45"/>
                    <a:pt x="59" y="45"/>
                  </a:cubicBezTo>
                  <a:cubicBezTo>
                    <a:pt x="59" y="45"/>
                    <a:pt x="59" y="45"/>
                    <a:pt x="59" y="45"/>
                  </a:cubicBezTo>
                  <a:cubicBezTo>
                    <a:pt x="60" y="45"/>
                    <a:pt x="61" y="45"/>
                    <a:pt x="61" y="46"/>
                  </a:cubicBezTo>
                  <a:cubicBezTo>
                    <a:pt x="61" y="46"/>
                    <a:pt x="61" y="46"/>
                    <a:pt x="61" y="46"/>
                  </a:cubicBezTo>
                  <a:cubicBezTo>
                    <a:pt x="61" y="46"/>
                    <a:pt x="61" y="46"/>
                    <a:pt x="61" y="46"/>
                  </a:cubicBezTo>
                  <a:cubicBezTo>
                    <a:pt x="62" y="46"/>
                    <a:pt x="62" y="47"/>
                    <a:pt x="62" y="48"/>
                  </a:cubicBezTo>
                  <a:cubicBezTo>
                    <a:pt x="62" y="49"/>
                    <a:pt x="62" y="49"/>
                    <a:pt x="61" y="50"/>
                  </a:cubicBezTo>
                  <a:cubicBezTo>
                    <a:pt x="61" y="50"/>
                    <a:pt x="61" y="50"/>
                    <a:pt x="61" y="50"/>
                  </a:cubicBezTo>
                  <a:cubicBezTo>
                    <a:pt x="61" y="50"/>
                    <a:pt x="60" y="51"/>
                    <a:pt x="59" y="51"/>
                  </a:cubicBezTo>
                  <a:cubicBezTo>
                    <a:pt x="58" y="51"/>
                    <a:pt x="57" y="50"/>
                    <a:pt x="57" y="50"/>
                  </a:cubicBezTo>
                  <a:cubicBezTo>
                    <a:pt x="57" y="50"/>
                    <a:pt x="57" y="50"/>
                    <a:pt x="57" y="50"/>
                  </a:cubicBezTo>
                  <a:cubicBezTo>
                    <a:pt x="56" y="49"/>
                    <a:pt x="56" y="49"/>
                    <a:pt x="56" y="48"/>
                  </a:cubicBezTo>
                  <a:cubicBezTo>
                    <a:pt x="56" y="47"/>
                    <a:pt x="56" y="46"/>
                    <a:pt x="57" y="46"/>
                  </a:cubicBezTo>
                  <a:cubicBezTo>
                    <a:pt x="57" y="46"/>
                    <a:pt x="57" y="46"/>
                    <a:pt x="57" y="46"/>
                  </a:cubicBezTo>
                  <a:close/>
                  <a:moveTo>
                    <a:pt x="24" y="21"/>
                  </a:moveTo>
                  <a:cubicBezTo>
                    <a:pt x="24" y="21"/>
                    <a:pt x="24" y="21"/>
                    <a:pt x="24" y="21"/>
                  </a:cubicBezTo>
                  <a:cubicBezTo>
                    <a:pt x="24" y="17"/>
                    <a:pt x="26" y="13"/>
                    <a:pt x="29" y="10"/>
                  </a:cubicBezTo>
                  <a:cubicBezTo>
                    <a:pt x="32" y="7"/>
                    <a:pt x="36" y="5"/>
                    <a:pt x="40" y="5"/>
                  </a:cubicBezTo>
                  <a:cubicBezTo>
                    <a:pt x="45" y="5"/>
                    <a:pt x="49" y="7"/>
                    <a:pt x="52" y="10"/>
                  </a:cubicBezTo>
                  <a:cubicBezTo>
                    <a:pt x="52" y="10"/>
                    <a:pt x="52" y="10"/>
                    <a:pt x="52" y="10"/>
                  </a:cubicBezTo>
                  <a:cubicBezTo>
                    <a:pt x="55" y="13"/>
                    <a:pt x="57" y="17"/>
                    <a:pt x="57" y="21"/>
                  </a:cubicBezTo>
                  <a:cubicBezTo>
                    <a:pt x="57" y="25"/>
                    <a:pt x="57" y="25"/>
                    <a:pt x="57" y="25"/>
                  </a:cubicBezTo>
                  <a:cubicBezTo>
                    <a:pt x="24" y="25"/>
                    <a:pt x="24" y="25"/>
                    <a:pt x="24" y="25"/>
                  </a:cubicBezTo>
                  <a:cubicBezTo>
                    <a:pt x="24" y="21"/>
                    <a:pt x="24" y="21"/>
                    <a:pt x="24" y="21"/>
                  </a:cubicBezTo>
                  <a:close/>
                  <a:moveTo>
                    <a:pt x="19" y="46"/>
                  </a:moveTo>
                  <a:cubicBezTo>
                    <a:pt x="19" y="46"/>
                    <a:pt x="19" y="46"/>
                    <a:pt x="19" y="46"/>
                  </a:cubicBezTo>
                  <a:cubicBezTo>
                    <a:pt x="19" y="46"/>
                    <a:pt x="19" y="46"/>
                    <a:pt x="19" y="46"/>
                  </a:cubicBezTo>
                  <a:cubicBezTo>
                    <a:pt x="20" y="45"/>
                    <a:pt x="21" y="45"/>
                    <a:pt x="21" y="45"/>
                  </a:cubicBezTo>
                  <a:cubicBezTo>
                    <a:pt x="21" y="45"/>
                    <a:pt x="21" y="45"/>
                    <a:pt x="21" y="45"/>
                  </a:cubicBezTo>
                  <a:cubicBezTo>
                    <a:pt x="22" y="45"/>
                    <a:pt x="22" y="45"/>
                    <a:pt x="22" y="45"/>
                  </a:cubicBezTo>
                  <a:cubicBezTo>
                    <a:pt x="22" y="45"/>
                    <a:pt x="23" y="45"/>
                    <a:pt x="24" y="46"/>
                  </a:cubicBezTo>
                  <a:cubicBezTo>
                    <a:pt x="24" y="46"/>
                    <a:pt x="24" y="46"/>
                    <a:pt x="24" y="46"/>
                  </a:cubicBezTo>
                  <a:cubicBezTo>
                    <a:pt x="24" y="46"/>
                    <a:pt x="24" y="47"/>
                    <a:pt x="24" y="48"/>
                  </a:cubicBezTo>
                  <a:cubicBezTo>
                    <a:pt x="24" y="49"/>
                    <a:pt x="24" y="49"/>
                    <a:pt x="24" y="50"/>
                  </a:cubicBezTo>
                  <a:cubicBezTo>
                    <a:pt x="24" y="50"/>
                    <a:pt x="24" y="50"/>
                    <a:pt x="24" y="50"/>
                  </a:cubicBezTo>
                  <a:cubicBezTo>
                    <a:pt x="23" y="50"/>
                    <a:pt x="22" y="51"/>
                    <a:pt x="21" y="51"/>
                  </a:cubicBezTo>
                  <a:cubicBezTo>
                    <a:pt x="21" y="51"/>
                    <a:pt x="20" y="50"/>
                    <a:pt x="19" y="50"/>
                  </a:cubicBezTo>
                  <a:cubicBezTo>
                    <a:pt x="19" y="50"/>
                    <a:pt x="19" y="50"/>
                    <a:pt x="19" y="50"/>
                  </a:cubicBezTo>
                  <a:cubicBezTo>
                    <a:pt x="19" y="49"/>
                    <a:pt x="19" y="49"/>
                    <a:pt x="19" y="48"/>
                  </a:cubicBezTo>
                  <a:cubicBezTo>
                    <a:pt x="19" y="47"/>
                    <a:pt x="19" y="46"/>
                    <a:pt x="19" y="46"/>
                  </a:cubicBezTo>
                  <a:close/>
                  <a:moveTo>
                    <a:pt x="73" y="93"/>
                  </a:moveTo>
                  <a:cubicBezTo>
                    <a:pt x="73" y="93"/>
                    <a:pt x="73" y="93"/>
                    <a:pt x="73" y="93"/>
                  </a:cubicBezTo>
                  <a:cubicBezTo>
                    <a:pt x="8" y="93"/>
                    <a:pt x="8" y="93"/>
                    <a:pt x="8" y="93"/>
                  </a:cubicBezTo>
                  <a:cubicBezTo>
                    <a:pt x="8" y="33"/>
                    <a:pt x="8" y="33"/>
                    <a:pt x="8" y="33"/>
                  </a:cubicBezTo>
                  <a:cubicBezTo>
                    <a:pt x="19" y="33"/>
                    <a:pt x="19" y="33"/>
                    <a:pt x="19" y="33"/>
                  </a:cubicBezTo>
                  <a:cubicBezTo>
                    <a:pt x="19" y="41"/>
                    <a:pt x="19" y="41"/>
                    <a:pt x="19" y="41"/>
                  </a:cubicBezTo>
                  <a:cubicBezTo>
                    <a:pt x="18" y="41"/>
                    <a:pt x="17" y="42"/>
                    <a:pt x="16" y="42"/>
                  </a:cubicBezTo>
                  <a:cubicBezTo>
                    <a:pt x="16" y="42"/>
                    <a:pt x="16" y="42"/>
                    <a:pt x="16" y="42"/>
                  </a:cubicBezTo>
                  <a:cubicBezTo>
                    <a:pt x="15" y="44"/>
                    <a:pt x="14" y="46"/>
                    <a:pt x="14" y="48"/>
                  </a:cubicBezTo>
                  <a:cubicBezTo>
                    <a:pt x="14" y="50"/>
                    <a:pt x="15" y="52"/>
                    <a:pt x="16" y="53"/>
                  </a:cubicBezTo>
                  <a:cubicBezTo>
                    <a:pt x="16" y="53"/>
                    <a:pt x="16" y="53"/>
                    <a:pt x="16" y="53"/>
                  </a:cubicBezTo>
                  <a:cubicBezTo>
                    <a:pt x="17" y="55"/>
                    <a:pt x="19" y="56"/>
                    <a:pt x="21" y="56"/>
                  </a:cubicBezTo>
                  <a:cubicBezTo>
                    <a:pt x="24" y="56"/>
                    <a:pt x="25" y="55"/>
                    <a:pt x="27" y="53"/>
                  </a:cubicBezTo>
                  <a:cubicBezTo>
                    <a:pt x="27" y="53"/>
                    <a:pt x="27" y="53"/>
                    <a:pt x="27" y="53"/>
                  </a:cubicBezTo>
                  <a:cubicBezTo>
                    <a:pt x="28" y="52"/>
                    <a:pt x="29" y="50"/>
                    <a:pt x="29" y="48"/>
                  </a:cubicBezTo>
                  <a:cubicBezTo>
                    <a:pt x="29" y="46"/>
                    <a:pt x="28" y="44"/>
                    <a:pt x="27" y="42"/>
                  </a:cubicBezTo>
                  <a:cubicBezTo>
                    <a:pt x="27" y="42"/>
                    <a:pt x="27" y="42"/>
                    <a:pt x="27" y="42"/>
                  </a:cubicBezTo>
                  <a:cubicBezTo>
                    <a:pt x="26" y="42"/>
                    <a:pt x="25" y="41"/>
                    <a:pt x="24" y="41"/>
                  </a:cubicBezTo>
                  <a:cubicBezTo>
                    <a:pt x="24" y="33"/>
                    <a:pt x="24" y="33"/>
                    <a:pt x="24" y="33"/>
                  </a:cubicBezTo>
                  <a:cubicBezTo>
                    <a:pt x="57" y="33"/>
                    <a:pt x="57" y="33"/>
                    <a:pt x="57" y="33"/>
                  </a:cubicBezTo>
                  <a:cubicBezTo>
                    <a:pt x="57" y="41"/>
                    <a:pt x="57" y="41"/>
                    <a:pt x="57" y="41"/>
                  </a:cubicBezTo>
                  <a:cubicBezTo>
                    <a:pt x="56" y="41"/>
                    <a:pt x="55" y="42"/>
                    <a:pt x="54" y="42"/>
                  </a:cubicBezTo>
                  <a:cubicBezTo>
                    <a:pt x="54" y="42"/>
                    <a:pt x="54" y="42"/>
                    <a:pt x="54" y="42"/>
                  </a:cubicBezTo>
                  <a:cubicBezTo>
                    <a:pt x="52" y="44"/>
                    <a:pt x="51" y="46"/>
                    <a:pt x="51" y="48"/>
                  </a:cubicBezTo>
                  <a:cubicBezTo>
                    <a:pt x="51" y="50"/>
                    <a:pt x="52" y="52"/>
                    <a:pt x="53" y="53"/>
                  </a:cubicBezTo>
                  <a:cubicBezTo>
                    <a:pt x="54" y="53"/>
                    <a:pt x="54" y="53"/>
                    <a:pt x="54" y="53"/>
                  </a:cubicBezTo>
                  <a:cubicBezTo>
                    <a:pt x="55" y="55"/>
                    <a:pt x="57" y="56"/>
                    <a:pt x="59" y="56"/>
                  </a:cubicBezTo>
                  <a:cubicBezTo>
                    <a:pt x="61" y="56"/>
                    <a:pt x="63" y="55"/>
                    <a:pt x="64" y="53"/>
                  </a:cubicBezTo>
                  <a:cubicBezTo>
                    <a:pt x="64" y="53"/>
                    <a:pt x="64" y="53"/>
                    <a:pt x="64" y="53"/>
                  </a:cubicBezTo>
                  <a:cubicBezTo>
                    <a:pt x="66" y="52"/>
                    <a:pt x="67" y="50"/>
                    <a:pt x="67" y="48"/>
                  </a:cubicBezTo>
                  <a:cubicBezTo>
                    <a:pt x="67" y="46"/>
                    <a:pt x="66" y="44"/>
                    <a:pt x="64" y="42"/>
                  </a:cubicBezTo>
                  <a:cubicBezTo>
                    <a:pt x="64" y="42"/>
                    <a:pt x="63" y="41"/>
                    <a:pt x="61" y="41"/>
                  </a:cubicBezTo>
                  <a:cubicBezTo>
                    <a:pt x="61" y="33"/>
                    <a:pt x="61" y="33"/>
                    <a:pt x="61" y="33"/>
                  </a:cubicBezTo>
                  <a:cubicBezTo>
                    <a:pt x="73" y="33"/>
                    <a:pt x="73" y="33"/>
                    <a:pt x="73" y="33"/>
                  </a:cubicBezTo>
                  <a:cubicBezTo>
                    <a:pt x="73" y="93"/>
                    <a:pt x="73" y="93"/>
                    <a:pt x="73" y="93"/>
                  </a:cubicBezTo>
                  <a:close/>
                </a:path>
              </a:pathLst>
            </a:custGeom>
            <a:solidFill>
              <a:schemeClr val="accent4"/>
            </a:solidFill>
            <a:ln>
              <a:noFill/>
            </a:ln>
          </p:spPr>
          <p:txBody>
            <a:bodyPr lIns="91411" tIns="45706" rIns="91411" bIns="45706"/>
            <a:lstStyle/>
            <a:p>
              <a:endParaRPr lang="zh-CN" altLang="en-US" sz="1799">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37" name="矩形 36"/>
          <p:cNvSpPr/>
          <p:nvPr/>
        </p:nvSpPr>
        <p:spPr>
          <a:xfrm>
            <a:off x="2057400" y="3716080"/>
            <a:ext cx="1708044" cy="652486"/>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cs typeface="+mn-ea"/>
                <a:sym typeface="+mn-lt"/>
              </a:rPr>
              <a:t>各个</a:t>
            </a:r>
            <a:r>
              <a:rPr lang="zh-CN" altLang="en-US" sz="1400" dirty="0">
                <a:solidFill>
                  <a:schemeClr val="tx1">
                    <a:lumMod val="75000"/>
                    <a:lumOff val="25000"/>
                  </a:schemeClr>
                </a:solidFill>
                <a:cs typeface="+mn-ea"/>
                <a:sym typeface="+mn-lt"/>
              </a:rPr>
              <a:t>层级的划分对应着客户的价值</a:t>
            </a:r>
            <a:r>
              <a:rPr lang="zh-CN" altLang="en-US" sz="1400" dirty="0" smtClean="0">
                <a:solidFill>
                  <a:schemeClr val="tx1">
                    <a:lumMod val="75000"/>
                    <a:lumOff val="25000"/>
                  </a:schemeClr>
                </a:solidFill>
                <a:cs typeface="+mn-ea"/>
                <a:sym typeface="+mn-lt"/>
              </a:rPr>
              <a:t>点</a:t>
            </a:r>
            <a:endParaRPr lang="zh-CN" altLang="en-US" sz="1400" dirty="0">
              <a:solidFill>
                <a:schemeClr val="tx1">
                  <a:lumMod val="75000"/>
                  <a:lumOff val="25000"/>
                </a:schemeClr>
              </a:solidFill>
              <a:cs typeface="+mn-ea"/>
              <a:sym typeface="+mn-lt"/>
            </a:endParaRPr>
          </a:p>
        </p:txBody>
      </p:sp>
      <p:sp>
        <p:nvSpPr>
          <p:cNvPr id="38" name="矩形 37"/>
          <p:cNvSpPr/>
          <p:nvPr/>
        </p:nvSpPr>
        <p:spPr>
          <a:xfrm>
            <a:off x="3368628" y="1069514"/>
            <a:ext cx="1708044" cy="652486"/>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cs typeface="+mn-ea"/>
                <a:sym typeface="+mn-lt"/>
              </a:rPr>
              <a:t>品牌</a:t>
            </a:r>
            <a:r>
              <a:rPr lang="zh-CN" altLang="en-US" sz="1400" dirty="0">
                <a:solidFill>
                  <a:schemeClr val="tx1">
                    <a:lumMod val="75000"/>
                    <a:lumOff val="25000"/>
                  </a:schemeClr>
                </a:solidFill>
                <a:cs typeface="+mn-ea"/>
                <a:sym typeface="+mn-lt"/>
              </a:rPr>
              <a:t>从属</a:t>
            </a:r>
            <a:r>
              <a:rPr lang="zh-CN" altLang="en-US" sz="1400" dirty="0" smtClean="0">
                <a:solidFill>
                  <a:schemeClr val="tx1">
                    <a:lumMod val="75000"/>
                    <a:lumOff val="25000"/>
                  </a:schemeClr>
                </a:solidFill>
                <a:cs typeface="+mn-ea"/>
                <a:sym typeface="+mn-lt"/>
              </a:rPr>
              <a:t>关系</a:t>
            </a:r>
            <a:r>
              <a:rPr lang="en-US" altLang="zh-CN" sz="1400" dirty="0" smtClean="0">
                <a:solidFill>
                  <a:schemeClr val="tx1">
                    <a:lumMod val="75000"/>
                    <a:lumOff val="25000"/>
                  </a:schemeClr>
                </a:solidFill>
                <a:cs typeface="+mn-ea"/>
                <a:sym typeface="+mn-lt"/>
              </a:rPr>
              <a:t>,</a:t>
            </a:r>
            <a:r>
              <a:rPr lang="zh-CN" altLang="en-US" sz="1400" dirty="0" smtClean="0">
                <a:solidFill>
                  <a:schemeClr val="tx1">
                    <a:lumMod val="75000"/>
                    <a:lumOff val="25000"/>
                  </a:schemeClr>
                </a:solidFill>
                <a:cs typeface="+mn-ea"/>
                <a:sym typeface="+mn-lt"/>
              </a:rPr>
              <a:t>科技</a:t>
            </a:r>
            <a:r>
              <a:rPr lang="zh-CN" altLang="en-US" sz="1400" dirty="0">
                <a:solidFill>
                  <a:schemeClr val="tx1">
                    <a:lumMod val="75000"/>
                    <a:lumOff val="25000"/>
                  </a:schemeClr>
                </a:solidFill>
                <a:cs typeface="+mn-ea"/>
                <a:sym typeface="+mn-lt"/>
              </a:rPr>
              <a:t>疏远关系</a:t>
            </a:r>
          </a:p>
        </p:txBody>
      </p:sp>
      <p:sp>
        <p:nvSpPr>
          <p:cNvPr id="39" name="矩形 38"/>
          <p:cNvSpPr/>
          <p:nvPr/>
        </p:nvSpPr>
        <p:spPr>
          <a:xfrm>
            <a:off x="4215735" y="3773621"/>
            <a:ext cx="1708044" cy="652486"/>
          </a:xfrm>
          <a:prstGeom prst="rect">
            <a:avLst/>
          </a:prstGeom>
        </p:spPr>
        <p:txBody>
          <a:bodyPr wrap="square">
            <a:spAutoFit/>
          </a:bodyPr>
          <a:lstStyle/>
          <a:p>
            <a:pPr>
              <a:lnSpc>
                <a:spcPct val="130000"/>
              </a:lnSpc>
            </a:pPr>
            <a:r>
              <a:rPr lang="zh-CN" altLang="en-US" sz="1400" dirty="0" smtClean="0">
                <a:solidFill>
                  <a:schemeClr val="tx1">
                    <a:lumMod val="75000"/>
                    <a:lumOff val="25000"/>
                  </a:schemeClr>
                </a:solidFill>
                <a:cs typeface="+mn-ea"/>
                <a:sym typeface="+mn-lt"/>
              </a:rPr>
              <a:t>各个</a:t>
            </a:r>
            <a:r>
              <a:rPr lang="zh-CN" altLang="en-US" sz="1400" dirty="0">
                <a:solidFill>
                  <a:schemeClr val="tx1">
                    <a:lumMod val="75000"/>
                    <a:lumOff val="25000"/>
                  </a:schemeClr>
                </a:solidFill>
                <a:cs typeface="+mn-ea"/>
                <a:sym typeface="+mn-lt"/>
              </a:rPr>
              <a:t>层级的划分对应着客户的价值</a:t>
            </a:r>
            <a:r>
              <a:rPr lang="zh-CN" altLang="en-US" sz="1400" dirty="0" smtClean="0">
                <a:solidFill>
                  <a:schemeClr val="tx1">
                    <a:lumMod val="75000"/>
                    <a:lumOff val="25000"/>
                  </a:schemeClr>
                </a:solidFill>
                <a:cs typeface="+mn-ea"/>
                <a:sym typeface="+mn-lt"/>
              </a:rPr>
              <a:t>点</a:t>
            </a:r>
            <a:endParaRPr lang="zh-CN" altLang="en-US" sz="1400" dirty="0">
              <a:solidFill>
                <a:schemeClr val="tx1">
                  <a:lumMod val="75000"/>
                  <a:lumOff val="25000"/>
                </a:schemeClr>
              </a:solidFill>
              <a:cs typeface="+mn-ea"/>
              <a:sym typeface="+mn-lt"/>
            </a:endParaRPr>
          </a:p>
        </p:txBody>
      </p:sp>
      <p:sp>
        <p:nvSpPr>
          <p:cNvPr id="40" name="矩形 39"/>
          <p:cNvSpPr/>
          <p:nvPr/>
        </p:nvSpPr>
        <p:spPr>
          <a:xfrm>
            <a:off x="5378556" y="1082394"/>
            <a:ext cx="1708044" cy="65248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cs typeface="+mn-ea"/>
                <a:sym typeface="+mn-lt"/>
              </a:rPr>
              <a:t>面对面的</a:t>
            </a:r>
            <a:r>
              <a:rPr lang="zh-CN" altLang="en-US" sz="1400" dirty="0" smtClean="0">
                <a:solidFill>
                  <a:schemeClr val="tx1">
                    <a:lumMod val="75000"/>
                    <a:lumOff val="25000"/>
                  </a:schemeClr>
                </a:solidFill>
                <a:cs typeface="+mn-ea"/>
                <a:sym typeface="+mn-lt"/>
              </a:rPr>
              <a:t>关系</a:t>
            </a:r>
            <a:r>
              <a:rPr lang="en-US" altLang="zh-CN" sz="1400" dirty="0" smtClean="0">
                <a:solidFill>
                  <a:schemeClr val="tx1">
                    <a:lumMod val="75000"/>
                    <a:lumOff val="25000"/>
                  </a:schemeClr>
                </a:solidFill>
                <a:cs typeface="+mn-ea"/>
                <a:sym typeface="+mn-lt"/>
              </a:rPr>
              <a:t>,</a:t>
            </a:r>
            <a:r>
              <a:rPr lang="zh-CN" altLang="en-US" sz="1400" dirty="0" smtClean="0">
                <a:solidFill>
                  <a:schemeClr val="tx1">
                    <a:lumMod val="75000"/>
                    <a:lumOff val="25000"/>
                  </a:schemeClr>
                </a:solidFill>
                <a:cs typeface="+mn-ea"/>
                <a:sym typeface="+mn-lt"/>
              </a:rPr>
              <a:t>亲密无间</a:t>
            </a:r>
            <a:r>
              <a:rPr lang="zh-CN" altLang="en-US" sz="1400" dirty="0">
                <a:solidFill>
                  <a:schemeClr val="tx1">
                    <a:lumMod val="75000"/>
                    <a:lumOff val="25000"/>
                  </a:schemeClr>
                </a:solidFill>
                <a:cs typeface="+mn-ea"/>
                <a:sym typeface="+mn-lt"/>
              </a:rPr>
              <a:t>的</a:t>
            </a:r>
            <a:r>
              <a:rPr lang="zh-CN" altLang="en-US" sz="1400" dirty="0" smtClean="0">
                <a:solidFill>
                  <a:schemeClr val="tx1">
                    <a:lumMod val="75000"/>
                    <a:lumOff val="25000"/>
                  </a:schemeClr>
                </a:solidFill>
                <a:cs typeface="+mn-ea"/>
                <a:sym typeface="+mn-lt"/>
              </a:rPr>
              <a:t>关系</a:t>
            </a:r>
            <a:endParaRPr lang="zh-CN" altLang="en-US" sz="1400" dirty="0">
              <a:solidFill>
                <a:schemeClr val="tx1">
                  <a:lumMod val="75000"/>
                  <a:lumOff val="25000"/>
                </a:schemeClr>
              </a:solidFill>
              <a:cs typeface="+mn-ea"/>
              <a:sym typeface="+mn-lt"/>
            </a:endParaRPr>
          </a:p>
        </p:txBody>
      </p:sp>
      <p:sp>
        <p:nvSpPr>
          <p:cNvPr id="41" name="矩形 40"/>
          <p:cNvSpPr/>
          <p:nvPr/>
        </p:nvSpPr>
        <p:spPr>
          <a:xfrm>
            <a:off x="6374070" y="3777562"/>
            <a:ext cx="1612716" cy="652486"/>
          </a:xfrm>
          <a:prstGeom prst="rect">
            <a:avLst/>
          </a:prstGeom>
        </p:spPr>
        <p:txBody>
          <a:bodyPr wrap="square">
            <a:spAutoFit/>
          </a:bodyPr>
          <a:lstStyle/>
          <a:p>
            <a:pPr>
              <a:lnSpc>
                <a:spcPct val="130000"/>
              </a:lnSpc>
            </a:pPr>
            <a:r>
              <a:rPr lang="zh-CN" altLang="en-US" sz="1400" dirty="0">
                <a:solidFill>
                  <a:schemeClr val="tx1">
                    <a:lumMod val="75000"/>
                    <a:lumOff val="25000"/>
                  </a:schemeClr>
                </a:solidFill>
                <a:cs typeface="+mn-ea"/>
                <a:sym typeface="+mn-lt"/>
              </a:rPr>
              <a:t>财大气粗：牛！</a:t>
            </a:r>
          </a:p>
          <a:p>
            <a:pPr>
              <a:lnSpc>
                <a:spcPct val="130000"/>
              </a:lnSpc>
            </a:pPr>
            <a:r>
              <a:rPr lang="zh-CN" altLang="en-US" sz="1400" dirty="0">
                <a:solidFill>
                  <a:schemeClr val="tx1">
                    <a:lumMod val="75000"/>
                    <a:lumOff val="25000"/>
                  </a:schemeClr>
                </a:solidFill>
                <a:cs typeface="+mn-ea"/>
                <a:sym typeface="+mn-lt"/>
              </a:rPr>
              <a:t>条件所限：捆</a:t>
            </a:r>
            <a:r>
              <a:rPr lang="zh-CN" altLang="en-US" sz="1400" dirty="0" smtClean="0">
                <a:solidFill>
                  <a:schemeClr val="tx1">
                    <a:lumMod val="75000"/>
                    <a:lumOff val="25000"/>
                  </a:schemeClr>
                </a:solidFill>
                <a:cs typeface="+mn-ea"/>
                <a:sym typeface="+mn-lt"/>
              </a:rPr>
              <a:t>！</a:t>
            </a:r>
            <a:endParaRPr lang="zh-CN" altLang="en-US" sz="14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216264583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500" fill="hold"/>
                                        <p:tgtEl>
                                          <p:spTgt spid="37"/>
                                        </p:tgtEl>
                                        <p:attrNameLst>
                                          <p:attrName>ppt_w</p:attrName>
                                        </p:attrNameLst>
                                      </p:cBhvr>
                                      <p:tavLst>
                                        <p:tav tm="0">
                                          <p:val>
                                            <p:fltVal val="0"/>
                                          </p:val>
                                        </p:tav>
                                        <p:tav tm="100000">
                                          <p:val>
                                            <p:strVal val="#ppt_w"/>
                                          </p:val>
                                        </p:tav>
                                      </p:tavLst>
                                    </p:anim>
                                    <p:anim calcmode="lin" valueType="num">
                                      <p:cBhvr>
                                        <p:cTn id="28" dur="500" fill="hold"/>
                                        <p:tgtEl>
                                          <p:spTgt spid="37"/>
                                        </p:tgtEl>
                                        <p:attrNameLst>
                                          <p:attrName>ppt_h</p:attrName>
                                        </p:attrNameLst>
                                      </p:cBhvr>
                                      <p:tavLst>
                                        <p:tav tm="0">
                                          <p:val>
                                            <p:fltVal val="0"/>
                                          </p:val>
                                        </p:tav>
                                        <p:tav tm="100000">
                                          <p:val>
                                            <p:strVal val="#ppt_h"/>
                                          </p:val>
                                        </p:tav>
                                      </p:tavLst>
                                    </p:anim>
                                    <p:animEffect transition="in" filter="fade">
                                      <p:cBhvr>
                                        <p:cTn id="29" dur="500"/>
                                        <p:tgtEl>
                                          <p:spTgt spid="3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p:cTn id="32" dur="500" fill="hold"/>
                                        <p:tgtEl>
                                          <p:spTgt spid="39"/>
                                        </p:tgtEl>
                                        <p:attrNameLst>
                                          <p:attrName>ppt_w</p:attrName>
                                        </p:attrNameLst>
                                      </p:cBhvr>
                                      <p:tavLst>
                                        <p:tav tm="0">
                                          <p:val>
                                            <p:fltVal val="0"/>
                                          </p:val>
                                        </p:tav>
                                        <p:tav tm="100000">
                                          <p:val>
                                            <p:strVal val="#ppt_w"/>
                                          </p:val>
                                        </p:tav>
                                      </p:tavLst>
                                    </p:anim>
                                    <p:anim calcmode="lin" valueType="num">
                                      <p:cBhvr>
                                        <p:cTn id="33" dur="500" fill="hold"/>
                                        <p:tgtEl>
                                          <p:spTgt spid="39"/>
                                        </p:tgtEl>
                                        <p:attrNameLst>
                                          <p:attrName>ppt_h</p:attrName>
                                        </p:attrNameLst>
                                      </p:cBhvr>
                                      <p:tavLst>
                                        <p:tav tm="0">
                                          <p:val>
                                            <p:fltVal val="0"/>
                                          </p:val>
                                        </p:tav>
                                        <p:tav tm="100000">
                                          <p:val>
                                            <p:strVal val="#ppt_h"/>
                                          </p:val>
                                        </p:tav>
                                      </p:tavLst>
                                    </p:anim>
                                    <p:animEffect transition="in" filter="fade">
                                      <p:cBhvr>
                                        <p:cTn id="34" dur="500"/>
                                        <p:tgtEl>
                                          <p:spTgt spid="3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7" grpId="0"/>
      <p:bldP spid="38"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56435" y="1401151"/>
            <a:ext cx="4220366" cy="332399"/>
          </a:xfrm>
          <a:prstGeom prst="rect">
            <a:avLst/>
          </a:prstGeom>
          <a:solidFill>
            <a:schemeClr val="accent1"/>
          </a:solidFill>
        </p:spPr>
        <p:txBody>
          <a:bodyPr wrap="square">
            <a:spAutoFit/>
          </a:bodyPr>
          <a:lstStyle/>
          <a:p>
            <a:pPr>
              <a:lnSpc>
                <a:spcPct val="130000"/>
              </a:lnSpc>
            </a:pPr>
            <a:r>
              <a:rPr lang="zh-CN" altLang="en-US" sz="1200" dirty="0">
                <a:solidFill>
                  <a:schemeClr val="bg1"/>
                </a:solidFill>
                <a:cs typeface="+mn-ea"/>
                <a:sym typeface="+mn-lt"/>
              </a:rPr>
              <a:t>建立客户信息的收集标准→客户信息模型</a:t>
            </a:r>
          </a:p>
        </p:txBody>
      </p:sp>
      <p:sp>
        <p:nvSpPr>
          <p:cNvPr id="20" name="TextBox 6"/>
          <p:cNvSpPr txBox="1"/>
          <p:nvPr/>
        </p:nvSpPr>
        <p:spPr>
          <a:xfrm>
            <a:off x="533400" y="3643510"/>
            <a:ext cx="3594671" cy="452240"/>
          </a:xfrm>
          <a:prstGeom prst="rect">
            <a:avLst/>
          </a:prstGeom>
          <a:noFill/>
        </p:spPr>
        <p:txBody>
          <a:bodyPr wrap="square" rtlCol="0">
            <a:spAutoFit/>
          </a:bodyPr>
          <a:lstStyle/>
          <a:p>
            <a:pPr>
              <a:lnSpc>
                <a:spcPct val="130000"/>
              </a:lnSpc>
            </a:pPr>
            <a:r>
              <a:rPr lang="zh-CN" altLang="en-US" sz="1799" dirty="0">
                <a:solidFill>
                  <a:schemeClr val="tx1">
                    <a:lumMod val="75000"/>
                    <a:lumOff val="25000"/>
                  </a:schemeClr>
                </a:solidFill>
                <a:cs typeface="+mn-ea"/>
                <a:sym typeface="+mn-lt"/>
              </a:rPr>
              <a:t>这个轮廓就是客户信息模型。</a:t>
            </a:r>
          </a:p>
        </p:txBody>
      </p:sp>
      <p:sp>
        <p:nvSpPr>
          <p:cNvPr id="11" name="TextBox 6"/>
          <p:cNvSpPr txBox="1"/>
          <p:nvPr/>
        </p:nvSpPr>
        <p:spPr>
          <a:xfrm>
            <a:off x="656434" y="2034072"/>
            <a:ext cx="4198791" cy="308674"/>
          </a:xfrm>
          <a:prstGeom prst="rect">
            <a:avLst/>
          </a:prstGeom>
          <a:solidFill>
            <a:schemeClr val="accent2"/>
          </a:solidFill>
        </p:spPr>
        <p:txBody>
          <a:bodyPr wrap="square" rtlCol="0">
            <a:spAutoFit/>
          </a:bodyPr>
          <a:lstStyle/>
          <a:p>
            <a:pPr>
              <a:lnSpc>
                <a:spcPct val="130000"/>
              </a:lnSpc>
            </a:pPr>
            <a:r>
              <a:rPr lang="en-US" altLang="zh-CN" sz="1200" dirty="0">
                <a:solidFill>
                  <a:schemeClr val="bg1"/>
                </a:solidFill>
                <a:cs typeface="+mn-ea"/>
                <a:sym typeface="+mn-lt"/>
              </a:rPr>
              <a:t>【</a:t>
            </a:r>
            <a:r>
              <a:rPr lang="zh-CN" altLang="en-US" sz="1200" dirty="0">
                <a:solidFill>
                  <a:schemeClr val="bg1"/>
                </a:solidFill>
                <a:cs typeface="+mn-ea"/>
                <a:sym typeface="+mn-lt"/>
              </a:rPr>
              <a:t>可视</a:t>
            </a:r>
            <a:r>
              <a:rPr lang="en-US" altLang="zh-CN" sz="1200" dirty="0">
                <a:solidFill>
                  <a:schemeClr val="bg1"/>
                </a:solidFill>
                <a:cs typeface="+mn-ea"/>
                <a:sym typeface="+mn-lt"/>
              </a:rPr>
              <a:t>】</a:t>
            </a:r>
            <a:r>
              <a:rPr lang="zh-CN" altLang="en-US" sz="1200" dirty="0">
                <a:solidFill>
                  <a:schemeClr val="bg1"/>
                </a:solidFill>
                <a:cs typeface="+mn-ea"/>
                <a:sym typeface="+mn-lt"/>
              </a:rPr>
              <a:t>基本信息：年龄，性别，车辆，工作情况，家庭等</a:t>
            </a:r>
          </a:p>
        </p:txBody>
      </p:sp>
      <p:sp>
        <p:nvSpPr>
          <p:cNvPr id="13" name="TextBox 6"/>
          <p:cNvSpPr txBox="1"/>
          <p:nvPr/>
        </p:nvSpPr>
        <p:spPr>
          <a:xfrm>
            <a:off x="656434" y="2654742"/>
            <a:ext cx="4198793" cy="308674"/>
          </a:xfrm>
          <a:prstGeom prst="rect">
            <a:avLst/>
          </a:prstGeom>
          <a:solidFill>
            <a:schemeClr val="accent1"/>
          </a:solidFill>
        </p:spPr>
        <p:txBody>
          <a:bodyPr wrap="square" rtlCol="0">
            <a:spAutoFit/>
          </a:bodyPr>
          <a:lstStyle/>
          <a:p>
            <a:pPr>
              <a:lnSpc>
                <a:spcPct val="130000"/>
              </a:lnSpc>
            </a:pPr>
            <a:r>
              <a:rPr lang="en-US" altLang="zh-CN" sz="1200" dirty="0">
                <a:solidFill>
                  <a:schemeClr val="bg1"/>
                </a:solidFill>
                <a:cs typeface="+mn-ea"/>
                <a:sym typeface="+mn-lt"/>
              </a:rPr>
              <a:t>【</a:t>
            </a:r>
            <a:r>
              <a:rPr lang="zh-CN" altLang="en-US" sz="1200" dirty="0">
                <a:solidFill>
                  <a:schemeClr val="bg1"/>
                </a:solidFill>
                <a:cs typeface="+mn-ea"/>
                <a:sym typeface="+mn-lt"/>
              </a:rPr>
              <a:t>相关</a:t>
            </a:r>
            <a:r>
              <a:rPr lang="en-US" altLang="zh-CN" sz="1200" dirty="0">
                <a:solidFill>
                  <a:schemeClr val="bg1"/>
                </a:solidFill>
                <a:cs typeface="+mn-ea"/>
                <a:sym typeface="+mn-lt"/>
              </a:rPr>
              <a:t>】</a:t>
            </a:r>
            <a:r>
              <a:rPr lang="zh-CN" altLang="en-US" sz="1200" dirty="0">
                <a:solidFill>
                  <a:schemeClr val="bg1"/>
                </a:solidFill>
                <a:cs typeface="+mn-ea"/>
                <a:sym typeface="+mn-lt"/>
              </a:rPr>
              <a:t>业务信息：使用年限，车型，里程，保险等</a:t>
            </a:r>
          </a:p>
        </p:txBody>
      </p:sp>
      <p:sp>
        <p:nvSpPr>
          <p:cNvPr id="14" name="TextBox 6"/>
          <p:cNvSpPr txBox="1"/>
          <p:nvPr/>
        </p:nvSpPr>
        <p:spPr>
          <a:xfrm>
            <a:off x="656434" y="3253676"/>
            <a:ext cx="4198792" cy="308674"/>
          </a:xfrm>
          <a:prstGeom prst="rect">
            <a:avLst/>
          </a:prstGeom>
          <a:solidFill>
            <a:schemeClr val="accent2"/>
          </a:solidFill>
        </p:spPr>
        <p:txBody>
          <a:bodyPr wrap="square" rtlCol="0">
            <a:spAutoFit/>
          </a:bodyPr>
          <a:lstStyle/>
          <a:p>
            <a:pPr>
              <a:lnSpc>
                <a:spcPct val="130000"/>
              </a:lnSpc>
            </a:pPr>
            <a:r>
              <a:rPr lang="en-US" altLang="zh-CN" sz="1200" dirty="0">
                <a:solidFill>
                  <a:schemeClr val="bg1"/>
                </a:solidFill>
                <a:cs typeface="+mn-ea"/>
                <a:sym typeface="+mn-lt"/>
              </a:rPr>
              <a:t>【</a:t>
            </a:r>
            <a:r>
              <a:rPr lang="zh-CN" altLang="en-US" sz="1200" dirty="0">
                <a:solidFill>
                  <a:schemeClr val="bg1"/>
                </a:solidFill>
                <a:cs typeface="+mn-ea"/>
                <a:sym typeface="+mn-lt"/>
              </a:rPr>
              <a:t>延伸</a:t>
            </a:r>
            <a:r>
              <a:rPr lang="en-US" altLang="zh-CN" sz="1200" dirty="0">
                <a:solidFill>
                  <a:schemeClr val="bg1"/>
                </a:solidFill>
                <a:cs typeface="+mn-ea"/>
                <a:sym typeface="+mn-lt"/>
              </a:rPr>
              <a:t>】</a:t>
            </a:r>
            <a:r>
              <a:rPr lang="zh-CN" altLang="en-US" sz="1200" dirty="0">
                <a:solidFill>
                  <a:schemeClr val="bg1"/>
                </a:solidFill>
                <a:cs typeface="+mn-ea"/>
                <a:sym typeface="+mn-lt"/>
              </a:rPr>
              <a:t>衍伸信息：亲友，宠物，工作单位，个人喜好</a:t>
            </a:r>
            <a:r>
              <a:rPr lang="zh-CN" altLang="en-US" sz="1200" dirty="0" smtClean="0">
                <a:solidFill>
                  <a:schemeClr val="bg1"/>
                </a:solidFill>
                <a:cs typeface="+mn-ea"/>
                <a:sym typeface="+mn-lt"/>
              </a:rPr>
              <a:t>，</a:t>
            </a:r>
            <a:endParaRPr lang="zh-CN" altLang="en-US" sz="1200" dirty="0">
              <a:solidFill>
                <a:schemeClr val="bg1"/>
              </a:solidFill>
              <a:cs typeface="+mn-ea"/>
              <a:sym typeface="+mn-lt"/>
            </a:endParaRPr>
          </a:p>
        </p:txBody>
      </p:sp>
      <p:pic>
        <p:nvPicPr>
          <p:cNvPr id="3" name="图片 2">
            <a:extLst>
              <a:ext uri="{FF2B5EF4-FFF2-40B4-BE49-F238E27FC236}">
                <a16:creationId xmlns:a16="http://schemas.microsoft.com/office/drawing/2014/main" xmlns="" id="{39941DD3-C2AF-1A4D-903B-DBB95E42F2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1352550"/>
            <a:ext cx="3581400" cy="2667000"/>
          </a:xfrm>
          <a:prstGeom prst="rect">
            <a:avLst/>
          </a:prstGeom>
        </p:spPr>
      </p:pic>
    </p:spTree>
    <p:extLst>
      <p:ext uri="{BB962C8B-B14F-4D97-AF65-F5344CB8AC3E}">
        <p14:creationId xmlns:p14="http://schemas.microsoft.com/office/powerpoint/2010/main" val="370837483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additive="base">
                                        <p:cTn id="35" dur="500" fill="hold"/>
                                        <p:tgtEl>
                                          <p:spTgt spid="3"/>
                                        </p:tgtEl>
                                        <p:attrNameLst>
                                          <p:attrName>ppt_x</p:attrName>
                                        </p:attrNameLst>
                                      </p:cBhvr>
                                      <p:tavLst>
                                        <p:tav tm="0">
                                          <p:val>
                                            <p:strVal val="1+#ppt_w/2"/>
                                          </p:val>
                                        </p:tav>
                                        <p:tav tm="100000">
                                          <p:val>
                                            <p:strVal val="#ppt_x"/>
                                          </p:val>
                                        </p:tav>
                                      </p:tavLst>
                                    </p:anim>
                                    <p:anim calcmode="lin" valueType="num">
                                      <p:cBhvr additive="base">
                                        <p:cTn id="3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p:bldP spid="11"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01365" y="879923"/>
            <a:ext cx="2489835" cy="3673027"/>
            <a:chOff x="3453765" y="1176175"/>
            <a:chExt cx="2218849" cy="3273266"/>
          </a:xfrm>
        </p:grpSpPr>
        <p:cxnSp>
          <p:nvCxnSpPr>
            <p:cNvPr id="10" name="Straight Connector 8">
              <a:extLst>
                <a:ext uri="{FF2B5EF4-FFF2-40B4-BE49-F238E27FC236}">
                  <a16:creationId xmlns="" xmlns:a16="http://schemas.microsoft.com/office/drawing/2014/main" id="{CBA7770A-353F-479D-838D-90C1D4B985F2}"/>
                </a:ext>
              </a:extLst>
            </p:cNvPr>
            <p:cNvCxnSpPr/>
            <p:nvPr/>
          </p:nvCxnSpPr>
          <p:spPr>
            <a:xfrm rot="5400000">
              <a:off x="2929414" y="2812808"/>
              <a:ext cx="3273266" cy="0"/>
            </a:xfrm>
            <a:prstGeom prst="line">
              <a:avLst/>
            </a:prstGeom>
            <a:ln w="12700">
              <a:solidFill>
                <a:srgbClr val="1C2630"/>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1" name="Group 100">
              <a:extLst>
                <a:ext uri="{FF2B5EF4-FFF2-40B4-BE49-F238E27FC236}">
                  <a16:creationId xmlns="" xmlns:a16="http://schemas.microsoft.com/office/drawing/2014/main" id="{DA212620-ABF6-4FAC-8438-FBDF8E51AA83}"/>
                </a:ext>
              </a:extLst>
            </p:cNvPr>
            <p:cNvGrpSpPr/>
            <p:nvPr/>
          </p:nvGrpSpPr>
          <p:grpSpPr>
            <a:xfrm>
              <a:off x="4036696" y="2670886"/>
              <a:ext cx="1052989" cy="78581"/>
              <a:chOff x="3993750" y="2774961"/>
              <a:chExt cx="1149754" cy="85726"/>
            </a:xfrm>
            <a:solidFill>
              <a:srgbClr val="1C2630"/>
            </a:solidFill>
          </p:grpSpPr>
          <p:cxnSp>
            <p:nvCxnSpPr>
              <p:cNvPr id="12" name="Straight Connector 48">
                <a:extLst>
                  <a:ext uri="{FF2B5EF4-FFF2-40B4-BE49-F238E27FC236}">
                    <a16:creationId xmlns="" xmlns:a16="http://schemas.microsoft.com/office/drawing/2014/main" id="{61699823-F6EA-49C0-AD89-E2173BAE0F44}"/>
                  </a:ext>
                </a:extLst>
              </p:cNvPr>
              <p:cNvCxnSpPr>
                <a:stCxn id="24" idx="3"/>
                <a:endCxn id="55" idx="1"/>
              </p:cNvCxnSpPr>
              <p:nvPr/>
            </p:nvCxnSpPr>
            <p:spPr>
              <a:xfrm>
                <a:off x="3993750" y="2818665"/>
                <a:ext cx="1149754" cy="0"/>
              </a:xfrm>
              <a:prstGeom prst="line">
                <a:avLst/>
              </a:prstGeom>
              <a:grpFill/>
              <a:ln w="12700">
                <a:solidFill>
                  <a:srgbClr val="1C2630"/>
                </a:solidFill>
                <a:prstDash val="sysDot"/>
              </a:ln>
            </p:spPr>
            <p:style>
              <a:lnRef idx="1">
                <a:schemeClr val="accent1"/>
              </a:lnRef>
              <a:fillRef idx="0">
                <a:schemeClr val="accent1"/>
              </a:fillRef>
              <a:effectRef idx="0">
                <a:schemeClr val="accent1"/>
              </a:effectRef>
              <a:fontRef idx="minor">
                <a:schemeClr val="tx1"/>
              </a:fontRef>
            </p:style>
          </p:cxnSp>
          <p:sp>
            <p:nvSpPr>
              <p:cNvPr id="13" name="Oval 51">
                <a:extLst>
                  <a:ext uri="{FF2B5EF4-FFF2-40B4-BE49-F238E27FC236}">
                    <a16:creationId xmlns="" xmlns:a16="http://schemas.microsoft.com/office/drawing/2014/main" id="{C6057764-43C1-4FAC-9335-38484F84192E}"/>
                  </a:ext>
                </a:extLst>
              </p:cNvPr>
              <p:cNvSpPr/>
              <p:nvPr/>
            </p:nvSpPr>
            <p:spPr>
              <a:xfrm>
                <a:off x="4528926" y="2774961"/>
                <a:ext cx="85755" cy="85726"/>
              </a:xfrm>
              <a:prstGeom prst="ellipse">
                <a:avLst/>
              </a:prstGeom>
              <a:grpFill/>
              <a:ln>
                <a:solidFill>
                  <a:srgbClr val="1C26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grpSp>
          <p:nvGrpSpPr>
            <p:cNvPr id="17" name="Group 99">
              <a:extLst>
                <a:ext uri="{FF2B5EF4-FFF2-40B4-BE49-F238E27FC236}">
                  <a16:creationId xmlns="" xmlns:a16="http://schemas.microsoft.com/office/drawing/2014/main" id="{BD270A31-E763-45BD-8131-A4DE6F3053EB}"/>
                </a:ext>
              </a:extLst>
            </p:cNvPr>
            <p:cNvGrpSpPr/>
            <p:nvPr/>
          </p:nvGrpSpPr>
          <p:grpSpPr>
            <a:xfrm>
              <a:off x="4036696" y="1693621"/>
              <a:ext cx="1052989" cy="78581"/>
              <a:chOff x="3993750" y="1708160"/>
              <a:chExt cx="1149754" cy="85726"/>
            </a:xfrm>
            <a:solidFill>
              <a:srgbClr val="1C2630"/>
            </a:solidFill>
          </p:grpSpPr>
          <p:cxnSp>
            <p:nvCxnSpPr>
              <p:cNvPr id="18" name="Straight Connector 45">
                <a:extLst>
                  <a:ext uri="{FF2B5EF4-FFF2-40B4-BE49-F238E27FC236}">
                    <a16:creationId xmlns="" xmlns:a16="http://schemas.microsoft.com/office/drawing/2014/main" id="{A0415148-58AD-4291-BD93-E076049EA3E8}"/>
                  </a:ext>
                </a:extLst>
              </p:cNvPr>
              <p:cNvCxnSpPr>
                <a:stCxn id="28" idx="3"/>
                <a:endCxn id="43" idx="1"/>
              </p:cNvCxnSpPr>
              <p:nvPr/>
            </p:nvCxnSpPr>
            <p:spPr>
              <a:xfrm>
                <a:off x="3993750" y="1747186"/>
                <a:ext cx="1149754" cy="0"/>
              </a:xfrm>
              <a:prstGeom prst="line">
                <a:avLst/>
              </a:prstGeom>
              <a:grpFill/>
              <a:ln w="12700">
                <a:solidFill>
                  <a:srgbClr val="1C2630"/>
                </a:solidFill>
                <a:prstDash val="sysDot"/>
              </a:ln>
            </p:spPr>
            <p:style>
              <a:lnRef idx="1">
                <a:schemeClr val="accent1"/>
              </a:lnRef>
              <a:fillRef idx="0">
                <a:schemeClr val="accent1"/>
              </a:fillRef>
              <a:effectRef idx="0">
                <a:schemeClr val="accent1"/>
              </a:effectRef>
              <a:fontRef idx="minor">
                <a:schemeClr val="tx1"/>
              </a:fontRef>
            </p:style>
          </p:cxnSp>
          <p:sp>
            <p:nvSpPr>
              <p:cNvPr id="19" name="Oval 52">
                <a:extLst>
                  <a:ext uri="{FF2B5EF4-FFF2-40B4-BE49-F238E27FC236}">
                    <a16:creationId xmlns="" xmlns:a16="http://schemas.microsoft.com/office/drawing/2014/main" id="{EE957C1B-64A0-4BD3-BC3E-0F4846DBA7F8}"/>
                  </a:ext>
                </a:extLst>
              </p:cNvPr>
              <p:cNvSpPr/>
              <p:nvPr/>
            </p:nvSpPr>
            <p:spPr>
              <a:xfrm>
                <a:off x="4528926" y="1708160"/>
                <a:ext cx="85755" cy="85726"/>
              </a:xfrm>
              <a:prstGeom prst="ellipse">
                <a:avLst/>
              </a:prstGeom>
              <a:grpFill/>
              <a:ln>
                <a:solidFill>
                  <a:srgbClr val="1C26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grpSp>
          <p:nvGrpSpPr>
            <p:cNvPr id="20" name="Group 101">
              <a:extLst>
                <a:ext uri="{FF2B5EF4-FFF2-40B4-BE49-F238E27FC236}">
                  <a16:creationId xmlns="" xmlns:a16="http://schemas.microsoft.com/office/drawing/2014/main" id="{EC86779F-2F1E-4D6A-8DDD-E26ADE059A32}"/>
                </a:ext>
              </a:extLst>
            </p:cNvPr>
            <p:cNvGrpSpPr/>
            <p:nvPr/>
          </p:nvGrpSpPr>
          <p:grpSpPr>
            <a:xfrm>
              <a:off x="4036695" y="3717684"/>
              <a:ext cx="1052989" cy="78581"/>
              <a:chOff x="3993749" y="3917960"/>
              <a:chExt cx="1149754" cy="85726"/>
            </a:xfrm>
            <a:solidFill>
              <a:srgbClr val="1C2630"/>
            </a:solidFill>
          </p:grpSpPr>
          <p:cxnSp>
            <p:nvCxnSpPr>
              <p:cNvPr id="21" name="Straight Connector 50">
                <a:extLst>
                  <a:ext uri="{FF2B5EF4-FFF2-40B4-BE49-F238E27FC236}">
                    <a16:creationId xmlns="" xmlns:a16="http://schemas.microsoft.com/office/drawing/2014/main" id="{2D103451-AD17-42C5-BBC4-77930E93607F}"/>
                  </a:ext>
                </a:extLst>
              </p:cNvPr>
              <p:cNvCxnSpPr>
                <a:stCxn id="36" idx="3"/>
                <a:endCxn id="32" idx="1"/>
              </p:cNvCxnSpPr>
              <p:nvPr/>
            </p:nvCxnSpPr>
            <p:spPr>
              <a:xfrm>
                <a:off x="3993749" y="3962180"/>
                <a:ext cx="1149754" cy="0"/>
              </a:xfrm>
              <a:prstGeom prst="line">
                <a:avLst/>
              </a:prstGeom>
              <a:grpFill/>
              <a:ln w="12700">
                <a:solidFill>
                  <a:srgbClr val="1C2630"/>
                </a:solidFill>
                <a:prstDash val="sysDot"/>
              </a:ln>
            </p:spPr>
            <p:style>
              <a:lnRef idx="1">
                <a:schemeClr val="accent1"/>
              </a:lnRef>
              <a:fillRef idx="0">
                <a:schemeClr val="accent1"/>
              </a:fillRef>
              <a:effectRef idx="0">
                <a:schemeClr val="accent1"/>
              </a:effectRef>
              <a:fontRef idx="minor">
                <a:schemeClr val="tx1"/>
              </a:fontRef>
            </p:style>
          </p:cxnSp>
          <p:sp>
            <p:nvSpPr>
              <p:cNvPr id="22" name="Oval 53">
                <a:extLst>
                  <a:ext uri="{FF2B5EF4-FFF2-40B4-BE49-F238E27FC236}">
                    <a16:creationId xmlns="" xmlns:a16="http://schemas.microsoft.com/office/drawing/2014/main" id="{44E5C591-83FD-4E14-B476-3F3F73D3290E}"/>
                  </a:ext>
                </a:extLst>
              </p:cNvPr>
              <p:cNvSpPr/>
              <p:nvPr/>
            </p:nvSpPr>
            <p:spPr>
              <a:xfrm>
                <a:off x="4528926" y="3917960"/>
                <a:ext cx="85755" cy="85726"/>
              </a:xfrm>
              <a:prstGeom prst="ellipse">
                <a:avLst/>
              </a:prstGeom>
              <a:grpFill/>
              <a:ln>
                <a:solidFill>
                  <a:srgbClr val="1C263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grpSp>
          <p:nvGrpSpPr>
            <p:cNvPr id="23" name="Group 84">
              <a:extLst>
                <a:ext uri="{FF2B5EF4-FFF2-40B4-BE49-F238E27FC236}">
                  <a16:creationId xmlns="" xmlns:a16="http://schemas.microsoft.com/office/drawing/2014/main" id="{1373BA5B-DDEE-4EEC-AD57-D96647D866A1}"/>
                </a:ext>
              </a:extLst>
            </p:cNvPr>
            <p:cNvGrpSpPr/>
            <p:nvPr/>
          </p:nvGrpSpPr>
          <p:grpSpPr>
            <a:xfrm>
              <a:off x="3453765" y="2419426"/>
              <a:ext cx="582930" cy="582930"/>
              <a:chOff x="3357554" y="2500312"/>
              <a:chExt cx="636196" cy="636164"/>
            </a:xfrm>
          </p:grpSpPr>
          <p:sp>
            <p:nvSpPr>
              <p:cNvPr id="24" name="Rectangle 22">
                <a:extLst>
                  <a:ext uri="{FF2B5EF4-FFF2-40B4-BE49-F238E27FC236}">
                    <a16:creationId xmlns="" xmlns:a16="http://schemas.microsoft.com/office/drawing/2014/main" id="{3FE1B5FF-F957-46C7-B5B6-21686D093D26}"/>
                  </a:ext>
                </a:extLst>
              </p:cNvPr>
              <p:cNvSpPr/>
              <p:nvPr/>
            </p:nvSpPr>
            <p:spPr>
              <a:xfrm>
                <a:off x="3357228" y="2500284"/>
                <a:ext cx="636522" cy="63633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sp>
            <p:nvSpPr>
              <p:cNvPr id="25" name="Freeform 23">
                <a:extLst>
                  <a:ext uri="{FF2B5EF4-FFF2-40B4-BE49-F238E27FC236}">
                    <a16:creationId xmlns="" xmlns:a16="http://schemas.microsoft.com/office/drawing/2014/main" id="{1F01CD4B-72A9-483F-9E40-37D51D625B03}"/>
                  </a:ext>
                </a:extLst>
              </p:cNvPr>
              <p:cNvSpPr>
                <a:spLocks noEditPoints="1"/>
              </p:cNvSpPr>
              <p:nvPr/>
            </p:nvSpPr>
            <p:spPr>
              <a:xfrm>
                <a:off x="3477620" y="2660940"/>
                <a:ext cx="389082" cy="322810"/>
              </a:xfrm>
              <a:custGeom>
                <a:avLst/>
                <a:gdLst>
                  <a:gd name="txL" fmla="*/ 0 w 364"/>
                  <a:gd name="txT" fmla="*/ 0 h 301"/>
                  <a:gd name="txR" fmla="*/ 364 w 364"/>
                  <a:gd name="txB" fmla="*/ 301 h 301"/>
                </a:gdLst>
                <a:ahLst/>
                <a:cxnLst>
                  <a:cxn ang="0">
                    <a:pos x="333499" y="117970"/>
                  </a:cxn>
                  <a:cxn ang="0">
                    <a:pos x="345257" y="147999"/>
                  </a:cxn>
                  <a:cxn ang="0">
                    <a:pos x="374117" y="136202"/>
                  </a:cxn>
                  <a:cxn ang="0">
                    <a:pos x="362359" y="107246"/>
                  </a:cxn>
                  <a:cxn ang="0">
                    <a:pos x="26723" y="107246"/>
                  </a:cxn>
                  <a:cxn ang="0">
                    <a:pos x="16034" y="136202"/>
                  </a:cxn>
                  <a:cxn ang="0">
                    <a:pos x="44894" y="147999"/>
                  </a:cxn>
                  <a:cxn ang="0">
                    <a:pos x="56652" y="117970"/>
                  </a:cxn>
                  <a:cxn ang="0">
                    <a:pos x="288605" y="64347"/>
                  </a:cxn>
                  <a:cxn ang="0">
                    <a:pos x="265089" y="74000"/>
                  </a:cxn>
                  <a:cxn ang="0">
                    <a:pos x="255469" y="97594"/>
                  </a:cxn>
                  <a:cxn ang="0">
                    <a:pos x="269364" y="124405"/>
                  </a:cxn>
                  <a:cxn ang="0">
                    <a:pos x="295018" y="129767"/>
                  </a:cxn>
                  <a:cxn ang="0">
                    <a:pos x="317465" y="110463"/>
                  </a:cxn>
                  <a:cxn ang="0">
                    <a:pos x="317465" y="85797"/>
                  </a:cxn>
                  <a:cxn ang="0">
                    <a:pos x="295018" y="66492"/>
                  </a:cxn>
                  <a:cxn ang="0">
                    <a:pos x="352739" y="196260"/>
                  </a:cxn>
                  <a:cxn ang="0">
                    <a:pos x="343119" y="163014"/>
                  </a:cxn>
                  <a:cxn ang="0">
                    <a:pos x="374117" y="169448"/>
                  </a:cxn>
                  <a:cxn ang="0">
                    <a:pos x="389082" y="198405"/>
                  </a:cxn>
                  <a:cxn ang="0">
                    <a:pos x="88719" y="67565"/>
                  </a:cxn>
                  <a:cxn ang="0">
                    <a:pos x="69479" y="91159"/>
                  </a:cxn>
                  <a:cxn ang="0">
                    <a:pos x="75892" y="116898"/>
                  </a:cxn>
                  <a:cxn ang="0">
                    <a:pos x="102615" y="129767"/>
                  </a:cxn>
                  <a:cxn ang="0">
                    <a:pos x="126131" y="120115"/>
                  </a:cxn>
                  <a:cxn ang="0">
                    <a:pos x="135751" y="97594"/>
                  </a:cxn>
                  <a:cxn ang="0">
                    <a:pos x="119718" y="69710"/>
                  </a:cxn>
                  <a:cxn ang="0">
                    <a:pos x="37412" y="160869"/>
                  </a:cxn>
                  <a:cxn ang="0">
                    <a:pos x="38481" y="188753"/>
                  </a:cxn>
                  <a:cxn ang="0">
                    <a:pos x="0" y="198405"/>
                  </a:cxn>
                  <a:cxn ang="0">
                    <a:pos x="16034" y="169448"/>
                  </a:cxn>
                  <a:cxn ang="0">
                    <a:pos x="195610" y="0"/>
                  </a:cxn>
                  <a:cxn ang="0">
                    <a:pos x="161405" y="13942"/>
                  </a:cxn>
                  <a:cxn ang="0">
                    <a:pos x="147509" y="48261"/>
                  </a:cxn>
                  <a:cxn ang="0">
                    <a:pos x="168887" y="86869"/>
                  </a:cxn>
                  <a:cxn ang="0">
                    <a:pos x="205230" y="95449"/>
                  </a:cxn>
                  <a:cxn ang="0">
                    <a:pos x="240504" y="66492"/>
                  </a:cxn>
                  <a:cxn ang="0">
                    <a:pos x="240504" y="28956"/>
                  </a:cxn>
                  <a:cxn ang="0">
                    <a:pos x="205230" y="0"/>
                  </a:cxn>
                  <a:cxn ang="0">
                    <a:pos x="283260" y="186608"/>
                  </a:cxn>
                  <a:cxn ang="0">
                    <a:pos x="273640" y="145854"/>
                  </a:cxn>
                  <a:cxn ang="0">
                    <a:pos x="298225" y="145854"/>
                  </a:cxn>
                  <a:cxn ang="0">
                    <a:pos x="337775" y="176956"/>
                  </a:cxn>
                  <a:cxn ang="0">
                    <a:pos x="106891" y="291709"/>
                  </a:cxn>
                  <a:cxn ang="0">
                    <a:pos x="54514" y="176956"/>
                  </a:cxn>
                  <a:cxn ang="0">
                    <a:pos x="90857" y="145854"/>
                  </a:cxn>
                  <a:cxn ang="0">
                    <a:pos x="116511" y="145854"/>
                  </a:cxn>
                  <a:cxn ang="0">
                    <a:pos x="106891" y="186608"/>
                  </a:cxn>
                  <a:cxn ang="0">
                    <a:pos x="269364" y="170521"/>
                  </a:cxn>
                  <a:cxn ang="0">
                    <a:pos x="224470" y="116898"/>
                  </a:cxn>
                  <a:cxn ang="0">
                    <a:pos x="164612" y="116898"/>
                  </a:cxn>
                  <a:cxn ang="0">
                    <a:pos x="119718" y="170521"/>
                  </a:cxn>
                </a:cxnLst>
                <a:rect l="txL" t="txT" r="txR" b="txB"/>
                <a:pathLst>
                  <a:path w="364" h="301">
                    <a:moveTo>
                      <a:pt x="332" y="98"/>
                    </a:moveTo>
                    <a:lnTo>
                      <a:pt x="332" y="98"/>
                    </a:lnTo>
                    <a:lnTo>
                      <a:pt x="323" y="100"/>
                    </a:lnTo>
                    <a:lnTo>
                      <a:pt x="317" y="105"/>
                    </a:lnTo>
                    <a:lnTo>
                      <a:pt x="312" y="110"/>
                    </a:lnTo>
                    <a:lnTo>
                      <a:pt x="310" y="120"/>
                    </a:lnTo>
                    <a:lnTo>
                      <a:pt x="312" y="127"/>
                    </a:lnTo>
                    <a:lnTo>
                      <a:pt x="317" y="134"/>
                    </a:lnTo>
                    <a:lnTo>
                      <a:pt x="323" y="138"/>
                    </a:lnTo>
                    <a:lnTo>
                      <a:pt x="332" y="139"/>
                    </a:lnTo>
                    <a:lnTo>
                      <a:pt x="339" y="138"/>
                    </a:lnTo>
                    <a:lnTo>
                      <a:pt x="346" y="134"/>
                    </a:lnTo>
                    <a:lnTo>
                      <a:pt x="350" y="127"/>
                    </a:lnTo>
                    <a:lnTo>
                      <a:pt x="352" y="120"/>
                    </a:lnTo>
                    <a:lnTo>
                      <a:pt x="350" y="110"/>
                    </a:lnTo>
                    <a:lnTo>
                      <a:pt x="346" y="105"/>
                    </a:lnTo>
                    <a:lnTo>
                      <a:pt x="339" y="100"/>
                    </a:lnTo>
                    <a:lnTo>
                      <a:pt x="332" y="98"/>
                    </a:lnTo>
                    <a:close/>
                    <a:moveTo>
                      <a:pt x="35" y="98"/>
                    </a:moveTo>
                    <a:lnTo>
                      <a:pt x="35" y="98"/>
                    </a:lnTo>
                    <a:lnTo>
                      <a:pt x="25" y="100"/>
                    </a:lnTo>
                    <a:lnTo>
                      <a:pt x="20" y="105"/>
                    </a:lnTo>
                    <a:lnTo>
                      <a:pt x="15" y="110"/>
                    </a:lnTo>
                    <a:lnTo>
                      <a:pt x="13" y="120"/>
                    </a:lnTo>
                    <a:lnTo>
                      <a:pt x="15" y="127"/>
                    </a:lnTo>
                    <a:lnTo>
                      <a:pt x="20" y="134"/>
                    </a:lnTo>
                    <a:lnTo>
                      <a:pt x="25" y="138"/>
                    </a:lnTo>
                    <a:lnTo>
                      <a:pt x="35" y="139"/>
                    </a:lnTo>
                    <a:lnTo>
                      <a:pt x="42" y="138"/>
                    </a:lnTo>
                    <a:lnTo>
                      <a:pt x="49" y="134"/>
                    </a:lnTo>
                    <a:lnTo>
                      <a:pt x="53" y="127"/>
                    </a:lnTo>
                    <a:lnTo>
                      <a:pt x="54" y="120"/>
                    </a:lnTo>
                    <a:lnTo>
                      <a:pt x="53" y="110"/>
                    </a:lnTo>
                    <a:lnTo>
                      <a:pt x="49" y="105"/>
                    </a:lnTo>
                    <a:lnTo>
                      <a:pt x="42" y="100"/>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8"/>
                    </a:lnTo>
                    <a:lnTo>
                      <a:pt x="241" y="103"/>
                    </a:lnTo>
                    <a:lnTo>
                      <a:pt x="245" y="109"/>
                    </a:lnTo>
                    <a:lnTo>
                      <a:pt x="248" y="112"/>
                    </a:lnTo>
                    <a:lnTo>
                      <a:pt x="252" y="116"/>
                    </a:lnTo>
                    <a:lnTo>
                      <a:pt x="258" y="120"/>
                    </a:lnTo>
                    <a:lnTo>
                      <a:pt x="263" y="121"/>
                    </a:lnTo>
                    <a:lnTo>
                      <a:pt x="270" y="121"/>
                    </a:lnTo>
                    <a:lnTo>
                      <a:pt x="276" y="121"/>
                    </a:lnTo>
                    <a:lnTo>
                      <a:pt x="281" y="120"/>
                    </a:lnTo>
                    <a:lnTo>
                      <a:pt x="287" y="116"/>
                    </a:lnTo>
                    <a:lnTo>
                      <a:pt x="292" y="112"/>
                    </a:lnTo>
                    <a:lnTo>
                      <a:pt x="296" y="109"/>
                    </a:lnTo>
                    <a:lnTo>
                      <a:pt x="297" y="103"/>
                    </a:lnTo>
                    <a:lnTo>
                      <a:pt x="299" y="98"/>
                    </a:lnTo>
                    <a:lnTo>
                      <a:pt x="301" y="91"/>
                    </a:lnTo>
                    <a:lnTo>
                      <a:pt x="299" y="85"/>
                    </a:lnTo>
                    <a:lnTo>
                      <a:pt x="297" y="80"/>
                    </a:lnTo>
                    <a:lnTo>
                      <a:pt x="296" y="74"/>
                    </a:lnTo>
                    <a:lnTo>
                      <a:pt x="292" y="69"/>
                    </a:lnTo>
                    <a:lnTo>
                      <a:pt x="287" y="65"/>
                    </a:lnTo>
                    <a:lnTo>
                      <a:pt x="281" y="63"/>
                    </a:lnTo>
                    <a:lnTo>
                      <a:pt x="276" y="62"/>
                    </a:lnTo>
                    <a:lnTo>
                      <a:pt x="270" y="60"/>
                    </a:lnTo>
                    <a:close/>
                    <a:moveTo>
                      <a:pt x="364" y="248"/>
                    </a:moveTo>
                    <a:lnTo>
                      <a:pt x="330" y="248"/>
                    </a:lnTo>
                    <a:lnTo>
                      <a:pt x="330" y="183"/>
                    </a:lnTo>
                    <a:lnTo>
                      <a:pt x="330" y="176"/>
                    </a:lnTo>
                    <a:lnTo>
                      <a:pt x="328" y="167"/>
                    </a:lnTo>
                    <a:lnTo>
                      <a:pt x="321" y="152"/>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8"/>
                    </a:lnTo>
                    <a:lnTo>
                      <a:pt x="67" y="103"/>
                    </a:lnTo>
                    <a:lnTo>
                      <a:pt x="71" y="109"/>
                    </a:lnTo>
                    <a:lnTo>
                      <a:pt x="74" y="112"/>
                    </a:lnTo>
                    <a:lnTo>
                      <a:pt x="78" y="116"/>
                    </a:lnTo>
                    <a:lnTo>
                      <a:pt x="83" y="120"/>
                    </a:lnTo>
                    <a:lnTo>
                      <a:pt x="89" y="121"/>
                    </a:lnTo>
                    <a:lnTo>
                      <a:pt x="96" y="121"/>
                    </a:lnTo>
                    <a:lnTo>
                      <a:pt x="102" y="121"/>
                    </a:lnTo>
                    <a:lnTo>
                      <a:pt x="107" y="120"/>
                    </a:lnTo>
                    <a:lnTo>
                      <a:pt x="112" y="116"/>
                    </a:lnTo>
                    <a:lnTo>
                      <a:pt x="118" y="112"/>
                    </a:lnTo>
                    <a:lnTo>
                      <a:pt x="122" y="109"/>
                    </a:lnTo>
                    <a:lnTo>
                      <a:pt x="123" y="103"/>
                    </a:lnTo>
                    <a:lnTo>
                      <a:pt x="125" y="98"/>
                    </a:lnTo>
                    <a:lnTo>
                      <a:pt x="127" y="91"/>
                    </a:lnTo>
                    <a:lnTo>
                      <a:pt x="125" y="85"/>
                    </a:lnTo>
                    <a:lnTo>
                      <a:pt x="123" y="80"/>
                    </a:lnTo>
                    <a:lnTo>
                      <a:pt x="122" y="74"/>
                    </a:lnTo>
                    <a:lnTo>
                      <a:pt x="118" y="69"/>
                    </a:lnTo>
                    <a:lnTo>
                      <a:pt x="112" y="65"/>
                    </a:lnTo>
                    <a:lnTo>
                      <a:pt x="107" y="63"/>
                    </a:lnTo>
                    <a:lnTo>
                      <a:pt x="102" y="62"/>
                    </a:lnTo>
                    <a:lnTo>
                      <a:pt x="96" y="60"/>
                    </a:lnTo>
                    <a:close/>
                    <a:moveTo>
                      <a:pt x="35" y="150"/>
                    </a:moveTo>
                    <a:lnTo>
                      <a:pt x="35" y="150"/>
                    </a:lnTo>
                    <a:lnTo>
                      <a:pt x="44" y="152"/>
                    </a:lnTo>
                    <a:lnTo>
                      <a:pt x="38" y="167"/>
                    </a:lnTo>
                    <a:lnTo>
                      <a:pt x="36" y="176"/>
                    </a:lnTo>
                    <a:lnTo>
                      <a:pt x="35" y="183"/>
                    </a:lnTo>
                    <a:lnTo>
                      <a:pt x="35" y="248"/>
                    </a:lnTo>
                    <a:lnTo>
                      <a:pt x="0" y="248"/>
                    </a:lnTo>
                    <a:lnTo>
                      <a:pt x="0" y="185"/>
                    </a:lnTo>
                    <a:lnTo>
                      <a:pt x="0" y="178"/>
                    </a:lnTo>
                    <a:lnTo>
                      <a:pt x="2" y="172"/>
                    </a:lnTo>
                    <a:lnTo>
                      <a:pt x="6" y="167"/>
                    </a:lnTo>
                    <a:lnTo>
                      <a:pt x="9" y="161"/>
                    </a:lnTo>
                    <a:lnTo>
                      <a:pt x="15" y="158"/>
                    </a:lnTo>
                    <a:lnTo>
                      <a:pt x="20" y="154"/>
                    </a:lnTo>
                    <a:lnTo>
                      <a:pt x="27" y="152"/>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54"/>
                    </a:lnTo>
                    <a:lnTo>
                      <a:pt x="141" y="62"/>
                    </a:lnTo>
                    <a:lnTo>
                      <a:pt x="145" y="71"/>
                    </a:lnTo>
                    <a:lnTo>
                      <a:pt x="151" y="76"/>
                    </a:lnTo>
                    <a:lnTo>
                      <a:pt x="158" y="81"/>
                    </a:lnTo>
                    <a:lnTo>
                      <a:pt x="165" y="87"/>
                    </a:lnTo>
                    <a:lnTo>
                      <a:pt x="174" y="89"/>
                    </a:lnTo>
                    <a:lnTo>
                      <a:pt x="183" y="91"/>
                    </a:lnTo>
                    <a:lnTo>
                      <a:pt x="192" y="89"/>
                    </a:lnTo>
                    <a:lnTo>
                      <a:pt x="200" y="87"/>
                    </a:lnTo>
                    <a:lnTo>
                      <a:pt x="209" y="81"/>
                    </a:lnTo>
                    <a:lnTo>
                      <a:pt x="214" y="76"/>
                    </a:lnTo>
                    <a:lnTo>
                      <a:pt x="219" y="71"/>
                    </a:lnTo>
                    <a:lnTo>
                      <a:pt x="225" y="62"/>
                    </a:lnTo>
                    <a:lnTo>
                      <a:pt x="227" y="54"/>
                    </a:lnTo>
                    <a:lnTo>
                      <a:pt x="229" y="45"/>
                    </a:lnTo>
                    <a:lnTo>
                      <a:pt x="227" y="36"/>
                    </a:lnTo>
                    <a:lnTo>
                      <a:pt x="225" y="27"/>
                    </a:lnTo>
                    <a:lnTo>
                      <a:pt x="219" y="20"/>
                    </a:lnTo>
                    <a:lnTo>
                      <a:pt x="214" y="13"/>
                    </a:lnTo>
                    <a:lnTo>
                      <a:pt x="209" y="7"/>
                    </a:lnTo>
                    <a:lnTo>
                      <a:pt x="200" y="4"/>
                    </a:lnTo>
                    <a:lnTo>
                      <a:pt x="192" y="0"/>
                    </a:lnTo>
                    <a:lnTo>
                      <a:pt x="183" y="0"/>
                    </a:lnTo>
                    <a:close/>
                    <a:moveTo>
                      <a:pt x="319" y="272"/>
                    </a:moveTo>
                    <a:lnTo>
                      <a:pt x="265" y="272"/>
                    </a:lnTo>
                    <a:lnTo>
                      <a:pt x="265" y="174"/>
                    </a:lnTo>
                    <a:lnTo>
                      <a:pt x="265" y="163"/>
                    </a:lnTo>
                    <a:lnTo>
                      <a:pt x="263" y="154"/>
                    </a:lnTo>
                    <a:lnTo>
                      <a:pt x="259" y="145"/>
                    </a:lnTo>
                    <a:lnTo>
                      <a:pt x="256" y="136"/>
                    </a:lnTo>
                    <a:lnTo>
                      <a:pt x="263"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7" y="174"/>
                    </a:lnTo>
                    <a:lnTo>
                      <a:pt x="51" y="165"/>
                    </a:lnTo>
                    <a:lnTo>
                      <a:pt x="54" y="156"/>
                    </a:lnTo>
                    <a:lnTo>
                      <a:pt x="60" y="149"/>
                    </a:lnTo>
                    <a:lnTo>
                      <a:pt x="67" y="143"/>
                    </a:lnTo>
                    <a:lnTo>
                      <a:pt x="76" y="138"/>
                    </a:lnTo>
                    <a:lnTo>
                      <a:pt x="85" y="136"/>
                    </a:lnTo>
                    <a:lnTo>
                      <a:pt x="96" y="134"/>
                    </a:lnTo>
                    <a:lnTo>
                      <a:pt x="103" y="134"/>
                    </a:lnTo>
                    <a:lnTo>
                      <a:pt x="109" y="136"/>
                    </a:lnTo>
                    <a:lnTo>
                      <a:pt x="105" y="145"/>
                    </a:lnTo>
                    <a:lnTo>
                      <a:pt x="102" y="154"/>
                    </a:lnTo>
                    <a:lnTo>
                      <a:pt x="100" y="163"/>
                    </a:lnTo>
                    <a:lnTo>
                      <a:pt x="100" y="174"/>
                    </a:lnTo>
                    <a:close/>
                    <a:moveTo>
                      <a:pt x="111" y="301"/>
                    </a:moveTo>
                    <a:lnTo>
                      <a:pt x="254" y="301"/>
                    </a:lnTo>
                    <a:lnTo>
                      <a:pt x="254" y="174"/>
                    </a:lnTo>
                    <a:lnTo>
                      <a:pt x="252" y="159"/>
                    </a:lnTo>
                    <a:lnTo>
                      <a:pt x="248" y="145"/>
                    </a:lnTo>
                    <a:lnTo>
                      <a:pt x="241" y="134"/>
                    </a:lnTo>
                    <a:lnTo>
                      <a:pt x="232" y="123"/>
                    </a:lnTo>
                    <a:lnTo>
                      <a:pt x="223" y="114"/>
                    </a:lnTo>
                    <a:lnTo>
                      <a:pt x="210" y="109"/>
                    </a:lnTo>
                    <a:lnTo>
                      <a:pt x="198" y="103"/>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ln>
            </p:spPr>
            <p:txBody>
              <a:bodyPr/>
              <a:lstStyle/>
              <a:p>
                <a:endParaRPr sz="1500" dirty="0">
                  <a:latin typeface="+mn-ea"/>
                  <a:sym typeface="FZHei-B01S" panose="02010601030101010101" pitchFamily="2" charset="-122"/>
                </a:endParaRPr>
              </a:p>
            </p:txBody>
          </p:sp>
        </p:grpSp>
        <p:grpSp>
          <p:nvGrpSpPr>
            <p:cNvPr id="26" name="Group 83">
              <a:extLst>
                <a:ext uri="{FF2B5EF4-FFF2-40B4-BE49-F238E27FC236}">
                  <a16:creationId xmlns="" xmlns:a16="http://schemas.microsoft.com/office/drawing/2014/main" id="{F0D8AC2A-4E1A-4E77-85EC-BFF74849EFF1}"/>
                </a:ext>
              </a:extLst>
            </p:cNvPr>
            <p:cNvGrpSpPr/>
            <p:nvPr/>
          </p:nvGrpSpPr>
          <p:grpSpPr>
            <a:xfrm>
              <a:off x="3453765" y="1437875"/>
              <a:ext cx="582930" cy="582930"/>
              <a:chOff x="3357554" y="1428742"/>
              <a:chExt cx="636196" cy="636164"/>
            </a:xfrm>
          </p:grpSpPr>
          <p:sp>
            <p:nvSpPr>
              <p:cNvPr id="28" name="Rectangle 13">
                <a:extLst>
                  <a:ext uri="{FF2B5EF4-FFF2-40B4-BE49-F238E27FC236}">
                    <a16:creationId xmlns="" xmlns:a16="http://schemas.microsoft.com/office/drawing/2014/main" id="{497466AE-C9D2-4571-BBD7-0ADF6964AFDA}"/>
                  </a:ext>
                </a:extLst>
              </p:cNvPr>
              <p:cNvSpPr/>
              <p:nvPr/>
            </p:nvSpPr>
            <p:spPr>
              <a:xfrm>
                <a:off x="3357228" y="1428713"/>
                <a:ext cx="636522" cy="6363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sp>
            <p:nvSpPr>
              <p:cNvPr id="29" name="Freeform 100">
                <a:extLst>
                  <a:ext uri="{FF2B5EF4-FFF2-40B4-BE49-F238E27FC236}">
                    <a16:creationId xmlns="" xmlns:a16="http://schemas.microsoft.com/office/drawing/2014/main" id="{14A44B7F-BDFD-4F79-A5BA-777BB3DAC259}"/>
                  </a:ext>
                </a:extLst>
              </p:cNvPr>
              <p:cNvSpPr/>
              <p:nvPr/>
            </p:nvSpPr>
            <p:spPr>
              <a:xfrm>
                <a:off x="3500430" y="1571618"/>
                <a:ext cx="303570" cy="342050"/>
              </a:xfrm>
              <a:custGeom>
                <a:avLst/>
                <a:gdLst>
                  <a:gd name="txL" fmla="*/ 0 w 282"/>
                  <a:gd name="txT" fmla="*/ 0 h 319"/>
                  <a:gd name="txR" fmla="*/ 282 w 282"/>
                  <a:gd name="txB" fmla="*/ 319 h 319"/>
                </a:gdLst>
                <a:ahLst/>
                <a:cxnLst>
                  <a:cxn ang="0">
                    <a:pos x="247593" y="227318"/>
                  </a:cxn>
                  <a:cxn ang="0">
                    <a:pos x="228216" y="231608"/>
                  </a:cxn>
                  <a:cxn ang="0">
                    <a:pos x="212068" y="239113"/>
                  </a:cxn>
                  <a:cxn ang="0">
                    <a:pos x="113031" y="181211"/>
                  </a:cxn>
                  <a:cxn ang="0">
                    <a:pos x="113031" y="171561"/>
                  </a:cxn>
                  <a:cxn ang="0">
                    <a:pos x="212068" y="102937"/>
                  </a:cxn>
                  <a:cxn ang="0">
                    <a:pos x="219604" y="107226"/>
                  </a:cxn>
                  <a:cxn ang="0">
                    <a:pos x="237904" y="112587"/>
                  </a:cxn>
                  <a:cxn ang="0">
                    <a:pos x="247593" y="114731"/>
                  </a:cxn>
                  <a:cxn ang="0">
                    <a:pos x="269122" y="109370"/>
                  </a:cxn>
                  <a:cxn ang="0">
                    <a:pos x="286346" y="97575"/>
                  </a:cxn>
                  <a:cxn ang="0">
                    <a:pos x="298188" y="80419"/>
                  </a:cxn>
                  <a:cxn ang="0">
                    <a:pos x="303570" y="56830"/>
                  </a:cxn>
                  <a:cxn ang="0">
                    <a:pos x="302494" y="47179"/>
                  </a:cxn>
                  <a:cxn ang="0">
                    <a:pos x="293882" y="25734"/>
                  </a:cxn>
                  <a:cxn ang="0">
                    <a:pos x="278811" y="9650"/>
                  </a:cxn>
                  <a:cxn ang="0">
                    <a:pos x="257281" y="2145"/>
                  </a:cxn>
                  <a:cxn ang="0">
                    <a:pos x="247593" y="0"/>
                  </a:cxn>
                  <a:cxn ang="0">
                    <a:pos x="223910" y="4289"/>
                  </a:cxn>
                  <a:cxn ang="0">
                    <a:pos x="206686" y="18228"/>
                  </a:cxn>
                  <a:cxn ang="0">
                    <a:pos x="194845" y="35384"/>
                  </a:cxn>
                  <a:cxn ang="0">
                    <a:pos x="188386" y="56830"/>
                  </a:cxn>
                  <a:cxn ang="0">
                    <a:pos x="190539" y="66480"/>
                  </a:cxn>
                  <a:cxn ang="0">
                    <a:pos x="91502" y="126526"/>
                  </a:cxn>
                  <a:cxn ang="0">
                    <a:pos x="73201" y="116876"/>
                  </a:cxn>
                  <a:cxn ang="0">
                    <a:pos x="55977" y="114731"/>
                  </a:cxn>
                  <a:cxn ang="0">
                    <a:pos x="44136" y="114731"/>
                  </a:cxn>
                  <a:cxn ang="0">
                    <a:pos x="24759" y="124382"/>
                  </a:cxn>
                  <a:cxn ang="0">
                    <a:pos x="9688" y="140466"/>
                  </a:cxn>
                  <a:cxn ang="0">
                    <a:pos x="0" y="159766"/>
                  </a:cxn>
                  <a:cxn ang="0">
                    <a:pos x="0" y="171561"/>
                  </a:cxn>
                  <a:cxn ang="0">
                    <a:pos x="3229" y="193006"/>
                  </a:cxn>
                  <a:cxn ang="0">
                    <a:pos x="15071" y="212307"/>
                  </a:cxn>
                  <a:cxn ang="0">
                    <a:pos x="32295" y="224102"/>
                  </a:cxn>
                  <a:cxn ang="0">
                    <a:pos x="55977" y="227318"/>
                  </a:cxn>
                  <a:cxn ang="0">
                    <a:pos x="65666" y="227318"/>
                  </a:cxn>
                  <a:cxn ang="0">
                    <a:pos x="83966" y="221957"/>
                  </a:cxn>
                  <a:cxn ang="0">
                    <a:pos x="190539" y="276642"/>
                  </a:cxn>
                  <a:cxn ang="0">
                    <a:pos x="188386" y="286293"/>
                  </a:cxn>
                  <a:cxn ang="0">
                    <a:pos x="190539" y="298087"/>
                  </a:cxn>
                  <a:cxn ang="0">
                    <a:pos x="198074" y="317388"/>
                  </a:cxn>
                  <a:cxn ang="0">
                    <a:pos x="214221" y="332400"/>
                  </a:cxn>
                  <a:cxn ang="0">
                    <a:pos x="235751" y="340978"/>
                  </a:cxn>
                  <a:cxn ang="0">
                    <a:pos x="247593" y="342050"/>
                  </a:cxn>
                  <a:cxn ang="0">
                    <a:pos x="269122" y="338833"/>
                  </a:cxn>
                  <a:cxn ang="0">
                    <a:pos x="286346" y="324894"/>
                  </a:cxn>
                  <a:cxn ang="0">
                    <a:pos x="298188" y="307738"/>
                  </a:cxn>
                  <a:cxn ang="0">
                    <a:pos x="303570" y="286293"/>
                  </a:cxn>
                  <a:cxn ang="0">
                    <a:pos x="302494" y="274498"/>
                  </a:cxn>
                  <a:cxn ang="0">
                    <a:pos x="293882" y="253053"/>
                  </a:cxn>
                  <a:cxn ang="0">
                    <a:pos x="278811" y="236969"/>
                  </a:cxn>
                  <a:cxn ang="0">
                    <a:pos x="257281" y="229463"/>
                  </a:cxn>
                  <a:cxn ang="0">
                    <a:pos x="247593" y="227318"/>
                  </a:cxn>
                </a:cxnLst>
                <a:rect l="txL" t="txT" r="txR" b="txB"/>
                <a:pathLst>
                  <a:path w="282" h="319">
                    <a:moveTo>
                      <a:pt x="230" y="212"/>
                    </a:moveTo>
                    <a:lnTo>
                      <a:pt x="230" y="212"/>
                    </a:lnTo>
                    <a:lnTo>
                      <a:pt x="221" y="214"/>
                    </a:lnTo>
                    <a:lnTo>
                      <a:pt x="212" y="216"/>
                    </a:lnTo>
                    <a:lnTo>
                      <a:pt x="204" y="220"/>
                    </a:lnTo>
                    <a:lnTo>
                      <a:pt x="197" y="223"/>
                    </a:lnTo>
                    <a:lnTo>
                      <a:pt x="105" y="169"/>
                    </a:lnTo>
                    <a:lnTo>
                      <a:pt x="105" y="160"/>
                    </a:lnTo>
                    <a:lnTo>
                      <a:pt x="105" y="151"/>
                    </a:lnTo>
                    <a:lnTo>
                      <a:pt x="197" y="96"/>
                    </a:lnTo>
                    <a:lnTo>
                      <a:pt x="204" y="100"/>
                    </a:lnTo>
                    <a:lnTo>
                      <a:pt x="212" y="104"/>
                    </a:lnTo>
                    <a:lnTo>
                      <a:pt x="221" y="105"/>
                    </a:lnTo>
                    <a:lnTo>
                      <a:pt x="230" y="107"/>
                    </a:lnTo>
                    <a:lnTo>
                      <a:pt x="239" y="105"/>
                    </a:lnTo>
                    <a:lnTo>
                      <a:pt x="250" y="102"/>
                    </a:lnTo>
                    <a:lnTo>
                      <a:pt x="259" y="98"/>
                    </a:lnTo>
                    <a:lnTo>
                      <a:pt x="266" y="91"/>
                    </a:lnTo>
                    <a:lnTo>
                      <a:pt x="273" y="84"/>
                    </a:lnTo>
                    <a:lnTo>
                      <a:pt x="277" y="75"/>
                    </a:lnTo>
                    <a:lnTo>
                      <a:pt x="281" y="64"/>
                    </a:lnTo>
                    <a:lnTo>
                      <a:pt x="282" y="53"/>
                    </a:lnTo>
                    <a:lnTo>
                      <a:pt x="281" y="44"/>
                    </a:lnTo>
                    <a:lnTo>
                      <a:pt x="277" y="33"/>
                    </a:lnTo>
                    <a:lnTo>
                      <a:pt x="273" y="24"/>
                    </a:lnTo>
                    <a:lnTo>
                      <a:pt x="266" y="17"/>
                    </a:lnTo>
                    <a:lnTo>
                      <a:pt x="259" y="9"/>
                    </a:lnTo>
                    <a:lnTo>
                      <a:pt x="250" y="4"/>
                    </a:lnTo>
                    <a:lnTo>
                      <a:pt x="239" y="2"/>
                    </a:lnTo>
                    <a:lnTo>
                      <a:pt x="230" y="0"/>
                    </a:lnTo>
                    <a:lnTo>
                      <a:pt x="219" y="2"/>
                    </a:lnTo>
                    <a:lnTo>
                      <a:pt x="208" y="4"/>
                    </a:lnTo>
                    <a:lnTo>
                      <a:pt x="199" y="9"/>
                    </a:lnTo>
                    <a:lnTo>
                      <a:pt x="192" y="17"/>
                    </a:lnTo>
                    <a:lnTo>
                      <a:pt x="184" y="24"/>
                    </a:lnTo>
                    <a:lnTo>
                      <a:pt x="181" y="33"/>
                    </a:lnTo>
                    <a:lnTo>
                      <a:pt x="177" y="44"/>
                    </a:lnTo>
                    <a:lnTo>
                      <a:pt x="175" y="53"/>
                    </a:lnTo>
                    <a:lnTo>
                      <a:pt x="177" y="62"/>
                    </a:lnTo>
                    <a:lnTo>
                      <a:pt x="85" y="118"/>
                    </a:lnTo>
                    <a:lnTo>
                      <a:pt x="78" y="113"/>
                    </a:lnTo>
                    <a:lnTo>
                      <a:pt x="68" y="109"/>
                    </a:lnTo>
                    <a:lnTo>
                      <a:pt x="61" y="107"/>
                    </a:lnTo>
                    <a:lnTo>
                      <a:pt x="52" y="107"/>
                    </a:lnTo>
                    <a:lnTo>
                      <a:pt x="41" y="107"/>
                    </a:lnTo>
                    <a:lnTo>
                      <a:pt x="30" y="111"/>
                    </a:lnTo>
                    <a:lnTo>
                      <a:pt x="23" y="116"/>
                    </a:lnTo>
                    <a:lnTo>
                      <a:pt x="14" y="122"/>
                    </a:lnTo>
                    <a:lnTo>
                      <a:pt x="9" y="131"/>
                    </a:lnTo>
                    <a:lnTo>
                      <a:pt x="3" y="140"/>
                    </a:lnTo>
                    <a:lnTo>
                      <a:pt x="0" y="149"/>
                    </a:lnTo>
                    <a:lnTo>
                      <a:pt x="0" y="160"/>
                    </a:lnTo>
                    <a:lnTo>
                      <a:pt x="0" y="171"/>
                    </a:lnTo>
                    <a:lnTo>
                      <a:pt x="3" y="180"/>
                    </a:lnTo>
                    <a:lnTo>
                      <a:pt x="9" y="189"/>
                    </a:lnTo>
                    <a:lnTo>
                      <a:pt x="14" y="198"/>
                    </a:lnTo>
                    <a:lnTo>
                      <a:pt x="23" y="203"/>
                    </a:lnTo>
                    <a:lnTo>
                      <a:pt x="30" y="209"/>
                    </a:lnTo>
                    <a:lnTo>
                      <a:pt x="41" y="212"/>
                    </a:lnTo>
                    <a:lnTo>
                      <a:pt x="52" y="212"/>
                    </a:lnTo>
                    <a:lnTo>
                      <a:pt x="61" y="212"/>
                    </a:lnTo>
                    <a:lnTo>
                      <a:pt x="68" y="211"/>
                    </a:lnTo>
                    <a:lnTo>
                      <a:pt x="78" y="207"/>
                    </a:lnTo>
                    <a:lnTo>
                      <a:pt x="85" y="202"/>
                    </a:lnTo>
                    <a:lnTo>
                      <a:pt x="177" y="258"/>
                    </a:lnTo>
                    <a:lnTo>
                      <a:pt x="175" y="267"/>
                    </a:lnTo>
                    <a:lnTo>
                      <a:pt x="177" y="278"/>
                    </a:lnTo>
                    <a:lnTo>
                      <a:pt x="181" y="287"/>
                    </a:lnTo>
                    <a:lnTo>
                      <a:pt x="184" y="296"/>
                    </a:lnTo>
                    <a:lnTo>
                      <a:pt x="192" y="303"/>
                    </a:lnTo>
                    <a:lnTo>
                      <a:pt x="199" y="310"/>
                    </a:lnTo>
                    <a:lnTo>
                      <a:pt x="208" y="316"/>
                    </a:lnTo>
                    <a:lnTo>
                      <a:pt x="219" y="318"/>
                    </a:lnTo>
                    <a:lnTo>
                      <a:pt x="230" y="319"/>
                    </a:lnTo>
                    <a:lnTo>
                      <a:pt x="239" y="318"/>
                    </a:lnTo>
                    <a:lnTo>
                      <a:pt x="250" y="316"/>
                    </a:lnTo>
                    <a:lnTo>
                      <a:pt x="259" y="310"/>
                    </a:lnTo>
                    <a:lnTo>
                      <a:pt x="266" y="303"/>
                    </a:lnTo>
                    <a:lnTo>
                      <a:pt x="273" y="296"/>
                    </a:lnTo>
                    <a:lnTo>
                      <a:pt x="277" y="287"/>
                    </a:lnTo>
                    <a:lnTo>
                      <a:pt x="281" y="278"/>
                    </a:lnTo>
                    <a:lnTo>
                      <a:pt x="282" y="267"/>
                    </a:lnTo>
                    <a:lnTo>
                      <a:pt x="281" y="256"/>
                    </a:lnTo>
                    <a:lnTo>
                      <a:pt x="277" y="245"/>
                    </a:lnTo>
                    <a:lnTo>
                      <a:pt x="273" y="236"/>
                    </a:lnTo>
                    <a:lnTo>
                      <a:pt x="266" y="229"/>
                    </a:lnTo>
                    <a:lnTo>
                      <a:pt x="259" y="221"/>
                    </a:lnTo>
                    <a:lnTo>
                      <a:pt x="250" y="218"/>
                    </a:lnTo>
                    <a:lnTo>
                      <a:pt x="239" y="214"/>
                    </a:lnTo>
                    <a:lnTo>
                      <a:pt x="230" y="212"/>
                    </a:lnTo>
                    <a:close/>
                  </a:path>
                </a:pathLst>
              </a:custGeom>
              <a:solidFill>
                <a:schemeClr val="bg1"/>
              </a:solidFill>
              <a:ln w="9525">
                <a:noFill/>
              </a:ln>
            </p:spPr>
            <p:txBody>
              <a:bodyPr/>
              <a:lstStyle/>
              <a:p>
                <a:endParaRPr sz="1500" dirty="0">
                  <a:latin typeface="+mn-ea"/>
                  <a:sym typeface="FZHei-B01S" panose="02010601030101010101" pitchFamily="2" charset="-122"/>
                </a:endParaRPr>
              </a:p>
            </p:txBody>
          </p:sp>
        </p:grpSp>
        <p:grpSp>
          <p:nvGrpSpPr>
            <p:cNvPr id="30" name="Group 85">
              <a:extLst>
                <a:ext uri="{FF2B5EF4-FFF2-40B4-BE49-F238E27FC236}">
                  <a16:creationId xmlns="" xmlns:a16="http://schemas.microsoft.com/office/drawing/2014/main" id="{00FD578E-EE65-4AC9-B593-8C89847B3103}"/>
                </a:ext>
              </a:extLst>
            </p:cNvPr>
            <p:cNvGrpSpPr/>
            <p:nvPr/>
          </p:nvGrpSpPr>
          <p:grpSpPr>
            <a:xfrm>
              <a:off x="5089684" y="3466700"/>
              <a:ext cx="582930" cy="582930"/>
              <a:chOff x="5143504" y="3643320"/>
              <a:chExt cx="636196" cy="636164"/>
            </a:xfrm>
          </p:grpSpPr>
          <p:sp>
            <p:nvSpPr>
              <p:cNvPr id="32" name="Rectangle 27">
                <a:extLst>
                  <a:ext uri="{FF2B5EF4-FFF2-40B4-BE49-F238E27FC236}">
                    <a16:creationId xmlns="" xmlns:a16="http://schemas.microsoft.com/office/drawing/2014/main" id="{1C54598E-49CB-45D6-993A-5DCBD9F25B0F}"/>
                  </a:ext>
                </a:extLst>
              </p:cNvPr>
              <p:cNvSpPr/>
              <p:nvPr/>
            </p:nvSpPr>
            <p:spPr>
              <a:xfrm>
                <a:off x="5143504" y="3643292"/>
                <a:ext cx="636592" cy="63633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sp>
            <p:nvSpPr>
              <p:cNvPr id="34" name="Freeform 107">
                <a:extLst>
                  <a:ext uri="{FF2B5EF4-FFF2-40B4-BE49-F238E27FC236}">
                    <a16:creationId xmlns="" xmlns:a16="http://schemas.microsoft.com/office/drawing/2014/main" id="{99B34F78-A301-4E4A-A6D3-14243BF0DF11}"/>
                  </a:ext>
                </a:extLst>
              </p:cNvPr>
              <p:cNvSpPr>
                <a:spLocks noEditPoints="1"/>
              </p:cNvSpPr>
              <p:nvPr/>
            </p:nvSpPr>
            <p:spPr>
              <a:xfrm>
                <a:off x="5286380" y="3786196"/>
                <a:ext cx="365566" cy="314258"/>
              </a:xfrm>
              <a:custGeom>
                <a:avLst/>
                <a:gdLst>
                  <a:gd name="txL" fmla="*/ 0 w 343"/>
                  <a:gd name="txT" fmla="*/ 0 h 294"/>
                  <a:gd name="txR" fmla="*/ 343 w 343"/>
                  <a:gd name="txB" fmla="*/ 294 h 294"/>
                </a:gdLst>
                <a:ahLst/>
                <a:cxnLst>
                  <a:cxn ang="0">
                    <a:pos x="359171" y="176369"/>
                  </a:cxn>
                  <a:cxn ang="0">
                    <a:pos x="181184" y="0"/>
                  </a:cxn>
                  <a:cxn ang="0">
                    <a:pos x="5329" y="176369"/>
                  </a:cxn>
                  <a:cxn ang="0">
                    <a:pos x="5329" y="176369"/>
                  </a:cxn>
                  <a:cxn ang="0">
                    <a:pos x="0" y="183852"/>
                  </a:cxn>
                  <a:cxn ang="0">
                    <a:pos x="0" y="193472"/>
                  </a:cxn>
                  <a:cxn ang="0">
                    <a:pos x="0" y="202023"/>
                  </a:cxn>
                  <a:cxn ang="0">
                    <a:pos x="5329" y="209505"/>
                  </a:cxn>
                  <a:cxn ang="0">
                    <a:pos x="5329" y="209505"/>
                  </a:cxn>
                  <a:cxn ang="0">
                    <a:pos x="13855" y="214850"/>
                  </a:cxn>
                  <a:cxn ang="0">
                    <a:pos x="21316" y="214850"/>
                  </a:cxn>
                  <a:cxn ang="0">
                    <a:pos x="30908" y="214850"/>
                  </a:cxn>
                  <a:cxn ang="0">
                    <a:pos x="38368" y="209505"/>
                  </a:cxn>
                  <a:cxn ang="0">
                    <a:pos x="44763" y="202023"/>
                  </a:cxn>
                  <a:cxn ang="0">
                    <a:pos x="44763" y="314258"/>
                  </a:cxn>
                  <a:cxn ang="0">
                    <a:pos x="320803" y="314258"/>
                  </a:cxn>
                  <a:cxn ang="0">
                    <a:pos x="320803" y="202023"/>
                  </a:cxn>
                  <a:cxn ang="0">
                    <a:pos x="326132" y="209505"/>
                  </a:cxn>
                  <a:cxn ang="0">
                    <a:pos x="326132" y="209505"/>
                  </a:cxn>
                  <a:cxn ang="0">
                    <a:pos x="334658" y="214850"/>
                  </a:cxn>
                  <a:cxn ang="0">
                    <a:pos x="342119" y="214850"/>
                  </a:cxn>
                  <a:cxn ang="0">
                    <a:pos x="342119" y="214850"/>
                  </a:cxn>
                  <a:cxn ang="0">
                    <a:pos x="351711" y="214850"/>
                  </a:cxn>
                  <a:cxn ang="0">
                    <a:pos x="359171" y="209505"/>
                  </a:cxn>
                  <a:cxn ang="0">
                    <a:pos x="359171" y="209505"/>
                  </a:cxn>
                  <a:cxn ang="0">
                    <a:pos x="363434" y="202023"/>
                  </a:cxn>
                  <a:cxn ang="0">
                    <a:pos x="365566" y="193472"/>
                  </a:cxn>
                  <a:cxn ang="0">
                    <a:pos x="363434" y="183852"/>
                  </a:cxn>
                  <a:cxn ang="0">
                    <a:pos x="359171" y="176369"/>
                  </a:cxn>
                  <a:cxn ang="0">
                    <a:pos x="359171" y="176369"/>
                  </a:cxn>
                  <a:cxn ang="0">
                    <a:pos x="297355" y="290742"/>
                  </a:cxn>
                  <a:cxn ang="0">
                    <a:pos x="228079" y="290742"/>
                  </a:cxn>
                  <a:cxn ang="0">
                    <a:pos x="228079" y="199885"/>
                  </a:cxn>
                  <a:cxn ang="0">
                    <a:pos x="137487" y="199885"/>
                  </a:cxn>
                  <a:cxn ang="0">
                    <a:pos x="137487" y="290742"/>
                  </a:cxn>
                  <a:cxn ang="0">
                    <a:pos x="67145" y="290742"/>
                  </a:cxn>
                  <a:cxn ang="0">
                    <a:pos x="67145" y="180645"/>
                  </a:cxn>
                  <a:cxn ang="0">
                    <a:pos x="181184" y="64134"/>
                  </a:cxn>
                  <a:cxn ang="0">
                    <a:pos x="297355" y="180645"/>
                  </a:cxn>
                  <a:cxn ang="0">
                    <a:pos x="297355" y="290742"/>
                  </a:cxn>
                </a:cxnLst>
                <a:rect l="txL" t="txT" r="txR" b="txB"/>
                <a:pathLst>
                  <a:path w="343" h="294">
                    <a:moveTo>
                      <a:pt x="337" y="165"/>
                    </a:moveTo>
                    <a:lnTo>
                      <a:pt x="170" y="0"/>
                    </a:lnTo>
                    <a:lnTo>
                      <a:pt x="5" y="165"/>
                    </a:lnTo>
                    <a:lnTo>
                      <a:pt x="0" y="172"/>
                    </a:lnTo>
                    <a:lnTo>
                      <a:pt x="0" y="181"/>
                    </a:lnTo>
                    <a:lnTo>
                      <a:pt x="0" y="189"/>
                    </a:lnTo>
                    <a:lnTo>
                      <a:pt x="5" y="196"/>
                    </a:lnTo>
                    <a:lnTo>
                      <a:pt x="13" y="201"/>
                    </a:lnTo>
                    <a:lnTo>
                      <a:pt x="20" y="201"/>
                    </a:lnTo>
                    <a:lnTo>
                      <a:pt x="29" y="201"/>
                    </a:lnTo>
                    <a:lnTo>
                      <a:pt x="36" y="196"/>
                    </a:lnTo>
                    <a:lnTo>
                      <a:pt x="42" y="189"/>
                    </a:lnTo>
                    <a:lnTo>
                      <a:pt x="42" y="294"/>
                    </a:lnTo>
                    <a:lnTo>
                      <a:pt x="301" y="294"/>
                    </a:lnTo>
                    <a:lnTo>
                      <a:pt x="301" y="189"/>
                    </a:lnTo>
                    <a:lnTo>
                      <a:pt x="306" y="196"/>
                    </a:lnTo>
                    <a:lnTo>
                      <a:pt x="314" y="201"/>
                    </a:lnTo>
                    <a:lnTo>
                      <a:pt x="321" y="201"/>
                    </a:lnTo>
                    <a:lnTo>
                      <a:pt x="330" y="201"/>
                    </a:lnTo>
                    <a:lnTo>
                      <a:pt x="337" y="196"/>
                    </a:lnTo>
                    <a:lnTo>
                      <a:pt x="341" y="189"/>
                    </a:lnTo>
                    <a:lnTo>
                      <a:pt x="343" y="181"/>
                    </a:lnTo>
                    <a:lnTo>
                      <a:pt x="341" y="172"/>
                    </a:lnTo>
                    <a:lnTo>
                      <a:pt x="337" y="165"/>
                    </a:lnTo>
                    <a:close/>
                    <a:moveTo>
                      <a:pt x="279" y="272"/>
                    </a:moveTo>
                    <a:lnTo>
                      <a:pt x="214" y="272"/>
                    </a:lnTo>
                    <a:lnTo>
                      <a:pt x="214" y="187"/>
                    </a:lnTo>
                    <a:lnTo>
                      <a:pt x="129" y="187"/>
                    </a:lnTo>
                    <a:lnTo>
                      <a:pt x="129" y="272"/>
                    </a:lnTo>
                    <a:lnTo>
                      <a:pt x="63" y="272"/>
                    </a:lnTo>
                    <a:lnTo>
                      <a:pt x="63" y="169"/>
                    </a:lnTo>
                    <a:lnTo>
                      <a:pt x="170" y="60"/>
                    </a:lnTo>
                    <a:lnTo>
                      <a:pt x="279" y="169"/>
                    </a:lnTo>
                    <a:lnTo>
                      <a:pt x="279" y="272"/>
                    </a:lnTo>
                    <a:close/>
                  </a:path>
                </a:pathLst>
              </a:custGeom>
              <a:solidFill>
                <a:schemeClr val="bg1"/>
              </a:solidFill>
              <a:ln w="9525">
                <a:noFill/>
              </a:ln>
            </p:spPr>
            <p:txBody>
              <a:bodyPr/>
              <a:lstStyle/>
              <a:p>
                <a:endParaRPr sz="1500" dirty="0">
                  <a:latin typeface="+mn-ea"/>
                  <a:sym typeface="FZHei-B01S" panose="02010601030101010101" pitchFamily="2" charset="-122"/>
                </a:endParaRPr>
              </a:p>
            </p:txBody>
          </p:sp>
        </p:grpSp>
        <p:grpSp>
          <p:nvGrpSpPr>
            <p:cNvPr id="35" name="Group 86">
              <a:extLst>
                <a:ext uri="{FF2B5EF4-FFF2-40B4-BE49-F238E27FC236}">
                  <a16:creationId xmlns="" xmlns:a16="http://schemas.microsoft.com/office/drawing/2014/main" id="{DF23EDF3-EB8F-48D3-99B1-6701451310FE}"/>
                </a:ext>
              </a:extLst>
            </p:cNvPr>
            <p:cNvGrpSpPr/>
            <p:nvPr/>
          </p:nvGrpSpPr>
          <p:grpSpPr>
            <a:xfrm>
              <a:off x="3453765" y="3466700"/>
              <a:ext cx="582930" cy="582930"/>
              <a:chOff x="3357554" y="3643320"/>
              <a:chExt cx="636196" cy="636164"/>
            </a:xfrm>
          </p:grpSpPr>
          <p:sp>
            <p:nvSpPr>
              <p:cNvPr id="36" name="Rectangle 26">
                <a:extLst>
                  <a:ext uri="{FF2B5EF4-FFF2-40B4-BE49-F238E27FC236}">
                    <a16:creationId xmlns="" xmlns:a16="http://schemas.microsoft.com/office/drawing/2014/main" id="{3520809C-3D8D-4AD5-9702-EA5B499F78C0}"/>
                  </a:ext>
                </a:extLst>
              </p:cNvPr>
              <p:cNvSpPr/>
              <p:nvPr/>
            </p:nvSpPr>
            <p:spPr>
              <a:xfrm>
                <a:off x="3357228" y="3643292"/>
                <a:ext cx="636522" cy="63633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nvGrpSpPr>
              <p:cNvPr id="38" name="Group 67">
                <a:extLst>
                  <a:ext uri="{FF2B5EF4-FFF2-40B4-BE49-F238E27FC236}">
                    <a16:creationId xmlns="" xmlns:a16="http://schemas.microsoft.com/office/drawing/2014/main" id="{80C6D728-62F8-4AD7-B59D-BE4EFE3479B1}"/>
                  </a:ext>
                </a:extLst>
              </p:cNvPr>
              <p:cNvGrpSpPr/>
              <p:nvPr/>
            </p:nvGrpSpPr>
            <p:grpSpPr>
              <a:xfrm>
                <a:off x="3428992" y="3857634"/>
                <a:ext cx="503238" cy="177800"/>
                <a:chOff x="1441430" y="4357700"/>
                <a:chExt cx="503238" cy="177800"/>
              </a:xfrm>
              <a:solidFill>
                <a:schemeClr val="bg1"/>
              </a:solidFill>
            </p:grpSpPr>
            <p:sp>
              <p:nvSpPr>
                <p:cNvPr id="39" name="Freeform 19">
                  <a:extLst>
                    <a:ext uri="{FF2B5EF4-FFF2-40B4-BE49-F238E27FC236}">
                      <a16:creationId xmlns="" xmlns:a16="http://schemas.microsoft.com/office/drawing/2014/main" id="{70C89296-5F2B-4E24-86D2-1DAA36D2EB18}"/>
                    </a:ext>
                  </a:extLst>
                </p:cNvPr>
                <p:cNvSpPr/>
                <p:nvPr/>
              </p:nvSpPr>
              <p:spPr bwMode="auto">
                <a:xfrm>
                  <a:off x="1441430" y="4357700"/>
                  <a:ext cx="231775" cy="177800"/>
                </a:xfrm>
                <a:custGeom>
                  <a:avLst/>
                  <a:gdLst/>
                  <a:ahLst/>
                  <a:cxnLst>
                    <a:cxn ang="0">
                      <a:pos x="192" y="0"/>
                    </a:cxn>
                    <a:cxn ang="0">
                      <a:pos x="203" y="0"/>
                    </a:cxn>
                    <a:cxn ang="0">
                      <a:pos x="225" y="5"/>
                    </a:cxn>
                    <a:cxn ang="0">
                      <a:pos x="245" y="13"/>
                    </a:cxn>
                    <a:cxn ang="0">
                      <a:pos x="262" y="26"/>
                    </a:cxn>
                    <a:cxn ang="0">
                      <a:pos x="271" y="32"/>
                    </a:cxn>
                    <a:cxn ang="0">
                      <a:pos x="282" y="47"/>
                    </a:cxn>
                    <a:cxn ang="0">
                      <a:pos x="292" y="63"/>
                    </a:cxn>
                    <a:cxn ang="0">
                      <a:pos x="232" y="63"/>
                    </a:cxn>
                    <a:cxn ang="0">
                      <a:pos x="213" y="53"/>
                    </a:cxn>
                    <a:cxn ang="0">
                      <a:pos x="192" y="49"/>
                    </a:cxn>
                    <a:cxn ang="0">
                      <a:pos x="112" y="49"/>
                    </a:cxn>
                    <a:cxn ang="0">
                      <a:pos x="88" y="54"/>
                    </a:cxn>
                    <a:cxn ang="0">
                      <a:pos x="68" y="68"/>
                    </a:cxn>
                    <a:cxn ang="0">
                      <a:pos x="61" y="77"/>
                    </a:cxn>
                    <a:cxn ang="0">
                      <a:pos x="51" y="99"/>
                    </a:cxn>
                    <a:cxn ang="0">
                      <a:pos x="50" y="111"/>
                    </a:cxn>
                    <a:cxn ang="0">
                      <a:pos x="51" y="124"/>
                    </a:cxn>
                    <a:cxn ang="0">
                      <a:pos x="61" y="146"/>
                    </a:cxn>
                    <a:cxn ang="0">
                      <a:pos x="68" y="154"/>
                    </a:cxn>
                    <a:cxn ang="0">
                      <a:pos x="88" y="168"/>
                    </a:cxn>
                    <a:cxn ang="0">
                      <a:pos x="112" y="173"/>
                    </a:cxn>
                    <a:cxn ang="0">
                      <a:pos x="192" y="173"/>
                    </a:cxn>
                    <a:cxn ang="0">
                      <a:pos x="213" y="169"/>
                    </a:cxn>
                    <a:cxn ang="0">
                      <a:pos x="232" y="158"/>
                    </a:cxn>
                    <a:cxn ang="0">
                      <a:pos x="292" y="158"/>
                    </a:cxn>
                    <a:cxn ang="0">
                      <a:pos x="282" y="175"/>
                    </a:cxn>
                    <a:cxn ang="0">
                      <a:pos x="271" y="189"/>
                    </a:cxn>
                    <a:cxn ang="0">
                      <a:pos x="262" y="196"/>
                    </a:cxn>
                    <a:cxn ang="0">
                      <a:pos x="245" y="209"/>
                    </a:cxn>
                    <a:cxn ang="0">
                      <a:pos x="225" y="217"/>
                    </a:cxn>
                    <a:cxn ang="0">
                      <a:pos x="203" y="221"/>
                    </a:cxn>
                    <a:cxn ang="0">
                      <a:pos x="112" y="222"/>
                    </a:cxn>
                    <a:cxn ang="0">
                      <a:pos x="100" y="221"/>
                    </a:cxn>
                    <a:cxn ang="0">
                      <a:pos x="78" y="217"/>
                    </a:cxn>
                    <a:cxn ang="0">
                      <a:pos x="58" y="209"/>
                    </a:cxn>
                    <a:cxn ang="0">
                      <a:pos x="41" y="196"/>
                    </a:cxn>
                    <a:cxn ang="0">
                      <a:pos x="34" y="189"/>
                    </a:cxn>
                    <a:cxn ang="0">
                      <a:pos x="20" y="173"/>
                    </a:cxn>
                    <a:cxn ang="0">
                      <a:pos x="9" y="154"/>
                    </a:cxn>
                    <a:cxn ang="0">
                      <a:pos x="3" y="133"/>
                    </a:cxn>
                    <a:cxn ang="0">
                      <a:pos x="0" y="111"/>
                    </a:cxn>
                    <a:cxn ang="0">
                      <a:pos x="0" y="111"/>
                    </a:cxn>
                    <a:cxn ang="0">
                      <a:pos x="3" y="89"/>
                    </a:cxn>
                    <a:cxn ang="0">
                      <a:pos x="9" y="68"/>
                    </a:cxn>
                    <a:cxn ang="0">
                      <a:pos x="20" y="49"/>
                    </a:cxn>
                    <a:cxn ang="0">
                      <a:pos x="34" y="32"/>
                    </a:cxn>
                    <a:cxn ang="0">
                      <a:pos x="41" y="26"/>
                    </a:cxn>
                    <a:cxn ang="0">
                      <a:pos x="58" y="13"/>
                    </a:cxn>
                    <a:cxn ang="0">
                      <a:pos x="78" y="5"/>
                    </a:cxn>
                    <a:cxn ang="0">
                      <a:pos x="100" y="0"/>
                    </a:cxn>
                    <a:cxn ang="0">
                      <a:pos x="112" y="0"/>
                    </a:cxn>
                  </a:cxnLst>
                  <a:rect l="0" t="0" r="r" b="b"/>
                  <a:pathLst>
                    <a:path w="292" h="222">
                      <a:moveTo>
                        <a:pt x="112" y="0"/>
                      </a:moveTo>
                      <a:lnTo>
                        <a:pt x="192" y="0"/>
                      </a:lnTo>
                      <a:lnTo>
                        <a:pt x="192" y="0"/>
                      </a:lnTo>
                      <a:lnTo>
                        <a:pt x="203" y="0"/>
                      </a:lnTo>
                      <a:lnTo>
                        <a:pt x="214" y="2"/>
                      </a:lnTo>
                      <a:lnTo>
                        <a:pt x="225" y="5"/>
                      </a:lnTo>
                      <a:lnTo>
                        <a:pt x="235" y="9"/>
                      </a:lnTo>
                      <a:lnTo>
                        <a:pt x="245" y="13"/>
                      </a:lnTo>
                      <a:lnTo>
                        <a:pt x="254" y="18"/>
                      </a:lnTo>
                      <a:lnTo>
                        <a:pt x="262" y="26"/>
                      </a:lnTo>
                      <a:lnTo>
                        <a:pt x="271" y="32"/>
                      </a:lnTo>
                      <a:lnTo>
                        <a:pt x="271" y="32"/>
                      </a:lnTo>
                      <a:lnTo>
                        <a:pt x="277" y="39"/>
                      </a:lnTo>
                      <a:lnTo>
                        <a:pt x="282" y="47"/>
                      </a:lnTo>
                      <a:lnTo>
                        <a:pt x="288" y="56"/>
                      </a:lnTo>
                      <a:lnTo>
                        <a:pt x="292" y="63"/>
                      </a:lnTo>
                      <a:lnTo>
                        <a:pt x="232" y="63"/>
                      </a:lnTo>
                      <a:lnTo>
                        <a:pt x="232" y="63"/>
                      </a:lnTo>
                      <a:lnTo>
                        <a:pt x="223" y="58"/>
                      </a:lnTo>
                      <a:lnTo>
                        <a:pt x="213" y="53"/>
                      </a:lnTo>
                      <a:lnTo>
                        <a:pt x="203" y="51"/>
                      </a:lnTo>
                      <a:lnTo>
                        <a:pt x="192" y="49"/>
                      </a:lnTo>
                      <a:lnTo>
                        <a:pt x="112" y="49"/>
                      </a:lnTo>
                      <a:lnTo>
                        <a:pt x="112" y="49"/>
                      </a:lnTo>
                      <a:lnTo>
                        <a:pt x="99" y="51"/>
                      </a:lnTo>
                      <a:lnTo>
                        <a:pt x="88" y="54"/>
                      </a:lnTo>
                      <a:lnTo>
                        <a:pt x="77" y="60"/>
                      </a:lnTo>
                      <a:lnTo>
                        <a:pt x="68" y="68"/>
                      </a:lnTo>
                      <a:lnTo>
                        <a:pt x="68" y="68"/>
                      </a:lnTo>
                      <a:lnTo>
                        <a:pt x="61" y="77"/>
                      </a:lnTo>
                      <a:lnTo>
                        <a:pt x="55" y="86"/>
                      </a:lnTo>
                      <a:lnTo>
                        <a:pt x="51" y="99"/>
                      </a:lnTo>
                      <a:lnTo>
                        <a:pt x="50" y="111"/>
                      </a:lnTo>
                      <a:lnTo>
                        <a:pt x="50" y="111"/>
                      </a:lnTo>
                      <a:lnTo>
                        <a:pt x="50" y="111"/>
                      </a:lnTo>
                      <a:lnTo>
                        <a:pt x="51" y="124"/>
                      </a:lnTo>
                      <a:lnTo>
                        <a:pt x="55" y="135"/>
                      </a:lnTo>
                      <a:lnTo>
                        <a:pt x="61" y="146"/>
                      </a:lnTo>
                      <a:lnTo>
                        <a:pt x="68" y="154"/>
                      </a:lnTo>
                      <a:lnTo>
                        <a:pt x="68" y="154"/>
                      </a:lnTo>
                      <a:lnTo>
                        <a:pt x="77" y="162"/>
                      </a:lnTo>
                      <a:lnTo>
                        <a:pt x="88" y="168"/>
                      </a:lnTo>
                      <a:lnTo>
                        <a:pt x="99" y="172"/>
                      </a:lnTo>
                      <a:lnTo>
                        <a:pt x="112" y="173"/>
                      </a:lnTo>
                      <a:lnTo>
                        <a:pt x="192" y="173"/>
                      </a:lnTo>
                      <a:lnTo>
                        <a:pt x="192" y="173"/>
                      </a:lnTo>
                      <a:lnTo>
                        <a:pt x="203" y="172"/>
                      </a:lnTo>
                      <a:lnTo>
                        <a:pt x="213" y="169"/>
                      </a:lnTo>
                      <a:lnTo>
                        <a:pt x="223" y="164"/>
                      </a:lnTo>
                      <a:lnTo>
                        <a:pt x="232" y="158"/>
                      </a:lnTo>
                      <a:lnTo>
                        <a:pt x="292" y="158"/>
                      </a:lnTo>
                      <a:lnTo>
                        <a:pt x="292" y="158"/>
                      </a:lnTo>
                      <a:lnTo>
                        <a:pt x="288" y="167"/>
                      </a:lnTo>
                      <a:lnTo>
                        <a:pt x="282" y="175"/>
                      </a:lnTo>
                      <a:lnTo>
                        <a:pt x="277" y="183"/>
                      </a:lnTo>
                      <a:lnTo>
                        <a:pt x="271" y="189"/>
                      </a:lnTo>
                      <a:lnTo>
                        <a:pt x="271" y="189"/>
                      </a:lnTo>
                      <a:lnTo>
                        <a:pt x="262" y="196"/>
                      </a:lnTo>
                      <a:lnTo>
                        <a:pt x="254" y="203"/>
                      </a:lnTo>
                      <a:lnTo>
                        <a:pt x="245" y="209"/>
                      </a:lnTo>
                      <a:lnTo>
                        <a:pt x="235" y="214"/>
                      </a:lnTo>
                      <a:lnTo>
                        <a:pt x="225" y="217"/>
                      </a:lnTo>
                      <a:lnTo>
                        <a:pt x="214" y="220"/>
                      </a:lnTo>
                      <a:lnTo>
                        <a:pt x="203" y="221"/>
                      </a:lnTo>
                      <a:lnTo>
                        <a:pt x="192" y="222"/>
                      </a:lnTo>
                      <a:lnTo>
                        <a:pt x="112" y="222"/>
                      </a:lnTo>
                      <a:lnTo>
                        <a:pt x="112" y="222"/>
                      </a:lnTo>
                      <a:lnTo>
                        <a:pt x="100" y="221"/>
                      </a:lnTo>
                      <a:lnTo>
                        <a:pt x="89" y="220"/>
                      </a:lnTo>
                      <a:lnTo>
                        <a:pt x="78" y="217"/>
                      </a:lnTo>
                      <a:lnTo>
                        <a:pt x="68" y="214"/>
                      </a:lnTo>
                      <a:lnTo>
                        <a:pt x="58" y="209"/>
                      </a:lnTo>
                      <a:lnTo>
                        <a:pt x="50" y="203"/>
                      </a:lnTo>
                      <a:lnTo>
                        <a:pt x="41" y="196"/>
                      </a:lnTo>
                      <a:lnTo>
                        <a:pt x="34" y="189"/>
                      </a:lnTo>
                      <a:lnTo>
                        <a:pt x="34" y="189"/>
                      </a:lnTo>
                      <a:lnTo>
                        <a:pt x="26" y="182"/>
                      </a:lnTo>
                      <a:lnTo>
                        <a:pt x="20" y="173"/>
                      </a:lnTo>
                      <a:lnTo>
                        <a:pt x="14" y="164"/>
                      </a:lnTo>
                      <a:lnTo>
                        <a:pt x="9" y="154"/>
                      </a:lnTo>
                      <a:lnTo>
                        <a:pt x="5" y="143"/>
                      </a:lnTo>
                      <a:lnTo>
                        <a:pt x="3" y="133"/>
                      </a:lnTo>
                      <a:lnTo>
                        <a:pt x="2" y="122"/>
                      </a:lnTo>
                      <a:lnTo>
                        <a:pt x="0" y="111"/>
                      </a:lnTo>
                      <a:lnTo>
                        <a:pt x="0" y="111"/>
                      </a:lnTo>
                      <a:lnTo>
                        <a:pt x="0" y="111"/>
                      </a:lnTo>
                      <a:lnTo>
                        <a:pt x="2" y="100"/>
                      </a:lnTo>
                      <a:lnTo>
                        <a:pt x="3" y="89"/>
                      </a:lnTo>
                      <a:lnTo>
                        <a:pt x="5" y="78"/>
                      </a:lnTo>
                      <a:lnTo>
                        <a:pt x="9" y="68"/>
                      </a:lnTo>
                      <a:lnTo>
                        <a:pt x="14" y="58"/>
                      </a:lnTo>
                      <a:lnTo>
                        <a:pt x="20" y="49"/>
                      </a:lnTo>
                      <a:lnTo>
                        <a:pt x="26" y="41"/>
                      </a:lnTo>
                      <a:lnTo>
                        <a:pt x="34" y="32"/>
                      </a:lnTo>
                      <a:lnTo>
                        <a:pt x="34" y="32"/>
                      </a:lnTo>
                      <a:lnTo>
                        <a:pt x="41" y="26"/>
                      </a:lnTo>
                      <a:lnTo>
                        <a:pt x="50" y="18"/>
                      </a:lnTo>
                      <a:lnTo>
                        <a:pt x="58" y="13"/>
                      </a:lnTo>
                      <a:lnTo>
                        <a:pt x="68" y="9"/>
                      </a:lnTo>
                      <a:lnTo>
                        <a:pt x="78" y="5"/>
                      </a:lnTo>
                      <a:lnTo>
                        <a:pt x="89" y="2"/>
                      </a:lnTo>
                      <a:lnTo>
                        <a:pt x="100" y="0"/>
                      </a:lnTo>
                      <a:lnTo>
                        <a:pt x="112" y="0"/>
                      </a:lnTo>
                      <a:lnTo>
                        <a:pt x="112" y="0"/>
                      </a:lnTo>
                      <a:close/>
                    </a:path>
                  </a:pathLst>
                </a:custGeom>
                <a:grpFill/>
                <a:ln w="9525">
                  <a:noFill/>
                  <a:round/>
                </a:ln>
              </p:spPr>
              <p:txBody>
                <a:bodyPr/>
                <a:lstStyle/>
                <a:p>
                  <a:pPr defTabSz="685800">
                    <a:defRPr/>
                  </a:pPr>
                  <a:endParaRPr lang="en-US" sz="1500">
                    <a:latin typeface="+mn-ea"/>
                    <a:sym typeface="FZHei-B01S" panose="02010601030101010101" pitchFamily="2" charset="-122"/>
                  </a:endParaRPr>
                </a:p>
              </p:txBody>
            </p:sp>
            <p:sp>
              <p:nvSpPr>
                <p:cNvPr id="40" name="Freeform 20">
                  <a:extLst>
                    <a:ext uri="{FF2B5EF4-FFF2-40B4-BE49-F238E27FC236}">
                      <a16:creationId xmlns="" xmlns:a16="http://schemas.microsoft.com/office/drawing/2014/main" id="{568E1860-F202-43C0-A50A-09BD3517DCD7}"/>
                    </a:ext>
                  </a:extLst>
                </p:cNvPr>
                <p:cNvSpPr/>
                <p:nvPr/>
              </p:nvSpPr>
              <p:spPr bwMode="auto">
                <a:xfrm>
                  <a:off x="1714480" y="4357700"/>
                  <a:ext cx="230188" cy="177800"/>
                </a:xfrm>
                <a:custGeom>
                  <a:avLst/>
                  <a:gdLst/>
                  <a:ahLst/>
                  <a:cxnLst>
                    <a:cxn ang="0">
                      <a:pos x="181" y="0"/>
                    </a:cxn>
                    <a:cxn ang="0">
                      <a:pos x="192" y="0"/>
                    </a:cxn>
                    <a:cxn ang="0">
                      <a:pos x="213" y="5"/>
                    </a:cxn>
                    <a:cxn ang="0">
                      <a:pos x="234" y="13"/>
                    </a:cxn>
                    <a:cxn ang="0">
                      <a:pos x="251" y="26"/>
                    </a:cxn>
                    <a:cxn ang="0">
                      <a:pos x="258" y="32"/>
                    </a:cxn>
                    <a:cxn ang="0">
                      <a:pos x="272" y="49"/>
                    </a:cxn>
                    <a:cxn ang="0">
                      <a:pos x="283" y="68"/>
                    </a:cxn>
                    <a:cxn ang="0">
                      <a:pos x="289" y="89"/>
                    </a:cxn>
                    <a:cxn ang="0">
                      <a:pos x="292" y="111"/>
                    </a:cxn>
                    <a:cxn ang="0">
                      <a:pos x="292" y="111"/>
                    </a:cxn>
                    <a:cxn ang="0">
                      <a:pos x="289" y="133"/>
                    </a:cxn>
                    <a:cxn ang="0">
                      <a:pos x="283" y="154"/>
                    </a:cxn>
                    <a:cxn ang="0">
                      <a:pos x="272" y="173"/>
                    </a:cxn>
                    <a:cxn ang="0">
                      <a:pos x="258" y="189"/>
                    </a:cxn>
                    <a:cxn ang="0">
                      <a:pos x="251" y="196"/>
                    </a:cxn>
                    <a:cxn ang="0">
                      <a:pos x="234" y="209"/>
                    </a:cxn>
                    <a:cxn ang="0">
                      <a:pos x="213" y="217"/>
                    </a:cxn>
                    <a:cxn ang="0">
                      <a:pos x="192" y="221"/>
                    </a:cxn>
                    <a:cxn ang="0">
                      <a:pos x="100" y="222"/>
                    </a:cxn>
                    <a:cxn ang="0">
                      <a:pos x="89" y="221"/>
                    </a:cxn>
                    <a:cxn ang="0">
                      <a:pos x="67" y="217"/>
                    </a:cxn>
                    <a:cxn ang="0">
                      <a:pos x="47" y="209"/>
                    </a:cxn>
                    <a:cxn ang="0">
                      <a:pos x="30" y="196"/>
                    </a:cxn>
                    <a:cxn ang="0">
                      <a:pos x="21" y="189"/>
                    </a:cxn>
                    <a:cxn ang="0">
                      <a:pos x="9" y="175"/>
                    </a:cxn>
                    <a:cxn ang="0">
                      <a:pos x="0" y="158"/>
                    </a:cxn>
                    <a:cxn ang="0">
                      <a:pos x="61" y="158"/>
                    </a:cxn>
                    <a:cxn ang="0">
                      <a:pos x="79" y="169"/>
                    </a:cxn>
                    <a:cxn ang="0">
                      <a:pos x="100" y="173"/>
                    </a:cxn>
                    <a:cxn ang="0">
                      <a:pos x="181" y="173"/>
                    </a:cxn>
                    <a:cxn ang="0">
                      <a:pos x="204" y="168"/>
                    </a:cxn>
                    <a:cxn ang="0">
                      <a:pos x="224" y="154"/>
                    </a:cxn>
                    <a:cxn ang="0">
                      <a:pos x="231" y="146"/>
                    </a:cxn>
                    <a:cxn ang="0">
                      <a:pos x="241" y="124"/>
                    </a:cxn>
                    <a:cxn ang="0">
                      <a:pos x="242" y="111"/>
                    </a:cxn>
                    <a:cxn ang="0">
                      <a:pos x="241" y="99"/>
                    </a:cxn>
                    <a:cxn ang="0">
                      <a:pos x="231" y="77"/>
                    </a:cxn>
                    <a:cxn ang="0">
                      <a:pos x="224" y="68"/>
                    </a:cxn>
                    <a:cxn ang="0">
                      <a:pos x="204" y="54"/>
                    </a:cxn>
                    <a:cxn ang="0">
                      <a:pos x="181" y="49"/>
                    </a:cxn>
                    <a:cxn ang="0">
                      <a:pos x="100" y="49"/>
                    </a:cxn>
                    <a:cxn ang="0">
                      <a:pos x="79" y="53"/>
                    </a:cxn>
                    <a:cxn ang="0">
                      <a:pos x="61" y="63"/>
                    </a:cxn>
                    <a:cxn ang="0">
                      <a:pos x="0" y="63"/>
                    </a:cxn>
                    <a:cxn ang="0">
                      <a:pos x="9" y="47"/>
                    </a:cxn>
                    <a:cxn ang="0">
                      <a:pos x="21" y="32"/>
                    </a:cxn>
                    <a:cxn ang="0">
                      <a:pos x="30" y="26"/>
                    </a:cxn>
                    <a:cxn ang="0">
                      <a:pos x="47" y="13"/>
                    </a:cxn>
                    <a:cxn ang="0">
                      <a:pos x="67" y="5"/>
                    </a:cxn>
                    <a:cxn ang="0">
                      <a:pos x="89" y="0"/>
                    </a:cxn>
                    <a:cxn ang="0">
                      <a:pos x="100" y="0"/>
                    </a:cxn>
                  </a:cxnLst>
                  <a:rect l="0" t="0" r="r" b="b"/>
                  <a:pathLst>
                    <a:path w="292" h="222">
                      <a:moveTo>
                        <a:pt x="100" y="0"/>
                      </a:moveTo>
                      <a:lnTo>
                        <a:pt x="181" y="0"/>
                      </a:lnTo>
                      <a:lnTo>
                        <a:pt x="181" y="0"/>
                      </a:lnTo>
                      <a:lnTo>
                        <a:pt x="192" y="0"/>
                      </a:lnTo>
                      <a:lnTo>
                        <a:pt x="203" y="2"/>
                      </a:lnTo>
                      <a:lnTo>
                        <a:pt x="213" y="5"/>
                      </a:lnTo>
                      <a:lnTo>
                        <a:pt x="224" y="9"/>
                      </a:lnTo>
                      <a:lnTo>
                        <a:pt x="234" y="13"/>
                      </a:lnTo>
                      <a:lnTo>
                        <a:pt x="242" y="18"/>
                      </a:lnTo>
                      <a:lnTo>
                        <a:pt x="251" y="26"/>
                      </a:lnTo>
                      <a:lnTo>
                        <a:pt x="258" y="32"/>
                      </a:lnTo>
                      <a:lnTo>
                        <a:pt x="258" y="32"/>
                      </a:lnTo>
                      <a:lnTo>
                        <a:pt x="266" y="41"/>
                      </a:lnTo>
                      <a:lnTo>
                        <a:pt x="272" y="49"/>
                      </a:lnTo>
                      <a:lnTo>
                        <a:pt x="278" y="58"/>
                      </a:lnTo>
                      <a:lnTo>
                        <a:pt x="283" y="68"/>
                      </a:lnTo>
                      <a:lnTo>
                        <a:pt x="287" y="78"/>
                      </a:lnTo>
                      <a:lnTo>
                        <a:pt x="289" y="89"/>
                      </a:lnTo>
                      <a:lnTo>
                        <a:pt x="291" y="100"/>
                      </a:lnTo>
                      <a:lnTo>
                        <a:pt x="292" y="111"/>
                      </a:lnTo>
                      <a:lnTo>
                        <a:pt x="292" y="111"/>
                      </a:lnTo>
                      <a:lnTo>
                        <a:pt x="292" y="111"/>
                      </a:lnTo>
                      <a:lnTo>
                        <a:pt x="291" y="122"/>
                      </a:lnTo>
                      <a:lnTo>
                        <a:pt x="289" y="133"/>
                      </a:lnTo>
                      <a:lnTo>
                        <a:pt x="287" y="143"/>
                      </a:lnTo>
                      <a:lnTo>
                        <a:pt x="283" y="154"/>
                      </a:lnTo>
                      <a:lnTo>
                        <a:pt x="278" y="164"/>
                      </a:lnTo>
                      <a:lnTo>
                        <a:pt x="272" y="173"/>
                      </a:lnTo>
                      <a:lnTo>
                        <a:pt x="266" y="182"/>
                      </a:lnTo>
                      <a:lnTo>
                        <a:pt x="258" y="189"/>
                      </a:lnTo>
                      <a:lnTo>
                        <a:pt x="258" y="189"/>
                      </a:lnTo>
                      <a:lnTo>
                        <a:pt x="251" y="196"/>
                      </a:lnTo>
                      <a:lnTo>
                        <a:pt x="242" y="203"/>
                      </a:lnTo>
                      <a:lnTo>
                        <a:pt x="234" y="209"/>
                      </a:lnTo>
                      <a:lnTo>
                        <a:pt x="224" y="214"/>
                      </a:lnTo>
                      <a:lnTo>
                        <a:pt x="213" y="217"/>
                      </a:lnTo>
                      <a:lnTo>
                        <a:pt x="203" y="220"/>
                      </a:lnTo>
                      <a:lnTo>
                        <a:pt x="192" y="221"/>
                      </a:lnTo>
                      <a:lnTo>
                        <a:pt x="181" y="222"/>
                      </a:lnTo>
                      <a:lnTo>
                        <a:pt x="100" y="222"/>
                      </a:lnTo>
                      <a:lnTo>
                        <a:pt x="100" y="222"/>
                      </a:lnTo>
                      <a:lnTo>
                        <a:pt x="89" y="221"/>
                      </a:lnTo>
                      <a:lnTo>
                        <a:pt x="78" y="220"/>
                      </a:lnTo>
                      <a:lnTo>
                        <a:pt x="67" y="217"/>
                      </a:lnTo>
                      <a:lnTo>
                        <a:pt x="57" y="214"/>
                      </a:lnTo>
                      <a:lnTo>
                        <a:pt x="47" y="209"/>
                      </a:lnTo>
                      <a:lnTo>
                        <a:pt x="38" y="203"/>
                      </a:lnTo>
                      <a:lnTo>
                        <a:pt x="30" y="196"/>
                      </a:lnTo>
                      <a:lnTo>
                        <a:pt x="21" y="189"/>
                      </a:lnTo>
                      <a:lnTo>
                        <a:pt x="21" y="189"/>
                      </a:lnTo>
                      <a:lnTo>
                        <a:pt x="15" y="183"/>
                      </a:lnTo>
                      <a:lnTo>
                        <a:pt x="9" y="175"/>
                      </a:lnTo>
                      <a:lnTo>
                        <a:pt x="4" y="167"/>
                      </a:lnTo>
                      <a:lnTo>
                        <a:pt x="0" y="158"/>
                      </a:lnTo>
                      <a:lnTo>
                        <a:pt x="61" y="158"/>
                      </a:lnTo>
                      <a:lnTo>
                        <a:pt x="61" y="158"/>
                      </a:lnTo>
                      <a:lnTo>
                        <a:pt x="69" y="164"/>
                      </a:lnTo>
                      <a:lnTo>
                        <a:pt x="79" y="169"/>
                      </a:lnTo>
                      <a:lnTo>
                        <a:pt x="89" y="172"/>
                      </a:lnTo>
                      <a:lnTo>
                        <a:pt x="100" y="173"/>
                      </a:lnTo>
                      <a:lnTo>
                        <a:pt x="181" y="173"/>
                      </a:lnTo>
                      <a:lnTo>
                        <a:pt x="181" y="173"/>
                      </a:lnTo>
                      <a:lnTo>
                        <a:pt x="193" y="172"/>
                      </a:lnTo>
                      <a:lnTo>
                        <a:pt x="204" y="168"/>
                      </a:lnTo>
                      <a:lnTo>
                        <a:pt x="215" y="162"/>
                      </a:lnTo>
                      <a:lnTo>
                        <a:pt x="224" y="154"/>
                      </a:lnTo>
                      <a:lnTo>
                        <a:pt x="224" y="154"/>
                      </a:lnTo>
                      <a:lnTo>
                        <a:pt x="231" y="146"/>
                      </a:lnTo>
                      <a:lnTo>
                        <a:pt x="237" y="135"/>
                      </a:lnTo>
                      <a:lnTo>
                        <a:pt x="241" y="124"/>
                      </a:lnTo>
                      <a:lnTo>
                        <a:pt x="242" y="111"/>
                      </a:lnTo>
                      <a:lnTo>
                        <a:pt x="242" y="111"/>
                      </a:lnTo>
                      <a:lnTo>
                        <a:pt x="242" y="111"/>
                      </a:lnTo>
                      <a:lnTo>
                        <a:pt x="241" y="99"/>
                      </a:lnTo>
                      <a:lnTo>
                        <a:pt x="237" y="86"/>
                      </a:lnTo>
                      <a:lnTo>
                        <a:pt x="231" y="77"/>
                      </a:lnTo>
                      <a:lnTo>
                        <a:pt x="224" y="68"/>
                      </a:lnTo>
                      <a:lnTo>
                        <a:pt x="224" y="68"/>
                      </a:lnTo>
                      <a:lnTo>
                        <a:pt x="215" y="60"/>
                      </a:lnTo>
                      <a:lnTo>
                        <a:pt x="204" y="54"/>
                      </a:lnTo>
                      <a:lnTo>
                        <a:pt x="193" y="51"/>
                      </a:lnTo>
                      <a:lnTo>
                        <a:pt x="181" y="49"/>
                      </a:lnTo>
                      <a:lnTo>
                        <a:pt x="100" y="49"/>
                      </a:lnTo>
                      <a:lnTo>
                        <a:pt x="100" y="49"/>
                      </a:lnTo>
                      <a:lnTo>
                        <a:pt x="89" y="51"/>
                      </a:lnTo>
                      <a:lnTo>
                        <a:pt x="79" y="53"/>
                      </a:lnTo>
                      <a:lnTo>
                        <a:pt x="69" y="58"/>
                      </a:lnTo>
                      <a:lnTo>
                        <a:pt x="61" y="63"/>
                      </a:lnTo>
                      <a:lnTo>
                        <a:pt x="0" y="63"/>
                      </a:lnTo>
                      <a:lnTo>
                        <a:pt x="0" y="63"/>
                      </a:lnTo>
                      <a:lnTo>
                        <a:pt x="4" y="56"/>
                      </a:lnTo>
                      <a:lnTo>
                        <a:pt x="9" y="47"/>
                      </a:lnTo>
                      <a:lnTo>
                        <a:pt x="15" y="39"/>
                      </a:lnTo>
                      <a:lnTo>
                        <a:pt x="21" y="32"/>
                      </a:lnTo>
                      <a:lnTo>
                        <a:pt x="21" y="32"/>
                      </a:lnTo>
                      <a:lnTo>
                        <a:pt x="30" y="26"/>
                      </a:lnTo>
                      <a:lnTo>
                        <a:pt x="38" y="18"/>
                      </a:lnTo>
                      <a:lnTo>
                        <a:pt x="47" y="13"/>
                      </a:lnTo>
                      <a:lnTo>
                        <a:pt x="57" y="9"/>
                      </a:lnTo>
                      <a:lnTo>
                        <a:pt x="67" y="5"/>
                      </a:lnTo>
                      <a:lnTo>
                        <a:pt x="78" y="2"/>
                      </a:lnTo>
                      <a:lnTo>
                        <a:pt x="89" y="0"/>
                      </a:lnTo>
                      <a:lnTo>
                        <a:pt x="100" y="0"/>
                      </a:lnTo>
                      <a:lnTo>
                        <a:pt x="100" y="0"/>
                      </a:lnTo>
                      <a:close/>
                    </a:path>
                  </a:pathLst>
                </a:custGeom>
                <a:grpFill/>
                <a:ln w="9525">
                  <a:noFill/>
                  <a:round/>
                </a:ln>
              </p:spPr>
              <p:txBody>
                <a:bodyPr/>
                <a:lstStyle/>
                <a:p>
                  <a:pPr defTabSz="685800">
                    <a:defRPr/>
                  </a:pPr>
                  <a:endParaRPr lang="en-US" sz="1500">
                    <a:latin typeface="+mn-ea"/>
                    <a:sym typeface="FZHei-B01S" panose="02010601030101010101" pitchFamily="2" charset="-122"/>
                  </a:endParaRPr>
                </a:p>
              </p:txBody>
            </p:sp>
            <p:sp>
              <p:nvSpPr>
                <p:cNvPr id="41" name="Freeform 21">
                  <a:extLst>
                    <a:ext uri="{FF2B5EF4-FFF2-40B4-BE49-F238E27FC236}">
                      <a16:creationId xmlns="" xmlns:a16="http://schemas.microsoft.com/office/drawing/2014/main" id="{14FC6201-F8F3-42D7-818C-6899A1BD7505}"/>
                    </a:ext>
                  </a:extLst>
                </p:cNvPr>
                <p:cNvSpPr/>
                <p:nvPr/>
              </p:nvSpPr>
              <p:spPr bwMode="auto">
                <a:xfrm>
                  <a:off x="1601767" y="4427550"/>
                  <a:ext cx="195263" cy="36513"/>
                </a:xfrm>
                <a:custGeom>
                  <a:avLst/>
                  <a:gdLst/>
                  <a:ahLst/>
                  <a:cxnLst>
                    <a:cxn ang="0">
                      <a:pos x="24" y="0"/>
                    </a:cxn>
                    <a:cxn ang="0">
                      <a:pos x="224" y="0"/>
                    </a:cxn>
                    <a:cxn ang="0">
                      <a:pos x="224" y="0"/>
                    </a:cxn>
                    <a:cxn ang="0">
                      <a:pos x="229" y="1"/>
                    </a:cxn>
                    <a:cxn ang="0">
                      <a:pos x="233" y="2"/>
                    </a:cxn>
                    <a:cxn ang="0">
                      <a:pos x="236" y="5"/>
                    </a:cxn>
                    <a:cxn ang="0">
                      <a:pos x="240" y="7"/>
                    </a:cxn>
                    <a:cxn ang="0">
                      <a:pos x="242" y="11"/>
                    </a:cxn>
                    <a:cxn ang="0">
                      <a:pos x="245" y="14"/>
                    </a:cxn>
                    <a:cxn ang="0">
                      <a:pos x="246" y="18"/>
                    </a:cxn>
                    <a:cxn ang="0">
                      <a:pos x="246" y="23"/>
                    </a:cxn>
                    <a:cxn ang="0">
                      <a:pos x="246" y="23"/>
                    </a:cxn>
                    <a:cxn ang="0">
                      <a:pos x="246" y="23"/>
                    </a:cxn>
                    <a:cxn ang="0">
                      <a:pos x="246" y="28"/>
                    </a:cxn>
                    <a:cxn ang="0">
                      <a:pos x="245" y="32"/>
                    </a:cxn>
                    <a:cxn ang="0">
                      <a:pos x="242" y="36"/>
                    </a:cxn>
                    <a:cxn ang="0">
                      <a:pos x="240" y="39"/>
                    </a:cxn>
                    <a:cxn ang="0">
                      <a:pos x="236" y="42"/>
                    </a:cxn>
                    <a:cxn ang="0">
                      <a:pos x="233" y="44"/>
                    </a:cxn>
                    <a:cxn ang="0">
                      <a:pos x="229" y="45"/>
                    </a:cxn>
                    <a:cxn ang="0">
                      <a:pos x="224" y="45"/>
                    </a:cxn>
                    <a:cxn ang="0">
                      <a:pos x="24" y="45"/>
                    </a:cxn>
                    <a:cxn ang="0">
                      <a:pos x="24" y="45"/>
                    </a:cxn>
                    <a:cxn ang="0">
                      <a:pos x="19" y="45"/>
                    </a:cxn>
                    <a:cxn ang="0">
                      <a:pos x="14" y="44"/>
                    </a:cxn>
                    <a:cxn ang="0">
                      <a:pos x="10" y="42"/>
                    </a:cxn>
                    <a:cxn ang="0">
                      <a:pos x="6" y="39"/>
                    </a:cxn>
                    <a:cxn ang="0">
                      <a:pos x="4" y="36"/>
                    </a:cxn>
                    <a:cxn ang="0">
                      <a:pos x="3" y="32"/>
                    </a:cxn>
                    <a:cxn ang="0">
                      <a:pos x="0" y="28"/>
                    </a:cxn>
                    <a:cxn ang="0">
                      <a:pos x="0" y="23"/>
                    </a:cxn>
                    <a:cxn ang="0">
                      <a:pos x="0" y="23"/>
                    </a:cxn>
                    <a:cxn ang="0">
                      <a:pos x="0" y="23"/>
                    </a:cxn>
                    <a:cxn ang="0">
                      <a:pos x="0" y="18"/>
                    </a:cxn>
                    <a:cxn ang="0">
                      <a:pos x="3" y="14"/>
                    </a:cxn>
                    <a:cxn ang="0">
                      <a:pos x="4" y="11"/>
                    </a:cxn>
                    <a:cxn ang="0">
                      <a:pos x="6" y="7"/>
                    </a:cxn>
                    <a:cxn ang="0">
                      <a:pos x="10" y="5"/>
                    </a:cxn>
                    <a:cxn ang="0">
                      <a:pos x="14" y="2"/>
                    </a:cxn>
                    <a:cxn ang="0">
                      <a:pos x="19" y="1"/>
                    </a:cxn>
                    <a:cxn ang="0">
                      <a:pos x="24" y="0"/>
                    </a:cxn>
                    <a:cxn ang="0">
                      <a:pos x="24" y="0"/>
                    </a:cxn>
                  </a:cxnLst>
                  <a:rect l="0" t="0" r="r" b="b"/>
                  <a:pathLst>
                    <a:path w="246" h="45">
                      <a:moveTo>
                        <a:pt x="24" y="0"/>
                      </a:moveTo>
                      <a:lnTo>
                        <a:pt x="224" y="0"/>
                      </a:lnTo>
                      <a:lnTo>
                        <a:pt x="224" y="0"/>
                      </a:lnTo>
                      <a:lnTo>
                        <a:pt x="229" y="1"/>
                      </a:lnTo>
                      <a:lnTo>
                        <a:pt x="233" y="2"/>
                      </a:lnTo>
                      <a:lnTo>
                        <a:pt x="236" y="5"/>
                      </a:lnTo>
                      <a:lnTo>
                        <a:pt x="240" y="7"/>
                      </a:lnTo>
                      <a:lnTo>
                        <a:pt x="242" y="11"/>
                      </a:lnTo>
                      <a:lnTo>
                        <a:pt x="245" y="14"/>
                      </a:lnTo>
                      <a:lnTo>
                        <a:pt x="246" y="18"/>
                      </a:lnTo>
                      <a:lnTo>
                        <a:pt x="246" y="23"/>
                      </a:lnTo>
                      <a:lnTo>
                        <a:pt x="246" y="23"/>
                      </a:lnTo>
                      <a:lnTo>
                        <a:pt x="246" y="23"/>
                      </a:lnTo>
                      <a:lnTo>
                        <a:pt x="246" y="28"/>
                      </a:lnTo>
                      <a:lnTo>
                        <a:pt x="245" y="32"/>
                      </a:lnTo>
                      <a:lnTo>
                        <a:pt x="242" y="36"/>
                      </a:lnTo>
                      <a:lnTo>
                        <a:pt x="240" y="39"/>
                      </a:lnTo>
                      <a:lnTo>
                        <a:pt x="236" y="42"/>
                      </a:lnTo>
                      <a:lnTo>
                        <a:pt x="233" y="44"/>
                      </a:lnTo>
                      <a:lnTo>
                        <a:pt x="229" y="45"/>
                      </a:lnTo>
                      <a:lnTo>
                        <a:pt x="224" y="45"/>
                      </a:lnTo>
                      <a:lnTo>
                        <a:pt x="24" y="45"/>
                      </a:lnTo>
                      <a:lnTo>
                        <a:pt x="24" y="45"/>
                      </a:lnTo>
                      <a:lnTo>
                        <a:pt x="19" y="45"/>
                      </a:lnTo>
                      <a:lnTo>
                        <a:pt x="14" y="44"/>
                      </a:lnTo>
                      <a:lnTo>
                        <a:pt x="10" y="42"/>
                      </a:lnTo>
                      <a:lnTo>
                        <a:pt x="6" y="39"/>
                      </a:lnTo>
                      <a:lnTo>
                        <a:pt x="4" y="36"/>
                      </a:lnTo>
                      <a:lnTo>
                        <a:pt x="3" y="32"/>
                      </a:lnTo>
                      <a:lnTo>
                        <a:pt x="0" y="28"/>
                      </a:lnTo>
                      <a:lnTo>
                        <a:pt x="0" y="23"/>
                      </a:lnTo>
                      <a:lnTo>
                        <a:pt x="0" y="23"/>
                      </a:lnTo>
                      <a:lnTo>
                        <a:pt x="0" y="23"/>
                      </a:lnTo>
                      <a:lnTo>
                        <a:pt x="0" y="18"/>
                      </a:lnTo>
                      <a:lnTo>
                        <a:pt x="3" y="14"/>
                      </a:lnTo>
                      <a:lnTo>
                        <a:pt x="4" y="11"/>
                      </a:lnTo>
                      <a:lnTo>
                        <a:pt x="6" y="7"/>
                      </a:lnTo>
                      <a:lnTo>
                        <a:pt x="10" y="5"/>
                      </a:lnTo>
                      <a:lnTo>
                        <a:pt x="14" y="2"/>
                      </a:lnTo>
                      <a:lnTo>
                        <a:pt x="19" y="1"/>
                      </a:lnTo>
                      <a:lnTo>
                        <a:pt x="24" y="0"/>
                      </a:lnTo>
                      <a:lnTo>
                        <a:pt x="24" y="0"/>
                      </a:lnTo>
                      <a:close/>
                    </a:path>
                  </a:pathLst>
                </a:custGeom>
                <a:grpFill/>
                <a:ln w="9525">
                  <a:noFill/>
                  <a:round/>
                </a:ln>
              </p:spPr>
              <p:txBody>
                <a:bodyPr/>
                <a:lstStyle/>
                <a:p>
                  <a:pPr defTabSz="685800">
                    <a:defRPr/>
                  </a:pPr>
                  <a:endParaRPr lang="en-US" sz="1500">
                    <a:latin typeface="+mn-ea"/>
                    <a:sym typeface="FZHei-B01S" panose="02010601030101010101" pitchFamily="2" charset="-122"/>
                  </a:endParaRPr>
                </a:p>
              </p:txBody>
            </p:sp>
          </p:grpSp>
        </p:grpSp>
        <p:grpSp>
          <p:nvGrpSpPr>
            <p:cNvPr id="42" name="Group 82">
              <a:extLst>
                <a:ext uri="{FF2B5EF4-FFF2-40B4-BE49-F238E27FC236}">
                  <a16:creationId xmlns="" xmlns:a16="http://schemas.microsoft.com/office/drawing/2014/main" id="{AB734A59-B2D9-4304-B26B-C6126A46EA26}"/>
                </a:ext>
              </a:extLst>
            </p:cNvPr>
            <p:cNvGrpSpPr/>
            <p:nvPr/>
          </p:nvGrpSpPr>
          <p:grpSpPr>
            <a:xfrm>
              <a:off x="5089684" y="1437875"/>
              <a:ext cx="582930" cy="582930"/>
              <a:chOff x="5143504" y="1428742"/>
              <a:chExt cx="636196" cy="636164"/>
            </a:xfrm>
          </p:grpSpPr>
          <p:sp>
            <p:nvSpPr>
              <p:cNvPr id="43" name="Rectangle 16">
                <a:extLst>
                  <a:ext uri="{FF2B5EF4-FFF2-40B4-BE49-F238E27FC236}">
                    <a16:creationId xmlns="" xmlns:a16="http://schemas.microsoft.com/office/drawing/2014/main" id="{E348870D-5928-43BD-867A-08D4512DE11C}"/>
                  </a:ext>
                </a:extLst>
              </p:cNvPr>
              <p:cNvSpPr/>
              <p:nvPr/>
            </p:nvSpPr>
            <p:spPr>
              <a:xfrm>
                <a:off x="5143504" y="1428713"/>
                <a:ext cx="636592" cy="6363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nvGrpSpPr>
              <p:cNvPr id="44" name="Group 68">
                <a:extLst>
                  <a:ext uri="{FF2B5EF4-FFF2-40B4-BE49-F238E27FC236}">
                    <a16:creationId xmlns="" xmlns:a16="http://schemas.microsoft.com/office/drawing/2014/main" id="{7A902F0C-D4F7-40B3-B04C-5BC7735D50C0}"/>
                  </a:ext>
                </a:extLst>
              </p:cNvPr>
              <p:cNvGrpSpPr/>
              <p:nvPr/>
            </p:nvGrpSpPr>
            <p:grpSpPr>
              <a:xfrm>
                <a:off x="5301319" y="1581456"/>
                <a:ext cx="337042" cy="337616"/>
                <a:chOff x="6998061" y="3496249"/>
                <a:chExt cx="366051" cy="366676"/>
              </a:xfrm>
              <a:solidFill>
                <a:schemeClr val="bg1"/>
              </a:solidFill>
            </p:grpSpPr>
            <p:sp>
              <p:nvSpPr>
                <p:cNvPr id="45" name="AutoShape 7">
                  <a:extLst>
                    <a:ext uri="{FF2B5EF4-FFF2-40B4-BE49-F238E27FC236}">
                      <a16:creationId xmlns="" xmlns:a16="http://schemas.microsoft.com/office/drawing/2014/main" id="{1E984B62-47C3-43D8-8B8F-F3496816DD73}"/>
                    </a:ext>
                  </a:extLst>
                </p:cNvPr>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46" name="AutoShape 8">
                  <a:extLst>
                    <a:ext uri="{FF2B5EF4-FFF2-40B4-BE49-F238E27FC236}">
                      <a16:creationId xmlns="" xmlns:a16="http://schemas.microsoft.com/office/drawing/2014/main" id="{B88564B5-EB65-45C8-BE93-3EEF8DC1F60C}"/>
                    </a:ext>
                  </a:extLst>
                </p:cNvPr>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47" name="AutoShape 9">
                  <a:extLst>
                    <a:ext uri="{FF2B5EF4-FFF2-40B4-BE49-F238E27FC236}">
                      <a16:creationId xmlns="" xmlns:a16="http://schemas.microsoft.com/office/drawing/2014/main" id="{7564E832-23C0-49A4-B702-27A2DB8351C9}"/>
                    </a:ext>
                  </a:extLst>
                </p:cNvPr>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48" name="AutoShape 10">
                  <a:extLst>
                    <a:ext uri="{FF2B5EF4-FFF2-40B4-BE49-F238E27FC236}">
                      <a16:creationId xmlns="" xmlns:a16="http://schemas.microsoft.com/office/drawing/2014/main" id="{C378BBCE-614F-4861-A1F5-675AE640F8EB}"/>
                    </a:ext>
                  </a:extLst>
                </p:cNvPr>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49" name="AutoShape 11">
                  <a:extLst>
                    <a:ext uri="{FF2B5EF4-FFF2-40B4-BE49-F238E27FC236}">
                      <a16:creationId xmlns="" xmlns:a16="http://schemas.microsoft.com/office/drawing/2014/main" id="{CD53A752-3721-4593-85DC-5BE0937352CA}"/>
                    </a:ext>
                  </a:extLst>
                </p:cNvPr>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50" name="AutoShape 12">
                  <a:extLst>
                    <a:ext uri="{FF2B5EF4-FFF2-40B4-BE49-F238E27FC236}">
                      <a16:creationId xmlns="" xmlns:a16="http://schemas.microsoft.com/office/drawing/2014/main" id="{9D38BB41-09F1-4236-9157-E7D1BA3FDB9C}"/>
                    </a:ext>
                  </a:extLst>
                </p:cNvPr>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51" name="AutoShape 13">
                  <a:extLst>
                    <a:ext uri="{FF2B5EF4-FFF2-40B4-BE49-F238E27FC236}">
                      <a16:creationId xmlns="" xmlns:a16="http://schemas.microsoft.com/office/drawing/2014/main" id="{B0AD4F21-0E34-4CF5-9D50-738D7D88B27E}"/>
                    </a:ext>
                  </a:extLst>
                </p:cNvPr>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52" name="AutoShape 14">
                  <a:extLst>
                    <a:ext uri="{FF2B5EF4-FFF2-40B4-BE49-F238E27FC236}">
                      <a16:creationId xmlns="" xmlns:a16="http://schemas.microsoft.com/office/drawing/2014/main" id="{C0D58FAA-AC9E-4DF8-B22A-3E5B5248A796}"/>
                    </a:ext>
                  </a:extLst>
                </p:cNvPr>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53" name="AutoShape 15">
                  <a:extLst>
                    <a:ext uri="{FF2B5EF4-FFF2-40B4-BE49-F238E27FC236}">
                      <a16:creationId xmlns="" xmlns:a16="http://schemas.microsoft.com/office/drawing/2014/main" id="{F8FD1D5E-7486-4214-8E4E-A239AA4A35D5}"/>
                    </a:ext>
                  </a:extLst>
                </p:cNvPr>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grpSp>
        </p:grpSp>
        <p:grpSp>
          <p:nvGrpSpPr>
            <p:cNvPr id="54" name="Group 81">
              <a:extLst>
                <a:ext uri="{FF2B5EF4-FFF2-40B4-BE49-F238E27FC236}">
                  <a16:creationId xmlns="" xmlns:a16="http://schemas.microsoft.com/office/drawing/2014/main" id="{1B440845-8525-4999-8DD6-CD254A02FE5B}"/>
                </a:ext>
              </a:extLst>
            </p:cNvPr>
            <p:cNvGrpSpPr/>
            <p:nvPr/>
          </p:nvGrpSpPr>
          <p:grpSpPr>
            <a:xfrm>
              <a:off x="5089684" y="2419426"/>
              <a:ext cx="582930" cy="582930"/>
              <a:chOff x="5143504" y="2500312"/>
              <a:chExt cx="636196" cy="636164"/>
            </a:xfrm>
          </p:grpSpPr>
          <p:sp>
            <p:nvSpPr>
              <p:cNvPr id="55" name="Rectangle 23">
                <a:extLst>
                  <a:ext uri="{FF2B5EF4-FFF2-40B4-BE49-F238E27FC236}">
                    <a16:creationId xmlns="" xmlns:a16="http://schemas.microsoft.com/office/drawing/2014/main" id="{EA9A1361-3706-46C2-8A3A-3BAADCC22892}"/>
                  </a:ext>
                </a:extLst>
              </p:cNvPr>
              <p:cNvSpPr/>
              <p:nvPr/>
            </p:nvSpPr>
            <p:spPr>
              <a:xfrm>
                <a:off x="5143504" y="2500284"/>
                <a:ext cx="636592" cy="63633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0" lvl="0" indent="0" algn="l" defTabSz="91440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Arial" panose="020B0604020202020204" pitchFamily="34" charset="0"/>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Arial" panose="020B0604020202020204" pitchFamily="34" charset="0"/>
                  </a:defRPr>
                </a:lvl5pPr>
              </a:lstStyle>
              <a:p>
                <a:pPr lvl="0" algn="ctr" eaLnBrk="1" hangingPunct="1"/>
                <a:endParaRPr sz="1500" dirty="0">
                  <a:solidFill>
                    <a:srgbClr val="FFFFFF"/>
                  </a:solidFill>
                  <a:latin typeface="+mn-ea"/>
                  <a:ea typeface="+mn-ea"/>
                  <a:sym typeface="FZHei-B01S" panose="02010601030101010101" pitchFamily="2" charset="-122"/>
                </a:endParaRPr>
              </a:p>
            </p:txBody>
          </p:sp>
          <p:grpSp>
            <p:nvGrpSpPr>
              <p:cNvPr id="56" name="Group 78">
                <a:extLst>
                  <a:ext uri="{FF2B5EF4-FFF2-40B4-BE49-F238E27FC236}">
                    <a16:creationId xmlns="" xmlns:a16="http://schemas.microsoft.com/office/drawing/2014/main" id="{06BC8468-128F-47EF-AF2B-14E876E4EE5D}"/>
                  </a:ext>
                </a:extLst>
              </p:cNvPr>
              <p:cNvGrpSpPr/>
              <p:nvPr/>
            </p:nvGrpSpPr>
            <p:grpSpPr>
              <a:xfrm>
                <a:off x="5333133" y="2643188"/>
                <a:ext cx="272454" cy="363686"/>
                <a:chOff x="1868971" y="2767277"/>
                <a:chExt cx="274694" cy="366676"/>
              </a:xfrm>
              <a:solidFill>
                <a:schemeClr val="bg1"/>
              </a:solidFill>
            </p:grpSpPr>
            <p:sp>
              <p:nvSpPr>
                <p:cNvPr id="57" name="AutoShape 115">
                  <a:extLst>
                    <a:ext uri="{FF2B5EF4-FFF2-40B4-BE49-F238E27FC236}">
                      <a16:creationId xmlns="" xmlns:a16="http://schemas.microsoft.com/office/drawing/2014/main" id="{A488E8A9-7DB0-4AFF-9055-1E9B57B1A439}"/>
                    </a:ext>
                  </a:extLst>
                </p:cNvPr>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sp>
              <p:nvSpPr>
                <p:cNvPr id="58" name="AutoShape 116">
                  <a:extLst>
                    <a:ext uri="{FF2B5EF4-FFF2-40B4-BE49-F238E27FC236}">
                      <a16:creationId xmlns="" xmlns:a16="http://schemas.microsoft.com/office/drawing/2014/main" id="{7D8398D2-4A12-4D59-8F59-0B464FD13BA2}"/>
                    </a:ext>
                  </a:extLst>
                </p:cNvPr>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28575" tIns="28575" rIns="28575" bIns="28575" anchor="ctr"/>
                <a:lstStyle/>
                <a:p>
                  <a:pPr defTabSz="342900">
                    <a:defRPr/>
                  </a:pPr>
                  <a:endParaRPr lang="en-US" sz="2400">
                    <a:solidFill>
                      <a:srgbClr val="FFFFFF"/>
                    </a:solidFill>
                    <a:effectLst>
                      <a:outerShdw blurRad="38100" dist="38100" dir="2700000" algn="tl">
                        <a:srgbClr val="000000"/>
                      </a:outerShdw>
                    </a:effectLst>
                    <a:latin typeface="+mn-ea"/>
                    <a:sym typeface="FZHei-B01S" panose="02010601030101010101" pitchFamily="2" charset="-122"/>
                  </a:endParaRPr>
                </a:p>
              </p:txBody>
            </p:sp>
          </p:grpSp>
        </p:grpSp>
      </p:grpSp>
      <p:sp>
        <p:nvSpPr>
          <p:cNvPr id="61"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943600" y="1295410"/>
            <a:ext cx="26088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ts val="1500"/>
              </a:lnSpc>
            </a:pPr>
            <a:r>
              <a:rPr lang="zh-CN" altLang="en-US" sz="1400" dirty="0">
                <a:solidFill>
                  <a:schemeClr val="tx1">
                    <a:lumMod val="85000"/>
                    <a:lumOff val="15000"/>
                  </a:schemeClr>
                </a:solidFill>
                <a:latin typeface="+mn-ea"/>
                <a:sym typeface="FZHei-B01S" panose="02010601030101010101" pitchFamily="2" charset="-122"/>
              </a:rPr>
              <a:t>可以帮助业务高效，畅通开展的所有信息，都是有效信息。</a:t>
            </a:r>
          </a:p>
        </p:txBody>
      </p:sp>
      <p:sp>
        <p:nvSpPr>
          <p:cNvPr id="71"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952056" y="2486731"/>
            <a:ext cx="26088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ts val="1500"/>
              </a:lnSpc>
            </a:pPr>
            <a:r>
              <a:rPr lang="zh-CN" altLang="en-US" sz="1400" dirty="0">
                <a:solidFill>
                  <a:schemeClr val="tx1">
                    <a:lumMod val="85000"/>
                    <a:lumOff val="15000"/>
                  </a:schemeClr>
                </a:solidFill>
                <a:latin typeface="+mn-ea"/>
                <a:sym typeface="FZHei-B01S" panose="02010601030101010101" pitchFamily="2" charset="-122"/>
              </a:rPr>
              <a:t>建立客户信息</a:t>
            </a:r>
            <a:r>
              <a:rPr lang="zh-CN" altLang="en-US" sz="1400" dirty="0" smtClean="0">
                <a:solidFill>
                  <a:schemeClr val="tx1">
                    <a:lumMod val="85000"/>
                    <a:lumOff val="15000"/>
                  </a:schemeClr>
                </a:solidFill>
                <a:latin typeface="+mn-ea"/>
                <a:sym typeface="FZHei-B01S" panose="02010601030101010101" pitchFamily="2" charset="-122"/>
              </a:rPr>
              <a:t>数据库</a:t>
            </a:r>
            <a:r>
              <a:rPr lang="en-US" altLang="zh-CN" sz="1400" dirty="0" smtClean="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 </a:t>
            </a: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讨论</a:t>
            </a: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这里需要收集多少有效信息？</a:t>
            </a:r>
          </a:p>
        </p:txBody>
      </p:sp>
      <p:sp>
        <p:nvSpPr>
          <p:cNvPr id="72"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925546" y="3566301"/>
            <a:ext cx="26088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ts val="1500"/>
              </a:lnSpc>
            </a:pP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可视</a:t>
            </a: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身材，性格，样貌</a:t>
            </a:r>
            <a:r>
              <a:rPr lang="zh-CN" altLang="en-US" sz="1400" dirty="0" smtClean="0">
                <a:solidFill>
                  <a:schemeClr val="tx1">
                    <a:lumMod val="85000"/>
                    <a:lumOff val="15000"/>
                  </a:schemeClr>
                </a:solidFill>
                <a:latin typeface="+mn-ea"/>
                <a:sym typeface="FZHei-B01S" panose="02010601030101010101" pitchFamily="2" charset="-122"/>
              </a:rPr>
              <a:t>？</a:t>
            </a:r>
            <a:endParaRPr lang="en-US" altLang="zh-CN" sz="1400" dirty="0" smtClean="0">
              <a:solidFill>
                <a:schemeClr val="tx1">
                  <a:lumMod val="85000"/>
                  <a:lumOff val="15000"/>
                </a:schemeClr>
              </a:solidFill>
              <a:latin typeface="+mn-ea"/>
              <a:sym typeface="FZHei-B01S" panose="02010601030101010101" pitchFamily="2" charset="-122"/>
            </a:endParaRPr>
          </a:p>
          <a:p>
            <a:pPr>
              <a:lnSpc>
                <a:spcPts val="1500"/>
              </a:lnSpc>
            </a:pP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相关</a:t>
            </a:r>
            <a:r>
              <a:rPr lang="en-US" altLang="zh-CN" sz="1400" dirty="0">
                <a:solidFill>
                  <a:schemeClr val="tx1">
                    <a:lumMod val="85000"/>
                    <a:lumOff val="15000"/>
                  </a:schemeClr>
                </a:solidFill>
                <a:latin typeface="+mn-ea"/>
                <a:sym typeface="FZHei-B01S" panose="02010601030101010101" pitchFamily="2" charset="-122"/>
              </a:rPr>
              <a:t>】</a:t>
            </a:r>
            <a:r>
              <a:rPr lang="zh-CN" altLang="en-US" sz="1400" dirty="0">
                <a:solidFill>
                  <a:schemeClr val="tx1">
                    <a:lumMod val="85000"/>
                    <a:lumOff val="15000"/>
                  </a:schemeClr>
                </a:solidFill>
                <a:latin typeface="+mn-ea"/>
                <a:sym typeface="FZHei-B01S" panose="02010601030101010101" pitchFamily="2" charset="-122"/>
              </a:rPr>
              <a:t>喜好，兴趣，习惯</a:t>
            </a:r>
            <a:r>
              <a:rPr lang="zh-CN" altLang="en-US" sz="1400" dirty="0" smtClean="0">
                <a:solidFill>
                  <a:schemeClr val="tx1">
                    <a:lumMod val="85000"/>
                    <a:lumOff val="15000"/>
                  </a:schemeClr>
                </a:solidFill>
                <a:latin typeface="+mn-ea"/>
                <a:sym typeface="FZHei-B01S" panose="02010601030101010101" pitchFamily="2" charset="-122"/>
              </a:rPr>
              <a:t>？</a:t>
            </a:r>
            <a:endParaRPr lang="zh-CN" altLang="en-US" sz="1400" dirty="0">
              <a:solidFill>
                <a:schemeClr val="tx1">
                  <a:lumMod val="85000"/>
                  <a:lumOff val="15000"/>
                </a:schemeClr>
              </a:solidFill>
              <a:latin typeface="+mn-ea"/>
              <a:sym typeface="FZHei-B01S" panose="02010601030101010101" pitchFamily="2" charset="-122"/>
            </a:endParaRPr>
          </a:p>
        </p:txBody>
      </p:sp>
      <p:sp>
        <p:nvSpPr>
          <p:cNvPr id="73"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33400" y="1255450"/>
            <a:ext cx="2608854"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ts val="1500"/>
              </a:lnSpc>
            </a:pPr>
            <a:r>
              <a:rPr lang="en-US" altLang="zh-CN" sz="1400" dirty="0" smtClean="0">
                <a:solidFill>
                  <a:schemeClr val="tx1">
                    <a:lumMod val="85000"/>
                    <a:lumOff val="15000"/>
                  </a:schemeClr>
                </a:solidFill>
                <a:latin typeface="+mn-ea"/>
                <a:sym typeface="FZHei-B01S" panose="02010601030101010101" pitchFamily="2" charset="-122"/>
              </a:rPr>
              <a:t>【</a:t>
            </a:r>
            <a:r>
              <a:rPr lang="zh-CN" altLang="en-US" sz="1400" dirty="0" smtClean="0">
                <a:solidFill>
                  <a:schemeClr val="tx1">
                    <a:lumMod val="85000"/>
                    <a:lumOff val="15000"/>
                  </a:schemeClr>
                </a:solidFill>
                <a:latin typeface="+mn-ea"/>
                <a:sym typeface="FZHei-B01S" panose="02010601030101010101" pitchFamily="2" charset="-122"/>
              </a:rPr>
              <a:t>延伸</a:t>
            </a:r>
            <a:r>
              <a:rPr lang="en-US" altLang="zh-CN" sz="1400" dirty="0" smtClean="0">
                <a:solidFill>
                  <a:schemeClr val="tx1">
                    <a:lumMod val="85000"/>
                    <a:lumOff val="15000"/>
                  </a:schemeClr>
                </a:solidFill>
                <a:latin typeface="+mn-ea"/>
                <a:sym typeface="FZHei-B01S" panose="02010601030101010101" pitchFamily="2" charset="-122"/>
              </a:rPr>
              <a:t>】</a:t>
            </a:r>
            <a:r>
              <a:rPr lang="zh-CN" altLang="en-US" sz="1400" dirty="0" smtClean="0">
                <a:solidFill>
                  <a:schemeClr val="tx1">
                    <a:lumMod val="85000"/>
                    <a:lumOff val="15000"/>
                  </a:schemeClr>
                </a:solidFill>
                <a:latin typeface="+mn-ea"/>
                <a:sym typeface="FZHei-B01S" panose="02010601030101010101" pitchFamily="2" charset="-122"/>
              </a:rPr>
              <a:t>家庭，价值观，交际圈？</a:t>
            </a:r>
            <a:endParaRPr lang="en-US" altLang="zh-CN" sz="1400" dirty="0" smtClean="0">
              <a:solidFill>
                <a:schemeClr val="tx1">
                  <a:lumMod val="85000"/>
                  <a:lumOff val="15000"/>
                </a:schemeClr>
              </a:solidFill>
              <a:latin typeface="+mn-ea"/>
              <a:sym typeface="FZHei-B01S" panose="02010601030101010101" pitchFamily="2" charset="-122"/>
            </a:endParaRPr>
          </a:p>
          <a:p>
            <a:pPr algn="r">
              <a:lnSpc>
                <a:spcPts val="1500"/>
              </a:lnSpc>
            </a:pPr>
            <a:r>
              <a:rPr lang="zh-CN" altLang="en-US" sz="1400" dirty="0">
                <a:solidFill>
                  <a:schemeClr val="tx1">
                    <a:lumMod val="85000"/>
                    <a:lumOff val="15000"/>
                  </a:schemeClr>
                </a:solidFill>
                <a:latin typeface="+mn-ea"/>
                <a:sym typeface="FZHei-B01S" panose="02010601030101010101" pitchFamily="2" charset="-122"/>
              </a:rPr>
              <a:t>哪些信息时直接的，哪些信息可产生价值？</a:t>
            </a:r>
          </a:p>
          <a:p>
            <a:pPr algn="r">
              <a:lnSpc>
                <a:spcPts val="1500"/>
              </a:lnSpc>
            </a:pPr>
            <a:endParaRPr lang="zh-CN" altLang="en-US" sz="1400" dirty="0">
              <a:solidFill>
                <a:schemeClr val="tx1">
                  <a:lumMod val="85000"/>
                  <a:lumOff val="15000"/>
                </a:schemeClr>
              </a:solidFill>
              <a:latin typeface="+mn-ea"/>
              <a:sym typeface="FZHei-B01S" panose="02010601030101010101" pitchFamily="2" charset="-122"/>
            </a:endParaRPr>
          </a:p>
        </p:txBody>
      </p:sp>
      <p:sp>
        <p:nvSpPr>
          <p:cNvPr id="74"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41856" y="2530412"/>
            <a:ext cx="26088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ts val="1500"/>
              </a:lnSpc>
            </a:pPr>
            <a:r>
              <a:rPr lang="zh-CN" altLang="en-US" sz="1400" dirty="0">
                <a:solidFill>
                  <a:schemeClr val="tx1">
                    <a:lumMod val="85000"/>
                    <a:lumOff val="15000"/>
                  </a:schemeClr>
                </a:solidFill>
                <a:latin typeface="+mn-ea"/>
                <a:sym typeface="FZHei-B01S" panose="02010601030101010101" pitchFamily="2" charset="-122"/>
              </a:rPr>
              <a:t>我们一直在寻找这样的客户：能够与我们的业务</a:t>
            </a:r>
            <a:r>
              <a:rPr lang="zh-CN" altLang="en-US" sz="1400" dirty="0" smtClean="0">
                <a:solidFill>
                  <a:schemeClr val="tx1">
                    <a:lumMod val="85000"/>
                    <a:lumOff val="15000"/>
                  </a:schemeClr>
                </a:solidFill>
                <a:latin typeface="+mn-ea"/>
                <a:sym typeface="FZHei-B01S" panose="02010601030101010101" pitchFamily="2" charset="-122"/>
              </a:rPr>
              <a:t>匹配</a:t>
            </a:r>
            <a:endParaRPr lang="zh-CN" altLang="en-US" sz="1400" dirty="0">
              <a:solidFill>
                <a:schemeClr val="tx1">
                  <a:lumMod val="85000"/>
                  <a:lumOff val="15000"/>
                </a:schemeClr>
              </a:solidFill>
              <a:latin typeface="+mn-ea"/>
              <a:sym typeface="FZHei-B01S" panose="02010601030101010101" pitchFamily="2" charset="-122"/>
            </a:endParaRPr>
          </a:p>
        </p:txBody>
      </p:sp>
      <p:sp>
        <p:nvSpPr>
          <p:cNvPr id="75" name="Rectangle 6">
            <a:extLst>
              <a:ext uri="{FF2B5EF4-FFF2-40B4-BE49-F238E27FC236}">
                <a16:creationId xmlns="" xmlns:a16="http://schemas.microsoft.com/office/drawing/2014/main" id="{AA7C7F07-418F-4649-A71E-80BF386161CC}"/>
              </a:ext>
            </a:extLst>
          </p:cNvPr>
          <p:cNvSpPr>
            <a:spLocks noChangeArrowheads="1"/>
          </p:cNvSpPr>
          <p:nvPr/>
        </p:nvSpPr>
        <p:spPr bwMode="auto">
          <a:xfrm>
            <a:off x="556054" y="3609982"/>
            <a:ext cx="2608854" cy="384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ts val="1500"/>
              </a:lnSpc>
            </a:pPr>
            <a:r>
              <a:rPr lang="zh-CN" altLang="en-US" sz="1400" dirty="0">
                <a:solidFill>
                  <a:schemeClr val="tx1">
                    <a:lumMod val="85000"/>
                    <a:lumOff val="15000"/>
                  </a:schemeClr>
                </a:solidFill>
                <a:latin typeface="+mn-ea"/>
                <a:sym typeface="FZHei-B01S" panose="02010601030101010101" pitchFamily="2" charset="-122"/>
              </a:rPr>
              <a:t>固定的消费周期，良好的消费习惯。持续稳定的合作</a:t>
            </a:r>
            <a:r>
              <a:rPr lang="zh-CN" altLang="en-US" sz="1400" dirty="0" smtClean="0">
                <a:solidFill>
                  <a:schemeClr val="tx1">
                    <a:lumMod val="85000"/>
                    <a:lumOff val="15000"/>
                  </a:schemeClr>
                </a:solidFill>
                <a:latin typeface="+mn-ea"/>
                <a:sym typeface="FZHei-B01S" panose="02010601030101010101" pitchFamily="2" charset="-122"/>
              </a:rPr>
              <a:t>。</a:t>
            </a:r>
            <a:endParaRPr lang="zh-CN" altLang="en-US" sz="1400" dirty="0">
              <a:solidFill>
                <a:schemeClr val="tx1">
                  <a:lumMod val="85000"/>
                  <a:lumOff val="15000"/>
                </a:schemeClr>
              </a:solidFill>
              <a:latin typeface="+mn-ea"/>
              <a:sym typeface="FZHei-B01S" panose="02010601030101010101" pitchFamily="2" charset="-122"/>
            </a:endParaRPr>
          </a:p>
        </p:txBody>
      </p:sp>
    </p:spTree>
    <p:extLst>
      <p:ext uri="{BB962C8B-B14F-4D97-AF65-F5344CB8AC3E}">
        <p14:creationId xmlns:p14="http://schemas.microsoft.com/office/powerpoint/2010/main" val="400550214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2" fill="hold" grpId="1" nodeType="clickEffect">
                                  <p:stCondLst>
                                    <p:cond delay="0"/>
                                  </p:stCondLst>
                                  <p:childTnLst>
                                    <p:set>
                                      <p:cBhvr>
                                        <p:cTn id="12" dur="1" fill="hold">
                                          <p:stCondLst>
                                            <p:cond delay="0"/>
                                          </p:stCondLst>
                                        </p:cTn>
                                        <p:tgtEl>
                                          <p:spTgt spid="73"/>
                                        </p:tgtEl>
                                        <p:attrNameLst>
                                          <p:attrName>style.visibility</p:attrName>
                                        </p:attrNameLst>
                                      </p:cBhvr>
                                      <p:to>
                                        <p:strVal val="visible"/>
                                      </p:to>
                                    </p:set>
                                    <p:animEffect transition="in" filter="wipe(right)">
                                      <p:cBhvr>
                                        <p:cTn id="13" dur="500"/>
                                        <p:tgtEl>
                                          <p:spTgt spid="73"/>
                                        </p:tgtEl>
                                      </p:cBhvr>
                                    </p:animEffect>
                                  </p:childTnLst>
                                </p:cTn>
                              </p:par>
                              <p:par>
                                <p:cTn id="14" presetID="22" presetClass="entr" presetSubtype="2" fill="hold" grpId="1"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wipe(right)">
                                      <p:cBhvr>
                                        <p:cTn id="16" dur="500"/>
                                        <p:tgtEl>
                                          <p:spTgt spid="74"/>
                                        </p:tgtEl>
                                      </p:cBhvr>
                                    </p:animEffect>
                                  </p:childTnLst>
                                </p:cTn>
                              </p:par>
                              <p:par>
                                <p:cTn id="17" presetID="22" presetClass="entr" presetSubtype="2" fill="hold" grpId="1" nodeType="with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wipe(right)">
                                      <p:cBhvr>
                                        <p:cTn id="19" dur="500"/>
                                        <p:tgtEl>
                                          <p:spTgt spid="75"/>
                                        </p:tgtEl>
                                      </p:cBhvr>
                                    </p:animEffect>
                                  </p:childTnLst>
                                </p:cTn>
                              </p:par>
                              <p:par>
                                <p:cTn id="20" presetID="22" presetClass="entr" presetSubtype="8" fill="hold" grpId="1" nodeType="withEffect">
                                  <p:stCondLst>
                                    <p:cond delay="0"/>
                                  </p:stCondLst>
                                  <p:childTnLst>
                                    <p:set>
                                      <p:cBhvr>
                                        <p:cTn id="21" dur="1" fill="hold">
                                          <p:stCondLst>
                                            <p:cond delay="0"/>
                                          </p:stCondLst>
                                        </p:cTn>
                                        <p:tgtEl>
                                          <p:spTgt spid="61"/>
                                        </p:tgtEl>
                                        <p:attrNameLst>
                                          <p:attrName>style.visibility</p:attrName>
                                        </p:attrNameLst>
                                      </p:cBhvr>
                                      <p:to>
                                        <p:strVal val="visible"/>
                                      </p:to>
                                    </p:set>
                                    <p:animEffect transition="in" filter="wipe(left)">
                                      <p:cBhvr>
                                        <p:cTn id="22" dur="500"/>
                                        <p:tgtEl>
                                          <p:spTgt spid="61"/>
                                        </p:tgtEl>
                                      </p:cBhvr>
                                    </p:animEffect>
                                  </p:childTnLst>
                                </p:cTn>
                              </p:par>
                              <p:par>
                                <p:cTn id="23" presetID="22" presetClass="entr" presetSubtype="8" fill="hold" grpId="1"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wipe(left)">
                                      <p:cBhvr>
                                        <p:cTn id="25" dur="500"/>
                                        <p:tgtEl>
                                          <p:spTgt spid="71"/>
                                        </p:tgtEl>
                                      </p:cBhvr>
                                    </p:animEffect>
                                  </p:childTnLst>
                                </p:cTn>
                              </p:par>
                              <p:par>
                                <p:cTn id="26" presetID="22" presetClass="entr" presetSubtype="8" fill="hold" grpId="1" nodeType="with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wipe(left)">
                                      <p:cBhvr>
                                        <p:cTn id="28"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1" grpId="1"/>
      <p:bldP spid="71" grpId="0"/>
      <p:bldP spid="71" grpId="1"/>
      <p:bldP spid="72" grpId="0"/>
      <p:bldP spid="72" grpId="1"/>
      <p:bldP spid="73" grpId="0"/>
      <p:bldP spid="73" grpId="1"/>
      <p:bldP spid="74" grpId="0"/>
      <p:bldP spid="74" grpId="1"/>
      <p:bldP spid="75" grpId="0"/>
      <p:bldP spid="75"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6"/>
          <p:cNvSpPr txBox="1"/>
          <p:nvPr/>
        </p:nvSpPr>
        <p:spPr>
          <a:xfrm>
            <a:off x="5700047" y="1388805"/>
            <a:ext cx="2617919" cy="2554545"/>
          </a:xfrm>
          <a:prstGeom prst="rect">
            <a:avLst/>
          </a:prstGeom>
          <a:noFill/>
          <a:ln>
            <a:noFill/>
          </a:ln>
        </p:spPr>
        <p:txBody>
          <a:bodyPr wrap="square" rtlCol="0">
            <a:spAutoFit/>
          </a:bodyPr>
          <a:lstStyle/>
          <a:p>
            <a:pPr>
              <a:lnSpc>
                <a:spcPct val="200000"/>
              </a:lnSpc>
            </a:pPr>
            <a:r>
              <a:rPr lang="zh-CN" altLang="en-US" sz="1600" dirty="0" smtClean="0">
                <a:solidFill>
                  <a:schemeClr val="tx1">
                    <a:lumMod val="75000"/>
                    <a:lumOff val="25000"/>
                  </a:schemeClr>
                </a:solidFill>
                <a:cs typeface="+mn-ea"/>
                <a:sym typeface="+mn-lt"/>
              </a:rPr>
              <a:t>客户</a:t>
            </a:r>
            <a:r>
              <a:rPr lang="zh-CN" altLang="en-US" sz="1600" dirty="0">
                <a:solidFill>
                  <a:schemeClr val="tx1">
                    <a:lumMod val="75000"/>
                    <a:lumOff val="25000"/>
                  </a:schemeClr>
                </a:solidFill>
                <a:cs typeface="+mn-ea"/>
                <a:sym typeface="+mn-lt"/>
              </a:rPr>
              <a:t>有效信息的收集是分类的前提” 。什么是有效的信息： “可以帮助业务高效，畅通开展的所有信息，都是有效信息</a:t>
            </a:r>
            <a:r>
              <a:rPr lang="zh-CN" altLang="en-US" sz="1600" dirty="0" smtClean="0">
                <a:solidFill>
                  <a:schemeClr val="tx1">
                    <a:lumMod val="75000"/>
                    <a:lumOff val="25000"/>
                  </a:schemeClr>
                </a:solidFill>
                <a:cs typeface="+mn-ea"/>
                <a:sym typeface="+mn-lt"/>
              </a:rPr>
              <a:t>。</a:t>
            </a:r>
            <a:endParaRPr lang="zh-CN" altLang="zh-CN" sz="1600" dirty="0">
              <a:solidFill>
                <a:schemeClr val="tx1">
                  <a:lumMod val="75000"/>
                  <a:lumOff val="25000"/>
                </a:schemeClr>
              </a:solidFill>
              <a:cs typeface="+mn-ea"/>
              <a:sym typeface="+mn-lt"/>
            </a:endParaRPr>
          </a:p>
        </p:txBody>
      </p:sp>
      <p:sp>
        <p:nvSpPr>
          <p:cNvPr id="43" name="矩形 42"/>
          <p:cNvSpPr/>
          <p:nvPr/>
        </p:nvSpPr>
        <p:spPr>
          <a:xfrm>
            <a:off x="914400" y="2147520"/>
            <a:ext cx="975325" cy="1162109"/>
          </a:xfrm>
          <a:prstGeom prst="rect">
            <a:avLst/>
          </a:prstGeom>
          <a:solidFill>
            <a:schemeClr val="accent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lIns="64990" tIns="32494" rIns="64990" bIns="32494" rtlCol="0" anchor="ctr"/>
          <a:lstStyle/>
          <a:p>
            <a:pPr algn="ctr">
              <a:defRPr/>
            </a:pPr>
            <a:r>
              <a:rPr lang="zh-CN" altLang="en-US" sz="1799" dirty="0" smtClean="0">
                <a:solidFill>
                  <a:schemeClr val="bg1"/>
                </a:solidFill>
                <a:latin typeface="+mn-ea"/>
                <a:sym typeface="FZHei-B01S" panose="02010601030101010101" pitchFamily="2" charset="-122"/>
              </a:rPr>
              <a:t>客户</a:t>
            </a:r>
            <a:endParaRPr lang="en-US" altLang="zh-CN" sz="1799" dirty="0" smtClean="0">
              <a:solidFill>
                <a:schemeClr val="bg1"/>
              </a:solidFill>
              <a:latin typeface="+mn-ea"/>
              <a:sym typeface="FZHei-B01S" panose="02010601030101010101" pitchFamily="2" charset="-122"/>
            </a:endParaRPr>
          </a:p>
          <a:p>
            <a:pPr algn="ctr">
              <a:defRPr/>
            </a:pPr>
            <a:r>
              <a:rPr lang="zh-CN" altLang="en-US" sz="1799" dirty="0" smtClean="0">
                <a:solidFill>
                  <a:schemeClr val="bg1"/>
                </a:solidFill>
                <a:latin typeface="+mn-ea"/>
                <a:sym typeface="FZHei-B01S" panose="02010601030101010101" pitchFamily="2" charset="-122"/>
              </a:rPr>
              <a:t>分类</a:t>
            </a:r>
            <a:endParaRPr lang="en-US" altLang="zh-CN" sz="1799" dirty="0" smtClean="0">
              <a:solidFill>
                <a:schemeClr val="bg1"/>
              </a:solidFill>
              <a:latin typeface="+mn-ea"/>
              <a:sym typeface="FZHei-B01S" panose="02010601030101010101" pitchFamily="2" charset="-122"/>
            </a:endParaRPr>
          </a:p>
          <a:p>
            <a:pPr algn="ctr">
              <a:defRPr/>
            </a:pPr>
            <a:r>
              <a:rPr lang="zh-CN" altLang="en-US" sz="1799" dirty="0" smtClean="0">
                <a:solidFill>
                  <a:schemeClr val="bg1"/>
                </a:solidFill>
                <a:latin typeface="+mn-ea"/>
                <a:sym typeface="FZHei-B01S" panose="02010601030101010101" pitchFamily="2" charset="-122"/>
              </a:rPr>
              <a:t>原则</a:t>
            </a:r>
            <a:endParaRPr lang="zh-CN" altLang="en-US" sz="1799" dirty="0">
              <a:solidFill>
                <a:schemeClr val="bg1"/>
              </a:solidFill>
              <a:latin typeface="+mn-ea"/>
              <a:sym typeface="FZHei-B01S" panose="02010601030101010101" pitchFamily="2" charset="-122"/>
            </a:endParaRPr>
          </a:p>
        </p:txBody>
      </p:sp>
      <p:grpSp>
        <p:nvGrpSpPr>
          <p:cNvPr id="68" name="组合 67"/>
          <p:cNvGrpSpPr/>
          <p:nvPr/>
        </p:nvGrpSpPr>
        <p:grpSpPr>
          <a:xfrm>
            <a:off x="1661447" y="1617405"/>
            <a:ext cx="3821107" cy="2180039"/>
            <a:chOff x="1661447" y="1581150"/>
            <a:chExt cx="3821107" cy="2180039"/>
          </a:xfrm>
        </p:grpSpPr>
        <p:grpSp>
          <p:nvGrpSpPr>
            <p:cNvPr id="4" name="组合 3"/>
            <p:cNvGrpSpPr/>
            <p:nvPr/>
          </p:nvGrpSpPr>
          <p:grpSpPr>
            <a:xfrm>
              <a:off x="1661447" y="1632305"/>
              <a:ext cx="1993951" cy="2120031"/>
              <a:chOff x="1907954" y="1858378"/>
              <a:chExt cx="1616813" cy="1719046"/>
            </a:xfrm>
          </p:grpSpPr>
          <p:sp>
            <p:nvSpPr>
              <p:cNvPr id="37" name="弧形 36"/>
              <p:cNvSpPr/>
              <p:nvPr/>
            </p:nvSpPr>
            <p:spPr>
              <a:xfrm rot="13095499">
                <a:off x="1907954" y="1858378"/>
                <a:ext cx="1616813" cy="171904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lIns="64990" tIns="32494" rIns="64990" bIns="32494" rtlCol="0" anchor="ctr"/>
              <a:lstStyle/>
              <a:p>
                <a:pPr algn="ctr"/>
                <a:endParaRPr lang="zh-CN" altLang="en-US" sz="1799">
                  <a:latin typeface="+mn-ea"/>
                  <a:sym typeface="FZHei-B01S" panose="02010601030101010101" pitchFamily="2" charset="-122"/>
                </a:endParaRPr>
              </a:p>
            </p:txBody>
          </p:sp>
          <p:sp>
            <p:nvSpPr>
              <p:cNvPr id="38" name="弧形 37"/>
              <p:cNvSpPr/>
              <p:nvPr/>
            </p:nvSpPr>
            <p:spPr>
              <a:xfrm rot="13095499">
                <a:off x="2296301" y="2290667"/>
                <a:ext cx="720229" cy="765770"/>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lIns="64990" tIns="32494" rIns="64990" bIns="32494" rtlCol="0" anchor="ctr"/>
              <a:lstStyle/>
              <a:p>
                <a:pPr algn="ctr"/>
                <a:endParaRPr lang="zh-CN" altLang="en-US" sz="1799">
                  <a:latin typeface="+mn-ea"/>
                  <a:sym typeface="FZHei-B01S" panose="02010601030101010101" pitchFamily="2" charset="-122"/>
                </a:endParaRPr>
              </a:p>
            </p:txBody>
          </p:sp>
        </p:grpSp>
        <p:sp>
          <p:nvSpPr>
            <p:cNvPr id="48" name="矩形 47"/>
            <p:cNvSpPr/>
            <p:nvPr/>
          </p:nvSpPr>
          <p:spPr>
            <a:xfrm>
              <a:off x="2438257" y="2842529"/>
              <a:ext cx="3033540" cy="338821"/>
            </a:xfrm>
            <a:prstGeom prst="rect">
              <a:avLst/>
            </a:prstGeom>
            <a:solidFill>
              <a:schemeClr val="accent4"/>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799" dirty="0">
                <a:solidFill>
                  <a:schemeClr val="bg1">
                    <a:lumMod val="95000"/>
                  </a:schemeClr>
                </a:solidFill>
                <a:latin typeface="+mn-ea"/>
                <a:sym typeface="FZHei-B01S" panose="02010601030101010101" pitchFamily="2" charset="-122"/>
              </a:endParaRPr>
            </a:p>
          </p:txBody>
        </p:sp>
        <p:sp>
          <p:nvSpPr>
            <p:cNvPr id="49" name="矩形 48"/>
            <p:cNvSpPr/>
            <p:nvPr/>
          </p:nvSpPr>
          <p:spPr>
            <a:xfrm>
              <a:off x="2441273" y="2156729"/>
              <a:ext cx="3033540" cy="338821"/>
            </a:xfrm>
            <a:prstGeom prst="rect">
              <a:avLst/>
            </a:prstGeom>
            <a:solidFill>
              <a:schemeClr val="accent3"/>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1400" dirty="0">
                  <a:solidFill>
                    <a:schemeClr val="bg1"/>
                  </a:solidFill>
                  <a:latin typeface="+mn-ea"/>
                  <a:sym typeface="FZHei-B01S" panose="02010601030101010101" pitchFamily="2" charset="-122"/>
                </a:rPr>
                <a:t>定制属于客户的专属服务</a:t>
              </a:r>
            </a:p>
          </p:txBody>
        </p:sp>
        <p:sp>
          <p:nvSpPr>
            <p:cNvPr id="50" name="矩形 49"/>
            <p:cNvSpPr/>
            <p:nvPr/>
          </p:nvSpPr>
          <p:spPr>
            <a:xfrm>
              <a:off x="2441273" y="3422368"/>
              <a:ext cx="3033540" cy="338821"/>
            </a:xfrm>
            <a:prstGeom prst="rect">
              <a:avLst/>
            </a:prstGeom>
            <a:solidFill>
              <a:schemeClr val="accent1"/>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zh-CN" altLang="en-US" sz="1400" dirty="0">
                  <a:solidFill>
                    <a:schemeClr val="bg1"/>
                  </a:solidFill>
                  <a:latin typeface="+mn-ea"/>
                  <a:sym typeface="FZHei-B01S" panose="02010601030101010101" pitchFamily="2" charset="-122"/>
                </a:rPr>
                <a:t>客户管理“降龙</a:t>
              </a:r>
              <a:r>
                <a:rPr lang="en-US" altLang="zh-CN" sz="1400" dirty="0">
                  <a:solidFill>
                    <a:schemeClr val="bg1"/>
                  </a:solidFill>
                  <a:latin typeface="+mn-ea"/>
                  <a:sym typeface="FZHei-B01S" panose="02010601030101010101" pitchFamily="2" charset="-122"/>
                </a:rPr>
                <a:t>18</a:t>
              </a:r>
              <a:r>
                <a:rPr lang="zh-CN" altLang="en-US" sz="1400" dirty="0">
                  <a:solidFill>
                    <a:schemeClr val="bg1"/>
                  </a:solidFill>
                  <a:latin typeface="+mn-ea"/>
                  <a:sym typeface="FZHei-B01S" panose="02010601030101010101" pitchFamily="2" charset="-122"/>
                </a:rPr>
                <a:t>掌</a:t>
              </a:r>
            </a:p>
          </p:txBody>
        </p:sp>
        <p:sp>
          <p:nvSpPr>
            <p:cNvPr id="51" name="矩形 50"/>
            <p:cNvSpPr/>
            <p:nvPr/>
          </p:nvSpPr>
          <p:spPr>
            <a:xfrm>
              <a:off x="2449014" y="1581150"/>
              <a:ext cx="3033540" cy="338821"/>
            </a:xfrm>
            <a:prstGeom prst="rect">
              <a:avLst/>
            </a:prstGeom>
            <a:solidFill>
              <a:schemeClr val="accent2"/>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799" dirty="0">
                <a:solidFill>
                  <a:schemeClr val="bg1"/>
                </a:solidFill>
                <a:latin typeface="+mn-ea"/>
                <a:sym typeface="FZHei-B01S" panose="02010601030101010101" pitchFamily="2" charset="-122"/>
              </a:endParaRPr>
            </a:p>
          </p:txBody>
        </p:sp>
        <p:sp>
          <p:nvSpPr>
            <p:cNvPr id="44" name="矩形 43"/>
            <p:cNvSpPr/>
            <p:nvPr/>
          </p:nvSpPr>
          <p:spPr>
            <a:xfrm>
              <a:off x="2550658" y="1603167"/>
              <a:ext cx="2588920" cy="300082"/>
            </a:xfrm>
            <a:prstGeom prst="rect">
              <a:avLst/>
            </a:prstGeom>
          </p:spPr>
          <p:txBody>
            <a:bodyPr wrap="square">
              <a:spAutoFit/>
            </a:bodyPr>
            <a:lstStyle/>
            <a:p>
              <a:pPr algn="ctr">
                <a:defRPr/>
              </a:pPr>
              <a:r>
                <a:rPr lang="zh-CN" altLang="en-US" sz="1350" dirty="0">
                  <a:solidFill>
                    <a:schemeClr val="bg1"/>
                  </a:solidFill>
                  <a:latin typeface="+mn-ea"/>
                  <a:sym typeface="FZHei-B01S" panose="02010601030101010101" pitchFamily="2" charset="-122"/>
                </a:rPr>
                <a:t>明确客户管理工作的原则和标准</a:t>
              </a:r>
            </a:p>
          </p:txBody>
        </p:sp>
        <p:sp>
          <p:nvSpPr>
            <p:cNvPr id="45" name="矩形 44"/>
            <p:cNvSpPr/>
            <p:nvPr/>
          </p:nvSpPr>
          <p:spPr>
            <a:xfrm>
              <a:off x="2493110" y="2855989"/>
              <a:ext cx="2588920" cy="300082"/>
            </a:xfrm>
            <a:prstGeom prst="rect">
              <a:avLst/>
            </a:prstGeom>
          </p:spPr>
          <p:txBody>
            <a:bodyPr wrap="square">
              <a:spAutoFit/>
            </a:bodyPr>
            <a:lstStyle/>
            <a:p>
              <a:pPr algn="ctr">
                <a:defRPr/>
              </a:pPr>
              <a:r>
                <a:rPr lang="zh-CN" altLang="en-US" sz="1350" dirty="0">
                  <a:solidFill>
                    <a:schemeClr val="bg1"/>
                  </a:solidFill>
                  <a:latin typeface="+mn-ea"/>
                  <a:sym typeface="FZHei-B01S" panose="02010601030101010101" pitchFamily="2" charset="-122"/>
                </a:rPr>
                <a:t>培养客户的忠诚度</a:t>
              </a:r>
            </a:p>
          </p:txBody>
        </p:sp>
      </p:grpSp>
    </p:spTree>
    <p:extLst>
      <p:ext uri="{BB962C8B-B14F-4D97-AF65-F5344CB8AC3E}">
        <p14:creationId xmlns:p14="http://schemas.microsoft.com/office/powerpoint/2010/main" val="330252567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500" fill="hold"/>
                                        <p:tgtEl>
                                          <p:spTgt spid="43"/>
                                        </p:tgtEl>
                                        <p:attrNameLst>
                                          <p:attrName>ppt_w</p:attrName>
                                        </p:attrNameLst>
                                      </p:cBhvr>
                                      <p:tavLst>
                                        <p:tav tm="0">
                                          <p:val>
                                            <p:fltVal val="0"/>
                                          </p:val>
                                        </p:tav>
                                        <p:tav tm="100000">
                                          <p:val>
                                            <p:strVal val="#ppt_w"/>
                                          </p:val>
                                        </p:tav>
                                      </p:tavLst>
                                    </p:anim>
                                    <p:anim calcmode="lin" valueType="num">
                                      <p:cBhvr>
                                        <p:cTn id="8" dur="500" fill="hold"/>
                                        <p:tgtEl>
                                          <p:spTgt spid="43"/>
                                        </p:tgtEl>
                                        <p:attrNameLst>
                                          <p:attrName>ppt_h</p:attrName>
                                        </p:attrNameLst>
                                      </p:cBhvr>
                                      <p:tavLst>
                                        <p:tav tm="0">
                                          <p:val>
                                            <p:fltVal val="0"/>
                                          </p:val>
                                        </p:tav>
                                        <p:tav tm="100000">
                                          <p:val>
                                            <p:strVal val="#ppt_h"/>
                                          </p:val>
                                        </p:tav>
                                      </p:tavLst>
                                    </p:anim>
                                    <p:animEffect transition="in" filter="fade">
                                      <p:cBhvr>
                                        <p:cTn id="9" dur="500"/>
                                        <p:tgtEl>
                                          <p:spTgt spid="43"/>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68"/>
                                        </p:tgtEl>
                                        <p:attrNameLst>
                                          <p:attrName>style.visibility</p:attrName>
                                        </p:attrNameLst>
                                      </p:cBhvr>
                                      <p:to>
                                        <p:strVal val="visible"/>
                                      </p:to>
                                    </p:set>
                                    <p:animEffect transition="in" filter="wipe(left)">
                                      <p:cBhvr>
                                        <p:cTn id="14" dur="500"/>
                                        <p:tgtEl>
                                          <p:spTgt spid="6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u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6"/>
          <p:cNvSpPr>
            <a:spLocks noChangeArrowheads="1"/>
          </p:cNvSpPr>
          <p:nvPr/>
        </p:nvSpPr>
        <p:spPr bwMode="auto">
          <a:xfrm>
            <a:off x="4207234" y="1385018"/>
            <a:ext cx="3761648" cy="424732"/>
          </a:xfrm>
          <a:prstGeom prst="rect">
            <a:avLst/>
          </a:prstGeom>
          <a:solidFill>
            <a:schemeClr val="accent1"/>
          </a:solidFill>
          <a:ln>
            <a:noFill/>
          </a:ln>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Aft>
                <a:spcPts val="375"/>
              </a:spcAft>
            </a:pPr>
            <a:r>
              <a:rPr lang="zh-CN" altLang="en-US" dirty="0">
                <a:solidFill>
                  <a:schemeClr val="bg1"/>
                </a:solidFill>
                <a:latin typeface="+mn-lt"/>
                <a:ea typeface="+mn-ea"/>
                <a:cs typeface="+mn-ea"/>
                <a:sym typeface="+mn-lt"/>
              </a:rPr>
              <a:t>明确客户管理工作的原则和标准</a:t>
            </a:r>
          </a:p>
        </p:txBody>
      </p:sp>
      <p:sp>
        <p:nvSpPr>
          <p:cNvPr id="31" name="TextBox 6"/>
          <p:cNvSpPr txBox="1"/>
          <p:nvPr/>
        </p:nvSpPr>
        <p:spPr>
          <a:xfrm>
            <a:off x="4114800" y="3028950"/>
            <a:ext cx="3881295" cy="1372683"/>
          </a:xfrm>
          <a:prstGeom prst="rect">
            <a:avLst/>
          </a:prstGeom>
          <a:noFill/>
        </p:spPr>
        <p:txBody>
          <a:bodyPr wrap="square" rtlCol="0">
            <a:spAutoFit/>
          </a:bodyPr>
          <a:lstStyle/>
          <a:p>
            <a:pPr>
              <a:lnSpc>
                <a:spcPct val="130000"/>
              </a:lnSpc>
            </a:pPr>
            <a:r>
              <a:rPr lang="zh-CN" altLang="en-US" sz="1600" dirty="0">
                <a:solidFill>
                  <a:schemeClr val="tx1">
                    <a:lumMod val="75000"/>
                    <a:lumOff val="25000"/>
                  </a:schemeClr>
                </a:solidFill>
                <a:cs typeface="+mn-ea"/>
                <a:sym typeface="+mn-lt"/>
              </a:rPr>
              <a:t>客户管理不是上门送礼，也不是吃吃喝喝（客户管理到底是什么？），要落实客户管理工作就必须要明确工作的原则和工作的标准。</a:t>
            </a:r>
            <a:endParaRPr lang="zh-CN" altLang="zh-CN" sz="1600" dirty="0">
              <a:solidFill>
                <a:schemeClr val="tx1">
                  <a:lumMod val="75000"/>
                  <a:lumOff val="25000"/>
                </a:schemeClr>
              </a:solidFill>
              <a:cs typeface="+mn-ea"/>
              <a:sym typeface="+mn-lt"/>
            </a:endParaRPr>
          </a:p>
        </p:txBody>
      </p:sp>
      <p:sp>
        <p:nvSpPr>
          <p:cNvPr id="12" name="TextBox 6"/>
          <p:cNvSpPr txBox="1"/>
          <p:nvPr/>
        </p:nvSpPr>
        <p:spPr>
          <a:xfrm>
            <a:off x="4159598" y="2032338"/>
            <a:ext cx="3680724" cy="452240"/>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799" spc="600" dirty="0" smtClean="0">
                <a:solidFill>
                  <a:schemeClr val="tx1">
                    <a:lumMod val="75000"/>
                    <a:lumOff val="25000"/>
                  </a:schemeClr>
                </a:solidFill>
                <a:cs typeface="+mn-ea"/>
                <a:sym typeface="+mn-lt"/>
              </a:rPr>
              <a:t>制定</a:t>
            </a:r>
            <a:r>
              <a:rPr lang="zh-CN" altLang="en-US" sz="1799" spc="600" dirty="0">
                <a:solidFill>
                  <a:schemeClr val="tx1">
                    <a:lumMod val="75000"/>
                    <a:lumOff val="25000"/>
                  </a:schemeClr>
                </a:solidFill>
                <a:cs typeface="+mn-ea"/>
                <a:sym typeface="+mn-lt"/>
              </a:rPr>
              <a:t>流程，稳步前进</a:t>
            </a:r>
          </a:p>
        </p:txBody>
      </p:sp>
      <p:sp>
        <p:nvSpPr>
          <p:cNvPr id="14" name="TextBox 6"/>
          <p:cNvSpPr txBox="1"/>
          <p:nvPr/>
        </p:nvSpPr>
        <p:spPr>
          <a:xfrm>
            <a:off x="4172000" y="2500510"/>
            <a:ext cx="3680724" cy="452240"/>
          </a:xfrm>
          <a:prstGeom prst="rect">
            <a:avLst/>
          </a:prstGeom>
          <a:noFill/>
        </p:spPr>
        <p:txBody>
          <a:bodyPr wrap="square" rtlCol="0">
            <a:spAutoFit/>
          </a:bodyPr>
          <a:lstStyle/>
          <a:p>
            <a:pPr marL="285750" indent="-285750">
              <a:lnSpc>
                <a:spcPct val="130000"/>
              </a:lnSpc>
              <a:buFont typeface="Wingdings" panose="05000000000000000000" pitchFamily="2" charset="2"/>
              <a:buChar char="l"/>
            </a:pPr>
            <a:r>
              <a:rPr lang="zh-CN" altLang="en-US" sz="1799" spc="600" dirty="0" smtClean="0">
                <a:solidFill>
                  <a:schemeClr val="tx1">
                    <a:lumMod val="75000"/>
                    <a:lumOff val="25000"/>
                  </a:schemeClr>
                </a:solidFill>
                <a:cs typeface="+mn-ea"/>
                <a:sym typeface="+mn-lt"/>
              </a:rPr>
              <a:t>盘点</a:t>
            </a:r>
            <a:r>
              <a:rPr lang="zh-CN" altLang="en-US" sz="1799" spc="600" dirty="0">
                <a:solidFill>
                  <a:schemeClr val="tx1">
                    <a:lumMod val="75000"/>
                    <a:lumOff val="25000"/>
                  </a:schemeClr>
                </a:solidFill>
                <a:cs typeface="+mn-ea"/>
                <a:sym typeface="+mn-lt"/>
              </a:rPr>
              <a:t>总结，求异存同</a:t>
            </a:r>
          </a:p>
        </p:txBody>
      </p:sp>
      <p:grpSp>
        <p:nvGrpSpPr>
          <p:cNvPr id="2" name="组合 1"/>
          <p:cNvGrpSpPr/>
          <p:nvPr/>
        </p:nvGrpSpPr>
        <p:grpSpPr>
          <a:xfrm>
            <a:off x="1219200" y="1428750"/>
            <a:ext cx="2381410" cy="3059347"/>
            <a:chOff x="1306026" y="1417403"/>
            <a:chExt cx="2381410" cy="3059347"/>
          </a:xfrm>
        </p:grpSpPr>
        <p:grpSp>
          <p:nvGrpSpPr>
            <p:cNvPr id="9" name="组合 8"/>
            <p:cNvGrpSpPr/>
            <p:nvPr/>
          </p:nvGrpSpPr>
          <p:grpSpPr>
            <a:xfrm>
              <a:off x="1306026" y="1417403"/>
              <a:ext cx="2381410" cy="3059347"/>
              <a:chOff x="3295886" y="1698914"/>
              <a:chExt cx="1972637" cy="2534205"/>
            </a:xfrm>
          </p:grpSpPr>
          <p:sp>
            <p:nvSpPr>
              <p:cNvPr id="13" name="Rounded Rectangle 3"/>
              <p:cNvSpPr/>
              <p:nvPr/>
            </p:nvSpPr>
            <p:spPr>
              <a:xfrm rot="2900928">
                <a:off x="3006709" y="2137291"/>
                <a:ext cx="1218314" cy="639959"/>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18"/>
              <p:cNvSpPr/>
              <p:nvPr/>
            </p:nvSpPr>
            <p:spPr>
              <a:xfrm rot="2900928">
                <a:off x="3840260" y="3196027"/>
                <a:ext cx="1434225" cy="63995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ounded Rectangle 4"/>
              <p:cNvSpPr/>
              <p:nvPr/>
            </p:nvSpPr>
            <p:spPr>
              <a:xfrm rot="2900928">
                <a:off x="4223476" y="1444905"/>
                <a:ext cx="640081" cy="1148100"/>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9"/>
              <p:cNvSpPr/>
              <p:nvPr/>
            </p:nvSpPr>
            <p:spPr>
              <a:xfrm rot="2900928">
                <a:off x="4418652" y="2637849"/>
                <a:ext cx="1115482" cy="584261"/>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rtlCol="0" anchor="ctr"/>
              <a:lstStyle/>
              <a:p>
                <a:pPr algn="just">
                  <a:lnSpc>
                    <a:spcPct val="120000"/>
                  </a:lnSpc>
                </a:pPr>
                <a:endParaRPr lang="en-US" sz="7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6"/>
            <p:cNvSpPr txBox="1"/>
            <p:nvPr/>
          </p:nvSpPr>
          <p:spPr>
            <a:xfrm rot="2893106">
              <a:off x="1168284" y="2163320"/>
              <a:ext cx="1236473" cy="412421"/>
            </a:xfrm>
            <a:prstGeom prst="rect">
              <a:avLst/>
            </a:prstGeom>
            <a:noFill/>
          </p:spPr>
          <p:txBody>
            <a:bodyPr wrap="square" rtlCol="0">
              <a:spAutoFit/>
            </a:bodyPr>
            <a:lstStyle/>
            <a:p>
              <a:pPr>
                <a:lnSpc>
                  <a:spcPct val="130000"/>
                </a:lnSpc>
              </a:pPr>
              <a:r>
                <a:rPr lang="zh-CN" altLang="en-US" sz="1600" dirty="0" smtClean="0">
                  <a:solidFill>
                    <a:schemeClr val="bg1"/>
                  </a:solidFill>
                  <a:cs typeface="+mn-ea"/>
                  <a:sym typeface="+mn-lt"/>
                </a:rPr>
                <a:t>树立目标</a:t>
              </a:r>
              <a:endParaRPr lang="zh-CN" altLang="en-US" sz="1600" dirty="0">
                <a:solidFill>
                  <a:schemeClr val="bg1"/>
                </a:solidFill>
                <a:cs typeface="+mn-ea"/>
                <a:sym typeface="+mn-lt"/>
              </a:endParaRPr>
            </a:p>
          </p:txBody>
        </p:sp>
        <p:sp>
          <p:nvSpPr>
            <p:cNvPr id="19" name="TextBox 6"/>
            <p:cNvSpPr txBox="1"/>
            <p:nvPr/>
          </p:nvSpPr>
          <p:spPr>
            <a:xfrm rot="2893106">
              <a:off x="2212717" y="3362718"/>
              <a:ext cx="1248551" cy="412421"/>
            </a:xfrm>
            <a:prstGeom prst="rect">
              <a:avLst/>
            </a:prstGeom>
            <a:noFill/>
          </p:spPr>
          <p:txBody>
            <a:bodyPr wrap="square" rtlCol="0">
              <a:spAutoFit/>
            </a:bodyPr>
            <a:lstStyle/>
            <a:p>
              <a:pPr>
                <a:lnSpc>
                  <a:spcPct val="130000"/>
                </a:lnSpc>
              </a:pPr>
              <a:r>
                <a:rPr lang="zh-CN" altLang="en-US" sz="1600" dirty="0" smtClean="0">
                  <a:solidFill>
                    <a:schemeClr val="bg1"/>
                  </a:solidFill>
                  <a:cs typeface="+mn-ea"/>
                  <a:sym typeface="+mn-lt"/>
                </a:rPr>
                <a:t>反复</a:t>
              </a:r>
              <a:r>
                <a:rPr lang="zh-CN" altLang="en-US" sz="1600" dirty="0">
                  <a:solidFill>
                    <a:schemeClr val="bg1"/>
                  </a:solidFill>
                  <a:cs typeface="+mn-ea"/>
                  <a:sym typeface="+mn-lt"/>
                </a:rPr>
                <a:t>强调</a:t>
              </a:r>
            </a:p>
          </p:txBody>
        </p:sp>
        <p:sp>
          <p:nvSpPr>
            <p:cNvPr id="20" name="TextBox 6"/>
            <p:cNvSpPr txBox="1"/>
            <p:nvPr/>
          </p:nvSpPr>
          <p:spPr>
            <a:xfrm rot="2893106">
              <a:off x="2775988" y="2732111"/>
              <a:ext cx="1248551" cy="416781"/>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制定规矩</a:t>
              </a:r>
            </a:p>
          </p:txBody>
        </p:sp>
        <p:sp>
          <p:nvSpPr>
            <p:cNvPr id="21" name="TextBox 6"/>
            <p:cNvSpPr txBox="1"/>
            <p:nvPr/>
          </p:nvSpPr>
          <p:spPr>
            <a:xfrm rot="19114561">
              <a:off x="2204643" y="1549270"/>
              <a:ext cx="1248551" cy="380810"/>
            </a:xfrm>
            <a:prstGeom prst="rect">
              <a:avLst/>
            </a:prstGeom>
            <a:noFill/>
          </p:spPr>
          <p:txBody>
            <a:bodyPr wrap="square" rtlCol="0">
              <a:spAutoFit/>
            </a:bodyPr>
            <a:lstStyle/>
            <a:p>
              <a:pPr>
                <a:lnSpc>
                  <a:spcPct val="130000"/>
                </a:lnSpc>
              </a:pPr>
              <a:r>
                <a:rPr lang="zh-CN" altLang="en-US" sz="1600" dirty="0">
                  <a:solidFill>
                    <a:schemeClr val="bg1"/>
                  </a:solidFill>
                  <a:cs typeface="+mn-ea"/>
                  <a:sym typeface="+mn-lt"/>
                </a:rPr>
                <a:t>欲破先立</a:t>
              </a:r>
            </a:p>
          </p:txBody>
        </p:sp>
      </p:grpSp>
    </p:spTree>
    <p:extLst>
      <p:ext uri="{BB962C8B-B14F-4D97-AF65-F5344CB8AC3E}">
        <p14:creationId xmlns:p14="http://schemas.microsoft.com/office/powerpoint/2010/main" val="343905782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arn(inVertical)">
                                      <p:cBhvr>
                                        <p:cTn id="13" dur="500"/>
                                        <p:tgtEl>
                                          <p:spTgt spid="27"/>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p:cTn id="18" dur="500" fill="hold"/>
                                        <p:tgtEl>
                                          <p:spTgt spid="12"/>
                                        </p:tgtEl>
                                        <p:attrNameLst>
                                          <p:attrName>ppt_w</p:attrName>
                                        </p:attrNameLst>
                                      </p:cBhvr>
                                      <p:tavLst>
                                        <p:tav tm="0">
                                          <p:val>
                                            <p:fltVal val="0"/>
                                          </p:val>
                                        </p:tav>
                                        <p:tav tm="100000">
                                          <p:val>
                                            <p:strVal val="#ppt_w"/>
                                          </p:val>
                                        </p:tav>
                                      </p:tavLst>
                                    </p:anim>
                                    <p:anim calcmode="lin" valueType="num">
                                      <p:cBhvr>
                                        <p:cTn id="19" dur="500" fill="hold"/>
                                        <p:tgtEl>
                                          <p:spTgt spid="12"/>
                                        </p:tgtEl>
                                        <p:attrNameLst>
                                          <p:attrName>ppt_h</p:attrName>
                                        </p:attrNameLst>
                                      </p:cBhvr>
                                      <p:tavLst>
                                        <p:tav tm="0">
                                          <p:val>
                                            <p:fltVal val="0"/>
                                          </p:val>
                                        </p:tav>
                                        <p:tav tm="100000">
                                          <p:val>
                                            <p:strVal val="#ppt_h"/>
                                          </p:val>
                                        </p:tav>
                                      </p:tavLst>
                                    </p:anim>
                                    <p:animEffect transition="in" filter="fade">
                                      <p:cBhvr>
                                        <p:cTn id="20" dur="500"/>
                                        <p:tgtEl>
                                          <p:spTgt spid="12"/>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1"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up)">
                                      <p:cBhvr>
                                        <p:cTn id="3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1" grpId="0"/>
      <p:bldP spid="12"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52551"/>
            <a:ext cx="548640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86400" y="1352551"/>
            <a:ext cx="3657600" cy="259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flipH="1">
            <a:off x="6072879"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p:cNvSpPr/>
          <p:nvPr/>
        </p:nvSpPr>
        <p:spPr>
          <a:xfrm rot="2700000" flipH="1">
            <a:off x="4479556"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0" y="104775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flipV="1">
            <a:off x="6858000" y="4048411"/>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40A2D636-70A9-E648-8A35-22C9711EAB72}"/>
              </a:ext>
            </a:extLst>
          </p:cNvPr>
          <p:cNvSpPr txBox="1"/>
          <p:nvPr/>
        </p:nvSpPr>
        <p:spPr>
          <a:xfrm>
            <a:off x="6178865" y="2038350"/>
            <a:ext cx="1127232" cy="1107996"/>
          </a:xfrm>
          <a:prstGeom prst="rect">
            <a:avLst/>
          </a:prstGeom>
          <a:noFill/>
        </p:spPr>
        <p:txBody>
          <a:bodyPr wrap="none" rtlCol="0">
            <a:spAutoFit/>
          </a:bodyPr>
          <a:lstStyle/>
          <a:p>
            <a:r>
              <a:rPr kumimoji="1" lang="en-US" altLang="zh-CN" sz="6600" b="1" dirty="0" smtClean="0">
                <a:solidFill>
                  <a:schemeClr val="bg1"/>
                </a:solidFill>
                <a:cs typeface="+mn-ea"/>
                <a:sym typeface="+mn-lt"/>
              </a:rPr>
              <a:t>03</a:t>
            </a:r>
            <a:endParaRPr kumimoji="1" lang="zh-CN" altLang="en-US" sz="6600" b="1" dirty="0">
              <a:solidFill>
                <a:schemeClr val="bg1"/>
              </a:solidFill>
              <a:cs typeface="+mn-ea"/>
              <a:sym typeface="+mn-lt"/>
            </a:endParaRPr>
          </a:p>
        </p:txBody>
      </p:sp>
      <p:sp>
        <p:nvSpPr>
          <p:cNvPr id="15" name="TextBox 55"/>
          <p:cNvSpPr txBox="1"/>
          <p:nvPr/>
        </p:nvSpPr>
        <p:spPr>
          <a:xfrm>
            <a:off x="454750" y="1821139"/>
            <a:ext cx="4798473" cy="1003608"/>
          </a:xfrm>
          <a:prstGeom prst="rect">
            <a:avLst/>
          </a:prstGeom>
          <a:noFill/>
        </p:spPr>
        <p:txBody>
          <a:bodyPr wrap="square" rtlCol="0">
            <a:spAutoFit/>
          </a:bodyPr>
          <a:lstStyle/>
          <a:p>
            <a:pPr>
              <a:lnSpc>
                <a:spcPct val="120000"/>
              </a:lnSpc>
            </a:pPr>
            <a:r>
              <a:rPr lang="zh-CN" altLang="en-US" sz="5400" b="1" spc="600" dirty="0">
                <a:solidFill>
                  <a:schemeClr val="tx1">
                    <a:lumMod val="75000"/>
                    <a:lumOff val="25000"/>
                  </a:schemeClr>
                </a:solidFill>
                <a:cs typeface="+mn-ea"/>
                <a:sym typeface="+mn-lt"/>
              </a:rPr>
              <a:t>关于客户</a:t>
            </a:r>
            <a:r>
              <a:rPr lang="zh-CN" altLang="en-US" sz="5400" b="1" spc="600" dirty="0" smtClean="0">
                <a:solidFill>
                  <a:schemeClr val="tx1">
                    <a:lumMod val="75000"/>
                    <a:lumOff val="25000"/>
                  </a:schemeClr>
                </a:solidFill>
                <a:cs typeface="+mn-ea"/>
                <a:sym typeface="+mn-lt"/>
              </a:rPr>
              <a:t>管理</a:t>
            </a:r>
            <a:endParaRPr lang="en-US" altLang="zh-CN" sz="5400" b="1" spc="600" dirty="0">
              <a:solidFill>
                <a:schemeClr val="tx1">
                  <a:lumMod val="75000"/>
                  <a:lumOff val="25000"/>
                </a:schemeClr>
              </a:solidFill>
              <a:cs typeface="+mn-ea"/>
              <a:sym typeface="+mn-lt"/>
            </a:endParaRPr>
          </a:p>
        </p:txBody>
      </p:sp>
      <p:sp>
        <p:nvSpPr>
          <p:cNvPr id="16" name="矩形 15"/>
          <p:cNvSpPr/>
          <p:nvPr/>
        </p:nvSpPr>
        <p:spPr>
          <a:xfrm>
            <a:off x="464247" y="2735541"/>
            <a:ext cx="4624984" cy="430887"/>
          </a:xfrm>
          <a:prstGeom prst="rect">
            <a:avLst/>
          </a:prstGeom>
        </p:spPr>
        <p:txBody>
          <a:bodyPr wrap="none">
            <a:spAutoFit/>
          </a:bodyPr>
          <a:lstStyle/>
          <a:p>
            <a:r>
              <a:rPr lang="zh-CN" altLang="en-US" sz="1100" dirty="0" smtClean="0"/>
              <a:t>customer relationship management customer relationship management</a:t>
            </a:r>
          </a:p>
          <a:p>
            <a:r>
              <a:rPr lang="zh-CN" altLang="en-US" sz="1100" dirty="0" smtClean="0"/>
              <a:t>relationship management customer relationship</a:t>
            </a:r>
            <a:endParaRPr lang="zh-CN" altLang="en-US" sz="1100" dirty="0"/>
          </a:p>
        </p:txBody>
      </p:sp>
    </p:spTree>
    <p:extLst>
      <p:ext uri="{BB962C8B-B14F-4D97-AF65-F5344CB8AC3E}">
        <p14:creationId xmlns:p14="http://schemas.microsoft.com/office/powerpoint/2010/main" val="44244464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14" grpId="0" animBg="1"/>
      <p:bldP spid="24" grpId="0" animBg="1"/>
      <p:bldP spid="27" grpId="0" animBg="1"/>
      <p:bldP spid="13"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6"/>
          <p:cNvSpPr>
            <a:spLocks noChangeArrowheads="1"/>
          </p:cNvSpPr>
          <p:nvPr/>
        </p:nvSpPr>
        <p:spPr bwMode="auto">
          <a:xfrm>
            <a:off x="3522312" y="1221561"/>
            <a:ext cx="4195277" cy="396134"/>
          </a:xfrm>
          <a:prstGeom prst="rect">
            <a:avLst/>
          </a:prstGeom>
          <a:solidFill>
            <a:schemeClr val="accent1"/>
          </a:solidFill>
          <a:ln>
            <a:noFill/>
          </a:ln>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Aft>
                <a:spcPts val="375"/>
              </a:spcAft>
            </a:pPr>
            <a:r>
              <a:rPr lang="zh-CN" altLang="en-US" dirty="0">
                <a:solidFill>
                  <a:schemeClr val="bg1"/>
                </a:solidFill>
                <a:latin typeface="+mn-lt"/>
                <a:ea typeface="+mn-ea"/>
                <a:cs typeface="+mn-ea"/>
                <a:sym typeface="+mn-lt"/>
              </a:rPr>
              <a:t>定制属于客户的专属服务</a:t>
            </a:r>
          </a:p>
        </p:txBody>
      </p:sp>
      <p:sp>
        <p:nvSpPr>
          <p:cNvPr id="12" name="内容占位符 2"/>
          <p:cNvSpPr txBox="1">
            <a:spLocks noChangeArrowheads="1"/>
          </p:cNvSpPr>
          <p:nvPr/>
        </p:nvSpPr>
        <p:spPr>
          <a:xfrm>
            <a:off x="3522313" y="1697966"/>
            <a:ext cx="4783487" cy="3007384"/>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450"/>
              </a:spcBef>
              <a:buNone/>
            </a:pPr>
            <a:r>
              <a:rPr lang="en-US" altLang="zh-CN" sz="1400" dirty="0">
                <a:solidFill>
                  <a:schemeClr val="tx1">
                    <a:lumMod val="75000"/>
                    <a:lumOff val="25000"/>
                  </a:schemeClr>
                </a:solidFill>
                <a:cs typeface="+mn-ea"/>
                <a:sym typeface="+mn-lt"/>
              </a:rPr>
              <a:t>1</a:t>
            </a:r>
            <a:r>
              <a:rPr lang="zh-CN" altLang="en-US" sz="1400" dirty="0">
                <a:solidFill>
                  <a:schemeClr val="tx1">
                    <a:lumMod val="75000"/>
                    <a:lumOff val="25000"/>
                  </a:schemeClr>
                </a:solidFill>
                <a:cs typeface="+mn-ea"/>
                <a:sym typeface="+mn-lt"/>
              </a:rPr>
              <a:t>）工作：解决问题，创造价值</a:t>
            </a:r>
          </a:p>
          <a:p>
            <a:pPr marL="0" indent="0">
              <a:spcBef>
                <a:spcPts val="450"/>
              </a:spcBef>
              <a:buNone/>
            </a:pPr>
            <a:r>
              <a:rPr lang="en-US" altLang="zh-CN" sz="1400" dirty="0">
                <a:solidFill>
                  <a:schemeClr val="tx1">
                    <a:lumMod val="75000"/>
                    <a:lumOff val="25000"/>
                  </a:schemeClr>
                </a:solidFill>
                <a:cs typeface="+mn-ea"/>
                <a:sym typeface="+mn-lt"/>
              </a:rPr>
              <a:t>2</a:t>
            </a:r>
            <a:r>
              <a:rPr lang="zh-CN" altLang="en-US" sz="1400" dirty="0">
                <a:solidFill>
                  <a:schemeClr val="tx1">
                    <a:lumMod val="75000"/>
                    <a:lumOff val="25000"/>
                  </a:schemeClr>
                </a:solidFill>
                <a:cs typeface="+mn-ea"/>
                <a:sym typeface="+mn-lt"/>
              </a:rPr>
              <a:t>）工具：互联网，资源和策划</a:t>
            </a:r>
          </a:p>
          <a:p>
            <a:pPr marL="0" indent="0">
              <a:spcBef>
                <a:spcPts val="450"/>
              </a:spcBef>
              <a:buNone/>
            </a:pPr>
            <a:r>
              <a:rPr lang="en-US" altLang="zh-CN" sz="1400" dirty="0">
                <a:solidFill>
                  <a:schemeClr val="tx1">
                    <a:lumMod val="75000"/>
                    <a:lumOff val="25000"/>
                  </a:schemeClr>
                </a:solidFill>
                <a:cs typeface="+mn-ea"/>
                <a:sym typeface="+mn-lt"/>
              </a:rPr>
              <a:t>3</a:t>
            </a:r>
            <a:r>
              <a:rPr lang="zh-CN" altLang="en-US" sz="1400" dirty="0">
                <a:solidFill>
                  <a:schemeClr val="tx1">
                    <a:lumMod val="75000"/>
                    <a:lumOff val="25000"/>
                  </a:schemeClr>
                </a:solidFill>
                <a:cs typeface="+mn-ea"/>
                <a:sym typeface="+mn-lt"/>
              </a:rPr>
              <a:t>）前提：用心；心到了哪里，力量才能跟到哪里</a:t>
            </a:r>
          </a:p>
          <a:p>
            <a:pPr marL="0" indent="0">
              <a:spcBef>
                <a:spcPts val="450"/>
              </a:spcBef>
              <a:buNone/>
            </a:pPr>
            <a:r>
              <a:rPr lang="en-US" altLang="zh-CN" sz="1400" dirty="0">
                <a:solidFill>
                  <a:schemeClr val="tx1">
                    <a:lumMod val="75000"/>
                    <a:lumOff val="25000"/>
                  </a:schemeClr>
                </a:solidFill>
                <a:cs typeface="+mn-ea"/>
                <a:sym typeface="+mn-lt"/>
              </a:rPr>
              <a:t>4</a:t>
            </a:r>
            <a:r>
              <a:rPr lang="zh-CN" altLang="en-US" sz="1400" dirty="0">
                <a:solidFill>
                  <a:schemeClr val="tx1">
                    <a:lumMod val="75000"/>
                    <a:lumOff val="25000"/>
                  </a:schemeClr>
                </a:solidFill>
                <a:cs typeface="+mn-ea"/>
                <a:sym typeface="+mn-lt"/>
              </a:rPr>
              <a:t>）流程：客户档案—客户细分—客户关怀—动态</a:t>
            </a:r>
            <a:r>
              <a:rPr lang="zh-CN" altLang="en-US" sz="1400" dirty="0" smtClean="0">
                <a:solidFill>
                  <a:schemeClr val="tx1">
                    <a:lumMod val="75000"/>
                    <a:lumOff val="25000"/>
                  </a:schemeClr>
                </a:solidFill>
                <a:cs typeface="+mn-ea"/>
                <a:sym typeface="+mn-lt"/>
              </a:rPr>
              <a:t>数据库</a:t>
            </a:r>
            <a:endParaRPr lang="en-US" altLang="zh-CN" sz="1400" dirty="0" smtClean="0">
              <a:solidFill>
                <a:schemeClr val="tx1">
                  <a:lumMod val="75000"/>
                  <a:lumOff val="25000"/>
                </a:schemeClr>
              </a:solidFill>
              <a:cs typeface="+mn-ea"/>
              <a:sym typeface="+mn-lt"/>
            </a:endParaRPr>
          </a:p>
          <a:p>
            <a:pPr marL="0" indent="0">
              <a:spcBef>
                <a:spcPts val="450"/>
              </a:spcBef>
              <a:buNone/>
            </a:pPr>
            <a:r>
              <a:rPr lang="en-US" altLang="zh-CN" sz="1400" dirty="0">
                <a:solidFill>
                  <a:schemeClr val="tx1">
                    <a:lumMod val="75000"/>
                    <a:lumOff val="25000"/>
                  </a:schemeClr>
                </a:solidFill>
                <a:cs typeface="+mn-ea"/>
                <a:sym typeface="+mn-lt"/>
              </a:rPr>
              <a:t>5</a:t>
            </a:r>
            <a:r>
              <a:rPr lang="zh-CN" altLang="en-US" sz="1400" dirty="0">
                <a:solidFill>
                  <a:schemeClr val="tx1">
                    <a:lumMod val="75000"/>
                    <a:lumOff val="25000"/>
                  </a:schemeClr>
                </a:solidFill>
                <a:cs typeface="+mn-ea"/>
                <a:sym typeface="+mn-lt"/>
              </a:rPr>
              <a:t>）目的：促使客户忠诚，提升企业效益</a:t>
            </a:r>
          </a:p>
          <a:p>
            <a:pPr marL="0" indent="0">
              <a:spcBef>
                <a:spcPts val="450"/>
              </a:spcBef>
              <a:buNone/>
            </a:pPr>
            <a:r>
              <a:rPr lang="en-US" altLang="zh-CN" sz="1400" dirty="0">
                <a:solidFill>
                  <a:schemeClr val="tx1">
                    <a:lumMod val="75000"/>
                    <a:lumOff val="25000"/>
                  </a:schemeClr>
                </a:solidFill>
                <a:cs typeface="+mn-ea"/>
                <a:sym typeface="+mn-lt"/>
              </a:rPr>
              <a:t>6</a:t>
            </a:r>
            <a:r>
              <a:rPr lang="zh-CN" altLang="en-US" sz="1400" dirty="0">
                <a:solidFill>
                  <a:schemeClr val="tx1">
                    <a:lumMod val="75000"/>
                    <a:lumOff val="25000"/>
                  </a:schemeClr>
                </a:solidFill>
                <a:cs typeface="+mn-ea"/>
                <a:sym typeface="+mn-lt"/>
              </a:rPr>
              <a:t>）关键词：培养习惯，制造依赖，参与，情感</a:t>
            </a:r>
            <a:r>
              <a:rPr lang="zh-CN" altLang="en-US" sz="1400" dirty="0" smtClean="0">
                <a:solidFill>
                  <a:schemeClr val="tx1">
                    <a:lumMod val="75000"/>
                    <a:lumOff val="25000"/>
                  </a:schemeClr>
                </a:solidFill>
                <a:cs typeface="+mn-ea"/>
                <a:sym typeface="+mn-lt"/>
              </a:rPr>
              <a:t>帐户</a:t>
            </a:r>
            <a:endParaRPr lang="zh-CN" altLang="en-US" sz="1400" dirty="0">
              <a:solidFill>
                <a:schemeClr val="tx1">
                  <a:lumMod val="75000"/>
                  <a:lumOff val="25000"/>
                </a:schemeClr>
              </a:solidFill>
              <a:cs typeface="+mn-ea"/>
              <a:sym typeface="+mn-lt"/>
            </a:endParaRPr>
          </a:p>
          <a:p>
            <a:pPr marL="0" indent="0">
              <a:spcBef>
                <a:spcPts val="450"/>
              </a:spcBef>
              <a:buNone/>
            </a:pPr>
            <a:r>
              <a:rPr lang="en-US" altLang="zh-CN" sz="1400" dirty="0">
                <a:solidFill>
                  <a:schemeClr val="tx1">
                    <a:lumMod val="75000"/>
                    <a:lumOff val="25000"/>
                  </a:schemeClr>
                </a:solidFill>
                <a:cs typeface="+mn-ea"/>
                <a:sym typeface="+mn-lt"/>
              </a:rPr>
              <a:t>7</a:t>
            </a:r>
            <a:r>
              <a:rPr lang="zh-CN" altLang="en-US" sz="1400" dirty="0">
                <a:solidFill>
                  <a:schemeClr val="tx1">
                    <a:lumMod val="75000"/>
                    <a:lumOff val="25000"/>
                  </a:schemeClr>
                </a:solidFill>
                <a:cs typeface="+mn-ea"/>
                <a:sym typeface="+mn-lt"/>
              </a:rPr>
              <a:t>）标准：“我的”</a:t>
            </a:r>
          </a:p>
          <a:p>
            <a:pPr marL="0" indent="0">
              <a:spcBef>
                <a:spcPts val="450"/>
              </a:spcBef>
              <a:buNone/>
            </a:pPr>
            <a:r>
              <a:rPr lang="en-US" altLang="zh-CN" sz="1400" dirty="0">
                <a:solidFill>
                  <a:schemeClr val="tx1">
                    <a:lumMod val="75000"/>
                    <a:lumOff val="25000"/>
                  </a:schemeClr>
                </a:solidFill>
                <a:cs typeface="+mn-ea"/>
                <a:sym typeface="+mn-lt"/>
              </a:rPr>
              <a:t>8</a:t>
            </a:r>
            <a:r>
              <a:rPr lang="zh-CN" altLang="en-US" sz="1400" dirty="0">
                <a:solidFill>
                  <a:schemeClr val="tx1">
                    <a:lumMod val="75000"/>
                    <a:lumOff val="25000"/>
                  </a:schemeClr>
                </a:solidFill>
                <a:cs typeface="+mn-ea"/>
                <a:sym typeface="+mn-lt"/>
              </a:rPr>
              <a:t>）方法：晃，直至习惯形成</a:t>
            </a:r>
          </a:p>
          <a:p>
            <a:pPr marL="0" indent="0">
              <a:spcBef>
                <a:spcPts val="450"/>
              </a:spcBef>
              <a:buNone/>
            </a:pPr>
            <a:r>
              <a:rPr lang="en-US" altLang="zh-CN" sz="1400" dirty="0">
                <a:solidFill>
                  <a:schemeClr val="tx1">
                    <a:lumMod val="75000"/>
                    <a:lumOff val="25000"/>
                  </a:schemeClr>
                </a:solidFill>
                <a:cs typeface="+mn-ea"/>
                <a:sym typeface="+mn-lt"/>
              </a:rPr>
              <a:t>9</a:t>
            </a:r>
            <a:r>
              <a:rPr lang="zh-CN" altLang="en-US" sz="1400" dirty="0">
                <a:solidFill>
                  <a:schemeClr val="tx1">
                    <a:lumMod val="75000"/>
                    <a:lumOff val="25000"/>
                  </a:schemeClr>
                </a:solidFill>
                <a:cs typeface="+mn-ea"/>
                <a:sym typeface="+mn-lt"/>
              </a:rPr>
              <a:t>）日常工作：建立情感帐户</a:t>
            </a:r>
          </a:p>
          <a:p>
            <a:pPr marL="0" indent="0">
              <a:spcBef>
                <a:spcPts val="450"/>
              </a:spcBef>
              <a:buNone/>
            </a:pPr>
            <a:r>
              <a:rPr lang="en-US" altLang="zh-CN" sz="1400" dirty="0">
                <a:solidFill>
                  <a:schemeClr val="tx1">
                    <a:lumMod val="75000"/>
                    <a:lumOff val="25000"/>
                  </a:schemeClr>
                </a:solidFill>
                <a:cs typeface="+mn-ea"/>
                <a:sym typeface="+mn-lt"/>
              </a:rPr>
              <a:t>10</a:t>
            </a:r>
            <a:r>
              <a:rPr lang="zh-CN" altLang="en-US" sz="1400" dirty="0">
                <a:solidFill>
                  <a:schemeClr val="tx1">
                    <a:lumMod val="75000"/>
                    <a:lumOff val="25000"/>
                  </a:schemeClr>
                </a:solidFill>
                <a:cs typeface="+mn-ea"/>
                <a:sym typeface="+mn-lt"/>
              </a:rPr>
              <a:t>）起点：档案完善并有差异；档案一小步，关系一</a:t>
            </a:r>
            <a:r>
              <a:rPr lang="zh-CN" altLang="en-US" sz="1400" dirty="0" smtClean="0">
                <a:solidFill>
                  <a:schemeClr val="tx1">
                    <a:lumMod val="75000"/>
                    <a:lumOff val="25000"/>
                  </a:schemeClr>
                </a:solidFill>
                <a:cs typeface="+mn-ea"/>
                <a:sym typeface="+mn-lt"/>
              </a:rPr>
              <a:t>大步</a:t>
            </a:r>
            <a:endParaRPr lang="zh-CN" altLang="en-US" sz="1400" dirty="0">
              <a:solidFill>
                <a:schemeClr val="tx1">
                  <a:lumMod val="75000"/>
                  <a:lumOff val="25000"/>
                </a:schemeClr>
              </a:solidFill>
              <a:cs typeface="+mn-ea"/>
              <a:sym typeface="+mn-lt"/>
            </a:endParaRPr>
          </a:p>
        </p:txBody>
      </p:sp>
      <p:grpSp>
        <p:nvGrpSpPr>
          <p:cNvPr id="37" name="组合 36">
            <a:extLst>
              <a:ext uri="{FF2B5EF4-FFF2-40B4-BE49-F238E27FC236}">
                <a16:creationId xmlns="" xmlns:a16="http://schemas.microsoft.com/office/drawing/2014/main" id="{5C011ABE-2DB4-4186-9D26-1355258DEB90}"/>
              </a:ext>
            </a:extLst>
          </p:cNvPr>
          <p:cNvGrpSpPr/>
          <p:nvPr/>
        </p:nvGrpSpPr>
        <p:grpSpPr>
          <a:xfrm>
            <a:off x="1143000" y="1020360"/>
            <a:ext cx="1917994" cy="3473990"/>
            <a:chOff x="1726173" y="1841912"/>
            <a:chExt cx="2485289" cy="4501513"/>
          </a:xfrm>
        </p:grpSpPr>
        <p:sp>
          <p:nvSpPr>
            <p:cNvPr id="38" name="椭圆 37">
              <a:extLst>
                <a:ext uri="{FF2B5EF4-FFF2-40B4-BE49-F238E27FC236}">
                  <a16:creationId xmlns="" xmlns:a16="http://schemas.microsoft.com/office/drawing/2014/main" id="{66A540A0-544E-46A6-84DD-F39AA1812EEF}"/>
                </a:ext>
              </a:extLst>
            </p:cNvPr>
            <p:cNvSpPr/>
            <p:nvPr/>
          </p:nvSpPr>
          <p:spPr>
            <a:xfrm>
              <a:off x="1726173" y="3858136"/>
              <a:ext cx="2485289" cy="24852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p>
          </p:txBody>
        </p:sp>
        <p:sp>
          <p:nvSpPr>
            <p:cNvPr id="39" name="TextBox 9">
              <a:extLst>
                <a:ext uri="{FF2B5EF4-FFF2-40B4-BE49-F238E27FC236}">
                  <a16:creationId xmlns="" xmlns:a16="http://schemas.microsoft.com/office/drawing/2014/main" id="{05D9ED21-D9A2-4557-8807-A3120BC98A41}"/>
                </a:ext>
              </a:extLst>
            </p:cNvPr>
            <p:cNvSpPr txBox="1"/>
            <p:nvPr/>
          </p:nvSpPr>
          <p:spPr>
            <a:xfrm>
              <a:off x="1967835" y="4893973"/>
              <a:ext cx="2001964" cy="71785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1800" dirty="0">
                  <a:solidFill>
                    <a:schemeClr val="bg1"/>
                  </a:solidFill>
                  <a:latin typeface="+mn-ea"/>
                  <a:ea typeface="+mn-ea"/>
                </a:rPr>
                <a:t>定制属于客户的专属服务</a:t>
              </a:r>
            </a:p>
          </p:txBody>
        </p:sp>
        <p:sp>
          <p:nvSpPr>
            <p:cNvPr id="40" name="椭圆 39">
              <a:extLst>
                <a:ext uri="{FF2B5EF4-FFF2-40B4-BE49-F238E27FC236}">
                  <a16:creationId xmlns="" xmlns:a16="http://schemas.microsoft.com/office/drawing/2014/main" id="{D47E8BE1-1E53-4FD2-A80F-97A06B83D032}"/>
                </a:ext>
              </a:extLst>
            </p:cNvPr>
            <p:cNvSpPr/>
            <p:nvPr/>
          </p:nvSpPr>
          <p:spPr>
            <a:xfrm>
              <a:off x="1726173" y="1841912"/>
              <a:ext cx="2485289" cy="2485289"/>
            </a:xfrm>
            <a:prstGeom prst="ellipse">
              <a:avLst/>
            </a:prstGeom>
            <a:solidFill>
              <a:schemeClr val="accent1"/>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41" name="KSO_Shape">
              <a:extLst>
                <a:ext uri="{FF2B5EF4-FFF2-40B4-BE49-F238E27FC236}">
                  <a16:creationId xmlns="" xmlns:a16="http://schemas.microsoft.com/office/drawing/2014/main" id="{2629BE76-C84B-4B13-A0AD-65E8F8045415}"/>
                </a:ext>
              </a:extLst>
            </p:cNvPr>
            <p:cNvSpPr>
              <a:spLocks/>
            </p:cNvSpPr>
            <p:nvPr/>
          </p:nvSpPr>
          <p:spPr bwMode="auto">
            <a:xfrm>
              <a:off x="2144756" y="2550205"/>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350">
                <a:solidFill>
                  <a:srgbClr val="FFFFFF"/>
                </a:solidFill>
                <a:ea typeface="宋体" panose="02010600030101010101" pitchFamily="2" charset="-122"/>
              </a:endParaRPr>
            </a:p>
          </p:txBody>
        </p:sp>
      </p:grpSp>
    </p:spTree>
    <p:extLst>
      <p:ext uri="{BB962C8B-B14F-4D97-AF65-F5344CB8AC3E}">
        <p14:creationId xmlns:p14="http://schemas.microsoft.com/office/powerpoint/2010/main" val="47577593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barn(inVertical)">
                                      <p:cBhvr>
                                        <p:cTn id="13" dur="500"/>
                                        <p:tgtEl>
                                          <p:spTgt spid="2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52551"/>
            <a:ext cx="4114800" cy="2590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4114800" y="1352551"/>
            <a:ext cx="502920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flipH="1">
            <a:off x="1097754" y="955305"/>
            <a:ext cx="3550446" cy="3232893"/>
            <a:chOff x="440955" y="955305"/>
            <a:chExt cx="3550446" cy="3232893"/>
          </a:xfrm>
        </p:grpSpPr>
        <p:sp>
          <p:nvSpPr>
            <p:cNvPr id="18" name="任意多边形 17"/>
            <p:cNvSpPr/>
            <p:nvPr/>
          </p:nvSpPr>
          <p:spPr>
            <a:xfrm rot="2700000" flipH="1">
              <a:off x="2034278"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p:cNvSpPr/>
            <p:nvPr/>
          </p:nvSpPr>
          <p:spPr>
            <a:xfrm rot="2700000" flipH="1">
              <a:off x="440955"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24" name="任意多边形 23"/>
          <p:cNvSpPr/>
          <p:nvPr/>
        </p:nvSpPr>
        <p:spPr>
          <a:xfrm flipH="1">
            <a:off x="3945062" y="107047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V="1">
            <a:off x="-9418" y="4032904"/>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a16="http://schemas.microsoft.com/office/drawing/2014/main" xmlns="" id="{40A2D636-70A9-E648-8A35-22C9711EAB72}"/>
              </a:ext>
            </a:extLst>
          </p:cNvPr>
          <p:cNvSpPr txBox="1"/>
          <p:nvPr/>
        </p:nvSpPr>
        <p:spPr>
          <a:xfrm>
            <a:off x="2733805" y="1837368"/>
            <a:ext cx="697627" cy="1323439"/>
          </a:xfrm>
          <a:prstGeom prst="rect">
            <a:avLst/>
          </a:prstGeom>
          <a:noFill/>
        </p:spPr>
        <p:txBody>
          <a:bodyPr wrap="none" rtlCol="0">
            <a:spAutoFit/>
          </a:bodyPr>
          <a:lstStyle/>
          <a:p>
            <a:r>
              <a:rPr kumimoji="1" lang="zh-CN" altLang="en-US" sz="4000" b="1" dirty="0" smtClean="0">
                <a:solidFill>
                  <a:schemeClr val="bg1"/>
                </a:solidFill>
                <a:cs typeface="+mn-ea"/>
                <a:sym typeface="+mn-lt"/>
              </a:rPr>
              <a:t>目</a:t>
            </a:r>
            <a:endParaRPr kumimoji="1" lang="en-US" altLang="zh-CN" sz="4000" b="1" dirty="0" smtClean="0">
              <a:solidFill>
                <a:schemeClr val="bg1"/>
              </a:solidFill>
              <a:cs typeface="+mn-ea"/>
              <a:sym typeface="+mn-lt"/>
            </a:endParaRPr>
          </a:p>
          <a:p>
            <a:r>
              <a:rPr kumimoji="1" lang="zh-CN" altLang="en-US" sz="4000" b="1" dirty="0" smtClean="0">
                <a:solidFill>
                  <a:schemeClr val="bg1"/>
                </a:solidFill>
                <a:cs typeface="+mn-ea"/>
                <a:sym typeface="+mn-lt"/>
              </a:rPr>
              <a:t>录</a:t>
            </a:r>
            <a:endParaRPr kumimoji="1" lang="zh-CN" altLang="en-US" sz="4000" b="1" dirty="0">
              <a:solidFill>
                <a:schemeClr val="bg1"/>
              </a:solidFill>
              <a:cs typeface="+mn-ea"/>
              <a:sym typeface="+mn-lt"/>
            </a:endParaRPr>
          </a:p>
        </p:txBody>
      </p:sp>
      <p:grpSp>
        <p:nvGrpSpPr>
          <p:cNvPr id="16" name="组合 15"/>
          <p:cNvGrpSpPr/>
          <p:nvPr/>
        </p:nvGrpSpPr>
        <p:grpSpPr>
          <a:xfrm>
            <a:off x="4648200" y="1594304"/>
            <a:ext cx="3672453" cy="435761"/>
            <a:chOff x="2499747" y="1236234"/>
            <a:chExt cx="3672453" cy="435761"/>
          </a:xfrm>
        </p:grpSpPr>
        <p:sp>
          <p:nvSpPr>
            <p:cNvPr id="17" name="TextBox 8"/>
            <p:cNvSpPr txBox="1"/>
            <p:nvPr/>
          </p:nvSpPr>
          <p:spPr>
            <a:xfrm>
              <a:off x="2499747" y="1271885"/>
              <a:ext cx="1316479" cy="400110"/>
            </a:xfrm>
            <a:prstGeom prst="rect">
              <a:avLst/>
            </a:prstGeom>
            <a:noFill/>
          </p:spPr>
          <p:txBody>
            <a:bodyPr wrap="square" rtlCol="0">
              <a:spAutoFit/>
            </a:bodyPr>
            <a:lstStyle/>
            <a:p>
              <a:pPr algn="ctr"/>
              <a:r>
                <a:rPr lang="zh-CN" altLang="en-US" sz="2000" b="1" dirty="0">
                  <a:solidFill>
                    <a:schemeClr val="tx1">
                      <a:lumMod val="75000"/>
                      <a:lumOff val="25000"/>
                    </a:schemeClr>
                  </a:solidFill>
                  <a:cs typeface="+mn-ea"/>
                  <a:sym typeface="+mn-lt"/>
                </a:rPr>
                <a:t>第一章</a:t>
              </a:r>
            </a:p>
          </p:txBody>
        </p:sp>
        <p:sp>
          <p:nvSpPr>
            <p:cNvPr id="19" name="TextBox 55"/>
            <p:cNvSpPr txBox="1"/>
            <p:nvPr/>
          </p:nvSpPr>
          <p:spPr>
            <a:xfrm>
              <a:off x="3657600" y="1236234"/>
              <a:ext cx="2514600" cy="429861"/>
            </a:xfrm>
            <a:prstGeom prst="rect">
              <a:avLst/>
            </a:prstGeom>
            <a:noFill/>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客户关系是什么？</a:t>
              </a:r>
            </a:p>
          </p:txBody>
        </p:sp>
      </p:grpSp>
      <p:grpSp>
        <p:nvGrpSpPr>
          <p:cNvPr id="20" name="组合 19"/>
          <p:cNvGrpSpPr/>
          <p:nvPr/>
        </p:nvGrpSpPr>
        <p:grpSpPr>
          <a:xfrm>
            <a:off x="4648200" y="2367115"/>
            <a:ext cx="3672453" cy="435761"/>
            <a:chOff x="2499747" y="1236234"/>
            <a:chExt cx="3672453" cy="435761"/>
          </a:xfrm>
        </p:grpSpPr>
        <p:sp>
          <p:nvSpPr>
            <p:cNvPr id="21" name="TextBox 8"/>
            <p:cNvSpPr txBox="1"/>
            <p:nvPr/>
          </p:nvSpPr>
          <p:spPr>
            <a:xfrm>
              <a:off x="2499747" y="1271885"/>
              <a:ext cx="1316479" cy="400110"/>
            </a:xfrm>
            <a:prstGeom prst="rect">
              <a:avLst/>
            </a:prstGeom>
            <a:noFill/>
          </p:spPr>
          <p:txBody>
            <a:bodyPr wrap="square" rtlCol="0">
              <a:spAutoFit/>
            </a:bodyPr>
            <a:lstStyle/>
            <a:p>
              <a:pPr algn="ctr"/>
              <a:r>
                <a:rPr lang="zh-CN" altLang="en-US" sz="2000" b="1" dirty="0" smtClean="0">
                  <a:solidFill>
                    <a:schemeClr val="tx1">
                      <a:lumMod val="75000"/>
                      <a:lumOff val="25000"/>
                    </a:schemeClr>
                  </a:solidFill>
                  <a:cs typeface="+mn-ea"/>
                  <a:sym typeface="+mn-lt"/>
                </a:rPr>
                <a:t>第二章</a:t>
              </a:r>
              <a:endParaRPr lang="zh-CN" altLang="en-US" sz="2000" b="1" dirty="0">
                <a:solidFill>
                  <a:schemeClr val="tx1">
                    <a:lumMod val="75000"/>
                    <a:lumOff val="25000"/>
                  </a:schemeClr>
                </a:solidFill>
                <a:cs typeface="+mn-ea"/>
                <a:sym typeface="+mn-lt"/>
              </a:endParaRPr>
            </a:p>
          </p:txBody>
        </p:sp>
        <p:sp>
          <p:nvSpPr>
            <p:cNvPr id="22" name="TextBox 55"/>
            <p:cNvSpPr txBox="1"/>
            <p:nvPr/>
          </p:nvSpPr>
          <p:spPr>
            <a:xfrm>
              <a:off x="3657600" y="1236234"/>
              <a:ext cx="2514600" cy="429861"/>
            </a:xfrm>
            <a:prstGeom prst="rect">
              <a:avLst/>
            </a:prstGeom>
            <a:noFill/>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如何管理客户</a:t>
              </a:r>
            </a:p>
          </p:txBody>
        </p:sp>
      </p:grpSp>
      <p:grpSp>
        <p:nvGrpSpPr>
          <p:cNvPr id="23" name="组合 22"/>
          <p:cNvGrpSpPr/>
          <p:nvPr/>
        </p:nvGrpSpPr>
        <p:grpSpPr>
          <a:xfrm>
            <a:off x="4648200" y="3139925"/>
            <a:ext cx="4105035" cy="435761"/>
            <a:chOff x="2499747" y="1236234"/>
            <a:chExt cx="4105035" cy="435761"/>
          </a:xfrm>
        </p:grpSpPr>
        <p:sp>
          <p:nvSpPr>
            <p:cNvPr id="25" name="TextBox 8"/>
            <p:cNvSpPr txBox="1"/>
            <p:nvPr/>
          </p:nvSpPr>
          <p:spPr>
            <a:xfrm>
              <a:off x="2499747" y="1271885"/>
              <a:ext cx="1316479" cy="400110"/>
            </a:xfrm>
            <a:prstGeom prst="rect">
              <a:avLst/>
            </a:prstGeom>
            <a:noFill/>
          </p:spPr>
          <p:txBody>
            <a:bodyPr wrap="square" rtlCol="0">
              <a:spAutoFit/>
            </a:bodyPr>
            <a:lstStyle/>
            <a:p>
              <a:pPr algn="ctr"/>
              <a:r>
                <a:rPr lang="zh-CN" altLang="en-US" sz="2000" b="1" dirty="0" smtClean="0">
                  <a:solidFill>
                    <a:schemeClr val="tx1">
                      <a:lumMod val="75000"/>
                      <a:lumOff val="25000"/>
                    </a:schemeClr>
                  </a:solidFill>
                  <a:cs typeface="+mn-ea"/>
                  <a:sym typeface="+mn-lt"/>
                </a:rPr>
                <a:t>第三章</a:t>
              </a:r>
              <a:endParaRPr lang="zh-CN" altLang="en-US" sz="2000" b="1" dirty="0">
                <a:solidFill>
                  <a:schemeClr val="tx1">
                    <a:lumMod val="75000"/>
                    <a:lumOff val="25000"/>
                  </a:schemeClr>
                </a:solidFill>
                <a:cs typeface="+mn-ea"/>
                <a:sym typeface="+mn-lt"/>
              </a:endParaRPr>
            </a:p>
          </p:txBody>
        </p:sp>
        <p:sp>
          <p:nvSpPr>
            <p:cNvPr id="26" name="TextBox 55"/>
            <p:cNvSpPr txBox="1"/>
            <p:nvPr/>
          </p:nvSpPr>
          <p:spPr>
            <a:xfrm>
              <a:off x="3657599" y="1236234"/>
              <a:ext cx="2947183" cy="429861"/>
            </a:xfrm>
            <a:prstGeom prst="rect">
              <a:avLst/>
            </a:prstGeom>
            <a:noFill/>
          </p:spPr>
          <p:txBody>
            <a:bodyPr wrap="square" rtlCol="0">
              <a:spAutoFit/>
            </a:bodyPr>
            <a:lstStyle/>
            <a:p>
              <a:pPr>
                <a:lnSpc>
                  <a:spcPct val="120000"/>
                </a:lnSpc>
              </a:pPr>
              <a:r>
                <a:rPr lang="zh-CN" altLang="en-US" sz="2000" dirty="0">
                  <a:solidFill>
                    <a:schemeClr val="tx1">
                      <a:lumMod val="75000"/>
                      <a:lumOff val="25000"/>
                    </a:schemeClr>
                  </a:solidFill>
                  <a:cs typeface="+mn-ea"/>
                  <a:sym typeface="+mn-lt"/>
                </a:rPr>
                <a:t>关于客户管理</a:t>
              </a:r>
              <a:r>
                <a:rPr lang="en-US" altLang="zh-CN" sz="2000" dirty="0">
                  <a:solidFill>
                    <a:schemeClr val="tx1">
                      <a:lumMod val="75000"/>
                      <a:lumOff val="25000"/>
                    </a:schemeClr>
                  </a:solidFill>
                  <a:cs typeface="+mn-ea"/>
                  <a:sym typeface="+mn-lt"/>
                </a:rPr>
                <a:t>Q&amp;A</a:t>
              </a:r>
            </a:p>
          </p:txBody>
        </p:sp>
      </p:grpSp>
    </p:spTree>
    <p:extLst>
      <p:ext uri="{BB962C8B-B14F-4D97-AF65-F5344CB8AC3E}">
        <p14:creationId xmlns:p14="http://schemas.microsoft.com/office/powerpoint/2010/main" val="28770390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1+#ppt_w/2"/>
                                          </p:val>
                                        </p:tav>
                                        <p:tav tm="100000">
                                          <p:val>
                                            <p:strVal val="#ppt_x"/>
                                          </p:val>
                                        </p:tav>
                                      </p:tavLst>
                                    </p:anim>
                                    <p:anim calcmode="lin" valueType="num">
                                      <p:cBhvr additive="base">
                                        <p:cTn id="18" dur="500" fill="hold"/>
                                        <p:tgtEl>
                                          <p:spTgt spid="24"/>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0-#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0-#ppt_w/2"/>
                                          </p:val>
                                        </p:tav>
                                        <p:tav tm="100000">
                                          <p:val>
                                            <p:strVal val="#ppt_x"/>
                                          </p:val>
                                        </p:tav>
                                      </p:tavLst>
                                    </p:anim>
                                    <p:anim calcmode="lin" valueType="num">
                                      <p:cBhvr additive="base">
                                        <p:cTn id="2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ppt_x"/>
                                          </p:val>
                                        </p:tav>
                                        <p:tav tm="100000">
                                          <p:val>
                                            <p:strVal val="#ppt_x"/>
                                          </p:val>
                                        </p:tav>
                                      </p:tavLst>
                                    </p:anim>
                                    <p:anim calcmode="lin" valueType="num">
                                      <p:cBhvr additive="base">
                                        <p:cTn id="34" dur="50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53" presetClass="entr" presetSubtype="16"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childTnLst>
                                </p:cTn>
                              </p:par>
                              <p:par>
                                <p:cTn id="41" presetID="53" presetClass="entr" presetSubtype="16" fill="hold"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p:cTn id="43" dur="500" fill="hold"/>
                                        <p:tgtEl>
                                          <p:spTgt spid="20"/>
                                        </p:tgtEl>
                                        <p:attrNameLst>
                                          <p:attrName>ppt_w</p:attrName>
                                        </p:attrNameLst>
                                      </p:cBhvr>
                                      <p:tavLst>
                                        <p:tav tm="0">
                                          <p:val>
                                            <p:fltVal val="0"/>
                                          </p:val>
                                        </p:tav>
                                        <p:tav tm="100000">
                                          <p:val>
                                            <p:strVal val="#ppt_w"/>
                                          </p:val>
                                        </p:tav>
                                      </p:tavLst>
                                    </p:anim>
                                    <p:anim calcmode="lin" valueType="num">
                                      <p:cBhvr>
                                        <p:cTn id="44" dur="500" fill="hold"/>
                                        <p:tgtEl>
                                          <p:spTgt spid="20"/>
                                        </p:tgtEl>
                                        <p:attrNameLst>
                                          <p:attrName>ppt_h</p:attrName>
                                        </p:attrNameLst>
                                      </p:cBhvr>
                                      <p:tavLst>
                                        <p:tav tm="0">
                                          <p:val>
                                            <p:fltVal val="0"/>
                                          </p:val>
                                        </p:tav>
                                        <p:tav tm="100000">
                                          <p:val>
                                            <p:strVal val="#ppt_h"/>
                                          </p:val>
                                        </p:tav>
                                      </p:tavLst>
                                    </p:anim>
                                    <p:animEffect transition="in" filter="fade">
                                      <p:cBhvr>
                                        <p:cTn id="45" dur="500"/>
                                        <p:tgtEl>
                                          <p:spTgt spid="20"/>
                                        </p:tgtEl>
                                      </p:cBhvr>
                                    </p:animEffect>
                                  </p:childTnLst>
                                </p:cTn>
                              </p:par>
                              <p:par>
                                <p:cTn id="46" presetID="53" presetClass="entr" presetSubtype="16"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animEffect transition="in" filter="fade">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24" grpId="0" animBg="1"/>
      <p:bldP spid="27" grpId="0" animBg="1"/>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6"/>
          <p:cNvSpPr>
            <a:spLocks noChangeArrowheads="1"/>
          </p:cNvSpPr>
          <p:nvPr/>
        </p:nvSpPr>
        <p:spPr bwMode="auto">
          <a:xfrm>
            <a:off x="751707" y="4042891"/>
            <a:ext cx="7597930" cy="396134"/>
          </a:xfrm>
          <a:prstGeom prst="rect">
            <a:avLst/>
          </a:prstGeom>
          <a:solidFill>
            <a:schemeClr val="accent1"/>
          </a:solidFill>
          <a:ln>
            <a:noFill/>
          </a:ln>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20000"/>
              </a:lnSpc>
              <a:spcAft>
                <a:spcPts val="375"/>
              </a:spcAft>
            </a:pPr>
            <a:r>
              <a:rPr lang="zh-CN" altLang="en-US" dirty="0">
                <a:solidFill>
                  <a:schemeClr val="bg1"/>
                </a:solidFill>
                <a:latin typeface="+mn-lt"/>
                <a:ea typeface="+mn-ea"/>
                <a:cs typeface="+mn-ea"/>
                <a:sym typeface="+mn-lt"/>
              </a:rPr>
              <a:t>持续稳定提升忠诚度的</a:t>
            </a:r>
            <a:r>
              <a:rPr lang="en-US" altLang="zh-CN" dirty="0">
                <a:solidFill>
                  <a:schemeClr val="bg1"/>
                </a:solidFill>
                <a:latin typeface="+mn-lt"/>
                <a:ea typeface="+mn-ea"/>
                <a:cs typeface="+mn-ea"/>
                <a:sym typeface="+mn-lt"/>
              </a:rPr>
              <a:t>10</a:t>
            </a:r>
            <a:r>
              <a:rPr lang="zh-CN" altLang="en-US" dirty="0">
                <a:solidFill>
                  <a:schemeClr val="bg1"/>
                </a:solidFill>
                <a:latin typeface="+mn-lt"/>
                <a:ea typeface="+mn-ea"/>
                <a:cs typeface="+mn-ea"/>
                <a:sym typeface="+mn-lt"/>
              </a:rPr>
              <a:t>把金钥匙</a:t>
            </a:r>
          </a:p>
        </p:txBody>
      </p:sp>
      <p:grpSp>
        <p:nvGrpSpPr>
          <p:cNvPr id="2" name="组合 1"/>
          <p:cNvGrpSpPr/>
          <p:nvPr/>
        </p:nvGrpSpPr>
        <p:grpSpPr>
          <a:xfrm>
            <a:off x="760439" y="1192750"/>
            <a:ext cx="1540172" cy="2570378"/>
            <a:chOff x="711976" y="1192750"/>
            <a:chExt cx="1540172" cy="2570378"/>
          </a:xfrm>
        </p:grpSpPr>
        <p:sp>
          <p:nvSpPr>
            <p:cNvPr id="5" name="Rectangle 17"/>
            <p:cNvSpPr>
              <a:spLocks noChangeArrowheads="1"/>
            </p:cNvSpPr>
            <p:nvPr/>
          </p:nvSpPr>
          <p:spPr bwMode="auto">
            <a:xfrm>
              <a:off x="711976" y="1540766"/>
              <a:ext cx="1540172" cy="2222362"/>
            </a:xfrm>
            <a:prstGeom prst="roundRect">
              <a:avLst/>
            </a:prstGeom>
            <a:noFill/>
            <a:ln w="19050">
              <a:solidFill>
                <a:schemeClr val="accent1"/>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4" name="Oval 4"/>
            <p:cNvSpPr>
              <a:spLocks noChangeArrowheads="1"/>
            </p:cNvSpPr>
            <p:nvPr/>
          </p:nvSpPr>
          <p:spPr bwMode="auto">
            <a:xfrm rot="2700000">
              <a:off x="1116732" y="1196692"/>
              <a:ext cx="713578" cy="705694"/>
            </a:xfrm>
            <a:prstGeom prst="roundRect">
              <a:avLst/>
            </a:prstGeom>
            <a:solidFill>
              <a:schemeClr val="accent1"/>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5" name="Freeform 8"/>
            <p:cNvSpPr>
              <a:spLocks noEditPoints="1" noChangeArrowheads="1"/>
            </p:cNvSpPr>
            <p:nvPr/>
          </p:nvSpPr>
          <p:spPr bwMode="auto">
            <a:xfrm>
              <a:off x="1344562" y="1366001"/>
              <a:ext cx="257916" cy="380067"/>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F4F5F7"/>
            </a:solidFill>
            <a:ln>
              <a:noFill/>
            </a:ln>
          </p:spPr>
          <p:txBody>
            <a:bodyPr/>
            <a:lstStyle/>
            <a:p>
              <a:endParaRPr lang="zh-CN" altLang="en-US" sz="135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9" name="文本框 18"/>
            <p:cNvSpPr txBox="1"/>
            <p:nvPr/>
          </p:nvSpPr>
          <p:spPr>
            <a:xfrm>
              <a:off x="762000" y="2064550"/>
              <a:ext cx="1479722" cy="1492716"/>
            </a:xfrm>
            <a:prstGeom prst="rect">
              <a:avLst/>
            </a:prstGeom>
            <a:noFill/>
          </p:spPr>
          <p:txBody>
            <a:bodyPr wrap="square" rtlCol="0">
              <a:spAutoFit/>
            </a:bodyPr>
            <a:lstStyle/>
            <a:p>
              <a:pPr algn="ctr">
                <a:lnSpc>
                  <a:spcPct val="13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感觉舒服：做更多与销售无关的</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事情你</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最</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专业</a:t>
              </a:r>
              <a:endParaRPr lang="en-US" altLang="zh-CN"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endParaRPr>
            </a:p>
            <a:p>
              <a:pPr algn="ctr">
                <a:lnSpc>
                  <a:spcPct val="130000"/>
                </a:lnSpc>
              </a:pP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精通</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双方</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知识</a:t>
              </a:r>
              <a:endParaRPr lang="en-US" altLang="zh-CN"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endParaRPr>
            </a:p>
            <a:p>
              <a:pPr algn="ctr">
                <a:lnSpc>
                  <a:spcPct val="130000"/>
                </a:lnSpc>
              </a:pP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服务</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及时</a:t>
              </a:r>
            </a:p>
          </p:txBody>
        </p:sp>
      </p:grpSp>
      <p:grpSp>
        <p:nvGrpSpPr>
          <p:cNvPr id="4" name="组合 3"/>
          <p:cNvGrpSpPr/>
          <p:nvPr/>
        </p:nvGrpSpPr>
        <p:grpSpPr>
          <a:xfrm>
            <a:off x="2788816" y="1091395"/>
            <a:ext cx="1540172" cy="2550780"/>
            <a:chOff x="2740353" y="1091395"/>
            <a:chExt cx="1540172" cy="2550780"/>
          </a:xfrm>
        </p:grpSpPr>
        <p:sp>
          <p:nvSpPr>
            <p:cNvPr id="6" name="Rectangle 17"/>
            <p:cNvSpPr>
              <a:spLocks noChangeArrowheads="1"/>
            </p:cNvSpPr>
            <p:nvPr/>
          </p:nvSpPr>
          <p:spPr bwMode="auto">
            <a:xfrm>
              <a:off x="2740353" y="1091395"/>
              <a:ext cx="1540172" cy="2222362"/>
            </a:xfrm>
            <a:prstGeom prst="roundRect">
              <a:avLst/>
            </a:prstGeom>
            <a:noFill/>
            <a:ln w="19050">
              <a:solidFill>
                <a:schemeClr val="accent2"/>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0" name="Oval 7"/>
            <p:cNvSpPr>
              <a:spLocks noChangeArrowheads="1"/>
            </p:cNvSpPr>
            <p:nvPr/>
          </p:nvSpPr>
          <p:spPr bwMode="auto">
            <a:xfrm rot="2700000">
              <a:off x="3185847" y="2932539"/>
              <a:ext cx="713578" cy="705694"/>
            </a:xfrm>
            <a:prstGeom prst="roundRect">
              <a:avLst/>
            </a:prstGeom>
            <a:solidFill>
              <a:schemeClr val="accent2"/>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1" name="Freeform 6"/>
            <p:cNvSpPr>
              <a:spLocks noEditPoints="1" noChangeArrowheads="1"/>
            </p:cNvSpPr>
            <p:nvPr/>
          </p:nvSpPr>
          <p:spPr bwMode="auto">
            <a:xfrm>
              <a:off x="3340436" y="3157995"/>
              <a:ext cx="407187" cy="267772"/>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F4F5F7"/>
            </a:solidFill>
            <a:ln>
              <a:noFill/>
            </a:ln>
          </p:spPr>
          <p:txBody>
            <a:bodyPr/>
            <a:lstStyle/>
            <a:p>
              <a:endParaRPr lang="zh-CN" altLang="en-US" sz="135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6" name="文本框 25"/>
            <p:cNvSpPr txBox="1"/>
            <p:nvPr/>
          </p:nvSpPr>
          <p:spPr>
            <a:xfrm>
              <a:off x="2750286" y="1311392"/>
              <a:ext cx="1479722" cy="1492716"/>
            </a:xfrm>
            <a:prstGeom prst="rect">
              <a:avLst/>
            </a:prstGeom>
            <a:noFill/>
          </p:spPr>
          <p:txBody>
            <a:bodyPr wrap="square" rtlCol="0">
              <a:spAutoFit/>
            </a:bodyPr>
            <a:lstStyle/>
            <a:p>
              <a:pPr algn="ctr">
                <a:lnSpc>
                  <a:spcPct val="13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共同语言：相似爱好，相似</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经历相似感受兄弟</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姐妹：你为他</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着想他</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能感觉到</a:t>
              </a:r>
            </a:p>
          </p:txBody>
        </p:sp>
      </p:grpSp>
      <p:grpSp>
        <p:nvGrpSpPr>
          <p:cNvPr id="30" name="组合 29"/>
          <p:cNvGrpSpPr/>
          <p:nvPr/>
        </p:nvGrpSpPr>
        <p:grpSpPr>
          <a:xfrm>
            <a:off x="4846216" y="1192749"/>
            <a:ext cx="1540172" cy="2570379"/>
            <a:chOff x="4837720" y="1192749"/>
            <a:chExt cx="1540172" cy="2570379"/>
          </a:xfrm>
        </p:grpSpPr>
        <p:sp>
          <p:nvSpPr>
            <p:cNvPr id="7" name="Rectangle 17"/>
            <p:cNvSpPr>
              <a:spLocks noChangeArrowheads="1"/>
            </p:cNvSpPr>
            <p:nvPr/>
          </p:nvSpPr>
          <p:spPr bwMode="auto">
            <a:xfrm>
              <a:off x="4837720" y="1540766"/>
              <a:ext cx="1540172" cy="2222362"/>
            </a:xfrm>
            <a:prstGeom prst="roundRect">
              <a:avLst/>
            </a:prstGeom>
            <a:noFill/>
            <a:ln w="19050">
              <a:solidFill>
                <a:schemeClr val="accent1"/>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6" name="Oval 10"/>
            <p:cNvSpPr>
              <a:spLocks noChangeArrowheads="1"/>
            </p:cNvSpPr>
            <p:nvPr/>
          </p:nvSpPr>
          <p:spPr bwMode="auto">
            <a:xfrm rot="2700000">
              <a:off x="5263502" y="1196692"/>
              <a:ext cx="713579" cy="705694"/>
            </a:xfrm>
            <a:prstGeom prst="roundRect">
              <a:avLst/>
            </a:prstGeom>
            <a:solidFill>
              <a:schemeClr val="accent1"/>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7" name="Freeform 11"/>
            <p:cNvSpPr>
              <a:spLocks noEditPoints="1" noChangeArrowheads="1"/>
            </p:cNvSpPr>
            <p:nvPr/>
          </p:nvSpPr>
          <p:spPr bwMode="auto">
            <a:xfrm>
              <a:off x="5457615" y="1395796"/>
              <a:ext cx="325642" cy="320479"/>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rgbClr val="F4F5F7"/>
            </a:solidFill>
            <a:ln>
              <a:noFill/>
            </a:ln>
          </p:spPr>
          <p:txBody>
            <a:bodyPr/>
            <a:lstStyle/>
            <a:p>
              <a:endParaRPr lang="zh-CN" altLang="en-US" sz="135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8" name="文本框 27"/>
            <p:cNvSpPr txBox="1"/>
            <p:nvPr/>
          </p:nvSpPr>
          <p:spPr>
            <a:xfrm>
              <a:off x="4867223" y="2051489"/>
              <a:ext cx="1479722" cy="1185324"/>
            </a:xfrm>
            <a:prstGeom prst="rect">
              <a:avLst/>
            </a:prstGeom>
            <a:noFill/>
          </p:spPr>
          <p:txBody>
            <a:bodyPr wrap="square" rtlCol="0">
              <a:spAutoFit/>
            </a:bodyPr>
            <a:lstStyle/>
            <a:p>
              <a:pPr algn="ctr">
                <a:lnSpc>
                  <a:spcPct val="13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建立信任：适当拒绝</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购买关键</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时刻：帮过</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他不停</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地晃：</a:t>
              </a:r>
              <a:r>
                <a:rPr lang="en-US" altLang="zh-CN"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611</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工程</a:t>
              </a:r>
            </a:p>
          </p:txBody>
        </p:sp>
      </p:grpSp>
      <p:grpSp>
        <p:nvGrpSpPr>
          <p:cNvPr id="31" name="组合 30"/>
          <p:cNvGrpSpPr/>
          <p:nvPr/>
        </p:nvGrpSpPr>
        <p:grpSpPr>
          <a:xfrm>
            <a:off x="6843142" y="1091395"/>
            <a:ext cx="1538858" cy="2550780"/>
            <a:chOff x="6857554" y="1091395"/>
            <a:chExt cx="1538858" cy="2550780"/>
          </a:xfrm>
        </p:grpSpPr>
        <p:sp>
          <p:nvSpPr>
            <p:cNvPr id="8" name="Rectangle 17"/>
            <p:cNvSpPr>
              <a:spLocks noChangeArrowheads="1"/>
            </p:cNvSpPr>
            <p:nvPr/>
          </p:nvSpPr>
          <p:spPr bwMode="auto">
            <a:xfrm>
              <a:off x="6857554" y="1091395"/>
              <a:ext cx="1538858" cy="2222362"/>
            </a:xfrm>
            <a:prstGeom prst="roundRect">
              <a:avLst/>
            </a:prstGeom>
            <a:noFill/>
            <a:ln w="19050">
              <a:solidFill>
                <a:schemeClr val="accent2"/>
              </a:solid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2" name="Oval 13"/>
            <p:cNvSpPr>
              <a:spLocks noChangeArrowheads="1"/>
            </p:cNvSpPr>
            <p:nvPr/>
          </p:nvSpPr>
          <p:spPr bwMode="auto">
            <a:xfrm rot="2700000">
              <a:off x="7314876" y="2932539"/>
              <a:ext cx="713578" cy="705694"/>
            </a:xfrm>
            <a:prstGeom prst="roundRect">
              <a:avLst/>
            </a:prstGeom>
            <a:solidFill>
              <a:schemeClr val="accent2"/>
            </a:solidFill>
            <a:ln>
              <a:noFill/>
            </a:ln>
          </p:spPr>
          <p:txBody>
            <a:bodyPr lIns="0" tIns="0" rIns="0" bIns="0"/>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Arial" panose="020B0604020202020204" pitchFamily="34" charset="0"/>
                <a:buNone/>
              </a:pPr>
              <a:endParaRPr lang="zh-CN" altLang="zh-CN" sz="210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13" name="Freeform 7"/>
            <p:cNvSpPr>
              <a:spLocks noEditPoints="1" noChangeArrowheads="1"/>
            </p:cNvSpPr>
            <p:nvPr/>
          </p:nvSpPr>
          <p:spPr bwMode="auto">
            <a:xfrm>
              <a:off x="7471126" y="3116557"/>
              <a:ext cx="382969" cy="350649"/>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rgbClr val="F4F5F7"/>
            </a:solidFill>
            <a:ln>
              <a:noFill/>
            </a:ln>
          </p:spPr>
          <p:txBody>
            <a:bodyPr lIns="67628" tIns="35243" rIns="67628" bIns="35243"/>
            <a:lstStyle/>
            <a:p>
              <a:endParaRPr lang="zh-CN" altLang="en-US" sz="1350">
                <a:solidFill>
                  <a:prstClr val="black">
                    <a:lumMod val="65000"/>
                    <a:lumOff val="3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sp>
          <p:nvSpPr>
            <p:cNvPr id="29" name="文本框 28"/>
            <p:cNvSpPr txBox="1"/>
            <p:nvPr/>
          </p:nvSpPr>
          <p:spPr>
            <a:xfrm>
              <a:off x="6884327" y="1275640"/>
              <a:ext cx="1479722" cy="1465401"/>
            </a:xfrm>
            <a:prstGeom prst="rect">
              <a:avLst/>
            </a:prstGeom>
            <a:noFill/>
          </p:spPr>
          <p:txBody>
            <a:bodyPr wrap="square" rtlCol="0">
              <a:spAutoFit/>
            </a:bodyPr>
            <a:lstStyle/>
            <a:p>
              <a:pPr algn="ctr">
                <a:lnSpc>
                  <a:spcPct val="130000"/>
                </a:lnSpc>
              </a:pP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忠诚计划：积分制、论坛、</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俱乐部商业</a:t>
              </a:r>
              <a:r>
                <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价值：私人顾问兼战略</a:t>
              </a:r>
              <a:r>
                <a:rPr lang="zh-CN" altLang="en-US" sz="1400" dirty="0" smtClean="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rPr>
                <a:t>伙伴</a:t>
              </a:r>
              <a:endParaRPr lang="zh-CN" altLang="en-US" sz="1400" dirty="0">
                <a:solidFill>
                  <a:prstClr val="black">
                    <a:lumMod val="85000"/>
                    <a:lumOff val="15000"/>
                  </a:prstClr>
                </a:solidFill>
                <a:latin typeface="微软雅黑" panose="020B0503020204020204" pitchFamily="34" charset="-122"/>
                <a:ea typeface="微软雅黑" panose="020B0503020204020204" pitchFamily="34" charset="-122"/>
                <a:sym typeface="FZHei-B01S" panose="02010601030101010101" pitchFamily="2" charset="-122"/>
              </a:endParaRPr>
            </a:p>
          </p:txBody>
        </p:sp>
      </p:grpSp>
    </p:spTree>
    <p:extLst>
      <p:ext uri="{BB962C8B-B14F-4D97-AF65-F5344CB8AC3E}">
        <p14:creationId xmlns:p14="http://schemas.microsoft.com/office/powerpoint/2010/main" val="69757388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ppt_x"/>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par>
                                <p:cTn id="16" presetID="53" presetClass="entr" presetSubtype="16"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par>
                                <p:cTn id="21" presetID="53" presetClass="entr" presetSubtype="16" fill="hold"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52551"/>
            <a:ext cx="5486400" cy="2590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86400" y="1352551"/>
            <a:ext cx="3657600" cy="2590800"/>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flipH="1">
            <a:off x="6072879"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551236" y="1657350"/>
            <a:ext cx="3258764" cy="461665"/>
          </a:xfrm>
          <a:prstGeom prst="rect">
            <a:avLst/>
          </a:prstGeom>
        </p:spPr>
        <p:txBody>
          <a:bodyPr wrap="square" anchor="ctr">
            <a:spAutoFit/>
          </a:bodyPr>
          <a:lstStyle/>
          <a:p>
            <a:pPr algn="l"/>
            <a:r>
              <a:rPr lang="zh-CN" altLang="en-US" sz="2400" spc="600" dirty="0" smtClean="0">
                <a:solidFill>
                  <a:schemeClr val="bg1"/>
                </a:solidFill>
                <a:cs typeface="+mn-ea"/>
                <a:sym typeface="+mn-lt"/>
              </a:rPr>
              <a:t>职场部门技能培训</a:t>
            </a:r>
            <a:endParaRPr lang="zh-CN" altLang="en-US" sz="2400" spc="600" dirty="0">
              <a:solidFill>
                <a:schemeClr val="bg1"/>
              </a:solidFill>
              <a:cs typeface="+mn-ea"/>
              <a:sym typeface="+mn-lt"/>
            </a:endParaRPr>
          </a:p>
        </p:txBody>
      </p:sp>
      <p:sp>
        <p:nvSpPr>
          <p:cNvPr id="6" name="矩形 5">
            <a:extLst>
              <a:ext uri="{FF2B5EF4-FFF2-40B4-BE49-F238E27FC236}">
                <a16:creationId xmlns:a16="http://schemas.microsoft.com/office/drawing/2014/main" xmlns="" id="{EA6E0199-DF36-425C-949C-D3D502D46842}"/>
              </a:ext>
            </a:extLst>
          </p:cNvPr>
          <p:cNvSpPr/>
          <p:nvPr/>
        </p:nvSpPr>
        <p:spPr>
          <a:xfrm>
            <a:off x="582030" y="3257550"/>
            <a:ext cx="2770770" cy="307777"/>
          </a:xfrm>
          <a:prstGeom prst="rect">
            <a:avLst/>
          </a:prstGeom>
          <a:solidFill>
            <a:schemeClr val="accent2"/>
          </a:solidFill>
        </p:spPr>
        <p:txBody>
          <a:bodyPr wrap="square">
            <a:spAutoFit/>
          </a:bodyPr>
          <a:lstStyle/>
          <a:p>
            <a:pPr algn="ctr"/>
            <a:r>
              <a:rPr lang="zh-CN" altLang="en-US" sz="1400" spc="600" dirty="0" smtClean="0">
                <a:solidFill>
                  <a:schemeClr val="accent1"/>
                </a:solidFill>
                <a:cs typeface="+mn-ea"/>
                <a:sym typeface="+mn-lt"/>
              </a:rPr>
              <a:t>演示完毕感谢您的观看</a:t>
            </a:r>
            <a:endParaRPr lang="zh-CN" altLang="en-US" sz="1400" spc="600" dirty="0">
              <a:solidFill>
                <a:schemeClr val="accent1"/>
              </a:solidFill>
              <a:cs typeface="+mn-ea"/>
              <a:sym typeface="+mn-lt"/>
            </a:endParaRPr>
          </a:p>
        </p:txBody>
      </p:sp>
      <p:sp>
        <p:nvSpPr>
          <p:cNvPr id="7" name="文本框 6">
            <a:extLst>
              <a:ext uri="{FF2B5EF4-FFF2-40B4-BE49-F238E27FC236}">
                <a16:creationId xmlns:a16="http://schemas.microsoft.com/office/drawing/2014/main" xmlns="" id="{498710EB-4DDB-8D49-A73B-5D0CE2F3C38E}"/>
              </a:ext>
            </a:extLst>
          </p:cNvPr>
          <p:cNvSpPr txBox="1"/>
          <p:nvPr/>
        </p:nvSpPr>
        <p:spPr>
          <a:xfrm>
            <a:off x="462257" y="2043723"/>
            <a:ext cx="4736681" cy="769441"/>
          </a:xfrm>
          <a:prstGeom prst="rect">
            <a:avLst/>
          </a:prstGeom>
          <a:noFill/>
        </p:spPr>
        <p:txBody>
          <a:bodyPr wrap="none" rtlCol="0">
            <a:spAutoFit/>
          </a:bodyPr>
          <a:lstStyle/>
          <a:p>
            <a:r>
              <a:rPr lang="zh-CN" altLang="en-US" sz="4400" b="1" spc="37" dirty="0" smtClean="0">
                <a:ln w="11430"/>
                <a:solidFill>
                  <a:schemeClr val="bg1"/>
                </a:solidFill>
                <a:cs typeface="+mn-ea"/>
                <a:sym typeface="+mn-lt"/>
              </a:rPr>
              <a:t>企业客户关系管理</a:t>
            </a:r>
            <a:endParaRPr lang="zh-CN" altLang="en-US" sz="4400" b="1" spc="37" dirty="0">
              <a:ln w="11430"/>
              <a:solidFill>
                <a:schemeClr val="bg1"/>
              </a:solidFill>
              <a:cs typeface="+mn-ea"/>
              <a:sym typeface="+mn-lt"/>
            </a:endParaRPr>
          </a:p>
        </p:txBody>
      </p:sp>
      <p:sp>
        <p:nvSpPr>
          <p:cNvPr id="8" name="矩形 7"/>
          <p:cNvSpPr/>
          <p:nvPr/>
        </p:nvSpPr>
        <p:spPr>
          <a:xfrm>
            <a:off x="486384" y="2750463"/>
            <a:ext cx="4624984" cy="430887"/>
          </a:xfrm>
          <a:prstGeom prst="rect">
            <a:avLst/>
          </a:prstGeom>
        </p:spPr>
        <p:txBody>
          <a:bodyPr wrap="none">
            <a:spAutoFit/>
          </a:bodyPr>
          <a:lstStyle/>
          <a:p>
            <a:r>
              <a:rPr lang="zh-CN" altLang="en-US" sz="1100" dirty="0" smtClean="0">
                <a:solidFill>
                  <a:schemeClr val="bg1"/>
                </a:solidFill>
              </a:rPr>
              <a:t>customer relationship management customer relationship management</a:t>
            </a:r>
          </a:p>
          <a:p>
            <a:r>
              <a:rPr lang="zh-CN" altLang="en-US" sz="1100" dirty="0" smtClean="0">
                <a:solidFill>
                  <a:schemeClr val="bg1"/>
                </a:solidFill>
              </a:rPr>
              <a:t>relationship management customer relationship management</a:t>
            </a:r>
            <a:endParaRPr lang="zh-CN" altLang="en-US" sz="1100" dirty="0">
              <a:solidFill>
                <a:schemeClr val="bg1"/>
              </a:solidFill>
            </a:endParaRPr>
          </a:p>
        </p:txBody>
      </p:sp>
      <p:sp>
        <p:nvSpPr>
          <p:cNvPr id="11" name="文本框 10">
            <a:extLst>
              <a:ext uri="{FF2B5EF4-FFF2-40B4-BE49-F238E27FC236}">
                <a16:creationId xmlns:a16="http://schemas.microsoft.com/office/drawing/2014/main" xmlns="" id="{40A2D636-70A9-E648-8A35-22C9711EAB72}"/>
              </a:ext>
            </a:extLst>
          </p:cNvPr>
          <p:cNvSpPr txBox="1"/>
          <p:nvPr/>
        </p:nvSpPr>
        <p:spPr>
          <a:xfrm>
            <a:off x="5659845" y="798602"/>
            <a:ext cx="928459" cy="584775"/>
          </a:xfrm>
          <a:prstGeom prst="rect">
            <a:avLst/>
          </a:prstGeom>
          <a:noFill/>
        </p:spPr>
        <p:txBody>
          <a:bodyPr wrap="none" rtlCol="0">
            <a:spAutoFit/>
          </a:bodyPr>
          <a:lstStyle/>
          <a:p>
            <a:r>
              <a:rPr kumimoji="1" lang="en-US" altLang="zh-CN" sz="3200" dirty="0">
                <a:solidFill>
                  <a:schemeClr val="accent1"/>
                </a:solidFill>
                <a:latin typeface="Impact" panose="020B0806030902050204" pitchFamily="34" charset="0"/>
                <a:cs typeface="+mn-ea"/>
                <a:sym typeface="+mn-lt"/>
              </a:rPr>
              <a:t>C</a:t>
            </a:r>
            <a:r>
              <a:rPr kumimoji="1" lang="en-US" altLang="zh-CN" sz="3200" dirty="0">
                <a:solidFill>
                  <a:schemeClr val="accent2"/>
                </a:solidFill>
                <a:latin typeface="Impact" panose="020B0806030902050204" pitchFamily="34" charset="0"/>
                <a:cs typeface="+mn-ea"/>
                <a:sym typeface="+mn-lt"/>
              </a:rPr>
              <a:t>R</a:t>
            </a:r>
            <a:r>
              <a:rPr kumimoji="1" lang="en-US" altLang="zh-CN" sz="3200" dirty="0">
                <a:solidFill>
                  <a:schemeClr val="accent1"/>
                </a:solidFill>
                <a:latin typeface="Impact" panose="020B0806030902050204" pitchFamily="34" charset="0"/>
                <a:cs typeface="+mn-ea"/>
                <a:sym typeface="+mn-lt"/>
              </a:rPr>
              <a:t>M</a:t>
            </a:r>
            <a:endParaRPr kumimoji="1" lang="zh-CN" altLang="en-US" sz="3200" dirty="0">
              <a:solidFill>
                <a:schemeClr val="accent1"/>
              </a:solidFill>
              <a:latin typeface="Impact" panose="020B0806030902050204" pitchFamily="34" charset="0"/>
              <a:cs typeface="+mn-ea"/>
              <a:sym typeface="+mn-lt"/>
            </a:endParaRPr>
          </a:p>
        </p:txBody>
      </p:sp>
      <p:sp>
        <p:nvSpPr>
          <p:cNvPr id="14" name="任意多边形 13"/>
          <p:cNvSpPr/>
          <p:nvPr/>
        </p:nvSpPr>
        <p:spPr>
          <a:xfrm rot="2700000" flipH="1">
            <a:off x="4479556"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0" y="104775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flipV="1">
            <a:off x="6858000" y="4048411"/>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8041346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additive="base">
                                        <p:cTn id="34" dur="500" fill="hold"/>
                                        <p:tgtEl>
                                          <p:spTgt spid="24"/>
                                        </p:tgtEl>
                                        <p:attrNameLst>
                                          <p:attrName>ppt_x</p:attrName>
                                        </p:attrNameLst>
                                      </p:cBhvr>
                                      <p:tavLst>
                                        <p:tav tm="0">
                                          <p:val>
                                            <p:strVal val="0-#ppt_w/2"/>
                                          </p:val>
                                        </p:tav>
                                        <p:tav tm="100000">
                                          <p:val>
                                            <p:strVal val="#ppt_x"/>
                                          </p:val>
                                        </p:tav>
                                      </p:tavLst>
                                    </p:anim>
                                    <p:anim calcmode="lin" valueType="num">
                                      <p:cBhvr additive="base">
                                        <p:cTn id="35" dur="500" fill="hold"/>
                                        <p:tgtEl>
                                          <p:spTgt spid="24"/>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additive="base">
                                        <p:cTn id="38" dur="500" fill="hold"/>
                                        <p:tgtEl>
                                          <p:spTgt spid="27"/>
                                        </p:tgtEl>
                                        <p:attrNameLst>
                                          <p:attrName>ppt_x</p:attrName>
                                        </p:attrNameLst>
                                      </p:cBhvr>
                                      <p:tavLst>
                                        <p:tav tm="0">
                                          <p:val>
                                            <p:strVal val="1+#ppt_w/2"/>
                                          </p:val>
                                        </p:tav>
                                        <p:tav tm="100000">
                                          <p:val>
                                            <p:strVal val="#ppt_x"/>
                                          </p:val>
                                        </p:tav>
                                      </p:tavLst>
                                    </p:anim>
                                    <p:anim calcmode="lin" valueType="num">
                                      <p:cBhvr additive="base">
                                        <p:cTn id="39"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ppt_x"/>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grpId="0" nodeType="clickEffect">
                                  <p:stCondLst>
                                    <p:cond delay="0"/>
                                  </p:stCondLst>
                                  <p:childTnLst>
                                    <p:set>
                                      <p:cBhvr>
                                        <p:cTn id="49" dur="1" fill="hold">
                                          <p:stCondLst>
                                            <p:cond delay="0"/>
                                          </p:stCondLst>
                                        </p:cTn>
                                        <p:tgtEl>
                                          <p:spTgt spid="7"/>
                                        </p:tgtEl>
                                        <p:attrNameLst>
                                          <p:attrName>style.visibility</p:attrName>
                                        </p:attrNameLst>
                                      </p:cBhvr>
                                      <p:to>
                                        <p:strVal val="visible"/>
                                      </p:to>
                                    </p:set>
                                    <p:animEffect transition="in" filter="wipe(left)">
                                      <p:cBhvr>
                                        <p:cTn id="50" dur="500"/>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8"/>
                                        </p:tgtEl>
                                        <p:attrNameLst>
                                          <p:attrName>style.visibility</p:attrName>
                                        </p:attrNameLst>
                                      </p:cBhvr>
                                      <p:to>
                                        <p:strVal val="visible"/>
                                      </p:to>
                                    </p:set>
                                    <p:anim calcmode="lin" valueType="num">
                                      <p:cBhvr additive="base">
                                        <p:cTn id="55" dur="500" fill="hold"/>
                                        <p:tgtEl>
                                          <p:spTgt spid="8"/>
                                        </p:tgtEl>
                                        <p:attrNameLst>
                                          <p:attrName>ppt_x</p:attrName>
                                        </p:attrNameLst>
                                      </p:cBhvr>
                                      <p:tavLst>
                                        <p:tav tm="0">
                                          <p:val>
                                            <p:strVal val="#ppt_x"/>
                                          </p:val>
                                        </p:tav>
                                        <p:tav tm="100000">
                                          <p:val>
                                            <p:strVal val="#ppt_x"/>
                                          </p:val>
                                        </p:tav>
                                      </p:tavLst>
                                    </p:anim>
                                    <p:anim calcmode="lin" valueType="num">
                                      <p:cBhvr additive="base">
                                        <p:cTn id="5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5" grpId="0"/>
      <p:bldP spid="6" grpId="0" animBg="1"/>
      <p:bldP spid="7" grpId="0"/>
      <p:bldP spid="8" grpId="0"/>
      <p:bldP spid="11" grpId="0"/>
      <p:bldP spid="14" grpId="0" animBg="1"/>
      <p:bldP spid="24" grpId="0" animBg="1"/>
      <p:bldP spid="2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52712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352551"/>
            <a:ext cx="5486400" cy="2590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5486400" y="1352551"/>
            <a:ext cx="3657600" cy="2590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2700000" flipH="1">
            <a:off x="6072879" y="1615282"/>
            <a:ext cx="1850455" cy="2063791"/>
          </a:xfrm>
          <a:custGeom>
            <a:avLst/>
            <a:gdLst>
              <a:gd name="connsiteX0" fmla="*/ 1850455 w 1850455"/>
              <a:gd name="connsiteY0" fmla="*/ 126244 h 2063791"/>
              <a:gd name="connsiteX1" fmla="*/ 1724211 w 1850455"/>
              <a:gd name="connsiteY1" fmla="*/ 0 h 2063791"/>
              <a:gd name="connsiteX2" fmla="*/ 0 w 1850455"/>
              <a:gd name="connsiteY2" fmla="*/ 0 h 2063791"/>
              <a:gd name="connsiteX3" fmla="*/ 0 w 1850455"/>
              <a:gd name="connsiteY3" fmla="*/ 1937547 h 2063791"/>
              <a:gd name="connsiteX4" fmla="*/ 126244 w 1850455"/>
              <a:gd name="connsiteY4" fmla="*/ 2063791 h 2063791"/>
              <a:gd name="connsiteX5" fmla="*/ 126244 w 1850455"/>
              <a:gd name="connsiteY5" fmla="*/ 126244 h 2063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50455" h="2063791">
                <a:moveTo>
                  <a:pt x="1850455" y="126244"/>
                </a:moveTo>
                <a:lnTo>
                  <a:pt x="1724211" y="0"/>
                </a:lnTo>
                <a:lnTo>
                  <a:pt x="0" y="0"/>
                </a:lnTo>
                <a:lnTo>
                  <a:pt x="0" y="1937547"/>
                </a:lnTo>
                <a:lnTo>
                  <a:pt x="126244" y="2063791"/>
                </a:lnTo>
                <a:lnTo>
                  <a:pt x="126244" y="126244"/>
                </a:lnTo>
                <a:close/>
              </a:path>
            </a:pathLst>
          </a:custGeom>
          <a:solidFill>
            <a:schemeClr val="bg1">
              <a:alpha val="8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p:cNvSpPr/>
          <p:nvPr/>
        </p:nvSpPr>
        <p:spPr>
          <a:xfrm rot="2700000" flipH="1">
            <a:off x="4479556" y="955305"/>
            <a:ext cx="3232893" cy="3232893"/>
          </a:xfrm>
          <a:custGeom>
            <a:avLst/>
            <a:gdLst>
              <a:gd name="connsiteX0" fmla="*/ 1174195 w 3232893"/>
              <a:gd name="connsiteY0" fmla="*/ 3232893 h 3232893"/>
              <a:gd name="connsiteX1" fmla="*/ 1047951 w 3232893"/>
              <a:gd name="connsiteY1" fmla="*/ 3106649 h 3232893"/>
              <a:gd name="connsiteX2" fmla="*/ 126244 w 3232893"/>
              <a:gd name="connsiteY2" fmla="*/ 3106649 h 3232893"/>
              <a:gd name="connsiteX3" fmla="*/ 126244 w 3232893"/>
              <a:gd name="connsiteY3" fmla="*/ 2184942 h 3232893"/>
              <a:gd name="connsiteX4" fmla="*/ 0 w 3232893"/>
              <a:gd name="connsiteY4" fmla="*/ 2058698 h 3232893"/>
              <a:gd name="connsiteX5" fmla="*/ 0 w 3232893"/>
              <a:gd name="connsiteY5" fmla="*/ 3232893 h 3232893"/>
              <a:gd name="connsiteX6" fmla="*/ 3232893 w 3232893"/>
              <a:gd name="connsiteY6" fmla="*/ 0 h 3232893"/>
              <a:gd name="connsiteX7" fmla="*/ 1849834 w 3232893"/>
              <a:gd name="connsiteY7" fmla="*/ 0 h 3232893"/>
              <a:gd name="connsiteX8" fmla="*/ 1976079 w 3232893"/>
              <a:gd name="connsiteY8" fmla="*/ 126244 h 3232893"/>
              <a:gd name="connsiteX9" fmla="*/ 3106649 w 3232893"/>
              <a:gd name="connsiteY9" fmla="*/ 126244 h 3232893"/>
              <a:gd name="connsiteX10" fmla="*/ 3106649 w 3232893"/>
              <a:gd name="connsiteY10" fmla="*/ 1256815 h 3232893"/>
              <a:gd name="connsiteX11" fmla="*/ 3232893 w 3232893"/>
              <a:gd name="connsiteY11" fmla="*/ 1383059 h 3232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32893" h="3232893">
                <a:moveTo>
                  <a:pt x="1174195" y="3232893"/>
                </a:moveTo>
                <a:lnTo>
                  <a:pt x="1047951" y="3106649"/>
                </a:lnTo>
                <a:lnTo>
                  <a:pt x="126244" y="3106649"/>
                </a:lnTo>
                <a:lnTo>
                  <a:pt x="126244" y="2184942"/>
                </a:lnTo>
                <a:lnTo>
                  <a:pt x="0" y="2058698"/>
                </a:lnTo>
                <a:lnTo>
                  <a:pt x="0" y="3232893"/>
                </a:lnTo>
                <a:close/>
                <a:moveTo>
                  <a:pt x="3232893" y="0"/>
                </a:moveTo>
                <a:lnTo>
                  <a:pt x="1849834" y="0"/>
                </a:lnTo>
                <a:lnTo>
                  <a:pt x="1976079" y="126244"/>
                </a:lnTo>
                <a:lnTo>
                  <a:pt x="3106649" y="126244"/>
                </a:lnTo>
                <a:lnTo>
                  <a:pt x="3106649" y="1256815"/>
                </a:lnTo>
                <a:lnTo>
                  <a:pt x="3232893" y="1383059"/>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任意多边形 23"/>
          <p:cNvSpPr/>
          <p:nvPr/>
        </p:nvSpPr>
        <p:spPr>
          <a:xfrm>
            <a:off x="0" y="1047750"/>
            <a:ext cx="5198938" cy="174875"/>
          </a:xfrm>
          <a:custGeom>
            <a:avLst/>
            <a:gdLst>
              <a:gd name="connsiteX0" fmla="*/ 0 w 5198938"/>
              <a:gd name="connsiteY0" fmla="*/ 0 h 174875"/>
              <a:gd name="connsiteX1" fmla="*/ 5198938 w 5198938"/>
              <a:gd name="connsiteY1" fmla="*/ 0 h 174875"/>
              <a:gd name="connsiteX2" fmla="*/ 5024063 w 5198938"/>
              <a:gd name="connsiteY2" fmla="*/ 174875 h 174875"/>
              <a:gd name="connsiteX3" fmla="*/ 0 w 5198938"/>
              <a:gd name="connsiteY3" fmla="*/ 174875 h 174875"/>
            </a:gdLst>
            <a:ahLst/>
            <a:cxnLst>
              <a:cxn ang="0">
                <a:pos x="connsiteX0" y="connsiteY0"/>
              </a:cxn>
              <a:cxn ang="0">
                <a:pos x="connsiteX1" y="connsiteY1"/>
              </a:cxn>
              <a:cxn ang="0">
                <a:pos x="connsiteX2" y="connsiteY2"/>
              </a:cxn>
              <a:cxn ang="0">
                <a:pos x="connsiteX3" y="connsiteY3"/>
              </a:cxn>
            </a:cxnLst>
            <a:rect l="l" t="t" r="r" b="b"/>
            <a:pathLst>
              <a:path w="5198938" h="174875">
                <a:moveTo>
                  <a:pt x="0" y="0"/>
                </a:moveTo>
                <a:lnTo>
                  <a:pt x="5198938" y="0"/>
                </a:lnTo>
                <a:lnTo>
                  <a:pt x="5024063" y="174875"/>
                </a:lnTo>
                <a:lnTo>
                  <a:pt x="0" y="174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flipH="1" flipV="1">
            <a:off x="6858000" y="4048411"/>
            <a:ext cx="2286000" cy="174875"/>
          </a:xfrm>
          <a:custGeom>
            <a:avLst/>
            <a:gdLst>
              <a:gd name="connsiteX0" fmla="*/ 2111125 w 2286000"/>
              <a:gd name="connsiteY0" fmla="*/ 174875 h 174875"/>
              <a:gd name="connsiteX1" fmla="*/ 0 w 2286000"/>
              <a:gd name="connsiteY1" fmla="*/ 174875 h 174875"/>
              <a:gd name="connsiteX2" fmla="*/ 0 w 2286000"/>
              <a:gd name="connsiteY2" fmla="*/ 0 h 174875"/>
              <a:gd name="connsiteX3" fmla="*/ 2286000 w 2286000"/>
              <a:gd name="connsiteY3" fmla="*/ 0 h 174875"/>
            </a:gdLst>
            <a:ahLst/>
            <a:cxnLst>
              <a:cxn ang="0">
                <a:pos x="connsiteX0" y="connsiteY0"/>
              </a:cxn>
              <a:cxn ang="0">
                <a:pos x="connsiteX1" y="connsiteY1"/>
              </a:cxn>
              <a:cxn ang="0">
                <a:pos x="connsiteX2" y="connsiteY2"/>
              </a:cxn>
              <a:cxn ang="0">
                <a:pos x="connsiteX3" y="connsiteY3"/>
              </a:cxn>
            </a:cxnLst>
            <a:rect l="l" t="t" r="r" b="b"/>
            <a:pathLst>
              <a:path w="2286000" h="174875">
                <a:moveTo>
                  <a:pt x="2111125" y="174875"/>
                </a:moveTo>
                <a:lnTo>
                  <a:pt x="0" y="174875"/>
                </a:lnTo>
                <a:lnTo>
                  <a:pt x="0" y="0"/>
                </a:lnTo>
                <a:lnTo>
                  <a:pt x="228600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a16="http://schemas.microsoft.com/office/drawing/2014/main" xmlns="" id="{40A2D636-70A9-E648-8A35-22C9711EAB72}"/>
              </a:ext>
            </a:extLst>
          </p:cNvPr>
          <p:cNvSpPr txBox="1"/>
          <p:nvPr/>
        </p:nvSpPr>
        <p:spPr>
          <a:xfrm>
            <a:off x="6178865" y="2038350"/>
            <a:ext cx="1127232" cy="1107996"/>
          </a:xfrm>
          <a:prstGeom prst="rect">
            <a:avLst/>
          </a:prstGeom>
          <a:noFill/>
        </p:spPr>
        <p:txBody>
          <a:bodyPr wrap="none" rtlCol="0">
            <a:spAutoFit/>
          </a:bodyPr>
          <a:lstStyle/>
          <a:p>
            <a:r>
              <a:rPr kumimoji="1" lang="en-US" altLang="zh-CN" sz="6600" b="1" dirty="0" smtClean="0">
                <a:solidFill>
                  <a:schemeClr val="bg1"/>
                </a:solidFill>
                <a:cs typeface="+mn-ea"/>
                <a:sym typeface="+mn-lt"/>
              </a:rPr>
              <a:t>01</a:t>
            </a:r>
            <a:endParaRPr kumimoji="1" lang="zh-CN" altLang="en-US" sz="6600" b="1" dirty="0">
              <a:solidFill>
                <a:schemeClr val="bg1"/>
              </a:solidFill>
              <a:cs typeface="+mn-ea"/>
              <a:sym typeface="+mn-lt"/>
            </a:endParaRPr>
          </a:p>
        </p:txBody>
      </p:sp>
      <p:sp>
        <p:nvSpPr>
          <p:cNvPr id="15" name="TextBox 55"/>
          <p:cNvSpPr txBox="1"/>
          <p:nvPr/>
        </p:nvSpPr>
        <p:spPr>
          <a:xfrm>
            <a:off x="457200" y="1969000"/>
            <a:ext cx="4798473" cy="904863"/>
          </a:xfrm>
          <a:prstGeom prst="rect">
            <a:avLst/>
          </a:prstGeom>
          <a:noFill/>
        </p:spPr>
        <p:txBody>
          <a:bodyPr wrap="square" rtlCol="0">
            <a:spAutoFit/>
          </a:bodyPr>
          <a:lstStyle/>
          <a:p>
            <a:pPr>
              <a:lnSpc>
                <a:spcPct val="120000"/>
              </a:lnSpc>
            </a:pPr>
            <a:r>
              <a:rPr lang="zh-CN" altLang="en-US" sz="4400" b="1" dirty="0">
                <a:solidFill>
                  <a:schemeClr val="tx1">
                    <a:lumMod val="75000"/>
                    <a:lumOff val="25000"/>
                  </a:schemeClr>
                </a:solidFill>
                <a:cs typeface="+mn-ea"/>
                <a:sym typeface="+mn-lt"/>
              </a:rPr>
              <a:t>客户关系是什么？</a:t>
            </a:r>
          </a:p>
        </p:txBody>
      </p:sp>
      <p:sp>
        <p:nvSpPr>
          <p:cNvPr id="16" name="矩形 15"/>
          <p:cNvSpPr/>
          <p:nvPr/>
        </p:nvSpPr>
        <p:spPr>
          <a:xfrm>
            <a:off x="464247" y="2735541"/>
            <a:ext cx="4624984" cy="430887"/>
          </a:xfrm>
          <a:prstGeom prst="rect">
            <a:avLst/>
          </a:prstGeom>
        </p:spPr>
        <p:txBody>
          <a:bodyPr wrap="none">
            <a:spAutoFit/>
          </a:bodyPr>
          <a:lstStyle/>
          <a:p>
            <a:r>
              <a:rPr lang="zh-CN" altLang="en-US" sz="1100" dirty="0" smtClean="0"/>
              <a:t>customer relationship management customer relationship management</a:t>
            </a:r>
          </a:p>
          <a:p>
            <a:r>
              <a:rPr lang="zh-CN" altLang="en-US" sz="1100" dirty="0" smtClean="0"/>
              <a:t>relationship management customer relationship</a:t>
            </a:r>
            <a:endParaRPr lang="zh-CN" altLang="en-US" sz="1100" dirty="0"/>
          </a:p>
        </p:txBody>
      </p:sp>
    </p:spTree>
    <p:extLst>
      <p:ext uri="{BB962C8B-B14F-4D97-AF65-F5344CB8AC3E}">
        <p14:creationId xmlns:p14="http://schemas.microsoft.com/office/powerpoint/2010/main" val="24962556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0-#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0-#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1+#ppt_w/2"/>
                                          </p:val>
                                        </p:tav>
                                        <p:tav tm="100000">
                                          <p:val>
                                            <p:strVal val="#ppt_x"/>
                                          </p:val>
                                        </p:tav>
                                      </p:tavLst>
                                    </p:anim>
                                    <p:anim calcmode="lin" valueType="num">
                                      <p:cBhvr additive="base">
                                        <p:cTn id="32"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500"/>
                            </p:stCondLst>
                            <p:childTnLst>
                              <p:par>
                                <p:cTn id="40" presetID="22" presetClass="entr" presetSubtype="8" fill="hold" grpId="0" nodeType="after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left)">
                                      <p:cBhvr>
                                        <p:cTn id="42" dur="500"/>
                                        <p:tgtEl>
                                          <p:spTgt spid="15"/>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wipe(left)">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8" grpId="0" animBg="1"/>
      <p:bldP spid="14" grpId="0" animBg="1"/>
      <p:bldP spid="24" grpId="0" animBg="1"/>
      <p:bldP spid="27" grpId="0" animBg="1"/>
      <p:bldP spid="13" grpId="0"/>
      <p:bldP spid="15"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等腰三角形 5"/>
          <p:cNvSpPr/>
          <p:nvPr/>
        </p:nvSpPr>
        <p:spPr>
          <a:xfrm>
            <a:off x="582973" y="1239934"/>
            <a:ext cx="1586552" cy="110546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cs typeface="+mn-ea"/>
              <a:sym typeface="FZHei-B01S" panose="02010601030101010101" pitchFamily="2" charset="-122"/>
            </a:endParaRPr>
          </a:p>
        </p:txBody>
      </p:sp>
      <p:sp>
        <p:nvSpPr>
          <p:cNvPr id="7" name="等腰三角形 6"/>
          <p:cNvSpPr/>
          <p:nvPr/>
        </p:nvSpPr>
        <p:spPr>
          <a:xfrm flipV="1">
            <a:off x="2700506" y="3345216"/>
            <a:ext cx="1586552" cy="110546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cs typeface="+mn-ea"/>
              <a:sym typeface="FZHei-B01S" panose="02010601030101010101" pitchFamily="2" charset="-122"/>
            </a:endParaRPr>
          </a:p>
        </p:txBody>
      </p:sp>
      <p:sp>
        <p:nvSpPr>
          <p:cNvPr id="8" name="等腰三角形 7"/>
          <p:cNvSpPr/>
          <p:nvPr/>
        </p:nvSpPr>
        <p:spPr>
          <a:xfrm>
            <a:off x="4924600" y="1231285"/>
            <a:ext cx="1586552" cy="1105467"/>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cs typeface="+mn-ea"/>
              <a:sym typeface="FZHei-B01S" panose="02010601030101010101" pitchFamily="2" charset="-122"/>
            </a:endParaRPr>
          </a:p>
        </p:txBody>
      </p:sp>
      <p:sp>
        <p:nvSpPr>
          <p:cNvPr id="9" name="等腰三角形 8"/>
          <p:cNvSpPr/>
          <p:nvPr/>
        </p:nvSpPr>
        <p:spPr>
          <a:xfrm flipV="1">
            <a:off x="7010400" y="3295083"/>
            <a:ext cx="1586552" cy="1105467"/>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cs typeface="+mn-ea"/>
              <a:sym typeface="FZHei-B01S" panose="02010601030101010101" pitchFamily="2" charset="-122"/>
            </a:endParaRPr>
          </a:p>
        </p:txBody>
      </p:sp>
      <p:sp>
        <p:nvSpPr>
          <p:cNvPr id="10" name="文本框 9"/>
          <p:cNvSpPr txBox="1"/>
          <p:nvPr/>
        </p:nvSpPr>
        <p:spPr>
          <a:xfrm>
            <a:off x="1178919" y="1733550"/>
            <a:ext cx="394660" cy="523220"/>
          </a:xfrm>
          <a:prstGeom prst="rect">
            <a:avLst/>
          </a:prstGeom>
          <a:noFill/>
        </p:spPr>
        <p:txBody>
          <a:bodyPr wrap="none" rtlCol="0">
            <a:spAutoFit/>
          </a:bodyPr>
          <a:lstStyle/>
          <a:p>
            <a:pPr algn="ctr"/>
            <a:r>
              <a:rPr lang="en-US" altLang="zh-CN" sz="2800" dirty="0" smtClean="0">
                <a:solidFill>
                  <a:schemeClr val="bg1"/>
                </a:solidFill>
                <a:latin typeface="+mn-ea"/>
                <a:cs typeface="+mn-ea"/>
                <a:sym typeface="FZHei-B01S" panose="02010601030101010101" pitchFamily="2" charset="-122"/>
              </a:rPr>
              <a:t>1</a:t>
            </a:r>
            <a:endParaRPr lang="zh-CN" altLang="en-US" sz="2800" dirty="0">
              <a:solidFill>
                <a:schemeClr val="bg1"/>
              </a:solidFill>
              <a:latin typeface="+mn-ea"/>
              <a:cs typeface="+mn-ea"/>
              <a:sym typeface="FZHei-B01S" panose="02010601030101010101" pitchFamily="2" charset="-122"/>
            </a:endParaRPr>
          </a:p>
        </p:txBody>
      </p:sp>
      <p:sp>
        <p:nvSpPr>
          <p:cNvPr id="11" name="文本框 10"/>
          <p:cNvSpPr txBox="1"/>
          <p:nvPr/>
        </p:nvSpPr>
        <p:spPr>
          <a:xfrm>
            <a:off x="3296452" y="3633681"/>
            <a:ext cx="394660" cy="523220"/>
          </a:xfrm>
          <a:prstGeom prst="rect">
            <a:avLst/>
          </a:prstGeom>
          <a:noFill/>
        </p:spPr>
        <p:txBody>
          <a:bodyPr wrap="none" rtlCol="0">
            <a:spAutoFit/>
          </a:bodyPr>
          <a:lstStyle/>
          <a:p>
            <a:pPr algn="ctr"/>
            <a:r>
              <a:rPr lang="en-US" altLang="zh-CN" sz="2800" dirty="0" smtClean="0">
                <a:solidFill>
                  <a:schemeClr val="bg1"/>
                </a:solidFill>
                <a:latin typeface="+mn-ea"/>
                <a:cs typeface="+mn-ea"/>
                <a:sym typeface="FZHei-B01S" panose="02010601030101010101" pitchFamily="2" charset="-122"/>
              </a:rPr>
              <a:t>2</a:t>
            </a:r>
            <a:endParaRPr lang="zh-CN" altLang="en-US" sz="2800" dirty="0">
              <a:solidFill>
                <a:schemeClr val="bg1"/>
              </a:solidFill>
              <a:latin typeface="+mn-ea"/>
              <a:cs typeface="+mn-ea"/>
              <a:sym typeface="FZHei-B01S" panose="02010601030101010101" pitchFamily="2" charset="-122"/>
            </a:endParaRPr>
          </a:p>
        </p:txBody>
      </p:sp>
      <p:sp>
        <p:nvSpPr>
          <p:cNvPr id="12" name="文本框 11"/>
          <p:cNvSpPr txBox="1"/>
          <p:nvPr/>
        </p:nvSpPr>
        <p:spPr>
          <a:xfrm>
            <a:off x="5520545" y="1733550"/>
            <a:ext cx="394660" cy="523220"/>
          </a:xfrm>
          <a:prstGeom prst="rect">
            <a:avLst/>
          </a:prstGeom>
          <a:noFill/>
        </p:spPr>
        <p:txBody>
          <a:bodyPr wrap="none" rtlCol="0">
            <a:spAutoFit/>
          </a:bodyPr>
          <a:lstStyle/>
          <a:p>
            <a:pPr algn="ctr"/>
            <a:r>
              <a:rPr lang="en-US" altLang="zh-CN" sz="2800" dirty="0" smtClean="0">
                <a:solidFill>
                  <a:schemeClr val="bg1"/>
                </a:solidFill>
                <a:latin typeface="+mn-ea"/>
                <a:cs typeface="+mn-ea"/>
                <a:sym typeface="FZHei-B01S" panose="02010601030101010101" pitchFamily="2" charset="-122"/>
              </a:rPr>
              <a:t>3</a:t>
            </a:r>
            <a:endParaRPr lang="zh-CN" altLang="en-US" sz="2800" dirty="0">
              <a:solidFill>
                <a:schemeClr val="bg1"/>
              </a:solidFill>
              <a:latin typeface="+mn-ea"/>
              <a:cs typeface="+mn-ea"/>
              <a:sym typeface="FZHei-B01S" panose="02010601030101010101" pitchFamily="2" charset="-122"/>
            </a:endParaRPr>
          </a:p>
        </p:txBody>
      </p:sp>
      <p:sp>
        <p:nvSpPr>
          <p:cNvPr id="13" name="文本框 12"/>
          <p:cNvSpPr txBox="1"/>
          <p:nvPr/>
        </p:nvSpPr>
        <p:spPr>
          <a:xfrm>
            <a:off x="7606346" y="3583548"/>
            <a:ext cx="394660" cy="523220"/>
          </a:xfrm>
          <a:prstGeom prst="rect">
            <a:avLst/>
          </a:prstGeom>
          <a:noFill/>
        </p:spPr>
        <p:txBody>
          <a:bodyPr wrap="none" rtlCol="0">
            <a:spAutoFit/>
          </a:bodyPr>
          <a:lstStyle/>
          <a:p>
            <a:pPr algn="ctr"/>
            <a:r>
              <a:rPr lang="en-US" altLang="zh-CN" sz="2800" dirty="0" smtClean="0">
                <a:solidFill>
                  <a:schemeClr val="bg1"/>
                </a:solidFill>
                <a:latin typeface="+mn-ea"/>
                <a:cs typeface="+mn-ea"/>
                <a:sym typeface="FZHei-B01S" panose="02010601030101010101" pitchFamily="2" charset="-122"/>
              </a:rPr>
              <a:t>4</a:t>
            </a:r>
            <a:endParaRPr lang="zh-CN" altLang="en-US" sz="2800" dirty="0">
              <a:solidFill>
                <a:schemeClr val="bg1"/>
              </a:solidFill>
              <a:latin typeface="+mn-ea"/>
              <a:cs typeface="+mn-ea"/>
              <a:sym typeface="FZHei-B01S" panose="02010601030101010101" pitchFamily="2" charset="-122"/>
            </a:endParaRPr>
          </a:p>
        </p:txBody>
      </p:sp>
      <p:cxnSp>
        <p:nvCxnSpPr>
          <p:cNvPr id="14" name="直接箭头连接符 13"/>
          <p:cNvCxnSpPr/>
          <p:nvPr/>
        </p:nvCxnSpPr>
        <p:spPr>
          <a:xfrm>
            <a:off x="1360895" y="2469819"/>
            <a:ext cx="0" cy="28660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V="1">
            <a:off x="7812874" y="2969107"/>
            <a:ext cx="0" cy="28660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5692353" y="2469819"/>
            <a:ext cx="0" cy="286603"/>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a:off x="1360895" y="2496359"/>
            <a:ext cx="0" cy="286603"/>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V="1">
            <a:off x="3501888" y="2969107"/>
            <a:ext cx="0" cy="286603"/>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9" name="文本框 12"/>
          <p:cNvSpPr txBox="1"/>
          <p:nvPr/>
        </p:nvSpPr>
        <p:spPr>
          <a:xfrm>
            <a:off x="2594819" y="1947181"/>
            <a:ext cx="1768583" cy="900228"/>
          </a:xfrm>
          <a:prstGeom prst="rect">
            <a:avLst/>
          </a:prstGeom>
          <a:noFill/>
          <a:ln w="9525">
            <a:noFill/>
          </a:ln>
        </p:spPr>
        <p:txBody>
          <a:bodyPr wrap="square" lIns="68563" tIns="34281" rIns="68563" bIns="34281">
            <a:spAutoFit/>
          </a:bodyPr>
          <a:lstStyle/>
          <a:p>
            <a:pPr algn="ctr" defTabSz="514350">
              <a:lnSpc>
                <a:spcPct val="150000"/>
              </a:lnSpc>
              <a:defRPr/>
            </a:pPr>
            <a:r>
              <a:rPr lang="zh-CN" altLang="en-US" sz="1200" kern="0" noProof="1" smtClean="0">
                <a:latin typeface="+mn-ea"/>
                <a:cs typeface="+mn-ea"/>
                <a:sym typeface="FZHei-B01S" panose="02010601030101010101" pitchFamily="2" charset="-122"/>
              </a:rPr>
              <a:t>也</a:t>
            </a:r>
            <a:r>
              <a:rPr lang="zh-CN" altLang="en-US" sz="1200" kern="0" noProof="1">
                <a:latin typeface="+mn-ea"/>
                <a:cs typeface="+mn-ea"/>
                <a:sym typeface="FZHei-B01S" panose="02010601030101010101" pitchFamily="2" charset="-122"/>
              </a:rPr>
              <a:t>有人认为客户关系就是将客户利益与自己的利益权衡一直</a:t>
            </a:r>
          </a:p>
        </p:txBody>
      </p:sp>
      <p:sp>
        <p:nvSpPr>
          <p:cNvPr id="20" name="文本框 12"/>
          <p:cNvSpPr txBox="1"/>
          <p:nvPr/>
        </p:nvSpPr>
        <p:spPr>
          <a:xfrm>
            <a:off x="4665345" y="2803208"/>
            <a:ext cx="2053114" cy="867592"/>
          </a:xfrm>
          <a:prstGeom prst="rect">
            <a:avLst/>
          </a:prstGeom>
          <a:noFill/>
          <a:ln w="9525">
            <a:noFill/>
          </a:ln>
        </p:spPr>
        <p:txBody>
          <a:bodyPr wrap="square" lIns="68563" tIns="34281" rIns="68563" bIns="34281">
            <a:spAutoFit/>
          </a:bodyPr>
          <a:lstStyle/>
          <a:p>
            <a:pPr algn="ctr" defTabSz="514350">
              <a:lnSpc>
                <a:spcPct val="150000"/>
              </a:lnSpc>
              <a:defRPr/>
            </a:pPr>
            <a:r>
              <a:rPr lang="zh-CN" altLang="en-US" sz="1200" kern="0" noProof="1">
                <a:latin typeface="+mn-ea"/>
                <a:cs typeface="+mn-ea"/>
                <a:sym typeface="FZHei-B01S" panose="02010601030101010101" pitchFamily="2" charset="-122"/>
              </a:rPr>
              <a:t>这样的人事才刚刚及格所以，客户关系的处理是一种非常微妙而复杂的工作</a:t>
            </a:r>
            <a:r>
              <a:rPr lang="en-US" altLang="zh-CN" sz="1200" kern="0" noProof="1" smtClean="0">
                <a:latin typeface="+mn-ea"/>
                <a:cs typeface="+mn-ea"/>
                <a:sym typeface="FZHei-B01S" panose="02010601030101010101" pitchFamily="2" charset="-122"/>
              </a:rPr>
              <a:t>,</a:t>
            </a:r>
            <a:endParaRPr lang="zh-CN" altLang="en-US" sz="1200" kern="0" noProof="1">
              <a:latin typeface="+mn-ea"/>
              <a:cs typeface="+mn-ea"/>
              <a:sym typeface="FZHei-B01S" panose="02010601030101010101" pitchFamily="2" charset="-122"/>
            </a:endParaRPr>
          </a:p>
        </p:txBody>
      </p:sp>
      <p:sp>
        <p:nvSpPr>
          <p:cNvPr id="21" name="文本框 12"/>
          <p:cNvSpPr txBox="1"/>
          <p:nvPr/>
        </p:nvSpPr>
        <p:spPr>
          <a:xfrm>
            <a:off x="6786086" y="2217421"/>
            <a:ext cx="2053114" cy="590593"/>
          </a:xfrm>
          <a:prstGeom prst="rect">
            <a:avLst/>
          </a:prstGeom>
          <a:noFill/>
          <a:ln w="9525">
            <a:noFill/>
          </a:ln>
        </p:spPr>
        <p:txBody>
          <a:bodyPr wrap="square" lIns="68563" tIns="34281" rIns="68563" bIns="34281">
            <a:spAutoFit/>
          </a:bodyPr>
          <a:lstStyle/>
          <a:p>
            <a:pPr algn="ctr" defTabSz="514350">
              <a:lnSpc>
                <a:spcPct val="150000"/>
              </a:lnSpc>
              <a:defRPr/>
            </a:pPr>
            <a:r>
              <a:rPr lang="zh-CN" altLang="en-US" sz="1200" kern="0" noProof="1">
                <a:latin typeface="+mn-ea"/>
                <a:cs typeface="+mn-ea"/>
                <a:sym typeface="FZHei-B01S" panose="02010601030101010101" pitchFamily="2" charset="-122"/>
              </a:rPr>
              <a:t>我们管理客户关系的目的是从要他买，变成他要买</a:t>
            </a:r>
          </a:p>
        </p:txBody>
      </p:sp>
      <p:sp>
        <p:nvSpPr>
          <p:cNvPr id="22" name="文本框 12"/>
          <p:cNvSpPr txBox="1"/>
          <p:nvPr/>
        </p:nvSpPr>
        <p:spPr>
          <a:xfrm>
            <a:off x="422434" y="2803208"/>
            <a:ext cx="2053114" cy="590593"/>
          </a:xfrm>
          <a:prstGeom prst="rect">
            <a:avLst/>
          </a:prstGeom>
          <a:noFill/>
          <a:ln w="9525">
            <a:noFill/>
          </a:ln>
        </p:spPr>
        <p:txBody>
          <a:bodyPr wrap="square" lIns="68563" tIns="34281" rIns="68563" bIns="34281">
            <a:spAutoFit/>
          </a:bodyPr>
          <a:lstStyle/>
          <a:p>
            <a:pPr algn="ctr" defTabSz="514350">
              <a:lnSpc>
                <a:spcPct val="150000"/>
              </a:lnSpc>
              <a:defRPr/>
            </a:pPr>
            <a:r>
              <a:rPr lang="zh-CN" altLang="en-US" sz="1200" kern="0" noProof="1">
                <a:latin typeface="+mn-ea"/>
                <a:cs typeface="+mn-ea"/>
                <a:sym typeface="FZHei-B01S" panose="02010601030101010101" pitchFamily="2" charset="-122"/>
              </a:rPr>
              <a:t>一般人认为，客户关系就是和客户之间的人际关系</a:t>
            </a:r>
          </a:p>
        </p:txBody>
      </p:sp>
    </p:spTree>
    <p:extLst>
      <p:ext uri="{BB962C8B-B14F-4D97-AF65-F5344CB8AC3E}">
        <p14:creationId xmlns:p14="http://schemas.microsoft.com/office/powerpoint/2010/main" val="6632848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500" fill="hold"/>
                                        <p:tgtEl>
                                          <p:spTgt spid="17"/>
                                        </p:tgtEl>
                                        <p:attrNameLst>
                                          <p:attrName>ppt_w</p:attrName>
                                        </p:attrNameLst>
                                      </p:cBhvr>
                                      <p:tavLst>
                                        <p:tav tm="0">
                                          <p:val>
                                            <p:fltVal val="0"/>
                                          </p:val>
                                        </p:tav>
                                        <p:tav tm="100000">
                                          <p:val>
                                            <p:strVal val="#ppt_w"/>
                                          </p:val>
                                        </p:tav>
                                      </p:tavLst>
                                    </p:anim>
                                    <p:anim calcmode="lin" valueType="num">
                                      <p:cBhvr>
                                        <p:cTn id="23" dur="500" fill="hold"/>
                                        <p:tgtEl>
                                          <p:spTgt spid="17"/>
                                        </p:tgtEl>
                                        <p:attrNameLst>
                                          <p:attrName>ppt_h</p:attrName>
                                        </p:attrNameLst>
                                      </p:cBhvr>
                                      <p:tavLst>
                                        <p:tav tm="0">
                                          <p:val>
                                            <p:fltVal val="0"/>
                                          </p:val>
                                        </p:tav>
                                        <p:tav tm="100000">
                                          <p:val>
                                            <p:strVal val="#ppt_h"/>
                                          </p:val>
                                        </p:tav>
                                      </p:tavLst>
                                    </p:anim>
                                    <p:animEffect transition="in" filter="fade">
                                      <p:cBhvr>
                                        <p:cTn id="24" dur="500"/>
                                        <p:tgtEl>
                                          <p:spTgt spid="1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animEffect transition="in" filter="fade">
                                      <p:cBhvr>
                                        <p:cTn id="34" dur="500"/>
                                        <p:tgtEl>
                                          <p:spTgt spid="11"/>
                                        </p:tgtEl>
                                      </p:cBhvr>
                                    </p:animEffect>
                                  </p:childTnLst>
                                </p:cTn>
                              </p:par>
                              <p:par>
                                <p:cTn id="35" presetID="53" presetClass="entr" presetSubtype="16"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500" fill="hold"/>
                                        <p:tgtEl>
                                          <p:spTgt spid="8"/>
                                        </p:tgtEl>
                                        <p:attrNameLst>
                                          <p:attrName>ppt_w</p:attrName>
                                        </p:attrNameLst>
                                      </p:cBhvr>
                                      <p:tavLst>
                                        <p:tav tm="0">
                                          <p:val>
                                            <p:fltVal val="0"/>
                                          </p:val>
                                        </p:tav>
                                        <p:tav tm="100000">
                                          <p:val>
                                            <p:strVal val="#ppt_w"/>
                                          </p:val>
                                        </p:tav>
                                      </p:tavLst>
                                    </p:anim>
                                    <p:anim calcmode="lin" valueType="num">
                                      <p:cBhvr>
                                        <p:cTn id="43" dur="500" fill="hold"/>
                                        <p:tgtEl>
                                          <p:spTgt spid="8"/>
                                        </p:tgtEl>
                                        <p:attrNameLst>
                                          <p:attrName>ppt_h</p:attrName>
                                        </p:attrNameLst>
                                      </p:cBhvr>
                                      <p:tavLst>
                                        <p:tav tm="0">
                                          <p:val>
                                            <p:fltVal val="0"/>
                                          </p:val>
                                        </p:tav>
                                        <p:tav tm="100000">
                                          <p:val>
                                            <p:strVal val="#ppt_h"/>
                                          </p:val>
                                        </p:tav>
                                      </p:tavLst>
                                    </p:anim>
                                    <p:animEffect transition="in" filter="fade">
                                      <p:cBhvr>
                                        <p:cTn id="44" dur="500"/>
                                        <p:tgtEl>
                                          <p:spTgt spid="8"/>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p:cTn id="47" dur="500" fill="hold"/>
                                        <p:tgtEl>
                                          <p:spTgt spid="12"/>
                                        </p:tgtEl>
                                        <p:attrNameLst>
                                          <p:attrName>ppt_w</p:attrName>
                                        </p:attrNameLst>
                                      </p:cBhvr>
                                      <p:tavLst>
                                        <p:tav tm="0">
                                          <p:val>
                                            <p:fltVal val="0"/>
                                          </p:val>
                                        </p:tav>
                                        <p:tav tm="100000">
                                          <p:val>
                                            <p:strVal val="#ppt_w"/>
                                          </p:val>
                                        </p:tav>
                                      </p:tavLst>
                                    </p:anim>
                                    <p:anim calcmode="lin" valueType="num">
                                      <p:cBhvr>
                                        <p:cTn id="48" dur="500" fill="hold"/>
                                        <p:tgtEl>
                                          <p:spTgt spid="12"/>
                                        </p:tgtEl>
                                        <p:attrNameLst>
                                          <p:attrName>ppt_h</p:attrName>
                                        </p:attrNameLst>
                                      </p:cBhvr>
                                      <p:tavLst>
                                        <p:tav tm="0">
                                          <p:val>
                                            <p:fltVal val="0"/>
                                          </p:val>
                                        </p:tav>
                                        <p:tav tm="100000">
                                          <p:val>
                                            <p:strVal val="#ppt_h"/>
                                          </p:val>
                                        </p:tav>
                                      </p:tavLst>
                                    </p:anim>
                                    <p:animEffect transition="in" filter="fade">
                                      <p:cBhvr>
                                        <p:cTn id="49" dur="500"/>
                                        <p:tgtEl>
                                          <p:spTgt spid="12"/>
                                        </p:tgtEl>
                                      </p:cBhvr>
                                    </p:animEffect>
                                  </p:childTnLst>
                                </p:cTn>
                              </p:par>
                              <p:par>
                                <p:cTn id="50" presetID="53" presetClass="entr" presetSubtype="16" fill="hold" nodeType="with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p:cTn id="62" dur="500" fill="hold"/>
                                        <p:tgtEl>
                                          <p:spTgt spid="13"/>
                                        </p:tgtEl>
                                        <p:attrNameLst>
                                          <p:attrName>ppt_w</p:attrName>
                                        </p:attrNameLst>
                                      </p:cBhvr>
                                      <p:tavLst>
                                        <p:tav tm="0">
                                          <p:val>
                                            <p:fltVal val="0"/>
                                          </p:val>
                                        </p:tav>
                                        <p:tav tm="100000">
                                          <p:val>
                                            <p:strVal val="#ppt_w"/>
                                          </p:val>
                                        </p:tav>
                                      </p:tavLst>
                                    </p:anim>
                                    <p:anim calcmode="lin" valueType="num">
                                      <p:cBhvr>
                                        <p:cTn id="63" dur="500" fill="hold"/>
                                        <p:tgtEl>
                                          <p:spTgt spid="13"/>
                                        </p:tgtEl>
                                        <p:attrNameLst>
                                          <p:attrName>ppt_h</p:attrName>
                                        </p:attrNameLst>
                                      </p:cBhvr>
                                      <p:tavLst>
                                        <p:tav tm="0">
                                          <p:val>
                                            <p:fltVal val="0"/>
                                          </p:val>
                                        </p:tav>
                                        <p:tav tm="100000">
                                          <p:val>
                                            <p:strVal val="#ppt_h"/>
                                          </p:val>
                                        </p:tav>
                                      </p:tavLst>
                                    </p:anim>
                                    <p:animEffect transition="in" filter="fade">
                                      <p:cBhvr>
                                        <p:cTn id="64" dur="500"/>
                                        <p:tgtEl>
                                          <p:spTgt spid="13"/>
                                        </p:tgtEl>
                                      </p:cBhvr>
                                    </p:animEffect>
                                  </p:childTnLst>
                                </p:cTn>
                              </p:par>
                              <p:par>
                                <p:cTn id="65" presetID="53" presetClass="entr" presetSubtype="16"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fltVal val="0"/>
                                          </p:val>
                                        </p:tav>
                                        <p:tav tm="100000">
                                          <p:val>
                                            <p:strVal val="#ppt_w"/>
                                          </p:val>
                                        </p:tav>
                                      </p:tavLst>
                                    </p:anim>
                                    <p:anim calcmode="lin" valueType="num">
                                      <p:cBhvr>
                                        <p:cTn id="68" dur="500" fill="hold"/>
                                        <p:tgtEl>
                                          <p:spTgt spid="15"/>
                                        </p:tgtEl>
                                        <p:attrNameLst>
                                          <p:attrName>ppt_h</p:attrName>
                                        </p:attrNameLst>
                                      </p:cBhvr>
                                      <p:tavLst>
                                        <p:tav tm="0">
                                          <p:val>
                                            <p:fltVal val="0"/>
                                          </p:val>
                                        </p:tav>
                                        <p:tav tm="100000">
                                          <p:val>
                                            <p:strVal val="#ppt_h"/>
                                          </p:val>
                                        </p:tav>
                                      </p:tavLst>
                                    </p:anim>
                                    <p:animEffect transition="in" filter="fade">
                                      <p:cBhvr>
                                        <p:cTn id="69" dur="500"/>
                                        <p:tgtEl>
                                          <p:spTgt spid="15"/>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grpId="0" nodeType="clickEffect">
                                  <p:stCondLst>
                                    <p:cond delay="0"/>
                                  </p:stCondLst>
                                  <p:childTnLst>
                                    <p:set>
                                      <p:cBhvr>
                                        <p:cTn id="73" dur="1" fill="hold">
                                          <p:stCondLst>
                                            <p:cond delay="0"/>
                                          </p:stCondLst>
                                        </p:cTn>
                                        <p:tgtEl>
                                          <p:spTgt spid="22"/>
                                        </p:tgtEl>
                                        <p:attrNameLst>
                                          <p:attrName>style.visibility</p:attrName>
                                        </p:attrNameLst>
                                      </p:cBhvr>
                                      <p:to>
                                        <p:strVal val="visible"/>
                                      </p:to>
                                    </p:set>
                                    <p:anim calcmode="lin" valueType="num">
                                      <p:cBhvr additive="base">
                                        <p:cTn id="74" dur="500" fill="hold"/>
                                        <p:tgtEl>
                                          <p:spTgt spid="22"/>
                                        </p:tgtEl>
                                        <p:attrNameLst>
                                          <p:attrName>ppt_x</p:attrName>
                                        </p:attrNameLst>
                                      </p:cBhvr>
                                      <p:tavLst>
                                        <p:tav tm="0">
                                          <p:val>
                                            <p:strVal val="#ppt_x"/>
                                          </p:val>
                                        </p:tav>
                                        <p:tav tm="100000">
                                          <p:val>
                                            <p:strVal val="#ppt_x"/>
                                          </p:val>
                                        </p:tav>
                                      </p:tavLst>
                                    </p:anim>
                                    <p:anim calcmode="lin" valueType="num">
                                      <p:cBhvr additive="base">
                                        <p:cTn id="75" dur="500" fill="hold"/>
                                        <p:tgtEl>
                                          <p:spTgt spid="22"/>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 calcmode="lin" valueType="num">
                                      <p:cBhvr additive="base">
                                        <p:cTn id="78" dur="500" fill="hold"/>
                                        <p:tgtEl>
                                          <p:spTgt spid="20"/>
                                        </p:tgtEl>
                                        <p:attrNameLst>
                                          <p:attrName>ppt_x</p:attrName>
                                        </p:attrNameLst>
                                      </p:cBhvr>
                                      <p:tavLst>
                                        <p:tav tm="0">
                                          <p:val>
                                            <p:strVal val="#ppt_x"/>
                                          </p:val>
                                        </p:tav>
                                        <p:tav tm="100000">
                                          <p:val>
                                            <p:strVal val="#ppt_x"/>
                                          </p:val>
                                        </p:tav>
                                      </p:tavLst>
                                    </p:anim>
                                    <p:anim calcmode="lin" valueType="num">
                                      <p:cBhvr additive="base">
                                        <p:cTn id="79" dur="500" fill="hold"/>
                                        <p:tgtEl>
                                          <p:spTgt spid="20"/>
                                        </p:tgtEl>
                                        <p:attrNameLst>
                                          <p:attrName>ppt_y</p:attrName>
                                        </p:attrNameLst>
                                      </p:cBhvr>
                                      <p:tavLst>
                                        <p:tav tm="0">
                                          <p:val>
                                            <p:strVal val="1+#ppt_h/2"/>
                                          </p:val>
                                        </p:tav>
                                        <p:tav tm="100000">
                                          <p:val>
                                            <p:strVal val="#ppt_y"/>
                                          </p:val>
                                        </p:tav>
                                      </p:tavLst>
                                    </p:anim>
                                  </p:childTnLst>
                                </p:cTn>
                              </p:par>
                              <p:par>
                                <p:cTn id="80" presetID="2" presetClass="entr" presetSubtype="1"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additive="base">
                                        <p:cTn id="82" dur="500" fill="hold"/>
                                        <p:tgtEl>
                                          <p:spTgt spid="19"/>
                                        </p:tgtEl>
                                        <p:attrNameLst>
                                          <p:attrName>ppt_x</p:attrName>
                                        </p:attrNameLst>
                                      </p:cBhvr>
                                      <p:tavLst>
                                        <p:tav tm="0">
                                          <p:val>
                                            <p:strVal val="#ppt_x"/>
                                          </p:val>
                                        </p:tav>
                                        <p:tav tm="100000">
                                          <p:val>
                                            <p:strVal val="#ppt_x"/>
                                          </p:val>
                                        </p:tav>
                                      </p:tavLst>
                                    </p:anim>
                                    <p:anim calcmode="lin" valueType="num">
                                      <p:cBhvr additive="base">
                                        <p:cTn id="83" dur="500" fill="hold"/>
                                        <p:tgtEl>
                                          <p:spTgt spid="19"/>
                                        </p:tgtEl>
                                        <p:attrNameLst>
                                          <p:attrName>ppt_y</p:attrName>
                                        </p:attrNameLst>
                                      </p:cBhvr>
                                      <p:tavLst>
                                        <p:tav tm="0">
                                          <p:val>
                                            <p:strVal val="0-#ppt_h/2"/>
                                          </p:val>
                                        </p:tav>
                                        <p:tav tm="100000">
                                          <p:val>
                                            <p:strVal val="#ppt_y"/>
                                          </p:val>
                                        </p:tav>
                                      </p:tavLst>
                                    </p:anim>
                                  </p:childTnLst>
                                </p:cTn>
                              </p:par>
                              <p:par>
                                <p:cTn id="84" presetID="2" presetClass="entr" presetSubtype="1"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 calcmode="lin" valueType="num">
                                      <p:cBhvr additive="base">
                                        <p:cTn id="86" dur="500" fill="hold"/>
                                        <p:tgtEl>
                                          <p:spTgt spid="21"/>
                                        </p:tgtEl>
                                        <p:attrNameLst>
                                          <p:attrName>ppt_x</p:attrName>
                                        </p:attrNameLst>
                                      </p:cBhvr>
                                      <p:tavLst>
                                        <p:tav tm="0">
                                          <p:val>
                                            <p:strVal val="#ppt_x"/>
                                          </p:val>
                                        </p:tav>
                                        <p:tav tm="100000">
                                          <p:val>
                                            <p:strVal val="#ppt_x"/>
                                          </p:val>
                                        </p:tav>
                                      </p:tavLst>
                                    </p:anim>
                                    <p:anim calcmode="lin" valueType="num">
                                      <p:cBhvr additive="base">
                                        <p:cTn id="87"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9" grpId="0"/>
      <p:bldP spid="20" grpId="0"/>
      <p:bldP spid="21" grpId="0"/>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FB85518E-F4A3-48D4-8348-EE363B88E3E4}"/>
              </a:ext>
            </a:extLst>
          </p:cNvPr>
          <p:cNvGrpSpPr/>
          <p:nvPr/>
        </p:nvGrpSpPr>
        <p:grpSpPr bwMode="auto">
          <a:xfrm>
            <a:off x="1268096" y="1123950"/>
            <a:ext cx="2162175" cy="1560512"/>
            <a:chOff x="918241" y="1494189"/>
            <a:chExt cx="2161688" cy="1559981"/>
          </a:xfrm>
        </p:grpSpPr>
        <p:sp>
          <p:nvSpPr>
            <p:cNvPr id="8" name="MH_SubTitle_1">
              <a:extLst>
                <a:ext uri="{FF2B5EF4-FFF2-40B4-BE49-F238E27FC236}">
                  <a16:creationId xmlns="" xmlns:a16="http://schemas.microsoft.com/office/drawing/2014/main" id="{949C133B-99AF-4551-A30E-4A74ECBD5069}"/>
                </a:ext>
              </a:extLst>
            </p:cNvPr>
            <p:cNvSpPr/>
            <p:nvPr>
              <p:custDataLst>
                <p:tags r:id="rId13"/>
              </p:custDataLst>
            </p:nvPr>
          </p:nvSpPr>
          <p:spPr>
            <a:xfrm>
              <a:off x="918241" y="1494189"/>
              <a:ext cx="2161688"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cap="flat" cmpd="sng" algn="ctr">
              <a:solidFill>
                <a:schemeClr val="accent1"/>
              </a:solidFill>
              <a:prstDash val="solid"/>
            </a:ln>
            <a:effectLst/>
          </p:spPr>
          <p:txBody>
            <a:bodyPr lIns="0" tIns="459000" rIns="0" bIns="0" anchor="ctr">
              <a:normAutofit/>
            </a:bodyPr>
            <a:lstStyle/>
            <a:p>
              <a:pPr algn="ctr" defTabSz="914355">
                <a:lnSpc>
                  <a:spcPct val="120000"/>
                </a:lnSpc>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9" name="MH_Other_2">
              <a:extLst>
                <a:ext uri="{FF2B5EF4-FFF2-40B4-BE49-F238E27FC236}">
                  <a16:creationId xmlns="" xmlns:a16="http://schemas.microsoft.com/office/drawing/2014/main" id="{8C74E37E-791D-4BE5-96C2-200C7B29918A}"/>
                </a:ext>
              </a:extLst>
            </p:cNvPr>
            <p:cNvSpPr/>
            <p:nvPr>
              <p:custDataLst>
                <p:tags r:id="rId14"/>
              </p:custDataLst>
            </p:nvPr>
          </p:nvSpPr>
          <p:spPr>
            <a:xfrm>
              <a:off x="1656263" y="1568776"/>
              <a:ext cx="682471" cy="668111"/>
            </a:xfrm>
            <a:prstGeom prst="diamond">
              <a:avLst/>
            </a:prstGeom>
            <a:solidFill>
              <a:schemeClr val="accent1"/>
            </a:solidFill>
            <a:ln w="12700" cap="flat" cmpd="sng" algn="ctr">
              <a:noFill/>
              <a:prstDash val="solid"/>
              <a:miter lim="800000"/>
            </a:ln>
            <a:effectLst>
              <a:outerShdw blurRad="63500" algn="ctr" rotWithShape="0">
                <a:prstClr val="black">
                  <a:alpha val="40000"/>
                </a:prstClr>
              </a:outerShdw>
            </a:effectLst>
          </p:spPr>
          <p:txBody>
            <a:bodyPr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0" name="MH_Other_3">
              <a:extLst>
                <a:ext uri="{FF2B5EF4-FFF2-40B4-BE49-F238E27FC236}">
                  <a16:creationId xmlns="" xmlns:a16="http://schemas.microsoft.com/office/drawing/2014/main" id="{4D4DFBAB-6830-4812-824B-00AEE186F3CC}"/>
                </a:ext>
              </a:extLst>
            </p:cNvPr>
            <p:cNvSpPr/>
            <p:nvPr>
              <p:custDataLst>
                <p:tags r:id="rId15"/>
              </p:custDataLst>
            </p:nvPr>
          </p:nvSpPr>
          <p:spPr>
            <a:xfrm>
              <a:off x="1838784" y="1740167"/>
              <a:ext cx="309493" cy="2888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w="25400" cap="flat" cmpd="sng" algn="ctr">
              <a:noFill/>
              <a:prstDash val="solid"/>
            </a:ln>
            <a:effectLst/>
          </p:spPr>
          <p:txBody>
            <a:bodyPr anchor="ctr"/>
            <a:lstStyle/>
            <a:p>
              <a:pPr algn="ctr" defTabSz="914355">
                <a:defRPr/>
              </a:pPr>
              <a:endParaRPr lang="zh-CN" altLang="en-US" sz="1015" kern="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grpSp>
      <p:grpSp>
        <p:nvGrpSpPr>
          <p:cNvPr id="12" name="组合 11">
            <a:extLst>
              <a:ext uri="{FF2B5EF4-FFF2-40B4-BE49-F238E27FC236}">
                <a16:creationId xmlns="" xmlns:a16="http://schemas.microsoft.com/office/drawing/2014/main" id="{4FB87F41-1D8A-4F14-861F-FDDAB21AC068}"/>
              </a:ext>
            </a:extLst>
          </p:cNvPr>
          <p:cNvGrpSpPr/>
          <p:nvPr/>
        </p:nvGrpSpPr>
        <p:grpSpPr bwMode="auto">
          <a:xfrm>
            <a:off x="3623945" y="1123950"/>
            <a:ext cx="2160588" cy="1560512"/>
            <a:chOff x="3273070" y="1494189"/>
            <a:chExt cx="2161689" cy="1559981"/>
          </a:xfrm>
        </p:grpSpPr>
        <p:sp>
          <p:nvSpPr>
            <p:cNvPr id="13" name="MH_SubTitle_2">
              <a:extLst>
                <a:ext uri="{FF2B5EF4-FFF2-40B4-BE49-F238E27FC236}">
                  <a16:creationId xmlns="" xmlns:a16="http://schemas.microsoft.com/office/drawing/2014/main" id="{9B790B76-E585-479A-8DC3-6C48A6DED7F0}"/>
                </a:ext>
              </a:extLst>
            </p:cNvPr>
            <p:cNvSpPr/>
            <p:nvPr>
              <p:custDataLst>
                <p:tags r:id="rId10"/>
              </p:custDataLst>
            </p:nvPr>
          </p:nvSpPr>
          <p:spPr>
            <a:xfrm>
              <a:off x="3273070" y="1494189"/>
              <a:ext cx="2161689"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cap="flat" cmpd="sng" algn="ctr">
              <a:solidFill>
                <a:schemeClr val="accent2"/>
              </a:solidFill>
              <a:prstDash val="solid"/>
            </a:ln>
            <a:effectLst/>
          </p:spPr>
          <p:txBody>
            <a:bodyPr lIns="0" tIns="459000" rIns="0" bIns="0" anchor="ctr">
              <a:normAutofit/>
            </a:bodyPr>
            <a:lstStyle/>
            <a:p>
              <a:pPr algn="ctr" defTabSz="914355">
                <a:lnSpc>
                  <a:spcPct val="120000"/>
                </a:lnSpc>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4" name="MH_Other_11">
              <a:extLst>
                <a:ext uri="{FF2B5EF4-FFF2-40B4-BE49-F238E27FC236}">
                  <a16:creationId xmlns="" xmlns:a16="http://schemas.microsoft.com/office/drawing/2014/main" id="{C515BE49-25D2-46D9-A2CA-8C4190B70C61}"/>
                </a:ext>
              </a:extLst>
            </p:cNvPr>
            <p:cNvSpPr/>
            <p:nvPr>
              <p:custDataLst>
                <p:tags r:id="rId11"/>
              </p:custDataLst>
            </p:nvPr>
          </p:nvSpPr>
          <p:spPr>
            <a:xfrm>
              <a:off x="4011634" y="1568776"/>
              <a:ext cx="682973" cy="668111"/>
            </a:xfrm>
            <a:prstGeom prst="diamond">
              <a:avLst/>
            </a:prstGeom>
            <a:solidFill>
              <a:schemeClr val="accent2"/>
            </a:solidFill>
            <a:ln w="12700" cap="flat" cmpd="sng" algn="ctr">
              <a:noFill/>
              <a:prstDash val="solid"/>
              <a:miter lim="800000"/>
            </a:ln>
            <a:effectLst>
              <a:outerShdw blurRad="63500" algn="ctr" rotWithShape="0">
                <a:prstClr val="black">
                  <a:alpha val="40000"/>
                </a:prstClr>
              </a:outerShdw>
            </a:effectLst>
          </p:spPr>
          <p:txBody>
            <a:bodyPr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5" name="MH_Other_12">
              <a:extLst>
                <a:ext uri="{FF2B5EF4-FFF2-40B4-BE49-F238E27FC236}">
                  <a16:creationId xmlns="" xmlns:a16="http://schemas.microsoft.com/office/drawing/2014/main" id="{EF6F03A4-ECEE-4A42-816A-6E63AEDE73A8}"/>
                </a:ext>
              </a:extLst>
            </p:cNvPr>
            <p:cNvSpPr/>
            <p:nvPr>
              <p:custDataLst>
                <p:tags r:id="rId12"/>
              </p:custDataLst>
            </p:nvPr>
          </p:nvSpPr>
          <p:spPr>
            <a:xfrm>
              <a:off x="4203819" y="1776668"/>
              <a:ext cx="298602" cy="236457"/>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w="25400" cap="flat" cmpd="sng" algn="ctr">
              <a:noFill/>
              <a:prstDash val="solid"/>
            </a:ln>
            <a:effectLst/>
          </p:spPr>
          <p:txBody>
            <a:bodyPr bIns="243000"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grpSp>
      <p:grpSp>
        <p:nvGrpSpPr>
          <p:cNvPr id="17" name="组合 16">
            <a:extLst>
              <a:ext uri="{FF2B5EF4-FFF2-40B4-BE49-F238E27FC236}">
                <a16:creationId xmlns="" xmlns:a16="http://schemas.microsoft.com/office/drawing/2014/main" id="{C578368E-CA1B-41E0-95CA-E2B9FD777D53}"/>
              </a:ext>
            </a:extLst>
          </p:cNvPr>
          <p:cNvGrpSpPr/>
          <p:nvPr/>
        </p:nvGrpSpPr>
        <p:grpSpPr bwMode="auto">
          <a:xfrm>
            <a:off x="5979795" y="1123950"/>
            <a:ext cx="2160588" cy="1560512"/>
            <a:chOff x="5629385" y="1494189"/>
            <a:chExt cx="2160203" cy="1559981"/>
          </a:xfrm>
        </p:grpSpPr>
        <p:sp>
          <p:nvSpPr>
            <p:cNvPr id="18" name="MH_SubTitle_3">
              <a:extLst>
                <a:ext uri="{FF2B5EF4-FFF2-40B4-BE49-F238E27FC236}">
                  <a16:creationId xmlns="" xmlns:a16="http://schemas.microsoft.com/office/drawing/2014/main" id="{8C890051-481F-4F67-9881-277376D259B7}"/>
                </a:ext>
              </a:extLst>
            </p:cNvPr>
            <p:cNvSpPr/>
            <p:nvPr>
              <p:custDataLst>
                <p:tags r:id="rId7"/>
              </p:custDataLst>
            </p:nvPr>
          </p:nvSpPr>
          <p:spPr>
            <a:xfrm>
              <a:off x="5629385" y="1494189"/>
              <a:ext cx="2160203" cy="155998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cap="flat" cmpd="sng" algn="ctr">
              <a:solidFill>
                <a:schemeClr val="accent1"/>
              </a:solidFill>
              <a:prstDash val="solid"/>
            </a:ln>
            <a:effectLst/>
          </p:spPr>
          <p:txBody>
            <a:bodyPr lIns="0" tIns="459000" rIns="0" bIns="0" anchor="ctr">
              <a:normAutofit/>
            </a:bodyPr>
            <a:lstStyle/>
            <a:p>
              <a:pPr algn="ctr" defTabSz="914355">
                <a:lnSpc>
                  <a:spcPct val="120000"/>
                </a:lnSpc>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19" name="MH_Other_14">
              <a:extLst>
                <a:ext uri="{FF2B5EF4-FFF2-40B4-BE49-F238E27FC236}">
                  <a16:creationId xmlns="" xmlns:a16="http://schemas.microsoft.com/office/drawing/2014/main" id="{CD79DB2C-0682-4FF8-812E-196002DC351F}"/>
                </a:ext>
              </a:extLst>
            </p:cNvPr>
            <p:cNvSpPr/>
            <p:nvPr>
              <p:custDataLst>
                <p:tags r:id="rId8"/>
              </p:custDataLst>
            </p:nvPr>
          </p:nvSpPr>
          <p:spPr>
            <a:xfrm>
              <a:off x="6367441" y="1568776"/>
              <a:ext cx="682503" cy="668111"/>
            </a:xfrm>
            <a:prstGeom prst="diamond">
              <a:avLst/>
            </a:prstGeom>
            <a:solidFill>
              <a:schemeClr val="accent1"/>
            </a:solidFill>
            <a:ln w="12700" cap="flat" cmpd="sng" algn="ctr">
              <a:noFill/>
              <a:prstDash val="solid"/>
              <a:miter lim="800000"/>
            </a:ln>
            <a:effectLst>
              <a:outerShdw blurRad="63500" algn="ctr" rotWithShape="0">
                <a:prstClr val="black">
                  <a:alpha val="40000"/>
                </a:prstClr>
              </a:outerShdw>
            </a:effectLst>
          </p:spPr>
          <p:txBody>
            <a:bodyPr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20" name="MH_Other_15">
              <a:extLst>
                <a:ext uri="{FF2B5EF4-FFF2-40B4-BE49-F238E27FC236}">
                  <a16:creationId xmlns="" xmlns:a16="http://schemas.microsoft.com/office/drawing/2014/main" id="{D9CEA829-B21F-4FDB-AAA5-48A00722CCBF}"/>
                </a:ext>
              </a:extLst>
            </p:cNvPr>
            <p:cNvSpPr>
              <a:spLocks noChangeArrowheads="1"/>
            </p:cNvSpPr>
            <p:nvPr>
              <p:custDataLst>
                <p:tags r:id="rId9"/>
              </p:custDataLst>
            </p:nvPr>
          </p:nvSpPr>
          <p:spPr bwMode="auto">
            <a:xfrm>
              <a:off x="6572192" y="1751276"/>
              <a:ext cx="276176" cy="272957"/>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defTabSz="914355">
                <a:defRPr/>
              </a:pPr>
              <a:endParaRPr lang="zh-CN" altLang="en-US" sz="1015" kern="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grpSp>
      <p:grpSp>
        <p:nvGrpSpPr>
          <p:cNvPr id="22" name="组合 21">
            <a:extLst>
              <a:ext uri="{FF2B5EF4-FFF2-40B4-BE49-F238E27FC236}">
                <a16:creationId xmlns="" xmlns:a16="http://schemas.microsoft.com/office/drawing/2014/main" id="{BCB45584-275E-47F4-96EF-D477C3E02882}"/>
              </a:ext>
            </a:extLst>
          </p:cNvPr>
          <p:cNvGrpSpPr/>
          <p:nvPr/>
        </p:nvGrpSpPr>
        <p:grpSpPr bwMode="auto">
          <a:xfrm>
            <a:off x="2465070" y="2947989"/>
            <a:ext cx="2160588" cy="1558925"/>
            <a:chOff x="2114227" y="3317140"/>
            <a:chExt cx="2160203" cy="1559981"/>
          </a:xfrm>
        </p:grpSpPr>
        <p:sp>
          <p:nvSpPr>
            <p:cNvPr id="23" name="MH_Other_4">
              <a:extLst>
                <a:ext uri="{FF2B5EF4-FFF2-40B4-BE49-F238E27FC236}">
                  <a16:creationId xmlns="" xmlns:a16="http://schemas.microsoft.com/office/drawing/2014/main" id="{1B88E78E-8AEA-4EDC-9588-6C1B6B09C43A}"/>
                </a:ext>
              </a:extLst>
            </p:cNvPr>
            <p:cNvSpPr/>
            <p:nvPr>
              <p:custDataLst>
                <p:tags r:id="rId4"/>
              </p:custDataLst>
            </p:nvPr>
          </p:nvSpPr>
          <p:spPr>
            <a:xfrm flipV="1">
              <a:off x="2852283" y="4133668"/>
              <a:ext cx="682503" cy="670379"/>
            </a:xfrm>
            <a:prstGeom prst="diamond">
              <a:avLst/>
            </a:prstGeom>
            <a:solidFill>
              <a:schemeClr val="accent1"/>
            </a:solidFill>
            <a:ln w="12700" cap="flat" cmpd="sng" algn="ctr">
              <a:noFill/>
              <a:prstDash val="solid"/>
              <a:miter lim="800000"/>
            </a:ln>
            <a:effectLst>
              <a:outerShdw blurRad="63500" algn="ctr" rotWithShape="0">
                <a:prstClr val="black">
                  <a:alpha val="40000"/>
                </a:prstClr>
              </a:outerShdw>
            </a:effectLst>
          </p:spPr>
          <p:txBody>
            <a:bodyPr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24" name="MH_Other_5">
              <a:extLst>
                <a:ext uri="{FF2B5EF4-FFF2-40B4-BE49-F238E27FC236}">
                  <a16:creationId xmlns="" xmlns:a16="http://schemas.microsoft.com/office/drawing/2014/main" id="{B18107CC-FF16-4613-896F-1B81E16964C8}"/>
                </a:ext>
              </a:extLst>
            </p:cNvPr>
            <p:cNvSpPr/>
            <p:nvPr>
              <p:custDataLst>
                <p:tags r:id="rId5"/>
              </p:custDataLst>
            </p:nvPr>
          </p:nvSpPr>
          <p:spPr bwMode="auto">
            <a:xfrm>
              <a:off x="3026877" y="4340183"/>
              <a:ext cx="304746" cy="211281"/>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pPr defTabSz="914355">
                <a:defRPr/>
              </a:pPr>
              <a:endParaRPr lang="zh-CN" altLang="en-US" sz="1015" kern="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25" name="MH_SubTitle_4">
              <a:extLst>
                <a:ext uri="{FF2B5EF4-FFF2-40B4-BE49-F238E27FC236}">
                  <a16:creationId xmlns="" xmlns:a16="http://schemas.microsoft.com/office/drawing/2014/main" id="{6FA0EE7B-E6A2-49B3-BB76-D7FFF772DF25}"/>
                </a:ext>
              </a:extLst>
            </p:cNvPr>
            <p:cNvSpPr/>
            <p:nvPr>
              <p:custDataLst>
                <p:tags r:id="rId6"/>
              </p:custDataLst>
            </p:nvPr>
          </p:nvSpPr>
          <p:spPr>
            <a:xfrm>
              <a:off x="2114227" y="3317140"/>
              <a:ext cx="2160203" cy="155998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cap="flat" cmpd="sng" algn="ctr">
              <a:solidFill>
                <a:schemeClr val="accent1"/>
              </a:solidFill>
              <a:prstDash val="solid"/>
            </a:ln>
            <a:effectLst/>
          </p:spPr>
          <p:txBody>
            <a:bodyPr lIns="0" tIns="0" rIns="0" bIns="459000" anchor="ctr">
              <a:normAutofit/>
            </a:bodyPr>
            <a:lstStyle/>
            <a:p>
              <a:pPr algn="ctr" defTabSz="914355">
                <a:lnSpc>
                  <a:spcPct val="120000"/>
                </a:lnSpc>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grpSp>
      <p:grpSp>
        <p:nvGrpSpPr>
          <p:cNvPr id="27" name="组合 26">
            <a:extLst>
              <a:ext uri="{FF2B5EF4-FFF2-40B4-BE49-F238E27FC236}">
                <a16:creationId xmlns="" xmlns:a16="http://schemas.microsoft.com/office/drawing/2014/main" id="{94CCE442-F5C6-4A2D-9860-6B05D1563865}"/>
              </a:ext>
            </a:extLst>
          </p:cNvPr>
          <p:cNvGrpSpPr/>
          <p:nvPr/>
        </p:nvGrpSpPr>
        <p:grpSpPr bwMode="auto">
          <a:xfrm>
            <a:off x="4819334" y="2947989"/>
            <a:ext cx="2162175" cy="1558925"/>
            <a:chOff x="4469056" y="3317140"/>
            <a:chExt cx="2161688" cy="1559981"/>
          </a:xfrm>
        </p:grpSpPr>
        <p:sp>
          <p:nvSpPr>
            <p:cNvPr id="28" name="MH_Other_6">
              <a:extLst>
                <a:ext uri="{FF2B5EF4-FFF2-40B4-BE49-F238E27FC236}">
                  <a16:creationId xmlns="" xmlns:a16="http://schemas.microsoft.com/office/drawing/2014/main" id="{19178D83-4758-4CED-82F4-BCE71C1FF3C1}"/>
                </a:ext>
              </a:extLst>
            </p:cNvPr>
            <p:cNvSpPr/>
            <p:nvPr>
              <p:custDataLst>
                <p:tags r:id="rId1"/>
              </p:custDataLst>
            </p:nvPr>
          </p:nvSpPr>
          <p:spPr>
            <a:xfrm flipV="1">
              <a:off x="5207077" y="4133668"/>
              <a:ext cx="682471" cy="670379"/>
            </a:xfrm>
            <a:prstGeom prst="diamond">
              <a:avLst/>
            </a:prstGeom>
            <a:solidFill>
              <a:schemeClr val="accent2"/>
            </a:solidFill>
            <a:ln w="12700" cap="flat" cmpd="sng" algn="ctr">
              <a:noFill/>
              <a:prstDash val="solid"/>
              <a:miter lim="800000"/>
            </a:ln>
            <a:effectLst>
              <a:outerShdw blurRad="63500" algn="ctr" rotWithShape="0">
                <a:prstClr val="black">
                  <a:alpha val="40000"/>
                </a:prstClr>
              </a:outerShdw>
            </a:effectLst>
          </p:spPr>
          <p:txBody>
            <a:bodyPr anchor="ctr"/>
            <a:lstStyle/>
            <a:p>
              <a:pPr algn="ctr" defTabSz="914355">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29" name="MH_Other_7">
              <a:extLst>
                <a:ext uri="{FF2B5EF4-FFF2-40B4-BE49-F238E27FC236}">
                  <a16:creationId xmlns="" xmlns:a16="http://schemas.microsoft.com/office/drawing/2014/main" id="{F7106716-8F83-471D-A37C-E9B2CE7253DA}"/>
                </a:ext>
              </a:extLst>
            </p:cNvPr>
            <p:cNvSpPr/>
            <p:nvPr>
              <p:custDataLst>
                <p:tags r:id="rId2"/>
              </p:custDataLst>
            </p:nvPr>
          </p:nvSpPr>
          <p:spPr bwMode="auto">
            <a:xfrm>
              <a:off x="5389599" y="4305234"/>
              <a:ext cx="296795" cy="258938"/>
            </a:xfrm>
            <a:custGeom>
              <a:avLst/>
              <a:gdLst>
                <a:gd name="T0" fmla="*/ 2147483646 w 6361"/>
                <a:gd name="T1" fmla="*/ 2147483646 h 5554"/>
                <a:gd name="T2" fmla="*/ 2147483646 w 6361"/>
                <a:gd name="T3" fmla="*/ 2147483646 h 5554"/>
                <a:gd name="T4" fmla="*/ 2147483646 w 6361"/>
                <a:gd name="T5" fmla="*/ 2147483646 h 5554"/>
                <a:gd name="T6" fmla="*/ 2147483646 w 6361"/>
                <a:gd name="T7" fmla="*/ 2147483646 h 5554"/>
                <a:gd name="T8" fmla="*/ 2147483646 w 6361"/>
                <a:gd name="T9" fmla="*/ 2147483646 h 5554"/>
                <a:gd name="T10" fmla="*/ 2147483646 w 6361"/>
                <a:gd name="T11" fmla="*/ 2147483646 h 5554"/>
                <a:gd name="T12" fmla="*/ 2147483646 w 6361"/>
                <a:gd name="T13" fmla="*/ 2147483646 h 5554"/>
                <a:gd name="T14" fmla="*/ 2147483646 w 6361"/>
                <a:gd name="T15" fmla="*/ 2147483646 h 5554"/>
                <a:gd name="T16" fmla="*/ 2147483646 w 6361"/>
                <a:gd name="T17" fmla="*/ 2147483646 h 5554"/>
                <a:gd name="T18" fmla="*/ 2147483646 w 6361"/>
                <a:gd name="T19" fmla="*/ 2147483646 h 5554"/>
                <a:gd name="T20" fmla="*/ 2147483646 w 6361"/>
                <a:gd name="T21" fmla="*/ 2147483646 h 5554"/>
                <a:gd name="T22" fmla="*/ 2147483646 w 6361"/>
                <a:gd name="T23" fmla="*/ 2147483646 h 5554"/>
                <a:gd name="T24" fmla="*/ 2147483646 w 6361"/>
                <a:gd name="T25" fmla="*/ 2147483646 h 5554"/>
                <a:gd name="T26" fmla="*/ 2147483646 w 6361"/>
                <a:gd name="T27" fmla="*/ 2147483646 h 5554"/>
                <a:gd name="T28" fmla="*/ 2147483646 w 6361"/>
                <a:gd name="T29" fmla="*/ 2147483646 h 5554"/>
                <a:gd name="T30" fmla="*/ 2147483646 w 6361"/>
                <a:gd name="T31" fmla="*/ 2147483646 h 5554"/>
                <a:gd name="T32" fmla="*/ 2147483646 w 6361"/>
                <a:gd name="T33" fmla="*/ 2147483646 h 5554"/>
                <a:gd name="T34" fmla="*/ 2147483646 w 6361"/>
                <a:gd name="T35" fmla="*/ 2147483646 h 5554"/>
                <a:gd name="T36" fmla="*/ 2147483646 w 6361"/>
                <a:gd name="T37" fmla="*/ 2147483646 h 5554"/>
                <a:gd name="T38" fmla="*/ 2147483646 w 6361"/>
                <a:gd name="T39" fmla="*/ 2147483646 h 5554"/>
                <a:gd name="T40" fmla="*/ 2147483646 w 6361"/>
                <a:gd name="T41" fmla="*/ 2147483646 h 5554"/>
                <a:gd name="T42" fmla="*/ 2147483646 w 6361"/>
                <a:gd name="T43" fmla="*/ 2147483646 h 5554"/>
                <a:gd name="T44" fmla="*/ 2147483646 w 6361"/>
                <a:gd name="T45" fmla="*/ 2147483646 h 5554"/>
                <a:gd name="T46" fmla="*/ 2147483646 w 6361"/>
                <a:gd name="T47" fmla="*/ 2147483646 h 5554"/>
                <a:gd name="T48" fmla="*/ 2147483646 w 6361"/>
                <a:gd name="T49" fmla="*/ 2147483646 h 5554"/>
                <a:gd name="T50" fmla="*/ 2147483646 w 6361"/>
                <a:gd name="T51" fmla="*/ 2147483646 h 5554"/>
                <a:gd name="T52" fmla="*/ 2147483646 w 6361"/>
                <a:gd name="T53" fmla="*/ 2147483646 h 5554"/>
                <a:gd name="T54" fmla="*/ 2147483646 w 6361"/>
                <a:gd name="T55" fmla="*/ 2147483646 h 5554"/>
                <a:gd name="T56" fmla="*/ 2147483646 w 6361"/>
                <a:gd name="T57" fmla="*/ 2147483646 h 5554"/>
                <a:gd name="T58" fmla="*/ 2147483646 w 6361"/>
                <a:gd name="T59" fmla="*/ 2147483646 h 5554"/>
                <a:gd name="T60" fmla="*/ 2147483646 w 6361"/>
                <a:gd name="T61" fmla="*/ 2147483646 h 5554"/>
                <a:gd name="T62" fmla="*/ 2147483646 w 6361"/>
                <a:gd name="T63" fmla="*/ 2147483646 h 5554"/>
                <a:gd name="T64" fmla="*/ 2147483646 w 6361"/>
                <a:gd name="T65" fmla="*/ 2147483646 h 5554"/>
                <a:gd name="T66" fmla="*/ 2147483646 w 6361"/>
                <a:gd name="T67" fmla="*/ 2147483646 h 5554"/>
                <a:gd name="T68" fmla="*/ 2147483646 w 6361"/>
                <a:gd name="T69" fmla="*/ 2147483646 h 5554"/>
                <a:gd name="T70" fmla="*/ 2147483646 w 6361"/>
                <a:gd name="T71" fmla="*/ 2147483646 h 5554"/>
                <a:gd name="T72" fmla="*/ 2147483646 w 6361"/>
                <a:gd name="T73" fmla="*/ 2147483646 h 5554"/>
                <a:gd name="T74" fmla="*/ 2147483646 w 6361"/>
                <a:gd name="T75" fmla="*/ 2147483646 h 5554"/>
                <a:gd name="T76" fmla="*/ 2147483646 w 6361"/>
                <a:gd name="T77" fmla="*/ 2147483646 h 5554"/>
                <a:gd name="T78" fmla="*/ 2147483646 w 6361"/>
                <a:gd name="T79" fmla="*/ 2147483646 h 5554"/>
                <a:gd name="T80" fmla="*/ 2147483646 w 6361"/>
                <a:gd name="T81" fmla="*/ 2147483646 h 5554"/>
                <a:gd name="T82" fmla="*/ 2147483646 w 6361"/>
                <a:gd name="T83" fmla="*/ 2147483646 h 5554"/>
                <a:gd name="T84" fmla="*/ 2147483646 w 6361"/>
                <a:gd name="T85" fmla="*/ 2147483646 h 5554"/>
                <a:gd name="T86" fmla="*/ 2147483646 w 6361"/>
                <a:gd name="T87" fmla="*/ 2147483646 h 5554"/>
                <a:gd name="T88" fmla="*/ 2147483646 w 6361"/>
                <a:gd name="T89" fmla="*/ 2147483646 h 5554"/>
                <a:gd name="T90" fmla="*/ 2147483646 w 6361"/>
                <a:gd name="T91" fmla="*/ 2147483646 h 5554"/>
                <a:gd name="T92" fmla="*/ 2147483646 w 6361"/>
                <a:gd name="T93" fmla="*/ 2147483646 h 5554"/>
                <a:gd name="T94" fmla="*/ 2147483646 w 6361"/>
                <a:gd name="T95" fmla="*/ 2147483646 h 5554"/>
                <a:gd name="T96" fmla="*/ 2147483646 w 6361"/>
                <a:gd name="T97" fmla="*/ 2147483646 h 5554"/>
                <a:gd name="T98" fmla="*/ 2147483646 w 6361"/>
                <a:gd name="T99" fmla="*/ 2147483646 h 5554"/>
                <a:gd name="T100" fmla="*/ 2147483646 w 6361"/>
                <a:gd name="T101" fmla="*/ 2147483646 h 5554"/>
                <a:gd name="T102" fmla="*/ 2147483646 w 6361"/>
                <a:gd name="T103" fmla="*/ 2147483646 h 5554"/>
                <a:gd name="T104" fmla="*/ 2147483646 w 6361"/>
                <a:gd name="T105" fmla="*/ 2147483646 h 5554"/>
                <a:gd name="T106" fmla="*/ 2147483646 w 6361"/>
                <a:gd name="T107" fmla="*/ 2147483646 h 5554"/>
                <a:gd name="T108" fmla="*/ 2147483646 w 6361"/>
                <a:gd name="T109" fmla="*/ 2147483646 h 5554"/>
                <a:gd name="T110" fmla="*/ 2147483646 w 6361"/>
                <a:gd name="T111" fmla="*/ 2147483646 h 5554"/>
                <a:gd name="T112" fmla="*/ 2147483646 w 6361"/>
                <a:gd name="T113" fmla="*/ 2147483646 h 5554"/>
                <a:gd name="T114" fmla="*/ 2147483646 w 6361"/>
                <a:gd name="T115" fmla="*/ 2147483646 h 5554"/>
                <a:gd name="T116" fmla="*/ 2147483646 w 6361"/>
                <a:gd name="T117" fmla="*/ 2147483646 h 5554"/>
                <a:gd name="T118" fmla="*/ 2147483646 w 6361"/>
                <a:gd name="T119" fmla="*/ 2147483646 h 5554"/>
                <a:gd name="T120" fmla="*/ 2147483646 w 6361"/>
                <a:gd name="T121" fmla="*/ 2147483646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tIns="540000" anchor="ctr"/>
            <a:lstStyle/>
            <a:p>
              <a:pPr defTabSz="914355">
                <a:defRPr/>
              </a:pPr>
              <a:endParaRPr lang="zh-CN" altLang="en-US" sz="1015" kern="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sp>
          <p:nvSpPr>
            <p:cNvPr id="30" name="MH_SubTitle_5">
              <a:extLst>
                <a:ext uri="{FF2B5EF4-FFF2-40B4-BE49-F238E27FC236}">
                  <a16:creationId xmlns="" xmlns:a16="http://schemas.microsoft.com/office/drawing/2014/main" id="{216BA8FA-D23B-4255-9AB1-F835FD4566DB}"/>
                </a:ext>
              </a:extLst>
            </p:cNvPr>
            <p:cNvSpPr/>
            <p:nvPr>
              <p:custDataLst>
                <p:tags r:id="rId3"/>
              </p:custDataLst>
            </p:nvPr>
          </p:nvSpPr>
          <p:spPr>
            <a:xfrm>
              <a:off x="4469056" y="3317140"/>
              <a:ext cx="2161688" cy="155998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cap="flat" cmpd="sng" algn="ctr">
              <a:solidFill>
                <a:schemeClr val="accent2"/>
              </a:solidFill>
              <a:prstDash val="solid"/>
            </a:ln>
            <a:effectLst/>
          </p:spPr>
          <p:txBody>
            <a:bodyPr lIns="0" tIns="0" rIns="0" bIns="459000" anchor="ctr">
              <a:normAutofit/>
            </a:bodyPr>
            <a:lstStyle/>
            <a:p>
              <a:pPr algn="ctr" defTabSz="914355">
                <a:lnSpc>
                  <a:spcPct val="120000"/>
                </a:lnSpc>
                <a:defRPr/>
              </a:pPr>
              <a:endParaRPr lang="zh-CN" altLang="en-US" sz="1015" kern="0" dirty="0">
                <a:solidFill>
                  <a:schemeClr val="tx1">
                    <a:lumMod val="65000"/>
                    <a:lumOff val="35000"/>
                  </a:schemeClr>
                </a:solidFill>
                <a:latin typeface="Noto Serif CJK SC" panose="02020400000000000000" pitchFamily="18" charset="-122"/>
                <a:ea typeface="FZHei-B01S" panose="02010601030101010101" pitchFamily="2" charset="-122"/>
                <a:sym typeface="Noto Serif CJK SC" panose="02020400000000000000" pitchFamily="18" charset="-122"/>
              </a:endParaRPr>
            </a:p>
          </p:txBody>
        </p:sp>
      </p:grpSp>
      <p:sp>
        <p:nvSpPr>
          <p:cNvPr id="3" name="矩形 2"/>
          <p:cNvSpPr/>
          <p:nvPr/>
        </p:nvSpPr>
        <p:spPr>
          <a:xfrm>
            <a:off x="1447800" y="1833086"/>
            <a:ext cx="1914524" cy="738664"/>
          </a:xfrm>
          <a:prstGeom prst="rect">
            <a:avLst/>
          </a:prstGeom>
        </p:spPr>
        <p:txBody>
          <a:bodyPr wrap="square">
            <a:spAutoFit/>
          </a:bodyPr>
          <a:lstStyle/>
          <a:p>
            <a:pPr algn="ctr"/>
            <a:r>
              <a:rPr lang="zh-CN" altLang="en-US" sz="1400" dirty="0">
                <a:solidFill>
                  <a:schemeClr val="tx1">
                    <a:lumMod val="75000"/>
                    <a:lumOff val="25000"/>
                  </a:schemeClr>
                </a:solidFill>
                <a:cs typeface="+mn-ea"/>
                <a:sym typeface="+mn-lt"/>
              </a:rPr>
              <a:t>客户关系的管理意味着企业能够开发出更大蓝海</a:t>
            </a:r>
            <a:r>
              <a:rPr lang="zh-CN" altLang="en-US" sz="1400" dirty="0" smtClean="0">
                <a:solidFill>
                  <a:schemeClr val="tx1">
                    <a:lumMod val="75000"/>
                    <a:lumOff val="25000"/>
                  </a:schemeClr>
                </a:solidFill>
                <a:cs typeface="+mn-ea"/>
                <a:sym typeface="+mn-lt"/>
              </a:rPr>
              <a:t>市场</a:t>
            </a:r>
            <a:endParaRPr lang="zh-CN" altLang="en-US" sz="1400" dirty="0"/>
          </a:p>
        </p:txBody>
      </p:sp>
      <p:sp>
        <p:nvSpPr>
          <p:cNvPr id="32" name="矩形 31"/>
          <p:cNvSpPr/>
          <p:nvPr/>
        </p:nvSpPr>
        <p:spPr>
          <a:xfrm>
            <a:off x="3810000" y="1866900"/>
            <a:ext cx="1914524" cy="738664"/>
          </a:xfrm>
          <a:prstGeom prst="rect">
            <a:avLst/>
          </a:prstGeom>
        </p:spPr>
        <p:txBody>
          <a:bodyPr wrap="square">
            <a:spAutoFit/>
          </a:bodyPr>
          <a:lstStyle/>
          <a:p>
            <a:pPr algn="ctr"/>
            <a:r>
              <a:rPr lang="zh-CN" altLang="en-US" sz="1400" dirty="0" smtClean="0">
                <a:solidFill>
                  <a:schemeClr val="tx1">
                    <a:lumMod val="75000"/>
                    <a:lumOff val="25000"/>
                  </a:schemeClr>
                </a:solidFill>
                <a:cs typeface="+mn-ea"/>
                <a:sym typeface="+mn-lt"/>
              </a:rPr>
              <a:t>假如</a:t>
            </a:r>
            <a:r>
              <a:rPr lang="zh-CN" altLang="en-US" sz="1400" dirty="0">
                <a:solidFill>
                  <a:schemeClr val="tx1">
                    <a:lumMod val="75000"/>
                    <a:lumOff val="25000"/>
                  </a:schemeClr>
                </a:solidFill>
                <a:cs typeface="+mn-ea"/>
                <a:sym typeface="+mn-lt"/>
              </a:rPr>
              <a:t>企业让客户</a:t>
            </a:r>
            <a:r>
              <a:rPr lang="zh-CN" altLang="en-US" sz="1400" dirty="0" smtClean="0">
                <a:solidFill>
                  <a:schemeClr val="tx1">
                    <a:lumMod val="75000"/>
                    <a:lumOff val="25000"/>
                  </a:schemeClr>
                </a:solidFill>
                <a:cs typeface="+mn-ea"/>
                <a:sym typeface="+mn-lt"/>
              </a:rPr>
              <a:t>休眠或者</a:t>
            </a:r>
            <a:r>
              <a:rPr lang="zh-CN" altLang="en-US" sz="1400" dirty="0">
                <a:solidFill>
                  <a:schemeClr val="tx1">
                    <a:lumMod val="75000"/>
                    <a:lumOff val="25000"/>
                  </a:schemeClr>
                </a:solidFill>
                <a:cs typeface="+mn-ea"/>
                <a:sym typeface="+mn-lt"/>
              </a:rPr>
              <a:t>放弃了自己营销出来的</a:t>
            </a:r>
            <a:r>
              <a:rPr lang="zh-CN" altLang="en-US" sz="1400" dirty="0" smtClean="0">
                <a:solidFill>
                  <a:schemeClr val="tx1">
                    <a:lumMod val="75000"/>
                    <a:lumOff val="25000"/>
                  </a:schemeClr>
                </a:solidFill>
                <a:cs typeface="+mn-ea"/>
                <a:sym typeface="+mn-lt"/>
              </a:rPr>
              <a:t>客户</a:t>
            </a:r>
            <a:endParaRPr lang="zh-CN" altLang="en-US" sz="1400" dirty="0">
              <a:solidFill>
                <a:schemeClr val="tx1">
                  <a:lumMod val="75000"/>
                  <a:lumOff val="25000"/>
                </a:schemeClr>
              </a:solidFill>
              <a:cs typeface="+mn-ea"/>
              <a:sym typeface="+mn-lt"/>
            </a:endParaRPr>
          </a:p>
        </p:txBody>
      </p:sp>
      <p:sp>
        <p:nvSpPr>
          <p:cNvPr id="33" name="矩形 32"/>
          <p:cNvSpPr/>
          <p:nvPr/>
        </p:nvSpPr>
        <p:spPr>
          <a:xfrm>
            <a:off x="6162619" y="1896130"/>
            <a:ext cx="1914524" cy="523220"/>
          </a:xfrm>
          <a:prstGeom prst="rect">
            <a:avLst/>
          </a:prstGeom>
        </p:spPr>
        <p:txBody>
          <a:bodyPr wrap="square">
            <a:spAutoFit/>
          </a:bodyPr>
          <a:lstStyle/>
          <a:p>
            <a:pPr algn="ctr"/>
            <a:r>
              <a:rPr lang="zh-CN" altLang="en-US" sz="1400" dirty="0" smtClean="0">
                <a:solidFill>
                  <a:schemeClr val="tx1">
                    <a:lumMod val="75000"/>
                    <a:lumOff val="25000"/>
                  </a:schemeClr>
                </a:solidFill>
                <a:cs typeface="+mn-ea"/>
                <a:sym typeface="+mn-lt"/>
              </a:rPr>
              <a:t>将</a:t>
            </a:r>
            <a:r>
              <a:rPr lang="zh-CN" altLang="en-US" sz="1400" dirty="0">
                <a:solidFill>
                  <a:schemeClr val="tx1">
                    <a:lumMod val="75000"/>
                    <a:lumOff val="25000"/>
                  </a:schemeClr>
                </a:solidFill>
                <a:cs typeface="+mn-ea"/>
                <a:sym typeface="+mn-lt"/>
              </a:rPr>
              <a:t>会在后期为这一错误付出巨大的代价</a:t>
            </a:r>
          </a:p>
        </p:txBody>
      </p:sp>
      <p:sp>
        <p:nvSpPr>
          <p:cNvPr id="34" name="矩形 33"/>
          <p:cNvSpPr/>
          <p:nvPr/>
        </p:nvSpPr>
        <p:spPr>
          <a:xfrm>
            <a:off x="2590800" y="3052286"/>
            <a:ext cx="1914524" cy="738664"/>
          </a:xfrm>
          <a:prstGeom prst="rect">
            <a:avLst/>
          </a:prstGeom>
        </p:spPr>
        <p:txBody>
          <a:bodyPr wrap="square">
            <a:spAutoFit/>
          </a:bodyPr>
          <a:lstStyle/>
          <a:p>
            <a:pPr algn="ctr"/>
            <a:r>
              <a:rPr lang="zh-CN" altLang="en-US" sz="1400" dirty="0" smtClean="0">
                <a:solidFill>
                  <a:schemeClr val="tx1">
                    <a:lumMod val="75000"/>
                    <a:lumOff val="25000"/>
                  </a:schemeClr>
                </a:solidFill>
                <a:cs typeface="+mn-ea"/>
                <a:sym typeface="+mn-lt"/>
              </a:rPr>
              <a:t>这</a:t>
            </a:r>
            <a:r>
              <a:rPr lang="zh-CN" altLang="en-US" sz="1400" dirty="0">
                <a:solidFill>
                  <a:schemeClr val="tx1">
                    <a:lumMod val="75000"/>
                    <a:lumOff val="25000"/>
                  </a:schemeClr>
                </a:solidFill>
                <a:cs typeface="+mn-ea"/>
                <a:sym typeface="+mn-lt"/>
              </a:rPr>
              <a:t>是几乎是每家企业日复一日，年复一年要不断开展的工作</a:t>
            </a:r>
          </a:p>
        </p:txBody>
      </p:sp>
      <p:sp>
        <p:nvSpPr>
          <p:cNvPr id="35" name="矩形 34"/>
          <p:cNvSpPr/>
          <p:nvPr/>
        </p:nvSpPr>
        <p:spPr>
          <a:xfrm>
            <a:off x="4953000" y="3105150"/>
            <a:ext cx="1914524" cy="523220"/>
          </a:xfrm>
          <a:prstGeom prst="rect">
            <a:avLst/>
          </a:prstGeom>
        </p:spPr>
        <p:txBody>
          <a:bodyPr wrap="square">
            <a:spAutoFit/>
          </a:bodyPr>
          <a:lstStyle/>
          <a:p>
            <a:pPr algn="ctr"/>
            <a:r>
              <a:rPr lang="zh-CN" altLang="en-US" sz="1400" dirty="0" smtClean="0">
                <a:solidFill>
                  <a:schemeClr val="tx1">
                    <a:lumMod val="75000"/>
                    <a:lumOff val="25000"/>
                  </a:schemeClr>
                </a:solidFill>
                <a:cs typeface="+mn-ea"/>
                <a:sym typeface="+mn-lt"/>
              </a:rPr>
              <a:t>这些</a:t>
            </a:r>
            <a:r>
              <a:rPr lang="zh-CN" altLang="en-US" sz="1400" dirty="0">
                <a:solidFill>
                  <a:schemeClr val="tx1">
                    <a:lumMod val="75000"/>
                    <a:lumOff val="25000"/>
                  </a:schemeClr>
                </a:solidFill>
                <a:cs typeface="+mn-ea"/>
                <a:sym typeface="+mn-lt"/>
              </a:rPr>
              <a:t>成本和损失都是无法用金钱衡量的</a:t>
            </a:r>
          </a:p>
        </p:txBody>
      </p:sp>
    </p:spTree>
    <p:extLst>
      <p:ext uri="{BB962C8B-B14F-4D97-AF65-F5344CB8AC3E}">
        <p14:creationId xmlns:p14="http://schemas.microsoft.com/office/powerpoint/2010/main" val="420359170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barn(inVertical)">
                                      <p:cBhvr>
                                        <p:cTn id="34" dur="500"/>
                                        <p:tgtEl>
                                          <p:spTgt spid="3"/>
                                        </p:tgtEl>
                                      </p:cBhvr>
                                    </p:animEffect>
                                  </p:childTnLst>
                                </p:cTn>
                              </p:par>
                              <p:par>
                                <p:cTn id="35" presetID="16" presetClass="entr" presetSubtype="21"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barn(inVertical)">
                                      <p:cBhvr>
                                        <p:cTn id="37" dur="500"/>
                                        <p:tgtEl>
                                          <p:spTgt spid="34"/>
                                        </p:tgtEl>
                                      </p:cBhvr>
                                    </p:animEffect>
                                  </p:childTnLst>
                                </p:cTn>
                              </p:par>
                              <p:par>
                                <p:cTn id="38" presetID="16" presetClass="entr" presetSubtype="2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barn(inVertical)">
                                      <p:cBhvr>
                                        <p:cTn id="40" dur="500"/>
                                        <p:tgtEl>
                                          <p:spTgt spid="32"/>
                                        </p:tgtEl>
                                      </p:cBhvr>
                                    </p:animEffect>
                                  </p:childTnLst>
                                </p:cTn>
                              </p:par>
                              <p:par>
                                <p:cTn id="41" presetID="16" presetClass="entr" presetSubtype="21"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barn(inVertical)">
                                      <p:cBhvr>
                                        <p:cTn id="43" dur="500"/>
                                        <p:tgtEl>
                                          <p:spTgt spid="33"/>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barn(inVertical)">
                                      <p:cBhvr>
                                        <p:cTn id="4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5680574" y="1047750"/>
            <a:ext cx="3052793" cy="1711622"/>
          </a:xfrm>
          <a:prstGeom prst="rect">
            <a:avLst/>
          </a:prstGeom>
          <a:noFill/>
        </p:spPr>
        <p:txBody>
          <a:bodyPr wrap="square" rtlCol="0">
            <a:spAutoFit/>
          </a:bodyPr>
          <a:lstStyle/>
          <a:p>
            <a:pPr>
              <a:lnSpc>
                <a:spcPct val="130000"/>
              </a:lnSpc>
            </a:pPr>
            <a:r>
              <a:rPr lang="zh-CN" altLang="en-US" sz="1349" dirty="0">
                <a:solidFill>
                  <a:srgbClr val="5F5E5C"/>
                </a:solidFill>
                <a:cs typeface="+mn-ea"/>
                <a:sym typeface="+mn-lt"/>
              </a:rPr>
              <a:t>企业利用相应的技术来协调企业与顾客间在销售、营销和服务上的交互，从而提升其管理方式，向客户提供创新式的个性化的客户交互和服务的过程。其最终目标是吸引新客户、保留老客户以及将已有客户转为忠实客户。</a:t>
            </a:r>
            <a:endParaRPr lang="zh-CN" altLang="zh-CN" sz="1349" dirty="0">
              <a:solidFill>
                <a:srgbClr val="5F5E5C"/>
              </a:solidFill>
              <a:cs typeface="+mn-ea"/>
              <a:sym typeface="+mn-lt"/>
            </a:endParaRPr>
          </a:p>
        </p:txBody>
      </p:sp>
      <p:sp>
        <p:nvSpPr>
          <p:cNvPr id="5" name="TextBox 6"/>
          <p:cNvSpPr txBox="1"/>
          <p:nvPr/>
        </p:nvSpPr>
        <p:spPr>
          <a:xfrm>
            <a:off x="6273618" y="3166438"/>
            <a:ext cx="2565582" cy="901978"/>
          </a:xfrm>
          <a:prstGeom prst="rect">
            <a:avLst/>
          </a:prstGeom>
          <a:noFill/>
        </p:spPr>
        <p:txBody>
          <a:bodyPr wrap="square" rtlCol="0">
            <a:spAutoFit/>
          </a:bodyPr>
          <a:lstStyle/>
          <a:p>
            <a:pPr>
              <a:lnSpc>
                <a:spcPct val="130000"/>
              </a:lnSpc>
            </a:pPr>
            <a:r>
              <a:rPr lang="zh-CN" altLang="en-US" sz="1349" dirty="0">
                <a:solidFill>
                  <a:schemeClr val="tx1">
                    <a:lumMod val="75000"/>
                    <a:lumOff val="25000"/>
                  </a:schemeClr>
                </a:solidFill>
                <a:cs typeface="+mn-ea"/>
                <a:sym typeface="+mn-lt"/>
              </a:rPr>
              <a:t>成功的将客户的自主权转移至企业并提高客户忠诚度最终提高公司的利润率。</a:t>
            </a:r>
            <a:endParaRPr lang="zh-CN" altLang="zh-CN" sz="1349" dirty="0">
              <a:solidFill>
                <a:schemeClr val="tx1">
                  <a:lumMod val="75000"/>
                  <a:lumOff val="25000"/>
                </a:schemeClr>
              </a:solidFill>
              <a:cs typeface="+mn-ea"/>
              <a:sym typeface="+mn-lt"/>
            </a:endParaRPr>
          </a:p>
        </p:txBody>
      </p:sp>
      <p:sp>
        <p:nvSpPr>
          <p:cNvPr id="11" name="TextBox 6"/>
          <p:cNvSpPr txBox="1"/>
          <p:nvPr/>
        </p:nvSpPr>
        <p:spPr>
          <a:xfrm>
            <a:off x="685800" y="1933291"/>
            <a:ext cx="3102101" cy="1171859"/>
          </a:xfrm>
          <a:prstGeom prst="rect">
            <a:avLst/>
          </a:prstGeom>
          <a:noFill/>
        </p:spPr>
        <p:txBody>
          <a:bodyPr wrap="square" rtlCol="0">
            <a:spAutoFit/>
          </a:bodyPr>
          <a:lstStyle/>
          <a:p>
            <a:pPr>
              <a:lnSpc>
                <a:spcPct val="130000"/>
              </a:lnSpc>
            </a:pPr>
            <a:r>
              <a:rPr lang="zh-CN" altLang="en-US" sz="1349" dirty="0">
                <a:solidFill>
                  <a:schemeClr val="tx1">
                    <a:lumMod val="75000"/>
                    <a:lumOff val="25000"/>
                  </a:schemeClr>
                </a:solidFill>
                <a:cs typeface="+mn-ea"/>
                <a:sym typeface="+mn-lt"/>
              </a:rPr>
              <a:t>快速及时的获得问题客户的信息及客户历史问题记录等，这样可以有针对性并且高效的为客户解决问题，提高客户满意度，提升企业形象。</a:t>
            </a:r>
            <a:endParaRPr lang="zh-CN" altLang="zh-CN" sz="1349" dirty="0">
              <a:solidFill>
                <a:schemeClr val="tx1">
                  <a:lumMod val="75000"/>
                  <a:lumOff val="25000"/>
                </a:schemeClr>
              </a:solidFill>
              <a:cs typeface="+mn-ea"/>
              <a:sym typeface="+mn-lt"/>
            </a:endParaRPr>
          </a:p>
        </p:txBody>
      </p:sp>
      <p:grpSp>
        <p:nvGrpSpPr>
          <p:cNvPr id="12" name="1"/>
          <p:cNvGrpSpPr/>
          <p:nvPr>
            <p:custDataLst>
              <p:tags r:id="rId1"/>
            </p:custDataLst>
          </p:nvPr>
        </p:nvGrpSpPr>
        <p:grpSpPr>
          <a:xfrm>
            <a:off x="2864739" y="3204004"/>
            <a:ext cx="1348587" cy="1939495"/>
            <a:chOff x="4022852" y="2746821"/>
            <a:chExt cx="1798116" cy="4111179"/>
          </a:xfrm>
          <a:solidFill>
            <a:schemeClr val="accent2"/>
          </a:solidFill>
        </p:grpSpPr>
        <p:grpSp>
          <p:nvGrpSpPr>
            <p:cNvPr id="13" name="Group 4"/>
            <p:cNvGrpSpPr/>
            <p:nvPr/>
          </p:nvGrpSpPr>
          <p:grpSpPr>
            <a:xfrm>
              <a:off x="4022852" y="2746821"/>
              <a:ext cx="1798116" cy="4111179"/>
              <a:chOff x="1984502" y="2746821"/>
              <a:chExt cx="1798116" cy="4111179"/>
            </a:xfrm>
            <a:grpFill/>
            <a:effectLst/>
          </p:grpSpPr>
          <p:sp>
            <p:nvSpPr>
              <p:cNvPr id="15" name="Rectangle 5"/>
              <p:cNvSpPr/>
              <p:nvPr/>
            </p:nvSpPr>
            <p:spPr>
              <a:xfrm>
                <a:off x="2484417" y="3135086"/>
                <a:ext cx="798286" cy="372291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sp>
            <p:nvSpPr>
              <p:cNvPr id="16" name="Freeform: Shape 6"/>
              <p:cNvSpPr/>
              <p:nvPr/>
            </p:nvSpPr>
            <p:spPr>
              <a:xfrm rot="18903448">
                <a:off x="1984502" y="2746821"/>
                <a:ext cx="1798116" cy="1795852"/>
              </a:xfrm>
              <a:custGeom>
                <a:avLst/>
                <a:gdLst>
                  <a:gd name="connsiteX0" fmla="*/ 1643939 w 1798116"/>
                  <a:gd name="connsiteY0" fmla="*/ 97776 h 1795852"/>
                  <a:gd name="connsiteX1" fmla="*/ 1668230 w 1798116"/>
                  <a:gd name="connsiteY1" fmla="*/ 127217 h 1795852"/>
                  <a:gd name="connsiteX2" fmla="*/ 1697712 w 1798116"/>
                  <a:gd name="connsiteY2" fmla="*/ 151443 h 1795852"/>
                  <a:gd name="connsiteX3" fmla="*/ 1795962 w 1798116"/>
                  <a:gd name="connsiteY3" fmla="*/ 387299 h 1795852"/>
                  <a:gd name="connsiteX4" fmla="*/ 1798116 w 1798116"/>
                  <a:gd name="connsiteY4" fmla="*/ 1461354 h 1795852"/>
                  <a:gd name="connsiteX5" fmla="*/ 1464958 w 1798116"/>
                  <a:gd name="connsiteY5" fmla="*/ 1795852 h 1795852"/>
                  <a:gd name="connsiteX6" fmla="*/ 1464959 w 1798116"/>
                  <a:gd name="connsiteY6" fmla="*/ 1795852 h 1795852"/>
                  <a:gd name="connsiteX7" fmla="*/ 1130461 w 1798116"/>
                  <a:gd name="connsiteY7" fmla="*/ 1462693 h 1795852"/>
                  <a:gd name="connsiteX8" fmla="*/ 1128865 w 1798116"/>
                  <a:gd name="connsiteY8" fmla="*/ 667658 h 1795852"/>
                  <a:gd name="connsiteX9" fmla="*/ 333829 w 1798116"/>
                  <a:gd name="connsiteY9" fmla="*/ 667657 h 1795852"/>
                  <a:gd name="connsiteX10" fmla="*/ 0 w 1798116"/>
                  <a:gd name="connsiteY10" fmla="*/ 333828 h 1795852"/>
                  <a:gd name="connsiteX11" fmla="*/ 0 w 1798116"/>
                  <a:gd name="connsiteY11" fmla="*/ 333829 h 1795852"/>
                  <a:gd name="connsiteX12" fmla="*/ 333829 w 1798116"/>
                  <a:gd name="connsiteY12" fmla="*/ 0 h 1795852"/>
                  <a:gd name="connsiteX13" fmla="*/ 1407886 w 1798116"/>
                  <a:gd name="connsiteY13" fmla="*/ 0 h 1795852"/>
                  <a:gd name="connsiteX14" fmla="*/ 1643939 w 1798116"/>
                  <a:gd name="connsiteY14" fmla="*/ 97776 h 1795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8116" h="1795852">
                    <a:moveTo>
                      <a:pt x="1643939" y="97776"/>
                    </a:moveTo>
                    <a:lnTo>
                      <a:pt x="1668230" y="127217"/>
                    </a:lnTo>
                    <a:lnTo>
                      <a:pt x="1697712" y="151443"/>
                    </a:lnTo>
                    <a:cubicBezTo>
                      <a:pt x="1758244" y="211733"/>
                      <a:pt x="1795776" y="295115"/>
                      <a:pt x="1795962" y="387299"/>
                    </a:cubicBezTo>
                    <a:lnTo>
                      <a:pt x="1798116" y="1461354"/>
                    </a:lnTo>
                    <a:cubicBezTo>
                      <a:pt x="1798486" y="1645723"/>
                      <a:pt x="1649326" y="1795483"/>
                      <a:pt x="1464958" y="1795852"/>
                    </a:cubicBezTo>
                    <a:lnTo>
                      <a:pt x="1464959" y="1795852"/>
                    </a:lnTo>
                    <a:cubicBezTo>
                      <a:pt x="1280590" y="1796222"/>
                      <a:pt x="1130830" y="1647062"/>
                      <a:pt x="1130461" y="1462693"/>
                    </a:cubicBezTo>
                    <a:lnTo>
                      <a:pt x="1128865" y="667658"/>
                    </a:lnTo>
                    <a:lnTo>
                      <a:pt x="333829" y="667657"/>
                    </a:lnTo>
                    <a:cubicBezTo>
                      <a:pt x="149460" y="667657"/>
                      <a:pt x="0" y="518197"/>
                      <a:pt x="0" y="333828"/>
                    </a:cubicBezTo>
                    <a:lnTo>
                      <a:pt x="0" y="333829"/>
                    </a:lnTo>
                    <a:cubicBezTo>
                      <a:pt x="0" y="149460"/>
                      <a:pt x="149460" y="0"/>
                      <a:pt x="333829" y="0"/>
                    </a:cubicBezTo>
                    <a:lnTo>
                      <a:pt x="1407886" y="0"/>
                    </a:lnTo>
                    <a:cubicBezTo>
                      <a:pt x="1500071" y="0"/>
                      <a:pt x="1583528" y="37365"/>
                      <a:pt x="1643939" y="9777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grpSp>
        <p:sp>
          <p:nvSpPr>
            <p:cNvPr id="14" name="TextBox 20"/>
            <p:cNvSpPr txBox="1"/>
            <p:nvPr/>
          </p:nvSpPr>
          <p:spPr>
            <a:xfrm rot="16200000">
              <a:off x="4319203" y="4142268"/>
              <a:ext cx="1210572" cy="483720"/>
            </a:xfrm>
            <a:prstGeom prst="rect">
              <a:avLst/>
            </a:prstGeom>
            <a:grpFill/>
          </p:spPr>
          <p:txBody>
            <a:bodyPr wrap="none" lIns="0" tIns="0" rIns="0" bIns="0">
              <a:noAutofit/>
            </a:bodyPr>
            <a:lstStyle/>
            <a:p>
              <a:pPr algn="r"/>
              <a:r>
                <a:rPr lang="zh-CN" altLang="en-US" sz="2100" b="1" dirty="0" smtClean="0">
                  <a:solidFill>
                    <a:schemeClr val="bg1"/>
                  </a:solidFill>
                  <a:latin typeface="+mn-ea"/>
                  <a:sym typeface="FZHei-B01S" panose="02010601030101010101" pitchFamily="2" charset="-122"/>
                </a:rPr>
                <a:t>定义</a:t>
              </a:r>
              <a:endParaRPr lang="zh-CN" altLang="en-US" sz="2100" b="1" dirty="0">
                <a:solidFill>
                  <a:schemeClr val="bg1"/>
                </a:solidFill>
                <a:latin typeface="+mn-ea"/>
                <a:sym typeface="FZHei-B01S" panose="02010601030101010101" pitchFamily="2" charset="-122"/>
              </a:endParaRPr>
            </a:p>
          </p:txBody>
        </p:sp>
      </p:grpSp>
      <p:grpSp>
        <p:nvGrpSpPr>
          <p:cNvPr id="17" name="1"/>
          <p:cNvGrpSpPr/>
          <p:nvPr>
            <p:custDataLst>
              <p:tags r:id="rId2"/>
            </p:custDataLst>
          </p:nvPr>
        </p:nvGrpSpPr>
        <p:grpSpPr>
          <a:xfrm>
            <a:off x="3962400" y="962025"/>
            <a:ext cx="1348587" cy="4192361"/>
            <a:chOff x="5537949" y="2145740"/>
            <a:chExt cx="1798116" cy="4726774"/>
          </a:xfrm>
          <a:solidFill>
            <a:schemeClr val="accent1"/>
          </a:solidFill>
        </p:grpSpPr>
        <p:grpSp>
          <p:nvGrpSpPr>
            <p:cNvPr id="18" name="Group 13"/>
            <p:cNvGrpSpPr/>
            <p:nvPr/>
          </p:nvGrpSpPr>
          <p:grpSpPr>
            <a:xfrm>
              <a:off x="5537949" y="2145740"/>
              <a:ext cx="1798116" cy="4726774"/>
              <a:chOff x="3564108" y="2131224"/>
              <a:chExt cx="1798116" cy="4726774"/>
            </a:xfrm>
            <a:grpFill/>
            <a:effectLst/>
          </p:grpSpPr>
          <p:sp>
            <p:nvSpPr>
              <p:cNvPr id="20" name="Rectangle 14"/>
              <p:cNvSpPr/>
              <p:nvPr/>
            </p:nvSpPr>
            <p:spPr>
              <a:xfrm>
                <a:off x="4064023" y="2374087"/>
                <a:ext cx="798286" cy="448391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sp>
            <p:nvSpPr>
              <p:cNvPr id="21" name="Freeform: Shape 15"/>
              <p:cNvSpPr/>
              <p:nvPr/>
            </p:nvSpPr>
            <p:spPr>
              <a:xfrm rot="18903448">
                <a:off x="3564108" y="2131224"/>
                <a:ext cx="1798116" cy="1795852"/>
              </a:xfrm>
              <a:custGeom>
                <a:avLst/>
                <a:gdLst>
                  <a:gd name="connsiteX0" fmla="*/ 1643939 w 1798116"/>
                  <a:gd name="connsiteY0" fmla="*/ 97776 h 1795852"/>
                  <a:gd name="connsiteX1" fmla="*/ 1668230 w 1798116"/>
                  <a:gd name="connsiteY1" fmla="*/ 127217 h 1795852"/>
                  <a:gd name="connsiteX2" fmla="*/ 1697712 w 1798116"/>
                  <a:gd name="connsiteY2" fmla="*/ 151443 h 1795852"/>
                  <a:gd name="connsiteX3" fmla="*/ 1795962 w 1798116"/>
                  <a:gd name="connsiteY3" fmla="*/ 387299 h 1795852"/>
                  <a:gd name="connsiteX4" fmla="*/ 1798116 w 1798116"/>
                  <a:gd name="connsiteY4" fmla="*/ 1461354 h 1795852"/>
                  <a:gd name="connsiteX5" fmla="*/ 1464958 w 1798116"/>
                  <a:gd name="connsiteY5" fmla="*/ 1795852 h 1795852"/>
                  <a:gd name="connsiteX6" fmla="*/ 1464959 w 1798116"/>
                  <a:gd name="connsiteY6" fmla="*/ 1795852 h 1795852"/>
                  <a:gd name="connsiteX7" fmla="*/ 1130461 w 1798116"/>
                  <a:gd name="connsiteY7" fmla="*/ 1462693 h 1795852"/>
                  <a:gd name="connsiteX8" fmla="*/ 1128865 w 1798116"/>
                  <a:gd name="connsiteY8" fmla="*/ 667658 h 1795852"/>
                  <a:gd name="connsiteX9" fmla="*/ 333829 w 1798116"/>
                  <a:gd name="connsiteY9" fmla="*/ 667657 h 1795852"/>
                  <a:gd name="connsiteX10" fmla="*/ 0 w 1798116"/>
                  <a:gd name="connsiteY10" fmla="*/ 333828 h 1795852"/>
                  <a:gd name="connsiteX11" fmla="*/ 0 w 1798116"/>
                  <a:gd name="connsiteY11" fmla="*/ 333829 h 1795852"/>
                  <a:gd name="connsiteX12" fmla="*/ 333829 w 1798116"/>
                  <a:gd name="connsiteY12" fmla="*/ 0 h 1795852"/>
                  <a:gd name="connsiteX13" fmla="*/ 1407886 w 1798116"/>
                  <a:gd name="connsiteY13" fmla="*/ 0 h 1795852"/>
                  <a:gd name="connsiteX14" fmla="*/ 1643939 w 1798116"/>
                  <a:gd name="connsiteY14" fmla="*/ 97776 h 1795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8116" h="1795852">
                    <a:moveTo>
                      <a:pt x="1643939" y="97776"/>
                    </a:moveTo>
                    <a:lnTo>
                      <a:pt x="1668230" y="127217"/>
                    </a:lnTo>
                    <a:lnTo>
                      <a:pt x="1697712" y="151443"/>
                    </a:lnTo>
                    <a:cubicBezTo>
                      <a:pt x="1758244" y="211733"/>
                      <a:pt x="1795776" y="295115"/>
                      <a:pt x="1795962" y="387299"/>
                    </a:cubicBezTo>
                    <a:lnTo>
                      <a:pt x="1798116" y="1461354"/>
                    </a:lnTo>
                    <a:cubicBezTo>
                      <a:pt x="1798486" y="1645723"/>
                      <a:pt x="1649326" y="1795483"/>
                      <a:pt x="1464958" y="1795852"/>
                    </a:cubicBezTo>
                    <a:lnTo>
                      <a:pt x="1464959" y="1795852"/>
                    </a:lnTo>
                    <a:cubicBezTo>
                      <a:pt x="1280590" y="1796222"/>
                      <a:pt x="1130830" y="1647062"/>
                      <a:pt x="1130461" y="1462693"/>
                    </a:cubicBezTo>
                    <a:lnTo>
                      <a:pt x="1128865" y="667658"/>
                    </a:lnTo>
                    <a:lnTo>
                      <a:pt x="333829" y="667657"/>
                    </a:lnTo>
                    <a:cubicBezTo>
                      <a:pt x="149460" y="667657"/>
                      <a:pt x="0" y="518197"/>
                      <a:pt x="0" y="333828"/>
                    </a:cubicBezTo>
                    <a:lnTo>
                      <a:pt x="0" y="333829"/>
                    </a:lnTo>
                    <a:cubicBezTo>
                      <a:pt x="0" y="149460"/>
                      <a:pt x="149460" y="0"/>
                      <a:pt x="333829" y="0"/>
                    </a:cubicBezTo>
                    <a:lnTo>
                      <a:pt x="1407886" y="0"/>
                    </a:lnTo>
                    <a:cubicBezTo>
                      <a:pt x="1500071" y="0"/>
                      <a:pt x="1583528" y="37365"/>
                      <a:pt x="1643939" y="9777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grpSp>
        <p:sp>
          <p:nvSpPr>
            <p:cNvPr id="19" name="TextBox 22"/>
            <p:cNvSpPr txBox="1"/>
            <p:nvPr/>
          </p:nvSpPr>
          <p:spPr>
            <a:xfrm rot="16200000">
              <a:off x="5737576" y="3382727"/>
              <a:ext cx="1319449" cy="413397"/>
            </a:xfrm>
            <a:prstGeom prst="rect">
              <a:avLst/>
            </a:prstGeom>
            <a:grpFill/>
          </p:spPr>
          <p:txBody>
            <a:bodyPr wrap="none" lIns="0" tIns="0" rIns="0" bIns="0">
              <a:noAutofit/>
            </a:bodyPr>
            <a:lstStyle/>
            <a:p>
              <a:pPr algn="r"/>
              <a:r>
                <a:rPr lang="zh-CN" altLang="en-US" sz="2100" b="1" dirty="0" smtClean="0">
                  <a:solidFill>
                    <a:schemeClr val="bg1"/>
                  </a:solidFill>
                  <a:latin typeface="+mn-ea"/>
                  <a:sym typeface="FZHei-B01S" panose="02010601030101010101" pitchFamily="2" charset="-122"/>
                </a:rPr>
                <a:t>目的</a:t>
              </a:r>
              <a:endParaRPr lang="zh-CN" altLang="en-US" sz="2100" b="1" dirty="0">
                <a:solidFill>
                  <a:schemeClr val="bg1"/>
                </a:solidFill>
                <a:latin typeface="+mn-ea"/>
                <a:sym typeface="FZHei-B01S" panose="02010601030101010101" pitchFamily="2" charset="-122"/>
              </a:endParaRPr>
            </a:p>
          </p:txBody>
        </p:sp>
      </p:grpSp>
      <p:grpSp>
        <p:nvGrpSpPr>
          <p:cNvPr id="22" name="1"/>
          <p:cNvGrpSpPr/>
          <p:nvPr>
            <p:custDataLst>
              <p:tags r:id="rId3"/>
            </p:custDataLst>
          </p:nvPr>
        </p:nvGrpSpPr>
        <p:grpSpPr>
          <a:xfrm>
            <a:off x="5192445" y="3722866"/>
            <a:ext cx="1348587" cy="1436811"/>
            <a:chOff x="7126460" y="4963820"/>
            <a:chExt cx="1798116" cy="1915747"/>
          </a:xfrm>
          <a:solidFill>
            <a:schemeClr val="accent2"/>
          </a:solidFill>
        </p:grpSpPr>
        <p:grpSp>
          <p:nvGrpSpPr>
            <p:cNvPr id="23" name="Group 7"/>
            <p:cNvGrpSpPr/>
            <p:nvPr/>
          </p:nvGrpSpPr>
          <p:grpSpPr>
            <a:xfrm>
              <a:off x="7126460" y="4963820"/>
              <a:ext cx="1798116" cy="1900566"/>
              <a:chOff x="5160680" y="4963820"/>
              <a:chExt cx="1798116" cy="1900566"/>
            </a:xfrm>
            <a:grpFill/>
            <a:effectLst/>
          </p:grpSpPr>
          <p:sp>
            <p:nvSpPr>
              <p:cNvPr id="25" name="Rectangle 8"/>
              <p:cNvSpPr/>
              <p:nvPr/>
            </p:nvSpPr>
            <p:spPr>
              <a:xfrm>
                <a:off x="5660596" y="5267704"/>
                <a:ext cx="798286" cy="15966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sp>
            <p:nvSpPr>
              <p:cNvPr id="26" name="Freeform: Shape 9"/>
              <p:cNvSpPr/>
              <p:nvPr/>
            </p:nvSpPr>
            <p:spPr>
              <a:xfrm rot="18903448">
                <a:off x="5160680" y="4963820"/>
                <a:ext cx="1798116" cy="1795852"/>
              </a:xfrm>
              <a:custGeom>
                <a:avLst/>
                <a:gdLst>
                  <a:gd name="connsiteX0" fmla="*/ 1643939 w 1798116"/>
                  <a:gd name="connsiteY0" fmla="*/ 97776 h 1795852"/>
                  <a:gd name="connsiteX1" fmla="*/ 1668230 w 1798116"/>
                  <a:gd name="connsiteY1" fmla="*/ 127217 h 1795852"/>
                  <a:gd name="connsiteX2" fmla="*/ 1697712 w 1798116"/>
                  <a:gd name="connsiteY2" fmla="*/ 151443 h 1795852"/>
                  <a:gd name="connsiteX3" fmla="*/ 1795962 w 1798116"/>
                  <a:gd name="connsiteY3" fmla="*/ 387299 h 1795852"/>
                  <a:gd name="connsiteX4" fmla="*/ 1798116 w 1798116"/>
                  <a:gd name="connsiteY4" fmla="*/ 1461354 h 1795852"/>
                  <a:gd name="connsiteX5" fmla="*/ 1464958 w 1798116"/>
                  <a:gd name="connsiteY5" fmla="*/ 1795852 h 1795852"/>
                  <a:gd name="connsiteX6" fmla="*/ 1464959 w 1798116"/>
                  <a:gd name="connsiteY6" fmla="*/ 1795852 h 1795852"/>
                  <a:gd name="connsiteX7" fmla="*/ 1130461 w 1798116"/>
                  <a:gd name="connsiteY7" fmla="*/ 1462693 h 1795852"/>
                  <a:gd name="connsiteX8" fmla="*/ 1128865 w 1798116"/>
                  <a:gd name="connsiteY8" fmla="*/ 667658 h 1795852"/>
                  <a:gd name="connsiteX9" fmla="*/ 333829 w 1798116"/>
                  <a:gd name="connsiteY9" fmla="*/ 667657 h 1795852"/>
                  <a:gd name="connsiteX10" fmla="*/ 0 w 1798116"/>
                  <a:gd name="connsiteY10" fmla="*/ 333828 h 1795852"/>
                  <a:gd name="connsiteX11" fmla="*/ 0 w 1798116"/>
                  <a:gd name="connsiteY11" fmla="*/ 333829 h 1795852"/>
                  <a:gd name="connsiteX12" fmla="*/ 333829 w 1798116"/>
                  <a:gd name="connsiteY12" fmla="*/ 0 h 1795852"/>
                  <a:gd name="connsiteX13" fmla="*/ 1407886 w 1798116"/>
                  <a:gd name="connsiteY13" fmla="*/ 0 h 1795852"/>
                  <a:gd name="connsiteX14" fmla="*/ 1643939 w 1798116"/>
                  <a:gd name="connsiteY14" fmla="*/ 97776 h 1795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8116" h="1795852">
                    <a:moveTo>
                      <a:pt x="1643939" y="97776"/>
                    </a:moveTo>
                    <a:lnTo>
                      <a:pt x="1668230" y="127217"/>
                    </a:lnTo>
                    <a:lnTo>
                      <a:pt x="1697712" y="151443"/>
                    </a:lnTo>
                    <a:cubicBezTo>
                      <a:pt x="1758244" y="211733"/>
                      <a:pt x="1795776" y="295115"/>
                      <a:pt x="1795962" y="387299"/>
                    </a:cubicBezTo>
                    <a:lnTo>
                      <a:pt x="1798116" y="1461354"/>
                    </a:lnTo>
                    <a:cubicBezTo>
                      <a:pt x="1798486" y="1645723"/>
                      <a:pt x="1649326" y="1795483"/>
                      <a:pt x="1464958" y="1795852"/>
                    </a:cubicBezTo>
                    <a:lnTo>
                      <a:pt x="1464959" y="1795852"/>
                    </a:lnTo>
                    <a:cubicBezTo>
                      <a:pt x="1280590" y="1796222"/>
                      <a:pt x="1130830" y="1647062"/>
                      <a:pt x="1130461" y="1462693"/>
                    </a:cubicBezTo>
                    <a:lnTo>
                      <a:pt x="1128865" y="667658"/>
                    </a:lnTo>
                    <a:lnTo>
                      <a:pt x="333829" y="667657"/>
                    </a:lnTo>
                    <a:cubicBezTo>
                      <a:pt x="149460" y="667657"/>
                      <a:pt x="0" y="518197"/>
                      <a:pt x="0" y="333828"/>
                    </a:cubicBezTo>
                    <a:lnTo>
                      <a:pt x="0" y="333829"/>
                    </a:lnTo>
                    <a:cubicBezTo>
                      <a:pt x="0" y="149460"/>
                      <a:pt x="149460" y="0"/>
                      <a:pt x="333829" y="0"/>
                    </a:cubicBezTo>
                    <a:lnTo>
                      <a:pt x="1407886" y="0"/>
                    </a:lnTo>
                    <a:cubicBezTo>
                      <a:pt x="1500071" y="0"/>
                      <a:pt x="1583528" y="37365"/>
                      <a:pt x="1643939" y="97776"/>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100" b="1">
                  <a:latin typeface="+mn-ea"/>
                  <a:sym typeface="FZHei-B01S" panose="02010601030101010101" pitchFamily="2" charset="-122"/>
                </a:endParaRPr>
              </a:p>
            </p:txBody>
          </p:sp>
        </p:grpSp>
        <p:sp>
          <p:nvSpPr>
            <p:cNvPr id="24" name="TextBox 24"/>
            <p:cNvSpPr txBox="1"/>
            <p:nvPr/>
          </p:nvSpPr>
          <p:spPr>
            <a:xfrm rot="16200000">
              <a:off x="7500266" y="6015009"/>
              <a:ext cx="1187773" cy="541344"/>
            </a:xfrm>
            <a:prstGeom prst="rect">
              <a:avLst/>
            </a:prstGeom>
            <a:grpFill/>
          </p:spPr>
          <p:txBody>
            <a:bodyPr wrap="none" lIns="0" tIns="0" rIns="0" bIns="0">
              <a:noAutofit/>
            </a:bodyPr>
            <a:lstStyle/>
            <a:p>
              <a:pPr algn="r"/>
              <a:r>
                <a:rPr lang="zh-CN" altLang="en-US" sz="2100" b="1" dirty="0" smtClean="0">
                  <a:solidFill>
                    <a:schemeClr val="bg1"/>
                  </a:solidFill>
                  <a:latin typeface="+mn-ea"/>
                  <a:sym typeface="FZHei-B01S" panose="02010601030101010101" pitchFamily="2" charset="-122"/>
                </a:rPr>
                <a:t>内容</a:t>
              </a:r>
              <a:endParaRPr lang="zh-CN" altLang="en-US" sz="2100" b="1" dirty="0">
                <a:solidFill>
                  <a:schemeClr val="bg1"/>
                </a:solidFill>
                <a:latin typeface="+mn-ea"/>
                <a:sym typeface="FZHei-B01S" panose="02010601030101010101" pitchFamily="2" charset="-122"/>
              </a:endParaRPr>
            </a:p>
          </p:txBody>
        </p:sp>
      </p:grpSp>
    </p:spTree>
    <p:extLst>
      <p:ext uri="{BB962C8B-B14F-4D97-AF65-F5344CB8AC3E}">
        <p14:creationId xmlns:p14="http://schemas.microsoft.com/office/powerpoint/2010/main" val="222743781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34323" y="3344636"/>
            <a:ext cx="7182274" cy="751114"/>
            <a:chOff x="1138409" y="3268436"/>
            <a:chExt cx="7182274" cy="751114"/>
          </a:xfrm>
        </p:grpSpPr>
        <p:sp>
          <p:nvSpPr>
            <p:cNvPr id="7" name="矩形 6"/>
            <p:cNvSpPr/>
            <p:nvPr/>
          </p:nvSpPr>
          <p:spPr>
            <a:xfrm>
              <a:off x="1138409" y="3268436"/>
              <a:ext cx="751114" cy="75111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8" name="矩形 7"/>
            <p:cNvSpPr/>
            <p:nvPr/>
          </p:nvSpPr>
          <p:spPr>
            <a:xfrm>
              <a:off x="2057146" y="3268436"/>
              <a:ext cx="751114" cy="75111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9" name="矩形 8"/>
            <p:cNvSpPr/>
            <p:nvPr/>
          </p:nvSpPr>
          <p:spPr>
            <a:xfrm>
              <a:off x="2975883" y="3268436"/>
              <a:ext cx="751114" cy="75111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0" name="矩形 9"/>
            <p:cNvSpPr/>
            <p:nvPr/>
          </p:nvSpPr>
          <p:spPr>
            <a:xfrm>
              <a:off x="3894620" y="3268436"/>
              <a:ext cx="751114" cy="75111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1" name="矩形 10"/>
            <p:cNvSpPr/>
            <p:nvPr/>
          </p:nvSpPr>
          <p:spPr>
            <a:xfrm>
              <a:off x="4813358" y="3268436"/>
              <a:ext cx="751114" cy="75111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3" name="矩形 12"/>
            <p:cNvSpPr/>
            <p:nvPr/>
          </p:nvSpPr>
          <p:spPr>
            <a:xfrm>
              <a:off x="5732095" y="3268436"/>
              <a:ext cx="751114" cy="75111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4" name="矩形 13"/>
            <p:cNvSpPr/>
            <p:nvPr/>
          </p:nvSpPr>
          <p:spPr>
            <a:xfrm>
              <a:off x="6650832" y="3268436"/>
              <a:ext cx="751114" cy="751114"/>
            </a:xfrm>
            <a:prstGeom prst="rect">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5" name="矩形 14"/>
            <p:cNvSpPr/>
            <p:nvPr/>
          </p:nvSpPr>
          <p:spPr>
            <a:xfrm>
              <a:off x="7569569" y="3268436"/>
              <a:ext cx="751114" cy="751114"/>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17" name="椭圆 11"/>
            <p:cNvSpPr/>
            <p:nvPr/>
          </p:nvSpPr>
          <p:spPr>
            <a:xfrm>
              <a:off x="1371877" y="3524131"/>
              <a:ext cx="284176" cy="337460"/>
            </a:xfrm>
            <a:custGeom>
              <a:avLst/>
              <a:gdLst>
                <a:gd name="T0" fmla="*/ 149 w 216"/>
                <a:gd name="T1" fmla="*/ 112 h 256"/>
                <a:gd name="T2" fmla="*/ 196 w 216"/>
                <a:gd name="T3" fmla="*/ 112 h 256"/>
                <a:gd name="T4" fmla="*/ 196 w 216"/>
                <a:gd name="T5" fmla="*/ 140 h 256"/>
                <a:gd name="T6" fmla="*/ 134 w 216"/>
                <a:gd name="T7" fmla="*/ 140 h 256"/>
                <a:gd name="T8" fmla="*/ 134 w 216"/>
                <a:gd name="T9" fmla="*/ 165 h 256"/>
                <a:gd name="T10" fmla="*/ 196 w 216"/>
                <a:gd name="T11" fmla="*/ 165 h 256"/>
                <a:gd name="T12" fmla="*/ 196 w 216"/>
                <a:gd name="T13" fmla="*/ 193 h 256"/>
                <a:gd name="T14" fmla="*/ 134 w 216"/>
                <a:gd name="T15" fmla="*/ 193 h 256"/>
                <a:gd name="T16" fmla="*/ 134 w 216"/>
                <a:gd name="T17" fmla="*/ 256 h 256"/>
                <a:gd name="T18" fmla="*/ 78 w 216"/>
                <a:gd name="T19" fmla="*/ 256 h 256"/>
                <a:gd name="T20" fmla="*/ 78 w 216"/>
                <a:gd name="T21" fmla="*/ 193 h 256"/>
                <a:gd name="T22" fmla="*/ 17 w 216"/>
                <a:gd name="T23" fmla="*/ 193 h 256"/>
                <a:gd name="T24" fmla="*/ 17 w 216"/>
                <a:gd name="T25" fmla="*/ 165 h 256"/>
                <a:gd name="T26" fmla="*/ 78 w 216"/>
                <a:gd name="T27" fmla="*/ 165 h 256"/>
                <a:gd name="T28" fmla="*/ 78 w 216"/>
                <a:gd name="T29" fmla="*/ 140 h 256"/>
                <a:gd name="T30" fmla="*/ 17 w 216"/>
                <a:gd name="T31" fmla="*/ 140 h 256"/>
                <a:gd name="T32" fmla="*/ 17 w 216"/>
                <a:gd name="T33" fmla="*/ 112 h 256"/>
                <a:gd name="T34" fmla="*/ 64 w 216"/>
                <a:gd name="T35" fmla="*/ 112 h 256"/>
                <a:gd name="T36" fmla="*/ 0 w 216"/>
                <a:gd name="T37" fmla="*/ 0 h 256"/>
                <a:gd name="T38" fmla="*/ 64 w 216"/>
                <a:gd name="T39" fmla="*/ 0 h 256"/>
                <a:gd name="T40" fmla="*/ 91 w 216"/>
                <a:gd name="T41" fmla="*/ 63 h 256"/>
                <a:gd name="T42" fmla="*/ 108 w 216"/>
                <a:gd name="T43" fmla="*/ 106 h 256"/>
                <a:gd name="T44" fmla="*/ 109 w 216"/>
                <a:gd name="T45" fmla="*/ 106 h 256"/>
                <a:gd name="T46" fmla="*/ 126 w 216"/>
                <a:gd name="T47" fmla="*/ 63 h 256"/>
                <a:gd name="T48" fmla="*/ 153 w 216"/>
                <a:gd name="T49" fmla="*/ 0 h 256"/>
                <a:gd name="T50" fmla="*/ 216 w 216"/>
                <a:gd name="T51" fmla="*/ 0 h 256"/>
                <a:gd name="T52" fmla="*/ 149 w 216"/>
                <a:gd name="T53" fmla="*/ 11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6" h="256">
                  <a:moveTo>
                    <a:pt x="149" y="112"/>
                  </a:moveTo>
                  <a:cubicBezTo>
                    <a:pt x="196" y="112"/>
                    <a:pt x="196" y="112"/>
                    <a:pt x="196" y="112"/>
                  </a:cubicBezTo>
                  <a:cubicBezTo>
                    <a:pt x="196" y="140"/>
                    <a:pt x="196" y="140"/>
                    <a:pt x="196" y="140"/>
                  </a:cubicBezTo>
                  <a:cubicBezTo>
                    <a:pt x="134" y="140"/>
                    <a:pt x="134" y="140"/>
                    <a:pt x="134" y="140"/>
                  </a:cubicBezTo>
                  <a:cubicBezTo>
                    <a:pt x="134" y="165"/>
                    <a:pt x="134" y="165"/>
                    <a:pt x="134" y="165"/>
                  </a:cubicBezTo>
                  <a:cubicBezTo>
                    <a:pt x="196" y="165"/>
                    <a:pt x="196" y="165"/>
                    <a:pt x="196" y="165"/>
                  </a:cubicBezTo>
                  <a:cubicBezTo>
                    <a:pt x="196" y="193"/>
                    <a:pt x="196" y="193"/>
                    <a:pt x="196" y="193"/>
                  </a:cubicBezTo>
                  <a:cubicBezTo>
                    <a:pt x="134" y="193"/>
                    <a:pt x="134" y="193"/>
                    <a:pt x="134" y="193"/>
                  </a:cubicBezTo>
                  <a:cubicBezTo>
                    <a:pt x="134" y="256"/>
                    <a:pt x="134" y="256"/>
                    <a:pt x="134" y="256"/>
                  </a:cubicBezTo>
                  <a:cubicBezTo>
                    <a:pt x="78" y="256"/>
                    <a:pt x="78" y="256"/>
                    <a:pt x="78" y="256"/>
                  </a:cubicBezTo>
                  <a:cubicBezTo>
                    <a:pt x="78" y="193"/>
                    <a:pt x="78" y="193"/>
                    <a:pt x="78" y="193"/>
                  </a:cubicBezTo>
                  <a:cubicBezTo>
                    <a:pt x="17" y="193"/>
                    <a:pt x="17" y="193"/>
                    <a:pt x="17" y="193"/>
                  </a:cubicBezTo>
                  <a:cubicBezTo>
                    <a:pt x="17" y="165"/>
                    <a:pt x="17" y="165"/>
                    <a:pt x="17" y="165"/>
                  </a:cubicBezTo>
                  <a:cubicBezTo>
                    <a:pt x="78" y="165"/>
                    <a:pt x="78" y="165"/>
                    <a:pt x="78" y="165"/>
                  </a:cubicBezTo>
                  <a:cubicBezTo>
                    <a:pt x="78" y="140"/>
                    <a:pt x="78" y="140"/>
                    <a:pt x="78" y="140"/>
                  </a:cubicBezTo>
                  <a:cubicBezTo>
                    <a:pt x="17" y="140"/>
                    <a:pt x="17" y="140"/>
                    <a:pt x="17" y="140"/>
                  </a:cubicBezTo>
                  <a:cubicBezTo>
                    <a:pt x="17" y="112"/>
                    <a:pt x="17" y="112"/>
                    <a:pt x="17" y="112"/>
                  </a:cubicBezTo>
                  <a:cubicBezTo>
                    <a:pt x="64" y="112"/>
                    <a:pt x="64" y="112"/>
                    <a:pt x="64" y="112"/>
                  </a:cubicBezTo>
                  <a:cubicBezTo>
                    <a:pt x="0" y="0"/>
                    <a:pt x="0" y="0"/>
                    <a:pt x="0" y="0"/>
                  </a:cubicBezTo>
                  <a:cubicBezTo>
                    <a:pt x="64" y="0"/>
                    <a:pt x="64" y="0"/>
                    <a:pt x="64" y="0"/>
                  </a:cubicBezTo>
                  <a:cubicBezTo>
                    <a:pt x="91" y="63"/>
                    <a:pt x="91" y="63"/>
                    <a:pt x="91" y="63"/>
                  </a:cubicBezTo>
                  <a:cubicBezTo>
                    <a:pt x="98" y="79"/>
                    <a:pt x="103" y="92"/>
                    <a:pt x="108" y="106"/>
                  </a:cubicBezTo>
                  <a:cubicBezTo>
                    <a:pt x="109" y="106"/>
                    <a:pt x="109" y="106"/>
                    <a:pt x="109" y="106"/>
                  </a:cubicBezTo>
                  <a:cubicBezTo>
                    <a:pt x="114" y="93"/>
                    <a:pt x="119" y="78"/>
                    <a:pt x="126" y="63"/>
                  </a:cubicBezTo>
                  <a:cubicBezTo>
                    <a:pt x="153" y="0"/>
                    <a:pt x="153" y="0"/>
                    <a:pt x="153" y="0"/>
                  </a:cubicBezTo>
                  <a:cubicBezTo>
                    <a:pt x="216" y="0"/>
                    <a:pt x="216" y="0"/>
                    <a:pt x="216" y="0"/>
                  </a:cubicBezTo>
                  <a:lnTo>
                    <a:pt x="149" y="11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18" name="椭圆 12"/>
            <p:cNvSpPr/>
            <p:nvPr/>
          </p:nvSpPr>
          <p:spPr>
            <a:xfrm>
              <a:off x="2275063" y="3524131"/>
              <a:ext cx="315279" cy="337460"/>
            </a:xfrm>
            <a:custGeom>
              <a:avLst/>
              <a:gdLst>
                <a:gd name="connsiteX0" fmla="*/ 270013 w 315913"/>
                <a:gd name="connsiteY0" fmla="*/ 244475 h 338138"/>
                <a:gd name="connsiteX1" fmla="*/ 315913 w 315913"/>
                <a:gd name="connsiteY1" fmla="*/ 290647 h 338138"/>
                <a:gd name="connsiteX2" fmla="*/ 315913 w 315913"/>
                <a:gd name="connsiteY2" fmla="*/ 331542 h 338138"/>
                <a:gd name="connsiteX3" fmla="*/ 313290 w 315913"/>
                <a:gd name="connsiteY3" fmla="*/ 335500 h 338138"/>
                <a:gd name="connsiteX4" fmla="*/ 309356 w 315913"/>
                <a:gd name="connsiteY4" fmla="*/ 338138 h 338138"/>
                <a:gd name="connsiteX5" fmla="*/ 231982 w 315913"/>
                <a:gd name="connsiteY5" fmla="*/ 338138 h 338138"/>
                <a:gd name="connsiteX6" fmla="*/ 225425 w 315913"/>
                <a:gd name="connsiteY6" fmla="*/ 331542 h 338138"/>
                <a:gd name="connsiteX7" fmla="*/ 225425 w 315913"/>
                <a:gd name="connsiteY7" fmla="*/ 290647 h 338138"/>
                <a:gd name="connsiteX8" fmla="*/ 270013 w 315913"/>
                <a:gd name="connsiteY8" fmla="*/ 244475 h 338138"/>
                <a:gd name="connsiteX9" fmla="*/ 157956 w 315913"/>
                <a:gd name="connsiteY9" fmla="*/ 244475 h 338138"/>
                <a:gd name="connsiteX10" fmla="*/ 203200 w 315913"/>
                <a:gd name="connsiteY10" fmla="*/ 290647 h 338138"/>
                <a:gd name="connsiteX11" fmla="*/ 203200 w 315913"/>
                <a:gd name="connsiteY11" fmla="*/ 331542 h 338138"/>
                <a:gd name="connsiteX12" fmla="*/ 201869 w 315913"/>
                <a:gd name="connsiteY12" fmla="*/ 335500 h 338138"/>
                <a:gd name="connsiteX13" fmla="*/ 196546 w 315913"/>
                <a:gd name="connsiteY13" fmla="*/ 338138 h 338138"/>
                <a:gd name="connsiteX14" fmla="*/ 119365 w 315913"/>
                <a:gd name="connsiteY14" fmla="*/ 338138 h 338138"/>
                <a:gd name="connsiteX15" fmla="*/ 112712 w 315913"/>
                <a:gd name="connsiteY15" fmla="*/ 331542 h 338138"/>
                <a:gd name="connsiteX16" fmla="*/ 112712 w 315913"/>
                <a:gd name="connsiteY16" fmla="*/ 290647 h 338138"/>
                <a:gd name="connsiteX17" fmla="*/ 157956 w 315913"/>
                <a:gd name="connsiteY17" fmla="*/ 244475 h 338138"/>
                <a:gd name="connsiteX18" fmla="*/ 45900 w 315913"/>
                <a:gd name="connsiteY18" fmla="*/ 244475 h 338138"/>
                <a:gd name="connsiteX19" fmla="*/ 90488 w 315913"/>
                <a:gd name="connsiteY19" fmla="*/ 290647 h 338138"/>
                <a:gd name="connsiteX20" fmla="*/ 90488 w 315913"/>
                <a:gd name="connsiteY20" fmla="*/ 331542 h 338138"/>
                <a:gd name="connsiteX21" fmla="*/ 89176 w 315913"/>
                <a:gd name="connsiteY21" fmla="*/ 335500 h 338138"/>
                <a:gd name="connsiteX22" fmla="*/ 83931 w 315913"/>
                <a:gd name="connsiteY22" fmla="*/ 338138 h 338138"/>
                <a:gd name="connsiteX23" fmla="*/ 6557 w 315913"/>
                <a:gd name="connsiteY23" fmla="*/ 338138 h 338138"/>
                <a:gd name="connsiteX24" fmla="*/ 0 w 315913"/>
                <a:gd name="connsiteY24" fmla="*/ 331542 h 338138"/>
                <a:gd name="connsiteX25" fmla="*/ 0 w 315913"/>
                <a:gd name="connsiteY25" fmla="*/ 290647 h 338138"/>
                <a:gd name="connsiteX26" fmla="*/ 45900 w 315913"/>
                <a:gd name="connsiteY26" fmla="*/ 244475 h 338138"/>
                <a:gd name="connsiteX27" fmla="*/ 271463 w 315913"/>
                <a:gd name="connsiteY27" fmla="*/ 180975 h 338138"/>
                <a:gd name="connsiteX28" fmla="*/ 301625 w 315913"/>
                <a:gd name="connsiteY28" fmla="*/ 211138 h 338138"/>
                <a:gd name="connsiteX29" fmla="*/ 271463 w 315913"/>
                <a:gd name="connsiteY29" fmla="*/ 241300 h 338138"/>
                <a:gd name="connsiteX30" fmla="*/ 241300 w 315913"/>
                <a:gd name="connsiteY30" fmla="*/ 211138 h 338138"/>
                <a:gd name="connsiteX31" fmla="*/ 271463 w 315913"/>
                <a:gd name="connsiteY31" fmla="*/ 180975 h 338138"/>
                <a:gd name="connsiteX32" fmla="*/ 159420 w 315913"/>
                <a:gd name="connsiteY32" fmla="*/ 180975 h 338138"/>
                <a:gd name="connsiteX33" fmla="*/ 188912 w 315913"/>
                <a:gd name="connsiteY33" fmla="*/ 211138 h 338138"/>
                <a:gd name="connsiteX34" fmla="*/ 159420 w 315913"/>
                <a:gd name="connsiteY34" fmla="*/ 241300 h 338138"/>
                <a:gd name="connsiteX35" fmla="*/ 128587 w 315913"/>
                <a:gd name="connsiteY35" fmla="*/ 211138 h 338138"/>
                <a:gd name="connsiteX36" fmla="*/ 159420 w 315913"/>
                <a:gd name="connsiteY36" fmla="*/ 180975 h 338138"/>
                <a:gd name="connsiteX37" fmla="*/ 46038 w 315913"/>
                <a:gd name="connsiteY37" fmla="*/ 180975 h 338138"/>
                <a:gd name="connsiteX38" fmla="*/ 76201 w 315913"/>
                <a:gd name="connsiteY38" fmla="*/ 211138 h 338138"/>
                <a:gd name="connsiteX39" fmla="*/ 46038 w 315913"/>
                <a:gd name="connsiteY39" fmla="*/ 241301 h 338138"/>
                <a:gd name="connsiteX40" fmla="*/ 15875 w 315913"/>
                <a:gd name="connsiteY40" fmla="*/ 211138 h 338138"/>
                <a:gd name="connsiteX41" fmla="*/ 46038 w 315913"/>
                <a:gd name="connsiteY41" fmla="*/ 180975 h 338138"/>
                <a:gd name="connsiteX42" fmla="*/ 270005 w 315913"/>
                <a:gd name="connsiteY42" fmla="*/ 77788 h 338138"/>
                <a:gd name="connsiteX43" fmla="*/ 238125 w 315913"/>
                <a:gd name="connsiteY43" fmla="*/ 109792 h 338138"/>
                <a:gd name="connsiteX44" fmla="*/ 238125 w 315913"/>
                <a:gd name="connsiteY44" fmla="*/ 144463 h 338138"/>
                <a:gd name="connsiteX45" fmla="*/ 303213 w 315913"/>
                <a:gd name="connsiteY45" fmla="*/ 144463 h 338138"/>
                <a:gd name="connsiteX46" fmla="*/ 303213 w 315913"/>
                <a:gd name="connsiteY46" fmla="*/ 109792 h 338138"/>
                <a:gd name="connsiteX47" fmla="*/ 270005 w 315913"/>
                <a:gd name="connsiteY47" fmla="*/ 77788 h 338138"/>
                <a:gd name="connsiteX48" fmla="*/ 270013 w 315913"/>
                <a:gd name="connsiteY48" fmla="*/ 65088 h 338138"/>
                <a:gd name="connsiteX49" fmla="*/ 315913 w 315913"/>
                <a:gd name="connsiteY49" fmla="*/ 109941 h 338138"/>
                <a:gd name="connsiteX50" fmla="*/ 315913 w 315913"/>
                <a:gd name="connsiteY50" fmla="*/ 150836 h 338138"/>
                <a:gd name="connsiteX51" fmla="*/ 313290 w 315913"/>
                <a:gd name="connsiteY51" fmla="*/ 156113 h 338138"/>
                <a:gd name="connsiteX52" fmla="*/ 309356 w 315913"/>
                <a:gd name="connsiteY52" fmla="*/ 158751 h 338138"/>
                <a:gd name="connsiteX53" fmla="*/ 231982 w 315913"/>
                <a:gd name="connsiteY53" fmla="*/ 158751 h 338138"/>
                <a:gd name="connsiteX54" fmla="*/ 225425 w 315913"/>
                <a:gd name="connsiteY54" fmla="*/ 150836 h 338138"/>
                <a:gd name="connsiteX55" fmla="*/ 225425 w 315913"/>
                <a:gd name="connsiteY55" fmla="*/ 109941 h 338138"/>
                <a:gd name="connsiteX56" fmla="*/ 270013 w 315913"/>
                <a:gd name="connsiteY56" fmla="*/ 65088 h 338138"/>
                <a:gd name="connsiteX57" fmla="*/ 157956 w 315913"/>
                <a:gd name="connsiteY57" fmla="*/ 65088 h 338138"/>
                <a:gd name="connsiteX58" fmla="*/ 203200 w 315913"/>
                <a:gd name="connsiteY58" fmla="*/ 109941 h 338138"/>
                <a:gd name="connsiteX59" fmla="*/ 203200 w 315913"/>
                <a:gd name="connsiteY59" fmla="*/ 150836 h 338138"/>
                <a:gd name="connsiteX60" fmla="*/ 201869 w 315913"/>
                <a:gd name="connsiteY60" fmla="*/ 156113 h 338138"/>
                <a:gd name="connsiteX61" fmla="*/ 196546 w 315913"/>
                <a:gd name="connsiteY61" fmla="*/ 158751 h 338138"/>
                <a:gd name="connsiteX62" fmla="*/ 119365 w 315913"/>
                <a:gd name="connsiteY62" fmla="*/ 158751 h 338138"/>
                <a:gd name="connsiteX63" fmla="*/ 112712 w 315913"/>
                <a:gd name="connsiteY63" fmla="*/ 150836 h 338138"/>
                <a:gd name="connsiteX64" fmla="*/ 112712 w 315913"/>
                <a:gd name="connsiteY64" fmla="*/ 109941 h 338138"/>
                <a:gd name="connsiteX65" fmla="*/ 157956 w 315913"/>
                <a:gd name="connsiteY65" fmla="*/ 65088 h 338138"/>
                <a:gd name="connsiteX66" fmla="*/ 45900 w 315913"/>
                <a:gd name="connsiteY66" fmla="*/ 65088 h 338138"/>
                <a:gd name="connsiteX67" fmla="*/ 90488 w 315913"/>
                <a:gd name="connsiteY67" fmla="*/ 109941 h 338138"/>
                <a:gd name="connsiteX68" fmla="*/ 90488 w 315913"/>
                <a:gd name="connsiteY68" fmla="*/ 150836 h 338138"/>
                <a:gd name="connsiteX69" fmla="*/ 89176 w 315913"/>
                <a:gd name="connsiteY69" fmla="*/ 156113 h 338138"/>
                <a:gd name="connsiteX70" fmla="*/ 83931 w 315913"/>
                <a:gd name="connsiteY70" fmla="*/ 158751 h 338138"/>
                <a:gd name="connsiteX71" fmla="*/ 6557 w 315913"/>
                <a:gd name="connsiteY71" fmla="*/ 158751 h 338138"/>
                <a:gd name="connsiteX72" fmla="*/ 0 w 315913"/>
                <a:gd name="connsiteY72" fmla="*/ 150836 h 338138"/>
                <a:gd name="connsiteX73" fmla="*/ 0 w 315913"/>
                <a:gd name="connsiteY73" fmla="*/ 109941 h 338138"/>
                <a:gd name="connsiteX74" fmla="*/ 45900 w 315913"/>
                <a:gd name="connsiteY74" fmla="*/ 65088 h 338138"/>
                <a:gd name="connsiteX75" fmla="*/ 270669 w 315913"/>
                <a:gd name="connsiteY75" fmla="*/ 14288 h 338138"/>
                <a:gd name="connsiteX76" fmla="*/ 254000 w 315913"/>
                <a:gd name="connsiteY76" fmla="*/ 30957 h 338138"/>
                <a:gd name="connsiteX77" fmla="*/ 270669 w 315913"/>
                <a:gd name="connsiteY77" fmla="*/ 47626 h 338138"/>
                <a:gd name="connsiteX78" fmla="*/ 287338 w 315913"/>
                <a:gd name="connsiteY78" fmla="*/ 30957 h 338138"/>
                <a:gd name="connsiteX79" fmla="*/ 270669 w 315913"/>
                <a:gd name="connsiteY79" fmla="*/ 14288 h 338138"/>
                <a:gd name="connsiteX80" fmla="*/ 271463 w 315913"/>
                <a:gd name="connsiteY80" fmla="*/ 0 h 338138"/>
                <a:gd name="connsiteX81" fmla="*/ 301625 w 315913"/>
                <a:gd name="connsiteY81" fmla="*/ 30957 h 338138"/>
                <a:gd name="connsiteX82" fmla="*/ 271463 w 315913"/>
                <a:gd name="connsiteY82" fmla="*/ 61913 h 338138"/>
                <a:gd name="connsiteX83" fmla="*/ 241300 w 315913"/>
                <a:gd name="connsiteY83" fmla="*/ 30957 h 338138"/>
                <a:gd name="connsiteX84" fmla="*/ 271463 w 315913"/>
                <a:gd name="connsiteY84" fmla="*/ 0 h 338138"/>
                <a:gd name="connsiteX85" fmla="*/ 159420 w 315913"/>
                <a:gd name="connsiteY85" fmla="*/ 0 h 338138"/>
                <a:gd name="connsiteX86" fmla="*/ 188912 w 315913"/>
                <a:gd name="connsiteY86" fmla="*/ 30957 h 338138"/>
                <a:gd name="connsiteX87" fmla="*/ 159420 w 315913"/>
                <a:gd name="connsiteY87" fmla="*/ 61913 h 338138"/>
                <a:gd name="connsiteX88" fmla="*/ 128587 w 315913"/>
                <a:gd name="connsiteY88" fmla="*/ 30957 h 338138"/>
                <a:gd name="connsiteX89" fmla="*/ 159420 w 315913"/>
                <a:gd name="connsiteY89" fmla="*/ 0 h 338138"/>
                <a:gd name="connsiteX90" fmla="*/ 46037 w 315913"/>
                <a:gd name="connsiteY90" fmla="*/ 0 h 338138"/>
                <a:gd name="connsiteX91" fmla="*/ 76200 w 315913"/>
                <a:gd name="connsiteY91" fmla="*/ 30957 h 338138"/>
                <a:gd name="connsiteX92" fmla="*/ 46037 w 315913"/>
                <a:gd name="connsiteY92" fmla="*/ 61913 h 338138"/>
                <a:gd name="connsiteX93" fmla="*/ 15875 w 315913"/>
                <a:gd name="connsiteY93" fmla="*/ 30957 h 338138"/>
                <a:gd name="connsiteX94" fmla="*/ 46037 w 315913"/>
                <a:gd name="connsiteY9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5913" h="338138">
                  <a:moveTo>
                    <a:pt x="270013" y="244475"/>
                  </a:moveTo>
                  <a:cubicBezTo>
                    <a:pt x="294930" y="244475"/>
                    <a:pt x="315913" y="265582"/>
                    <a:pt x="315913" y="290647"/>
                  </a:cubicBezTo>
                  <a:cubicBezTo>
                    <a:pt x="315913" y="290647"/>
                    <a:pt x="315913" y="290647"/>
                    <a:pt x="315913" y="331542"/>
                  </a:cubicBezTo>
                  <a:cubicBezTo>
                    <a:pt x="315913" y="332861"/>
                    <a:pt x="314602" y="335500"/>
                    <a:pt x="313290" y="335500"/>
                  </a:cubicBezTo>
                  <a:cubicBezTo>
                    <a:pt x="313290" y="336819"/>
                    <a:pt x="310667" y="338138"/>
                    <a:pt x="309356" y="338138"/>
                  </a:cubicBezTo>
                  <a:cubicBezTo>
                    <a:pt x="309356" y="338138"/>
                    <a:pt x="309356" y="338138"/>
                    <a:pt x="231982" y="338138"/>
                  </a:cubicBezTo>
                  <a:cubicBezTo>
                    <a:pt x="228048" y="338138"/>
                    <a:pt x="225425" y="335500"/>
                    <a:pt x="225425" y="331542"/>
                  </a:cubicBezTo>
                  <a:cubicBezTo>
                    <a:pt x="225425" y="331542"/>
                    <a:pt x="225425" y="331542"/>
                    <a:pt x="225425" y="290647"/>
                  </a:cubicBezTo>
                  <a:cubicBezTo>
                    <a:pt x="225425" y="265582"/>
                    <a:pt x="246408" y="244475"/>
                    <a:pt x="270013" y="244475"/>
                  </a:cubicBezTo>
                  <a:close/>
                  <a:moveTo>
                    <a:pt x="157956" y="244475"/>
                  </a:moveTo>
                  <a:cubicBezTo>
                    <a:pt x="183239" y="244475"/>
                    <a:pt x="203200" y="265582"/>
                    <a:pt x="203200" y="290647"/>
                  </a:cubicBezTo>
                  <a:cubicBezTo>
                    <a:pt x="203200" y="290647"/>
                    <a:pt x="203200" y="290647"/>
                    <a:pt x="203200" y="331542"/>
                  </a:cubicBezTo>
                  <a:cubicBezTo>
                    <a:pt x="203200" y="332861"/>
                    <a:pt x="203200" y="335500"/>
                    <a:pt x="201869" y="335500"/>
                  </a:cubicBezTo>
                  <a:cubicBezTo>
                    <a:pt x="200538" y="336819"/>
                    <a:pt x="199208" y="338138"/>
                    <a:pt x="196546" y="338138"/>
                  </a:cubicBezTo>
                  <a:cubicBezTo>
                    <a:pt x="196546" y="338138"/>
                    <a:pt x="196546" y="338138"/>
                    <a:pt x="119365" y="338138"/>
                  </a:cubicBezTo>
                  <a:cubicBezTo>
                    <a:pt x="115373" y="338138"/>
                    <a:pt x="112712" y="335500"/>
                    <a:pt x="112712" y="331542"/>
                  </a:cubicBezTo>
                  <a:cubicBezTo>
                    <a:pt x="112712" y="331542"/>
                    <a:pt x="112712" y="331542"/>
                    <a:pt x="112712" y="290647"/>
                  </a:cubicBezTo>
                  <a:cubicBezTo>
                    <a:pt x="112712" y="265582"/>
                    <a:pt x="132672" y="244475"/>
                    <a:pt x="157956" y="244475"/>
                  </a:cubicBezTo>
                  <a:close/>
                  <a:moveTo>
                    <a:pt x="45900" y="244475"/>
                  </a:moveTo>
                  <a:cubicBezTo>
                    <a:pt x="69505" y="244475"/>
                    <a:pt x="90488" y="265582"/>
                    <a:pt x="90488" y="290647"/>
                  </a:cubicBezTo>
                  <a:cubicBezTo>
                    <a:pt x="90488" y="290647"/>
                    <a:pt x="90488" y="290647"/>
                    <a:pt x="90488" y="331542"/>
                  </a:cubicBezTo>
                  <a:cubicBezTo>
                    <a:pt x="90488" y="332861"/>
                    <a:pt x="90488" y="335500"/>
                    <a:pt x="89176" y="335500"/>
                  </a:cubicBezTo>
                  <a:cubicBezTo>
                    <a:pt x="87865" y="336819"/>
                    <a:pt x="85242" y="338138"/>
                    <a:pt x="83931" y="338138"/>
                  </a:cubicBezTo>
                  <a:cubicBezTo>
                    <a:pt x="83931" y="338138"/>
                    <a:pt x="83931" y="338138"/>
                    <a:pt x="6557" y="338138"/>
                  </a:cubicBezTo>
                  <a:cubicBezTo>
                    <a:pt x="3934" y="338138"/>
                    <a:pt x="0" y="335500"/>
                    <a:pt x="0" y="331542"/>
                  </a:cubicBezTo>
                  <a:cubicBezTo>
                    <a:pt x="0" y="331542"/>
                    <a:pt x="0" y="331542"/>
                    <a:pt x="0" y="290647"/>
                  </a:cubicBezTo>
                  <a:cubicBezTo>
                    <a:pt x="0" y="265582"/>
                    <a:pt x="20983" y="244475"/>
                    <a:pt x="45900" y="244475"/>
                  </a:cubicBezTo>
                  <a:close/>
                  <a:moveTo>
                    <a:pt x="271463" y="180975"/>
                  </a:moveTo>
                  <a:cubicBezTo>
                    <a:pt x="287200" y="180975"/>
                    <a:pt x="301625" y="194089"/>
                    <a:pt x="301625" y="211138"/>
                  </a:cubicBezTo>
                  <a:cubicBezTo>
                    <a:pt x="301625" y="228186"/>
                    <a:pt x="287200" y="241300"/>
                    <a:pt x="271463" y="241300"/>
                  </a:cubicBezTo>
                  <a:cubicBezTo>
                    <a:pt x="254414" y="241300"/>
                    <a:pt x="241300" y="228186"/>
                    <a:pt x="241300" y="211138"/>
                  </a:cubicBezTo>
                  <a:cubicBezTo>
                    <a:pt x="241300" y="194089"/>
                    <a:pt x="254414" y="180975"/>
                    <a:pt x="271463" y="180975"/>
                  </a:cubicBezTo>
                  <a:close/>
                  <a:moveTo>
                    <a:pt x="159420" y="180975"/>
                  </a:moveTo>
                  <a:cubicBezTo>
                    <a:pt x="175506" y="180975"/>
                    <a:pt x="188912" y="194089"/>
                    <a:pt x="188912" y="211138"/>
                  </a:cubicBezTo>
                  <a:cubicBezTo>
                    <a:pt x="188912" y="228186"/>
                    <a:pt x="175506" y="241300"/>
                    <a:pt x="159420" y="241300"/>
                  </a:cubicBezTo>
                  <a:cubicBezTo>
                    <a:pt x="141992" y="241300"/>
                    <a:pt x="128587" y="228186"/>
                    <a:pt x="128587" y="211138"/>
                  </a:cubicBezTo>
                  <a:cubicBezTo>
                    <a:pt x="128587" y="194089"/>
                    <a:pt x="141992" y="180975"/>
                    <a:pt x="159420" y="180975"/>
                  </a:cubicBezTo>
                  <a:close/>
                  <a:moveTo>
                    <a:pt x="46038" y="180975"/>
                  </a:moveTo>
                  <a:cubicBezTo>
                    <a:pt x="62697" y="180975"/>
                    <a:pt x="76201" y="194479"/>
                    <a:pt x="76201" y="211138"/>
                  </a:cubicBezTo>
                  <a:cubicBezTo>
                    <a:pt x="76201" y="227797"/>
                    <a:pt x="62697" y="241301"/>
                    <a:pt x="46038" y="241301"/>
                  </a:cubicBezTo>
                  <a:cubicBezTo>
                    <a:pt x="29379" y="241301"/>
                    <a:pt x="15875" y="227797"/>
                    <a:pt x="15875" y="211138"/>
                  </a:cubicBezTo>
                  <a:cubicBezTo>
                    <a:pt x="15875" y="194479"/>
                    <a:pt x="29379" y="180975"/>
                    <a:pt x="46038" y="180975"/>
                  </a:cubicBezTo>
                  <a:close/>
                  <a:moveTo>
                    <a:pt x="270005" y="77788"/>
                  </a:moveTo>
                  <a:cubicBezTo>
                    <a:pt x="252736" y="77788"/>
                    <a:pt x="238125" y="92457"/>
                    <a:pt x="238125" y="109792"/>
                  </a:cubicBezTo>
                  <a:cubicBezTo>
                    <a:pt x="238125" y="109792"/>
                    <a:pt x="238125" y="109792"/>
                    <a:pt x="238125" y="144463"/>
                  </a:cubicBezTo>
                  <a:cubicBezTo>
                    <a:pt x="238125" y="144463"/>
                    <a:pt x="238125" y="144463"/>
                    <a:pt x="303213" y="144463"/>
                  </a:cubicBezTo>
                  <a:lnTo>
                    <a:pt x="303213" y="109792"/>
                  </a:lnTo>
                  <a:cubicBezTo>
                    <a:pt x="303213" y="92457"/>
                    <a:pt x="288602" y="77788"/>
                    <a:pt x="270005" y="77788"/>
                  </a:cubicBezTo>
                  <a:close/>
                  <a:moveTo>
                    <a:pt x="270013" y="65088"/>
                  </a:moveTo>
                  <a:cubicBezTo>
                    <a:pt x="294930" y="65088"/>
                    <a:pt x="315913" y="84876"/>
                    <a:pt x="315913" y="109941"/>
                  </a:cubicBezTo>
                  <a:cubicBezTo>
                    <a:pt x="315913" y="109941"/>
                    <a:pt x="315913" y="109941"/>
                    <a:pt x="315913" y="150836"/>
                  </a:cubicBezTo>
                  <a:cubicBezTo>
                    <a:pt x="315913" y="153474"/>
                    <a:pt x="314602" y="154794"/>
                    <a:pt x="313290" y="156113"/>
                  </a:cubicBezTo>
                  <a:cubicBezTo>
                    <a:pt x="313290" y="157432"/>
                    <a:pt x="310667" y="158751"/>
                    <a:pt x="309356" y="158751"/>
                  </a:cubicBezTo>
                  <a:cubicBezTo>
                    <a:pt x="309356" y="158751"/>
                    <a:pt x="309356" y="158751"/>
                    <a:pt x="231982" y="158751"/>
                  </a:cubicBezTo>
                  <a:cubicBezTo>
                    <a:pt x="228048" y="158751"/>
                    <a:pt x="225425" y="154794"/>
                    <a:pt x="225425" y="150836"/>
                  </a:cubicBezTo>
                  <a:cubicBezTo>
                    <a:pt x="225425" y="150836"/>
                    <a:pt x="225425" y="150836"/>
                    <a:pt x="225425" y="109941"/>
                  </a:cubicBezTo>
                  <a:cubicBezTo>
                    <a:pt x="225425" y="84876"/>
                    <a:pt x="246408" y="65088"/>
                    <a:pt x="270013" y="65088"/>
                  </a:cubicBezTo>
                  <a:close/>
                  <a:moveTo>
                    <a:pt x="157956" y="65088"/>
                  </a:moveTo>
                  <a:cubicBezTo>
                    <a:pt x="183239" y="65088"/>
                    <a:pt x="203200" y="84876"/>
                    <a:pt x="203200" y="109941"/>
                  </a:cubicBezTo>
                  <a:cubicBezTo>
                    <a:pt x="203200" y="109941"/>
                    <a:pt x="203200" y="109941"/>
                    <a:pt x="203200" y="150836"/>
                  </a:cubicBezTo>
                  <a:cubicBezTo>
                    <a:pt x="203200" y="153474"/>
                    <a:pt x="203200" y="154794"/>
                    <a:pt x="201869" y="156113"/>
                  </a:cubicBezTo>
                  <a:cubicBezTo>
                    <a:pt x="200538" y="157432"/>
                    <a:pt x="199208" y="158751"/>
                    <a:pt x="196546" y="158751"/>
                  </a:cubicBezTo>
                  <a:cubicBezTo>
                    <a:pt x="196546" y="158751"/>
                    <a:pt x="196546" y="158751"/>
                    <a:pt x="119365" y="158751"/>
                  </a:cubicBezTo>
                  <a:cubicBezTo>
                    <a:pt x="115373" y="158751"/>
                    <a:pt x="112712" y="154794"/>
                    <a:pt x="112712" y="150836"/>
                  </a:cubicBezTo>
                  <a:cubicBezTo>
                    <a:pt x="112712" y="150836"/>
                    <a:pt x="112712" y="150836"/>
                    <a:pt x="112712" y="109941"/>
                  </a:cubicBezTo>
                  <a:cubicBezTo>
                    <a:pt x="112712" y="84876"/>
                    <a:pt x="132672" y="65088"/>
                    <a:pt x="157956" y="65088"/>
                  </a:cubicBezTo>
                  <a:close/>
                  <a:moveTo>
                    <a:pt x="45900" y="65088"/>
                  </a:moveTo>
                  <a:cubicBezTo>
                    <a:pt x="69505" y="65088"/>
                    <a:pt x="90488" y="84876"/>
                    <a:pt x="90488" y="109941"/>
                  </a:cubicBezTo>
                  <a:cubicBezTo>
                    <a:pt x="90488" y="109941"/>
                    <a:pt x="90488" y="109941"/>
                    <a:pt x="90488" y="150836"/>
                  </a:cubicBezTo>
                  <a:cubicBezTo>
                    <a:pt x="90488" y="153474"/>
                    <a:pt x="90488" y="154794"/>
                    <a:pt x="89176" y="156113"/>
                  </a:cubicBezTo>
                  <a:cubicBezTo>
                    <a:pt x="87865" y="157432"/>
                    <a:pt x="85242" y="158751"/>
                    <a:pt x="83931" y="158751"/>
                  </a:cubicBezTo>
                  <a:cubicBezTo>
                    <a:pt x="83931" y="158751"/>
                    <a:pt x="83931" y="158751"/>
                    <a:pt x="6557" y="158751"/>
                  </a:cubicBezTo>
                  <a:cubicBezTo>
                    <a:pt x="3934" y="158751"/>
                    <a:pt x="0" y="154794"/>
                    <a:pt x="0" y="150836"/>
                  </a:cubicBezTo>
                  <a:cubicBezTo>
                    <a:pt x="0" y="150836"/>
                    <a:pt x="0" y="150836"/>
                    <a:pt x="0" y="109941"/>
                  </a:cubicBezTo>
                  <a:cubicBezTo>
                    <a:pt x="0" y="84876"/>
                    <a:pt x="20983" y="65088"/>
                    <a:pt x="45900" y="65088"/>
                  </a:cubicBezTo>
                  <a:close/>
                  <a:moveTo>
                    <a:pt x="270669" y="14288"/>
                  </a:moveTo>
                  <a:cubicBezTo>
                    <a:pt x="261463" y="14288"/>
                    <a:pt x="254000" y="21751"/>
                    <a:pt x="254000" y="30957"/>
                  </a:cubicBezTo>
                  <a:cubicBezTo>
                    <a:pt x="254000" y="40163"/>
                    <a:pt x="261463" y="47626"/>
                    <a:pt x="270669" y="47626"/>
                  </a:cubicBezTo>
                  <a:cubicBezTo>
                    <a:pt x="279875" y="47626"/>
                    <a:pt x="287338" y="40163"/>
                    <a:pt x="287338" y="30957"/>
                  </a:cubicBezTo>
                  <a:cubicBezTo>
                    <a:pt x="287338" y="21751"/>
                    <a:pt x="279875" y="14288"/>
                    <a:pt x="270669" y="14288"/>
                  </a:cubicBezTo>
                  <a:close/>
                  <a:moveTo>
                    <a:pt x="271463" y="0"/>
                  </a:moveTo>
                  <a:cubicBezTo>
                    <a:pt x="287200" y="0"/>
                    <a:pt x="301625" y="13459"/>
                    <a:pt x="301625" y="30957"/>
                  </a:cubicBezTo>
                  <a:cubicBezTo>
                    <a:pt x="301625" y="48454"/>
                    <a:pt x="287200" y="61913"/>
                    <a:pt x="271463" y="61913"/>
                  </a:cubicBezTo>
                  <a:cubicBezTo>
                    <a:pt x="254414" y="61913"/>
                    <a:pt x="241300" y="48454"/>
                    <a:pt x="241300" y="30957"/>
                  </a:cubicBezTo>
                  <a:cubicBezTo>
                    <a:pt x="241300" y="13459"/>
                    <a:pt x="254414" y="0"/>
                    <a:pt x="271463" y="0"/>
                  </a:cubicBezTo>
                  <a:close/>
                  <a:moveTo>
                    <a:pt x="159420" y="0"/>
                  </a:moveTo>
                  <a:cubicBezTo>
                    <a:pt x="175506" y="0"/>
                    <a:pt x="188912" y="13459"/>
                    <a:pt x="188912" y="30957"/>
                  </a:cubicBezTo>
                  <a:cubicBezTo>
                    <a:pt x="188912" y="48454"/>
                    <a:pt x="175506" y="61913"/>
                    <a:pt x="159420" y="61913"/>
                  </a:cubicBezTo>
                  <a:cubicBezTo>
                    <a:pt x="141992" y="61913"/>
                    <a:pt x="128587" y="48454"/>
                    <a:pt x="128587" y="30957"/>
                  </a:cubicBezTo>
                  <a:cubicBezTo>
                    <a:pt x="128587" y="13459"/>
                    <a:pt x="141992" y="0"/>
                    <a:pt x="159420" y="0"/>
                  </a:cubicBezTo>
                  <a:close/>
                  <a:moveTo>
                    <a:pt x="46037" y="0"/>
                  </a:moveTo>
                  <a:cubicBezTo>
                    <a:pt x="63086" y="0"/>
                    <a:pt x="76200" y="13459"/>
                    <a:pt x="76200" y="30957"/>
                  </a:cubicBezTo>
                  <a:cubicBezTo>
                    <a:pt x="76200" y="48454"/>
                    <a:pt x="63086" y="61913"/>
                    <a:pt x="46037" y="61913"/>
                  </a:cubicBezTo>
                  <a:cubicBezTo>
                    <a:pt x="28989" y="61913"/>
                    <a:pt x="15875" y="48454"/>
                    <a:pt x="15875" y="30957"/>
                  </a:cubicBezTo>
                  <a:cubicBezTo>
                    <a:pt x="15875" y="13459"/>
                    <a:pt x="28989" y="0"/>
                    <a:pt x="4603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19" name="椭圆 13"/>
            <p:cNvSpPr/>
            <p:nvPr/>
          </p:nvSpPr>
          <p:spPr>
            <a:xfrm>
              <a:off x="3182710" y="3524132"/>
              <a:ext cx="337460" cy="337458"/>
            </a:xfrm>
            <a:custGeom>
              <a:avLst/>
              <a:gdLst>
                <a:gd name="connsiteX0" fmla="*/ 199497 w 331788"/>
                <a:gd name="connsiteY0" fmla="*/ 265112 h 331787"/>
                <a:gd name="connsiteX1" fmla="*/ 209798 w 331788"/>
                <a:gd name="connsiteY1" fmla="*/ 279217 h 331787"/>
                <a:gd name="connsiteX2" fmla="*/ 238126 w 331788"/>
                <a:gd name="connsiteY2" fmla="*/ 315118 h 331787"/>
                <a:gd name="connsiteX3" fmla="*/ 166018 w 331788"/>
                <a:gd name="connsiteY3" fmla="*/ 331787 h 331787"/>
                <a:gd name="connsiteX4" fmla="*/ 122238 w 331788"/>
                <a:gd name="connsiteY4" fmla="*/ 325376 h 331787"/>
                <a:gd name="connsiteX5" fmla="*/ 199497 w 331788"/>
                <a:gd name="connsiteY5" fmla="*/ 265112 h 331787"/>
                <a:gd name="connsiteX6" fmla="*/ 190500 w 331788"/>
                <a:gd name="connsiteY6" fmla="*/ 228600 h 331787"/>
                <a:gd name="connsiteX7" fmla="*/ 201490 w 331788"/>
                <a:gd name="connsiteY7" fmla="*/ 228600 h 331787"/>
                <a:gd name="connsiteX8" fmla="*/ 206375 w 331788"/>
                <a:gd name="connsiteY8" fmla="*/ 236394 h 331787"/>
                <a:gd name="connsiteX9" fmla="*/ 200269 w 331788"/>
                <a:gd name="connsiteY9" fmla="*/ 242888 h 331787"/>
                <a:gd name="connsiteX10" fmla="*/ 190500 w 331788"/>
                <a:gd name="connsiteY10" fmla="*/ 228600 h 331787"/>
                <a:gd name="connsiteX11" fmla="*/ 146452 w 331788"/>
                <a:gd name="connsiteY11" fmla="*/ 228600 h 331787"/>
                <a:gd name="connsiteX12" fmla="*/ 164590 w 331788"/>
                <a:gd name="connsiteY12" fmla="*/ 229897 h 331787"/>
                <a:gd name="connsiteX13" fmla="*/ 165885 w 331788"/>
                <a:gd name="connsiteY13" fmla="*/ 229897 h 331787"/>
                <a:gd name="connsiteX14" fmla="*/ 173659 w 331788"/>
                <a:gd name="connsiteY14" fmla="*/ 229897 h 331787"/>
                <a:gd name="connsiteX15" fmla="*/ 190501 w 331788"/>
                <a:gd name="connsiteY15" fmla="*/ 253240 h 331787"/>
                <a:gd name="connsiteX16" fmla="*/ 103699 w 331788"/>
                <a:gd name="connsiteY16" fmla="*/ 320675 h 331787"/>
                <a:gd name="connsiteX17" fmla="*/ 77788 w 331788"/>
                <a:gd name="connsiteY17" fmla="*/ 306410 h 331787"/>
                <a:gd name="connsiteX18" fmla="*/ 112768 w 331788"/>
                <a:gd name="connsiteY18" fmla="*/ 244162 h 331787"/>
                <a:gd name="connsiteX19" fmla="*/ 121837 w 331788"/>
                <a:gd name="connsiteY19" fmla="*/ 245459 h 331787"/>
                <a:gd name="connsiteX20" fmla="*/ 146452 w 331788"/>
                <a:gd name="connsiteY20" fmla="*/ 228600 h 331787"/>
                <a:gd name="connsiteX21" fmla="*/ 323851 w 331788"/>
                <a:gd name="connsiteY21" fmla="*/ 217487 h 331787"/>
                <a:gd name="connsiteX22" fmla="*/ 249631 w 331788"/>
                <a:gd name="connsiteY22" fmla="*/ 307975 h 331787"/>
                <a:gd name="connsiteX23" fmla="*/ 207963 w 331788"/>
                <a:gd name="connsiteY23" fmla="*/ 253682 h 331787"/>
                <a:gd name="connsiteX24" fmla="*/ 218380 w 331788"/>
                <a:gd name="connsiteY24" fmla="*/ 243341 h 331787"/>
                <a:gd name="connsiteX25" fmla="*/ 227495 w 331788"/>
                <a:gd name="connsiteY25" fmla="*/ 244634 h 331787"/>
                <a:gd name="connsiteX26" fmla="*/ 253537 w 331788"/>
                <a:gd name="connsiteY26" fmla="*/ 225243 h 331787"/>
                <a:gd name="connsiteX27" fmla="*/ 323851 w 331788"/>
                <a:gd name="connsiteY27" fmla="*/ 217487 h 331787"/>
                <a:gd name="connsiteX28" fmla="*/ 3175 w 331788"/>
                <a:gd name="connsiteY28" fmla="*/ 196850 h 331787"/>
                <a:gd name="connsiteX29" fmla="*/ 93642 w 331788"/>
                <a:gd name="connsiteY29" fmla="*/ 222902 h 331787"/>
                <a:gd name="connsiteX30" fmla="*/ 100013 w 331788"/>
                <a:gd name="connsiteY30" fmla="*/ 235927 h 331787"/>
                <a:gd name="connsiteX31" fmla="*/ 65610 w 331788"/>
                <a:gd name="connsiteY31" fmla="*/ 298450 h 331787"/>
                <a:gd name="connsiteX32" fmla="*/ 3175 w 331788"/>
                <a:gd name="connsiteY32" fmla="*/ 196850 h 331787"/>
                <a:gd name="connsiteX33" fmla="*/ 146517 w 331788"/>
                <a:gd name="connsiteY33" fmla="*/ 192087 h 331787"/>
                <a:gd name="connsiteX34" fmla="*/ 163513 w 331788"/>
                <a:gd name="connsiteY34" fmla="*/ 215900 h 331787"/>
                <a:gd name="connsiteX35" fmla="*/ 147825 w 331788"/>
                <a:gd name="connsiteY35" fmla="*/ 214577 h 331787"/>
                <a:gd name="connsiteX36" fmla="*/ 141288 w 331788"/>
                <a:gd name="connsiteY36" fmla="*/ 200025 h 331787"/>
                <a:gd name="connsiteX37" fmla="*/ 146517 w 331788"/>
                <a:gd name="connsiteY37" fmla="*/ 192087 h 331787"/>
                <a:gd name="connsiteX38" fmla="*/ 277877 w 331788"/>
                <a:gd name="connsiteY38" fmla="*/ 160337 h 331787"/>
                <a:gd name="connsiteX39" fmla="*/ 314326 w 331788"/>
                <a:gd name="connsiteY39" fmla="*/ 204624 h 331787"/>
                <a:gd name="connsiteX40" fmla="*/ 253143 w 331788"/>
                <a:gd name="connsiteY40" fmla="*/ 211137 h 331787"/>
                <a:gd name="connsiteX41" fmla="*/ 249238 w 331788"/>
                <a:gd name="connsiteY41" fmla="*/ 203322 h 331787"/>
                <a:gd name="connsiteX42" fmla="*/ 277877 w 331788"/>
                <a:gd name="connsiteY42" fmla="*/ 160337 h 331787"/>
                <a:gd name="connsiteX43" fmla="*/ 290513 w 331788"/>
                <a:gd name="connsiteY43" fmla="*/ 153987 h 331787"/>
                <a:gd name="connsiteX44" fmla="*/ 331788 w 331788"/>
                <a:gd name="connsiteY44" fmla="*/ 167061 h 331787"/>
                <a:gd name="connsiteX45" fmla="*/ 329125 w 331788"/>
                <a:gd name="connsiteY45" fmla="*/ 198437 h 331787"/>
                <a:gd name="connsiteX46" fmla="*/ 290513 w 331788"/>
                <a:gd name="connsiteY46" fmla="*/ 153987 h 331787"/>
                <a:gd name="connsiteX47" fmla="*/ 113341 w 331788"/>
                <a:gd name="connsiteY47" fmla="*/ 139700 h 331787"/>
                <a:gd name="connsiteX48" fmla="*/ 130085 w 331788"/>
                <a:gd name="connsiteY48" fmla="*/ 169324 h 331787"/>
                <a:gd name="connsiteX49" fmla="*/ 136525 w 331788"/>
                <a:gd name="connsiteY49" fmla="*/ 178340 h 331787"/>
                <a:gd name="connsiteX50" fmla="*/ 128797 w 331788"/>
                <a:gd name="connsiteY50" fmla="*/ 191219 h 331787"/>
                <a:gd name="connsiteX51" fmla="*/ 121069 w 331788"/>
                <a:gd name="connsiteY51" fmla="*/ 189932 h 331787"/>
                <a:gd name="connsiteX52" fmla="*/ 95310 w 331788"/>
                <a:gd name="connsiteY52" fmla="*/ 207963 h 331787"/>
                <a:gd name="connsiteX53" fmla="*/ 1288 w 331788"/>
                <a:gd name="connsiteY53" fmla="*/ 179628 h 331787"/>
                <a:gd name="connsiteX54" fmla="*/ 0 w 331788"/>
                <a:gd name="connsiteY54" fmla="*/ 165460 h 331787"/>
                <a:gd name="connsiteX55" fmla="*/ 1288 w 331788"/>
                <a:gd name="connsiteY55" fmla="*/ 151292 h 331787"/>
                <a:gd name="connsiteX56" fmla="*/ 113341 w 331788"/>
                <a:gd name="connsiteY56" fmla="*/ 139700 h 331787"/>
                <a:gd name="connsiteX57" fmla="*/ 186315 w 331788"/>
                <a:gd name="connsiteY57" fmla="*/ 138112 h 331787"/>
                <a:gd name="connsiteX58" fmla="*/ 268288 w 331788"/>
                <a:gd name="connsiteY58" fmla="*/ 149780 h 331787"/>
                <a:gd name="connsiteX59" fmla="*/ 238829 w 331788"/>
                <a:gd name="connsiteY59" fmla="*/ 193860 h 331787"/>
                <a:gd name="connsiteX60" fmla="*/ 227301 w 331788"/>
                <a:gd name="connsiteY60" fmla="*/ 191267 h 331787"/>
                <a:gd name="connsiteX61" fmla="*/ 200404 w 331788"/>
                <a:gd name="connsiteY61" fmla="*/ 214604 h 331787"/>
                <a:gd name="connsiteX62" fmla="*/ 179911 w 331788"/>
                <a:gd name="connsiteY62" fmla="*/ 215900 h 331787"/>
                <a:gd name="connsiteX63" fmla="*/ 155575 w 331788"/>
                <a:gd name="connsiteY63" fmla="*/ 179599 h 331787"/>
                <a:gd name="connsiteX64" fmla="*/ 173507 w 331788"/>
                <a:gd name="connsiteY64" fmla="*/ 154966 h 331787"/>
                <a:gd name="connsiteX65" fmla="*/ 186315 w 331788"/>
                <a:gd name="connsiteY65" fmla="*/ 138112 h 331787"/>
                <a:gd name="connsiteX66" fmla="*/ 168276 w 331788"/>
                <a:gd name="connsiteY66" fmla="*/ 138112 h 331787"/>
                <a:gd name="connsiteX67" fmla="*/ 161661 w 331788"/>
                <a:gd name="connsiteY67" fmla="*/ 145566 h 331787"/>
                <a:gd name="connsiteX68" fmla="*/ 145786 w 331788"/>
                <a:gd name="connsiteY68" fmla="*/ 166687 h 331787"/>
                <a:gd name="connsiteX69" fmla="*/ 141817 w 331788"/>
                <a:gd name="connsiteY69" fmla="*/ 161718 h 331787"/>
                <a:gd name="connsiteX70" fmla="*/ 128588 w 331788"/>
                <a:gd name="connsiteY70" fmla="*/ 139354 h 331787"/>
                <a:gd name="connsiteX71" fmla="*/ 168276 w 331788"/>
                <a:gd name="connsiteY71" fmla="*/ 138112 h 331787"/>
                <a:gd name="connsiteX72" fmla="*/ 220028 w 331788"/>
                <a:gd name="connsiteY72" fmla="*/ 103187 h 331787"/>
                <a:gd name="connsiteX73" fmla="*/ 232728 w 331788"/>
                <a:gd name="connsiteY73" fmla="*/ 105784 h 331787"/>
                <a:gd name="connsiteX74" fmla="*/ 237808 w 331788"/>
                <a:gd name="connsiteY74" fmla="*/ 105784 h 331787"/>
                <a:gd name="connsiteX75" fmla="*/ 246698 w 331788"/>
                <a:gd name="connsiteY75" fmla="*/ 118773 h 331787"/>
                <a:gd name="connsiteX76" fmla="*/ 255588 w 331788"/>
                <a:gd name="connsiteY76" fmla="*/ 131762 h 331787"/>
                <a:gd name="connsiteX77" fmla="*/ 198438 w 331788"/>
                <a:gd name="connsiteY77" fmla="*/ 125267 h 331787"/>
                <a:gd name="connsiteX78" fmla="*/ 220028 w 331788"/>
                <a:gd name="connsiteY78" fmla="*/ 103187 h 331787"/>
                <a:gd name="connsiteX79" fmla="*/ 317236 w 331788"/>
                <a:gd name="connsiteY79" fmla="*/ 98425 h 331787"/>
                <a:gd name="connsiteX80" fmla="*/ 331788 w 331788"/>
                <a:gd name="connsiteY80" fmla="*/ 152400 h 331787"/>
                <a:gd name="connsiteX81" fmla="*/ 292100 w 331788"/>
                <a:gd name="connsiteY81" fmla="*/ 140552 h 331787"/>
                <a:gd name="connsiteX82" fmla="*/ 317236 w 331788"/>
                <a:gd name="connsiteY82" fmla="*/ 98425 h 331787"/>
                <a:gd name="connsiteX83" fmla="*/ 286068 w 331788"/>
                <a:gd name="connsiteY83" fmla="*/ 52387 h 331787"/>
                <a:gd name="connsiteX84" fmla="*/ 309563 w 331788"/>
                <a:gd name="connsiteY84" fmla="*/ 84748 h 331787"/>
                <a:gd name="connsiteX85" fmla="*/ 278236 w 331788"/>
                <a:gd name="connsiteY85" fmla="*/ 136525 h 331787"/>
                <a:gd name="connsiteX86" fmla="*/ 276931 w 331788"/>
                <a:gd name="connsiteY86" fmla="*/ 136525 h 331787"/>
                <a:gd name="connsiteX87" fmla="*/ 258657 w 331788"/>
                <a:gd name="connsiteY87" fmla="*/ 110636 h 331787"/>
                <a:gd name="connsiteX88" fmla="*/ 250825 w 331788"/>
                <a:gd name="connsiteY88" fmla="*/ 98986 h 331787"/>
                <a:gd name="connsiteX89" fmla="*/ 259962 w 331788"/>
                <a:gd name="connsiteY89" fmla="*/ 78275 h 331787"/>
                <a:gd name="connsiteX90" fmla="*/ 258657 w 331788"/>
                <a:gd name="connsiteY90" fmla="*/ 70509 h 331787"/>
                <a:gd name="connsiteX91" fmla="*/ 286068 w 331788"/>
                <a:gd name="connsiteY91" fmla="*/ 52387 h 331787"/>
                <a:gd name="connsiteX92" fmla="*/ 73025 w 331788"/>
                <a:gd name="connsiteY92" fmla="*/ 28575 h 331787"/>
                <a:gd name="connsiteX93" fmla="*/ 107950 w 331788"/>
                <a:gd name="connsiteY93" fmla="*/ 126377 h 331787"/>
                <a:gd name="connsiteX94" fmla="*/ 3175 w 331788"/>
                <a:gd name="connsiteY94" fmla="*/ 138113 h 331787"/>
                <a:gd name="connsiteX95" fmla="*/ 73025 w 331788"/>
                <a:gd name="connsiteY95" fmla="*/ 28575 h 331787"/>
                <a:gd name="connsiteX96" fmla="*/ 203200 w 331788"/>
                <a:gd name="connsiteY96" fmla="*/ 4762 h 331787"/>
                <a:gd name="connsiteX97" fmla="*/ 274638 w 331788"/>
                <a:gd name="connsiteY97" fmla="*/ 41817 h 331787"/>
                <a:gd name="connsiteX98" fmla="*/ 251258 w 331788"/>
                <a:gd name="connsiteY98" fmla="*/ 57150 h 331787"/>
                <a:gd name="connsiteX99" fmla="*/ 233074 w 331788"/>
                <a:gd name="connsiteY99" fmla="*/ 50761 h 331787"/>
                <a:gd name="connsiteX100" fmla="*/ 225281 w 331788"/>
                <a:gd name="connsiteY100" fmla="*/ 52039 h 331787"/>
                <a:gd name="connsiteX101" fmla="*/ 203200 w 331788"/>
                <a:gd name="connsiteY101" fmla="*/ 4762 h 331787"/>
                <a:gd name="connsiteX102" fmla="*/ 165260 w 331788"/>
                <a:gd name="connsiteY102" fmla="*/ 0 h 331787"/>
                <a:gd name="connsiteX103" fmla="*/ 185786 w 331788"/>
                <a:gd name="connsiteY103" fmla="*/ 1290 h 331787"/>
                <a:gd name="connsiteX104" fmla="*/ 212725 w 331788"/>
                <a:gd name="connsiteY104" fmla="*/ 59333 h 331787"/>
                <a:gd name="connsiteX105" fmla="*/ 205028 w 331788"/>
                <a:gd name="connsiteY105" fmla="*/ 77390 h 331787"/>
                <a:gd name="connsiteX106" fmla="*/ 208876 w 331788"/>
                <a:gd name="connsiteY106" fmla="*/ 91579 h 331787"/>
                <a:gd name="connsiteX107" fmla="*/ 179371 w 331788"/>
                <a:gd name="connsiteY107" fmla="*/ 122535 h 331787"/>
                <a:gd name="connsiteX108" fmla="*/ 176806 w 331788"/>
                <a:gd name="connsiteY108" fmla="*/ 122535 h 331787"/>
                <a:gd name="connsiteX109" fmla="*/ 122927 w 331788"/>
                <a:gd name="connsiteY109" fmla="*/ 123825 h 331787"/>
                <a:gd name="connsiteX110" fmla="*/ 85725 w 331788"/>
                <a:gd name="connsiteY110" fmla="*/ 20637 h 331787"/>
                <a:gd name="connsiteX111" fmla="*/ 165260 w 331788"/>
                <a:gd name="connsiteY111" fmla="*/ 0 h 331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331788" h="331787">
                  <a:moveTo>
                    <a:pt x="199497" y="265112"/>
                  </a:moveTo>
                  <a:cubicBezTo>
                    <a:pt x="203360" y="270241"/>
                    <a:pt x="205935" y="274088"/>
                    <a:pt x="209798" y="279217"/>
                  </a:cubicBezTo>
                  <a:cubicBezTo>
                    <a:pt x="222674" y="295885"/>
                    <a:pt x="231688" y="307425"/>
                    <a:pt x="238126" y="315118"/>
                  </a:cubicBezTo>
                  <a:cubicBezTo>
                    <a:pt x="216236" y="325376"/>
                    <a:pt x="191771" y="331787"/>
                    <a:pt x="166018" y="331787"/>
                  </a:cubicBezTo>
                  <a:cubicBezTo>
                    <a:pt x="150566" y="331787"/>
                    <a:pt x="136402" y="329223"/>
                    <a:pt x="122238" y="325376"/>
                  </a:cubicBezTo>
                  <a:cubicBezTo>
                    <a:pt x="141553" y="312554"/>
                    <a:pt x="169881" y="293321"/>
                    <a:pt x="199497" y="265112"/>
                  </a:cubicBezTo>
                  <a:close/>
                  <a:moveTo>
                    <a:pt x="190500" y="228600"/>
                  </a:moveTo>
                  <a:cubicBezTo>
                    <a:pt x="194163" y="228600"/>
                    <a:pt x="197827" y="228600"/>
                    <a:pt x="201490" y="228600"/>
                  </a:cubicBezTo>
                  <a:cubicBezTo>
                    <a:pt x="202712" y="231198"/>
                    <a:pt x="203933" y="233796"/>
                    <a:pt x="206375" y="236394"/>
                  </a:cubicBezTo>
                  <a:cubicBezTo>
                    <a:pt x="203933" y="237693"/>
                    <a:pt x="201490" y="240290"/>
                    <a:pt x="200269" y="242888"/>
                  </a:cubicBezTo>
                  <a:cubicBezTo>
                    <a:pt x="196606" y="237693"/>
                    <a:pt x="194163" y="233796"/>
                    <a:pt x="190500" y="228600"/>
                  </a:cubicBezTo>
                  <a:close/>
                  <a:moveTo>
                    <a:pt x="146452" y="228600"/>
                  </a:moveTo>
                  <a:cubicBezTo>
                    <a:pt x="152930" y="228600"/>
                    <a:pt x="159408" y="229897"/>
                    <a:pt x="164590" y="229897"/>
                  </a:cubicBezTo>
                  <a:cubicBezTo>
                    <a:pt x="164590" y="229897"/>
                    <a:pt x="164590" y="229897"/>
                    <a:pt x="165885" y="229897"/>
                  </a:cubicBezTo>
                  <a:cubicBezTo>
                    <a:pt x="168477" y="229897"/>
                    <a:pt x="171068" y="229897"/>
                    <a:pt x="173659" y="229897"/>
                  </a:cubicBezTo>
                  <a:cubicBezTo>
                    <a:pt x="178841" y="237678"/>
                    <a:pt x="185319" y="245459"/>
                    <a:pt x="190501" y="253240"/>
                  </a:cubicBezTo>
                  <a:cubicBezTo>
                    <a:pt x="156817" y="286958"/>
                    <a:pt x="123132" y="309004"/>
                    <a:pt x="103699" y="320675"/>
                  </a:cubicBezTo>
                  <a:cubicBezTo>
                    <a:pt x="94630" y="316785"/>
                    <a:pt x="85561" y="311597"/>
                    <a:pt x="77788" y="306410"/>
                  </a:cubicBezTo>
                  <a:cubicBezTo>
                    <a:pt x="84266" y="293442"/>
                    <a:pt x="97221" y="271396"/>
                    <a:pt x="112768" y="244162"/>
                  </a:cubicBezTo>
                  <a:cubicBezTo>
                    <a:pt x="115359" y="245459"/>
                    <a:pt x="117950" y="245459"/>
                    <a:pt x="121837" y="245459"/>
                  </a:cubicBezTo>
                  <a:cubicBezTo>
                    <a:pt x="132201" y="245459"/>
                    <a:pt x="142566" y="238975"/>
                    <a:pt x="146452" y="228600"/>
                  </a:cubicBezTo>
                  <a:close/>
                  <a:moveTo>
                    <a:pt x="323851" y="217487"/>
                  </a:moveTo>
                  <a:cubicBezTo>
                    <a:pt x="310830" y="256268"/>
                    <a:pt x="284788" y="287292"/>
                    <a:pt x="249631" y="307975"/>
                  </a:cubicBezTo>
                  <a:cubicBezTo>
                    <a:pt x="240516" y="295048"/>
                    <a:pt x="224890" y="275658"/>
                    <a:pt x="207963" y="253682"/>
                  </a:cubicBezTo>
                  <a:cubicBezTo>
                    <a:pt x="211869" y="249804"/>
                    <a:pt x="214474" y="247219"/>
                    <a:pt x="218380" y="243341"/>
                  </a:cubicBezTo>
                  <a:cubicBezTo>
                    <a:pt x="220984" y="244634"/>
                    <a:pt x="223588" y="244634"/>
                    <a:pt x="227495" y="244634"/>
                  </a:cubicBezTo>
                  <a:cubicBezTo>
                    <a:pt x="239214" y="244634"/>
                    <a:pt x="250933" y="236878"/>
                    <a:pt x="253537" y="225243"/>
                  </a:cubicBezTo>
                  <a:cubicBezTo>
                    <a:pt x="280881" y="222658"/>
                    <a:pt x="304319" y="220073"/>
                    <a:pt x="323851" y="217487"/>
                  </a:cubicBezTo>
                  <a:close/>
                  <a:moveTo>
                    <a:pt x="3175" y="196850"/>
                  </a:moveTo>
                  <a:cubicBezTo>
                    <a:pt x="23562" y="204666"/>
                    <a:pt x="55417" y="215086"/>
                    <a:pt x="93642" y="222902"/>
                  </a:cubicBezTo>
                  <a:cubicBezTo>
                    <a:pt x="94916" y="228112"/>
                    <a:pt x="96190" y="232019"/>
                    <a:pt x="100013" y="235927"/>
                  </a:cubicBezTo>
                  <a:cubicBezTo>
                    <a:pt x="84723" y="261978"/>
                    <a:pt x="71981" y="284122"/>
                    <a:pt x="65610" y="298450"/>
                  </a:cubicBezTo>
                  <a:cubicBezTo>
                    <a:pt x="33755" y="273702"/>
                    <a:pt x="10820" y="237230"/>
                    <a:pt x="3175" y="196850"/>
                  </a:cubicBezTo>
                  <a:close/>
                  <a:moveTo>
                    <a:pt x="146517" y="192087"/>
                  </a:moveTo>
                  <a:cubicBezTo>
                    <a:pt x="151747" y="200025"/>
                    <a:pt x="156976" y="207963"/>
                    <a:pt x="163513" y="215900"/>
                  </a:cubicBezTo>
                  <a:cubicBezTo>
                    <a:pt x="158284" y="215900"/>
                    <a:pt x="153054" y="214577"/>
                    <a:pt x="147825" y="214577"/>
                  </a:cubicBezTo>
                  <a:cubicBezTo>
                    <a:pt x="147825" y="209286"/>
                    <a:pt x="145210" y="203994"/>
                    <a:pt x="141288" y="200025"/>
                  </a:cubicBezTo>
                  <a:cubicBezTo>
                    <a:pt x="142595" y="197379"/>
                    <a:pt x="145210" y="194733"/>
                    <a:pt x="146517" y="192087"/>
                  </a:cubicBezTo>
                  <a:close/>
                  <a:moveTo>
                    <a:pt x="277877" y="160337"/>
                  </a:moveTo>
                  <a:cubicBezTo>
                    <a:pt x="290894" y="175968"/>
                    <a:pt x="302610" y="190296"/>
                    <a:pt x="314326" y="204624"/>
                  </a:cubicBezTo>
                  <a:cubicBezTo>
                    <a:pt x="297403" y="205927"/>
                    <a:pt x="276575" y="208532"/>
                    <a:pt x="253143" y="211137"/>
                  </a:cubicBezTo>
                  <a:cubicBezTo>
                    <a:pt x="251842" y="207230"/>
                    <a:pt x="251842" y="204624"/>
                    <a:pt x="249238" y="203322"/>
                  </a:cubicBezTo>
                  <a:cubicBezTo>
                    <a:pt x="259652" y="188994"/>
                    <a:pt x="270066" y="174665"/>
                    <a:pt x="277877" y="160337"/>
                  </a:cubicBezTo>
                  <a:close/>
                  <a:moveTo>
                    <a:pt x="290513" y="153987"/>
                  </a:moveTo>
                  <a:cubicBezTo>
                    <a:pt x="306490" y="159216"/>
                    <a:pt x="321136" y="163139"/>
                    <a:pt x="331788" y="167061"/>
                  </a:cubicBezTo>
                  <a:cubicBezTo>
                    <a:pt x="331788" y="178827"/>
                    <a:pt x="330457" y="187978"/>
                    <a:pt x="329125" y="198437"/>
                  </a:cubicBezTo>
                  <a:cubicBezTo>
                    <a:pt x="317142" y="185364"/>
                    <a:pt x="303828" y="170983"/>
                    <a:pt x="290513" y="153987"/>
                  </a:cubicBezTo>
                  <a:close/>
                  <a:moveTo>
                    <a:pt x="113341" y="139700"/>
                  </a:moveTo>
                  <a:cubicBezTo>
                    <a:pt x="118493" y="150004"/>
                    <a:pt x="124933" y="160307"/>
                    <a:pt x="130085" y="169324"/>
                  </a:cubicBezTo>
                  <a:cubicBezTo>
                    <a:pt x="132661" y="171900"/>
                    <a:pt x="135237" y="175764"/>
                    <a:pt x="136525" y="178340"/>
                  </a:cubicBezTo>
                  <a:cubicBezTo>
                    <a:pt x="133949" y="183492"/>
                    <a:pt x="131373" y="187356"/>
                    <a:pt x="128797" y="191219"/>
                  </a:cubicBezTo>
                  <a:cubicBezTo>
                    <a:pt x="126221" y="189932"/>
                    <a:pt x="123645" y="189932"/>
                    <a:pt x="121069" y="189932"/>
                  </a:cubicBezTo>
                  <a:cubicBezTo>
                    <a:pt x="109478" y="189932"/>
                    <a:pt x="99174" y="197659"/>
                    <a:pt x="95310" y="207963"/>
                  </a:cubicBezTo>
                  <a:cubicBezTo>
                    <a:pt x="52807" y="200235"/>
                    <a:pt x="19320" y="187356"/>
                    <a:pt x="1288" y="179628"/>
                  </a:cubicBezTo>
                  <a:cubicBezTo>
                    <a:pt x="0" y="174476"/>
                    <a:pt x="0" y="170612"/>
                    <a:pt x="0" y="165460"/>
                  </a:cubicBezTo>
                  <a:cubicBezTo>
                    <a:pt x="0" y="160307"/>
                    <a:pt x="0" y="156444"/>
                    <a:pt x="1288" y="151292"/>
                  </a:cubicBezTo>
                  <a:cubicBezTo>
                    <a:pt x="23183" y="147428"/>
                    <a:pt x="64399" y="142276"/>
                    <a:pt x="113341" y="139700"/>
                  </a:cubicBezTo>
                  <a:close/>
                  <a:moveTo>
                    <a:pt x="186315" y="138112"/>
                  </a:moveTo>
                  <a:cubicBezTo>
                    <a:pt x="215774" y="139408"/>
                    <a:pt x="243952" y="143298"/>
                    <a:pt x="268288" y="149780"/>
                  </a:cubicBezTo>
                  <a:cubicBezTo>
                    <a:pt x="259322" y="164042"/>
                    <a:pt x="249076" y="179599"/>
                    <a:pt x="238829" y="193860"/>
                  </a:cubicBezTo>
                  <a:cubicBezTo>
                    <a:pt x="234986" y="192564"/>
                    <a:pt x="231144" y="191267"/>
                    <a:pt x="227301" y="191267"/>
                  </a:cubicBezTo>
                  <a:cubicBezTo>
                    <a:pt x="213212" y="191267"/>
                    <a:pt x="201685" y="201639"/>
                    <a:pt x="200404" y="214604"/>
                  </a:cubicBezTo>
                  <a:cubicBezTo>
                    <a:pt x="194000" y="214604"/>
                    <a:pt x="186315" y="214604"/>
                    <a:pt x="179911" y="215900"/>
                  </a:cubicBezTo>
                  <a:cubicBezTo>
                    <a:pt x="170945" y="202936"/>
                    <a:pt x="163260" y="191267"/>
                    <a:pt x="155575" y="179599"/>
                  </a:cubicBezTo>
                  <a:cubicBezTo>
                    <a:pt x="160698" y="171820"/>
                    <a:pt x="167102" y="162745"/>
                    <a:pt x="173507" y="154966"/>
                  </a:cubicBezTo>
                  <a:cubicBezTo>
                    <a:pt x="177349" y="148483"/>
                    <a:pt x="182472" y="143298"/>
                    <a:pt x="186315" y="138112"/>
                  </a:cubicBezTo>
                  <a:close/>
                  <a:moveTo>
                    <a:pt x="168276" y="138112"/>
                  </a:moveTo>
                  <a:cubicBezTo>
                    <a:pt x="165630" y="140597"/>
                    <a:pt x="164307" y="143081"/>
                    <a:pt x="161661" y="145566"/>
                  </a:cubicBezTo>
                  <a:cubicBezTo>
                    <a:pt x="156370" y="153020"/>
                    <a:pt x="151078" y="159232"/>
                    <a:pt x="145786" y="166687"/>
                  </a:cubicBezTo>
                  <a:cubicBezTo>
                    <a:pt x="144463" y="165445"/>
                    <a:pt x="143140" y="162960"/>
                    <a:pt x="141817" y="161718"/>
                  </a:cubicBezTo>
                  <a:cubicBezTo>
                    <a:pt x="137849" y="154263"/>
                    <a:pt x="132557" y="146808"/>
                    <a:pt x="128588" y="139354"/>
                  </a:cubicBezTo>
                  <a:cubicBezTo>
                    <a:pt x="141817" y="139354"/>
                    <a:pt x="155047" y="138112"/>
                    <a:pt x="168276" y="138112"/>
                  </a:cubicBezTo>
                  <a:close/>
                  <a:moveTo>
                    <a:pt x="220028" y="103187"/>
                  </a:moveTo>
                  <a:cubicBezTo>
                    <a:pt x="223838" y="104486"/>
                    <a:pt x="227648" y="105784"/>
                    <a:pt x="232728" y="105784"/>
                  </a:cubicBezTo>
                  <a:cubicBezTo>
                    <a:pt x="233998" y="105784"/>
                    <a:pt x="236538" y="105784"/>
                    <a:pt x="237808" y="105784"/>
                  </a:cubicBezTo>
                  <a:cubicBezTo>
                    <a:pt x="241618" y="109681"/>
                    <a:pt x="244158" y="114877"/>
                    <a:pt x="246698" y="118773"/>
                  </a:cubicBezTo>
                  <a:cubicBezTo>
                    <a:pt x="249238" y="122670"/>
                    <a:pt x="253048" y="127865"/>
                    <a:pt x="255588" y="131762"/>
                  </a:cubicBezTo>
                  <a:cubicBezTo>
                    <a:pt x="237808" y="129164"/>
                    <a:pt x="218758" y="126566"/>
                    <a:pt x="198438" y="125267"/>
                  </a:cubicBezTo>
                  <a:cubicBezTo>
                    <a:pt x="206058" y="117474"/>
                    <a:pt x="213678" y="109681"/>
                    <a:pt x="220028" y="103187"/>
                  </a:cubicBezTo>
                  <a:close/>
                  <a:moveTo>
                    <a:pt x="317236" y="98425"/>
                  </a:moveTo>
                  <a:cubicBezTo>
                    <a:pt x="325173" y="115539"/>
                    <a:pt x="329142" y="133969"/>
                    <a:pt x="331788" y="152400"/>
                  </a:cubicBezTo>
                  <a:cubicBezTo>
                    <a:pt x="319882" y="148450"/>
                    <a:pt x="306652" y="144501"/>
                    <a:pt x="292100" y="140552"/>
                  </a:cubicBezTo>
                  <a:cubicBezTo>
                    <a:pt x="301361" y="124754"/>
                    <a:pt x="310621" y="111589"/>
                    <a:pt x="317236" y="98425"/>
                  </a:cubicBezTo>
                  <a:close/>
                  <a:moveTo>
                    <a:pt x="286068" y="52387"/>
                  </a:moveTo>
                  <a:cubicBezTo>
                    <a:pt x="295205" y="61448"/>
                    <a:pt x="303037" y="71803"/>
                    <a:pt x="309563" y="84748"/>
                  </a:cubicBezTo>
                  <a:cubicBezTo>
                    <a:pt x="301731" y="98986"/>
                    <a:pt x="289984" y="117108"/>
                    <a:pt x="278236" y="136525"/>
                  </a:cubicBezTo>
                  <a:cubicBezTo>
                    <a:pt x="278236" y="136525"/>
                    <a:pt x="276931" y="136525"/>
                    <a:pt x="276931" y="136525"/>
                  </a:cubicBezTo>
                  <a:cubicBezTo>
                    <a:pt x="270404" y="127464"/>
                    <a:pt x="265183" y="119697"/>
                    <a:pt x="258657" y="110636"/>
                  </a:cubicBezTo>
                  <a:cubicBezTo>
                    <a:pt x="256046" y="106753"/>
                    <a:pt x="253436" y="102870"/>
                    <a:pt x="250825" y="98986"/>
                  </a:cubicBezTo>
                  <a:cubicBezTo>
                    <a:pt x="256046" y="93809"/>
                    <a:pt x="259962" y="86042"/>
                    <a:pt x="259962" y="78275"/>
                  </a:cubicBezTo>
                  <a:cubicBezTo>
                    <a:pt x="259962" y="75687"/>
                    <a:pt x="259962" y="73098"/>
                    <a:pt x="258657" y="70509"/>
                  </a:cubicBezTo>
                  <a:cubicBezTo>
                    <a:pt x="269099" y="62742"/>
                    <a:pt x="278236" y="57564"/>
                    <a:pt x="286068" y="52387"/>
                  </a:cubicBezTo>
                  <a:close/>
                  <a:moveTo>
                    <a:pt x="73025" y="28575"/>
                  </a:moveTo>
                  <a:cubicBezTo>
                    <a:pt x="79493" y="54655"/>
                    <a:pt x="92428" y="92472"/>
                    <a:pt x="107950" y="126377"/>
                  </a:cubicBezTo>
                  <a:cubicBezTo>
                    <a:pt x="63970" y="128985"/>
                    <a:pt x="25165" y="134201"/>
                    <a:pt x="3175" y="138113"/>
                  </a:cubicBezTo>
                  <a:cubicBezTo>
                    <a:pt x="10936" y="92472"/>
                    <a:pt x="36806" y="53351"/>
                    <a:pt x="73025" y="28575"/>
                  </a:cubicBezTo>
                  <a:close/>
                  <a:moveTo>
                    <a:pt x="203200" y="4762"/>
                  </a:moveTo>
                  <a:cubicBezTo>
                    <a:pt x="230476" y="11151"/>
                    <a:pt x="255155" y="23928"/>
                    <a:pt x="274638" y="41817"/>
                  </a:cubicBezTo>
                  <a:cubicBezTo>
                    <a:pt x="268144" y="45650"/>
                    <a:pt x="260350" y="52039"/>
                    <a:pt x="251258" y="57150"/>
                  </a:cubicBezTo>
                  <a:cubicBezTo>
                    <a:pt x="246063" y="53316"/>
                    <a:pt x="239568" y="50761"/>
                    <a:pt x="233074" y="50761"/>
                  </a:cubicBezTo>
                  <a:cubicBezTo>
                    <a:pt x="230476" y="50761"/>
                    <a:pt x="227879" y="50761"/>
                    <a:pt x="225281" y="52039"/>
                  </a:cubicBezTo>
                  <a:cubicBezTo>
                    <a:pt x="216189" y="34150"/>
                    <a:pt x="208395" y="17539"/>
                    <a:pt x="203200" y="4762"/>
                  </a:cubicBezTo>
                  <a:close/>
                  <a:moveTo>
                    <a:pt x="165260" y="0"/>
                  </a:moveTo>
                  <a:cubicBezTo>
                    <a:pt x="172957" y="0"/>
                    <a:pt x="179371" y="0"/>
                    <a:pt x="185786" y="1290"/>
                  </a:cubicBezTo>
                  <a:cubicBezTo>
                    <a:pt x="192200" y="15478"/>
                    <a:pt x="199897" y="36115"/>
                    <a:pt x="212725" y="59333"/>
                  </a:cubicBezTo>
                  <a:cubicBezTo>
                    <a:pt x="207594" y="63202"/>
                    <a:pt x="205028" y="69651"/>
                    <a:pt x="205028" y="77390"/>
                  </a:cubicBezTo>
                  <a:cubicBezTo>
                    <a:pt x="205028" y="82550"/>
                    <a:pt x="206311" y="87709"/>
                    <a:pt x="208876" y="91579"/>
                  </a:cubicBezTo>
                  <a:cubicBezTo>
                    <a:pt x="198614" y="100608"/>
                    <a:pt x="188351" y="110926"/>
                    <a:pt x="179371" y="122535"/>
                  </a:cubicBezTo>
                  <a:cubicBezTo>
                    <a:pt x="178089" y="122535"/>
                    <a:pt x="178089" y="122535"/>
                    <a:pt x="176806" y="122535"/>
                  </a:cubicBezTo>
                  <a:cubicBezTo>
                    <a:pt x="158846" y="122535"/>
                    <a:pt x="139604" y="123825"/>
                    <a:pt x="122927" y="123825"/>
                  </a:cubicBezTo>
                  <a:cubicBezTo>
                    <a:pt x="104967" y="87709"/>
                    <a:pt x="92139" y="45144"/>
                    <a:pt x="85725" y="20637"/>
                  </a:cubicBezTo>
                  <a:cubicBezTo>
                    <a:pt x="108816" y="7739"/>
                    <a:pt x="135755" y="0"/>
                    <a:pt x="16526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20" name="椭圆 14"/>
            <p:cNvSpPr/>
            <p:nvPr/>
          </p:nvSpPr>
          <p:spPr>
            <a:xfrm>
              <a:off x="4128862" y="3524131"/>
              <a:ext cx="282630" cy="337460"/>
            </a:xfrm>
            <a:custGeom>
              <a:avLst/>
              <a:gdLst>
                <a:gd name="connsiteX0" fmla="*/ 206816 w 281869"/>
                <a:gd name="connsiteY0" fmla="*/ 79120 h 336550"/>
                <a:gd name="connsiteX1" fmla="*/ 201524 w 281869"/>
                <a:gd name="connsiteY1" fmla="*/ 85782 h 336550"/>
                <a:gd name="connsiteX2" fmla="*/ 201524 w 281869"/>
                <a:gd name="connsiteY2" fmla="*/ 92444 h 336550"/>
                <a:gd name="connsiteX3" fmla="*/ 205493 w 281869"/>
                <a:gd name="connsiteY3" fmla="*/ 96441 h 336550"/>
                <a:gd name="connsiteX4" fmla="*/ 198878 w 281869"/>
                <a:gd name="connsiteY4" fmla="*/ 133748 h 336550"/>
                <a:gd name="connsiteX5" fmla="*/ 198878 w 281869"/>
                <a:gd name="connsiteY5" fmla="*/ 137745 h 336550"/>
                <a:gd name="connsiteX6" fmla="*/ 206816 w 281869"/>
                <a:gd name="connsiteY6" fmla="*/ 149736 h 336550"/>
                <a:gd name="connsiteX7" fmla="*/ 213430 w 281869"/>
                <a:gd name="connsiteY7" fmla="*/ 149736 h 336550"/>
                <a:gd name="connsiteX8" fmla="*/ 221368 w 281869"/>
                <a:gd name="connsiteY8" fmla="*/ 137745 h 336550"/>
                <a:gd name="connsiteX9" fmla="*/ 221368 w 281869"/>
                <a:gd name="connsiteY9" fmla="*/ 133748 h 336550"/>
                <a:gd name="connsiteX10" fmla="*/ 214753 w 281869"/>
                <a:gd name="connsiteY10" fmla="*/ 96441 h 336550"/>
                <a:gd name="connsiteX11" fmla="*/ 220045 w 281869"/>
                <a:gd name="connsiteY11" fmla="*/ 92444 h 336550"/>
                <a:gd name="connsiteX12" fmla="*/ 220045 w 281869"/>
                <a:gd name="connsiteY12" fmla="*/ 85782 h 336550"/>
                <a:gd name="connsiteX13" fmla="*/ 213430 w 281869"/>
                <a:gd name="connsiteY13" fmla="*/ 79120 h 336550"/>
                <a:gd name="connsiteX14" fmla="*/ 206816 w 281869"/>
                <a:gd name="connsiteY14" fmla="*/ 79120 h 336550"/>
                <a:gd name="connsiteX15" fmla="*/ 68439 w 281869"/>
                <a:gd name="connsiteY15" fmla="*/ 79120 h 336550"/>
                <a:gd name="connsiteX16" fmla="*/ 61824 w 281869"/>
                <a:gd name="connsiteY16" fmla="*/ 85782 h 336550"/>
                <a:gd name="connsiteX17" fmla="*/ 61824 w 281869"/>
                <a:gd name="connsiteY17" fmla="*/ 92444 h 336550"/>
                <a:gd name="connsiteX18" fmla="*/ 67116 w 281869"/>
                <a:gd name="connsiteY18" fmla="*/ 96441 h 336550"/>
                <a:gd name="connsiteX19" fmla="*/ 60501 w 281869"/>
                <a:gd name="connsiteY19" fmla="*/ 133748 h 336550"/>
                <a:gd name="connsiteX20" fmla="*/ 60501 w 281869"/>
                <a:gd name="connsiteY20" fmla="*/ 137745 h 336550"/>
                <a:gd name="connsiteX21" fmla="*/ 68439 w 281869"/>
                <a:gd name="connsiteY21" fmla="*/ 149736 h 336550"/>
                <a:gd name="connsiteX22" fmla="*/ 75053 w 281869"/>
                <a:gd name="connsiteY22" fmla="*/ 149736 h 336550"/>
                <a:gd name="connsiteX23" fmla="*/ 82991 w 281869"/>
                <a:gd name="connsiteY23" fmla="*/ 137745 h 336550"/>
                <a:gd name="connsiteX24" fmla="*/ 82991 w 281869"/>
                <a:gd name="connsiteY24" fmla="*/ 133748 h 336550"/>
                <a:gd name="connsiteX25" fmla="*/ 76376 w 281869"/>
                <a:gd name="connsiteY25" fmla="*/ 96441 h 336550"/>
                <a:gd name="connsiteX26" fmla="*/ 80345 w 281869"/>
                <a:gd name="connsiteY26" fmla="*/ 92444 h 336550"/>
                <a:gd name="connsiteX27" fmla="*/ 80345 w 281869"/>
                <a:gd name="connsiteY27" fmla="*/ 85782 h 336550"/>
                <a:gd name="connsiteX28" fmla="*/ 75053 w 281869"/>
                <a:gd name="connsiteY28" fmla="*/ 79120 h 336550"/>
                <a:gd name="connsiteX29" fmla="*/ 68439 w 281869"/>
                <a:gd name="connsiteY29" fmla="*/ 79120 h 336550"/>
                <a:gd name="connsiteX30" fmla="*/ 21218 w 281869"/>
                <a:gd name="connsiteY30" fmla="*/ 69850 h 336550"/>
                <a:gd name="connsiteX31" fmla="*/ 121201 w 281869"/>
                <a:gd name="connsiteY31" fmla="*/ 69850 h 336550"/>
                <a:gd name="connsiteX32" fmla="*/ 135672 w 281869"/>
                <a:gd name="connsiteY32" fmla="*/ 83053 h 336550"/>
                <a:gd name="connsiteX33" fmla="*/ 140934 w 281869"/>
                <a:gd name="connsiteY33" fmla="*/ 113420 h 336550"/>
                <a:gd name="connsiteX34" fmla="*/ 146197 w 281869"/>
                <a:gd name="connsiteY34" fmla="*/ 83053 h 336550"/>
                <a:gd name="connsiteX35" fmla="*/ 160668 w 281869"/>
                <a:gd name="connsiteY35" fmla="*/ 69850 h 336550"/>
                <a:gd name="connsiteX36" fmla="*/ 260651 w 281869"/>
                <a:gd name="connsiteY36" fmla="*/ 69850 h 336550"/>
                <a:gd name="connsiteX37" fmla="*/ 275123 w 281869"/>
                <a:gd name="connsiteY37" fmla="*/ 83053 h 336550"/>
                <a:gd name="connsiteX38" fmla="*/ 281700 w 281869"/>
                <a:gd name="connsiteY38" fmla="*/ 196599 h 336550"/>
                <a:gd name="connsiteX39" fmla="*/ 269860 w 281869"/>
                <a:gd name="connsiteY39" fmla="*/ 211122 h 336550"/>
                <a:gd name="connsiteX40" fmla="*/ 254073 w 281869"/>
                <a:gd name="connsiteY40" fmla="*/ 199239 h 336550"/>
                <a:gd name="connsiteX41" fmla="*/ 250127 w 281869"/>
                <a:gd name="connsiteY41" fmla="*/ 125303 h 336550"/>
                <a:gd name="connsiteX42" fmla="*/ 248811 w 281869"/>
                <a:gd name="connsiteY42" fmla="*/ 319386 h 336550"/>
                <a:gd name="connsiteX43" fmla="*/ 231709 w 281869"/>
                <a:gd name="connsiteY43" fmla="*/ 336550 h 336550"/>
                <a:gd name="connsiteX44" fmla="*/ 215922 w 281869"/>
                <a:gd name="connsiteY44" fmla="*/ 319386 h 336550"/>
                <a:gd name="connsiteX45" fmla="*/ 215922 w 281869"/>
                <a:gd name="connsiteY45" fmla="*/ 213762 h 336550"/>
                <a:gd name="connsiteX46" fmla="*/ 210660 w 281869"/>
                <a:gd name="connsiteY46" fmla="*/ 208481 h 336550"/>
                <a:gd name="connsiteX47" fmla="*/ 204082 w 281869"/>
                <a:gd name="connsiteY47" fmla="*/ 213762 h 336550"/>
                <a:gd name="connsiteX48" fmla="*/ 204082 w 281869"/>
                <a:gd name="connsiteY48" fmla="*/ 319386 h 336550"/>
                <a:gd name="connsiteX49" fmla="*/ 186979 w 281869"/>
                <a:gd name="connsiteY49" fmla="*/ 336550 h 336550"/>
                <a:gd name="connsiteX50" fmla="*/ 171193 w 281869"/>
                <a:gd name="connsiteY50" fmla="*/ 319386 h 336550"/>
                <a:gd name="connsiteX51" fmla="*/ 171193 w 281869"/>
                <a:gd name="connsiteY51" fmla="*/ 121342 h 336550"/>
                <a:gd name="connsiteX52" fmla="*/ 155406 w 281869"/>
                <a:gd name="connsiteY52" fmla="*/ 199239 h 336550"/>
                <a:gd name="connsiteX53" fmla="*/ 140934 w 281869"/>
                <a:gd name="connsiteY53" fmla="*/ 211122 h 336550"/>
                <a:gd name="connsiteX54" fmla="*/ 126463 w 281869"/>
                <a:gd name="connsiteY54" fmla="*/ 199239 h 336550"/>
                <a:gd name="connsiteX55" fmla="*/ 110676 w 281869"/>
                <a:gd name="connsiteY55" fmla="*/ 125303 h 336550"/>
                <a:gd name="connsiteX56" fmla="*/ 110676 w 281869"/>
                <a:gd name="connsiteY56" fmla="*/ 319386 h 336550"/>
                <a:gd name="connsiteX57" fmla="*/ 93574 w 281869"/>
                <a:gd name="connsiteY57" fmla="*/ 336550 h 336550"/>
                <a:gd name="connsiteX58" fmla="*/ 77787 w 281869"/>
                <a:gd name="connsiteY58" fmla="*/ 319386 h 336550"/>
                <a:gd name="connsiteX59" fmla="*/ 77787 w 281869"/>
                <a:gd name="connsiteY59" fmla="*/ 213762 h 336550"/>
                <a:gd name="connsiteX60" fmla="*/ 71209 w 281869"/>
                <a:gd name="connsiteY60" fmla="*/ 208481 h 336550"/>
                <a:gd name="connsiteX61" fmla="*/ 65947 w 281869"/>
                <a:gd name="connsiteY61" fmla="*/ 213762 h 336550"/>
                <a:gd name="connsiteX62" fmla="*/ 65947 w 281869"/>
                <a:gd name="connsiteY62" fmla="*/ 319386 h 336550"/>
                <a:gd name="connsiteX63" fmla="*/ 48845 w 281869"/>
                <a:gd name="connsiteY63" fmla="*/ 336550 h 336550"/>
                <a:gd name="connsiteX64" fmla="*/ 33058 w 281869"/>
                <a:gd name="connsiteY64" fmla="*/ 319386 h 336550"/>
                <a:gd name="connsiteX65" fmla="*/ 33058 w 281869"/>
                <a:gd name="connsiteY65" fmla="*/ 121342 h 336550"/>
                <a:gd name="connsiteX66" fmla="*/ 27796 w 281869"/>
                <a:gd name="connsiteY66" fmla="*/ 199239 h 336550"/>
                <a:gd name="connsiteX67" fmla="*/ 12009 w 281869"/>
                <a:gd name="connsiteY67" fmla="*/ 211122 h 336550"/>
                <a:gd name="connsiteX68" fmla="*/ 169 w 281869"/>
                <a:gd name="connsiteY68" fmla="*/ 196599 h 336550"/>
                <a:gd name="connsiteX69" fmla="*/ 6746 w 281869"/>
                <a:gd name="connsiteY69" fmla="*/ 83053 h 336550"/>
                <a:gd name="connsiteX70" fmla="*/ 21218 w 281869"/>
                <a:gd name="connsiteY70" fmla="*/ 69850 h 336550"/>
                <a:gd name="connsiteX71" fmla="*/ 210785 w 281869"/>
                <a:gd name="connsiteY71" fmla="*/ 0 h 336550"/>
                <a:gd name="connsiteX72" fmla="*/ 241742 w 281869"/>
                <a:gd name="connsiteY72" fmla="*/ 30163 h 336550"/>
                <a:gd name="connsiteX73" fmla="*/ 210785 w 281869"/>
                <a:gd name="connsiteY73" fmla="*/ 60326 h 336550"/>
                <a:gd name="connsiteX74" fmla="*/ 179828 w 281869"/>
                <a:gd name="connsiteY74" fmla="*/ 30163 h 336550"/>
                <a:gd name="connsiteX75" fmla="*/ 210785 w 281869"/>
                <a:gd name="connsiteY75" fmla="*/ 0 h 336550"/>
                <a:gd name="connsiteX76" fmla="*/ 71085 w 281869"/>
                <a:gd name="connsiteY76" fmla="*/ 0 h 336550"/>
                <a:gd name="connsiteX77" fmla="*/ 102042 w 281869"/>
                <a:gd name="connsiteY77" fmla="*/ 30163 h 336550"/>
                <a:gd name="connsiteX78" fmla="*/ 71085 w 281869"/>
                <a:gd name="connsiteY78" fmla="*/ 60326 h 336550"/>
                <a:gd name="connsiteX79" fmla="*/ 40128 w 281869"/>
                <a:gd name="connsiteY79" fmla="*/ 30163 h 336550"/>
                <a:gd name="connsiteX80" fmla="*/ 71085 w 281869"/>
                <a:gd name="connsiteY8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281869" h="336550">
                  <a:moveTo>
                    <a:pt x="206816" y="79120"/>
                  </a:moveTo>
                  <a:cubicBezTo>
                    <a:pt x="206816" y="79120"/>
                    <a:pt x="206816" y="79120"/>
                    <a:pt x="201524" y="85782"/>
                  </a:cubicBezTo>
                  <a:cubicBezTo>
                    <a:pt x="198878" y="88447"/>
                    <a:pt x="198878" y="89779"/>
                    <a:pt x="201524" y="92444"/>
                  </a:cubicBezTo>
                  <a:cubicBezTo>
                    <a:pt x="201524" y="92444"/>
                    <a:pt x="201524" y="92444"/>
                    <a:pt x="205493" y="96441"/>
                  </a:cubicBezTo>
                  <a:cubicBezTo>
                    <a:pt x="205493" y="96441"/>
                    <a:pt x="205493" y="96441"/>
                    <a:pt x="198878" y="133748"/>
                  </a:cubicBezTo>
                  <a:cubicBezTo>
                    <a:pt x="198878" y="135080"/>
                    <a:pt x="198878" y="136413"/>
                    <a:pt x="198878" y="137745"/>
                  </a:cubicBezTo>
                  <a:cubicBezTo>
                    <a:pt x="198878" y="137745"/>
                    <a:pt x="198878" y="137745"/>
                    <a:pt x="206816" y="149736"/>
                  </a:cubicBezTo>
                  <a:cubicBezTo>
                    <a:pt x="208139" y="152401"/>
                    <a:pt x="212107" y="152401"/>
                    <a:pt x="213430" y="149736"/>
                  </a:cubicBezTo>
                  <a:cubicBezTo>
                    <a:pt x="213430" y="149736"/>
                    <a:pt x="213430" y="149736"/>
                    <a:pt x="221368" y="137745"/>
                  </a:cubicBezTo>
                  <a:cubicBezTo>
                    <a:pt x="222691" y="136413"/>
                    <a:pt x="222691" y="135080"/>
                    <a:pt x="221368" y="133748"/>
                  </a:cubicBezTo>
                  <a:cubicBezTo>
                    <a:pt x="221368" y="133748"/>
                    <a:pt x="221368" y="133748"/>
                    <a:pt x="214753" y="96441"/>
                  </a:cubicBezTo>
                  <a:cubicBezTo>
                    <a:pt x="214753" y="96441"/>
                    <a:pt x="214753" y="96441"/>
                    <a:pt x="220045" y="92444"/>
                  </a:cubicBezTo>
                  <a:cubicBezTo>
                    <a:pt x="221368" y="89779"/>
                    <a:pt x="221368" y="88447"/>
                    <a:pt x="220045" y="85782"/>
                  </a:cubicBezTo>
                  <a:cubicBezTo>
                    <a:pt x="220045" y="85782"/>
                    <a:pt x="220045" y="85782"/>
                    <a:pt x="213430" y="79120"/>
                  </a:cubicBezTo>
                  <a:cubicBezTo>
                    <a:pt x="212107" y="77788"/>
                    <a:pt x="209462" y="77788"/>
                    <a:pt x="206816" y="79120"/>
                  </a:cubicBezTo>
                  <a:close/>
                  <a:moveTo>
                    <a:pt x="68439" y="79120"/>
                  </a:moveTo>
                  <a:cubicBezTo>
                    <a:pt x="68439" y="79120"/>
                    <a:pt x="68439" y="79120"/>
                    <a:pt x="61824" y="85782"/>
                  </a:cubicBezTo>
                  <a:cubicBezTo>
                    <a:pt x="60501" y="88447"/>
                    <a:pt x="60501" y="89779"/>
                    <a:pt x="61824" y="92444"/>
                  </a:cubicBezTo>
                  <a:cubicBezTo>
                    <a:pt x="61824" y="92444"/>
                    <a:pt x="61824" y="92444"/>
                    <a:pt x="67116" y="96441"/>
                  </a:cubicBezTo>
                  <a:cubicBezTo>
                    <a:pt x="67116" y="96441"/>
                    <a:pt x="67116" y="96441"/>
                    <a:pt x="60501" y="133748"/>
                  </a:cubicBezTo>
                  <a:cubicBezTo>
                    <a:pt x="59178" y="135080"/>
                    <a:pt x="59178" y="136413"/>
                    <a:pt x="60501" y="137745"/>
                  </a:cubicBezTo>
                  <a:cubicBezTo>
                    <a:pt x="60501" y="137745"/>
                    <a:pt x="60501" y="137745"/>
                    <a:pt x="68439" y="149736"/>
                  </a:cubicBezTo>
                  <a:cubicBezTo>
                    <a:pt x="69762" y="152401"/>
                    <a:pt x="73730" y="152401"/>
                    <a:pt x="75053" y="149736"/>
                  </a:cubicBezTo>
                  <a:cubicBezTo>
                    <a:pt x="75053" y="149736"/>
                    <a:pt x="75053" y="149736"/>
                    <a:pt x="82991" y="137745"/>
                  </a:cubicBezTo>
                  <a:cubicBezTo>
                    <a:pt x="82991" y="136413"/>
                    <a:pt x="82991" y="135080"/>
                    <a:pt x="82991" y="133748"/>
                  </a:cubicBezTo>
                  <a:cubicBezTo>
                    <a:pt x="82991" y="133748"/>
                    <a:pt x="82991" y="133748"/>
                    <a:pt x="76376" y="96441"/>
                  </a:cubicBezTo>
                  <a:cubicBezTo>
                    <a:pt x="76376" y="96441"/>
                    <a:pt x="76376" y="96441"/>
                    <a:pt x="80345" y="92444"/>
                  </a:cubicBezTo>
                  <a:cubicBezTo>
                    <a:pt x="82991" y="89779"/>
                    <a:pt x="82991" y="88447"/>
                    <a:pt x="80345" y="85782"/>
                  </a:cubicBezTo>
                  <a:cubicBezTo>
                    <a:pt x="80345" y="85782"/>
                    <a:pt x="80345" y="85782"/>
                    <a:pt x="75053" y="79120"/>
                  </a:cubicBezTo>
                  <a:cubicBezTo>
                    <a:pt x="72407" y="77788"/>
                    <a:pt x="69762" y="77788"/>
                    <a:pt x="68439" y="79120"/>
                  </a:cubicBezTo>
                  <a:close/>
                  <a:moveTo>
                    <a:pt x="21218" y="69850"/>
                  </a:moveTo>
                  <a:cubicBezTo>
                    <a:pt x="21218" y="69850"/>
                    <a:pt x="21218" y="69850"/>
                    <a:pt x="121201" y="69850"/>
                  </a:cubicBezTo>
                  <a:cubicBezTo>
                    <a:pt x="129094" y="69850"/>
                    <a:pt x="135672" y="76451"/>
                    <a:pt x="135672" y="83053"/>
                  </a:cubicBezTo>
                  <a:cubicBezTo>
                    <a:pt x="135672" y="83053"/>
                    <a:pt x="135672" y="83053"/>
                    <a:pt x="140934" y="113420"/>
                  </a:cubicBezTo>
                  <a:cubicBezTo>
                    <a:pt x="140934" y="113420"/>
                    <a:pt x="140934" y="113420"/>
                    <a:pt x="146197" y="83053"/>
                  </a:cubicBezTo>
                  <a:cubicBezTo>
                    <a:pt x="146197" y="76451"/>
                    <a:pt x="152775" y="69850"/>
                    <a:pt x="160668" y="69850"/>
                  </a:cubicBezTo>
                  <a:cubicBezTo>
                    <a:pt x="160668" y="69850"/>
                    <a:pt x="160668" y="69850"/>
                    <a:pt x="260651" y="69850"/>
                  </a:cubicBezTo>
                  <a:cubicBezTo>
                    <a:pt x="267229" y="69850"/>
                    <a:pt x="273807" y="76451"/>
                    <a:pt x="275123" y="83053"/>
                  </a:cubicBezTo>
                  <a:cubicBezTo>
                    <a:pt x="275123" y="83053"/>
                    <a:pt x="275123" y="83053"/>
                    <a:pt x="281700" y="196599"/>
                  </a:cubicBezTo>
                  <a:cubicBezTo>
                    <a:pt x="283016" y="204520"/>
                    <a:pt x="276438" y="211122"/>
                    <a:pt x="269860" y="211122"/>
                  </a:cubicBezTo>
                  <a:cubicBezTo>
                    <a:pt x="261967" y="212442"/>
                    <a:pt x="255389" y="205841"/>
                    <a:pt x="254073" y="199239"/>
                  </a:cubicBezTo>
                  <a:cubicBezTo>
                    <a:pt x="254073" y="199239"/>
                    <a:pt x="254073" y="199239"/>
                    <a:pt x="250127" y="125303"/>
                  </a:cubicBezTo>
                  <a:cubicBezTo>
                    <a:pt x="250127" y="125303"/>
                    <a:pt x="250127" y="125303"/>
                    <a:pt x="248811" y="319386"/>
                  </a:cubicBezTo>
                  <a:cubicBezTo>
                    <a:pt x="248811" y="329949"/>
                    <a:pt x="240918" y="336550"/>
                    <a:pt x="231709" y="336550"/>
                  </a:cubicBezTo>
                  <a:cubicBezTo>
                    <a:pt x="222500" y="336550"/>
                    <a:pt x="215922" y="328628"/>
                    <a:pt x="215922" y="319386"/>
                  </a:cubicBezTo>
                  <a:cubicBezTo>
                    <a:pt x="215922" y="319386"/>
                    <a:pt x="215922" y="319386"/>
                    <a:pt x="215922" y="213762"/>
                  </a:cubicBezTo>
                  <a:cubicBezTo>
                    <a:pt x="215922" y="211122"/>
                    <a:pt x="213291" y="208481"/>
                    <a:pt x="210660" y="208481"/>
                  </a:cubicBezTo>
                  <a:cubicBezTo>
                    <a:pt x="206713" y="208481"/>
                    <a:pt x="204082" y="211122"/>
                    <a:pt x="204082" y="213762"/>
                  </a:cubicBezTo>
                  <a:cubicBezTo>
                    <a:pt x="204082" y="213762"/>
                    <a:pt x="204082" y="213762"/>
                    <a:pt x="204082" y="319386"/>
                  </a:cubicBezTo>
                  <a:cubicBezTo>
                    <a:pt x="204082" y="329949"/>
                    <a:pt x="196188" y="336550"/>
                    <a:pt x="186979" y="336550"/>
                  </a:cubicBezTo>
                  <a:cubicBezTo>
                    <a:pt x="177770" y="336550"/>
                    <a:pt x="171193" y="328628"/>
                    <a:pt x="171193" y="319386"/>
                  </a:cubicBezTo>
                  <a:cubicBezTo>
                    <a:pt x="171193" y="319386"/>
                    <a:pt x="171193" y="319386"/>
                    <a:pt x="171193" y="121342"/>
                  </a:cubicBezTo>
                  <a:cubicBezTo>
                    <a:pt x="171193" y="121342"/>
                    <a:pt x="171193" y="121342"/>
                    <a:pt x="155406" y="199239"/>
                  </a:cubicBezTo>
                  <a:cubicBezTo>
                    <a:pt x="154090" y="205841"/>
                    <a:pt x="148828" y="212442"/>
                    <a:pt x="140934" y="211122"/>
                  </a:cubicBezTo>
                  <a:cubicBezTo>
                    <a:pt x="133041" y="212442"/>
                    <a:pt x="127779" y="205841"/>
                    <a:pt x="126463" y="199239"/>
                  </a:cubicBezTo>
                  <a:cubicBezTo>
                    <a:pt x="126463" y="199239"/>
                    <a:pt x="126463" y="199239"/>
                    <a:pt x="110676" y="125303"/>
                  </a:cubicBezTo>
                  <a:cubicBezTo>
                    <a:pt x="110676" y="125303"/>
                    <a:pt x="110676" y="125303"/>
                    <a:pt x="110676" y="319386"/>
                  </a:cubicBezTo>
                  <a:cubicBezTo>
                    <a:pt x="110676" y="329949"/>
                    <a:pt x="102783" y="336550"/>
                    <a:pt x="93574" y="336550"/>
                  </a:cubicBezTo>
                  <a:cubicBezTo>
                    <a:pt x="84365" y="336550"/>
                    <a:pt x="77787" y="328628"/>
                    <a:pt x="77787" y="319386"/>
                  </a:cubicBezTo>
                  <a:cubicBezTo>
                    <a:pt x="77787" y="319386"/>
                    <a:pt x="77787" y="319386"/>
                    <a:pt x="77787" y="213762"/>
                  </a:cubicBezTo>
                  <a:cubicBezTo>
                    <a:pt x="77787" y="211122"/>
                    <a:pt x="75156" y="208481"/>
                    <a:pt x="71209" y="208481"/>
                  </a:cubicBezTo>
                  <a:cubicBezTo>
                    <a:pt x="68578" y="208481"/>
                    <a:pt x="65947" y="211122"/>
                    <a:pt x="65947" y="213762"/>
                  </a:cubicBezTo>
                  <a:cubicBezTo>
                    <a:pt x="65947" y="213762"/>
                    <a:pt x="65947" y="213762"/>
                    <a:pt x="65947" y="319386"/>
                  </a:cubicBezTo>
                  <a:cubicBezTo>
                    <a:pt x="65947" y="329949"/>
                    <a:pt x="58054" y="336550"/>
                    <a:pt x="48845" y="336550"/>
                  </a:cubicBezTo>
                  <a:cubicBezTo>
                    <a:pt x="39636" y="336550"/>
                    <a:pt x="33058" y="328628"/>
                    <a:pt x="33058" y="319386"/>
                  </a:cubicBezTo>
                  <a:cubicBezTo>
                    <a:pt x="33058" y="319386"/>
                    <a:pt x="33058" y="319386"/>
                    <a:pt x="33058" y="121342"/>
                  </a:cubicBezTo>
                  <a:cubicBezTo>
                    <a:pt x="33058" y="121342"/>
                    <a:pt x="33058" y="121342"/>
                    <a:pt x="27796" y="199239"/>
                  </a:cubicBezTo>
                  <a:cubicBezTo>
                    <a:pt x="26480" y="205841"/>
                    <a:pt x="19902" y="212442"/>
                    <a:pt x="12009" y="211122"/>
                  </a:cubicBezTo>
                  <a:cubicBezTo>
                    <a:pt x="5431" y="211122"/>
                    <a:pt x="-1147" y="204520"/>
                    <a:pt x="169" y="196599"/>
                  </a:cubicBezTo>
                  <a:cubicBezTo>
                    <a:pt x="169" y="196599"/>
                    <a:pt x="169" y="196599"/>
                    <a:pt x="6746" y="83053"/>
                  </a:cubicBezTo>
                  <a:cubicBezTo>
                    <a:pt x="8062" y="76451"/>
                    <a:pt x="14640" y="69850"/>
                    <a:pt x="21218" y="69850"/>
                  </a:cubicBezTo>
                  <a:close/>
                  <a:moveTo>
                    <a:pt x="210785" y="0"/>
                  </a:moveTo>
                  <a:cubicBezTo>
                    <a:pt x="227882" y="0"/>
                    <a:pt x="241742" y="13504"/>
                    <a:pt x="241742" y="30163"/>
                  </a:cubicBezTo>
                  <a:cubicBezTo>
                    <a:pt x="241742" y="46822"/>
                    <a:pt x="227882" y="60326"/>
                    <a:pt x="210785" y="60326"/>
                  </a:cubicBezTo>
                  <a:cubicBezTo>
                    <a:pt x="193688" y="60326"/>
                    <a:pt x="179828" y="46822"/>
                    <a:pt x="179828" y="30163"/>
                  </a:cubicBezTo>
                  <a:cubicBezTo>
                    <a:pt x="179828" y="13504"/>
                    <a:pt x="193688" y="0"/>
                    <a:pt x="210785" y="0"/>
                  </a:cubicBezTo>
                  <a:close/>
                  <a:moveTo>
                    <a:pt x="71085" y="0"/>
                  </a:moveTo>
                  <a:cubicBezTo>
                    <a:pt x="88182" y="0"/>
                    <a:pt x="102042" y="13504"/>
                    <a:pt x="102042" y="30163"/>
                  </a:cubicBezTo>
                  <a:cubicBezTo>
                    <a:pt x="102042" y="46822"/>
                    <a:pt x="88182" y="60326"/>
                    <a:pt x="71085" y="60326"/>
                  </a:cubicBezTo>
                  <a:cubicBezTo>
                    <a:pt x="53988" y="60326"/>
                    <a:pt x="40128" y="46822"/>
                    <a:pt x="40128" y="30163"/>
                  </a:cubicBezTo>
                  <a:cubicBezTo>
                    <a:pt x="40128" y="13504"/>
                    <a:pt x="53988" y="0"/>
                    <a:pt x="710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21" name="椭圆 15"/>
            <p:cNvSpPr/>
            <p:nvPr/>
          </p:nvSpPr>
          <p:spPr>
            <a:xfrm>
              <a:off x="5042384" y="3524131"/>
              <a:ext cx="293060" cy="337460"/>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22" name="椭圆 16"/>
            <p:cNvSpPr/>
            <p:nvPr/>
          </p:nvSpPr>
          <p:spPr>
            <a:xfrm>
              <a:off x="5938921" y="3525746"/>
              <a:ext cx="337460" cy="334230"/>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23" name="椭圆 17"/>
            <p:cNvSpPr/>
            <p:nvPr/>
          </p:nvSpPr>
          <p:spPr>
            <a:xfrm>
              <a:off x="6858467" y="3524131"/>
              <a:ext cx="335844" cy="337460"/>
            </a:xfrm>
            <a:custGeom>
              <a:avLst/>
              <a:gdLst>
                <a:gd name="connsiteX0" fmla="*/ 119063 w 330200"/>
                <a:gd name="connsiteY0" fmla="*/ 203200 h 331788"/>
                <a:gd name="connsiteX1" fmla="*/ 137172 w 330200"/>
                <a:gd name="connsiteY1" fmla="*/ 203200 h 331788"/>
                <a:gd name="connsiteX2" fmla="*/ 153988 w 330200"/>
                <a:gd name="connsiteY2" fmla="*/ 229508 h 331788"/>
                <a:gd name="connsiteX3" fmla="*/ 153988 w 330200"/>
                <a:gd name="connsiteY3" fmla="*/ 249238 h 331788"/>
                <a:gd name="connsiteX4" fmla="*/ 119063 w 330200"/>
                <a:gd name="connsiteY4" fmla="*/ 203200 h 331788"/>
                <a:gd name="connsiteX5" fmla="*/ 176213 w 330200"/>
                <a:gd name="connsiteY5" fmla="*/ 158750 h 331788"/>
                <a:gd name="connsiteX6" fmla="*/ 211138 w 330200"/>
                <a:gd name="connsiteY6" fmla="*/ 203994 h 331788"/>
                <a:gd name="connsiteX7" fmla="*/ 176213 w 330200"/>
                <a:gd name="connsiteY7" fmla="*/ 249238 h 331788"/>
                <a:gd name="connsiteX8" fmla="*/ 176213 w 330200"/>
                <a:gd name="connsiteY8" fmla="*/ 229848 h 331788"/>
                <a:gd name="connsiteX9" fmla="*/ 193029 w 330200"/>
                <a:gd name="connsiteY9" fmla="*/ 203994 h 331788"/>
                <a:gd name="connsiteX10" fmla="*/ 176213 w 330200"/>
                <a:gd name="connsiteY10" fmla="*/ 178141 h 331788"/>
                <a:gd name="connsiteX11" fmla="*/ 176213 w 330200"/>
                <a:gd name="connsiteY11" fmla="*/ 158750 h 331788"/>
                <a:gd name="connsiteX12" fmla="*/ 176213 w 330200"/>
                <a:gd name="connsiteY12" fmla="*/ 82550 h 331788"/>
                <a:gd name="connsiteX13" fmla="*/ 211138 w 330200"/>
                <a:gd name="connsiteY13" fmla="*/ 128588 h 331788"/>
                <a:gd name="connsiteX14" fmla="*/ 193029 w 330200"/>
                <a:gd name="connsiteY14" fmla="*/ 128588 h 331788"/>
                <a:gd name="connsiteX15" fmla="*/ 176213 w 330200"/>
                <a:gd name="connsiteY15" fmla="*/ 102281 h 331788"/>
                <a:gd name="connsiteX16" fmla="*/ 176213 w 330200"/>
                <a:gd name="connsiteY16" fmla="*/ 82550 h 331788"/>
                <a:gd name="connsiteX17" fmla="*/ 153988 w 330200"/>
                <a:gd name="connsiteY17" fmla="*/ 82550 h 331788"/>
                <a:gd name="connsiteX18" fmla="*/ 153988 w 330200"/>
                <a:gd name="connsiteY18" fmla="*/ 101941 h 331788"/>
                <a:gd name="connsiteX19" fmla="*/ 137172 w 330200"/>
                <a:gd name="connsiteY19" fmla="*/ 127794 h 331788"/>
                <a:gd name="connsiteX20" fmla="*/ 153988 w 330200"/>
                <a:gd name="connsiteY20" fmla="*/ 153648 h 331788"/>
                <a:gd name="connsiteX21" fmla="*/ 153988 w 330200"/>
                <a:gd name="connsiteY21" fmla="*/ 173038 h 331788"/>
                <a:gd name="connsiteX22" fmla="*/ 119063 w 330200"/>
                <a:gd name="connsiteY22" fmla="*/ 127794 h 331788"/>
                <a:gd name="connsiteX23" fmla="*/ 153988 w 330200"/>
                <a:gd name="connsiteY23" fmla="*/ 82550 h 331788"/>
                <a:gd name="connsiteX24" fmla="*/ 157163 w 330200"/>
                <a:gd name="connsiteY24" fmla="*/ 76200 h 331788"/>
                <a:gd name="connsiteX25" fmla="*/ 173038 w 330200"/>
                <a:gd name="connsiteY25" fmla="*/ 76200 h 331788"/>
                <a:gd name="connsiteX26" fmla="*/ 173038 w 330200"/>
                <a:gd name="connsiteY26" fmla="*/ 255588 h 331788"/>
                <a:gd name="connsiteX27" fmla="*/ 157163 w 330200"/>
                <a:gd name="connsiteY27" fmla="*/ 255588 h 331788"/>
                <a:gd name="connsiteX28" fmla="*/ 165101 w 330200"/>
                <a:gd name="connsiteY28" fmla="*/ 33337 h 331788"/>
                <a:gd name="connsiteX29" fmla="*/ 33338 w 330200"/>
                <a:gd name="connsiteY29" fmla="*/ 165894 h 331788"/>
                <a:gd name="connsiteX30" fmla="*/ 165101 w 330200"/>
                <a:gd name="connsiteY30" fmla="*/ 298451 h 331788"/>
                <a:gd name="connsiteX31" fmla="*/ 296864 w 330200"/>
                <a:gd name="connsiteY31" fmla="*/ 165894 h 331788"/>
                <a:gd name="connsiteX32" fmla="*/ 165101 w 330200"/>
                <a:gd name="connsiteY32" fmla="*/ 33337 h 331788"/>
                <a:gd name="connsiteX33" fmla="*/ 165100 w 330200"/>
                <a:gd name="connsiteY33" fmla="*/ 30162 h 331788"/>
                <a:gd name="connsiteX34" fmla="*/ 301625 w 330200"/>
                <a:gd name="connsiteY34" fmla="*/ 165894 h 331788"/>
                <a:gd name="connsiteX35" fmla="*/ 165100 w 330200"/>
                <a:gd name="connsiteY35" fmla="*/ 301626 h 331788"/>
                <a:gd name="connsiteX36" fmla="*/ 28575 w 330200"/>
                <a:gd name="connsiteY36" fmla="*/ 165894 h 331788"/>
                <a:gd name="connsiteX37" fmla="*/ 165100 w 330200"/>
                <a:gd name="connsiteY37" fmla="*/ 30162 h 331788"/>
                <a:gd name="connsiteX38" fmla="*/ 165101 w 330200"/>
                <a:gd name="connsiteY38" fmla="*/ 15875 h 331788"/>
                <a:gd name="connsiteX39" fmla="*/ 14288 w 330200"/>
                <a:gd name="connsiteY39" fmla="*/ 165894 h 331788"/>
                <a:gd name="connsiteX40" fmla="*/ 165101 w 330200"/>
                <a:gd name="connsiteY40" fmla="*/ 315913 h 331788"/>
                <a:gd name="connsiteX41" fmla="*/ 315914 w 330200"/>
                <a:gd name="connsiteY41" fmla="*/ 165894 h 331788"/>
                <a:gd name="connsiteX42" fmla="*/ 165101 w 330200"/>
                <a:gd name="connsiteY42" fmla="*/ 15875 h 331788"/>
                <a:gd name="connsiteX43" fmla="*/ 165100 w 330200"/>
                <a:gd name="connsiteY43" fmla="*/ 0 h 331788"/>
                <a:gd name="connsiteX44" fmla="*/ 330200 w 330200"/>
                <a:gd name="connsiteY44" fmla="*/ 165894 h 331788"/>
                <a:gd name="connsiteX45" fmla="*/ 165100 w 330200"/>
                <a:gd name="connsiteY45" fmla="*/ 331788 h 331788"/>
                <a:gd name="connsiteX46" fmla="*/ 0 w 330200"/>
                <a:gd name="connsiteY46" fmla="*/ 165894 h 331788"/>
                <a:gd name="connsiteX47" fmla="*/ 165100 w 330200"/>
                <a:gd name="connsiteY47"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30200" h="331788">
                  <a:moveTo>
                    <a:pt x="119063" y="203200"/>
                  </a:moveTo>
                  <a:cubicBezTo>
                    <a:pt x="119063" y="203200"/>
                    <a:pt x="119063" y="203200"/>
                    <a:pt x="137172" y="203200"/>
                  </a:cubicBezTo>
                  <a:cubicBezTo>
                    <a:pt x="137172" y="215039"/>
                    <a:pt x="143640" y="225562"/>
                    <a:pt x="153988" y="229508"/>
                  </a:cubicBezTo>
                  <a:lnTo>
                    <a:pt x="153988" y="249238"/>
                  </a:lnTo>
                  <a:cubicBezTo>
                    <a:pt x="133292" y="243977"/>
                    <a:pt x="119063" y="225562"/>
                    <a:pt x="119063" y="203200"/>
                  </a:cubicBezTo>
                  <a:close/>
                  <a:moveTo>
                    <a:pt x="176213" y="158750"/>
                  </a:moveTo>
                  <a:cubicBezTo>
                    <a:pt x="196909" y="163921"/>
                    <a:pt x="211138" y="182019"/>
                    <a:pt x="211138" y="203994"/>
                  </a:cubicBezTo>
                  <a:cubicBezTo>
                    <a:pt x="211138" y="225970"/>
                    <a:pt x="196909" y="244068"/>
                    <a:pt x="176213" y="249238"/>
                  </a:cubicBezTo>
                  <a:cubicBezTo>
                    <a:pt x="176213" y="249238"/>
                    <a:pt x="176213" y="249238"/>
                    <a:pt x="176213" y="229848"/>
                  </a:cubicBezTo>
                  <a:cubicBezTo>
                    <a:pt x="186561" y="225970"/>
                    <a:pt x="193029" y="215628"/>
                    <a:pt x="193029" y="203994"/>
                  </a:cubicBezTo>
                  <a:cubicBezTo>
                    <a:pt x="193029" y="192360"/>
                    <a:pt x="186561" y="183311"/>
                    <a:pt x="176213" y="178141"/>
                  </a:cubicBezTo>
                  <a:cubicBezTo>
                    <a:pt x="176213" y="178141"/>
                    <a:pt x="176213" y="178141"/>
                    <a:pt x="176213" y="158750"/>
                  </a:cubicBezTo>
                  <a:close/>
                  <a:moveTo>
                    <a:pt x="176213" y="82550"/>
                  </a:moveTo>
                  <a:cubicBezTo>
                    <a:pt x="196909" y="87812"/>
                    <a:pt x="211138" y="106227"/>
                    <a:pt x="211138" y="128588"/>
                  </a:cubicBezTo>
                  <a:cubicBezTo>
                    <a:pt x="211138" y="128588"/>
                    <a:pt x="211138" y="128588"/>
                    <a:pt x="193029" y="128588"/>
                  </a:cubicBezTo>
                  <a:cubicBezTo>
                    <a:pt x="193029" y="116750"/>
                    <a:pt x="186561" y="106227"/>
                    <a:pt x="176213" y="102281"/>
                  </a:cubicBezTo>
                  <a:cubicBezTo>
                    <a:pt x="176213" y="102281"/>
                    <a:pt x="176213" y="102281"/>
                    <a:pt x="176213" y="82550"/>
                  </a:cubicBezTo>
                  <a:close/>
                  <a:moveTo>
                    <a:pt x="153988" y="82550"/>
                  </a:moveTo>
                  <a:cubicBezTo>
                    <a:pt x="153988" y="82550"/>
                    <a:pt x="153988" y="82550"/>
                    <a:pt x="153988" y="101941"/>
                  </a:cubicBezTo>
                  <a:cubicBezTo>
                    <a:pt x="143640" y="105819"/>
                    <a:pt x="137172" y="116160"/>
                    <a:pt x="137172" y="127794"/>
                  </a:cubicBezTo>
                  <a:cubicBezTo>
                    <a:pt x="137172" y="139428"/>
                    <a:pt x="143640" y="148477"/>
                    <a:pt x="153988" y="153648"/>
                  </a:cubicBezTo>
                  <a:cubicBezTo>
                    <a:pt x="153988" y="153648"/>
                    <a:pt x="153988" y="153648"/>
                    <a:pt x="153988" y="173038"/>
                  </a:cubicBezTo>
                  <a:cubicBezTo>
                    <a:pt x="133292" y="167868"/>
                    <a:pt x="119063" y="149770"/>
                    <a:pt x="119063" y="127794"/>
                  </a:cubicBezTo>
                  <a:cubicBezTo>
                    <a:pt x="119063" y="105819"/>
                    <a:pt x="133292" y="87721"/>
                    <a:pt x="153988" y="82550"/>
                  </a:cubicBezTo>
                  <a:close/>
                  <a:moveTo>
                    <a:pt x="157163" y="76200"/>
                  </a:moveTo>
                  <a:lnTo>
                    <a:pt x="173038" y="76200"/>
                  </a:lnTo>
                  <a:lnTo>
                    <a:pt x="173038" y="255588"/>
                  </a:lnTo>
                  <a:lnTo>
                    <a:pt x="157163" y="255588"/>
                  </a:lnTo>
                  <a:close/>
                  <a:moveTo>
                    <a:pt x="165101" y="33337"/>
                  </a:moveTo>
                  <a:cubicBezTo>
                    <a:pt x="92330" y="33337"/>
                    <a:pt x="33338" y="92685"/>
                    <a:pt x="33338" y="165894"/>
                  </a:cubicBezTo>
                  <a:cubicBezTo>
                    <a:pt x="33338" y="239103"/>
                    <a:pt x="92330" y="298451"/>
                    <a:pt x="165101" y="298451"/>
                  </a:cubicBezTo>
                  <a:cubicBezTo>
                    <a:pt x="237872" y="298451"/>
                    <a:pt x="296864" y="239103"/>
                    <a:pt x="296864" y="165894"/>
                  </a:cubicBezTo>
                  <a:cubicBezTo>
                    <a:pt x="296864" y="92685"/>
                    <a:pt x="237872" y="33337"/>
                    <a:pt x="165101" y="33337"/>
                  </a:cubicBezTo>
                  <a:close/>
                  <a:moveTo>
                    <a:pt x="165100" y="30162"/>
                  </a:moveTo>
                  <a:cubicBezTo>
                    <a:pt x="240501" y="30162"/>
                    <a:pt x="301625" y="90931"/>
                    <a:pt x="301625" y="165894"/>
                  </a:cubicBezTo>
                  <a:cubicBezTo>
                    <a:pt x="301625" y="240857"/>
                    <a:pt x="240501" y="301626"/>
                    <a:pt x="165100" y="301626"/>
                  </a:cubicBezTo>
                  <a:cubicBezTo>
                    <a:pt x="89699" y="301626"/>
                    <a:pt x="28575" y="240857"/>
                    <a:pt x="28575" y="165894"/>
                  </a:cubicBezTo>
                  <a:cubicBezTo>
                    <a:pt x="28575" y="90931"/>
                    <a:pt x="89699" y="30162"/>
                    <a:pt x="165100" y="30162"/>
                  </a:cubicBezTo>
                  <a:close/>
                  <a:moveTo>
                    <a:pt x="165101" y="15875"/>
                  </a:moveTo>
                  <a:cubicBezTo>
                    <a:pt x="81809" y="15875"/>
                    <a:pt x="14288" y="83041"/>
                    <a:pt x="14288" y="165894"/>
                  </a:cubicBezTo>
                  <a:cubicBezTo>
                    <a:pt x="14288" y="248747"/>
                    <a:pt x="81809" y="315913"/>
                    <a:pt x="165101" y="315913"/>
                  </a:cubicBezTo>
                  <a:cubicBezTo>
                    <a:pt x="248393" y="315913"/>
                    <a:pt x="315914" y="248747"/>
                    <a:pt x="315914" y="165894"/>
                  </a:cubicBezTo>
                  <a:cubicBezTo>
                    <a:pt x="315914" y="83041"/>
                    <a:pt x="248393" y="15875"/>
                    <a:pt x="165101" y="15875"/>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sp>
          <p:nvSpPr>
            <p:cNvPr id="24" name="椭圆 18"/>
            <p:cNvSpPr/>
            <p:nvPr/>
          </p:nvSpPr>
          <p:spPr>
            <a:xfrm>
              <a:off x="7776396" y="3524131"/>
              <a:ext cx="337460" cy="33746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grpSp>
      <p:grpSp>
        <p:nvGrpSpPr>
          <p:cNvPr id="25" name="组合 24"/>
          <p:cNvGrpSpPr/>
          <p:nvPr/>
        </p:nvGrpSpPr>
        <p:grpSpPr>
          <a:xfrm>
            <a:off x="3074006" y="1428750"/>
            <a:ext cx="5307994" cy="1752600"/>
            <a:chOff x="5394700" y="1315546"/>
            <a:chExt cx="7077325" cy="2336797"/>
          </a:xfrm>
        </p:grpSpPr>
        <p:sp>
          <p:nvSpPr>
            <p:cNvPr id="26" name="TextBox 19"/>
            <p:cNvSpPr txBox="1"/>
            <p:nvPr/>
          </p:nvSpPr>
          <p:spPr>
            <a:xfrm>
              <a:off x="5394700" y="1315546"/>
              <a:ext cx="3211077" cy="430886"/>
            </a:xfrm>
            <a:prstGeom prst="rect">
              <a:avLst/>
            </a:prstGeom>
            <a:noFill/>
          </p:spPr>
          <p:txBody>
            <a:bodyPr wrap="square" rtlCol="0">
              <a:spAutoFit/>
              <a:scene3d>
                <a:camera prst="orthographicFront"/>
                <a:lightRig rig="threePt" dir="t"/>
              </a:scene3d>
              <a:sp3d contourW="12700"/>
            </a:bodyPr>
            <a:lstStyle>
              <a:defPPr>
                <a:defRPr lang="zh-CN"/>
              </a:defPPr>
              <a:lvl1pPr>
                <a:defRPr sz="1200">
                  <a:solidFill>
                    <a:schemeClr val="tx1">
                      <a:lumMod val="75000"/>
                      <a:lumOff val="25000"/>
                    </a:schemeClr>
                  </a:solidFill>
                  <a:latin typeface="EngraversGothic BT" panose="020B0507020203020204" pitchFamily="34" charset="0"/>
                </a:defRPr>
              </a:lvl1pPr>
            </a:lstStyle>
            <a:p>
              <a:r>
                <a:rPr lang="zh-CN" altLang="en-US" sz="1500" b="1" dirty="0">
                  <a:latin typeface="+mn-ea"/>
                  <a:sym typeface="Noto Serif CJK SC" panose="02020400000000000000" pitchFamily="18" charset="-122"/>
                </a:rPr>
                <a:t>换个思路，世界就对了</a:t>
              </a:r>
            </a:p>
          </p:txBody>
        </p:sp>
        <p:sp>
          <p:nvSpPr>
            <p:cNvPr id="27" name="文本框 26"/>
            <p:cNvSpPr txBox="1"/>
            <p:nvPr/>
          </p:nvSpPr>
          <p:spPr>
            <a:xfrm>
              <a:off x="5394701" y="1662057"/>
              <a:ext cx="7077324" cy="1990286"/>
            </a:xfrm>
            <a:prstGeom prst="rect">
              <a:avLst/>
            </a:prstGeom>
            <a:noFill/>
          </p:spPr>
          <p:txBody>
            <a:bodyPr wrap="square" rtlCol="0">
              <a:spAutoFit/>
              <a:scene3d>
                <a:camera prst="orthographicFront"/>
                <a:lightRig rig="threePt" dir="t"/>
              </a:scene3d>
              <a:sp3d contourW="12700"/>
            </a:bodyPr>
            <a:lstStyle/>
            <a:p>
              <a:pPr>
                <a:lnSpc>
                  <a:spcPct val="130000"/>
                </a:lnSpc>
                <a:defRPr/>
              </a:pPr>
              <a:r>
                <a:rPr lang="zh-CN" altLang="en-US" sz="1400" dirty="0">
                  <a:latin typeface="+mn-ea"/>
                  <a:sym typeface="Noto Serif CJK SC" panose="02020400000000000000" pitchFamily="18" charset="-122"/>
                </a:rPr>
                <a:t>作家很生气：“小孩子要玩是可以理解的，但如果说谎话就不好了。怎么可能这么快就拼好世界地图！儿子非常委屈：“可是我真的拼好了呀！” 作家一看，果然如此：不会吧？家里出现了神童？他非常好奇地问：“你是怎么做到的？”儿子说：“世界地图的背面是一个人的头像</a:t>
              </a:r>
              <a:r>
                <a:rPr lang="zh-CN" altLang="en-US" sz="1400" dirty="0" smtClean="0">
                  <a:latin typeface="+mn-ea"/>
                  <a:sym typeface="Noto Serif CJK SC" panose="02020400000000000000" pitchFamily="18" charset="-122"/>
                </a:rPr>
                <a:t>。</a:t>
              </a:r>
              <a:endParaRPr lang="zh-CN" altLang="en-US" sz="1400" dirty="0">
                <a:latin typeface="+mn-ea"/>
                <a:sym typeface="Noto Serif CJK SC" panose="02020400000000000000" pitchFamily="18" charset="-122"/>
              </a:endParaRPr>
            </a:p>
          </p:txBody>
        </p:sp>
      </p:grpSp>
      <p:grpSp>
        <p:nvGrpSpPr>
          <p:cNvPr id="37" name="组合 36"/>
          <p:cNvGrpSpPr/>
          <p:nvPr/>
        </p:nvGrpSpPr>
        <p:grpSpPr>
          <a:xfrm>
            <a:off x="1134322" y="1374661"/>
            <a:ext cx="1795802" cy="1795803"/>
            <a:chOff x="1138408" y="1298461"/>
            <a:chExt cx="1795802" cy="1795803"/>
          </a:xfrm>
        </p:grpSpPr>
        <p:sp>
          <p:nvSpPr>
            <p:cNvPr id="16" name="矩形 15"/>
            <p:cNvSpPr/>
            <p:nvPr/>
          </p:nvSpPr>
          <p:spPr>
            <a:xfrm>
              <a:off x="1138408" y="1298461"/>
              <a:ext cx="1795802" cy="1795803"/>
            </a:xfrm>
            <a:prstGeom prst="rect">
              <a:avLst/>
            </a:prstGeom>
            <a:solidFill>
              <a:schemeClr val="accent2"/>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latin typeface="+mn-ea"/>
                <a:sym typeface="Noto Serif CJK SC" panose="02020400000000000000" pitchFamily="18" charset="-122"/>
              </a:endParaRPr>
            </a:p>
          </p:txBody>
        </p:sp>
        <p:sp>
          <p:nvSpPr>
            <p:cNvPr id="28" name="椭圆 24"/>
            <p:cNvSpPr/>
            <p:nvPr/>
          </p:nvSpPr>
          <p:spPr>
            <a:xfrm>
              <a:off x="1584193" y="1728559"/>
              <a:ext cx="904229" cy="935607"/>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latin typeface="+mn-ea"/>
                <a:sym typeface="Noto Serif CJK SC" panose="02020400000000000000" pitchFamily="18" charset="-122"/>
              </a:endParaRPr>
            </a:p>
          </p:txBody>
        </p:sp>
      </p:grpSp>
    </p:spTree>
    <p:extLst>
      <p:ext uri="{BB962C8B-B14F-4D97-AF65-F5344CB8AC3E}">
        <p14:creationId xmlns:p14="http://schemas.microsoft.com/office/powerpoint/2010/main" val="4288068082"/>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ppt_x"/>
                                          </p:val>
                                        </p:tav>
                                        <p:tav tm="100000">
                                          <p:val>
                                            <p:strVal val="#ppt_x"/>
                                          </p:val>
                                        </p:tav>
                                      </p:tavLst>
                                    </p:anim>
                                    <p:anim calcmode="lin" valueType="num">
                                      <p:cBhvr additive="base">
                                        <p:cTn id="8"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102433" y="1123950"/>
            <a:ext cx="2878540" cy="3185549"/>
            <a:chOff x="3399235" y="1476376"/>
            <a:chExt cx="2612231" cy="2890837"/>
          </a:xfrm>
        </p:grpSpPr>
        <p:sp>
          <p:nvSpPr>
            <p:cNvPr id="6" name="Freeform 10">
              <a:extLst>
                <a:ext uri="{FF2B5EF4-FFF2-40B4-BE49-F238E27FC236}">
                  <a16:creationId xmlns="" xmlns:a16="http://schemas.microsoft.com/office/drawing/2014/main" id="{EBA06C97-48DC-4999-B86D-020540FA1482}"/>
                </a:ext>
              </a:extLst>
            </p:cNvPr>
            <p:cNvSpPr>
              <a:spLocks/>
            </p:cNvSpPr>
            <p:nvPr/>
          </p:nvSpPr>
          <p:spPr bwMode="auto">
            <a:xfrm>
              <a:off x="3601641" y="2786063"/>
              <a:ext cx="400050" cy="782241"/>
            </a:xfrm>
            <a:custGeom>
              <a:avLst/>
              <a:gdLst>
                <a:gd name="T0" fmla="*/ 2147483647 w 292"/>
                <a:gd name="T1" fmla="*/ 2147483647 h 572"/>
                <a:gd name="T2" fmla="*/ 0 w 292"/>
                <a:gd name="T3" fmla="*/ 2147483647 h 572"/>
                <a:gd name="T4" fmla="*/ 2147483647 w 292"/>
                <a:gd name="T5" fmla="*/ 0 h 572"/>
                <a:gd name="T6" fmla="*/ 2147483647 w 292"/>
                <a:gd name="T7" fmla="*/ 2147483647 h 572"/>
                <a:gd name="T8" fmla="*/ 2147483647 w 292"/>
                <a:gd name="T9" fmla="*/ 2147483647 h 572"/>
                <a:gd name="T10" fmla="*/ 2147483647 w 292"/>
                <a:gd name="T11" fmla="*/ 2147483647 h 572"/>
                <a:gd name="T12" fmla="*/ 2147483647 w 292"/>
                <a:gd name="T13" fmla="*/ 2147483647 h 57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2" h="572">
                  <a:moveTo>
                    <a:pt x="14" y="572"/>
                  </a:moveTo>
                  <a:cubicBezTo>
                    <a:pt x="4" y="527"/>
                    <a:pt x="0" y="481"/>
                    <a:pt x="0" y="435"/>
                  </a:cubicBezTo>
                  <a:cubicBezTo>
                    <a:pt x="0" y="250"/>
                    <a:pt x="108" y="79"/>
                    <a:pt x="277" y="0"/>
                  </a:cubicBezTo>
                  <a:cubicBezTo>
                    <a:pt x="292" y="33"/>
                    <a:pt x="292" y="33"/>
                    <a:pt x="292" y="33"/>
                  </a:cubicBezTo>
                  <a:cubicBezTo>
                    <a:pt x="136" y="106"/>
                    <a:pt x="36" y="264"/>
                    <a:pt x="36" y="435"/>
                  </a:cubicBezTo>
                  <a:cubicBezTo>
                    <a:pt x="36" y="479"/>
                    <a:pt x="40" y="522"/>
                    <a:pt x="49" y="564"/>
                  </a:cubicBezTo>
                  <a:lnTo>
                    <a:pt x="14" y="572"/>
                  </a:lnTo>
                  <a:close/>
                </a:path>
              </a:pathLst>
            </a:custGeom>
            <a:solidFill>
              <a:schemeClr val="accent1"/>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7" name="Freeform 11">
              <a:extLst>
                <a:ext uri="{FF2B5EF4-FFF2-40B4-BE49-F238E27FC236}">
                  <a16:creationId xmlns="" xmlns:a16="http://schemas.microsoft.com/office/drawing/2014/main" id="{23A0781D-5718-485F-8F14-B34A132F903D}"/>
                </a:ext>
              </a:extLst>
            </p:cNvPr>
            <p:cNvSpPr>
              <a:spLocks/>
            </p:cNvSpPr>
            <p:nvPr/>
          </p:nvSpPr>
          <p:spPr bwMode="auto">
            <a:xfrm>
              <a:off x="4171950" y="3758803"/>
              <a:ext cx="1215629" cy="489347"/>
            </a:xfrm>
            <a:custGeom>
              <a:avLst/>
              <a:gdLst>
                <a:gd name="T0" fmla="*/ 2147483647 w 888"/>
                <a:gd name="T1" fmla="*/ 2147483647 h 358"/>
                <a:gd name="T2" fmla="*/ 0 w 888"/>
                <a:gd name="T3" fmla="*/ 2147483647 h 358"/>
                <a:gd name="T4" fmla="*/ 2147483647 w 888"/>
                <a:gd name="T5" fmla="*/ 2147483647 h 358"/>
                <a:gd name="T6" fmla="*/ 2147483647 w 888"/>
                <a:gd name="T7" fmla="*/ 2147483647 h 358"/>
                <a:gd name="T8" fmla="*/ 2147483647 w 888"/>
                <a:gd name="T9" fmla="*/ 0 h 358"/>
                <a:gd name="T10" fmla="*/ 2147483647 w 888"/>
                <a:gd name="T11" fmla="*/ 2147483647 h 358"/>
                <a:gd name="T12" fmla="*/ 2147483647 w 888"/>
                <a:gd name="T13" fmla="*/ 2147483647 h 358"/>
                <a:gd name="T14" fmla="*/ 2147483647 w 888"/>
                <a:gd name="T15" fmla="*/ 2147483647 h 35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88" h="358">
                  <a:moveTo>
                    <a:pt x="216" y="358"/>
                  </a:moveTo>
                  <a:cubicBezTo>
                    <a:pt x="142" y="358"/>
                    <a:pt x="70" y="345"/>
                    <a:pt x="0" y="320"/>
                  </a:cubicBezTo>
                  <a:cubicBezTo>
                    <a:pt x="13" y="287"/>
                    <a:pt x="13" y="287"/>
                    <a:pt x="13" y="287"/>
                  </a:cubicBezTo>
                  <a:cubicBezTo>
                    <a:pt x="78" y="310"/>
                    <a:pt x="146" y="322"/>
                    <a:pt x="216" y="322"/>
                  </a:cubicBezTo>
                  <a:cubicBezTo>
                    <a:pt x="472" y="322"/>
                    <a:pt x="706" y="205"/>
                    <a:pt x="859" y="0"/>
                  </a:cubicBezTo>
                  <a:cubicBezTo>
                    <a:pt x="888" y="22"/>
                    <a:pt x="888" y="22"/>
                    <a:pt x="888" y="22"/>
                  </a:cubicBezTo>
                  <a:cubicBezTo>
                    <a:pt x="812" y="124"/>
                    <a:pt x="711" y="209"/>
                    <a:pt x="598" y="267"/>
                  </a:cubicBezTo>
                  <a:cubicBezTo>
                    <a:pt x="479" y="327"/>
                    <a:pt x="351" y="358"/>
                    <a:pt x="216" y="358"/>
                  </a:cubicBezTo>
                  <a:close/>
                </a:path>
              </a:pathLst>
            </a:custGeom>
            <a:solidFill>
              <a:schemeClr val="accent1"/>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8" name="Freeform 12">
              <a:extLst>
                <a:ext uri="{FF2B5EF4-FFF2-40B4-BE49-F238E27FC236}">
                  <a16:creationId xmlns="" xmlns:a16="http://schemas.microsoft.com/office/drawing/2014/main" id="{83984835-3A6F-4A5F-A269-8FA5617C7CCE}"/>
                </a:ext>
              </a:extLst>
            </p:cNvPr>
            <p:cNvSpPr>
              <a:spLocks/>
            </p:cNvSpPr>
            <p:nvPr/>
          </p:nvSpPr>
          <p:spPr bwMode="auto">
            <a:xfrm>
              <a:off x="5400675" y="2396728"/>
              <a:ext cx="205979" cy="538163"/>
            </a:xfrm>
            <a:custGeom>
              <a:avLst/>
              <a:gdLst>
                <a:gd name="T0" fmla="*/ 2147483647 w 150"/>
                <a:gd name="T1" fmla="*/ 2147483647 h 393"/>
                <a:gd name="T2" fmla="*/ 0 w 150"/>
                <a:gd name="T3" fmla="*/ 2147483647 h 393"/>
                <a:gd name="T4" fmla="*/ 2147483647 w 150"/>
                <a:gd name="T5" fmla="*/ 0 h 393"/>
                <a:gd name="T6" fmla="*/ 2147483647 w 150"/>
                <a:gd name="T7" fmla="*/ 2147483647 h 393"/>
                <a:gd name="T8" fmla="*/ 2147483647 w 150"/>
                <a:gd name="T9" fmla="*/ 2147483647 h 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0" h="393">
                  <a:moveTo>
                    <a:pt x="114" y="393"/>
                  </a:moveTo>
                  <a:cubicBezTo>
                    <a:pt x="100" y="261"/>
                    <a:pt x="61" y="135"/>
                    <a:pt x="0" y="17"/>
                  </a:cubicBezTo>
                  <a:cubicBezTo>
                    <a:pt x="32" y="0"/>
                    <a:pt x="32" y="0"/>
                    <a:pt x="32" y="0"/>
                  </a:cubicBezTo>
                  <a:cubicBezTo>
                    <a:pt x="95" y="122"/>
                    <a:pt x="135" y="253"/>
                    <a:pt x="150" y="389"/>
                  </a:cubicBezTo>
                  <a:lnTo>
                    <a:pt x="114" y="393"/>
                  </a:lnTo>
                  <a:close/>
                </a:path>
              </a:pathLst>
            </a:custGeom>
            <a:solidFill>
              <a:schemeClr val="accent1"/>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9" name="Group 54">
              <a:extLst>
                <a:ext uri="{FF2B5EF4-FFF2-40B4-BE49-F238E27FC236}">
                  <a16:creationId xmlns="" xmlns:a16="http://schemas.microsoft.com/office/drawing/2014/main" id="{9BB864D3-6670-4ADA-9A31-AC914068863E}"/>
                </a:ext>
              </a:extLst>
            </p:cNvPr>
            <p:cNvGrpSpPr/>
            <p:nvPr/>
          </p:nvGrpSpPr>
          <p:grpSpPr>
            <a:xfrm>
              <a:off x="3974307" y="1476376"/>
              <a:ext cx="738188" cy="277415"/>
              <a:chOff x="5311775" y="2108201"/>
              <a:chExt cx="984251" cy="369886"/>
            </a:xfrm>
            <a:solidFill>
              <a:schemeClr val="accent1"/>
            </a:solidFill>
          </p:grpSpPr>
          <p:sp>
            <p:nvSpPr>
              <p:cNvPr id="10" name="Freeform 9">
                <a:extLst>
                  <a:ext uri="{FF2B5EF4-FFF2-40B4-BE49-F238E27FC236}">
                    <a16:creationId xmlns="" xmlns:a16="http://schemas.microsoft.com/office/drawing/2014/main" id="{E42C031F-F999-48A5-AB06-FF51E0BD4077}"/>
                  </a:ext>
                </a:extLst>
              </p:cNvPr>
              <p:cNvSpPr>
                <a:spLocks/>
              </p:cNvSpPr>
              <p:nvPr/>
            </p:nvSpPr>
            <p:spPr bwMode="auto">
              <a:xfrm>
                <a:off x="5311775" y="2108201"/>
                <a:ext cx="230188" cy="360362"/>
              </a:xfrm>
              <a:custGeom>
                <a:avLst/>
                <a:gdLst>
                  <a:gd name="T0" fmla="*/ 145 w 145"/>
                  <a:gd name="T1" fmla="*/ 227 h 227"/>
                  <a:gd name="T2" fmla="*/ 0 w 145"/>
                  <a:gd name="T3" fmla="*/ 114 h 227"/>
                  <a:gd name="T4" fmla="*/ 145 w 145"/>
                  <a:gd name="T5" fmla="*/ 0 h 227"/>
                  <a:gd name="T6" fmla="*/ 145 w 145"/>
                  <a:gd name="T7" fmla="*/ 227 h 227"/>
                </a:gdLst>
                <a:ahLst/>
                <a:cxnLst>
                  <a:cxn ang="0">
                    <a:pos x="T0" y="T1"/>
                  </a:cxn>
                  <a:cxn ang="0">
                    <a:pos x="T2" y="T3"/>
                  </a:cxn>
                  <a:cxn ang="0">
                    <a:pos x="T4" y="T5"/>
                  </a:cxn>
                  <a:cxn ang="0">
                    <a:pos x="T6" y="T7"/>
                  </a:cxn>
                </a:cxnLst>
                <a:rect l="0" t="0" r="r" b="b"/>
                <a:pathLst>
                  <a:path w="145" h="227">
                    <a:moveTo>
                      <a:pt x="145" y="227"/>
                    </a:moveTo>
                    <a:lnTo>
                      <a:pt x="0" y="114"/>
                    </a:lnTo>
                    <a:lnTo>
                      <a:pt x="145" y="0"/>
                    </a:lnTo>
                    <a:lnTo>
                      <a:pt x="145" y="227"/>
                    </a:lnTo>
                    <a:close/>
                  </a:path>
                </a:pathLst>
              </a:custGeom>
              <a:grpFill/>
              <a:ln>
                <a:noFill/>
              </a:ln>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1" name="Freeform 13">
                <a:extLst>
                  <a:ext uri="{FF2B5EF4-FFF2-40B4-BE49-F238E27FC236}">
                    <a16:creationId xmlns="" xmlns:a16="http://schemas.microsoft.com/office/drawing/2014/main" id="{C1C51820-574A-4231-A6D5-F5CE6D28E9CA}"/>
                  </a:ext>
                </a:extLst>
              </p:cNvPr>
              <p:cNvSpPr>
                <a:spLocks/>
              </p:cNvSpPr>
              <p:nvPr/>
            </p:nvSpPr>
            <p:spPr bwMode="auto">
              <a:xfrm>
                <a:off x="5472113" y="2244725"/>
                <a:ext cx="823913" cy="233362"/>
              </a:xfrm>
              <a:custGeom>
                <a:avLst/>
                <a:gdLst>
                  <a:gd name="T0" fmla="*/ 437 w 452"/>
                  <a:gd name="T1" fmla="*/ 128 h 128"/>
                  <a:gd name="T2" fmla="*/ 0 w 452"/>
                  <a:gd name="T3" fmla="*/ 36 h 128"/>
                  <a:gd name="T4" fmla="*/ 0 w 452"/>
                  <a:gd name="T5" fmla="*/ 0 h 128"/>
                  <a:gd name="T6" fmla="*/ 452 w 452"/>
                  <a:gd name="T7" fmla="*/ 95 h 128"/>
                  <a:gd name="T8" fmla="*/ 437 w 452"/>
                  <a:gd name="T9" fmla="*/ 128 h 128"/>
                </a:gdLst>
                <a:ahLst/>
                <a:cxnLst>
                  <a:cxn ang="0">
                    <a:pos x="T0" y="T1"/>
                  </a:cxn>
                  <a:cxn ang="0">
                    <a:pos x="T2" y="T3"/>
                  </a:cxn>
                  <a:cxn ang="0">
                    <a:pos x="T4" y="T5"/>
                  </a:cxn>
                  <a:cxn ang="0">
                    <a:pos x="T6" y="T7"/>
                  </a:cxn>
                  <a:cxn ang="0">
                    <a:pos x="T8" y="T9"/>
                  </a:cxn>
                </a:cxnLst>
                <a:rect l="0" t="0" r="r" b="b"/>
                <a:pathLst>
                  <a:path w="452" h="128">
                    <a:moveTo>
                      <a:pt x="437" y="128"/>
                    </a:moveTo>
                    <a:cubicBezTo>
                      <a:pt x="299" y="67"/>
                      <a:pt x="152" y="36"/>
                      <a:pt x="0" y="36"/>
                    </a:cubicBezTo>
                    <a:cubicBezTo>
                      <a:pt x="0" y="0"/>
                      <a:pt x="0" y="0"/>
                      <a:pt x="0" y="0"/>
                    </a:cubicBezTo>
                    <a:cubicBezTo>
                      <a:pt x="157" y="0"/>
                      <a:pt x="309" y="32"/>
                      <a:pt x="452" y="95"/>
                    </a:cubicBezTo>
                    <a:lnTo>
                      <a:pt x="437" y="128"/>
                    </a:lnTo>
                    <a:close/>
                  </a:path>
                </a:pathLst>
              </a:custGeom>
              <a:grpFill/>
              <a:ln>
                <a:noFill/>
              </a:ln>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sp>
          <p:nvSpPr>
            <p:cNvPr id="13" name="Freeform 5">
              <a:extLst>
                <a:ext uri="{FF2B5EF4-FFF2-40B4-BE49-F238E27FC236}">
                  <a16:creationId xmlns="" xmlns:a16="http://schemas.microsoft.com/office/drawing/2014/main" id="{331BA027-2071-435D-A187-AD81CAE8ADA4}"/>
                </a:ext>
              </a:extLst>
            </p:cNvPr>
            <p:cNvSpPr>
              <a:spLocks noEditPoints="1"/>
            </p:cNvSpPr>
            <p:nvPr/>
          </p:nvSpPr>
          <p:spPr bwMode="auto">
            <a:xfrm>
              <a:off x="3957638" y="2399110"/>
              <a:ext cx="694135" cy="694134"/>
            </a:xfrm>
            <a:custGeom>
              <a:avLst/>
              <a:gdLst>
                <a:gd name="T0" fmla="*/ 2147483647 w 507"/>
                <a:gd name="T1" fmla="*/ 2147483647 h 507"/>
                <a:gd name="T2" fmla="*/ 0 w 507"/>
                <a:gd name="T3" fmla="*/ 2147483647 h 507"/>
                <a:gd name="T4" fmla="*/ 2147483647 w 507"/>
                <a:gd name="T5" fmla="*/ 0 h 507"/>
                <a:gd name="T6" fmla="*/ 2147483647 w 507"/>
                <a:gd name="T7" fmla="*/ 2147483647 h 507"/>
                <a:gd name="T8" fmla="*/ 2147483647 w 507"/>
                <a:gd name="T9" fmla="*/ 2147483647 h 507"/>
                <a:gd name="T10" fmla="*/ 2147483647 w 507"/>
                <a:gd name="T11" fmla="*/ 2147483647 h 507"/>
                <a:gd name="T12" fmla="*/ 2147483647 w 507"/>
                <a:gd name="T13" fmla="*/ 2147483647 h 507"/>
                <a:gd name="T14" fmla="*/ 2147483647 w 507"/>
                <a:gd name="T15" fmla="*/ 2147483647 h 507"/>
                <a:gd name="T16" fmla="*/ 2147483647 w 507"/>
                <a:gd name="T17" fmla="*/ 2147483647 h 507"/>
                <a:gd name="T18" fmla="*/ 2147483647 w 507"/>
                <a:gd name="T19" fmla="*/ 2147483647 h 5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07" h="507">
                  <a:moveTo>
                    <a:pt x="253" y="507"/>
                  </a:moveTo>
                  <a:cubicBezTo>
                    <a:pt x="113" y="507"/>
                    <a:pt x="0" y="393"/>
                    <a:pt x="0" y="253"/>
                  </a:cubicBezTo>
                  <a:cubicBezTo>
                    <a:pt x="0" y="114"/>
                    <a:pt x="113" y="0"/>
                    <a:pt x="253" y="0"/>
                  </a:cubicBezTo>
                  <a:cubicBezTo>
                    <a:pt x="393" y="0"/>
                    <a:pt x="507" y="114"/>
                    <a:pt x="507" y="253"/>
                  </a:cubicBezTo>
                  <a:cubicBezTo>
                    <a:pt x="507" y="393"/>
                    <a:pt x="393" y="507"/>
                    <a:pt x="253" y="507"/>
                  </a:cubicBezTo>
                  <a:close/>
                  <a:moveTo>
                    <a:pt x="253" y="40"/>
                  </a:moveTo>
                  <a:cubicBezTo>
                    <a:pt x="136" y="40"/>
                    <a:pt x="40" y="136"/>
                    <a:pt x="40" y="253"/>
                  </a:cubicBezTo>
                  <a:cubicBezTo>
                    <a:pt x="40" y="371"/>
                    <a:pt x="136" y="467"/>
                    <a:pt x="253" y="467"/>
                  </a:cubicBezTo>
                  <a:cubicBezTo>
                    <a:pt x="371" y="467"/>
                    <a:pt x="467" y="371"/>
                    <a:pt x="467" y="253"/>
                  </a:cubicBezTo>
                  <a:cubicBezTo>
                    <a:pt x="467" y="136"/>
                    <a:pt x="371" y="40"/>
                    <a:pt x="253" y="40"/>
                  </a:cubicBezTo>
                  <a:close/>
                </a:path>
              </a:pathLst>
            </a:custGeom>
            <a:solidFill>
              <a:schemeClr val="accent1"/>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5" name="Freeform 6">
              <a:extLst>
                <a:ext uri="{FF2B5EF4-FFF2-40B4-BE49-F238E27FC236}">
                  <a16:creationId xmlns="" xmlns:a16="http://schemas.microsoft.com/office/drawing/2014/main" id="{E2FDA196-7A26-4B52-AB3A-A4CC9F0B7914}"/>
                </a:ext>
              </a:extLst>
            </p:cNvPr>
            <p:cNvSpPr>
              <a:spLocks noEditPoints="1"/>
            </p:cNvSpPr>
            <p:nvPr/>
          </p:nvSpPr>
          <p:spPr bwMode="auto">
            <a:xfrm>
              <a:off x="3399235" y="3487341"/>
              <a:ext cx="879872" cy="879872"/>
            </a:xfrm>
            <a:custGeom>
              <a:avLst/>
              <a:gdLst>
                <a:gd name="T0" fmla="*/ 2147483647 w 643"/>
                <a:gd name="T1" fmla="*/ 2147483647 h 643"/>
                <a:gd name="T2" fmla="*/ 0 w 643"/>
                <a:gd name="T3" fmla="*/ 2147483647 h 643"/>
                <a:gd name="T4" fmla="*/ 2147483647 w 643"/>
                <a:gd name="T5" fmla="*/ 0 h 643"/>
                <a:gd name="T6" fmla="*/ 2147483647 w 643"/>
                <a:gd name="T7" fmla="*/ 2147483647 h 643"/>
                <a:gd name="T8" fmla="*/ 2147483647 w 643"/>
                <a:gd name="T9" fmla="*/ 2147483647 h 643"/>
                <a:gd name="T10" fmla="*/ 2147483647 w 643"/>
                <a:gd name="T11" fmla="*/ 2147483647 h 643"/>
                <a:gd name="T12" fmla="*/ 2147483647 w 643"/>
                <a:gd name="T13" fmla="*/ 2147483647 h 643"/>
                <a:gd name="T14" fmla="*/ 2147483647 w 643"/>
                <a:gd name="T15" fmla="*/ 2147483647 h 643"/>
                <a:gd name="T16" fmla="*/ 2147483647 w 643"/>
                <a:gd name="T17" fmla="*/ 2147483647 h 643"/>
                <a:gd name="T18" fmla="*/ 2147483647 w 643"/>
                <a:gd name="T19" fmla="*/ 2147483647 h 64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43" h="643">
                  <a:moveTo>
                    <a:pt x="322" y="643"/>
                  </a:moveTo>
                  <a:cubicBezTo>
                    <a:pt x="145" y="643"/>
                    <a:pt x="0" y="498"/>
                    <a:pt x="0" y="321"/>
                  </a:cubicBezTo>
                  <a:cubicBezTo>
                    <a:pt x="0" y="144"/>
                    <a:pt x="145" y="0"/>
                    <a:pt x="322" y="0"/>
                  </a:cubicBezTo>
                  <a:cubicBezTo>
                    <a:pt x="499" y="0"/>
                    <a:pt x="643" y="144"/>
                    <a:pt x="643" y="321"/>
                  </a:cubicBezTo>
                  <a:cubicBezTo>
                    <a:pt x="643" y="498"/>
                    <a:pt x="499" y="643"/>
                    <a:pt x="322" y="643"/>
                  </a:cubicBezTo>
                  <a:close/>
                  <a:moveTo>
                    <a:pt x="322" y="40"/>
                  </a:moveTo>
                  <a:cubicBezTo>
                    <a:pt x="167" y="40"/>
                    <a:pt x="40" y="166"/>
                    <a:pt x="40" y="321"/>
                  </a:cubicBezTo>
                  <a:cubicBezTo>
                    <a:pt x="40" y="476"/>
                    <a:pt x="167" y="603"/>
                    <a:pt x="322" y="603"/>
                  </a:cubicBezTo>
                  <a:cubicBezTo>
                    <a:pt x="477" y="603"/>
                    <a:pt x="603" y="476"/>
                    <a:pt x="603" y="321"/>
                  </a:cubicBezTo>
                  <a:cubicBezTo>
                    <a:pt x="603" y="166"/>
                    <a:pt x="477" y="40"/>
                    <a:pt x="322" y="40"/>
                  </a:cubicBezTo>
                  <a:close/>
                </a:path>
              </a:pathLst>
            </a:custGeom>
            <a:solidFill>
              <a:schemeClr val="accent2"/>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6" name="Freeform 7">
              <a:extLst>
                <a:ext uri="{FF2B5EF4-FFF2-40B4-BE49-F238E27FC236}">
                  <a16:creationId xmlns="" xmlns:a16="http://schemas.microsoft.com/office/drawing/2014/main" id="{0316B526-DA9C-4094-9864-3D761C2A4DB9}"/>
                </a:ext>
              </a:extLst>
            </p:cNvPr>
            <p:cNvSpPr>
              <a:spLocks noEditPoints="1"/>
            </p:cNvSpPr>
            <p:nvPr/>
          </p:nvSpPr>
          <p:spPr bwMode="auto">
            <a:xfrm>
              <a:off x="5076825" y="2902744"/>
              <a:ext cx="934641" cy="934641"/>
            </a:xfrm>
            <a:custGeom>
              <a:avLst/>
              <a:gdLst>
                <a:gd name="T0" fmla="*/ 2147483647 w 683"/>
                <a:gd name="T1" fmla="*/ 2147483647 h 683"/>
                <a:gd name="T2" fmla="*/ 0 w 683"/>
                <a:gd name="T3" fmla="*/ 2147483647 h 683"/>
                <a:gd name="T4" fmla="*/ 2147483647 w 683"/>
                <a:gd name="T5" fmla="*/ 0 h 683"/>
                <a:gd name="T6" fmla="*/ 2147483647 w 683"/>
                <a:gd name="T7" fmla="*/ 2147483647 h 683"/>
                <a:gd name="T8" fmla="*/ 2147483647 w 683"/>
                <a:gd name="T9" fmla="*/ 2147483647 h 683"/>
                <a:gd name="T10" fmla="*/ 2147483647 w 683"/>
                <a:gd name="T11" fmla="*/ 2147483647 h 683"/>
                <a:gd name="T12" fmla="*/ 2147483647 w 683"/>
                <a:gd name="T13" fmla="*/ 2147483647 h 683"/>
                <a:gd name="T14" fmla="*/ 2147483647 w 683"/>
                <a:gd name="T15" fmla="*/ 2147483647 h 683"/>
                <a:gd name="T16" fmla="*/ 2147483647 w 683"/>
                <a:gd name="T17" fmla="*/ 2147483647 h 683"/>
                <a:gd name="T18" fmla="*/ 2147483647 w 683"/>
                <a:gd name="T19" fmla="*/ 2147483647 h 68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83" h="683">
                  <a:moveTo>
                    <a:pt x="342" y="683"/>
                  </a:moveTo>
                  <a:cubicBezTo>
                    <a:pt x="154" y="683"/>
                    <a:pt x="0" y="530"/>
                    <a:pt x="0" y="341"/>
                  </a:cubicBezTo>
                  <a:cubicBezTo>
                    <a:pt x="0" y="153"/>
                    <a:pt x="154" y="0"/>
                    <a:pt x="342" y="0"/>
                  </a:cubicBezTo>
                  <a:cubicBezTo>
                    <a:pt x="530" y="0"/>
                    <a:pt x="683" y="153"/>
                    <a:pt x="683" y="341"/>
                  </a:cubicBezTo>
                  <a:cubicBezTo>
                    <a:pt x="683" y="530"/>
                    <a:pt x="530" y="683"/>
                    <a:pt x="342" y="683"/>
                  </a:cubicBezTo>
                  <a:close/>
                  <a:moveTo>
                    <a:pt x="342" y="40"/>
                  </a:moveTo>
                  <a:cubicBezTo>
                    <a:pt x="176" y="40"/>
                    <a:pt x="40" y="175"/>
                    <a:pt x="40" y="341"/>
                  </a:cubicBezTo>
                  <a:cubicBezTo>
                    <a:pt x="40" y="508"/>
                    <a:pt x="176" y="643"/>
                    <a:pt x="342" y="643"/>
                  </a:cubicBezTo>
                  <a:cubicBezTo>
                    <a:pt x="508" y="643"/>
                    <a:pt x="643" y="508"/>
                    <a:pt x="643" y="341"/>
                  </a:cubicBezTo>
                  <a:cubicBezTo>
                    <a:pt x="643" y="175"/>
                    <a:pt x="508" y="40"/>
                    <a:pt x="342" y="40"/>
                  </a:cubicBezTo>
                  <a:close/>
                </a:path>
              </a:pathLst>
            </a:custGeom>
            <a:solidFill>
              <a:schemeClr val="accent3"/>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17" name="Freeform 8">
              <a:extLst>
                <a:ext uri="{FF2B5EF4-FFF2-40B4-BE49-F238E27FC236}">
                  <a16:creationId xmlns="" xmlns:a16="http://schemas.microsoft.com/office/drawing/2014/main" id="{4B634FE6-7B41-40E2-A878-34AAB1A18AAD}"/>
                </a:ext>
              </a:extLst>
            </p:cNvPr>
            <p:cNvSpPr>
              <a:spLocks noEditPoints="1"/>
            </p:cNvSpPr>
            <p:nvPr/>
          </p:nvSpPr>
          <p:spPr bwMode="auto">
            <a:xfrm>
              <a:off x="4592241" y="1483519"/>
              <a:ext cx="1060847" cy="1059656"/>
            </a:xfrm>
            <a:custGeom>
              <a:avLst/>
              <a:gdLst>
                <a:gd name="T0" fmla="*/ 2147483647 w 775"/>
                <a:gd name="T1" fmla="*/ 2147483647 h 775"/>
                <a:gd name="T2" fmla="*/ 0 w 775"/>
                <a:gd name="T3" fmla="*/ 2147483647 h 775"/>
                <a:gd name="T4" fmla="*/ 2147483647 w 775"/>
                <a:gd name="T5" fmla="*/ 0 h 775"/>
                <a:gd name="T6" fmla="*/ 2147483647 w 775"/>
                <a:gd name="T7" fmla="*/ 2147483647 h 775"/>
                <a:gd name="T8" fmla="*/ 2147483647 w 775"/>
                <a:gd name="T9" fmla="*/ 2147483647 h 775"/>
                <a:gd name="T10" fmla="*/ 2147483647 w 775"/>
                <a:gd name="T11" fmla="*/ 2147483647 h 775"/>
                <a:gd name="T12" fmla="*/ 2147483647 w 775"/>
                <a:gd name="T13" fmla="*/ 2147483647 h 775"/>
                <a:gd name="T14" fmla="*/ 2147483647 w 775"/>
                <a:gd name="T15" fmla="*/ 2147483647 h 775"/>
                <a:gd name="T16" fmla="*/ 2147483647 w 775"/>
                <a:gd name="T17" fmla="*/ 2147483647 h 775"/>
                <a:gd name="T18" fmla="*/ 2147483647 w 775"/>
                <a:gd name="T19" fmla="*/ 2147483647 h 7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75" h="775">
                  <a:moveTo>
                    <a:pt x="388" y="775"/>
                  </a:moveTo>
                  <a:cubicBezTo>
                    <a:pt x="174" y="775"/>
                    <a:pt x="0" y="601"/>
                    <a:pt x="0" y="387"/>
                  </a:cubicBezTo>
                  <a:cubicBezTo>
                    <a:pt x="0" y="174"/>
                    <a:pt x="174" y="0"/>
                    <a:pt x="388" y="0"/>
                  </a:cubicBezTo>
                  <a:cubicBezTo>
                    <a:pt x="602" y="0"/>
                    <a:pt x="775" y="174"/>
                    <a:pt x="775" y="387"/>
                  </a:cubicBezTo>
                  <a:cubicBezTo>
                    <a:pt x="775" y="601"/>
                    <a:pt x="602" y="775"/>
                    <a:pt x="388" y="775"/>
                  </a:cubicBezTo>
                  <a:close/>
                  <a:moveTo>
                    <a:pt x="388" y="44"/>
                  </a:moveTo>
                  <a:cubicBezTo>
                    <a:pt x="199" y="44"/>
                    <a:pt x="44" y="198"/>
                    <a:pt x="44" y="387"/>
                  </a:cubicBezTo>
                  <a:cubicBezTo>
                    <a:pt x="44" y="577"/>
                    <a:pt x="199" y="731"/>
                    <a:pt x="388" y="731"/>
                  </a:cubicBezTo>
                  <a:cubicBezTo>
                    <a:pt x="577" y="731"/>
                    <a:pt x="731" y="577"/>
                    <a:pt x="731" y="387"/>
                  </a:cubicBezTo>
                  <a:cubicBezTo>
                    <a:pt x="731" y="198"/>
                    <a:pt x="577" y="44"/>
                    <a:pt x="388" y="44"/>
                  </a:cubicBezTo>
                  <a:close/>
                </a:path>
              </a:pathLst>
            </a:custGeom>
            <a:solidFill>
              <a:schemeClr val="accent4"/>
            </a:solidFill>
            <a:ln>
              <a:noFill/>
            </a:ln>
          </p:spPr>
          <p:txBody>
            <a:bodyPr/>
            <a:lstStyle/>
            <a:p>
              <a:endParaRPr lang="zh-CN" altLang="en-US"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nvGrpSpPr>
            <p:cNvPr id="18" name="Group 61">
              <a:extLst>
                <a:ext uri="{FF2B5EF4-FFF2-40B4-BE49-F238E27FC236}">
                  <a16:creationId xmlns="" xmlns:a16="http://schemas.microsoft.com/office/drawing/2014/main" id="{63DD4781-8D3C-425D-91C0-58101E7E8389}"/>
                </a:ext>
              </a:extLst>
            </p:cNvPr>
            <p:cNvGrpSpPr/>
            <p:nvPr/>
          </p:nvGrpSpPr>
          <p:grpSpPr>
            <a:xfrm>
              <a:off x="4162853" y="2587515"/>
              <a:ext cx="282275" cy="280417"/>
              <a:chOff x="2611438" y="6434138"/>
              <a:chExt cx="241301" cy="239713"/>
            </a:xfrm>
            <a:solidFill>
              <a:schemeClr val="accent1"/>
            </a:solidFill>
          </p:grpSpPr>
          <p:sp>
            <p:nvSpPr>
              <p:cNvPr id="19" name="Freeform 240">
                <a:extLst>
                  <a:ext uri="{FF2B5EF4-FFF2-40B4-BE49-F238E27FC236}">
                    <a16:creationId xmlns="" xmlns:a16="http://schemas.microsoft.com/office/drawing/2014/main" id="{78CA0E95-D93B-4CEA-B18B-0DF8B0F49AC8}"/>
                  </a:ext>
                </a:extLst>
              </p:cNvPr>
              <p:cNvSpPr>
                <a:spLocks noEditPoints="1"/>
              </p:cNvSpPr>
              <p:nvPr/>
            </p:nvSpPr>
            <p:spPr bwMode="auto">
              <a:xfrm>
                <a:off x="2682876" y="6434138"/>
                <a:ext cx="169863" cy="168275"/>
              </a:xfrm>
              <a:custGeom>
                <a:avLst/>
                <a:gdLst>
                  <a:gd name="T0" fmla="*/ 31 w 45"/>
                  <a:gd name="T1" fmla="*/ 5 h 45"/>
                  <a:gd name="T2" fmla="*/ 18 w 45"/>
                  <a:gd name="T3" fmla="*/ 13 h 45"/>
                  <a:gd name="T4" fmla="*/ 1 w 45"/>
                  <a:gd name="T5" fmla="*/ 30 h 45"/>
                  <a:gd name="T6" fmla="*/ 1 w 45"/>
                  <a:gd name="T7" fmla="*/ 35 h 45"/>
                  <a:gd name="T8" fmla="*/ 10 w 45"/>
                  <a:gd name="T9" fmla="*/ 44 h 45"/>
                  <a:gd name="T10" fmla="*/ 15 w 45"/>
                  <a:gd name="T11" fmla="*/ 44 h 45"/>
                  <a:gd name="T12" fmla="*/ 32 w 45"/>
                  <a:gd name="T13" fmla="*/ 27 h 45"/>
                  <a:gd name="T14" fmla="*/ 40 w 45"/>
                  <a:gd name="T15" fmla="*/ 14 h 45"/>
                  <a:gd name="T16" fmla="*/ 45 w 45"/>
                  <a:gd name="T17" fmla="*/ 0 h 45"/>
                  <a:gd name="T18" fmla="*/ 31 w 45"/>
                  <a:gd name="T19" fmla="*/ 5 h 45"/>
                  <a:gd name="T20" fmla="*/ 20 w 45"/>
                  <a:gd name="T21" fmla="*/ 34 h 45"/>
                  <a:gd name="T22" fmla="*/ 11 w 45"/>
                  <a:gd name="T23" fmla="*/ 34 h 45"/>
                  <a:gd name="T24" fmla="*/ 11 w 45"/>
                  <a:gd name="T25" fmla="*/ 25 h 45"/>
                  <a:gd name="T26" fmla="*/ 20 w 45"/>
                  <a:gd name="T27" fmla="*/ 25 h 45"/>
                  <a:gd name="T28" fmla="*/ 20 w 45"/>
                  <a:gd name="T29" fmla="*/ 34 h 45"/>
                  <a:gd name="T30" fmla="*/ 31 w 45"/>
                  <a:gd name="T31" fmla="*/ 23 h 45"/>
                  <a:gd name="T32" fmla="*/ 22 w 45"/>
                  <a:gd name="T33" fmla="*/ 23 h 45"/>
                  <a:gd name="T34" fmla="*/ 22 w 45"/>
                  <a:gd name="T35" fmla="*/ 14 h 45"/>
                  <a:gd name="T36" fmla="*/ 31 w 45"/>
                  <a:gd name="T37" fmla="*/ 14 h 45"/>
                  <a:gd name="T38" fmla="*/ 31 w 45"/>
                  <a:gd name="T39" fmla="*/ 23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45">
                    <a:moveTo>
                      <a:pt x="31" y="5"/>
                    </a:moveTo>
                    <a:cubicBezTo>
                      <a:pt x="27" y="6"/>
                      <a:pt x="21" y="10"/>
                      <a:pt x="18" y="13"/>
                    </a:cubicBezTo>
                    <a:cubicBezTo>
                      <a:pt x="1" y="30"/>
                      <a:pt x="1" y="30"/>
                      <a:pt x="1" y="30"/>
                    </a:cubicBezTo>
                    <a:cubicBezTo>
                      <a:pt x="0" y="31"/>
                      <a:pt x="0" y="34"/>
                      <a:pt x="1" y="35"/>
                    </a:cubicBezTo>
                    <a:cubicBezTo>
                      <a:pt x="10" y="44"/>
                      <a:pt x="10" y="44"/>
                      <a:pt x="10" y="44"/>
                    </a:cubicBezTo>
                    <a:cubicBezTo>
                      <a:pt x="11" y="45"/>
                      <a:pt x="14" y="45"/>
                      <a:pt x="15" y="44"/>
                    </a:cubicBezTo>
                    <a:cubicBezTo>
                      <a:pt x="32" y="27"/>
                      <a:pt x="32" y="27"/>
                      <a:pt x="32" y="27"/>
                    </a:cubicBezTo>
                    <a:cubicBezTo>
                      <a:pt x="35" y="24"/>
                      <a:pt x="39" y="18"/>
                      <a:pt x="40" y="14"/>
                    </a:cubicBezTo>
                    <a:cubicBezTo>
                      <a:pt x="45" y="0"/>
                      <a:pt x="45" y="0"/>
                      <a:pt x="45" y="0"/>
                    </a:cubicBezTo>
                    <a:lnTo>
                      <a:pt x="31" y="5"/>
                    </a:lnTo>
                    <a:close/>
                    <a:moveTo>
                      <a:pt x="20" y="34"/>
                    </a:moveTo>
                    <a:cubicBezTo>
                      <a:pt x="17" y="36"/>
                      <a:pt x="13" y="36"/>
                      <a:pt x="11" y="34"/>
                    </a:cubicBezTo>
                    <a:cubicBezTo>
                      <a:pt x="9" y="32"/>
                      <a:pt x="9" y="28"/>
                      <a:pt x="11" y="25"/>
                    </a:cubicBezTo>
                    <a:cubicBezTo>
                      <a:pt x="13" y="23"/>
                      <a:pt x="17" y="23"/>
                      <a:pt x="20" y="25"/>
                    </a:cubicBezTo>
                    <a:cubicBezTo>
                      <a:pt x="22" y="28"/>
                      <a:pt x="22" y="32"/>
                      <a:pt x="20" y="34"/>
                    </a:cubicBezTo>
                    <a:close/>
                    <a:moveTo>
                      <a:pt x="31" y="23"/>
                    </a:moveTo>
                    <a:cubicBezTo>
                      <a:pt x="29" y="25"/>
                      <a:pt x="25" y="25"/>
                      <a:pt x="22" y="23"/>
                    </a:cubicBezTo>
                    <a:cubicBezTo>
                      <a:pt x="20" y="20"/>
                      <a:pt x="20" y="16"/>
                      <a:pt x="22" y="14"/>
                    </a:cubicBezTo>
                    <a:cubicBezTo>
                      <a:pt x="25" y="12"/>
                      <a:pt x="29" y="12"/>
                      <a:pt x="31" y="14"/>
                    </a:cubicBezTo>
                    <a:cubicBezTo>
                      <a:pt x="33" y="16"/>
                      <a:pt x="33" y="20"/>
                      <a:pt x="31"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0" name="Freeform 241">
                <a:extLst>
                  <a:ext uri="{FF2B5EF4-FFF2-40B4-BE49-F238E27FC236}">
                    <a16:creationId xmlns="" xmlns:a16="http://schemas.microsoft.com/office/drawing/2014/main" id="{793C1E2A-2CE9-4FC2-BCED-20BECFBB9F05}"/>
                  </a:ext>
                </a:extLst>
              </p:cNvPr>
              <p:cNvSpPr>
                <a:spLocks/>
              </p:cNvSpPr>
              <p:nvPr/>
            </p:nvSpPr>
            <p:spPr bwMode="auto">
              <a:xfrm>
                <a:off x="2619376" y="6500813"/>
                <a:ext cx="79375" cy="71438"/>
              </a:xfrm>
              <a:custGeom>
                <a:avLst/>
                <a:gdLst>
                  <a:gd name="T0" fmla="*/ 7 w 21"/>
                  <a:gd name="T1" fmla="*/ 17 h 19"/>
                  <a:gd name="T2" fmla="*/ 21 w 21"/>
                  <a:gd name="T3" fmla="*/ 3 h 19"/>
                  <a:gd name="T4" fmla="*/ 10 w 21"/>
                  <a:gd name="T5" fmla="*/ 3 h 19"/>
                  <a:gd name="T6" fmla="*/ 1 w 21"/>
                  <a:gd name="T7" fmla="*/ 12 h 19"/>
                  <a:gd name="T8" fmla="*/ 1 w 21"/>
                  <a:gd name="T9" fmla="*/ 17 h 19"/>
                  <a:gd name="T10" fmla="*/ 7 w 21"/>
                  <a:gd name="T11" fmla="*/ 17 h 19"/>
                </a:gdLst>
                <a:ahLst/>
                <a:cxnLst>
                  <a:cxn ang="0">
                    <a:pos x="T0" y="T1"/>
                  </a:cxn>
                  <a:cxn ang="0">
                    <a:pos x="T2" y="T3"/>
                  </a:cxn>
                  <a:cxn ang="0">
                    <a:pos x="T4" y="T5"/>
                  </a:cxn>
                  <a:cxn ang="0">
                    <a:pos x="T6" y="T7"/>
                  </a:cxn>
                  <a:cxn ang="0">
                    <a:pos x="T8" y="T9"/>
                  </a:cxn>
                  <a:cxn ang="0">
                    <a:pos x="T10" y="T11"/>
                  </a:cxn>
                </a:cxnLst>
                <a:rect l="0" t="0" r="r" b="b"/>
                <a:pathLst>
                  <a:path w="21" h="19">
                    <a:moveTo>
                      <a:pt x="7" y="17"/>
                    </a:moveTo>
                    <a:cubicBezTo>
                      <a:pt x="21" y="3"/>
                      <a:pt x="21" y="3"/>
                      <a:pt x="21" y="3"/>
                    </a:cubicBezTo>
                    <a:cubicBezTo>
                      <a:pt x="18" y="0"/>
                      <a:pt x="13" y="0"/>
                      <a:pt x="10" y="3"/>
                    </a:cubicBezTo>
                    <a:cubicBezTo>
                      <a:pt x="1" y="12"/>
                      <a:pt x="1" y="12"/>
                      <a:pt x="1" y="12"/>
                    </a:cubicBezTo>
                    <a:cubicBezTo>
                      <a:pt x="0" y="13"/>
                      <a:pt x="0" y="16"/>
                      <a:pt x="1" y="17"/>
                    </a:cubicBezTo>
                    <a:cubicBezTo>
                      <a:pt x="3" y="19"/>
                      <a:pt x="5" y="19"/>
                      <a:pt x="7"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1" name="Freeform 242">
                <a:extLst>
                  <a:ext uri="{FF2B5EF4-FFF2-40B4-BE49-F238E27FC236}">
                    <a16:creationId xmlns="" xmlns:a16="http://schemas.microsoft.com/office/drawing/2014/main" id="{75AE0B17-AC6A-4D5F-8146-CDD00952A05F}"/>
                  </a:ext>
                </a:extLst>
              </p:cNvPr>
              <p:cNvSpPr>
                <a:spLocks/>
              </p:cNvSpPr>
              <p:nvPr/>
            </p:nvSpPr>
            <p:spPr bwMode="auto">
              <a:xfrm>
                <a:off x="2713038" y="6588126"/>
                <a:ext cx="71438" cy="77788"/>
              </a:xfrm>
              <a:custGeom>
                <a:avLst/>
                <a:gdLst>
                  <a:gd name="T0" fmla="*/ 2 w 19"/>
                  <a:gd name="T1" fmla="*/ 14 h 21"/>
                  <a:gd name="T2" fmla="*/ 2 w 19"/>
                  <a:gd name="T3" fmla="*/ 20 h 21"/>
                  <a:gd name="T4" fmla="*/ 7 w 19"/>
                  <a:gd name="T5" fmla="*/ 20 h 21"/>
                  <a:gd name="T6" fmla="*/ 16 w 19"/>
                  <a:gd name="T7" fmla="*/ 11 h 21"/>
                  <a:gd name="T8" fmla="*/ 16 w 19"/>
                  <a:gd name="T9" fmla="*/ 0 h 21"/>
                  <a:gd name="T10" fmla="*/ 2 w 19"/>
                  <a:gd name="T11" fmla="*/ 14 h 21"/>
                </a:gdLst>
                <a:ahLst/>
                <a:cxnLst>
                  <a:cxn ang="0">
                    <a:pos x="T0" y="T1"/>
                  </a:cxn>
                  <a:cxn ang="0">
                    <a:pos x="T2" y="T3"/>
                  </a:cxn>
                  <a:cxn ang="0">
                    <a:pos x="T4" y="T5"/>
                  </a:cxn>
                  <a:cxn ang="0">
                    <a:pos x="T6" y="T7"/>
                  </a:cxn>
                  <a:cxn ang="0">
                    <a:pos x="T8" y="T9"/>
                  </a:cxn>
                  <a:cxn ang="0">
                    <a:pos x="T10" y="T11"/>
                  </a:cxn>
                </a:cxnLst>
                <a:rect l="0" t="0" r="r" b="b"/>
                <a:pathLst>
                  <a:path w="19" h="21">
                    <a:moveTo>
                      <a:pt x="2" y="14"/>
                    </a:moveTo>
                    <a:cubicBezTo>
                      <a:pt x="0" y="16"/>
                      <a:pt x="0" y="18"/>
                      <a:pt x="2" y="20"/>
                    </a:cubicBezTo>
                    <a:cubicBezTo>
                      <a:pt x="3" y="21"/>
                      <a:pt x="6" y="21"/>
                      <a:pt x="7" y="20"/>
                    </a:cubicBezTo>
                    <a:cubicBezTo>
                      <a:pt x="16" y="11"/>
                      <a:pt x="16" y="11"/>
                      <a:pt x="16" y="11"/>
                    </a:cubicBezTo>
                    <a:cubicBezTo>
                      <a:pt x="19" y="8"/>
                      <a:pt x="19" y="3"/>
                      <a:pt x="16" y="0"/>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2" name="Freeform 243">
                <a:extLst>
                  <a:ext uri="{FF2B5EF4-FFF2-40B4-BE49-F238E27FC236}">
                    <a16:creationId xmlns="" xmlns:a16="http://schemas.microsoft.com/office/drawing/2014/main" id="{DEE562AE-65E6-4FD5-9D45-998B339C936D}"/>
                  </a:ext>
                </a:extLst>
              </p:cNvPr>
              <p:cNvSpPr>
                <a:spLocks/>
              </p:cNvSpPr>
              <p:nvPr/>
            </p:nvSpPr>
            <p:spPr bwMode="auto">
              <a:xfrm>
                <a:off x="2668588" y="6577013"/>
                <a:ext cx="41275" cy="41275"/>
              </a:xfrm>
              <a:custGeom>
                <a:avLst/>
                <a:gdLst>
                  <a:gd name="T0" fmla="*/ 1 w 11"/>
                  <a:gd name="T1" fmla="*/ 2 h 11"/>
                  <a:gd name="T2" fmla="*/ 1 w 11"/>
                  <a:gd name="T3" fmla="*/ 4 h 11"/>
                  <a:gd name="T4" fmla="*/ 7 w 11"/>
                  <a:gd name="T5" fmla="*/ 10 h 11"/>
                  <a:gd name="T6" fmla="*/ 9 w 11"/>
                  <a:gd name="T7" fmla="*/ 10 h 11"/>
                  <a:gd name="T8" fmla="*/ 11 w 11"/>
                  <a:gd name="T9" fmla="*/ 9 h 11"/>
                  <a:gd name="T10" fmla="*/ 2 w 11"/>
                  <a:gd name="T11" fmla="*/ 0 h 11"/>
                  <a:gd name="T12" fmla="*/ 1 w 11"/>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1" y="2"/>
                    </a:moveTo>
                    <a:cubicBezTo>
                      <a:pt x="0" y="2"/>
                      <a:pt x="0" y="4"/>
                      <a:pt x="1" y="4"/>
                    </a:cubicBezTo>
                    <a:cubicBezTo>
                      <a:pt x="7" y="10"/>
                      <a:pt x="7" y="10"/>
                      <a:pt x="7" y="10"/>
                    </a:cubicBezTo>
                    <a:cubicBezTo>
                      <a:pt x="7" y="11"/>
                      <a:pt x="9" y="11"/>
                      <a:pt x="9" y="10"/>
                    </a:cubicBezTo>
                    <a:cubicBezTo>
                      <a:pt x="11" y="9"/>
                      <a:pt x="11" y="9"/>
                      <a:pt x="11" y="9"/>
                    </a:cubicBezTo>
                    <a:cubicBezTo>
                      <a:pt x="2" y="0"/>
                      <a:pt x="2" y="0"/>
                      <a:pt x="2" y="0"/>
                    </a:cubicBezTo>
                    <a:lnTo>
                      <a:pt x="1"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3" name="Freeform 244">
                <a:extLst>
                  <a:ext uri="{FF2B5EF4-FFF2-40B4-BE49-F238E27FC236}">
                    <a16:creationId xmlns="" xmlns:a16="http://schemas.microsoft.com/office/drawing/2014/main" id="{3EEFECA5-9C4D-4755-AE88-3F7CE156AC0F}"/>
                  </a:ext>
                </a:extLst>
              </p:cNvPr>
              <p:cNvSpPr>
                <a:spLocks/>
              </p:cNvSpPr>
              <p:nvPr/>
            </p:nvSpPr>
            <p:spPr bwMode="auto">
              <a:xfrm>
                <a:off x="2611438" y="6599238"/>
                <a:ext cx="76200" cy="74613"/>
              </a:xfrm>
              <a:custGeom>
                <a:avLst/>
                <a:gdLst>
                  <a:gd name="T0" fmla="*/ 0 w 20"/>
                  <a:gd name="T1" fmla="*/ 20 h 20"/>
                  <a:gd name="T2" fmla="*/ 16 w 20"/>
                  <a:gd name="T3" fmla="*/ 4 h 20"/>
                  <a:gd name="T4" fmla="*/ 0 w 20"/>
                  <a:gd name="T5" fmla="*/ 20 h 20"/>
                </a:gdLst>
                <a:ahLst/>
                <a:cxnLst>
                  <a:cxn ang="0">
                    <a:pos x="T0" y="T1"/>
                  </a:cxn>
                  <a:cxn ang="0">
                    <a:pos x="T2" y="T3"/>
                  </a:cxn>
                  <a:cxn ang="0">
                    <a:pos x="T4" y="T5"/>
                  </a:cxn>
                </a:cxnLst>
                <a:rect l="0" t="0" r="r" b="b"/>
                <a:pathLst>
                  <a:path w="20" h="20">
                    <a:moveTo>
                      <a:pt x="0" y="20"/>
                    </a:moveTo>
                    <a:cubicBezTo>
                      <a:pt x="8" y="16"/>
                      <a:pt x="20" y="8"/>
                      <a:pt x="16" y="4"/>
                    </a:cubicBezTo>
                    <a:cubicBezTo>
                      <a:pt x="12" y="0"/>
                      <a:pt x="4" y="12"/>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4" name="Group 67">
              <a:extLst>
                <a:ext uri="{FF2B5EF4-FFF2-40B4-BE49-F238E27FC236}">
                  <a16:creationId xmlns="" xmlns:a16="http://schemas.microsoft.com/office/drawing/2014/main" id="{EB791308-4300-4086-B3C0-8B8744C9DA9B}"/>
                </a:ext>
              </a:extLst>
            </p:cNvPr>
            <p:cNvGrpSpPr/>
            <p:nvPr/>
          </p:nvGrpSpPr>
          <p:grpSpPr>
            <a:xfrm>
              <a:off x="3612338" y="3715085"/>
              <a:ext cx="378350" cy="375892"/>
              <a:chOff x="5016501" y="4030663"/>
              <a:chExt cx="244475" cy="242887"/>
            </a:xfrm>
            <a:solidFill>
              <a:schemeClr val="accent2"/>
            </a:solidFill>
          </p:grpSpPr>
          <p:sp>
            <p:nvSpPr>
              <p:cNvPr id="25" name="Freeform 434">
                <a:extLst>
                  <a:ext uri="{FF2B5EF4-FFF2-40B4-BE49-F238E27FC236}">
                    <a16:creationId xmlns="" xmlns:a16="http://schemas.microsoft.com/office/drawing/2014/main" id="{A7A49865-CD5B-4E4F-A4C8-2875EA47334B}"/>
                  </a:ext>
                </a:extLst>
              </p:cNvPr>
              <p:cNvSpPr>
                <a:spLocks/>
              </p:cNvSpPr>
              <p:nvPr/>
            </p:nvSpPr>
            <p:spPr bwMode="auto">
              <a:xfrm>
                <a:off x="5016501" y="4030663"/>
                <a:ext cx="203200" cy="201613"/>
              </a:xfrm>
              <a:custGeom>
                <a:avLst/>
                <a:gdLst>
                  <a:gd name="T0" fmla="*/ 37 w 54"/>
                  <a:gd name="T1" fmla="*/ 23 h 54"/>
                  <a:gd name="T2" fmla="*/ 31 w 54"/>
                  <a:gd name="T3" fmla="*/ 23 h 54"/>
                  <a:gd name="T4" fmla="*/ 28 w 54"/>
                  <a:gd name="T5" fmla="*/ 8 h 54"/>
                  <a:gd name="T6" fmla="*/ 20 w 54"/>
                  <a:gd name="T7" fmla="*/ 0 h 54"/>
                  <a:gd name="T8" fmla="*/ 17 w 54"/>
                  <a:gd name="T9" fmla="*/ 14 h 54"/>
                  <a:gd name="T10" fmla="*/ 26 w 54"/>
                  <a:gd name="T11" fmla="*/ 23 h 54"/>
                  <a:gd name="T12" fmla="*/ 23 w 54"/>
                  <a:gd name="T13" fmla="*/ 25 h 54"/>
                  <a:gd name="T14" fmla="*/ 14 w 54"/>
                  <a:gd name="T15" fmla="*/ 17 h 54"/>
                  <a:gd name="T16" fmla="*/ 0 w 54"/>
                  <a:gd name="T17" fmla="*/ 20 h 54"/>
                  <a:gd name="T18" fmla="*/ 9 w 54"/>
                  <a:gd name="T19" fmla="*/ 28 h 54"/>
                  <a:gd name="T20" fmla="*/ 23 w 54"/>
                  <a:gd name="T21" fmla="*/ 31 h 54"/>
                  <a:gd name="T22" fmla="*/ 23 w 54"/>
                  <a:gd name="T23" fmla="*/ 37 h 54"/>
                  <a:gd name="T24" fmla="*/ 40 w 54"/>
                  <a:gd name="T25" fmla="*/ 54 h 54"/>
                  <a:gd name="T26" fmla="*/ 54 w 54"/>
                  <a:gd name="T27" fmla="*/ 40 h 54"/>
                  <a:gd name="T28" fmla="*/ 37 w 54"/>
                  <a:gd name="T29" fmla="*/ 2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54">
                    <a:moveTo>
                      <a:pt x="37" y="23"/>
                    </a:moveTo>
                    <a:cubicBezTo>
                      <a:pt x="35" y="21"/>
                      <a:pt x="33" y="21"/>
                      <a:pt x="31" y="23"/>
                    </a:cubicBezTo>
                    <a:cubicBezTo>
                      <a:pt x="31" y="23"/>
                      <a:pt x="37" y="17"/>
                      <a:pt x="28" y="8"/>
                    </a:cubicBezTo>
                    <a:cubicBezTo>
                      <a:pt x="26" y="6"/>
                      <a:pt x="20" y="0"/>
                      <a:pt x="20" y="0"/>
                    </a:cubicBezTo>
                    <a:cubicBezTo>
                      <a:pt x="17" y="14"/>
                      <a:pt x="17" y="14"/>
                      <a:pt x="17" y="14"/>
                    </a:cubicBezTo>
                    <a:cubicBezTo>
                      <a:pt x="26" y="23"/>
                      <a:pt x="26" y="23"/>
                      <a:pt x="26" y="23"/>
                    </a:cubicBezTo>
                    <a:cubicBezTo>
                      <a:pt x="23" y="25"/>
                      <a:pt x="23" y="25"/>
                      <a:pt x="23" y="25"/>
                    </a:cubicBezTo>
                    <a:cubicBezTo>
                      <a:pt x="14" y="17"/>
                      <a:pt x="14" y="17"/>
                      <a:pt x="14" y="17"/>
                    </a:cubicBezTo>
                    <a:cubicBezTo>
                      <a:pt x="0" y="20"/>
                      <a:pt x="0" y="20"/>
                      <a:pt x="0" y="20"/>
                    </a:cubicBezTo>
                    <a:cubicBezTo>
                      <a:pt x="0" y="20"/>
                      <a:pt x="6" y="25"/>
                      <a:pt x="9" y="28"/>
                    </a:cubicBezTo>
                    <a:cubicBezTo>
                      <a:pt x="17" y="37"/>
                      <a:pt x="23" y="31"/>
                      <a:pt x="23" y="31"/>
                    </a:cubicBezTo>
                    <a:cubicBezTo>
                      <a:pt x="21" y="33"/>
                      <a:pt x="21" y="35"/>
                      <a:pt x="23" y="37"/>
                    </a:cubicBezTo>
                    <a:cubicBezTo>
                      <a:pt x="40" y="54"/>
                      <a:pt x="40" y="54"/>
                      <a:pt x="40" y="54"/>
                    </a:cubicBezTo>
                    <a:cubicBezTo>
                      <a:pt x="54" y="40"/>
                      <a:pt x="54" y="40"/>
                      <a:pt x="54" y="40"/>
                    </a:cubicBezTo>
                    <a:lnTo>
                      <a:pt x="3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6" name="Freeform 435">
                <a:extLst>
                  <a:ext uri="{FF2B5EF4-FFF2-40B4-BE49-F238E27FC236}">
                    <a16:creationId xmlns="" xmlns:a16="http://schemas.microsoft.com/office/drawing/2014/main" id="{CBDAF41B-C569-430F-8A73-E6AF4AC34C4A}"/>
                  </a:ext>
                </a:extLst>
              </p:cNvPr>
              <p:cNvSpPr>
                <a:spLocks/>
              </p:cNvSpPr>
              <p:nvPr/>
            </p:nvSpPr>
            <p:spPr bwMode="auto">
              <a:xfrm>
                <a:off x="5178426" y="4187825"/>
                <a:ext cx="82550" cy="85725"/>
              </a:xfrm>
              <a:custGeom>
                <a:avLst/>
                <a:gdLst>
                  <a:gd name="T0" fmla="*/ 17 w 22"/>
                  <a:gd name="T1" fmla="*/ 3 h 23"/>
                  <a:gd name="T2" fmla="*/ 14 w 22"/>
                  <a:gd name="T3" fmla="*/ 0 h 23"/>
                  <a:gd name="T4" fmla="*/ 0 w 22"/>
                  <a:gd name="T5" fmla="*/ 15 h 23"/>
                  <a:gd name="T6" fmla="*/ 2 w 22"/>
                  <a:gd name="T7" fmla="*/ 17 h 23"/>
                  <a:gd name="T8" fmla="*/ 21 w 22"/>
                  <a:gd name="T9" fmla="*/ 22 h 23"/>
                  <a:gd name="T10" fmla="*/ 17 w 22"/>
                  <a:gd name="T11" fmla="*/ 3 h 23"/>
                </a:gdLst>
                <a:ahLst/>
                <a:cxnLst>
                  <a:cxn ang="0">
                    <a:pos x="T0" y="T1"/>
                  </a:cxn>
                  <a:cxn ang="0">
                    <a:pos x="T2" y="T3"/>
                  </a:cxn>
                  <a:cxn ang="0">
                    <a:pos x="T4" y="T5"/>
                  </a:cxn>
                  <a:cxn ang="0">
                    <a:pos x="T6" y="T7"/>
                  </a:cxn>
                  <a:cxn ang="0">
                    <a:pos x="T8" y="T9"/>
                  </a:cxn>
                  <a:cxn ang="0">
                    <a:pos x="T10" y="T11"/>
                  </a:cxn>
                </a:cxnLst>
                <a:rect l="0" t="0" r="r" b="b"/>
                <a:pathLst>
                  <a:path w="22" h="23">
                    <a:moveTo>
                      <a:pt x="17" y="3"/>
                    </a:moveTo>
                    <a:cubicBezTo>
                      <a:pt x="14" y="0"/>
                      <a:pt x="14" y="0"/>
                      <a:pt x="14" y="0"/>
                    </a:cubicBezTo>
                    <a:cubicBezTo>
                      <a:pt x="0" y="15"/>
                      <a:pt x="0" y="15"/>
                      <a:pt x="0" y="15"/>
                    </a:cubicBezTo>
                    <a:cubicBezTo>
                      <a:pt x="0" y="15"/>
                      <a:pt x="0" y="15"/>
                      <a:pt x="2" y="17"/>
                    </a:cubicBezTo>
                    <a:cubicBezTo>
                      <a:pt x="8" y="23"/>
                      <a:pt x="21" y="22"/>
                      <a:pt x="21" y="22"/>
                    </a:cubicBezTo>
                    <a:cubicBezTo>
                      <a:pt x="21" y="22"/>
                      <a:pt x="22" y="9"/>
                      <a:pt x="17"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27" name="Group 70">
              <a:extLst>
                <a:ext uri="{FF2B5EF4-FFF2-40B4-BE49-F238E27FC236}">
                  <a16:creationId xmlns="" xmlns:a16="http://schemas.microsoft.com/office/drawing/2014/main" id="{8DE2BAF1-EF5C-4986-BB98-B7B8B52D4D3A}"/>
                </a:ext>
              </a:extLst>
            </p:cNvPr>
            <p:cNvGrpSpPr/>
            <p:nvPr/>
          </p:nvGrpSpPr>
          <p:grpSpPr>
            <a:xfrm>
              <a:off x="5368528" y="3194446"/>
              <a:ext cx="351236" cy="351236"/>
              <a:chOff x="5497513" y="3068638"/>
              <a:chExt cx="239713" cy="239713"/>
            </a:xfrm>
            <a:solidFill>
              <a:schemeClr val="accent3"/>
            </a:solidFill>
          </p:grpSpPr>
          <p:sp>
            <p:nvSpPr>
              <p:cNvPr id="28" name="Freeform 367">
                <a:extLst>
                  <a:ext uri="{FF2B5EF4-FFF2-40B4-BE49-F238E27FC236}">
                    <a16:creationId xmlns="" xmlns:a16="http://schemas.microsoft.com/office/drawing/2014/main" id="{39615B26-FD66-4E7D-BC12-EDDF592F7C92}"/>
                  </a:ext>
                </a:extLst>
              </p:cNvPr>
              <p:cNvSpPr>
                <a:spLocks/>
              </p:cNvSpPr>
              <p:nvPr/>
            </p:nvSpPr>
            <p:spPr bwMode="auto">
              <a:xfrm>
                <a:off x="5572126" y="3162301"/>
                <a:ext cx="96838" cy="98425"/>
              </a:xfrm>
              <a:custGeom>
                <a:avLst/>
                <a:gdLst>
                  <a:gd name="T0" fmla="*/ 4 w 26"/>
                  <a:gd name="T1" fmla="*/ 25 h 26"/>
                  <a:gd name="T2" fmla="*/ 24 w 26"/>
                  <a:gd name="T3" fmla="*/ 15 h 26"/>
                  <a:gd name="T4" fmla="*/ 24 w 26"/>
                  <a:gd name="T5" fmla="*/ 11 h 26"/>
                  <a:gd name="T6" fmla="*/ 4 w 26"/>
                  <a:gd name="T7" fmla="*/ 1 h 26"/>
                  <a:gd name="T8" fmla="*/ 0 w 26"/>
                  <a:gd name="T9" fmla="*/ 3 h 26"/>
                  <a:gd name="T10" fmla="*/ 0 w 26"/>
                  <a:gd name="T11" fmla="*/ 23 h 26"/>
                  <a:gd name="T12" fmla="*/ 4 w 26"/>
                  <a:gd name="T13" fmla="*/ 25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4" y="25"/>
                    </a:moveTo>
                    <a:cubicBezTo>
                      <a:pt x="24" y="15"/>
                      <a:pt x="24" y="15"/>
                      <a:pt x="24" y="15"/>
                    </a:cubicBezTo>
                    <a:cubicBezTo>
                      <a:pt x="26" y="14"/>
                      <a:pt x="26" y="12"/>
                      <a:pt x="24" y="11"/>
                    </a:cubicBezTo>
                    <a:cubicBezTo>
                      <a:pt x="4" y="1"/>
                      <a:pt x="4" y="1"/>
                      <a:pt x="4" y="1"/>
                    </a:cubicBezTo>
                    <a:cubicBezTo>
                      <a:pt x="2" y="0"/>
                      <a:pt x="0" y="1"/>
                      <a:pt x="0" y="3"/>
                    </a:cubicBezTo>
                    <a:cubicBezTo>
                      <a:pt x="0" y="23"/>
                      <a:pt x="0" y="23"/>
                      <a:pt x="0" y="23"/>
                    </a:cubicBezTo>
                    <a:cubicBezTo>
                      <a:pt x="0" y="25"/>
                      <a:pt x="2" y="26"/>
                      <a:pt x="4"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29" name="Freeform 368">
                <a:extLst>
                  <a:ext uri="{FF2B5EF4-FFF2-40B4-BE49-F238E27FC236}">
                    <a16:creationId xmlns="" xmlns:a16="http://schemas.microsoft.com/office/drawing/2014/main" id="{C6E97CF7-A25A-4976-A3F7-FD238B561A3D}"/>
                  </a:ext>
                </a:extLst>
              </p:cNvPr>
              <p:cNvSpPr>
                <a:spLocks noEditPoints="1"/>
              </p:cNvSpPr>
              <p:nvPr/>
            </p:nvSpPr>
            <p:spPr bwMode="auto">
              <a:xfrm>
                <a:off x="5497513" y="3068638"/>
                <a:ext cx="239713" cy="239713"/>
              </a:xfrm>
              <a:custGeom>
                <a:avLst/>
                <a:gdLst>
                  <a:gd name="T0" fmla="*/ 58 w 64"/>
                  <a:gd name="T1" fmla="*/ 0 h 64"/>
                  <a:gd name="T2" fmla="*/ 6 w 64"/>
                  <a:gd name="T3" fmla="*/ 0 h 64"/>
                  <a:gd name="T4" fmla="*/ 0 w 64"/>
                  <a:gd name="T5" fmla="*/ 6 h 64"/>
                  <a:gd name="T6" fmla="*/ 0 w 64"/>
                  <a:gd name="T7" fmla="*/ 58 h 64"/>
                  <a:gd name="T8" fmla="*/ 6 w 64"/>
                  <a:gd name="T9" fmla="*/ 64 h 64"/>
                  <a:gd name="T10" fmla="*/ 58 w 64"/>
                  <a:gd name="T11" fmla="*/ 64 h 64"/>
                  <a:gd name="T12" fmla="*/ 64 w 64"/>
                  <a:gd name="T13" fmla="*/ 58 h 64"/>
                  <a:gd name="T14" fmla="*/ 64 w 64"/>
                  <a:gd name="T15" fmla="*/ 6 h 64"/>
                  <a:gd name="T16" fmla="*/ 58 w 64"/>
                  <a:gd name="T17" fmla="*/ 0 h 64"/>
                  <a:gd name="T18" fmla="*/ 40 w 64"/>
                  <a:gd name="T19" fmla="*/ 4 h 64"/>
                  <a:gd name="T20" fmla="*/ 44 w 64"/>
                  <a:gd name="T21" fmla="*/ 12 h 64"/>
                  <a:gd name="T22" fmla="*/ 36 w 64"/>
                  <a:gd name="T23" fmla="*/ 12 h 64"/>
                  <a:gd name="T24" fmla="*/ 32 w 64"/>
                  <a:gd name="T25" fmla="*/ 4 h 64"/>
                  <a:gd name="T26" fmla="*/ 40 w 64"/>
                  <a:gd name="T27" fmla="*/ 4 h 64"/>
                  <a:gd name="T28" fmla="*/ 24 w 64"/>
                  <a:gd name="T29" fmla="*/ 4 h 64"/>
                  <a:gd name="T30" fmla="*/ 28 w 64"/>
                  <a:gd name="T31" fmla="*/ 12 h 64"/>
                  <a:gd name="T32" fmla="*/ 20 w 64"/>
                  <a:gd name="T33" fmla="*/ 12 h 64"/>
                  <a:gd name="T34" fmla="*/ 16 w 64"/>
                  <a:gd name="T35" fmla="*/ 4 h 64"/>
                  <a:gd name="T36" fmla="*/ 24 w 64"/>
                  <a:gd name="T37" fmla="*/ 4 h 64"/>
                  <a:gd name="T38" fmla="*/ 4 w 64"/>
                  <a:gd name="T39" fmla="*/ 6 h 64"/>
                  <a:gd name="T40" fmla="*/ 6 w 64"/>
                  <a:gd name="T41" fmla="*/ 4 h 64"/>
                  <a:gd name="T42" fmla="*/ 8 w 64"/>
                  <a:gd name="T43" fmla="*/ 4 h 64"/>
                  <a:gd name="T44" fmla="*/ 12 w 64"/>
                  <a:gd name="T45" fmla="*/ 12 h 64"/>
                  <a:gd name="T46" fmla="*/ 4 w 64"/>
                  <a:gd name="T47" fmla="*/ 12 h 64"/>
                  <a:gd name="T48" fmla="*/ 4 w 64"/>
                  <a:gd name="T49" fmla="*/ 6 h 64"/>
                  <a:gd name="T50" fmla="*/ 60 w 64"/>
                  <a:gd name="T51" fmla="*/ 58 h 64"/>
                  <a:gd name="T52" fmla="*/ 58 w 64"/>
                  <a:gd name="T53" fmla="*/ 60 h 64"/>
                  <a:gd name="T54" fmla="*/ 6 w 64"/>
                  <a:gd name="T55" fmla="*/ 60 h 64"/>
                  <a:gd name="T56" fmla="*/ 4 w 64"/>
                  <a:gd name="T57" fmla="*/ 58 h 64"/>
                  <a:gd name="T58" fmla="*/ 4 w 64"/>
                  <a:gd name="T59" fmla="*/ 16 h 64"/>
                  <a:gd name="T60" fmla="*/ 60 w 64"/>
                  <a:gd name="T61" fmla="*/ 16 h 64"/>
                  <a:gd name="T62" fmla="*/ 60 w 64"/>
                  <a:gd name="T63" fmla="*/ 58 h 64"/>
                  <a:gd name="T64" fmla="*/ 52 w 64"/>
                  <a:gd name="T65" fmla="*/ 12 h 64"/>
                  <a:gd name="T66" fmla="*/ 48 w 64"/>
                  <a:gd name="T67" fmla="*/ 4 h 64"/>
                  <a:gd name="T68" fmla="*/ 56 w 64"/>
                  <a:gd name="T69" fmla="*/ 4 h 64"/>
                  <a:gd name="T70" fmla="*/ 60 w 64"/>
                  <a:gd name="T71" fmla="*/ 12 h 64"/>
                  <a:gd name="T72" fmla="*/ 52 w 64"/>
                  <a:gd name="T73" fmla="*/ 1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 h="64">
                    <a:moveTo>
                      <a:pt x="58" y="0"/>
                    </a:moveTo>
                    <a:cubicBezTo>
                      <a:pt x="6" y="0"/>
                      <a:pt x="6" y="0"/>
                      <a:pt x="6" y="0"/>
                    </a:cubicBezTo>
                    <a:cubicBezTo>
                      <a:pt x="3" y="0"/>
                      <a:pt x="0" y="3"/>
                      <a:pt x="0" y="6"/>
                    </a:cubicBezTo>
                    <a:cubicBezTo>
                      <a:pt x="0" y="58"/>
                      <a:pt x="0" y="58"/>
                      <a:pt x="0" y="58"/>
                    </a:cubicBezTo>
                    <a:cubicBezTo>
                      <a:pt x="0" y="61"/>
                      <a:pt x="3" y="64"/>
                      <a:pt x="6" y="64"/>
                    </a:cubicBezTo>
                    <a:cubicBezTo>
                      <a:pt x="58" y="64"/>
                      <a:pt x="58" y="64"/>
                      <a:pt x="58" y="64"/>
                    </a:cubicBezTo>
                    <a:cubicBezTo>
                      <a:pt x="61" y="64"/>
                      <a:pt x="64" y="61"/>
                      <a:pt x="64" y="58"/>
                    </a:cubicBezTo>
                    <a:cubicBezTo>
                      <a:pt x="64" y="6"/>
                      <a:pt x="64" y="6"/>
                      <a:pt x="64" y="6"/>
                    </a:cubicBezTo>
                    <a:cubicBezTo>
                      <a:pt x="64" y="3"/>
                      <a:pt x="61" y="0"/>
                      <a:pt x="58" y="0"/>
                    </a:cubicBezTo>
                    <a:close/>
                    <a:moveTo>
                      <a:pt x="40" y="4"/>
                    </a:moveTo>
                    <a:cubicBezTo>
                      <a:pt x="44" y="12"/>
                      <a:pt x="44" y="12"/>
                      <a:pt x="44" y="12"/>
                    </a:cubicBezTo>
                    <a:cubicBezTo>
                      <a:pt x="36" y="12"/>
                      <a:pt x="36" y="12"/>
                      <a:pt x="36" y="12"/>
                    </a:cubicBezTo>
                    <a:cubicBezTo>
                      <a:pt x="32" y="4"/>
                      <a:pt x="32" y="4"/>
                      <a:pt x="32" y="4"/>
                    </a:cubicBezTo>
                    <a:lnTo>
                      <a:pt x="40" y="4"/>
                    </a:lnTo>
                    <a:close/>
                    <a:moveTo>
                      <a:pt x="24" y="4"/>
                    </a:moveTo>
                    <a:cubicBezTo>
                      <a:pt x="28" y="12"/>
                      <a:pt x="28" y="12"/>
                      <a:pt x="28" y="12"/>
                    </a:cubicBezTo>
                    <a:cubicBezTo>
                      <a:pt x="20" y="12"/>
                      <a:pt x="20" y="12"/>
                      <a:pt x="20" y="12"/>
                    </a:cubicBezTo>
                    <a:cubicBezTo>
                      <a:pt x="16" y="4"/>
                      <a:pt x="16" y="4"/>
                      <a:pt x="16" y="4"/>
                    </a:cubicBezTo>
                    <a:lnTo>
                      <a:pt x="24" y="4"/>
                    </a:lnTo>
                    <a:close/>
                    <a:moveTo>
                      <a:pt x="4" y="6"/>
                    </a:moveTo>
                    <a:cubicBezTo>
                      <a:pt x="4" y="5"/>
                      <a:pt x="5" y="4"/>
                      <a:pt x="6" y="4"/>
                    </a:cubicBezTo>
                    <a:cubicBezTo>
                      <a:pt x="8" y="4"/>
                      <a:pt x="8" y="4"/>
                      <a:pt x="8" y="4"/>
                    </a:cubicBezTo>
                    <a:cubicBezTo>
                      <a:pt x="12" y="12"/>
                      <a:pt x="12" y="12"/>
                      <a:pt x="12" y="12"/>
                    </a:cubicBezTo>
                    <a:cubicBezTo>
                      <a:pt x="4" y="12"/>
                      <a:pt x="4" y="12"/>
                      <a:pt x="4" y="12"/>
                    </a:cubicBezTo>
                    <a:lnTo>
                      <a:pt x="4" y="6"/>
                    </a:lnTo>
                    <a:close/>
                    <a:moveTo>
                      <a:pt x="60" y="58"/>
                    </a:moveTo>
                    <a:cubicBezTo>
                      <a:pt x="60" y="59"/>
                      <a:pt x="59" y="60"/>
                      <a:pt x="58" y="60"/>
                    </a:cubicBezTo>
                    <a:cubicBezTo>
                      <a:pt x="6" y="60"/>
                      <a:pt x="6" y="60"/>
                      <a:pt x="6" y="60"/>
                    </a:cubicBezTo>
                    <a:cubicBezTo>
                      <a:pt x="5" y="60"/>
                      <a:pt x="4" y="59"/>
                      <a:pt x="4" y="58"/>
                    </a:cubicBezTo>
                    <a:cubicBezTo>
                      <a:pt x="4" y="16"/>
                      <a:pt x="4" y="16"/>
                      <a:pt x="4" y="16"/>
                    </a:cubicBezTo>
                    <a:cubicBezTo>
                      <a:pt x="60" y="16"/>
                      <a:pt x="60" y="16"/>
                      <a:pt x="60" y="16"/>
                    </a:cubicBezTo>
                    <a:lnTo>
                      <a:pt x="60" y="58"/>
                    </a:lnTo>
                    <a:close/>
                    <a:moveTo>
                      <a:pt x="52" y="12"/>
                    </a:moveTo>
                    <a:cubicBezTo>
                      <a:pt x="48" y="4"/>
                      <a:pt x="48" y="4"/>
                      <a:pt x="48" y="4"/>
                    </a:cubicBezTo>
                    <a:cubicBezTo>
                      <a:pt x="56" y="4"/>
                      <a:pt x="56" y="4"/>
                      <a:pt x="56" y="4"/>
                    </a:cubicBezTo>
                    <a:cubicBezTo>
                      <a:pt x="60" y="12"/>
                      <a:pt x="60" y="12"/>
                      <a:pt x="60" y="12"/>
                    </a:cubicBezTo>
                    <a:lnTo>
                      <a:pt x="5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nvGrpSpPr>
            <p:cNvPr id="30" name="Group 73">
              <a:extLst>
                <a:ext uri="{FF2B5EF4-FFF2-40B4-BE49-F238E27FC236}">
                  <a16:creationId xmlns="" xmlns:a16="http://schemas.microsoft.com/office/drawing/2014/main" id="{38C154A7-3726-4D96-B4F4-35183F4F0998}"/>
                </a:ext>
              </a:extLst>
            </p:cNvPr>
            <p:cNvGrpSpPr/>
            <p:nvPr/>
          </p:nvGrpSpPr>
          <p:grpSpPr>
            <a:xfrm>
              <a:off x="4930330" y="1894210"/>
              <a:ext cx="384668" cy="287864"/>
              <a:chOff x="9344026" y="3128963"/>
              <a:chExt cx="239713" cy="179388"/>
            </a:xfrm>
            <a:solidFill>
              <a:schemeClr val="accent4"/>
            </a:solidFill>
          </p:grpSpPr>
          <p:sp>
            <p:nvSpPr>
              <p:cNvPr id="31" name="Freeform 375">
                <a:extLst>
                  <a:ext uri="{FF2B5EF4-FFF2-40B4-BE49-F238E27FC236}">
                    <a16:creationId xmlns="" xmlns:a16="http://schemas.microsoft.com/office/drawing/2014/main" id="{AE1CCCCF-A9C9-459D-8C3B-1508E6B417AB}"/>
                  </a:ext>
                </a:extLst>
              </p:cNvPr>
              <p:cNvSpPr>
                <a:spLocks noEditPoints="1"/>
              </p:cNvSpPr>
              <p:nvPr/>
            </p:nvSpPr>
            <p:spPr bwMode="auto">
              <a:xfrm>
                <a:off x="9344026" y="3128963"/>
                <a:ext cx="239713" cy="179388"/>
              </a:xfrm>
              <a:custGeom>
                <a:avLst/>
                <a:gdLst>
                  <a:gd name="T0" fmla="*/ 123 w 151"/>
                  <a:gd name="T1" fmla="*/ 0 h 113"/>
                  <a:gd name="T2" fmla="*/ 28 w 151"/>
                  <a:gd name="T3" fmla="*/ 0 h 113"/>
                  <a:gd name="T4" fmla="*/ 0 w 151"/>
                  <a:gd name="T5" fmla="*/ 66 h 113"/>
                  <a:gd name="T6" fmla="*/ 0 w 151"/>
                  <a:gd name="T7" fmla="*/ 113 h 113"/>
                  <a:gd name="T8" fmla="*/ 151 w 151"/>
                  <a:gd name="T9" fmla="*/ 113 h 113"/>
                  <a:gd name="T10" fmla="*/ 151 w 151"/>
                  <a:gd name="T11" fmla="*/ 66 h 113"/>
                  <a:gd name="T12" fmla="*/ 123 w 151"/>
                  <a:gd name="T13" fmla="*/ 0 h 113"/>
                  <a:gd name="T14" fmla="*/ 142 w 151"/>
                  <a:gd name="T15" fmla="*/ 104 h 113"/>
                  <a:gd name="T16" fmla="*/ 9 w 151"/>
                  <a:gd name="T17" fmla="*/ 104 h 113"/>
                  <a:gd name="T18" fmla="*/ 9 w 151"/>
                  <a:gd name="T19" fmla="*/ 75 h 113"/>
                  <a:gd name="T20" fmla="*/ 142 w 151"/>
                  <a:gd name="T21" fmla="*/ 75 h 113"/>
                  <a:gd name="T22" fmla="*/ 142 w 151"/>
                  <a:gd name="T23" fmla="*/ 104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1" h="113">
                    <a:moveTo>
                      <a:pt x="123" y="0"/>
                    </a:moveTo>
                    <a:lnTo>
                      <a:pt x="28" y="0"/>
                    </a:lnTo>
                    <a:lnTo>
                      <a:pt x="0" y="66"/>
                    </a:lnTo>
                    <a:lnTo>
                      <a:pt x="0" y="113"/>
                    </a:lnTo>
                    <a:lnTo>
                      <a:pt x="151" y="113"/>
                    </a:lnTo>
                    <a:lnTo>
                      <a:pt x="151" y="66"/>
                    </a:lnTo>
                    <a:lnTo>
                      <a:pt x="123" y="0"/>
                    </a:lnTo>
                    <a:close/>
                    <a:moveTo>
                      <a:pt x="142" y="104"/>
                    </a:moveTo>
                    <a:lnTo>
                      <a:pt x="9" y="104"/>
                    </a:lnTo>
                    <a:lnTo>
                      <a:pt x="9" y="75"/>
                    </a:lnTo>
                    <a:lnTo>
                      <a:pt x="142" y="75"/>
                    </a:lnTo>
                    <a:lnTo>
                      <a:pt x="142"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sp>
            <p:nvSpPr>
              <p:cNvPr id="32" name="Rectangle 376">
                <a:extLst>
                  <a:ext uri="{FF2B5EF4-FFF2-40B4-BE49-F238E27FC236}">
                    <a16:creationId xmlns="" xmlns:a16="http://schemas.microsoft.com/office/drawing/2014/main" id="{B033D6CF-3906-41E9-A8ED-162AA78F35D7}"/>
                  </a:ext>
                </a:extLst>
              </p:cNvPr>
              <p:cNvSpPr>
                <a:spLocks noChangeArrowheads="1"/>
              </p:cNvSpPr>
              <p:nvPr/>
            </p:nvSpPr>
            <p:spPr bwMode="auto">
              <a:xfrm>
                <a:off x="9539288" y="3263901"/>
                <a:ext cx="14288" cy="142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id-ID" sz="1350">
                  <a:solidFill>
                    <a:schemeClr val="bg1">
                      <a:lumMod val="50000"/>
                    </a:schemeClr>
                  </a:solidFill>
                  <a:latin typeface="FZHei-B01S" panose="02010601030101010101" pitchFamily="2" charset="-122"/>
                  <a:ea typeface="FZHei-B01S" panose="02010601030101010101" pitchFamily="2" charset="-122"/>
                  <a:sym typeface="FZHei-B01S" panose="02010601030101010101" pitchFamily="2" charset="-122"/>
                </a:endParaRPr>
              </a:p>
            </p:txBody>
          </p:sp>
        </p:grpSp>
      </p:grpSp>
      <p:sp>
        <p:nvSpPr>
          <p:cNvPr id="4" name="矩形 3"/>
          <p:cNvSpPr/>
          <p:nvPr/>
        </p:nvSpPr>
        <p:spPr>
          <a:xfrm>
            <a:off x="5589269" y="1276350"/>
            <a:ext cx="2449104" cy="523220"/>
          </a:xfrm>
          <a:prstGeom prst="rect">
            <a:avLst/>
          </a:prstGeom>
        </p:spPr>
        <p:txBody>
          <a:bodyPr wrap="square">
            <a:spAutoFit/>
          </a:bodyPr>
          <a:lstStyle/>
          <a:p>
            <a:r>
              <a:rPr lang="zh-CN" altLang="en-US" sz="1400" dirty="0">
                <a:solidFill>
                  <a:schemeClr val="tx2"/>
                </a:solidFill>
                <a:cs typeface="+mn-ea"/>
                <a:sym typeface="+mn-lt"/>
              </a:rPr>
              <a:t>客户关系管理的核心就是客户衍生价值的开发和使用</a:t>
            </a:r>
            <a:endParaRPr lang="zh-CN" altLang="en-US" sz="1400" dirty="0">
              <a:solidFill>
                <a:schemeClr val="tx2"/>
              </a:solidFill>
            </a:endParaRPr>
          </a:p>
        </p:txBody>
      </p:sp>
      <p:sp>
        <p:nvSpPr>
          <p:cNvPr id="46" name="矩形 45"/>
          <p:cNvSpPr/>
          <p:nvPr/>
        </p:nvSpPr>
        <p:spPr>
          <a:xfrm>
            <a:off x="6066536" y="3045919"/>
            <a:ext cx="2449104" cy="523220"/>
          </a:xfrm>
          <a:prstGeom prst="rect">
            <a:avLst/>
          </a:prstGeom>
        </p:spPr>
        <p:txBody>
          <a:bodyPr wrap="square">
            <a:spAutoFit/>
          </a:bodyPr>
          <a:lstStyle/>
          <a:p>
            <a:r>
              <a:rPr lang="zh-CN" altLang="en-US" sz="1400" dirty="0">
                <a:solidFill>
                  <a:schemeClr val="tx2"/>
                </a:solidFill>
                <a:cs typeface="+mn-ea"/>
                <a:sym typeface="+mn-lt"/>
              </a:rPr>
              <a:t>前提是我们是否将客户有效的梳理和分类</a:t>
            </a:r>
            <a:endParaRPr lang="zh-CN" altLang="en-US" sz="1400" dirty="0">
              <a:solidFill>
                <a:schemeClr val="tx2"/>
              </a:solidFill>
            </a:endParaRPr>
          </a:p>
        </p:txBody>
      </p:sp>
      <p:sp>
        <p:nvSpPr>
          <p:cNvPr id="47" name="矩形 46"/>
          <p:cNvSpPr/>
          <p:nvPr/>
        </p:nvSpPr>
        <p:spPr>
          <a:xfrm>
            <a:off x="914400" y="2062328"/>
            <a:ext cx="2551973" cy="523220"/>
          </a:xfrm>
          <a:prstGeom prst="rect">
            <a:avLst/>
          </a:prstGeom>
        </p:spPr>
        <p:txBody>
          <a:bodyPr wrap="square">
            <a:spAutoFit/>
          </a:bodyPr>
          <a:lstStyle/>
          <a:p>
            <a:r>
              <a:rPr lang="zh-CN" altLang="en-US" sz="1400" dirty="0">
                <a:solidFill>
                  <a:schemeClr val="tx2"/>
                </a:solidFill>
                <a:cs typeface="+mn-ea"/>
                <a:sym typeface="+mn-lt"/>
              </a:rPr>
              <a:t>客户分类的基本原则：“客户有效信息的收集是分类的前提” </a:t>
            </a:r>
            <a:endParaRPr lang="zh-CN" altLang="en-US" sz="1400" dirty="0">
              <a:solidFill>
                <a:schemeClr val="tx2"/>
              </a:solidFill>
            </a:endParaRPr>
          </a:p>
        </p:txBody>
      </p:sp>
      <p:sp>
        <p:nvSpPr>
          <p:cNvPr id="49" name="矩形 48"/>
          <p:cNvSpPr/>
          <p:nvPr/>
        </p:nvSpPr>
        <p:spPr>
          <a:xfrm>
            <a:off x="457200" y="3497310"/>
            <a:ext cx="2551973" cy="523220"/>
          </a:xfrm>
          <a:prstGeom prst="rect">
            <a:avLst/>
          </a:prstGeom>
        </p:spPr>
        <p:txBody>
          <a:bodyPr wrap="square">
            <a:spAutoFit/>
          </a:bodyPr>
          <a:lstStyle/>
          <a:p>
            <a:r>
              <a:rPr lang="zh-CN" altLang="en-US" sz="1400" dirty="0">
                <a:solidFill>
                  <a:schemeClr val="tx2"/>
                </a:solidFill>
                <a:cs typeface="+mn-ea"/>
                <a:sym typeface="+mn-lt"/>
              </a:rPr>
              <a:t>可以帮助业务高效，畅通开展的所有信息，都是有效信息。”</a:t>
            </a:r>
          </a:p>
        </p:txBody>
      </p:sp>
    </p:spTree>
    <p:extLst>
      <p:ext uri="{BB962C8B-B14F-4D97-AF65-F5344CB8AC3E}">
        <p14:creationId xmlns:p14="http://schemas.microsoft.com/office/powerpoint/2010/main" val="366363459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 calcmode="lin" valueType="num">
                                      <p:cBhvr>
                                        <p:cTn id="18" dur="500" fill="hold"/>
                                        <p:tgtEl>
                                          <p:spTgt spid="49"/>
                                        </p:tgtEl>
                                        <p:attrNameLst>
                                          <p:attrName>ppt_w</p:attrName>
                                        </p:attrNameLst>
                                      </p:cBhvr>
                                      <p:tavLst>
                                        <p:tav tm="0">
                                          <p:val>
                                            <p:fltVal val="0"/>
                                          </p:val>
                                        </p:tav>
                                        <p:tav tm="100000">
                                          <p:val>
                                            <p:strVal val="#ppt_w"/>
                                          </p:val>
                                        </p:tav>
                                      </p:tavLst>
                                    </p:anim>
                                    <p:anim calcmode="lin" valueType="num">
                                      <p:cBhvr>
                                        <p:cTn id="19" dur="500" fill="hold"/>
                                        <p:tgtEl>
                                          <p:spTgt spid="49"/>
                                        </p:tgtEl>
                                        <p:attrNameLst>
                                          <p:attrName>ppt_h</p:attrName>
                                        </p:attrNameLst>
                                      </p:cBhvr>
                                      <p:tavLst>
                                        <p:tav tm="0">
                                          <p:val>
                                            <p:fltVal val="0"/>
                                          </p:val>
                                        </p:tav>
                                        <p:tav tm="100000">
                                          <p:val>
                                            <p:strVal val="#ppt_h"/>
                                          </p:val>
                                        </p:tav>
                                      </p:tavLst>
                                    </p:anim>
                                    <p:animEffect transition="in" filter="fade">
                                      <p:cBhvr>
                                        <p:cTn id="20" dur="500"/>
                                        <p:tgtEl>
                                          <p:spTgt spid="49"/>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fltVal val="0"/>
                                          </p:val>
                                        </p:tav>
                                        <p:tav tm="100000">
                                          <p:val>
                                            <p:strVal val="#ppt_h"/>
                                          </p:val>
                                        </p:tav>
                                      </p:tavLst>
                                    </p:anim>
                                    <p:animEffect transition="in" filter="fade">
                                      <p:cBhvr>
                                        <p:cTn id="25" dur="500"/>
                                        <p:tgtEl>
                                          <p:spTgt spid="4"/>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Effect transition="in" filter="fade">
                                      <p:cBhvr>
                                        <p:cTn id="3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6" grpId="0"/>
      <p:bldP spid="4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6"/>
          <p:cNvSpPr txBox="1"/>
          <p:nvPr/>
        </p:nvSpPr>
        <p:spPr>
          <a:xfrm>
            <a:off x="685800" y="1161916"/>
            <a:ext cx="7581445" cy="372410"/>
          </a:xfrm>
          <a:prstGeom prst="rect">
            <a:avLst/>
          </a:prstGeom>
          <a:solidFill>
            <a:schemeClr val="accent1"/>
          </a:solidFill>
        </p:spPr>
        <p:txBody>
          <a:bodyPr wrap="square" rtlCol="0">
            <a:spAutoFit/>
          </a:bodyPr>
          <a:lstStyle/>
          <a:p>
            <a:pPr algn="ctr">
              <a:lnSpc>
                <a:spcPct val="130000"/>
              </a:lnSpc>
            </a:pPr>
            <a:r>
              <a:rPr lang="zh-CN" altLang="en-US" sz="1400" dirty="0">
                <a:solidFill>
                  <a:schemeClr val="bg1"/>
                </a:solidFill>
                <a:cs typeface="+mn-ea"/>
                <a:sym typeface="+mn-lt"/>
              </a:rPr>
              <a:t>什么样的公司能赢？不是靠产品特色，也不是靠成本领先，而是靠客户关系的管理。</a:t>
            </a:r>
            <a:endParaRPr lang="zh-CN" altLang="zh-CN" sz="1400" dirty="0">
              <a:solidFill>
                <a:schemeClr val="bg1"/>
              </a:solidFill>
              <a:cs typeface="+mn-ea"/>
              <a:sym typeface="+mn-lt"/>
            </a:endParaRPr>
          </a:p>
        </p:txBody>
      </p:sp>
      <p:sp>
        <p:nvSpPr>
          <p:cNvPr id="5" name="TextBox 6"/>
          <p:cNvSpPr txBox="1"/>
          <p:nvPr/>
        </p:nvSpPr>
        <p:spPr>
          <a:xfrm>
            <a:off x="4663818" y="3486150"/>
            <a:ext cx="3628127" cy="625171"/>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mn-ea"/>
                <a:cs typeface="+mn-ea"/>
                <a:sym typeface="+mn-lt"/>
              </a:rPr>
              <a:t>发掘和</a:t>
            </a:r>
            <a:r>
              <a:rPr lang="zh-CN" altLang="en-US" sz="1400" dirty="0">
                <a:solidFill>
                  <a:schemeClr val="tx1">
                    <a:lumMod val="75000"/>
                    <a:lumOff val="25000"/>
                  </a:schemeClr>
                </a:solidFill>
                <a:latin typeface="+mn-ea"/>
                <a:cs typeface="+mn-ea"/>
                <a:sym typeface="+mn-lt"/>
              </a:rPr>
              <a:t>细分客户需求，不断发现自有客户的价值衍展将成为企业竞争的主战场。</a:t>
            </a:r>
            <a:endParaRPr lang="zh-CN" altLang="zh-CN" sz="1400" dirty="0">
              <a:solidFill>
                <a:schemeClr val="tx1">
                  <a:lumMod val="75000"/>
                  <a:lumOff val="25000"/>
                </a:schemeClr>
              </a:solidFill>
              <a:latin typeface="+mn-ea"/>
              <a:cs typeface="+mn-ea"/>
              <a:sym typeface="+mn-lt"/>
            </a:endParaRPr>
          </a:p>
        </p:txBody>
      </p:sp>
      <p:sp>
        <p:nvSpPr>
          <p:cNvPr id="8" name="TextBox 6"/>
          <p:cNvSpPr txBox="1"/>
          <p:nvPr/>
        </p:nvSpPr>
        <p:spPr>
          <a:xfrm>
            <a:off x="4677673" y="1690705"/>
            <a:ext cx="3628127" cy="1492716"/>
          </a:xfrm>
          <a:prstGeom prst="rect">
            <a:avLst/>
          </a:prstGeom>
          <a:noFill/>
        </p:spPr>
        <p:txBody>
          <a:bodyPr wrap="square" rtlCol="0">
            <a:spAutoFit/>
          </a:bodyPr>
          <a:lstStyle/>
          <a:p>
            <a:pPr>
              <a:lnSpc>
                <a:spcPct val="130000"/>
              </a:lnSpc>
            </a:pPr>
            <a:r>
              <a:rPr lang="zh-CN" altLang="en-US" sz="1400" dirty="0" smtClean="0">
                <a:solidFill>
                  <a:schemeClr val="tx1">
                    <a:lumMod val="75000"/>
                    <a:lumOff val="25000"/>
                  </a:schemeClr>
                </a:solidFill>
                <a:latin typeface="+mn-ea"/>
                <a:cs typeface="+mn-ea"/>
                <a:sym typeface="+mn-lt"/>
              </a:rPr>
              <a:t>根据</a:t>
            </a:r>
            <a:r>
              <a:rPr lang="zh-CN" altLang="en-US" sz="1400" dirty="0">
                <a:solidFill>
                  <a:schemeClr val="tx1">
                    <a:lumMod val="75000"/>
                    <a:lumOff val="25000"/>
                  </a:schemeClr>
                </a:solidFill>
                <a:latin typeface="+mn-ea"/>
                <a:cs typeface="+mn-ea"/>
                <a:sym typeface="+mn-lt"/>
              </a:rPr>
              <a:t>之前</a:t>
            </a:r>
            <a:r>
              <a:rPr lang="en-US" altLang="zh-CN" sz="1400" dirty="0">
                <a:solidFill>
                  <a:schemeClr val="tx1">
                    <a:lumMod val="75000"/>
                    <a:lumOff val="25000"/>
                  </a:schemeClr>
                </a:solidFill>
                <a:latin typeface="+mn-ea"/>
                <a:cs typeface="+mn-ea"/>
                <a:sym typeface="+mn-lt"/>
              </a:rPr>
              <a:t>2</a:t>
            </a:r>
            <a:r>
              <a:rPr lang="zh-CN" altLang="en-US" sz="1400" dirty="0">
                <a:solidFill>
                  <a:schemeClr val="tx1">
                    <a:lumMod val="75000"/>
                    <a:lumOff val="25000"/>
                  </a:schemeClr>
                </a:solidFill>
                <a:latin typeface="+mn-ea"/>
                <a:cs typeface="+mn-ea"/>
                <a:sym typeface="+mn-lt"/>
              </a:rPr>
              <a:t>年的购买记录，她每周固定消费</a:t>
            </a:r>
            <a:r>
              <a:rPr lang="en-US" altLang="zh-CN" sz="1400" dirty="0">
                <a:solidFill>
                  <a:schemeClr val="tx1">
                    <a:lumMod val="75000"/>
                    <a:lumOff val="25000"/>
                  </a:schemeClr>
                </a:solidFill>
                <a:latin typeface="+mn-ea"/>
                <a:cs typeface="+mn-ea"/>
                <a:sym typeface="+mn-lt"/>
              </a:rPr>
              <a:t>40</a:t>
            </a:r>
            <a:r>
              <a:rPr lang="zh-CN" altLang="en-US" sz="1400" dirty="0">
                <a:solidFill>
                  <a:schemeClr val="tx1">
                    <a:lumMod val="75000"/>
                    <a:lumOff val="25000"/>
                  </a:schemeClr>
                </a:solidFill>
                <a:latin typeface="+mn-ea"/>
                <a:cs typeface="+mn-ea"/>
                <a:sym typeface="+mn-lt"/>
              </a:rPr>
              <a:t>美元，</a:t>
            </a:r>
            <a:r>
              <a:rPr lang="en-US" altLang="zh-CN" sz="1400" dirty="0">
                <a:solidFill>
                  <a:schemeClr val="tx1">
                    <a:lumMod val="75000"/>
                    <a:lumOff val="25000"/>
                  </a:schemeClr>
                </a:solidFill>
                <a:latin typeface="+mn-ea"/>
                <a:cs typeface="+mn-ea"/>
                <a:sym typeface="+mn-lt"/>
              </a:rPr>
              <a:t>1</a:t>
            </a:r>
            <a:r>
              <a:rPr lang="zh-CN" altLang="en-US" sz="1400" dirty="0">
                <a:solidFill>
                  <a:schemeClr val="tx1">
                    <a:lumMod val="75000"/>
                    <a:lumOff val="25000"/>
                  </a:schemeClr>
                </a:solidFill>
                <a:latin typeface="+mn-ea"/>
                <a:cs typeface="+mn-ea"/>
                <a:sym typeface="+mn-lt"/>
              </a:rPr>
              <a:t>年</a:t>
            </a:r>
            <a:r>
              <a:rPr lang="en-US" altLang="zh-CN" sz="1400" dirty="0">
                <a:solidFill>
                  <a:schemeClr val="tx1">
                    <a:lumMod val="75000"/>
                    <a:lumOff val="25000"/>
                  </a:schemeClr>
                </a:solidFill>
                <a:latin typeface="+mn-ea"/>
                <a:cs typeface="+mn-ea"/>
                <a:sym typeface="+mn-lt"/>
              </a:rPr>
              <a:t>=52</a:t>
            </a:r>
            <a:r>
              <a:rPr lang="zh-CN" altLang="en-US" sz="1400" dirty="0" smtClean="0">
                <a:solidFill>
                  <a:schemeClr val="tx1">
                    <a:lumMod val="75000"/>
                    <a:lumOff val="25000"/>
                  </a:schemeClr>
                </a:solidFill>
                <a:latin typeface="+mn-ea"/>
                <a:cs typeface="+mn-ea"/>
                <a:sym typeface="+mn-lt"/>
              </a:rPr>
              <a:t>周</a:t>
            </a:r>
            <a:r>
              <a:rPr lang="en-US" altLang="zh-CN" sz="1400" dirty="0" smtClean="0">
                <a:solidFill>
                  <a:schemeClr val="tx1">
                    <a:lumMod val="75000"/>
                    <a:lumOff val="25000"/>
                  </a:schemeClr>
                </a:solidFill>
                <a:latin typeface="+mn-ea"/>
                <a:cs typeface="+mn-ea"/>
                <a:sym typeface="+mn-lt"/>
              </a:rPr>
              <a:t>52x40=2080</a:t>
            </a:r>
            <a:r>
              <a:rPr lang="zh-CN" altLang="en-US" sz="1400" dirty="0">
                <a:solidFill>
                  <a:schemeClr val="tx1">
                    <a:lumMod val="75000"/>
                    <a:lumOff val="25000"/>
                  </a:schemeClr>
                </a:solidFill>
                <a:latin typeface="+mn-ea"/>
                <a:cs typeface="+mn-ea"/>
                <a:sym typeface="+mn-lt"/>
              </a:rPr>
              <a:t>元，如果没有那次离开，她可以一直消费到</a:t>
            </a:r>
            <a:r>
              <a:rPr lang="en-US" altLang="zh-CN" sz="1400" dirty="0">
                <a:solidFill>
                  <a:schemeClr val="tx1">
                    <a:lumMod val="75000"/>
                    <a:lumOff val="25000"/>
                  </a:schemeClr>
                </a:solidFill>
                <a:latin typeface="+mn-ea"/>
                <a:cs typeface="+mn-ea"/>
                <a:sym typeface="+mn-lt"/>
              </a:rPr>
              <a:t>60</a:t>
            </a:r>
            <a:r>
              <a:rPr lang="zh-CN" altLang="en-US" sz="1400" dirty="0">
                <a:solidFill>
                  <a:schemeClr val="tx1">
                    <a:lumMod val="75000"/>
                    <a:lumOff val="25000"/>
                  </a:schemeClr>
                </a:solidFill>
                <a:latin typeface="+mn-ea"/>
                <a:cs typeface="+mn-ea"/>
                <a:sym typeface="+mn-lt"/>
              </a:rPr>
              <a:t>岁，假设她现在</a:t>
            </a:r>
            <a:r>
              <a:rPr lang="en-US" altLang="zh-CN" sz="1400" dirty="0">
                <a:solidFill>
                  <a:schemeClr val="tx1">
                    <a:lumMod val="75000"/>
                    <a:lumOff val="25000"/>
                  </a:schemeClr>
                </a:solidFill>
                <a:latin typeface="+mn-ea"/>
                <a:cs typeface="+mn-ea"/>
                <a:sym typeface="+mn-lt"/>
              </a:rPr>
              <a:t>30</a:t>
            </a:r>
            <a:r>
              <a:rPr lang="zh-CN" altLang="en-US" sz="1400" dirty="0">
                <a:solidFill>
                  <a:schemeClr val="tx1">
                    <a:lumMod val="75000"/>
                    <a:lumOff val="25000"/>
                  </a:schemeClr>
                </a:solidFill>
                <a:latin typeface="+mn-ea"/>
                <a:cs typeface="+mn-ea"/>
                <a:sym typeface="+mn-lt"/>
              </a:rPr>
              <a:t>岁，那么隐形价值就有？你可以计算一下么？</a:t>
            </a:r>
            <a:endParaRPr lang="zh-CN" altLang="zh-CN" sz="1400" dirty="0">
              <a:solidFill>
                <a:schemeClr val="tx1">
                  <a:lumMod val="75000"/>
                  <a:lumOff val="25000"/>
                </a:schemeClr>
              </a:solidFill>
              <a:latin typeface="+mn-ea"/>
              <a:cs typeface="+mn-ea"/>
              <a:sym typeface="+mn-lt"/>
            </a:endParaRPr>
          </a:p>
        </p:txBody>
      </p:sp>
      <p:pic>
        <p:nvPicPr>
          <p:cNvPr id="3" name="图片 2">
            <a:extLst>
              <a:ext uri="{FF2B5EF4-FFF2-40B4-BE49-F238E27FC236}">
                <a16:creationId xmlns:a16="http://schemas.microsoft.com/office/drawing/2014/main" xmlns="" id="{DF885F3C-5041-4944-BD49-9A9EDF895E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6216" y="1733550"/>
            <a:ext cx="3642513" cy="2426954"/>
          </a:xfrm>
          <a:prstGeom prst="rect">
            <a:avLst/>
          </a:prstGeom>
        </p:spPr>
      </p:pic>
    </p:spTree>
    <p:extLst>
      <p:ext uri="{BB962C8B-B14F-4D97-AF65-F5344CB8AC3E}">
        <p14:creationId xmlns:p14="http://schemas.microsoft.com/office/powerpoint/2010/main" val="115853750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ipe(left)">
                                      <p:cBhvr>
                                        <p:cTn id="18" dur="500"/>
                                        <p:tgtEl>
                                          <p:spTgt spid="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82ADB108-2F67-4B4E-A97E-19ABB6FAC58E"/>
  <p:tag name="ISPRING_SCORM_RATE_SLIDES" val="1"/>
  <p:tag name="ISPRINGONLINEFOLDERID" val="0"/>
  <p:tag name="ISPRINGONLINEFOLDERPATH" val="Content List"/>
  <p:tag name="ISPRINGCLOUDFOLDERID" val="0"/>
  <p:tag name="ISPRINGCLOUDFOLDERPATH" val="Repository"/>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PASSING_SCORE" val="100.000000"/>
  <p:tag name="ISPRING_FIRST_PUBLISH" val="1"/>
  <p:tag name="ISPRING_SCORM_RATE_QUIZZES" val="0"/>
  <p:tag name="ISPRING_SCORM_ENDPOINT" val="&lt;endpoint&gt;&lt;enable&gt;0&lt;/enable&gt;&lt;lrs&gt;http://&lt;/lrs&gt;&lt;auth&gt;0&lt;/auth&gt;&lt;login&gt;&lt;/login&gt;&lt;password&gt;&lt;/password&gt;&lt;key&gt;&lt;/key&gt;&lt;name&gt;&lt;/name&gt;&lt;email&gt;&lt;/email&gt;&lt;/endpoint&gt;&#10;"/>
  <p:tag name="ISPRING_OUTPUT_FOLDER" val="F:\我图VIP设计PPT上传\10月份上传文件\379"/>
</p:tagLst>
</file>

<file path=ppt/tags/tag10.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5"/>
</p:tagLst>
</file>

<file path=ppt/tags/tag11.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2"/>
</p:tagLst>
</file>

<file path=ppt/tags/tag12.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1"/>
</p:tagLst>
</file>

<file path=ppt/tags/tag13.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2"/>
</p:tagLst>
</file>

<file path=ppt/tags/tag14.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3"/>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6"/>
</p:tagLst>
</file>

<file path=ppt/tags/tag3.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7"/>
</p:tagLst>
</file>

<file path=ppt/tags/tag4.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4"/>
</p:tagLst>
</file>

<file path=ppt/tags/tag6.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5"/>
</p:tagLst>
</file>

<file path=ppt/tags/tag7.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SubTitle"/>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51008134811"/>
  <p:tag name="MH_LIBRARY" val="GRAPHIC"/>
  <p:tag name="MH_TYPE" val="Other"/>
  <p:tag name="MH_ORDER" val="14"/>
</p:tagLst>
</file>

<file path=ppt/theme/theme1.xml><?xml version="1.0" encoding="utf-8"?>
<a:theme xmlns:a="http://schemas.openxmlformats.org/drawingml/2006/main" name="Office 主题">
  <a:themeElements>
    <a:clrScheme name="自定义 10">
      <a:dk1>
        <a:sysClr val="windowText" lastClr="000000"/>
      </a:dk1>
      <a:lt1>
        <a:srgbClr val="FFFFFF"/>
      </a:lt1>
      <a:dk2>
        <a:srgbClr val="000000"/>
      </a:dk2>
      <a:lt2>
        <a:srgbClr val="FFFFFF"/>
      </a:lt2>
      <a:accent1>
        <a:srgbClr val="374357"/>
      </a:accent1>
      <a:accent2>
        <a:srgbClr val="FFAF00"/>
      </a:accent2>
      <a:accent3>
        <a:srgbClr val="374357"/>
      </a:accent3>
      <a:accent4>
        <a:srgbClr val="FFAF00"/>
      </a:accent4>
      <a:accent5>
        <a:srgbClr val="374357"/>
      </a:accent5>
      <a:accent6>
        <a:srgbClr val="FFAF00"/>
      </a:accent6>
      <a:hlink>
        <a:srgbClr val="374357"/>
      </a:hlink>
      <a:folHlink>
        <a:srgbClr val="FFAF0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1403</Words>
  <Application>Microsoft Office PowerPoint</Application>
  <PresentationFormat>全屏显示(16:9)</PresentationFormat>
  <Paragraphs>148</Paragraphs>
  <Slides>22</Slides>
  <Notes>16</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22</vt:i4>
      </vt:variant>
    </vt:vector>
  </HeadingPairs>
  <TitlesOfParts>
    <vt:vector size="36" baseType="lpstr">
      <vt:lpstr>FZHei-B01S</vt:lpstr>
      <vt:lpstr>Meiryo</vt:lpstr>
      <vt:lpstr>Noto Sans S Chinese</vt:lpstr>
      <vt:lpstr>Noto Serif CJK SC</vt:lpstr>
      <vt:lpstr>宋体</vt:lpstr>
      <vt:lpstr>微软雅黑</vt:lpstr>
      <vt:lpstr>Arial</vt:lpstr>
      <vt:lpstr>Arial Black</vt:lpstr>
      <vt:lpstr>Calibri</vt:lpstr>
      <vt:lpstr>Calibri Light</vt:lpstr>
      <vt:lpstr>Impact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https:/www.ypppt.com</cp:keywords>
  <cp:lastModifiedBy/>
  <cp:revision>1</cp:revision>
  <dcterms:created xsi:type="dcterms:W3CDTF">2019-05-09T02:13:45Z</dcterms:created>
  <dcterms:modified xsi:type="dcterms:W3CDTF">2021-01-31T07:26:28Z</dcterms:modified>
</cp:coreProperties>
</file>