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30"/>
  </p:notesMasterIdLst>
  <p:sldIdLst>
    <p:sldId id="1615" r:id="rId3"/>
    <p:sldId id="1617" r:id="rId4"/>
    <p:sldId id="1618" r:id="rId5"/>
    <p:sldId id="1594" r:id="rId6"/>
    <p:sldId id="1595" r:id="rId7"/>
    <p:sldId id="1596" r:id="rId8"/>
    <p:sldId id="1619" r:id="rId9"/>
    <p:sldId id="1597" r:id="rId10"/>
    <p:sldId id="1598" r:id="rId11"/>
    <p:sldId id="1599" r:id="rId12"/>
    <p:sldId id="1600" r:id="rId13"/>
    <p:sldId id="1601" r:id="rId14"/>
    <p:sldId id="1602" r:id="rId15"/>
    <p:sldId id="1620" r:id="rId16"/>
    <p:sldId id="1603" r:id="rId17"/>
    <p:sldId id="1604" r:id="rId18"/>
    <p:sldId id="1605" r:id="rId19"/>
    <p:sldId id="1606" r:id="rId20"/>
    <p:sldId id="1608" r:id="rId21"/>
    <p:sldId id="1621" r:id="rId22"/>
    <p:sldId id="1609" r:id="rId23"/>
    <p:sldId id="1610" r:id="rId24"/>
    <p:sldId id="1611" r:id="rId25"/>
    <p:sldId id="1612" r:id="rId26"/>
    <p:sldId id="1613" r:id="rId27"/>
    <p:sldId id="1616" r:id="rId28"/>
    <p:sldId id="1622"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40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0EEF2"/>
    <a:srgbClr val="000000"/>
    <a:srgbClr val="01417B"/>
    <a:srgbClr val="016EB6"/>
    <a:srgbClr val="DB2820"/>
    <a:srgbClr val="0E7B9D"/>
    <a:srgbClr val="01417A"/>
    <a:srgbClr val="FFD26E"/>
    <a:srgbClr val="F17637"/>
    <a:srgbClr val="2406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7" autoAdjust="0"/>
    <p:restoredTop sz="96314" autoAdjust="0"/>
  </p:normalViewPr>
  <p:slideViewPr>
    <p:cSldViewPr>
      <p:cViewPr varScale="1">
        <p:scale>
          <a:sx n="108" d="100"/>
          <a:sy n="108" d="100"/>
        </p:scale>
        <p:origin x="684" y="114"/>
      </p:cViewPr>
      <p:guideLst>
        <p:guide pos="3840"/>
        <p:guide orient="horz" pos="40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E99A07-FA1B-49FE-8CB5-773258BEA88D}" type="datetimeFigureOut">
              <a:rPr lang="zh-CN" altLang="en-US" smtClean="0"/>
              <a:t>2021/1/31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3E6E94-69E9-4129-8C72-1C52CC308EA6}" type="slidenum">
              <a:rPr lang="zh-CN" altLang="en-US" smtClean="0"/>
              <a:t>‹#›</a:t>
            </a:fld>
            <a:endParaRPr lang="zh-CN" altLang="en-US"/>
          </a:p>
        </p:txBody>
      </p:sp>
    </p:spTree>
    <p:extLst>
      <p:ext uri="{BB962C8B-B14F-4D97-AF65-F5344CB8AC3E}">
        <p14:creationId xmlns:p14="http://schemas.microsoft.com/office/powerpoint/2010/main" val="1205701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67268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
        <p:nvSpPr>
          <p:cNvPr id="7" name="标题 1">
            <a:extLst>
              <a:ext uri="{FF2B5EF4-FFF2-40B4-BE49-F238E27FC236}">
                <a16:creationId xmlns="" xmlns:a16="http://schemas.microsoft.com/office/drawing/2014/main" id="{DB317E5B-B821-46CE-BFE4-4F42D68AEA3F}"/>
              </a:ext>
            </a:extLst>
          </p:cNvPr>
          <p:cNvSpPr txBox="1">
            <a:spLocks/>
          </p:cNvSpPr>
          <p:nvPr userDrawn="1"/>
        </p:nvSpPr>
        <p:spPr>
          <a:xfrm>
            <a:off x="1271464" y="2132856"/>
            <a:ext cx="2636799" cy="64807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9796652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46175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1049062"/>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6398817"/>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7953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610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1930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8880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609600" y="1600201"/>
            <a:ext cx="10972800" cy="4525963"/>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83599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528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4668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11818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3658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04646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9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8" name="页脚占位符 7"/>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4" name="页脚占位符 3"/>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3" name="页脚占位符 2"/>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
        <p:nvSpPr>
          <p:cNvPr id="5" name="标题 1">
            <a:extLst>
              <a:ext uri="{FF2B5EF4-FFF2-40B4-BE49-F238E27FC236}">
                <a16:creationId xmlns="" xmlns:a16="http://schemas.microsoft.com/office/drawing/2014/main" id="{DCFB01AF-8B20-48F5-B4E5-611848A763F4}"/>
              </a:ext>
            </a:extLst>
          </p:cNvPr>
          <p:cNvSpPr txBox="1">
            <a:spLocks/>
          </p:cNvSpPr>
          <p:nvPr userDrawn="1"/>
        </p:nvSpPr>
        <p:spPr>
          <a:xfrm>
            <a:off x="119336" y="548680"/>
            <a:ext cx="2636799" cy="64807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版权声明</a:t>
            </a:r>
            <a:br>
              <a:rPr lang="zh-CN" altLang="en-US" sz="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感谢您下载平台上提供的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在熊猫办公出售的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模板是免版税类（</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RF</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Royalty-Free</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）正版受</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中国人民共和国著作法</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世界版权公约</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的保护，作品的所有权、版权和著作权归熊猫办公所有，您下载的是</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模板素材的使用权。</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不得将熊猫办公的</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模板、</a:t>
            </a:r>
            <a:r>
              <a:rPr lang="en-US" altLang="zh-CN"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素材，本身用于再出售，或者出租、出借、转让、分销、发布或者作为礼物供他人使用，不得转授权、出卖、转让本协议或者本协议中的权利。</a:t>
            </a:r>
            <a:br>
              <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br>
            <a:endParaRPr lang="zh-CN" altLang="en-US" sz="200" spc="12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t>2021/1/31</a:t>
            </a:fld>
            <a:endParaRPr lang="zh-CN" altLang="en-US"/>
          </a:p>
        </p:txBody>
      </p:sp>
      <p:sp>
        <p:nvSpPr>
          <p:cNvPr id="6" name="页脚占位符 5"/>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A0EEF2"/>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4CED57BF-4200-4534-AE71-5BC7541F5673}"/>
              </a:ext>
            </a:extLst>
          </p:cNvPr>
          <p:cNvSpPr/>
          <p:nvPr userDrawn="1"/>
        </p:nvSpPr>
        <p:spPr>
          <a:xfrm>
            <a:off x="465512" y="432262"/>
            <a:ext cx="11288683" cy="6035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 id="2147483663" r:id="rId13"/>
    <p:sldLayoutId id="2147483668" r:id="rId14"/>
    <p:sldLayoutId id="2147483667" r:id="rId15"/>
  </p:sldLayoutIdLst>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2656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3.xml"/><Relationship Id="rId7" Type="http://schemas.openxmlformats.org/officeDocument/2006/relationships/slideLayout" Target="../slideLayouts/slideLayout1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9"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25825"/>
            <a:ext cx="7004977" cy="12271941"/>
          </a:xfrm>
          <a:prstGeom prst="rect">
            <a:avLst/>
          </a:prstGeom>
        </p:spPr>
      </p:pic>
      <p:grpSp>
        <p:nvGrpSpPr>
          <p:cNvPr id="3" name="组合 2">
            <a:extLst>
              <a:ext uri="{FF2B5EF4-FFF2-40B4-BE49-F238E27FC236}">
                <a16:creationId xmlns="" xmlns:a16="http://schemas.microsoft.com/office/drawing/2014/main" id="{3EDEE2BE-5BBC-4301-91C8-E555D07E6C51}"/>
              </a:ext>
            </a:extLst>
          </p:cNvPr>
          <p:cNvGrpSpPr/>
          <p:nvPr/>
        </p:nvGrpSpPr>
        <p:grpSpPr>
          <a:xfrm>
            <a:off x="652410" y="680453"/>
            <a:ext cx="10563162" cy="5951117"/>
            <a:chOff x="141350" y="548681"/>
            <a:chExt cx="10563162" cy="5951117"/>
          </a:xfrm>
        </p:grpSpPr>
        <p:grpSp>
          <p:nvGrpSpPr>
            <p:cNvPr id="11" name="组合 10">
              <a:extLst>
                <a:ext uri="{FF2B5EF4-FFF2-40B4-BE49-F238E27FC236}">
                  <a16:creationId xmlns="" xmlns:a16="http://schemas.microsoft.com/office/drawing/2014/main" id="{8671E7DB-3771-482B-A9B7-F71254ECBF98}"/>
                </a:ext>
              </a:extLst>
            </p:cNvPr>
            <p:cNvGrpSpPr/>
            <p:nvPr/>
          </p:nvGrpSpPr>
          <p:grpSpPr>
            <a:xfrm>
              <a:off x="141350" y="548681"/>
              <a:ext cx="10563162" cy="5951117"/>
              <a:chOff x="141350" y="548681"/>
              <a:chExt cx="10563162" cy="5951117"/>
            </a:xfrm>
          </p:grpSpPr>
          <p:sp>
            <p:nvSpPr>
              <p:cNvPr id="16" name="文本框 15">
                <a:extLst>
                  <a:ext uri="{FF2B5EF4-FFF2-40B4-BE49-F238E27FC236}">
                    <a16:creationId xmlns="" xmlns:a16="http://schemas.microsoft.com/office/drawing/2014/main" id="{451461E9-8412-45D3-A142-720BE4EBF5EB}"/>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17" name="文本框 16">
                <a:extLst>
                  <a:ext uri="{FF2B5EF4-FFF2-40B4-BE49-F238E27FC236}">
                    <a16:creationId xmlns="" xmlns:a16="http://schemas.microsoft.com/office/drawing/2014/main" id="{2BD13951-893B-4041-9AB4-9882DAAC09F6}"/>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18" name="文本框 17">
                <a:extLst>
                  <a:ext uri="{FF2B5EF4-FFF2-40B4-BE49-F238E27FC236}">
                    <a16:creationId xmlns="" xmlns:a16="http://schemas.microsoft.com/office/drawing/2014/main" id="{6F11EF90-C483-46C6-95BF-71472D43F4C4}"/>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19" name="文本框 18">
                <a:extLst>
                  <a:ext uri="{FF2B5EF4-FFF2-40B4-BE49-F238E27FC236}">
                    <a16:creationId xmlns="" xmlns:a16="http://schemas.microsoft.com/office/drawing/2014/main" id="{E227075D-EE15-4753-B110-1D32EDE4AE06}"/>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0" name="文本框 19">
                <a:extLst>
                  <a:ext uri="{FF2B5EF4-FFF2-40B4-BE49-F238E27FC236}">
                    <a16:creationId xmlns="" xmlns:a16="http://schemas.microsoft.com/office/drawing/2014/main" id="{1FADA7C8-82E0-4364-9C8F-5D48B46525B9}"/>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1" name="文本框 20">
                <a:extLst>
                  <a:ext uri="{FF2B5EF4-FFF2-40B4-BE49-F238E27FC236}">
                    <a16:creationId xmlns="" xmlns:a16="http://schemas.microsoft.com/office/drawing/2014/main" id="{2650AE50-12C7-466D-9B31-A1B6815C1C47}"/>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22" name="文本框 21">
              <a:extLst>
                <a:ext uri="{FF2B5EF4-FFF2-40B4-BE49-F238E27FC236}">
                  <a16:creationId xmlns="" xmlns:a16="http://schemas.microsoft.com/office/drawing/2014/main" id="{3EA0F617-539A-44C9-B7D1-1C5AB45C42CD}"/>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644026" y="1242987"/>
            <a:ext cx="5466870" cy="3828828"/>
          </a:xfrm>
          <a:prstGeom prst="rect">
            <a:avLst/>
          </a:prstGeom>
        </p:spPr>
      </p:pic>
      <p:pic>
        <p:nvPicPr>
          <p:cNvPr id="6" name="图片 5">
            <a:extLst>
              <a:ext uri="{FF2B5EF4-FFF2-40B4-BE49-F238E27FC236}">
                <a16:creationId xmlns="" xmlns:a16="http://schemas.microsoft.com/office/drawing/2014/main" id="{0A3B0310-A9D3-4E75-A3FA-6B28852E8DD5}"/>
              </a:ext>
            </a:extLst>
          </p:cNvPr>
          <p:cNvPicPr>
            <a:picLocks noChangeAspect="1"/>
          </p:cNvPicPr>
          <p:nvPr/>
        </p:nvPicPr>
        <p:blipFill>
          <a:blip r:embed="rId5" cstate="print">
            <a:biLevel thresh="75000"/>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611690" y="1257535"/>
            <a:ext cx="5332831" cy="3979484"/>
          </a:xfrm>
          <a:prstGeom prst="rect">
            <a:avLst/>
          </a:prstGeom>
        </p:spPr>
      </p:pic>
      <p:sp>
        <p:nvSpPr>
          <p:cNvPr id="14" name="矩形: 圆角 13">
            <a:extLst>
              <a:ext uri="{FF2B5EF4-FFF2-40B4-BE49-F238E27FC236}">
                <a16:creationId xmlns="" xmlns:a16="http://schemas.microsoft.com/office/drawing/2014/main" id="{A14752EF-B332-4C5A-8EA0-5FC34AA7A026}"/>
              </a:ext>
            </a:extLst>
          </p:cNvPr>
          <p:cNvSpPr/>
          <p:nvPr/>
        </p:nvSpPr>
        <p:spPr>
          <a:xfrm>
            <a:off x="6061019" y="5382363"/>
            <a:ext cx="2042299" cy="432048"/>
          </a:xfrm>
          <a:prstGeom prst="roundRect">
            <a:avLst>
              <a:gd name="adj" fmla="val 215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dirty="0">
                <a:solidFill>
                  <a:srgbClr val="000000"/>
                </a:solidFill>
                <a:cs typeface="+mn-ea"/>
                <a:sym typeface="+mn-lt"/>
              </a:rPr>
              <a:t>汇报人</a:t>
            </a:r>
            <a:r>
              <a:rPr lang="zh-CN" altLang="en-US" dirty="0" smtClean="0">
                <a:solidFill>
                  <a:srgbClr val="000000"/>
                </a:solidFill>
                <a:cs typeface="+mn-ea"/>
                <a:sym typeface="+mn-lt"/>
              </a:rPr>
              <a:t>：</a:t>
            </a:r>
            <a:r>
              <a:rPr lang="zh-CN" altLang="en-US" dirty="0">
                <a:solidFill>
                  <a:srgbClr val="000000"/>
                </a:solidFill>
                <a:cs typeface="+mn-ea"/>
                <a:sym typeface="+mn-lt"/>
              </a:rPr>
              <a:t>优</a:t>
            </a:r>
            <a:r>
              <a:rPr lang="zh-CN" altLang="en-US" dirty="0" smtClean="0">
                <a:solidFill>
                  <a:srgbClr val="000000"/>
                </a:solidFill>
                <a:cs typeface="+mn-ea"/>
                <a:sym typeface="+mn-lt"/>
              </a:rPr>
              <a:t>品</a:t>
            </a:r>
            <a:r>
              <a:rPr lang="en-US" altLang="zh-CN" dirty="0" smtClean="0">
                <a:solidFill>
                  <a:srgbClr val="000000"/>
                </a:solidFill>
                <a:cs typeface="+mn-ea"/>
                <a:sym typeface="+mn-lt"/>
              </a:rPr>
              <a:t>PPT</a:t>
            </a:r>
            <a:endParaRPr lang="zh-CN" altLang="en-US" dirty="0">
              <a:solidFill>
                <a:srgbClr val="000000"/>
              </a:solidFill>
              <a:cs typeface="+mn-ea"/>
              <a:sym typeface="+mn-lt"/>
            </a:endParaRPr>
          </a:p>
        </p:txBody>
      </p:sp>
      <p:sp>
        <p:nvSpPr>
          <p:cNvPr id="15" name="矩形: 圆角 14">
            <a:extLst>
              <a:ext uri="{FF2B5EF4-FFF2-40B4-BE49-F238E27FC236}">
                <a16:creationId xmlns="" xmlns:a16="http://schemas.microsoft.com/office/drawing/2014/main" id="{36C65BC3-4C3B-4156-9527-EF45D46F09F7}"/>
              </a:ext>
            </a:extLst>
          </p:cNvPr>
          <p:cNvSpPr/>
          <p:nvPr/>
        </p:nvSpPr>
        <p:spPr>
          <a:xfrm>
            <a:off x="8670047" y="5411574"/>
            <a:ext cx="2042299" cy="432048"/>
          </a:xfrm>
          <a:prstGeom prst="roundRect">
            <a:avLst>
              <a:gd name="adj" fmla="val 215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dirty="0" smtClean="0">
                <a:solidFill>
                  <a:srgbClr val="000000"/>
                </a:solidFill>
                <a:cs typeface="+mn-ea"/>
                <a:sym typeface="+mn-lt"/>
              </a:rPr>
              <a:t>202X.06.06</a:t>
            </a:r>
            <a:endParaRPr lang="zh-CN" altLang="en-US" dirty="0">
              <a:solidFill>
                <a:srgbClr val="000000"/>
              </a:solidFill>
              <a:cs typeface="+mn-ea"/>
              <a:sym typeface="+mn-lt"/>
            </a:endParaRPr>
          </a:p>
        </p:txBody>
      </p:sp>
    </p:spTree>
    <p:extLst>
      <p:ext uri="{BB962C8B-B14F-4D97-AF65-F5344CB8AC3E}">
        <p14:creationId xmlns:p14="http://schemas.microsoft.com/office/powerpoint/2010/main" val="3139804705"/>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750"/>
                                        <p:tgtEl>
                                          <p:spTgt spid="10"/>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750"/>
                                        <p:tgtEl>
                                          <p:spTgt spid="12"/>
                                        </p:tgtEl>
                                      </p:cBhvr>
                                    </p:animEffect>
                                  </p:childTnLst>
                                </p:cTn>
                              </p:par>
                            </p:childTnLst>
                          </p:cTn>
                        </p:par>
                        <p:par>
                          <p:cTn id="16" fill="hold">
                            <p:stCondLst>
                              <p:cond delay="22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750" fill="hold"/>
                                        <p:tgtEl>
                                          <p:spTgt spid="4"/>
                                        </p:tgtEl>
                                        <p:attrNameLst>
                                          <p:attrName>ppt_w</p:attrName>
                                        </p:attrNameLst>
                                      </p:cBhvr>
                                      <p:tavLst>
                                        <p:tav tm="0">
                                          <p:val>
                                            <p:fltVal val="0"/>
                                          </p:val>
                                        </p:tav>
                                        <p:tav tm="100000">
                                          <p:val>
                                            <p:strVal val="#ppt_w"/>
                                          </p:val>
                                        </p:tav>
                                      </p:tavLst>
                                    </p:anim>
                                    <p:anim calcmode="lin" valueType="num">
                                      <p:cBhvr>
                                        <p:cTn id="20" dur="750" fill="hold"/>
                                        <p:tgtEl>
                                          <p:spTgt spid="4"/>
                                        </p:tgtEl>
                                        <p:attrNameLst>
                                          <p:attrName>ppt_h</p:attrName>
                                        </p:attrNameLst>
                                      </p:cBhvr>
                                      <p:tavLst>
                                        <p:tav tm="0">
                                          <p:val>
                                            <p:fltVal val="0"/>
                                          </p:val>
                                        </p:tav>
                                        <p:tav tm="100000">
                                          <p:val>
                                            <p:strVal val="#ppt_h"/>
                                          </p:val>
                                        </p:tav>
                                      </p:tavLst>
                                    </p:anim>
                                    <p:animEffect transition="in" filter="fade">
                                      <p:cBhvr>
                                        <p:cTn id="21" dur="750"/>
                                        <p:tgtEl>
                                          <p:spTgt spid="4"/>
                                        </p:tgtEl>
                                      </p:cBhvr>
                                    </p:animEffect>
                                  </p:childTnLst>
                                </p:cTn>
                              </p:par>
                            </p:childTnLst>
                          </p:cTn>
                        </p:par>
                        <p:par>
                          <p:cTn id="22" fill="hold">
                            <p:stCondLst>
                              <p:cond delay="3000"/>
                            </p:stCondLst>
                            <p:childTnLst>
                              <p:par>
                                <p:cTn id="23" presetID="45"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anim calcmode="lin" valueType="num">
                                      <p:cBhvr>
                                        <p:cTn id="26" dur="750" fill="hold"/>
                                        <p:tgtEl>
                                          <p:spTgt spid="6"/>
                                        </p:tgtEl>
                                        <p:attrNameLst>
                                          <p:attrName>ppt_w</p:attrName>
                                        </p:attrNameLst>
                                      </p:cBhvr>
                                      <p:tavLst>
                                        <p:tav tm="0" fmla="#ppt_w*sin(2.5*pi*$)">
                                          <p:val>
                                            <p:fltVal val="0"/>
                                          </p:val>
                                        </p:tav>
                                        <p:tav tm="100000">
                                          <p:val>
                                            <p:fltVal val="1"/>
                                          </p:val>
                                        </p:tav>
                                      </p:tavLst>
                                    </p:anim>
                                    <p:anim calcmode="lin" valueType="num">
                                      <p:cBhvr>
                                        <p:cTn id="27" dur="750" fill="hold"/>
                                        <p:tgtEl>
                                          <p:spTgt spid="6"/>
                                        </p:tgtEl>
                                        <p:attrNameLst>
                                          <p:attrName>ppt_h</p:attrName>
                                        </p:attrNameLst>
                                      </p:cBhvr>
                                      <p:tavLst>
                                        <p:tav tm="0">
                                          <p:val>
                                            <p:strVal val="#ppt_h"/>
                                          </p:val>
                                        </p:tav>
                                        <p:tav tm="100000">
                                          <p:val>
                                            <p:strVal val="#ppt_h"/>
                                          </p:val>
                                        </p:tav>
                                      </p:tavLst>
                                    </p:anim>
                                  </p:childTnLst>
                                </p:cTn>
                              </p:par>
                            </p:childTnLst>
                          </p:cTn>
                        </p:par>
                        <p:par>
                          <p:cTn id="28" fill="hold">
                            <p:stCondLst>
                              <p:cond delay="3750"/>
                            </p:stCondLst>
                            <p:childTnLst>
                              <p:par>
                                <p:cTn id="29" presetID="16" presetClass="entr" presetSubtype="21"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750"/>
                                        <p:tgtEl>
                                          <p:spTgt spid="14"/>
                                        </p:tgtEl>
                                      </p:cBhvr>
                                    </p:animEffect>
                                  </p:childTnLst>
                                </p:cTn>
                              </p:par>
                            </p:childTnLst>
                          </p:cTn>
                        </p:par>
                        <p:par>
                          <p:cTn id="32" fill="hold">
                            <p:stCondLst>
                              <p:cond delay="4500"/>
                            </p:stCondLst>
                            <p:childTnLst>
                              <p:par>
                                <p:cTn id="33" presetID="16" presetClass="entr" presetSubtype="2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barn(inVertical)">
                                      <p:cBhvr>
                                        <p:cTn id="35"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D75CCEE0-E735-4261-89E4-FBF1E562A7D6}"/>
              </a:ext>
            </a:extLst>
          </p:cNvPr>
          <p:cNvSpPr txBox="1"/>
          <p:nvPr/>
        </p:nvSpPr>
        <p:spPr>
          <a:xfrm>
            <a:off x="5118841" y="548680"/>
            <a:ext cx="2326278" cy="59093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过度疲劳  </a:t>
            </a:r>
            <a:endParaRPr lang="zh-CN" altLang="zh-CN"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F19F3DCE-C99E-47A3-A73E-BCC5EB9449EA}"/>
              </a:ext>
            </a:extLst>
          </p:cNvPr>
          <p:cNvSpPr txBox="1"/>
          <p:nvPr/>
        </p:nvSpPr>
        <p:spPr>
          <a:xfrm>
            <a:off x="1055440" y="2060848"/>
            <a:ext cx="4442976" cy="3323987"/>
          </a:xfrm>
          <a:prstGeom prst="rect">
            <a:avLst/>
          </a:prstGeom>
          <a:noFill/>
        </p:spPr>
        <p:txBody>
          <a:bodyPr wrap="square" rtlCol="0" anchor="t">
            <a:spAutoFit/>
          </a:bodyPr>
          <a:lstStyle/>
          <a:p>
            <a:pPr>
              <a:lnSpc>
                <a:spcPct val="150000"/>
              </a:lnSpc>
            </a:pPr>
            <a:r>
              <a:rPr lang="zh-CN" altLang="en-US" sz="2400" dirty="0">
                <a:cs typeface="+mn-ea"/>
                <a:sym typeface="+mn-lt"/>
              </a:rPr>
              <a:t>眼疲劳是引发这种疾病的一个重要的原因，经常看电视、玩电子游戏机、使用电脑都会使我们的眼睛产生严重的疲劳感，长时间下去，就会使我们的眼睛患上这种疾病。</a:t>
            </a:r>
          </a:p>
        </p:txBody>
      </p:sp>
      <p:pic>
        <p:nvPicPr>
          <p:cNvPr id="5" name="图片 4">
            <a:extLst>
              <a:ext uri="{FF2B5EF4-FFF2-40B4-BE49-F238E27FC236}">
                <a16:creationId xmlns="" xmlns:a16="http://schemas.microsoft.com/office/drawing/2014/main" id="{6727CF2D-3026-4A47-B103-0EE15AB87EB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993" t="27951" r="7735" b="25850"/>
          <a:stretch/>
        </p:blipFill>
        <p:spPr>
          <a:xfrm>
            <a:off x="6456040" y="2924944"/>
            <a:ext cx="4501683" cy="1722383"/>
          </a:xfrm>
          <a:prstGeom prst="rect">
            <a:avLst/>
          </a:prstGeom>
        </p:spPr>
      </p:pic>
    </p:spTree>
    <p:extLst>
      <p:ext uri="{BB962C8B-B14F-4D97-AF65-F5344CB8AC3E}">
        <p14:creationId xmlns:p14="http://schemas.microsoft.com/office/powerpoint/2010/main" val="57792225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6D18D800-BB8C-4CD8-9BA6-C717087C0E5A}"/>
              </a:ext>
            </a:extLst>
          </p:cNvPr>
          <p:cNvSpPr txBox="1"/>
          <p:nvPr/>
        </p:nvSpPr>
        <p:spPr>
          <a:xfrm>
            <a:off x="5033128" y="568131"/>
            <a:ext cx="2031325" cy="60478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用眼距离</a:t>
            </a:r>
            <a:endParaRPr lang="zh-CN" altLang="zh-CN"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DD861B6D-E08D-4200-ABBF-B25437376D57}"/>
              </a:ext>
            </a:extLst>
          </p:cNvPr>
          <p:cNvSpPr txBox="1"/>
          <p:nvPr/>
        </p:nvSpPr>
        <p:spPr>
          <a:xfrm>
            <a:off x="957995" y="1844824"/>
            <a:ext cx="10181590" cy="2769989"/>
          </a:xfrm>
          <a:prstGeom prst="rect">
            <a:avLst/>
          </a:prstGeom>
          <a:noFill/>
        </p:spPr>
        <p:txBody>
          <a:bodyPr wrap="square" rtlCol="0">
            <a:spAutoFit/>
          </a:bodyPr>
          <a:lstStyle/>
          <a:p>
            <a:pPr algn="l">
              <a:lnSpc>
                <a:spcPct val="150000"/>
              </a:lnSpc>
            </a:pPr>
            <a:r>
              <a:rPr lang="zh-CN" altLang="en-US" sz="2400" dirty="0">
                <a:cs typeface="+mn-ea"/>
                <a:sym typeface="+mn-lt"/>
              </a:rPr>
              <a:t>用眼的距离过近也是诱发这种疾病的一个重要的原因，据相关调查结果显示，大部分的青少年近视眼患者都是长期的用眼距离过近，青少年眼睛的调节力很强，当书本与眼睛的距离达</a:t>
            </a:r>
            <a:r>
              <a:rPr lang="en-US" altLang="zh-CN" sz="2400" dirty="0">
                <a:cs typeface="+mn-ea"/>
                <a:sym typeface="+mn-lt"/>
              </a:rPr>
              <a:t>7-10</a:t>
            </a:r>
            <a:r>
              <a:rPr lang="zh-CN" altLang="en-US" sz="2400" dirty="0">
                <a:cs typeface="+mn-ea"/>
                <a:sym typeface="+mn-lt"/>
              </a:rPr>
              <a:t>厘米时仍能看清物体，但如果经常以此距离看书，写字就会使眼睛的调节异常紧张，从而可形成屈折性</a:t>
            </a:r>
            <a:r>
              <a:rPr lang="en-US" altLang="zh-CN" sz="2400" dirty="0">
                <a:cs typeface="+mn-ea"/>
                <a:sym typeface="+mn-lt"/>
              </a:rPr>
              <a:t>(</a:t>
            </a:r>
            <a:r>
              <a:rPr lang="zh-CN" altLang="en-US" sz="2400" dirty="0">
                <a:cs typeface="+mn-ea"/>
                <a:sym typeface="+mn-lt"/>
              </a:rPr>
              <a:t>调节性</a:t>
            </a:r>
            <a:r>
              <a:rPr lang="en-US" altLang="zh-CN" sz="2400" dirty="0">
                <a:cs typeface="+mn-ea"/>
                <a:sym typeface="+mn-lt"/>
              </a:rPr>
              <a:t>)</a:t>
            </a:r>
            <a:r>
              <a:rPr lang="zh-CN" altLang="en-US" sz="2400" dirty="0">
                <a:cs typeface="+mn-ea"/>
                <a:sym typeface="+mn-lt"/>
              </a:rPr>
              <a:t>近视，所谓的假性近视。</a:t>
            </a:r>
            <a:endParaRPr lang="zh-CN" altLang="en-US" sz="2400" dirty="0">
              <a:solidFill>
                <a:srgbClr val="2D2F45"/>
              </a:solidFill>
              <a:cs typeface="+mn-ea"/>
              <a:sym typeface="+mn-lt"/>
            </a:endParaRPr>
          </a:p>
        </p:txBody>
      </p:sp>
      <p:pic>
        <p:nvPicPr>
          <p:cNvPr id="5" name="图片 4">
            <a:extLst>
              <a:ext uri="{FF2B5EF4-FFF2-40B4-BE49-F238E27FC236}">
                <a16:creationId xmlns="" xmlns:a16="http://schemas.microsoft.com/office/drawing/2014/main" id="{87FDC91B-F941-4669-A9BE-EB0848428E1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476" t="20470" r="8657" b="16925"/>
          <a:stretch/>
        </p:blipFill>
        <p:spPr>
          <a:xfrm>
            <a:off x="7680176" y="4043284"/>
            <a:ext cx="3087399" cy="2304678"/>
          </a:xfrm>
          <a:prstGeom prst="rect">
            <a:avLst/>
          </a:prstGeom>
        </p:spPr>
      </p:pic>
    </p:spTree>
    <p:extLst>
      <p:ext uri="{BB962C8B-B14F-4D97-AF65-F5344CB8AC3E}">
        <p14:creationId xmlns:p14="http://schemas.microsoft.com/office/powerpoint/2010/main" val="193887448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D7751BD4-5FBC-4ED9-8883-B8D00474B860}"/>
              </a:ext>
            </a:extLst>
          </p:cNvPr>
          <p:cNvSpPr txBox="1"/>
          <p:nvPr/>
        </p:nvSpPr>
        <p:spPr>
          <a:xfrm>
            <a:off x="4568179" y="521637"/>
            <a:ext cx="2954655" cy="60478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不正确的姿势</a:t>
            </a:r>
            <a:endParaRPr lang="zh-CN" altLang="zh-CN"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ABEA23A1-8346-4D90-8AD8-7800973A9E77}"/>
              </a:ext>
            </a:extLst>
          </p:cNvPr>
          <p:cNvSpPr txBox="1"/>
          <p:nvPr/>
        </p:nvSpPr>
        <p:spPr>
          <a:xfrm>
            <a:off x="7607095" y="3096303"/>
            <a:ext cx="3512820" cy="1060450"/>
          </a:xfrm>
          <a:prstGeom prst="rect">
            <a:avLst/>
          </a:prstGeom>
          <a:noFill/>
        </p:spPr>
        <p:txBody>
          <a:bodyPr wrap="square" rtlCol="0">
            <a:spAutoFit/>
          </a:bodyPr>
          <a:lstStyle/>
          <a:p>
            <a:pPr algn="ctr">
              <a:lnSpc>
                <a:spcPct val="150000"/>
              </a:lnSpc>
            </a:pPr>
            <a:r>
              <a:rPr lang="zh-CN" altLang="en-US" sz="1400" dirty="0">
                <a:cs typeface="+mn-ea"/>
                <a:sym typeface="+mn-lt"/>
              </a:rPr>
              <a:t>或者是桌椅过高，双脚悬空，下肢容易摆动，不能保持正确姿势，都能使眼睛发生疲劳，久而久之就容易发生近视。</a:t>
            </a:r>
          </a:p>
        </p:txBody>
      </p:sp>
      <p:sp>
        <p:nvSpPr>
          <p:cNvPr id="4" name="文本框 3">
            <a:extLst>
              <a:ext uri="{FF2B5EF4-FFF2-40B4-BE49-F238E27FC236}">
                <a16:creationId xmlns="" xmlns:a16="http://schemas.microsoft.com/office/drawing/2014/main" id="{0A26F8E3-88D9-4262-B597-334E22542C2A}"/>
              </a:ext>
            </a:extLst>
          </p:cNvPr>
          <p:cNvSpPr txBox="1"/>
          <p:nvPr/>
        </p:nvSpPr>
        <p:spPr>
          <a:xfrm>
            <a:off x="8174320" y="2132134"/>
            <a:ext cx="2153264" cy="521970"/>
          </a:xfrm>
          <a:prstGeom prst="rect">
            <a:avLst/>
          </a:prstGeom>
          <a:noFill/>
        </p:spPr>
        <p:txBody>
          <a:bodyPr wrap="square" rtlCol="0">
            <a:spAutoFit/>
          </a:bodyPr>
          <a:lstStyle/>
          <a:p>
            <a:pPr algn="ctr"/>
            <a:r>
              <a:rPr lang="zh-CN" altLang="en-US" sz="2800" dirty="0">
                <a:solidFill>
                  <a:schemeClr val="tx1"/>
                </a:solidFill>
                <a:cs typeface="+mn-ea"/>
                <a:sym typeface="+mn-lt"/>
              </a:rPr>
              <a:t>桌椅过高</a:t>
            </a:r>
          </a:p>
        </p:txBody>
      </p:sp>
      <p:sp>
        <p:nvSpPr>
          <p:cNvPr id="5" name="文本框 4">
            <a:extLst>
              <a:ext uri="{FF2B5EF4-FFF2-40B4-BE49-F238E27FC236}">
                <a16:creationId xmlns="" xmlns:a16="http://schemas.microsoft.com/office/drawing/2014/main" id="{8EA0845D-6E7B-43C4-86A0-1D3A4B99A915}"/>
              </a:ext>
            </a:extLst>
          </p:cNvPr>
          <p:cNvSpPr txBox="1"/>
          <p:nvPr/>
        </p:nvSpPr>
        <p:spPr>
          <a:xfrm>
            <a:off x="1120807" y="3117678"/>
            <a:ext cx="3383915" cy="1383665"/>
          </a:xfrm>
          <a:prstGeom prst="rect">
            <a:avLst/>
          </a:prstGeom>
          <a:noFill/>
        </p:spPr>
        <p:txBody>
          <a:bodyPr wrap="square" rtlCol="0">
            <a:spAutoFit/>
          </a:bodyPr>
          <a:lstStyle/>
          <a:p>
            <a:pPr algn="ctr">
              <a:lnSpc>
                <a:spcPct val="150000"/>
              </a:lnSpc>
            </a:pPr>
            <a:r>
              <a:rPr lang="zh-CN" altLang="en-US" sz="1400" dirty="0">
                <a:cs typeface="+mn-ea"/>
                <a:sym typeface="+mn-lt"/>
              </a:rPr>
              <a:t>除了上述两点以外，写字和看书的姿势也决定着我们的视力，如果桌椅太低，使头前倾，脊柱弯曲，胸部受压，眼睛的调节就会相对的紧张。</a:t>
            </a:r>
          </a:p>
        </p:txBody>
      </p:sp>
      <p:sp>
        <p:nvSpPr>
          <p:cNvPr id="6" name="文本框 5">
            <a:extLst>
              <a:ext uri="{FF2B5EF4-FFF2-40B4-BE49-F238E27FC236}">
                <a16:creationId xmlns="" xmlns:a16="http://schemas.microsoft.com/office/drawing/2014/main" id="{43FF1084-BAFF-44F3-B3BF-FD52BD18AA10}"/>
              </a:ext>
            </a:extLst>
          </p:cNvPr>
          <p:cNvSpPr txBox="1"/>
          <p:nvPr/>
        </p:nvSpPr>
        <p:spPr>
          <a:xfrm>
            <a:off x="1808872" y="2091341"/>
            <a:ext cx="2153264" cy="521970"/>
          </a:xfrm>
          <a:prstGeom prst="rect">
            <a:avLst/>
          </a:prstGeom>
          <a:noFill/>
        </p:spPr>
        <p:txBody>
          <a:bodyPr wrap="square" rtlCol="0">
            <a:spAutoFit/>
          </a:bodyPr>
          <a:lstStyle/>
          <a:p>
            <a:pPr algn="ctr"/>
            <a:r>
              <a:rPr lang="zh-CN" altLang="zh-CN" sz="2800" dirty="0">
                <a:solidFill>
                  <a:schemeClr val="tx1"/>
                </a:solidFill>
                <a:cs typeface="+mn-ea"/>
                <a:sym typeface="+mn-lt"/>
              </a:rPr>
              <a:t>桌椅过低</a:t>
            </a:r>
          </a:p>
        </p:txBody>
      </p:sp>
      <p:pic>
        <p:nvPicPr>
          <p:cNvPr id="8" name="图片 7">
            <a:extLst>
              <a:ext uri="{FF2B5EF4-FFF2-40B4-BE49-F238E27FC236}">
                <a16:creationId xmlns="" xmlns:a16="http://schemas.microsoft.com/office/drawing/2014/main" id="{27B923D2-6E15-4E50-8483-3A4D49B654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657" t="21651" r="9838" b="26375"/>
          <a:stretch/>
        </p:blipFill>
        <p:spPr>
          <a:xfrm>
            <a:off x="4568178" y="2613311"/>
            <a:ext cx="2954655" cy="1884128"/>
          </a:xfrm>
          <a:prstGeom prst="rect">
            <a:avLst/>
          </a:prstGeom>
        </p:spPr>
      </p:pic>
    </p:spTree>
    <p:extLst>
      <p:ext uri="{BB962C8B-B14F-4D97-AF65-F5344CB8AC3E}">
        <p14:creationId xmlns:p14="http://schemas.microsoft.com/office/powerpoint/2010/main" val="504666767"/>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B8F360-22C3-47F0-A286-8CC55A619CD9}"/>
              </a:ext>
            </a:extLst>
          </p:cNvPr>
          <p:cNvSpPr txBox="1"/>
          <p:nvPr/>
        </p:nvSpPr>
        <p:spPr>
          <a:xfrm>
            <a:off x="3514295" y="630124"/>
            <a:ext cx="5262979" cy="604781"/>
          </a:xfrm>
          <a:prstGeom prst="rect">
            <a:avLst/>
          </a:prstGeom>
          <a:noFill/>
        </p:spPr>
        <p:txBody>
          <a:bodyPr wrap="none" rtlCol="0">
            <a:spAutoFit/>
          </a:bodyPr>
          <a:lstStyle/>
          <a:p>
            <a:pPr algn="l" eaLnBrk="1" hangingPunct="1">
              <a:lnSpc>
                <a:spcPct val="90000"/>
              </a:lnSpc>
              <a:buFontTx/>
              <a:buNone/>
            </a:pPr>
            <a:r>
              <a:rPr lang="zh-CN" altLang="en-US" sz="3600" dirty="0">
                <a:solidFill>
                  <a:schemeClr val="tx1"/>
                </a:solidFill>
                <a:cs typeface="+mn-ea"/>
                <a:sym typeface="+mn-lt"/>
              </a:rPr>
              <a:t>现代生活中导致近视原因</a:t>
            </a:r>
          </a:p>
        </p:txBody>
      </p:sp>
      <p:sp>
        <p:nvSpPr>
          <p:cNvPr id="3" name="文本框 2">
            <a:extLst>
              <a:ext uri="{FF2B5EF4-FFF2-40B4-BE49-F238E27FC236}">
                <a16:creationId xmlns="" xmlns:a16="http://schemas.microsoft.com/office/drawing/2014/main" id="{D6E778DD-F450-4015-B573-4582BE9A71B0}"/>
              </a:ext>
            </a:extLst>
          </p:cNvPr>
          <p:cNvSpPr txBox="1"/>
          <p:nvPr/>
        </p:nvSpPr>
        <p:spPr>
          <a:xfrm>
            <a:off x="946667" y="1874305"/>
            <a:ext cx="2313305" cy="646331"/>
          </a:xfrm>
          <a:prstGeom prst="rect">
            <a:avLst/>
          </a:prstGeom>
          <a:noFill/>
        </p:spPr>
        <p:txBody>
          <a:bodyPr wrap="square" rtlCol="0">
            <a:spAutoFit/>
          </a:bodyPr>
          <a:lstStyle/>
          <a:p>
            <a:pPr algn="ctr"/>
            <a:r>
              <a:rPr lang="en-US" altLang="zh-CN" sz="3600" b="1" dirty="0">
                <a:solidFill>
                  <a:prstClr val="black"/>
                </a:solidFill>
                <a:cs typeface="+mn-ea"/>
                <a:sym typeface="+mn-lt"/>
              </a:rPr>
              <a:t>01</a:t>
            </a:r>
          </a:p>
        </p:txBody>
      </p:sp>
      <p:sp>
        <p:nvSpPr>
          <p:cNvPr id="4" name="文本框 3">
            <a:extLst>
              <a:ext uri="{FF2B5EF4-FFF2-40B4-BE49-F238E27FC236}">
                <a16:creationId xmlns="" xmlns:a16="http://schemas.microsoft.com/office/drawing/2014/main" id="{0E14FA5A-E2BF-4101-9F93-5D44219613BA}"/>
              </a:ext>
            </a:extLst>
          </p:cNvPr>
          <p:cNvSpPr txBox="1"/>
          <p:nvPr/>
        </p:nvSpPr>
        <p:spPr>
          <a:xfrm>
            <a:off x="6905670" y="4293999"/>
            <a:ext cx="2301240" cy="646331"/>
          </a:xfrm>
          <a:prstGeom prst="rect">
            <a:avLst/>
          </a:prstGeom>
          <a:noFill/>
        </p:spPr>
        <p:txBody>
          <a:bodyPr wrap="square" rtlCol="0">
            <a:spAutoFit/>
          </a:bodyPr>
          <a:lstStyle/>
          <a:p>
            <a:pPr algn="ctr"/>
            <a:r>
              <a:rPr lang="en-US" altLang="zh-CN" sz="3600" b="1" dirty="0">
                <a:solidFill>
                  <a:prstClr val="black"/>
                </a:solidFill>
                <a:cs typeface="+mn-ea"/>
                <a:sym typeface="+mn-lt"/>
              </a:rPr>
              <a:t>03</a:t>
            </a:r>
          </a:p>
        </p:txBody>
      </p:sp>
      <p:sp>
        <p:nvSpPr>
          <p:cNvPr id="5" name="文本框 4">
            <a:extLst>
              <a:ext uri="{FF2B5EF4-FFF2-40B4-BE49-F238E27FC236}">
                <a16:creationId xmlns="" xmlns:a16="http://schemas.microsoft.com/office/drawing/2014/main" id="{400E3614-AE1D-461F-8358-AAC92476F63B}"/>
              </a:ext>
            </a:extLst>
          </p:cNvPr>
          <p:cNvSpPr txBox="1"/>
          <p:nvPr/>
        </p:nvSpPr>
        <p:spPr>
          <a:xfrm>
            <a:off x="9171132" y="4349858"/>
            <a:ext cx="2245995" cy="646331"/>
          </a:xfrm>
          <a:prstGeom prst="rect">
            <a:avLst/>
          </a:prstGeom>
          <a:noFill/>
        </p:spPr>
        <p:txBody>
          <a:bodyPr wrap="square" rtlCol="0">
            <a:spAutoFit/>
          </a:bodyPr>
          <a:lstStyle/>
          <a:p>
            <a:pPr algn="ctr"/>
            <a:r>
              <a:rPr lang="en-US" altLang="zh-CN" sz="3600" b="1" dirty="0">
                <a:solidFill>
                  <a:prstClr val="black"/>
                </a:solidFill>
                <a:cs typeface="+mn-ea"/>
                <a:sym typeface="+mn-lt"/>
              </a:rPr>
              <a:t>04</a:t>
            </a:r>
          </a:p>
        </p:txBody>
      </p:sp>
      <p:sp>
        <p:nvSpPr>
          <p:cNvPr id="6" name="文本框 5">
            <a:extLst>
              <a:ext uri="{FF2B5EF4-FFF2-40B4-BE49-F238E27FC236}">
                <a16:creationId xmlns="" xmlns:a16="http://schemas.microsoft.com/office/drawing/2014/main" id="{0996B323-5C1F-417C-86C0-BF84E688EEF6}"/>
              </a:ext>
            </a:extLst>
          </p:cNvPr>
          <p:cNvSpPr txBox="1"/>
          <p:nvPr/>
        </p:nvSpPr>
        <p:spPr>
          <a:xfrm>
            <a:off x="4407535" y="1909349"/>
            <a:ext cx="2251710" cy="646331"/>
          </a:xfrm>
          <a:prstGeom prst="rect">
            <a:avLst/>
          </a:prstGeom>
          <a:noFill/>
        </p:spPr>
        <p:txBody>
          <a:bodyPr wrap="square" rtlCol="0">
            <a:spAutoFit/>
          </a:bodyPr>
          <a:lstStyle/>
          <a:p>
            <a:pPr algn="ctr"/>
            <a:r>
              <a:rPr lang="en-US" altLang="zh-CN" sz="3600" b="1" dirty="0">
                <a:solidFill>
                  <a:prstClr val="black"/>
                </a:solidFill>
                <a:cs typeface="+mn-ea"/>
                <a:sym typeface="+mn-lt"/>
              </a:rPr>
              <a:t>02</a:t>
            </a:r>
          </a:p>
        </p:txBody>
      </p:sp>
      <p:sp>
        <p:nvSpPr>
          <p:cNvPr id="7" name="文本框 6">
            <a:extLst>
              <a:ext uri="{FF2B5EF4-FFF2-40B4-BE49-F238E27FC236}">
                <a16:creationId xmlns="" xmlns:a16="http://schemas.microsoft.com/office/drawing/2014/main" id="{BA2D69E0-ED44-42D4-A52B-3D77B8741A06}"/>
              </a:ext>
            </a:extLst>
          </p:cNvPr>
          <p:cNvSpPr txBox="1"/>
          <p:nvPr/>
        </p:nvSpPr>
        <p:spPr>
          <a:xfrm>
            <a:off x="888763" y="2588605"/>
            <a:ext cx="2785745" cy="1862048"/>
          </a:xfrm>
          <a:prstGeom prst="rect">
            <a:avLst/>
          </a:prstGeom>
          <a:noFill/>
        </p:spPr>
        <p:txBody>
          <a:bodyPr wrap="square" rtlCol="0">
            <a:spAutoFit/>
          </a:bodyPr>
          <a:lstStyle/>
          <a:p>
            <a:pPr>
              <a:lnSpc>
                <a:spcPct val="150000"/>
              </a:lnSpc>
            </a:pPr>
            <a:r>
              <a:rPr lang="zh-CN" altLang="en-US" sz="2000" dirty="0">
                <a:solidFill>
                  <a:srgbClr val="000000"/>
                </a:solidFill>
                <a:cs typeface="+mn-ea"/>
                <a:sym typeface="+mn-lt"/>
              </a:rPr>
              <a:t>由于电脑，电视，游戏机，以及手机登视频设备长期不规律使用和观看导致近视。</a:t>
            </a:r>
            <a:endParaRPr lang="en-US" altLang="zh-CN" sz="2000" dirty="0">
              <a:solidFill>
                <a:srgbClr val="2D2F45"/>
              </a:solidFill>
              <a:cs typeface="+mn-ea"/>
              <a:sym typeface="+mn-lt"/>
            </a:endParaRPr>
          </a:p>
        </p:txBody>
      </p:sp>
      <p:sp>
        <p:nvSpPr>
          <p:cNvPr id="8" name="文本框 7">
            <a:extLst>
              <a:ext uri="{FF2B5EF4-FFF2-40B4-BE49-F238E27FC236}">
                <a16:creationId xmlns="" xmlns:a16="http://schemas.microsoft.com/office/drawing/2014/main" id="{215FBF0C-ED43-4865-9E0D-C54DECE754E5}"/>
              </a:ext>
            </a:extLst>
          </p:cNvPr>
          <p:cNvSpPr txBox="1"/>
          <p:nvPr/>
        </p:nvSpPr>
        <p:spPr>
          <a:xfrm>
            <a:off x="4256168" y="2659725"/>
            <a:ext cx="2785745" cy="1400383"/>
          </a:xfrm>
          <a:prstGeom prst="rect">
            <a:avLst/>
          </a:prstGeom>
          <a:noFill/>
        </p:spPr>
        <p:txBody>
          <a:bodyPr wrap="square" rtlCol="0">
            <a:spAutoFit/>
          </a:bodyPr>
          <a:lstStyle/>
          <a:p>
            <a:pPr>
              <a:lnSpc>
                <a:spcPct val="150000"/>
              </a:lnSpc>
            </a:pPr>
            <a:r>
              <a:rPr lang="zh-CN" altLang="en-US" sz="2000" dirty="0">
                <a:solidFill>
                  <a:srgbClr val="000000"/>
                </a:solidFill>
                <a:cs typeface="+mn-ea"/>
                <a:sym typeface="+mn-lt"/>
              </a:rPr>
              <a:t>学习压力过大，营养不良，读书姿势不正确导致的近视眼。</a:t>
            </a:r>
            <a:endParaRPr lang="en-US" altLang="zh-CN" sz="2000" dirty="0">
              <a:solidFill>
                <a:srgbClr val="2D2F45"/>
              </a:solidFill>
              <a:cs typeface="+mn-ea"/>
              <a:sym typeface="+mn-lt"/>
            </a:endParaRPr>
          </a:p>
        </p:txBody>
      </p:sp>
      <p:sp>
        <p:nvSpPr>
          <p:cNvPr id="9" name="文本框 8">
            <a:extLst>
              <a:ext uri="{FF2B5EF4-FFF2-40B4-BE49-F238E27FC236}">
                <a16:creationId xmlns="" xmlns:a16="http://schemas.microsoft.com/office/drawing/2014/main" id="{B3F4C591-9341-4BE6-838C-8C2E23AC4D71}"/>
              </a:ext>
            </a:extLst>
          </p:cNvPr>
          <p:cNvSpPr txBox="1"/>
          <p:nvPr/>
        </p:nvSpPr>
        <p:spPr>
          <a:xfrm>
            <a:off x="6874673" y="5117777"/>
            <a:ext cx="2785745" cy="400110"/>
          </a:xfrm>
          <a:prstGeom prst="rect">
            <a:avLst/>
          </a:prstGeom>
          <a:noFill/>
        </p:spPr>
        <p:txBody>
          <a:bodyPr wrap="square" rtlCol="0">
            <a:spAutoFit/>
          </a:bodyPr>
          <a:lstStyle/>
          <a:p>
            <a:pPr algn="ctr"/>
            <a:r>
              <a:rPr lang="zh-CN" altLang="en-US" sz="2000" dirty="0">
                <a:solidFill>
                  <a:srgbClr val="000000"/>
                </a:solidFill>
                <a:cs typeface="+mn-ea"/>
                <a:sym typeface="+mn-lt"/>
              </a:rPr>
              <a:t>缺乏运动和正常休息</a:t>
            </a:r>
            <a:endParaRPr lang="en-US" altLang="zh-CN" sz="2000" dirty="0">
              <a:solidFill>
                <a:srgbClr val="2D2F45"/>
              </a:solidFill>
              <a:cs typeface="+mn-ea"/>
              <a:sym typeface="+mn-lt"/>
            </a:endParaRPr>
          </a:p>
        </p:txBody>
      </p:sp>
      <p:sp>
        <p:nvSpPr>
          <p:cNvPr id="10" name="文本框 9">
            <a:extLst>
              <a:ext uri="{FF2B5EF4-FFF2-40B4-BE49-F238E27FC236}">
                <a16:creationId xmlns="" xmlns:a16="http://schemas.microsoft.com/office/drawing/2014/main" id="{EA8C498B-29AB-4B82-8065-60DB56A8EFD1}"/>
              </a:ext>
            </a:extLst>
          </p:cNvPr>
          <p:cNvSpPr txBox="1"/>
          <p:nvPr/>
        </p:nvSpPr>
        <p:spPr>
          <a:xfrm>
            <a:off x="9062171" y="5121964"/>
            <a:ext cx="2785745" cy="400110"/>
          </a:xfrm>
          <a:prstGeom prst="rect">
            <a:avLst/>
          </a:prstGeom>
          <a:noFill/>
        </p:spPr>
        <p:txBody>
          <a:bodyPr wrap="square" rtlCol="0">
            <a:spAutoFit/>
          </a:bodyPr>
          <a:lstStyle/>
          <a:p>
            <a:pPr algn="ctr" eaLnBrk="1" hangingPunct="1"/>
            <a:r>
              <a:rPr lang="zh-CN" altLang="en-US" sz="2000" dirty="0">
                <a:solidFill>
                  <a:srgbClr val="000000"/>
                </a:solidFill>
                <a:cs typeface="+mn-ea"/>
                <a:sym typeface="+mn-lt"/>
              </a:rPr>
              <a:t>沉迷网络游戏</a:t>
            </a:r>
            <a:endParaRPr lang="en-US" altLang="zh-CN" sz="2000" dirty="0">
              <a:solidFill>
                <a:srgbClr val="2D2F45"/>
              </a:solidFill>
              <a:cs typeface="+mn-ea"/>
              <a:sym typeface="+mn-lt"/>
            </a:endParaRPr>
          </a:p>
        </p:txBody>
      </p:sp>
      <p:pic>
        <p:nvPicPr>
          <p:cNvPr id="12" name="图片 11">
            <a:extLst>
              <a:ext uri="{FF2B5EF4-FFF2-40B4-BE49-F238E27FC236}">
                <a16:creationId xmlns="" xmlns:a16="http://schemas.microsoft.com/office/drawing/2014/main" id="{2AC8CD84-83AE-4A0A-9E62-09467B717A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347671" y="1159943"/>
            <a:ext cx="3429000" cy="3429000"/>
          </a:xfrm>
          <a:prstGeom prst="rect">
            <a:avLst/>
          </a:prstGeom>
        </p:spPr>
      </p:pic>
    </p:spTree>
    <p:extLst>
      <p:ext uri="{BB962C8B-B14F-4D97-AF65-F5344CB8AC3E}">
        <p14:creationId xmlns:p14="http://schemas.microsoft.com/office/powerpoint/2010/main" val="70307153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par>
                          <p:cTn id="37" fill="hold">
                            <p:stCondLst>
                              <p:cond delay="3500"/>
                            </p:stCondLst>
                            <p:childTnLst>
                              <p:par>
                                <p:cTn id="38" presetID="16" presetClass="entr" presetSubtype="21"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barn(inVertical)">
                                      <p:cBhvr>
                                        <p:cTn id="40" dur="500"/>
                                        <p:tgtEl>
                                          <p:spTgt spid="5"/>
                                        </p:tgtEl>
                                      </p:cBhvr>
                                    </p:animEffect>
                                  </p:childTnLst>
                                </p:cTn>
                              </p:par>
                            </p:childTnLst>
                          </p:cTn>
                        </p:par>
                        <p:par>
                          <p:cTn id="41" fill="hold">
                            <p:stCondLst>
                              <p:cond delay="4000"/>
                            </p:stCondLst>
                            <p:childTnLst>
                              <p:par>
                                <p:cTn id="42" presetID="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4" name="组合 13">
            <a:extLst>
              <a:ext uri="{FF2B5EF4-FFF2-40B4-BE49-F238E27FC236}">
                <a16:creationId xmlns="" xmlns:a16="http://schemas.microsoft.com/office/drawing/2014/main" id="{4AB9DC78-0F80-420A-9769-A8DD1167E9EE}"/>
              </a:ext>
            </a:extLst>
          </p:cNvPr>
          <p:cNvGrpSpPr/>
          <p:nvPr/>
        </p:nvGrpSpPr>
        <p:grpSpPr>
          <a:xfrm>
            <a:off x="652410" y="680453"/>
            <a:ext cx="10563162" cy="5951117"/>
            <a:chOff x="141350" y="548681"/>
            <a:chExt cx="10563162" cy="5951117"/>
          </a:xfrm>
        </p:grpSpPr>
        <p:grpSp>
          <p:nvGrpSpPr>
            <p:cNvPr id="15" name="组合 14">
              <a:extLst>
                <a:ext uri="{FF2B5EF4-FFF2-40B4-BE49-F238E27FC236}">
                  <a16:creationId xmlns="" xmlns:a16="http://schemas.microsoft.com/office/drawing/2014/main" id="{CFC63BA8-3BF2-48EA-BCF9-DC7E4FADCF7E}"/>
                </a:ext>
              </a:extLst>
            </p:cNvPr>
            <p:cNvGrpSpPr/>
            <p:nvPr/>
          </p:nvGrpSpPr>
          <p:grpSpPr>
            <a:xfrm>
              <a:off x="141350" y="548681"/>
              <a:ext cx="10563162" cy="5951117"/>
              <a:chOff x="141350" y="548681"/>
              <a:chExt cx="10563162" cy="5951117"/>
            </a:xfrm>
          </p:grpSpPr>
          <p:sp>
            <p:nvSpPr>
              <p:cNvPr id="19" name="文本框 18">
                <a:extLst>
                  <a:ext uri="{FF2B5EF4-FFF2-40B4-BE49-F238E27FC236}">
                    <a16:creationId xmlns="" xmlns:a16="http://schemas.microsoft.com/office/drawing/2014/main" id="{1C8637DA-4611-4676-94AB-42389EE7DE2C}"/>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20" name="文本框 19">
                <a:extLst>
                  <a:ext uri="{FF2B5EF4-FFF2-40B4-BE49-F238E27FC236}">
                    <a16:creationId xmlns="" xmlns:a16="http://schemas.microsoft.com/office/drawing/2014/main" id="{903A794C-A40E-4F7B-AC50-CB54FCB6FA99}"/>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1" name="文本框 20">
                <a:extLst>
                  <a:ext uri="{FF2B5EF4-FFF2-40B4-BE49-F238E27FC236}">
                    <a16:creationId xmlns="" xmlns:a16="http://schemas.microsoft.com/office/drawing/2014/main" id="{5E2030C4-5D7B-4ED4-A247-3CE7F9188B14}"/>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2" name="文本框 21">
                <a:extLst>
                  <a:ext uri="{FF2B5EF4-FFF2-40B4-BE49-F238E27FC236}">
                    <a16:creationId xmlns="" xmlns:a16="http://schemas.microsoft.com/office/drawing/2014/main" id="{5BFE8D4D-DF5F-4333-8C03-0EDBC60BD1F2}"/>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3" name="文本框 22">
                <a:extLst>
                  <a:ext uri="{FF2B5EF4-FFF2-40B4-BE49-F238E27FC236}">
                    <a16:creationId xmlns="" xmlns:a16="http://schemas.microsoft.com/office/drawing/2014/main" id="{C2B82B16-DE06-46F3-83A8-481E2CD43A6A}"/>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4" name="文本框 23">
                <a:extLst>
                  <a:ext uri="{FF2B5EF4-FFF2-40B4-BE49-F238E27FC236}">
                    <a16:creationId xmlns="" xmlns:a16="http://schemas.microsoft.com/office/drawing/2014/main" id="{A3D29EB3-28B3-49AB-9C1B-0A0A19602387}"/>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18" name="文本框 17">
              <a:extLst>
                <a:ext uri="{FF2B5EF4-FFF2-40B4-BE49-F238E27FC236}">
                  <a16:creationId xmlns="" xmlns:a16="http://schemas.microsoft.com/office/drawing/2014/main" id="{25C2A532-6D88-4B8C-A350-69F48549E8AF}"/>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34338"/>
            <a:ext cx="7004977" cy="12271941"/>
          </a:xfrm>
          <a:prstGeom prst="rect">
            <a:avLst/>
          </a:prstGeom>
        </p:spPr>
      </p:pic>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144360" y="520314"/>
            <a:ext cx="3795790" cy="2658455"/>
          </a:xfrm>
          <a:prstGeom prst="rect">
            <a:avLst/>
          </a:prstGeom>
        </p:spPr>
      </p:pic>
      <p:sp>
        <p:nvSpPr>
          <p:cNvPr id="13" name="文本框 12">
            <a:extLst>
              <a:ext uri="{FF2B5EF4-FFF2-40B4-BE49-F238E27FC236}">
                <a16:creationId xmlns="" xmlns:a16="http://schemas.microsoft.com/office/drawing/2014/main" id="{F27D49C0-0BDE-4252-9DE1-4245D2E0FA1C}"/>
              </a:ext>
            </a:extLst>
          </p:cNvPr>
          <p:cNvSpPr txBox="1"/>
          <p:nvPr/>
        </p:nvSpPr>
        <p:spPr>
          <a:xfrm>
            <a:off x="9014621" y="442776"/>
            <a:ext cx="2979893" cy="400110"/>
          </a:xfrm>
          <a:prstGeom prst="rect">
            <a:avLst/>
          </a:prstGeom>
          <a:noFill/>
        </p:spPr>
        <p:txBody>
          <a:bodyPr wrap="square" rtlCol="0">
            <a:spAutoFit/>
          </a:bodyPr>
          <a:lstStyle/>
          <a:p>
            <a:pPr algn="dist"/>
            <a:r>
              <a:rPr lang="en-US" altLang="zh-CN" sz="2000" dirty="0"/>
              <a:t>2020/06/06</a:t>
            </a:r>
            <a:endParaRPr lang="zh-CN" altLang="en-US" sz="2000" dirty="0"/>
          </a:p>
        </p:txBody>
      </p:sp>
      <p:sp>
        <p:nvSpPr>
          <p:cNvPr id="11" name="文本框 8">
            <a:extLst>
              <a:ext uri="{FF2B5EF4-FFF2-40B4-BE49-F238E27FC236}">
                <a16:creationId xmlns="" xmlns:a16="http://schemas.microsoft.com/office/drawing/2014/main" id="{B3403A77-A729-4D1F-AF30-0425FF1B08C4}"/>
              </a:ext>
            </a:extLst>
          </p:cNvPr>
          <p:cNvSpPr txBox="1">
            <a:spLocks noChangeArrowheads="1"/>
          </p:cNvSpPr>
          <p:nvPr/>
        </p:nvSpPr>
        <p:spPr bwMode="auto">
          <a:xfrm>
            <a:off x="2512602" y="4044190"/>
            <a:ext cx="701899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华文细黑" panose="0201060004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9pPr>
          </a:lstStyle>
          <a:p>
            <a:pPr lvl="0" algn="ctr" fontAlgn="base">
              <a:lnSpc>
                <a:spcPct val="100000"/>
              </a:lnSpc>
              <a:spcBef>
                <a:spcPct val="0"/>
              </a:spcBef>
              <a:spcAft>
                <a:spcPct val="0"/>
              </a:spcAft>
              <a:buNone/>
              <a:defRPr/>
            </a:pPr>
            <a:r>
              <a:rPr lang="zh-CN" altLang="en-US" sz="7200" dirty="0">
                <a:solidFill>
                  <a:srgbClr val="000000"/>
                </a:solidFill>
                <a:latin typeface="+mn-lt"/>
                <a:ea typeface="+mn-ea"/>
                <a:cs typeface="+mn-ea"/>
                <a:sym typeface="+mn-lt"/>
              </a:rPr>
              <a:t>如何保护视力</a:t>
            </a:r>
            <a:endParaRPr lang="zh-CN" altLang="en-US" sz="7200" kern="0" dirty="0">
              <a:ln>
                <a:solidFill>
                  <a:schemeClr val="bg1"/>
                </a:solidFill>
              </a:ln>
              <a:solidFill>
                <a:srgbClr val="000000"/>
              </a:solidFill>
              <a:effectLst>
                <a:outerShdw blurRad="38100" dist="38100" dir="2700000" algn="tl">
                  <a:srgbClr val="000000">
                    <a:alpha val="43137"/>
                  </a:srgbClr>
                </a:outerShdw>
              </a:effectLst>
              <a:latin typeface="+mn-lt"/>
              <a:ea typeface="+mn-ea"/>
              <a:cs typeface="+mn-ea"/>
              <a:sym typeface="+mn-lt"/>
            </a:endParaRPr>
          </a:p>
        </p:txBody>
      </p:sp>
      <p:sp>
        <p:nvSpPr>
          <p:cNvPr id="16" name="文本框 15">
            <a:extLst>
              <a:ext uri="{FF2B5EF4-FFF2-40B4-BE49-F238E27FC236}">
                <a16:creationId xmlns="" xmlns:a16="http://schemas.microsoft.com/office/drawing/2014/main" id="{69EA5344-88B3-4EF3-AEB6-6251732B6995}"/>
              </a:ext>
            </a:extLst>
          </p:cNvPr>
          <p:cNvSpPr txBox="1"/>
          <p:nvPr/>
        </p:nvSpPr>
        <p:spPr>
          <a:xfrm>
            <a:off x="3115729" y="5221875"/>
            <a:ext cx="5606435" cy="400110"/>
          </a:xfrm>
          <a:prstGeom prst="rect">
            <a:avLst/>
          </a:prstGeom>
          <a:noFill/>
        </p:spPr>
        <p:txBody>
          <a:bodyPr wrap="square" rtlCol="0" anchor="t">
            <a:spAutoFit/>
          </a:bodyPr>
          <a:lstStyle/>
          <a:p>
            <a:pPr algn="dist"/>
            <a:r>
              <a:rPr lang="zh-CN" altLang="en-US" sz="2000" dirty="0">
                <a:solidFill>
                  <a:srgbClr val="000000"/>
                </a:solidFill>
                <a:cs typeface="+mn-ea"/>
                <a:sym typeface="+mn-lt"/>
              </a:rPr>
              <a:t>How to protect your eyesight</a:t>
            </a:r>
          </a:p>
        </p:txBody>
      </p:sp>
      <p:sp>
        <p:nvSpPr>
          <p:cNvPr id="17" name="文本框 16">
            <a:extLst>
              <a:ext uri="{FF2B5EF4-FFF2-40B4-BE49-F238E27FC236}">
                <a16:creationId xmlns="" xmlns:a16="http://schemas.microsoft.com/office/drawing/2014/main" id="{A0CF8881-3710-4300-9DC0-E432A4640B37}"/>
              </a:ext>
            </a:extLst>
          </p:cNvPr>
          <p:cNvSpPr txBox="1"/>
          <p:nvPr/>
        </p:nvSpPr>
        <p:spPr>
          <a:xfrm>
            <a:off x="5103481" y="2816869"/>
            <a:ext cx="2081019" cy="1200329"/>
          </a:xfrm>
          <a:prstGeom prst="rect">
            <a:avLst/>
          </a:prstGeom>
          <a:noFill/>
        </p:spPr>
        <p:txBody>
          <a:bodyPr wrap="none" rtlCol="0">
            <a:spAutoFit/>
          </a:bodyPr>
          <a:lstStyle/>
          <a:p>
            <a:r>
              <a:rPr lang="en-US" altLang="zh-CN" sz="2800" dirty="0">
                <a:solidFill>
                  <a:srgbClr val="000000"/>
                </a:solidFill>
                <a:cs typeface="+mn-ea"/>
                <a:sym typeface="+mn-lt"/>
              </a:rPr>
              <a:t>PART</a:t>
            </a:r>
            <a:r>
              <a:rPr lang="en-US" altLang="zh-CN" sz="7200" dirty="0">
                <a:solidFill>
                  <a:srgbClr val="000000"/>
                </a:solidFill>
                <a:cs typeface="+mn-ea"/>
                <a:sym typeface="+mn-lt"/>
              </a:rPr>
              <a:t>03</a:t>
            </a:r>
            <a:endParaRPr lang="en-US" altLang="zh-CN" sz="4400" dirty="0">
              <a:solidFill>
                <a:srgbClr val="000000"/>
              </a:solidFill>
              <a:cs typeface="+mn-ea"/>
              <a:sym typeface="+mn-lt"/>
            </a:endParaRPr>
          </a:p>
        </p:txBody>
      </p:sp>
    </p:spTree>
    <p:extLst>
      <p:ext uri="{BB962C8B-B14F-4D97-AF65-F5344CB8AC3E}">
        <p14:creationId xmlns:p14="http://schemas.microsoft.com/office/powerpoint/2010/main" val="2279669769"/>
      </p:ext>
    </p:extLst>
  </p:cSld>
  <p:clrMapOvr>
    <a:masterClrMapping/>
  </p:clrMapOvr>
  <mc:AlternateContent xmlns:mc="http://schemas.openxmlformats.org/markup-compatibility/2006" xmlns:p14="http://schemas.microsoft.com/office/powerpoint/2010/main">
    <mc:Choice Requires="p14">
      <p:transition spd="slow" p14:dur="20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3200"/>
                            </p:stCondLst>
                            <p:childTnLst>
                              <p:par>
                                <p:cTn id="31" presetID="38" presetClass="entr" presetSubtype="0" accel="50000" fill="hold" grpId="0" nodeType="afterEffect">
                                  <p:stCondLst>
                                    <p:cond delay="0"/>
                                  </p:stCondLst>
                                  <p:iterate type="lt">
                                    <p:tmPct val="50000"/>
                                  </p:iterate>
                                  <p:childTnLst>
                                    <p:set>
                                      <p:cBhvr>
                                        <p:cTn id="32" dur="1" fill="hold">
                                          <p:stCondLst>
                                            <p:cond delay="0"/>
                                          </p:stCondLst>
                                        </p:cTn>
                                        <p:tgtEl>
                                          <p:spTgt spid="17"/>
                                        </p:tgtEl>
                                        <p:attrNameLst>
                                          <p:attrName>style.visibility</p:attrName>
                                        </p:attrNameLst>
                                      </p:cBhvr>
                                      <p:to>
                                        <p:strVal val="visible"/>
                                      </p:to>
                                    </p:set>
                                    <p:set>
                                      <p:cBhvr>
                                        <p:cTn id="33" dur="227" fill="hold">
                                          <p:stCondLst>
                                            <p:cond delay="0"/>
                                          </p:stCondLst>
                                        </p:cTn>
                                        <p:tgtEl>
                                          <p:spTgt spid="17"/>
                                        </p:tgtEl>
                                        <p:attrNameLst>
                                          <p:attrName>style.rotation</p:attrName>
                                        </p:attrNameLst>
                                      </p:cBhvr>
                                      <p:to>
                                        <p:strVal val="-45.0"/>
                                      </p:to>
                                    </p:set>
                                    <p:anim calcmode="lin" valueType="num">
                                      <p:cBhvr>
                                        <p:cTn id="34" dur="227" fill="hold">
                                          <p:stCondLst>
                                            <p:cond delay="227"/>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35" dur="227"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36" dur="2" decel="50000" autoRev="1" fill="hold">
                                          <p:stCondLst>
                                            <p:cond delay="227"/>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37" dur="1" fill="hold">
                                          <p:stCondLst>
                                            <p:cond delay="499"/>
                                          </p:stCondLst>
                                        </p:cTn>
                                        <p:tgtEl>
                                          <p:spTgt spid="17"/>
                                        </p:tgtEl>
                                        <p:attrNameLst>
                                          <p:attrName>ppt_y</p:attrName>
                                        </p:attrNameLst>
                                      </p:cBhvr>
                                      <p:tavLst>
                                        <p:tav tm="0">
                                          <p:val>
                                            <p:strVal val="#ppt_y-(0.354*#ppt_w-0.172*#ppt_h)"/>
                                          </p:val>
                                        </p:tav>
                                        <p:tav tm="100000">
                                          <p:val>
                                            <p:strVal val="#ppt_y"/>
                                          </p:val>
                                        </p:tav>
                                      </p:tavLst>
                                    </p:anim>
                                  </p:childTnLst>
                                </p:cTn>
                              </p:par>
                            </p:childTnLst>
                          </p:cTn>
                        </p:par>
                        <p:par>
                          <p:cTn id="38" fill="hold">
                            <p:stCondLst>
                              <p:cond delay="4950"/>
                            </p:stCondLst>
                            <p:childTnLst>
                              <p:par>
                                <p:cTn id="39" presetID="45"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ppt_w</p:attrName>
                                        </p:attrNameLst>
                                      </p:cBhvr>
                                      <p:tavLst>
                                        <p:tav tm="0" fmla="#ppt_w*sin(2.5*pi*$)">
                                          <p:val>
                                            <p:fltVal val="0"/>
                                          </p:val>
                                        </p:tav>
                                        <p:tav tm="100000">
                                          <p:val>
                                            <p:fltVal val="1"/>
                                          </p:val>
                                        </p:tav>
                                      </p:tavLst>
                                    </p:anim>
                                    <p:anim calcmode="lin" valueType="num">
                                      <p:cBhvr>
                                        <p:cTn id="43" dur="500" fill="hold"/>
                                        <p:tgtEl>
                                          <p:spTgt spid="11"/>
                                        </p:tgtEl>
                                        <p:attrNameLst>
                                          <p:attrName>ppt_h</p:attrName>
                                        </p:attrNameLst>
                                      </p:cBhvr>
                                      <p:tavLst>
                                        <p:tav tm="0">
                                          <p:val>
                                            <p:strVal val="#ppt_h"/>
                                          </p:val>
                                        </p:tav>
                                        <p:tav tm="100000">
                                          <p:val>
                                            <p:strVal val="#ppt_h"/>
                                          </p:val>
                                        </p:tav>
                                      </p:tavLst>
                                    </p:anim>
                                  </p:childTnLst>
                                </p:cTn>
                              </p:par>
                            </p:childTnLst>
                          </p:cTn>
                        </p:par>
                        <p:par>
                          <p:cTn id="44" fill="hold">
                            <p:stCondLst>
                              <p:cond delay="5450"/>
                            </p:stCondLst>
                            <p:childTnLst>
                              <p:par>
                                <p:cTn id="45" presetID="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1"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7515F71-3EDD-438B-B851-B5C85AA69ED7}"/>
              </a:ext>
            </a:extLst>
          </p:cNvPr>
          <p:cNvSpPr txBox="1"/>
          <p:nvPr/>
        </p:nvSpPr>
        <p:spPr>
          <a:xfrm>
            <a:off x="4940138" y="661121"/>
            <a:ext cx="2492990" cy="60478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“三个要”</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9245C3EA-3169-4849-B1D2-4643CE95442C}"/>
              </a:ext>
            </a:extLst>
          </p:cNvPr>
          <p:cNvSpPr txBox="1"/>
          <p:nvPr/>
        </p:nvSpPr>
        <p:spPr>
          <a:xfrm>
            <a:off x="1619948" y="2640747"/>
            <a:ext cx="1046440" cy="3087026"/>
          </a:xfrm>
          <a:prstGeom prst="rect">
            <a:avLst/>
          </a:prstGeom>
          <a:noFill/>
        </p:spPr>
        <p:txBody>
          <a:bodyPr vert="eaVert" wrap="square" rtlCol="0">
            <a:spAutoFit/>
          </a:bodyPr>
          <a:lstStyle/>
          <a:p>
            <a:r>
              <a:rPr lang="zh-CN" altLang="en-US" sz="2800" dirty="0">
                <a:cs typeface="+mn-ea"/>
                <a:sym typeface="+mn-lt"/>
              </a:rPr>
              <a:t>读书写字姿势要端正</a:t>
            </a:r>
            <a:r>
              <a:rPr lang="en-US" altLang="zh-CN" sz="2800" dirty="0">
                <a:cs typeface="+mn-ea"/>
                <a:sym typeface="+mn-lt"/>
              </a:rPr>
              <a:t>;</a:t>
            </a:r>
          </a:p>
        </p:txBody>
      </p:sp>
      <p:sp>
        <p:nvSpPr>
          <p:cNvPr id="4" name="文本框 3">
            <a:extLst>
              <a:ext uri="{FF2B5EF4-FFF2-40B4-BE49-F238E27FC236}">
                <a16:creationId xmlns="" xmlns:a16="http://schemas.microsoft.com/office/drawing/2014/main" id="{A285AE33-3C05-4C9A-BE0F-CFC2CF80C619}"/>
              </a:ext>
            </a:extLst>
          </p:cNvPr>
          <p:cNvSpPr txBox="1"/>
          <p:nvPr/>
        </p:nvSpPr>
        <p:spPr>
          <a:xfrm>
            <a:off x="1444625" y="1629410"/>
            <a:ext cx="1508125" cy="706755"/>
          </a:xfrm>
          <a:prstGeom prst="rect">
            <a:avLst/>
          </a:prstGeom>
          <a:noFill/>
        </p:spPr>
        <p:txBody>
          <a:bodyPr wrap="square" rtlCol="0">
            <a:spAutoFit/>
          </a:bodyPr>
          <a:lstStyle/>
          <a:p>
            <a:pPr algn="ctr"/>
            <a:r>
              <a:rPr lang="en-US" altLang="zh-CN" sz="4000" dirty="0">
                <a:solidFill>
                  <a:schemeClr val="tx1"/>
                </a:solidFill>
                <a:cs typeface="+mn-ea"/>
                <a:sym typeface="+mn-lt"/>
              </a:rPr>
              <a:t>01</a:t>
            </a:r>
          </a:p>
        </p:txBody>
      </p:sp>
      <p:sp>
        <p:nvSpPr>
          <p:cNvPr id="5" name="文本框 4">
            <a:extLst>
              <a:ext uri="{FF2B5EF4-FFF2-40B4-BE49-F238E27FC236}">
                <a16:creationId xmlns="" xmlns:a16="http://schemas.microsoft.com/office/drawing/2014/main" id="{246BDFF2-A686-45BE-ABCA-93459312C68D}"/>
              </a:ext>
            </a:extLst>
          </p:cNvPr>
          <p:cNvSpPr txBox="1"/>
          <p:nvPr/>
        </p:nvSpPr>
        <p:spPr>
          <a:xfrm>
            <a:off x="5357337" y="2543875"/>
            <a:ext cx="1477328" cy="3435752"/>
          </a:xfrm>
          <a:prstGeom prst="rect">
            <a:avLst/>
          </a:prstGeom>
          <a:noFill/>
        </p:spPr>
        <p:txBody>
          <a:bodyPr vert="eaVert" wrap="square" rtlCol="0">
            <a:spAutoFit/>
          </a:bodyPr>
          <a:lstStyle/>
          <a:p>
            <a:pPr>
              <a:lnSpc>
                <a:spcPct val="150000"/>
              </a:lnSpc>
            </a:pPr>
            <a:r>
              <a:rPr lang="zh-CN" altLang="en-US" sz="2800" dirty="0">
                <a:cs typeface="+mn-ea"/>
                <a:sym typeface="+mn-lt"/>
              </a:rPr>
              <a:t>写字时笔杆和练习本应成</a:t>
            </a:r>
            <a:r>
              <a:rPr lang="en-US" altLang="zh-CN" sz="2800" dirty="0">
                <a:cs typeface="+mn-ea"/>
                <a:sym typeface="+mn-lt"/>
              </a:rPr>
              <a:t>60</a:t>
            </a:r>
            <a:r>
              <a:rPr lang="zh-CN" altLang="en-US" sz="2800" dirty="0">
                <a:cs typeface="+mn-ea"/>
                <a:sym typeface="+mn-lt"/>
              </a:rPr>
              <a:t>度</a:t>
            </a:r>
            <a:r>
              <a:rPr lang="en-US" altLang="zh-CN" sz="2800" dirty="0">
                <a:cs typeface="+mn-ea"/>
                <a:sym typeface="+mn-lt"/>
              </a:rPr>
              <a:t>;</a:t>
            </a:r>
            <a:endParaRPr lang="zh-CN" altLang="en-US" sz="2800" dirty="0">
              <a:cs typeface="+mn-ea"/>
              <a:sym typeface="+mn-lt"/>
            </a:endParaRPr>
          </a:p>
        </p:txBody>
      </p:sp>
      <p:sp>
        <p:nvSpPr>
          <p:cNvPr id="6" name="文本框 5">
            <a:extLst>
              <a:ext uri="{FF2B5EF4-FFF2-40B4-BE49-F238E27FC236}">
                <a16:creationId xmlns="" xmlns:a16="http://schemas.microsoft.com/office/drawing/2014/main" id="{43783BAC-337E-42EE-8E00-4DA78FA8103F}"/>
              </a:ext>
            </a:extLst>
          </p:cNvPr>
          <p:cNvSpPr txBox="1"/>
          <p:nvPr/>
        </p:nvSpPr>
        <p:spPr>
          <a:xfrm>
            <a:off x="4827196" y="1616794"/>
            <a:ext cx="2153264" cy="706755"/>
          </a:xfrm>
          <a:prstGeom prst="rect">
            <a:avLst/>
          </a:prstGeom>
          <a:noFill/>
        </p:spPr>
        <p:txBody>
          <a:bodyPr wrap="square" rtlCol="0">
            <a:spAutoFit/>
          </a:bodyPr>
          <a:lstStyle/>
          <a:p>
            <a:pPr algn="ctr"/>
            <a:r>
              <a:rPr lang="en-US" altLang="zh-CN" sz="4000" dirty="0">
                <a:solidFill>
                  <a:schemeClr val="tx1"/>
                </a:solidFill>
                <a:cs typeface="+mn-ea"/>
                <a:sym typeface="+mn-lt"/>
              </a:rPr>
              <a:t>02</a:t>
            </a:r>
          </a:p>
        </p:txBody>
      </p:sp>
      <p:sp>
        <p:nvSpPr>
          <p:cNvPr id="7" name="文本框 6">
            <a:extLst>
              <a:ext uri="{FF2B5EF4-FFF2-40B4-BE49-F238E27FC236}">
                <a16:creationId xmlns="" xmlns:a16="http://schemas.microsoft.com/office/drawing/2014/main" id="{8FC3477A-293B-4B94-BE5D-19268B204B66}"/>
              </a:ext>
            </a:extLst>
          </p:cNvPr>
          <p:cNvSpPr txBox="1"/>
          <p:nvPr/>
        </p:nvSpPr>
        <p:spPr>
          <a:xfrm>
            <a:off x="8529577" y="1577424"/>
            <a:ext cx="2153264" cy="706755"/>
          </a:xfrm>
          <a:prstGeom prst="rect">
            <a:avLst/>
          </a:prstGeom>
          <a:noFill/>
        </p:spPr>
        <p:txBody>
          <a:bodyPr wrap="square" rtlCol="0">
            <a:spAutoFit/>
          </a:bodyPr>
          <a:lstStyle/>
          <a:p>
            <a:pPr algn="ctr"/>
            <a:r>
              <a:rPr lang="en-US" altLang="zh-CN" sz="4000" dirty="0">
                <a:solidFill>
                  <a:schemeClr val="tx1"/>
                </a:solidFill>
                <a:cs typeface="+mn-ea"/>
                <a:sym typeface="+mn-lt"/>
              </a:rPr>
              <a:t>03</a:t>
            </a:r>
          </a:p>
        </p:txBody>
      </p:sp>
      <p:sp>
        <p:nvSpPr>
          <p:cNvPr id="8" name="文本框 7">
            <a:extLst>
              <a:ext uri="{FF2B5EF4-FFF2-40B4-BE49-F238E27FC236}">
                <a16:creationId xmlns="" xmlns:a16="http://schemas.microsoft.com/office/drawing/2014/main" id="{F26E5054-5A38-4671-AE20-017B9BD53DF3}"/>
              </a:ext>
            </a:extLst>
          </p:cNvPr>
          <p:cNvSpPr txBox="1"/>
          <p:nvPr/>
        </p:nvSpPr>
        <p:spPr>
          <a:xfrm>
            <a:off x="9039706" y="2640747"/>
            <a:ext cx="1477328" cy="3435753"/>
          </a:xfrm>
          <a:prstGeom prst="rect">
            <a:avLst/>
          </a:prstGeom>
          <a:noFill/>
        </p:spPr>
        <p:txBody>
          <a:bodyPr vert="eaVert" wrap="square" rtlCol="0">
            <a:spAutoFit/>
          </a:bodyPr>
          <a:lstStyle/>
          <a:p>
            <a:pPr>
              <a:lnSpc>
                <a:spcPct val="150000"/>
              </a:lnSpc>
            </a:pPr>
            <a:r>
              <a:rPr lang="zh-CN" altLang="en-US" sz="2800" dirty="0">
                <a:cs typeface="+mn-ea"/>
                <a:sym typeface="+mn-lt"/>
              </a:rPr>
              <a:t>要保持正确的姿势，读必坐，写必正。</a:t>
            </a:r>
          </a:p>
        </p:txBody>
      </p:sp>
      <p:pic>
        <p:nvPicPr>
          <p:cNvPr id="10" name="图片 9">
            <a:extLst>
              <a:ext uri="{FF2B5EF4-FFF2-40B4-BE49-F238E27FC236}">
                <a16:creationId xmlns="" xmlns:a16="http://schemas.microsoft.com/office/drawing/2014/main" id="{B5EA9DB1-F3DB-4105-A35B-2040F7C7313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134" t="28702" r="8878" b="26285"/>
          <a:stretch/>
        </p:blipFill>
        <p:spPr>
          <a:xfrm rot="5400000">
            <a:off x="2672158" y="3671089"/>
            <a:ext cx="2679409" cy="1026341"/>
          </a:xfrm>
          <a:prstGeom prst="rect">
            <a:avLst/>
          </a:prstGeom>
        </p:spPr>
      </p:pic>
      <p:pic>
        <p:nvPicPr>
          <p:cNvPr id="11" name="图片 10">
            <a:extLst>
              <a:ext uri="{FF2B5EF4-FFF2-40B4-BE49-F238E27FC236}">
                <a16:creationId xmlns="" xmlns:a16="http://schemas.microsoft.com/office/drawing/2014/main" id="{AFD15E77-82CB-421A-941F-7CD9A326284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134" t="28702" r="8878" b="26285"/>
          <a:stretch/>
        </p:blipFill>
        <p:spPr>
          <a:xfrm rot="5400000">
            <a:off x="6474163" y="3671088"/>
            <a:ext cx="2679409" cy="1026341"/>
          </a:xfrm>
          <a:prstGeom prst="rect">
            <a:avLst/>
          </a:prstGeom>
        </p:spPr>
      </p:pic>
    </p:spTree>
    <p:extLst>
      <p:ext uri="{BB962C8B-B14F-4D97-AF65-F5344CB8AC3E}">
        <p14:creationId xmlns:p14="http://schemas.microsoft.com/office/powerpoint/2010/main" val="407097489"/>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0E3E090-BAEC-43DC-A4E2-C457F113A206}"/>
              </a:ext>
            </a:extLst>
          </p:cNvPr>
          <p:cNvSpPr txBox="1"/>
          <p:nvPr/>
        </p:nvSpPr>
        <p:spPr>
          <a:xfrm>
            <a:off x="4924640" y="614626"/>
            <a:ext cx="2640466" cy="59093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“三个一” </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3C057C5C-24BA-4BD3-89E1-D170EE3DF691}"/>
              </a:ext>
            </a:extLst>
          </p:cNvPr>
          <p:cNvSpPr txBox="1"/>
          <p:nvPr/>
        </p:nvSpPr>
        <p:spPr>
          <a:xfrm>
            <a:off x="1089784" y="2071820"/>
            <a:ext cx="4079895" cy="523220"/>
          </a:xfrm>
          <a:prstGeom prst="rect">
            <a:avLst/>
          </a:prstGeom>
          <a:noFill/>
        </p:spPr>
        <p:txBody>
          <a:bodyPr wrap="square" rtlCol="0">
            <a:spAutoFit/>
          </a:bodyPr>
          <a:lstStyle/>
          <a:p>
            <a:r>
              <a:rPr lang="zh-CN" altLang="en-US" sz="2800" dirty="0">
                <a:cs typeface="+mn-ea"/>
                <a:sym typeface="+mn-lt"/>
              </a:rPr>
              <a:t>身体和桌子保持一拳</a:t>
            </a:r>
            <a:r>
              <a:rPr lang="en-US" altLang="zh-CN" sz="2800" dirty="0">
                <a:cs typeface="+mn-ea"/>
                <a:sym typeface="+mn-lt"/>
              </a:rPr>
              <a:t>;</a:t>
            </a:r>
            <a:endParaRPr lang="en-US" altLang="zh-CN" sz="2800" dirty="0">
              <a:solidFill>
                <a:schemeClr val="tx1">
                  <a:lumMod val="50000"/>
                  <a:lumOff val="50000"/>
                </a:schemeClr>
              </a:solidFill>
              <a:cs typeface="+mn-ea"/>
              <a:sym typeface="+mn-lt"/>
            </a:endParaRPr>
          </a:p>
        </p:txBody>
      </p:sp>
      <p:sp>
        <p:nvSpPr>
          <p:cNvPr id="4" name="文本框 3">
            <a:extLst>
              <a:ext uri="{FF2B5EF4-FFF2-40B4-BE49-F238E27FC236}">
                <a16:creationId xmlns="" xmlns:a16="http://schemas.microsoft.com/office/drawing/2014/main" id="{A85CEA64-5C1F-44FE-9A92-6012B7E66853}"/>
              </a:ext>
            </a:extLst>
          </p:cNvPr>
          <p:cNvSpPr txBox="1"/>
          <p:nvPr/>
        </p:nvSpPr>
        <p:spPr>
          <a:xfrm>
            <a:off x="1089786" y="2985704"/>
            <a:ext cx="3921399" cy="523220"/>
          </a:xfrm>
          <a:prstGeom prst="rect">
            <a:avLst/>
          </a:prstGeom>
          <a:noFill/>
        </p:spPr>
        <p:txBody>
          <a:bodyPr wrap="square" rtlCol="0">
            <a:spAutoFit/>
          </a:bodyPr>
          <a:lstStyle/>
          <a:p>
            <a:r>
              <a:rPr lang="zh-CN" altLang="en-US" sz="2800" dirty="0">
                <a:cs typeface="+mn-ea"/>
                <a:sym typeface="+mn-lt"/>
              </a:rPr>
              <a:t>眼睛和书本保持一尺</a:t>
            </a:r>
            <a:r>
              <a:rPr lang="en-US" altLang="zh-CN" sz="2800" dirty="0">
                <a:cs typeface="+mn-ea"/>
                <a:sym typeface="+mn-lt"/>
              </a:rPr>
              <a:t>;</a:t>
            </a:r>
            <a:endParaRPr lang="en-US" altLang="zh-CN" sz="2800" dirty="0">
              <a:solidFill>
                <a:schemeClr val="tx1">
                  <a:lumMod val="50000"/>
                  <a:lumOff val="50000"/>
                </a:schemeClr>
              </a:solidFill>
              <a:cs typeface="+mn-ea"/>
              <a:sym typeface="+mn-lt"/>
            </a:endParaRPr>
          </a:p>
        </p:txBody>
      </p:sp>
      <p:sp>
        <p:nvSpPr>
          <p:cNvPr id="5" name="文本框 4">
            <a:extLst>
              <a:ext uri="{FF2B5EF4-FFF2-40B4-BE49-F238E27FC236}">
                <a16:creationId xmlns="" xmlns:a16="http://schemas.microsoft.com/office/drawing/2014/main" id="{AFE6DAD1-FE58-4EE3-9C4D-CF9E9662121F}"/>
              </a:ext>
            </a:extLst>
          </p:cNvPr>
          <p:cNvSpPr txBox="1"/>
          <p:nvPr/>
        </p:nvSpPr>
        <p:spPr>
          <a:xfrm>
            <a:off x="1064904" y="3755961"/>
            <a:ext cx="3698241" cy="1923604"/>
          </a:xfrm>
          <a:prstGeom prst="rect">
            <a:avLst/>
          </a:prstGeom>
          <a:noFill/>
        </p:spPr>
        <p:txBody>
          <a:bodyPr wrap="square" rtlCol="0">
            <a:spAutoFit/>
          </a:bodyPr>
          <a:lstStyle/>
          <a:p>
            <a:pPr>
              <a:lnSpc>
                <a:spcPct val="150000"/>
              </a:lnSpc>
            </a:pPr>
            <a:r>
              <a:rPr lang="zh-CN" altLang="en-US" sz="2800" dirty="0">
                <a:cs typeface="+mn-ea"/>
                <a:sym typeface="+mn-lt"/>
              </a:rPr>
              <a:t>连续看书写字</a:t>
            </a:r>
            <a:r>
              <a:rPr lang="en-US" altLang="zh-CN" sz="2800" dirty="0">
                <a:cs typeface="+mn-ea"/>
                <a:sym typeface="+mn-lt"/>
              </a:rPr>
              <a:t>1</a:t>
            </a:r>
            <a:r>
              <a:rPr lang="zh-CN" altLang="en-US" sz="2800" dirty="0">
                <a:cs typeface="+mn-ea"/>
                <a:sym typeface="+mn-lt"/>
              </a:rPr>
              <a:t>小时左右，要休息片刻或向远处眺望一会儿。</a:t>
            </a:r>
            <a:endParaRPr lang="zh-CN" altLang="en-US" sz="2800" dirty="0">
              <a:solidFill>
                <a:schemeClr val="tx1">
                  <a:lumMod val="50000"/>
                  <a:lumOff val="50000"/>
                </a:schemeClr>
              </a:solidFill>
              <a:cs typeface="+mn-ea"/>
              <a:sym typeface="+mn-lt"/>
            </a:endParaRPr>
          </a:p>
        </p:txBody>
      </p:sp>
      <p:pic>
        <p:nvPicPr>
          <p:cNvPr id="7" name="图片 6">
            <a:extLst>
              <a:ext uri="{FF2B5EF4-FFF2-40B4-BE49-F238E27FC236}">
                <a16:creationId xmlns="" xmlns:a16="http://schemas.microsoft.com/office/drawing/2014/main" id="{8B333BA4-E44E-4671-9E7A-B66DEA076EF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599" t="26901" r="17374" b="29001"/>
          <a:stretch/>
        </p:blipFill>
        <p:spPr>
          <a:xfrm>
            <a:off x="5169679" y="2333430"/>
            <a:ext cx="5617978" cy="2775942"/>
          </a:xfrm>
          <a:prstGeom prst="rect">
            <a:avLst/>
          </a:prstGeom>
        </p:spPr>
      </p:pic>
    </p:spTree>
    <p:extLst>
      <p:ext uri="{BB962C8B-B14F-4D97-AF65-F5344CB8AC3E}">
        <p14:creationId xmlns:p14="http://schemas.microsoft.com/office/powerpoint/2010/main" val="264286188"/>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4886114-2E8B-4B37-8839-8101C2127126}"/>
              </a:ext>
            </a:extLst>
          </p:cNvPr>
          <p:cNvSpPr txBox="1"/>
          <p:nvPr/>
        </p:nvSpPr>
        <p:spPr>
          <a:xfrm>
            <a:off x="4831651" y="614626"/>
            <a:ext cx="2492990" cy="60478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“三不要”</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09A84028-7AEC-4ED5-BB7A-741F98CD7E91}"/>
              </a:ext>
            </a:extLst>
          </p:cNvPr>
          <p:cNvSpPr txBox="1"/>
          <p:nvPr/>
        </p:nvSpPr>
        <p:spPr>
          <a:xfrm>
            <a:off x="6172964" y="1948546"/>
            <a:ext cx="5248017" cy="3377848"/>
          </a:xfrm>
          <a:prstGeom prst="rect">
            <a:avLst/>
          </a:prstGeom>
          <a:noFill/>
        </p:spPr>
        <p:txBody>
          <a:bodyPr wrap="square" rtlCol="0" anchor="t">
            <a:spAutoFit/>
          </a:bodyPr>
          <a:lstStyle/>
          <a:p>
            <a:pPr>
              <a:lnSpc>
                <a:spcPct val="200000"/>
              </a:lnSpc>
            </a:pPr>
            <a:r>
              <a:rPr lang="zh-CN" altLang="en-US" sz="2800" dirty="0">
                <a:cs typeface="+mn-ea"/>
                <a:sym typeface="+mn-lt"/>
              </a:rPr>
              <a:t>身体和桌子保持一拳</a:t>
            </a:r>
            <a:r>
              <a:rPr lang="en-US" altLang="zh-CN" sz="2800" dirty="0">
                <a:cs typeface="+mn-ea"/>
                <a:sym typeface="+mn-lt"/>
              </a:rPr>
              <a:t>;</a:t>
            </a:r>
          </a:p>
          <a:p>
            <a:pPr>
              <a:lnSpc>
                <a:spcPct val="200000"/>
              </a:lnSpc>
            </a:pPr>
            <a:r>
              <a:rPr lang="zh-CN" altLang="en-US" sz="2800" dirty="0">
                <a:cs typeface="+mn-ea"/>
                <a:sym typeface="+mn-lt"/>
              </a:rPr>
              <a:t>眼睛和书本保持一尺</a:t>
            </a:r>
            <a:r>
              <a:rPr lang="en-US" altLang="zh-CN" sz="2800" dirty="0">
                <a:cs typeface="+mn-ea"/>
                <a:sym typeface="+mn-lt"/>
              </a:rPr>
              <a:t>;</a:t>
            </a:r>
          </a:p>
          <a:p>
            <a:pPr>
              <a:lnSpc>
                <a:spcPct val="200000"/>
              </a:lnSpc>
            </a:pPr>
            <a:r>
              <a:rPr lang="zh-CN" altLang="en-US" sz="2800" dirty="0">
                <a:cs typeface="+mn-ea"/>
                <a:sym typeface="+mn-lt"/>
              </a:rPr>
              <a:t>连续看书写字</a:t>
            </a:r>
            <a:r>
              <a:rPr lang="en-US" altLang="zh-CN" sz="2800" dirty="0">
                <a:cs typeface="+mn-ea"/>
                <a:sym typeface="+mn-lt"/>
              </a:rPr>
              <a:t>1</a:t>
            </a:r>
            <a:r>
              <a:rPr lang="zh-CN" altLang="en-US" sz="2800" dirty="0">
                <a:cs typeface="+mn-ea"/>
                <a:sym typeface="+mn-lt"/>
              </a:rPr>
              <a:t>小时左右，要休息片刻或向远处眺望一会儿。</a:t>
            </a:r>
          </a:p>
        </p:txBody>
      </p:sp>
      <p:pic>
        <p:nvPicPr>
          <p:cNvPr id="5" name="图片 4">
            <a:extLst>
              <a:ext uri="{FF2B5EF4-FFF2-40B4-BE49-F238E27FC236}">
                <a16:creationId xmlns="" xmlns:a16="http://schemas.microsoft.com/office/drawing/2014/main" id="{A287E2C9-3613-46D9-8B8C-62B2A4D322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632" t="21882" r="10226" b="25483"/>
          <a:stretch/>
        </p:blipFill>
        <p:spPr>
          <a:xfrm>
            <a:off x="1253610" y="1948546"/>
            <a:ext cx="4824536" cy="3208646"/>
          </a:xfrm>
          <a:prstGeom prst="rect">
            <a:avLst/>
          </a:prstGeom>
        </p:spPr>
      </p:pic>
    </p:spTree>
    <p:extLst>
      <p:ext uri="{BB962C8B-B14F-4D97-AF65-F5344CB8AC3E}">
        <p14:creationId xmlns:p14="http://schemas.microsoft.com/office/powerpoint/2010/main" val="2566834785"/>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16601998-8FD9-4C81-9195-3F924317420D}"/>
              </a:ext>
            </a:extLst>
          </p:cNvPr>
          <p:cNvSpPr txBox="1"/>
          <p:nvPr/>
        </p:nvSpPr>
        <p:spPr>
          <a:xfrm>
            <a:off x="4893644" y="552633"/>
            <a:ext cx="2492990" cy="604781"/>
          </a:xfrm>
          <a:prstGeom prst="rect">
            <a:avLst/>
          </a:prstGeom>
          <a:noFill/>
        </p:spPr>
        <p:txBody>
          <a:bodyPr wrap="none" rtlCol="0">
            <a:spAutoFit/>
          </a:bodyPr>
          <a:lstStyle/>
          <a:p>
            <a:pPr algn="l" eaLnBrk="1" hangingPunct="1">
              <a:lnSpc>
                <a:spcPct val="90000"/>
              </a:lnSpc>
              <a:buFontTx/>
              <a:buNone/>
            </a:pPr>
            <a:r>
              <a:rPr lang="zh-CN" altLang="en-US" sz="3600" dirty="0">
                <a:solidFill>
                  <a:schemeClr val="tx1"/>
                </a:solidFill>
                <a:cs typeface="+mn-ea"/>
                <a:sym typeface="+mn-lt"/>
              </a:rPr>
              <a:t>护眼小常识</a:t>
            </a:r>
          </a:p>
        </p:txBody>
      </p:sp>
      <p:sp>
        <p:nvSpPr>
          <p:cNvPr id="3" name="文本框 2">
            <a:extLst>
              <a:ext uri="{FF2B5EF4-FFF2-40B4-BE49-F238E27FC236}">
                <a16:creationId xmlns="" xmlns:a16="http://schemas.microsoft.com/office/drawing/2014/main" id="{AF9F0F2E-20DC-4AFE-8932-45EF098F4987}"/>
              </a:ext>
            </a:extLst>
          </p:cNvPr>
          <p:cNvSpPr txBox="1"/>
          <p:nvPr/>
        </p:nvSpPr>
        <p:spPr>
          <a:xfrm>
            <a:off x="8759023" y="3061601"/>
            <a:ext cx="2617140" cy="1685077"/>
          </a:xfrm>
          <a:prstGeom prst="rect">
            <a:avLst/>
          </a:prstGeom>
          <a:noFill/>
        </p:spPr>
        <p:txBody>
          <a:bodyPr wrap="square" rtlCol="0">
            <a:spAutoFit/>
          </a:bodyPr>
          <a:lstStyle/>
          <a:p>
            <a:pPr algn="ctr">
              <a:lnSpc>
                <a:spcPct val="150000"/>
              </a:lnSpc>
            </a:pPr>
            <a:r>
              <a:rPr lang="zh-CN" altLang="en-US" dirty="0">
                <a:cs typeface="+mn-ea"/>
                <a:sym typeface="+mn-lt"/>
              </a:rPr>
              <a:t>避免使用不洁毛巾或公共洗脸用具，以防感染传染性眼疾。酸疼时不可用手搓揉眼晴。</a:t>
            </a:r>
          </a:p>
        </p:txBody>
      </p:sp>
      <p:sp>
        <p:nvSpPr>
          <p:cNvPr id="4" name="文本框 3">
            <a:extLst>
              <a:ext uri="{FF2B5EF4-FFF2-40B4-BE49-F238E27FC236}">
                <a16:creationId xmlns="" xmlns:a16="http://schemas.microsoft.com/office/drawing/2014/main" id="{0543B2D3-6869-4E62-9BF9-2BEBA29F7B98}"/>
              </a:ext>
            </a:extLst>
          </p:cNvPr>
          <p:cNvSpPr txBox="1"/>
          <p:nvPr/>
        </p:nvSpPr>
        <p:spPr>
          <a:xfrm>
            <a:off x="8709094" y="2271944"/>
            <a:ext cx="2492990" cy="523220"/>
          </a:xfrm>
          <a:prstGeom prst="rect">
            <a:avLst/>
          </a:prstGeom>
          <a:noFill/>
        </p:spPr>
        <p:txBody>
          <a:bodyPr wrap="square" rtlCol="0">
            <a:spAutoFit/>
          </a:bodyPr>
          <a:lstStyle/>
          <a:p>
            <a:pPr algn="ctr"/>
            <a:r>
              <a:rPr lang="zh-CN" altLang="en-US" sz="2800" b="1" dirty="0">
                <a:solidFill>
                  <a:schemeClr val="tx1"/>
                </a:solidFill>
                <a:cs typeface="+mn-ea"/>
                <a:sym typeface="+mn-lt"/>
              </a:rPr>
              <a:t>注意个人卫生</a:t>
            </a:r>
          </a:p>
        </p:txBody>
      </p:sp>
      <p:sp>
        <p:nvSpPr>
          <p:cNvPr id="5" name="文本框 4">
            <a:extLst>
              <a:ext uri="{FF2B5EF4-FFF2-40B4-BE49-F238E27FC236}">
                <a16:creationId xmlns="" xmlns:a16="http://schemas.microsoft.com/office/drawing/2014/main" id="{94C21D4E-2B0E-44E8-B652-BF9961D3863B}"/>
              </a:ext>
            </a:extLst>
          </p:cNvPr>
          <p:cNvSpPr txBox="1"/>
          <p:nvPr/>
        </p:nvSpPr>
        <p:spPr>
          <a:xfrm>
            <a:off x="1050064" y="2245123"/>
            <a:ext cx="3005951" cy="523220"/>
          </a:xfrm>
          <a:prstGeom prst="rect">
            <a:avLst/>
          </a:prstGeom>
          <a:noFill/>
        </p:spPr>
        <p:txBody>
          <a:bodyPr wrap="none" rtlCol="0" anchor="t">
            <a:spAutoFit/>
          </a:bodyPr>
          <a:lstStyle/>
          <a:p>
            <a:r>
              <a:rPr lang="zh-CN" altLang="en-US" sz="2800" b="1" dirty="0">
                <a:solidFill>
                  <a:schemeClr val="tx1"/>
                </a:solidFill>
                <a:cs typeface="+mn-ea"/>
                <a:sym typeface="+mn-lt"/>
              </a:rPr>
              <a:t>选择适当阅读环境</a:t>
            </a:r>
          </a:p>
        </p:txBody>
      </p:sp>
      <p:sp>
        <p:nvSpPr>
          <p:cNvPr id="6" name="文本框 5">
            <a:extLst>
              <a:ext uri="{FF2B5EF4-FFF2-40B4-BE49-F238E27FC236}">
                <a16:creationId xmlns="" xmlns:a16="http://schemas.microsoft.com/office/drawing/2014/main" id="{2A4711CB-C8E9-41D5-B442-4504CDC7E4E2}"/>
              </a:ext>
            </a:extLst>
          </p:cNvPr>
          <p:cNvSpPr txBox="1"/>
          <p:nvPr/>
        </p:nvSpPr>
        <p:spPr>
          <a:xfrm>
            <a:off x="988340" y="2982175"/>
            <a:ext cx="3094990" cy="2516073"/>
          </a:xfrm>
          <a:prstGeom prst="rect">
            <a:avLst/>
          </a:prstGeom>
          <a:noFill/>
        </p:spPr>
        <p:txBody>
          <a:bodyPr wrap="square" rtlCol="0" anchor="t">
            <a:spAutoFit/>
          </a:bodyPr>
          <a:lstStyle/>
          <a:p>
            <a:pPr algn="ctr">
              <a:lnSpc>
                <a:spcPct val="150000"/>
              </a:lnSpc>
            </a:pPr>
            <a:r>
              <a:rPr lang="zh-CN" altLang="en-US" dirty="0">
                <a:cs typeface="+mn-ea"/>
                <a:sym typeface="+mn-lt"/>
              </a:rPr>
              <a:t>避免在乘车、走路或光线不足，光线强烈的地方阅读，也不要躺着看书。阅读时，光源应由背后或左斜方投射过来，不可放置于前方，也不可直接照射眼睛。</a:t>
            </a:r>
          </a:p>
        </p:txBody>
      </p:sp>
      <p:pic>
        <p:nvPicPr>
          <p:cNvPr id="8" name="图片 7">
            <a:extLst>
              <a:ext uri="{FF2B5EF4-FFF2-40B4-BE49-F238E27FC236}">
                <a16:creationId xmlns="" xmlns:a16="http://schemas.microsoft.com/office/drawing/2014/main" id="{F5199C41-6FE3-49E8-B849-7E3F65FC7F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92771" y="1592984"/>
            <a:ext cx="4712383" cy="4712383"/>
          </a:xfrm>
          <a:prstGeom prst="rect">
            <a:avLst/>
          </a:prstGeom>
        </p:spPr>
      </p:pic>
    </p:spTree>
    <p:extLst>
      <p:ext uri="{BB962C8B-B14F-4D97-AF65-F5344CB8AC3E}">
        <p14:creationId xmlns:p14="http://schemas.microsoft.com/office/powerpoint/2010/main" val="3768961615"/>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arn(inVertical)">
                                      <p:cBhvr>
                                        <p:cTn id="22" dur="500"/>
                                        <p:tgtEl>
                                          <p:spTgt spid="4"/>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A29A008-D36C-4016-8469-46AE61180C65}"/>
              </a:ext>
            </a:extLst>
          </p:cNvPr>
          <p:cNvSpPr txBox="1"/>
          <p:nvPr/>
        </p:nvSpPr>
        <p:spPr>
          <a:xfrm>
            <a:off x="4849505" y="548680"/>
            <a:ext cx="2492990" cy="604781"/>
          </a:xfrm>
          <a:prstGeom prst="rect">
            <a:avLst/>
          </a:prstGeom>
          <a:noFill/>
        </p:spPr>
        <p:txBody>
          <a:bodyPr wrap="none" rtlCol="0">
            <a:spAutoFit/>
          </a:bodyPr>
          <a:lstStyle/>
          <a:p>
            <a:pPr algn="l" eaLnBrk="1" hangingPunct="1">
              <a:lnSpc>
                <a:spcPct val="90000"/>
              </a:lnSpc>
              <a:buFontTx/>
              <a:buNone/>
            </a:pPr>
            <a:r>
              <a:rPr lang="zh-CN" altLang="en-US" sz="3600" dirty="0">
                <a:cs typeface="+mn-ea"/>
                <a:sym typeface="+mn-lt"/>
              </a:rPr>
              <a:t>护眼小常识</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A8BBFE32-A7D4-4B39-9AA7-B6E84E12B4F6}"/>
              </a:ext>
            </a:extLst>
          </p:cNvPr>
          <p:cNvSpPr txBox="1"/>
          <p:nvPr/>
        </p:nvSpPr>
        <p:spPr>
          <a:xfrm>
            <a:off x="1013094" y="1554308"/>
            <a:ext cx="8690694" cy="4420441"/>
          </a:xfrm>
          <a:prstGeom prst="rect">
            <a:avLst/>
          </a:prstGeom>
          <a:noFill/>
        </p:spPr>
        <p:txBody>
          <a:bodyPr wrap="square" rtlCol="0">
            <a:spAutoFit/>
          </a:bodyPr>
          <a:lstStyle/>
          <a:p>
            <a:pPr>
              <a:lnSpc>
                <a:spcPct val="200000"/>
              </a:lnSpc>
            </a:pPr>
            <a:r>
              <a:rPr lang="en-US" altLang="zh-CN" dirty="0">
                <a:solidFill>
                  <a:srgbClr val="000000"/>
                </a:solidFill>
                <a:cs typeface="+mn-ea"/>
                <a:sym typeface="+mn-lt"/>
              </a:rPr>
              <a:t>6</a:t>
            </a:r>
            <a:r>
              <a:rPr lang="zh-CN" altLang="en-US" dirty="0">
                <a:solidFill>
                  <a:srgbClr val="000000"/>
                </a:solidFill>
                <a:cs typeface="+mn-ea"/>
                <a:sym typeface="+mn-lt"/>
              </a:rPr>
              <a:t>、保持书写距离</a:t>
            </a:r>
            <a:r>
              <a:rPr lang="en-US" altLang="zh-CN" dirty="0">
                <a:solidFill>
                  <a:srgbClr val="000000"/>
                </a:solidFill>
                <a:cs typeface="+mn-ea"/>
                <a:sym typeface="+mn-lt"/>
              </a:rPr>
              <a:t>30</a:t>
            </a:r>
            <a:r>
              <a:rPr lang="zh-CN" altLang="en-US" dirty="0">
                <a:solidFill>
                  <a:srgbClr val="000000"/>
                </a:solidFill>
                <a:cs typeface="+mn-ea"/>
                <a:sym typeface="+mn-lt"/>
              </a:rPr>
              <a:t>～</a:t>
            </a:r>
            <a:r>
              <a:rPr lang="en-US" altLang="zh-CN" dirty="0">
                <a:solidFill>
                  <a:srgbClr val="000000"/>
                </a:solidFill>
                <a:cs typeface="+mn-ea"/>
                <a:sym typeface="+mn-lt"/>
              </a:rPr>
              <a:t>35</a:t>
            </a:r>
            <a:r>
              <a:rPr lang="zh-CN" altLang="en-US" dirty="0">
                <a:solidFill>
                  <a:srgbClr val="000000"/>
                </a:solidFill>
                <a:cs typeface="+mn-ea"/>
                <a:sym typeface="+mn-lt"/>
              </a:rPr>
              <a:t>厘米</a:t>
            </a:r>
          </a:p>
          <a:p>
            <a:pPr>
              <a:lnSpc>
                <a:spcPct val="200000"/>
              </a:lnSpc>
            </a:pPr>
            <a:r>
              <a:rPr lang="en-US" altLang="zh-CN" dirty="0">
                <a:solidFill>
                  <a:srgbClr val="000000"/>
                </a:solidFill>
                <a:cs typeface="+mn-ea"/>
                <a:sym typeface="+mn-lt"/>
              </a:rPr>
              <a:t>7</a:t>
            </a:r>
            <a:r>
              <a:rPr lang="zh-CN" altLang="en-US" dirty="0">
                <a:solidFill>
                  <a:srgbClr val="000000"/>
                </a:solidFill>
                <a:cs typeface="+mn-ea"/>
                <a:sym typeface="+mn-lt"/>
              </a:rPr>
              <a:t>、切勿长时间读书，</a:t>
            </a:r>
            <a:r>
              <a:rPr lang="en-US" altLang="zh-CN" dirty="0">
                <a:solidFill>
                  <a:srgbClr val="000000"/>
                </a:solidFill>
                <a:cs typeface="+mn-ea"/>
                <a:sym typeface="+mn-lt"/>
              </a:rPr>
              <a:t>0.5</a:t>
            </a:r>
            <a:r>
              <a:rPr lang="zh-CN" altLang="en-US" dirty="0">
                <a:solidFill>
                  <a:srgbClr val="000000"/>
                </a:solidFill>
                <a:cs typeface="+mn-ea"/>
                <a:sym typeface="+mn-lt"/>
              </a:rPr>
              <a:t>～</a:t>
            </a:r>
            <a:r>
              <a:rPr lang="en-US" altLang="zh-CN" dirty="0">
                <a:solidFill>
                  <a:srgbClr val="000000"/>
                </a:solidFill>
                <a:cs typeface="+mn-ea"/>
                <a:sym typeface="+mn-lt"/>
              </a:rPr>
              <a:t>1</a:t>
            </a:r>
            <a:r>
              <a:rPr lang="zh-CN" altLang="en-US" dirty="0">
                <a:solidFill>
                  <a:srgbClr val="000000"/>
                </a:solidFill>
                <a:cs typeface="+mn-ea"/>
                <a:sym typeface="+mn-lt"/>
              </a:rPr>
              <a:t>小时为宜，严防视觉过度疲劳</a:t>
            </a:r>
          </a:p>
          <a:p>
            <a:pPr>
              <a:lnSpc>
                <a:spcPct val="200000"/>
              </a:lnSpc>
            </a:pPr>
            <a:r>
              <a:rPr lang="en-US" altLang="zh-CN" dirty="0">
                <a:solidFill>
                  <a:srgbClr val="000000"/>
                </a:solidFill>
                <a:cs typeface="+mn-ea"/>
                <a:sym typeface="+mn-lt"/>
              </a:rPr>
              <a:t>8</a:t>
            </a:r>
            <a:r>
              <a:rPr lang="zh-CN" altLang="en-US" dirty="0">
                <a:solidFill>
                  <a:srgbClr val="000000"/>
                </a:solidFill>
                <a:cs typeface="+mn-ea"/>
                <a:sym typeface="+mn-lt"/>
              </a:rPr>
              <a:t>、每天做眼保健操，以改善眼部血液循环和调节状态</a:t>
            </a:r>
          </a:p>
          <a:p>
            <a:pPr>
              <a:lnSpc>
                <a:spcPct val="200000"/>
              </a:lnSpc>
            </a:pPr>
            <a:r>
              <a:rPr lang="en-US" altLang="zh-CN" dirty="0">
                <a:solidFill>
                  <a:srgbClr val="000000"/>
                </a:solidFill>
                <a:cs typeface="+mn-ea"/>
                <a:sym typeface="+mn-lt"/>
              </a:rPr>
              <a:t>9</a:t>
            </a:r>
            <a:r>
              <a:rPr lang="zh-CN" altLang="en-US" dirty="0">
                <a:solidFill>
                  <a:srgbClr val="000000"/>
                </a:solidFill>
                <a:cs typeface="+mn-ea"/>
                <a:sym typeface="+mn-lt"/>
              </a:rPr>
              <a:t>、坚持体育锻炼，多做户外活动</a:t>
            </a:r>
          </a:p>
          <a:p>
            <a:pPr>
              <a:lnSpc>
                <a:spcPct val="200000"/>
              </a:lnSpc>
            </a:pPr>
            <a:r>
              <a:rPr lang="en-US" altLang="zh-CN" dirty="0">
                <a:solidFill>
                  <a:srgbClr val="000000"/>
                </a:solidFill>
                <a:cs typeface="+mn-ea"/>
                <a:sym typeface="+mn-lt"/>
              </a:rPr>
              <a:t>10</a:t>
            </a:r>
            <a:r>
              <a:rPr lang="zh-CN" altLang="en-US" dirty="0">
                <a:solidFill>
                  <a:srgbClr val="000000"/>
                </a:solidFill>
                <a:cs typeface="+mn-ea"/>
                <a:sym typeface="+mn-lt"/>
              </a:rPr>
              <a:t>、合理安排作息时间</a:t>
            </a:r>
          </a:p>
          <a:p>
            <a:pPr>
              <a:lnSpc>
                <a:spcPct val="200000"/>
              </a:lnSpc>
            </a:pPr>
            <a:r>
              <a:rPr lang="en-US" altLang="zh-CN" dirty="0">
                <a:solidFill>
                  <a:srgbClr val="000000"/>
                </a:solidFill>
                <a:cs typeface="+mn-ea"/>
                <a:sym typeface="+mn-lt"/>
              </a:rPr>
              <a:t>11</a:t>
            </a:r>
            <a:r>
              <a:rPr lang="zh-CN" altLang="en-US" dirty="0">
                <a:solidFill>
                  <a:srgbClr val="000000"/>
                </a:solidFill>
                <a:cs typeface="+mn-ea"/>
                <a:sym typeface="+mn-lt"/>
              </a:rPr>
              <a:t>、保证充分和全面营养，纠正偏食，多吃水果和各种蔬菜</a:t>
            </a:r>
          </a:p>
          <a:p>
            <a:pPr>
              <a:lnSpc>
                <a:spcPct val="200000"/>
              </a:lnSpc>
            </a:pPr>
            <a:r>
              <a:rPr lang="en-US" altLang="zh-CN" dirty="0">
                <a:solidFill>
                  <a:srgbClr val="000000"/>
                </a:solidFill>
                <a:cs typeface="+mn-ea"/>
                <a:sym typeface="+mn-lt"/>
              </a:rPr>
              <a:t>12</a:t>
            </a:r>
            <a:r>
              <a:rPr lang="zh-CN" altLang="en-US" dirty="0">
                <a:solidFill>
                  <a:srgbClr val="000000"/>
                </a:solidFill>
                <a:cs typeface="+mn-ea"/>
                <a:sym typeface="+mn-lt"/>
              </a:rPr>
              <a:t>、屈光不正者要佩戴合格、合适的眼镜</a:t>
            </a:r>
          </a:p>
          <a:p>
            <a:pPr>
              <a:lnSpc>
                <a:spcPct val="200000"/>
              </a:lnSpc>
            </a:pPr>
            <a:r>
              <a:rPr lang="en-US" altLang="zh-CN" dirty="0">
                <a:solidFill>
                  <a:srgbClr val="000000"/>
                </a:solidFill>
                <a:cs typeface="+mn-ea"/>
                <a:sym typeface="+mn-lt"/>
              </a:rPr>
              <a:t>13</a:t>
            </a:r>
            <a:r>
              <a:rPr lang="zh-CN" altLang="en-US" dirty="0">
                <a:solidFill>
                  <a:srgbClr val="000000"/>
                </a:solidFill>
                <a:cs typeface="+mn-ea"/>
                <a:sym typeface="+mn-lt"/>
              </a:rPr>
              <a:t>、高度近视者不要做剧烈活动，忌暴怒，以防止视网膜脱离 。</a:t>
            </a:r>
          </a:p>
        </p:txBody>
      </p:sp>
      <p:pic>
        <p:nvPicPr>
          <p:cNvPr id="5" name="图片 4">
            <a:extLst>
              <a:ext uri="{FF2B5EF4-FFF2-40B4-BE49-F238E27FC236}">
                <a16:creationId xmlns="" xmlns:a16="http://schemas.microsoft.com/office/drawing/2014/main" id="{0EBB49DE-3933-43E4-982B-26A953E214B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5194" b="34644"/>
          <a:stretch/>
        </p:blipFill>
        <p:spPr>
          <a:xfrm>
            <a:off x="6600056" y="2366882"/>
            <a:ext cx="5289187" cy="2124236"/>
          </a:xfrm>
          <a:prstGeom prst="rect">
            <a:avLst/>
          </a:prstGeom>
        </p:spPr>
      </p:pic>
    </p:spTree>
    <p:extLst>
      <p:ext uri="{BB962C8B-B14F-4D97-AF65-F5344CB8AC3E}">
        <p14:creationId xmlns:p14="http://schemas.microsoft.com/office/powerpoint/2010/main" val="3336785332"/>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8"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4" name="组合 13">
            <a:extLst>
              <a:ext uri="{FF2B5EF4-FFF2-40B4-BE49-F238E27FC236}">
                <a16:creationId xmlns="" xmlns:a16="http://schemas.microsoft.com/office/drawing/2014/main" id="{A4F14D53-44D9-4EFF-905B-1FA4AF1BF31D}"/>
              </a:ext>
            </a:extLst>
          </p:cNvPr>
          <p:cNvGrpSpPr/>
          <p:nvPr/>
        </p:nvGrpSpPr>
        <p:grpSpPr>
          <a:xfrm>
            <a:off x="652410" y="680453"/>
            <a:ext cx="10563162" cy="5951117"/>
            <a:chOff x="141350" y="548681"/>
            <a:chExt cx="10563162" cy="5951117"/>
          </a:xfrm>
        </p:grpSpPr>
        <p:grpSp>
          <p:nvGrpSpPr>
            <p:cNvPr id="15" name="组合 14">
              <a:extLst>
                <a:ext uri="{FF2B5EF4-FFF2-40B4-BE49-F238E27FC236}">
                  <a16:creationId xmlns="" xmlns:a16="http://schemas.microsoft.com/office/drawing/2014/main" id="{7FF0265E-4759-41C9-84C3-61C65D6711C4}"/>
                </a:ext>
              </a:extLst>
            </p:cNvPr>
            <p:cNvGrpSpPr/>
            <p:nvPr/>
          </p:nvGrpSpPr>
          <p:grpSpPr>
            <a:xfrm>
              <a:off x="141350" y="548681"/>
              <a:ext cx="10563162" cy="5951117"/>
              <a:chOff x="141350" y="548681"/>
              <a:chExt cx="10563162" cy="5951117"/>
            </a:xfrm>
          </p:grpSpPr>
          <p:sp>
            <p:nvSpPr>
              <p:cNvPr id="22" name="文本框 21">
                <a:extLst>
                  <a:ext uri="{FF2B5EF4-FFF2-40B4-BE49-F238E27FC236}">
                    <a16:creationId xmlns="" xmlns:a16="http://schemas.microsoft.com/office/drawing/2014/main" id="{BF2E7C1F-2C22-4740-8A87-B3681889DCE8}"/>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23" name="文本框 22">
                <a:extLst>
                  <a:ext uri="{FF2B5EF4-FFF2-40B4-BE49-F238E27FC236}">
                    <a16:creationId xmlns="" xmlns:a16="http://schemas.microsoft.com/office/drawing/2014/main" id="{4E813288-9E53-428A-B415-D669B4AD999C}"/>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4" name="文本框 23">
                <a:extLst>
                  <a:ext uri="{FF2B5EF4-FFF2-40B4-BE49-F238E27FC236}">
                    <a16:creationId xmlns="" xmlns:a16="http://schemas.microsoft.com/office/drawing/2014/main" id="{47656FCA-B729-4DC9-9BB9-42BC13543BDD}"/>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5" name="文本框 24">
                <a:extLst>
                  <a:ext uri="{FF2B5EF4-FFF2-40B4-BE49-F238E27FC236}">
                    <a16:creationId xmlns="" xmlns:a16="http://schemas.microsoft.com/office/drawing/2014/main" id="{BA2D3EA4-1D80-49B4-9834-00FC9D9B9C8D}"/>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6" name="文本框 25">
                <a:extLst>
                  <a:ext uri="{FF2B5EF4-FFF2-40B4-BE49-F238E27FC236}">
                    <a16:creationId xmlns="" xmlns:a16="http://schemas.microsoft.com/office/drawing/2014/main" id="{0ADA9EC0-2A30-4C20-8142-979DC495EF7C}"/>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7" name="文本框 26">
                <a:extLst>
                  <a:ext uri="{FF2B5EF4-FFF2-40B4-BE49-F238E27FC236}">
                    <a16:creationId xmlns="" xmlns:a16="http://schemas.microsoft.com/office/drawing/2014/main" id="{5842635B-C0A8-42DA-8816-57586F22AAD9}"/>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21" name="文本框 20">
              <a:extLst>
                <a:ext uri="{FF2B5EF4-FFF2-40B4-BE49-F238E27FC236}">
                  <a16:creationId xmlns="" xmlns:a16="http://schemas.microsoft.com/office/drawing/2014/main" id="{15DE6D44-68EE-45C6-AD35-B862BF1603DA}"/>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9"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42195"/>
            <a:ext cx="7004977" cy="12271941"/>
          </a:xfrm>
          <a:prstGeom prst="rect">
            <a:avLst/>
          </a:prstGeom>
        </p:spPr>
      </p:pic>
      <p:sp>
        <p:nvSpPr>
          <p:cNvPr id="11" name="PA_库_文本框 207">
            <a:extLst>
              <a:ext uri="{FF2B5EF4-FFF2-40B4-BE49-F238E27FC236}">
                <a16:creationId xmlns="" xmlns:a16="http://schemas.microsoft.com/office/drawing/2014/main" id="{E4CB0F8E-90F3-452A-B8C7-D129D9E85EF1}"/>
              </a:ext>
            </a:extLst>
          </p:cNvPr>
          <p:cNvSpPr txBox="1"/>
          <p:nvPr>
            <p:custDataLst>
              <p:tags r:id="rId1"/>
            </p:custDataLst>
          </p:nvPr>
        </p:nvSpPr>
        <p:spPr>
          <a:xfrm>
            <a:off x="6129477" y="1921950"/>
            <a:ext cx="1981633" cy="584775"/>
          </a:xfrm>
          <a:prstGeom prst="rect">
            <a:avLst/>
          </a:prstGeom>
          <a:noFill/>
        </p:spPr>
        <p:txBody>
          <a:bodyPr wrap="none" rtlCol="0">
            <a:spAutoFit/>
          </a:bodyPr>
          <a:lstStyle/>
          <a:p>
            <a:pPr algn="ctr"/>
            <a:r>
              <a:rPr lang="en-US" altLang="zh-CN" sz="3200" b="1" dirty="0">
                <a:solidFill>
                  <a:srgbClr val="000000"/>
                </a:solidFill>
                <a:cs typeface="+mn-ea"/>
                <a:sym typeface="+mn-lt"/>
              </a:rPr>
              <a:t>CONTENT</a:t>
            </a:r>
            <a:endParaRPr lang="zh-CN" altLang="en-US" sz="1600" dirty="0">
              <a:solidFill>
                <a:srgbClr val="000000"/>
              </a:solidFill>
              <a:cs typeface="+mn-ea"/>
              <a:sym typeface="+mn-lt"/>
            </a:endParaRPr>
          </a:p>
        </p:txBody>
      </p:sp>
      <p:sp>
        <p:nvSpPr>
          <p:cNvPr id="16" name="PA_库_文本框 208">
            <a:extLst>
              <a:ext uri="{FF2B5EF4-FFF2-40B4-BE49-F238E27FC236}">
                <a16:creationId xmlns="" xmlns:a16="http://schemas.microsoft.com/office/drawing/2014/main" id="{DB4323AF-3388-4E85-BF07-9B65F4D4DE54}"/>
              </a:ext>
            </a:extLst>
          </p:cNvPr>
          <p:cNvSpPr txBox="1"/>
          <p:nvPr>
            <p:custDataLst>
              <p:tags r:id="rId2"/>
            </p:custDataLst>
          </p:nvPr>
        </p:nvSpPr>
        <p:spPr>
          <a:xfrm>
            <a:off x="3847939" y="1383147"/>
            <a:ext cx="2287807" cy="1200329"/>
          </a:xfrm>
          <a:prstGeom prst="rect">
            <a:avLst/>
          </a:prstGeom>
          <a:noFill/>
        </p:spPr>
        <p:txBody>
          <a:bodyPr wrap="none" rtlCol="0">
            <a:spAutoFit/>
          </a:bodyPr>
          <a:lstStyle/>
          <a:p>
            <a:pPr algn="ctr"/>
            <a:r>
              <a:rPr lang="zh-CN" altLang="en-US" sz="7200" b="1" dirty="0">
                <a:solidFill>
                  <a:srgbClr val="000000"/>
                </a:solidFill>
                <a:cs typeface="+mn-ea"/>
                <a:sym typeface="+mn-lt"/>
              </a:rPr>
              <a:t>目 录</a:t>
            </a:r>
          </a:p>
        </p:txBody>
      </p:sp>
      <p:sp>
        <p:nvSpPr>
          <p:cNvPr id="17" name="PA_库_文本框 210">
            <a:extLst>
              <a:ext uri="{FF2B5EF4-FFF2-40B4-BE49-F238E27FC236}">
                <a16:creationId xmlns="" xmlns:a16="http://schemas.microsoft.com/office/drawing/2014/main" id="{420F0DFE-DB97-4018-95F7-43AFD437B67A}"/>
              </a:ext>
            </a:extLst>
          </p:cNvPr>
          <p:cNvSpPr txBox="1"/>
          <p:nvPr>
            <p:custDataLst>
              <p:tags r:id="rId3"/>
            </p:custDataLst>
          </p:nvPr>
        </p:nvSpPr>
        <p:spPr>
          <a:xfrm>
            <a:off x="2273227" y="3289067"/>
            <a:ext cx="3350597" cy="584775"/>
          </a:xfrm>
          <a:prstGeom prst="rect">
            <a:avLst/>
          </a:prstGeom>
          <a:noFill/>
        </p:spPr>
        <p:txBody>
          <a:bodyPr wrap="none" rtlCol="0">
            <a:spAutoFit/>
          </a:bodyPr>
          <a:lstStyle/>
          <a:p>
            <a:pPr algn="l"/>
            <a:r>
              <a:rPr lang="en-US" altLang="zh-CN" sz="3200" b="1" dirty="0">
                <a:solidFill>
                  <a:srgbClr val="000000"/>
                </a:solidFill>
                <a:cs typeface="+mn-ea"/>
                <a:sym typeface="+mn-lt"/>
              </a:rPr>
              <a:t>1.</a:t>
            </a:r>
            <a:r>
              <a:rPr lang="zh-CN" altLang="en-US" sz="3200" dirty="0">
                <a:solidFill>
                  <a:srgbClr val="000000"/>
                </a:solidFill>
                <a:cs typeface="+mn-ea"/>
                <a:sym typeface="+mn-lt"/>
              </a:rPr>
              <a:t>全国爱眼日由来</a:t>
            </a:r>
            <a:endParaRPr lang="zh-CN" altLang="en-US" sz="1600" dirty="0">
              <a:solidFill>
                <a:srgbClr val="000000"/>
              </a:solidFill>
              <a:cs typeface="+mn-ea"/>
              <a:sym typeface="+mn-lt"/>
            </a:endParaRPr>
          </a:p>
        </p:txBody>
      </p:sp>
      <p:sp>
        <p:nvSpPr>
          <p:cNvPr id="18" name="PA_库_文本框 212">
            <a:extLst>
              <a:ext uri="{FF2B5EF4-FFF2-40B4-BE49-F238E27FC236}">
                <a16:creationId xmlns="" xmlns:a16="http://schemas.microsoft.com/office/drawing/2014/main" id="{3A2314C2-5C23-4FAC-B1A9-AEDA29DF89D2}"/>
              </a:ext>
            </a:extLst>
          </p:cNvPr>
          <p:cNvSpPr txBox="1"/>
          <p:nvPr>
            <p:custDataLst>
              <p:tags r:id="rId4"/>
            </p:custDataLst>
          </p:nvPr>
        </p:nvSpPr>
        <p:spPr>
          <a:xfrm>
            <a:off x="2273227" y="4364481"/>
            <a:ext cx="3825086" cy="584775"/>
          </a:xfrm>
          <a:prstGeom prst="rect">
            <a:avLst/>
          </a:prstGeom>
          <a:noFill/>
        </p:spPr>
        <p:txBody>
          <a:bodyPr wrap="none" rtlCol="0">
            <a:spAutoFit/>
          </a:bodyPr>
          <a:lstStyle/>
          <a:p>
            <a:pPr algn="l"/>
            <a:r>
              <a:rPr lang="en-US" altLang="zh-CN" sz="3200" b="1" dirty="0">
                <a:solidFill>
                  <a:srgbClr val="000000"/>
                </a:solidFill>
                <a:cs typeface="+mn-ea"/>
                <a:sym typeface="+mn-lt"/>
              </a:rPr>
              <a:t>2.</a:t>
            </a:r>
            <a:r>
              <a:rPr lang="zh-CN" altLang="en-US" sz="3200" dirty="0">
                <a:solidFill>
                  <a:srgbClr val="000000"/>
                </a:solidFill>
                <a:cs typeface="+mn-ea"/>
                <a:sym typeface="+mn-lt"/>
              </a:rPr>
              <a:t>中小学生近视原因</a:t>
            </a:r>
            <a:endParaRPr lang="zh-CN" altLang="en-US" sz="1600" dirty="0">
              <a:solidFill>
                <a:srgbClr val="000000"/>
              </a:solidFill>
              <a:cs typeface="+mn-ea"/>
              <a:sym typeface="+mn-lt"/>
            </a:endParaRPr>
          </a:p>
        </p:txBody>
      </p:sp>
      <p:sp>
        <p:nvSpPr>
          <p:cNvPr id="19" name="PA_库_文本框 214">
            <a:extLst>
              <a:ext uri="{FF2B5EF4-FFF2-40B4-BE49-F238E27FC236}">
                <a16:creationId xmlns="" xmlns:a16="http://schemas.microsoft.com/office/drawing/2014/main" id="{1E5FB86C-DB65-47A1-8B09-FA8952AE2E57}"/>
              </a:ext>
            </a:extLst>
          </p:cNvPr>
          <p:cNvSpPr txBox="1"/>
          <p:nvPr>
            <p:custDataLst>
              <p:tags r:id="rId5"/>
            </p:custDataLst>
          </p:nvPr>
        </p:nvSpPr>
        <p:spPr>
          <a:xfrm>
            <a:off x="6744072" y="3319319"/>
            <a:ext cx="2996333" cy="584775"/>
          </a:xfrm>
          <a:prstGeom prst="rect">
            <a:avLst/>
          </a:prstGeom>
          <a:noFill/>
        </p:spPr>
        <p:txBody>
          <a:bodyPr wrap="none" rtlCol="0">
            <a:spAutoFit/>
          </a:bodyPr>
          <a:lstStyle/>
          <a:p>
            <a:pPr algn="l"/>
            <a:r>
              <a:rPr lang="en-US" altLang="zh-CN" sz="3200" b="1" dirty="0">
                <a:solidFill>
                  <a:srgbClr val="000000"/>
                </a:solidFill>
                <a:cs typeface="+mn-ea"/>
                <a:sym typeface="+mn-lt"/>
              </a:rPr>
              <a:t>3.</a:t>
            </a:r>
            <a:r>
              <a:rPr lang="zh-CN" altLang="en-US" sz="3200" dirty="0">
                <a:solidFill>
                  <a:srgbClr val="000000"/>
                </a:solidFill>
                <a:cs typeface="+mn-ea"/>
                <a:sym typeface="+mn-lt"/>
              </a:rPr>
              <a:t>如何保护视力</a:t>
            </a:r>
            <a:endParaRPr lang="zh-CN" altLang="en-US" sz="1600" dirty="0">
              <a:solidFill>
                <a:srgbClr val="000000"/>
              </a:solidFill>
              <a:cs typeface="+mn-ea"/>
              <a:sym typeface="+mn-lt"/>
            </a:endParaRPr>
          </a:p>
        </p:txBody>
      </p:sp>
      <p:sp>
        <p:nvSpPr>
          <p:cNvPr id="20" name="PA_库_文本框 216">
            <a:extLst>
              <a:ext uri="{FF2B5EF4-FFF2-40B4-BE49-F238E27FC236}">
                <a16:creationId xmlns="" xmlns:a16="http://schemas.microsoft.com/office/drawing/2014/main" id="{E22107C9-6D6C-4DDF-876B-BDF67B6A82B4}"/>
              </a:ext>
            </a:extLst>
          </p:cNvPr>
          <p:cNvSpPr txBox="1"/>
          <p:nvPr>
            <p:custDataLst>
              <p:tags r:id="rId6"/>
            </p:custDataLst>
          </p:nvPr>
        </p:nvSpPr>
        <p:spPr>
          <a:xfrm>
            <a:off x="6744072" y="4348238"/>
            <a:ext cx="2957861" cy="584775"/>
          </a:xfrm>
          <a:prstGeom prst="rect">
            <a:avLst/>
          </a:prstGeom>
          <a:noFill/>
        </p:spPr>
        <p:txBody>
          <a:bodyPr wrap="none" rtlCol="0">
            <a:spAutoFit/>
          </a:bodyPr>
          <a:lstStyle/>
          <a:p>
            <a:pPr algn="l"/>
            <a:r>
              <a:rPr lang="en-US" altLang="zh-CN" sz="3200" b="1" dirty="0">
                <a:solidFill>
                  <a:srgbClr val="000000"/>
                </a:solidFill>
                <a:cs typeface="+mn-ea"/>
                <a:sym typeface="+mn-lt"/>
              </a:rPr>
              <a:t>4.</a:t>
            </a:r>
            <a:r>
              <a:rPr lang="zh-CN" altLang="en-US" sz="3200" dirty="0">
                <a:solidFill>
                  <a:srgbClr val="000000"/>
                </a:solidFill>
                <a:cs typeface="+mn-ea"/>
                <a:sym typeface="+mn-lt"/>
              </a:rPr>
              <a:t>护眼食品</a:t>
            </a:r>
            <a:r>
              <a:rPr lang="en-US" altLang="zh-CN" sz="3200" dirty="0">
                <a:solidFill>
                  <a:srgbClr val="000000"/>
                </a:solidFill>
                <a:cs typeface="+mn-ea"/>
                <a:sym typeface="+mn-lt"/>
              </a:rPr>
              <a:t>ABC</a:t>
            </a:r>
            <a:endParaRPr lang="zh-CN" altLang="en-US" sz="1600" dirty="0">
              <a:solidFill>
                <a:srgbClr val="000000"/>
              </a:solidFill>
              <a:cs typeface="+mn-ea"/>
              <a:sym typeface="+mn-lt"/>
            </a:endParaRPr>
          </a:p>
        </p:txBody>
      </p:sp>
    </p:spTree>
    <p:extLst>
      <p:ext uri="{BB962C8B-B14F-4D97-AF65-F5344CB8AC3E}">
        <p14:creationId xmlns:p14="http://schemas.microsoft.com/office/powerpoint/2010/main" val="2256045369"/>
      </p:ext>
    </p:extLst>
  </p:cSld>
  <p:clrMapOvr>
    <a:masterClrMapping/>
  </p:clrMapOvr>
  <mc:AlternateContent xmlns:mc="http://schemas.openxmlformats.org/markup-compatibility/2006" xmlns:p14="http://schemas.microsoft.com/office/powerpoint/2010/main">
    <mc:Choice Requires="p14">
      <p:transition spd="slow" p14:dur="20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750"/>
                            </p:stCondLst>
                            <p:childTnLst>
                              <p:par>
                                <p:cTn id="17" presetID="38" presetClass="entr" presetSubtype="0" accel="50000" fill="hold" grpId="0" nodeType="afterEffect">
                                  <p:stCondLst>
                                    <p:cond delay="0"/>
                                  </p:stCondLst>
                                  <p:iterate type="lt">
                                    <p:tmPct val="50000"/>
                                  </p:iterate>
                                  <p:childTnLst>
                                    <p:set>
                                      <p:cBhvr>
                                        <p:cTn id="18" dur="1" fill="hold">
                                          <p:stCondLst>
                                            <p:cond delay="0"/>
                                          </p:stCondLst>
                                        </p:cTn>
                                        <p:tgtEl>
                                          <p:spTgt spid="16"/>
                                        </p:tgtEl>
                                        <p:attrNameLst>
                                          <p:attrName>style.visibility</p:attrName>
                                        </p:attrNameLst>
                                      </p:cBhvr>
                                      <p:to>
                                        <p:strVal val="visible"/>
                                      </p:to>
                                    </p:set>
                                    <p:set>
                                      <p:cBhvr>
                                        <p:cTn id="19" dur="227" fill="hold">
                                          <p:stCondLst>
                                            <p:cond delay="0"/>
                                          </p:stCondLst>
                                        </p:cTn>
                                        <p:tgtEl>
                                          <p:spTgt spid="16"/>
                                        </p:tgtEl>
                                        <p:attrNameLst>
                                          <p:attrName>style.rotation</p:attrName>
                                        </p:attrNameLst>
                                      </p:cBhvr>
                                      <p:to>
                                        <p:strVal val="-45.0"/>
                                      </p:to>
                                    </p:set>
                                    <p:anim calcmode="lin" valueType="num">
                                      <p:cBhvr>
                                        <p:cTn id="20" dur="227" fill="hold">
                                          <p:stCondLst>
                                            <p:cond delay="227"/>
                                          </p:stCondLst>
                                        </p:cTn>
                                        <p:tgtEl>
                                          <p:spTgt spid="16"/>
                                        </p:tgtEl>
                                        <p:attrNameLst>
                                          <p:attrName>style.rotation</p:attrName>
                                        </p:attrNameLst>
                                      </p:cBhvr>
                                      <p:tavLst>
                                        <p:tav tm="0">
                                          <p:val>
                                            <p:fltVal val="-45"/>
                                          </p:val>
                                        </p:tav>
                                        <p:tav tm="69900">
                                          <p:val>
                                            <p:fltVal val="45"/>
                                          </p:val>
                                        </p:tav>
                                        <p:tav tm="100000">
                                          <p:val>
                                            <p:fltVal val="0"/>
                                          </p:val>
                                        </p:tav>
                                      </p:tavLst>
                                    </p:anim>
                                    <p:anim calcmode="lin" valueType="num">
                                      <p:cBhvr>
                                        <p:cTn id="21" dur="227" fill="hold">
                                          <p:stCondLst>
                                            <p:cond delay="0"/>
                                          </p:stCondLst>
                                        </p:cTn>
                                        <p:tgtEl>
                                          <p:spTgt spid="16"/>
                                        </p:tgtEl>
                                        <p:attrNameLst>
                                          <p:attrName>ppt_y</p:attrName>
                                        </p:attrNameLst>
                                      </p:cBhvr>
                                      <p:tavLst>
                                        <p:tav tm="0">
                                          <p:val>
                                            <p:strVal val="#ppt_y-1"/>
                                          </p:val>
                                        </p:tav>
                                        <p:tav tm="100000">
                                          <p:val>
                                            <p:strVal val="#ppt_y-(0.354*#ppt_w-0.172*#ppt_h)"/>
                                          </p:val>
                                        </p:tav>
                                      </p:tavLst>
                                    </p:anim>
                                    <p:anim calcmode="lin" valueType="num">
                                      <p:cBhvr>
                                        <p:cTn id="22" dur="1" decel="50000" autoRev="1" fill="hold">
                                          <p:stCondLst>
                                            <p:cond delay="227"/>
                                          </p:stCondLst>
                                        </p:cTn>
                                        <p:tgtEl>
                                          <p:spTgt spid="16"/>
                                        </p:tgtEl>
                                        <p:attrNameLst>
                                          <p:attrName>ppt_y</p:attrName>
                                        </p:attrNameLst>
                                      </p:cBhvr>
                                      <p:tavLst>
                                        <p:tav tm="0">
                                          <p:val>
                                            <p:strVal val="#ppt_y-(0.354*#ppt_w-0.172*#ppt_h)"/>
                                          </p:val>
                                        </p:tav>
                                        <p:tav tm="100000">
                                          <p:val>
                                            <p:strVal val="#ppt_y-(0.354*#ppt_w-0.172*#ppt_h)-#ppt_h/2"/>
                                          </p:val>
                                        </p:tav>
                                      </p:tavLst>
                                    </p:anim>
                                    <p:anim calcmode="lin" valueType="num">
                                      <p:cBhvr>
                                        <p:cTn id="23" dur="1" fill="hold">
                                          <p:stCondLst>
                                            <p:cond delay="499"/>
                                          </p:stCondLst>
                                        </p:cTn>
                                        <p:tgtEl>
                                          <p:spTgt spid="16"/>
                                        </p:tgtEl>
                                        <p:attrNameLst>
                                          <p:attrName>ppt_y</p:attrName>
                                        </p:attrNameLst>
                                      </p:cBhvr>
                                      <p:tavLst>
                                        <p:tav tm="0">
                                          <p:val>
                                            <p:strVal val="#ppt_y-(0.354*#ppt_w-0.172*#ppt_h)"/>
                                          </p:val>
                                        </p:tav>
                                        <p:tav tm="100000">
                                          <p:val>
                                            <p:strVal val="#ppt_y"/>
                                          </p:val>
                                        </p:tav>
                                      </p:tavLst>
                                    </p:anim>
                                  </p:childTnLst>
                                </p:cTn>
                              </p:par>
                            </p:childTnLst>
                          </p:cTn>
                        </p:par>
                        <p:par>
                          <p:cTn id="24" fill="hold">
                            <p:stCondLst>
                              <p:cond delay="2500"/>
                            </p:stCondLst>
                            <p:childTnLst>
                              <p:par>
                                <p:cTn id="25" presetID="45"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anim calcmode="lin" valueType="num">
                                      <p:cBhvr>
                                        <p:cTn id="28" dur="500" fill="hold"/>
                                        <p:tgtEl>
                                          <p:spTgt spid="11"/>
                                        </p:tgtEl>
                                        <p:attrNameLst>
                                          <p:attrName>ppt_w</p:attrName>
                                        </p:attrNameLst>
                                      </p:cBhvr>
                                      <p:tavLst>
                                        <p:tav tm="0" fmla="#ppt_w*sin(2.5*pi*$)">
                                          <p:val>
                                            <p:fltVal val="0"/>
                                          </p:val>
                                        </p:tav>
                                        <p:tav tm="100000">
                                          <p:val>
                                            <p:fltVal val="1"/>
                                          </p:val>
                                        </p:tav>
                                      </p:tavLst>
                                    </p:anim>
                                    <p:anim calcmode="lin" valueType="num">
                                      <p:cBhvr>
                                        <p:cTn id="29" dur="500" fill="hold"/>
                                        <p:tgtEl>
                                          <p:spTgt spid="11"/>
                                        </p:tgtEl>
                                        <p:attrNameLst>
                                          <p:attrName>ppt_h</p:attrName>
                                        </p:attrNameLst>
                                      </p:cBhvr>
                                      <p:tavLst>
                                        <p:tav tm="0">
                                          <p:val>
                                            <p:strVal val="#ppt_h"/>
                                          </p:val>
                                        </p:tav>
                                        <p:tav tm="100000">
                                          <p:val>
                                            <p:strVal val="#ppt_h"/>
                                          </p:val>
                                        </p:tav>
                                      </p:tavLst>
                                    </p:anim>
                                  </p:childTnLst>
                                </p:cTn>
                              </p:par>
                            </p:childTnLst>
                          </p:cTn>
                        </p:par>
                        <p:par>
                          <p:cTn id="30" fill="hold">
                            <p:stCondLst>
                              <p:cond delay="30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7"/>
                                        </p:tgtEl>
                                        <p:attrNameLst>
                                          <p:attrName>ppt_y</p:attrName>
                                        </p:attrNameLst>
                                      </p:cBhvr>
                                      <p:tavLst>
                                        <p:tav tm="0">
                                          <p:val>
                                            <p:strVal val="#ppt_y"/>
                                          </p:val>
                                        </p:tav>
                                        <p:tav tm="100000">
                                          <p:val>
                                            <p:strVal val="#ppt_y"/>
                                          </p:val>
                                        </p:tav>
                                      </p:tavLst>
                                    </p:anim>
                                    <p:anim calcmode="lin" valueType="num">
                                      <p:cBhvr>
                                        <p:cTn id="3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7"/>
                                        </p:tgtEl>
                                      </p:cBhvr>
                                    </p:animEffect>
                                  </p:childTnLst>
                                </p:cTn>
                              </p:par>
                            </p:childTnLst>
                          </p:cTn>
                        </p:par>
                        <p:par>
                          <p:cTn id="38" fill="hold">
                            <p:stCondLst>
                              <p:cond delay="39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8"/>
                                        </p:tgtEl>
                                        <p:attrNameLst>
                                          <p:attrName>ppt_y</p:attrName>
                                        </p:attrNameLst>
                                      </p:cBhvr>
                                      <p:tavLst>
                                        <p:tav tm="0">
                                          <p:val>
                                            <p:strVal val="#ppt_y"/>
                                          </p:val>
                                        </p:tav>
                                        <p:tav tm="100000">
                                          <p:val>
                                            <p:strVal val="#ppt_y"/>
                                          </p:val>
                                        </p:tav>
                                      </p:tavLst>
                                    </p:anim>
                                    <p:anim calcmode="lin" valueType="num">
                                      <p:cBhvr>
                                        <p:cTn id="43"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8"/>
                                        </p:tgtEl>
                                      </p:cBhvr>
                                    </p:animEffect>
                                  </p:childTnLst>
                                </p:cTn>
                              </p:par>
                            </p:childTnLst>
                          </p:cTn>
                        </p:par>
                        <p:par>
                          <p:cTn id="46" fill="hold">
                            <p:stCondLst>
                              <p:cond delay="4850"/>
                            </p:stCondLst>
                            <p:childTnLst>
                              <p:par>
                                <p:cTn id="47" presetID="41" presetClass="entr" presetSubtype="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9"/>
                                        </p:tgtEl>
                                        <p:attrNameLst>
                                          <p:attrName>ppt_y</p:attrName>
                                        </p:attrNameLst>
                                      </p:cBhvr>
                                      <p:tavLst>
                                        <p:tav tm="0">
                                          <p:val>
                                            <p:strVal val="#ppt_y"/>
                                          </p:val>
                                        </p:tav>
                                        <p:tav tm="100000">
                                          <p:val>
                                            <p:strVal val="#ppt_y"/>
                                          </p:val>
                                        </p:tav>
                                      </p:tavLst>
                                    </p:anim>
                                    <p:anim calcmode="lin" valueType="num">
                                      <p:cBhvr>
                                        <p:cTn id="51"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9"/>
                                        </p:tgtEl>
                                      </p:cBhvr>
                                    </p:animEffect>
                                  </p:childTnLst>
                                </p:cTn>
                              </p:par>
                            </p:childTnLst>
                          </p:cTn>
                        </p:par>
                        <p:par>
                          <p:cTn id="54" fill="hold">
                            <p:stCondLst>
                              <p:cond delay="57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20"/>
                                        </p:tgtEl>
                                        <p:attrNameLst>
                                          <p:attrName>ppt_y</p:attrName>
                                        </p:attrNameLst>
                                      </p:cBhvr>
                                      <p:tavLst>
                                        <p:tav tm="0">
                                          <p:val>
                                            <p:strVal val="#ppt_y"/>
                                          </p:val>
                                        </p:tav>
                                        <p:tav tm="100000">
                                          <p:val>
                                            <p:strVal val="#ppt_y"/>
                                          </p:val>
                                        </p:tav>
                                      </p:tavLst>
                                    </p:anim>
                                    <p:anim calcmode="lin" valueType="num">
                                      <p:cBhvr>
                                        <p:cTn id="5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1" name="组合 10">
            <a:extLst>
              <a:ext uri="{FF2B5EF4-FFF2-40B4-BE49-F238E27FC236}">
                <a16:creationId xmlns="" xmlns:a16="http://schemas.microsoft.com/office/drawing/2014/main" id="{AE5116FD-402B-4262-BB4D-86746D16B566}"/>
              </a:ext>
            </a:extLst>
          </p:cNvPr>
          <p:cNvGrpSpPr/>
          <p:nvPr/>
        </p:nvGrpSpPr>
        <p:grpSpPr>
          <a:xfrm>
            <a:off x="652410" y="680453"/>
            <a:ext cx="10563162" cy="5951117"/>
            <a:chOff x="141350" y="548681"/>
            <a:chExt cx="10563162" cy="5951117"/>
          </a:xfrm>
        </p:grpSpPr>
        <p:grpSp>
          <p:nvGrpSpPr>
            <p:cNvPr id="16" name="组合 15">
              <a:extLst>
                <a:ext uri="{FF2B5EF4-FFF2-40B4-BE49-F238E27FC236}">
                  <a16:creationId xmlns="" xmlns:a16="http://schemas.microsoft.com/office/drawing/2014/main" id="{73DA4409-545D-49BF-A5A3-EE11DFB3B40D}"/>
                </a:ext>
              </a:extLst>
            </p:cNvPr>
            <p:cNvGrpSpPr/>
            <p:nvPr/>
          </p:nvGrpSpPr>
          <p:grpSpPr>
            <a:xfrm>
              <a:off x="141350" y="548681"/>
              <a:ext cx="10563162" cy="5951117"/>
              <a:chOff x="141350" y="548681"/>
              <a:chExt cx="10563162" cy="5951117"/>
            </a:xfrm>
          </p:grpSpPr>
          <p:sp>
            <p:nvSpPr>
              <p:cNvPr id="19" name="文本框 18">
                <a:extLst>
                  <a:ext uri="{FF2B5EF4-FFF2-40B4-BE49-F238E27FC236}">
                    <a16:creationId xmlns="" xmlns:a16="http://schemas.microsoft.com/office/drawing/2014/main" id="{C3A0AF37-907F-47ED-8FDF-E09684C3B47A}"/>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20" name="文本框 19">
                <a:extLst>
                  <a:ext uri="{FF2B5EF4-FFF2-40B4-BE49-F238E27FC236}">
                    <a16:creationId xmlns="" xmlns:a16="http://schemas.microsoft.com/office/drawing/2014/main" id="{773BF9B0-36FC-4C25-B71B-3D1CA9510773}"/>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1" name="文本框 20">
                <a:extLst>
                  <a:ext uri="{FF2B5EF4-FFF2-40B4-BE49-F238E27FC236}">
                    <a16:creationId xmlns="" xmlns:a16="http://schemas.microsoft.com/office/drawing/2014/main" id="{4A3A9DB0-E245-439B-B522-5B9EE942C355}"/>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2" name="文本框 21">
                <a:extLst>
                  <a:ext uri="{FF2B5EF4-FFF2-40B4-BE49-F238E27FC236}">
                    <a16:creationId xmlns="" xmlns:a16="http://schemas.microsoft.com/office/drawing/2014/main" id="{EAC16D68-170E-4C48-B68F-AB2827D842F2}"/>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3" name="文本框 22">
                <a:extLst>
                  <a:ext uri="{FF2B5EF4-FFF2-40B4-BE49-F238E27FC236}">
                    <a16:creationId xmlns="" xmlns:a16="http://schemas.microsoft.com/office/drawing/2014/main" id="{07FB4681-98CE-4EB5-8503-CA8214047825}"/>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4" name="文本框 23">
                <a:extLst>
                  <a:ext uri="{FF2B5EF4-FFF2-40B4-BE49-F238E27FC236}">
                    <a16:creationId xmlns="" xmlns:a16="http://schemas.microsoft.com/office/drawing/2014/main" id="{C2C5A75E-D172-42E3-9A2A-8F93C53824DA}"/>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17" name="文本框 16">
              <a:extLst>
                <a:ext uri="{FF2B5EF4-FFF2-40B4-BE49-F238E27FC236}">
                  <a16:creationId xmlns="" xmlns:a16="http://schemas.microsoft.com/office/drawing/2014/main" id="{A54991C5-0951-46CF-9F77-D10A8D20CFE3}"/>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15467"/>
            <a:ext cx="7004977" cy="12271941"/>
          </a:xfrm>
          <a:prstGeom prst="rect">
            <a:avLst/>
          </a:prstGeom>
        </p:spPr>
      </p:pic>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144360" y="520314"/>
            <a:ext cx="3795790" cy="2658455"/>
          </a:xfrm>
          <a:prstGeom prst="rect">
            <a:avLst/>
          </a:prstGeom>
        </p:spPr>
      </p:pic>
      <p:sp>
        <p:nvSpPr>
          <p:cNvPr id="13" name="文本框 12">
            <a:extLst>
              <a:ext uri="{FF2B5EF4-FFF2-40B4-BE49-F238E27FC236}">
                <a16:creationId xmlns="" xmlns:a16="http://schemas.microsoft.com/office/drawing/2014/main" id="{F27D49C0-0BDE-4252-9DE1-4245D2E0FA1C}"/>
              </a:ext>
            </a:extLst>
          </p:cNvPr>
          <p:cNvSpPr txBox="1"/>
          <p:nvPr/>
        </p:nvSpPr>
        <p:spPr>
          <a:xfrm>
            <a:off x="9014621" y="442776"/>
            <a:ext cx="2979893" cy="400110"/>
          </a:xfrm>
          <a:prstGeom prst="rect">
            <a:avLst/>
          </a:prstGeom>
          <a:noFill/>
        </p:spPr>
        <p:txBody>
          <a:bodyPr wrap="square" rtlCol="0">
            <a:spAutoFit/>
          </a:bodyPr>
          <a:lstStyle/>
          <a:p>
            <a:pPr algn="dist"/>
            <a:r>
              <a:rPr lang="en-US" altLang="zh-CN" sz="2000" dirty="0"/>
              <a:t>2020/06/06</a:t>
            </a:r>
            <a:endParaRPr lang="zh-CN" altLang="en-US" sz="2000" dirty="0"/>
          </a:p>
        </p:txBody>
      </p:sp>
      <p:sp>
        <p:nvSpPr>
          <p:cNvPr id="14" name="文本框 8">
            <a:extLst>
              <a:ext uri="{FF2B5EF4-FFF2-40B4-BE49-F238E27FC236}">
                <a16:creationId xmlns="" xmlns:a16="http://schemas.microsoft.com/office/drawing/2014/main" id="{3EAFC2D4-BCC9-4FC8-9613-82146D729BBA}"/>
              </a:ext>
            </a:extLst>
          </p:cNvPr>
          <p:cNvSpPr txBox="1">
            <a:spLocks noChangeArrowheads="1"/>
          </p:cNvSpPr>
          <p:nvPr/>
        </p:nvSpPr>
        <p:spPr bwMode="auto">
          <a:xfrm>
            <a:off x="2545852" y="3949960"/>
            <a:ext cx="7018998" cy="1089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华文细黑" panose="0201060004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9pPr>
          </a:lstStyle>
          <a:p>
            <a:pPr indent="0" algn="ctr">
              <a:buNone/>
            </a:pPr>
            <a:r>
              <a:rPr lang="zh-CN" altLang="en-US" sz="7200" dirty="0">
                <a:solidFill>
                  <a:srgbClr val="000000"/>
                </a:solidFill>
                <a:latin typeface="+mn-lt"/>
                <a:ea typeface="+mn-ea"/>
                <a:cs typeface="+mn-ea"/>
                <a:sym typeface="+mn-lt"/>
              </a:rPr>
              <a:t>护眼食品</a:t>
            </a:r>
            <a:r>
              <a:rPr lang="en-US" altLang="zh-CN" sz="7200" dirty="0">
                <a:solidFill>
                  <a:srgbClr val="000000"/>
                </a:solidFill>
                <a:latin typeface="+mn-lt"/>
                <a:ea typeface="+mn-ea"/>
                <a:cs typeface="+mn-ea"/>
                <a:sym typeface="+mn-lt"/>
              </a:rPr>
              <a:t>ABC</a:t>
            </a:r>
            <a:endParaRPr lang="zh-CN" altLang="en-US" sz="7200" kern="0" dirty="0">
              <a:ln>
                <a:solidFill>
                  <a:schemeClr val="bg1"/>
                </a:solidFill>
              </a:ln>
              <a:solidFill>
                <a:srgbClr val="000000"/>
              </a:solidFill>
              <a:effectLst>
                <a:outerShdw blurRad="38100" dist="38100" dir="2700000" algn="tl">
                  <a:srgbClr val="000000">
                    <a:alpha val="43137"/>
                  </a:srgbClr>
                </a:outerShdw>
              </a:effectLst>
              <a:latin typeface="+mn-lt"/>
              <a:ea typeface="+mn-ea"/>
              <a:cs typeface="+mn-ea"/>
              <a:sym typeface="+mn-lt"/>
            </a:endParaRPr>
          </a:p>
        </p:txBody>
      </p:sp>
      <p:sp>
        <p:nvSpPr>
          <p:cNvPr id="15" name="文本框 14">
            <a:extLst>
              <a:ext uri="{FF2B5EF4-FFF2-40B4-BE49-F238E27FC236}">
                <a16:creationId xmlns="" xmlns:a16="http://schemas.microsoft.com/office/drawing/2014/main" id="{FF90765B-BAAD-4FD9-9339-29ED7C7CD7AB}"/>
              </a:ext>
            </a:extLst>
          </p:cNvPr>
          <p:cNvSpPr txBox="1"/>
          <p:nvPr/>
        </p:nvSpPr>
        <p:spPr>
          <a:xfrm>
            <a:off x="3228656" y="5134238"/>
            <a:ext cx="5731038" cy="400110"/>
          </a:xfrm>
          <a:prstGeom prst="rect">
            <a:avLst/>
          </a:prstGeom>
          <a:noFill/>
        </p:spPr>
        <p:txBody>
          <a:bodyPr wrap="square" rtlCol="0" anchor="t">
            <a:spAutoFit/>
          </a:bodyPr>
          <a:lstStyle/>
          <a:p>
            <a:pPr algn="dist"/>
            <a:r>
              <a:rPr lang="zh-CN" altLang="en-US" sz="2000" dirty="0">
                <a:solidFill>
                  <a:srgbClr val="000000"/>
                </a:solidFill>
                <a:cs typeface="+mn-ea"/>
                <a:sym typeface="+mn-lt"/>
              </a:rPr>
              <a:t>Eye food ABC</a:t>
            </a:r>
          </a:p>
        </p:txBody>
      </p:sp>
      <p:sp>
        <p:nvSpPr>
          <p:cNvPr id="18" name="文本框 17">
            <a:extLst>
              <a:ext uri="{FF2B5EF4-FFF2-40B4-BE49-F238E27FC236}">
                <a16:creationId xmlns="" xmlns:a16="http://schemas.microsoft.com/office/drawing/2014/main" id="{4C8A7CF7-6774-463D-AEF9-4A687E89C164}"/>
              </a:ext>
            </a:extLst>
          </p:cNvPr>
          <p:cNvSpPr txBox="1"/>
          <p:nvPr/>
        </p:nvSpPr>
        <p:spPr>
          <a:xfrm>
            <a:off x="5136731" y="2667239"/>
            <a:ext cx="2098651" cy="1200329"/>
          </a:xfrm>
          <a:prstGeom prst="rect">
            <a:avLst/>
          </a:prstGeom>
          <a:noFill/>
        </p:spPr>
        <p:txBody>
          <a:bodyPr wrap="none" rtlCol="0">
            <a:spAutoFit/>
          </a:bodyPr>
          <a:lstStyle/>
          <a:p>
            <a:r>
              <a:rPr lang="en-US" altLang="zh-CN" sz="2800" dirty="0">
                <a:solidFill>
                  <a:srgbClr val="000000"/>
                </a:solidFill>
                <a:cs typeface="+mn-ea"/>
                <a:sym typeface="+mn-lt"/>
              </a:rPr>
              <a:t>PART</a:t>
            </a:r>
            <a:r>
              <a:rPr lang="en-US" altLang="zh-CN" sz="7200" dirty="0">
                <a:solidFill>
                  <a:srgbClr val="000000"/>
                </a:solidFill>
                <a:cs typeface="+mn-ea"/>
                <a:sym typeface="+mn-lt"/>
              </a:rPr>
              <a:t>04</a:t>
            </a:r>
            <a:endParaRPr lang="en-US" altLang="zh-CN" sz="4400" dirty="0">
              <a:solidFill>
                <a:srgbClr val="000000"/>
              </a:solidFill>
              <a:cs typeface="+mn-ea"/>
              <a:sym typeface="+mn-lt"/>
            </a:endParaRPr>
          </a:p>
        </p:txBody>
      </p:sp>
    </p:spTree>
    <p:extLst>
      <p:ext uri="{BB962C8B-B14F-4D97-AF65-F5344CB8AC3E}">
        <p14:creationId xmlns:p14="http://schemas.microsoft.com/office/powerpoint/2010/main" val="2585037187"/>
      </p:ext>
    </p:extLst>
  </p:cSld>
  <p:clrMapOvr>
    <a:masterClrMapping/>
  </p:clrMapOvr>
  <mc:AlternateContent xmlns:mc="http://schemas.openxmlformats.org/markup-compatibility/2006" xmlns:p14="http://schemas.microsoft.com/office/powerpoint/2010/main">
    <mc:Choice Requires="p14">
      <p:transition spd="slow" p14:dur="20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3200"/>
                            </p:stCondLst>
                            <p:childTnLst>
                              <p:par>
                                <p:cTn id="31" presetID="38" presetClass="entr" presetSubtype="0" accel="50000" fill="hold" grpId="0" nodeType="afterEffect">
                                  <p:stCondLst>
                                    <p:cond delay="0"/>
                                  </p:stCondLst>
                                  <p:iterate type="lt">
                                    <p:tmPct val="50000"/>
                                  </p:iterate>
                                  <p:childTnLst>
                                    <p:set>
                                      <p:cBhvr>
                                        <p:cTn id="32" dur="1" fill="hold">
                                          <p:stCondLst>
                                            <p:cond delay="0"/>
                                          </p:stCondLst>
                                        </p:cTn>
                                        <p:tgtEl>
                                          <p:spTgt spid="18"/>
                                        </p:tgtEl>
                                        <p:attrNameLst>
                                          <p:attrName>style.visibility</p:attrName>
                                        </p:attrNameLst>
                                      </p:cBhvr>
                                      <p:to>
                                        <p:strVal val="visible"/>
                                      </p:to>
                                    </p:set>
                                    <p:set>
                                      <p:cBhvr>
                                        <p:cTn id="33" dur="227" fill="hold">
                                          <p:stCondLst>
                                            <p:cond delay="0"/>
                                          </p:stCondLst>
                                        </p:cTn>
                                        <p:tgtEl>
                                          <p:spTgt spid="18"/>
                                        </p:tgtEl>
                                        <p:attrNameLst>
                                          <p:attrName>style.rotation</p:attrName>
                                        </p:attrNameLst>
                                      </p:cBhvr>
                                      <p:to>
                                        <p:strVal val="-45.0"/>
                                      </p:to>
                                    </p:set>
                                    <p:anim calcmode="lin" valueType="num">
                                      <p:cBhvr>
                                        <p:cTn id="34" dur="227" fill="hold">
                                          <p:stCondLst>
                                            <p:cond delay="227"/>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35" dur="227"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36" dur="2" decel="50000" autoRev="1" fill="hold">
                                          <p:stCondLst>
                                            <p:cond delay="227"/>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37" dur="1" fill="hold">
                                          <p:stCondLst>
                                            <p:cond delay="499"/>
                                          </p:stCondLst>
                                        </p:cTn>
                                        <p:tgtEl>
                                          <p:spTgt spid="18"/>
                                        </p:tgtEl>
                                        <p:attrNameLst>
                                          <p:attrName>ppt_y</p:attrName>
                                        </p:attrNameLst>
                                      </p:cBhvr>
                                      <p:tavLst>
                                        <p:tav tm="0">
                                          <p:val>
                                            <p:strVal val="#ppt_y-(0.354*#ppt_w-0.172*#ppt_h)"/>
                                          </p:val>
                                        </p:tav>
                                        <p:tav tm="100000">
                                          <p:val>
                                            <p:strVal val="#ppt_y"/>
                                          </p:val>
                                        </p:tav>
                                      </p:tavLst>
                                    </p:anim>
                                  </p:childTnLst>
                                </p:cTn>
                              </p:par>
                            </p:childTnLst>
                          </p:cTn>
                        </p:par>
                        <p:par>
                          <p:cTn id="38" fill="hold">
                            <p:stCondLst>
                              <p:cond delay="4950"/>
                            </p:stCondLst>
                            <p:childTnLst>
                              <p:par>
                                <p:cTn id="39" presetID="45"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anim calcmode="lin" valueType="num">
                                      <p:cBhvr>
                                        <p:cTn id="42" dur="500" fill="hold"/>
                                        <p:tgtEl>
                                          <p:spTgt spid="14"/>
                                        </p:tgtEl>
                                        <p:attrNameLst>
                                          <p:attrName>ppt_w</p:attrName>
                                        </p:attrNameLst>
                                      </p:cBhvr>
                                      <p:tavLst>
                                        <p:tav tm="0" fmla="#ppt_w*sin(2.5*pi*$)">
                                          <p:val>
                                            <p:fltVal val="0"/>
                                          </p:val>
                                        </p:tav>
                                        <p:tav tm="100000">
                                          <p:val>
                                            <p:fltVal val="1"/>
                                          </p:val>
                                        </p:tav>
                                      </p:tavLst>
                                    </p:anim>
                                    <p:anim calcmode="lin" valueType="num">
                                      <p:cBhvr>
                                        <p:cTn id="43" dur="500" fill="hold"/>
                                        <p:tgtEl>
                                          <p:spTgt spid="14"/>
                                        </p:tgtEl>
                                        <p:attrNameLst>
                                          <p:attrName>ppt_h</p:attrName>
                                        </p:attrNameLst>
                                      </p:cBhvr>
                                      <p:tavLst>
                                        <p:tav tm="0">
                                          <p:val>
                                            <p:strVal val="#ppt_h"/>
                                          </p:val>
                                        </p:tav>
                                        <p:tav tm="100000">
                                          <p:val>
                                            <p:strVal val="#ppt_h"/>
                                          </p:val>
                                        </p:tav>
                                      </p:tavLst>
                                    </p:anim>
                                  </p:childTnLst>
                                </p:cTn>
                              </p:par>
                            </p:childTnLst>
                          </p:cTn>
                        </p:par>
                        <p:par>
                          <p:cTn id="44" fill="hold">
                            <p:stCondLst>
                              <p:cond delay="5450"/>
                            </p:stCondLst>
                            <p:childTnLst>
                              <p:par>
                                <p:cTn id="45" presetID="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729C0C7-F0CA-4507-987B-B3AA4EC60222}"/>
              </a:ext>
            </a:extLst>
          </p:cNvPr>
          <p:cNvSpPr txBox="1"/>
          <p:nvPr/>
        </p:nvSpPr>
        <p:spPr>
          <a:xfrm>
            <a:off x="3959290" y="579676"/>
            <a:ext cx="4166525" cy="590931"/>
          </a:xfrm>
          <a:prstGeom prst="rect">
            <a:avLst/>
          </a:prstGeom>
          <a:noFill/>
        </p:spPr>
        <p:txBody>
          <a:bodyPr wrap="none" rtlCol="0">
            <a:spAutoFit/>
          </a:bodyPr>
          <a:lstStyle/>
          <a:p>
            <a:pPr algn="l" eaLnBrk="1" hangingPunct="1">
              <a:lnSpc>
                <a:spcPct val="90000"/>
              </a:lnSpc>
              <a:buFontTx/>
              <a:buNone/>
            </a:pPr>
            <a:r>
              <a:rPr lang="zh-CN" altLang="en-US" sz="3600">
                <a:solidFill>
                  <a:schemeClr val="tx1"/>
                </a:solidFill>
                <a:cs typeface="+mn-ea"/>
                <a:sym typeface="+mn-lt"/>
              </a:rPr>
              <a:t>富含维生素</a:t>
            </a:r>
            <a:r>
              <a:rPr lang="en-US" altLang="zh-CN" sz="3600">
                <a:solidFill>
                  <a:schemeClr val="tx1"/>
                </a:solidFill>
                <a:cs typeface="+mn-ea"/>
                <a:sym typeface="+mn-lt"/>
              </a:rPr>
              <a:t>A</a:t>
            </a:r>
            <a:r>
              <a:rPr lang="zh-CN" altLang="en-US" sz="3600">
                <a:solidFill>
                  <a:schemeClr val="tx1"/>
                </a:solidFill>
                <a:cs typeface="+mn-ea"/>
                <a:sym typeface="+mn-lt"/>
              </a:rPr>
              <a:t>的食物</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EF14C088-D6BD-42C5-B9CA-B46FF5BD32DA}"/>
              </a:ext>
            </a:extLst>
          </p:cNvPr>
          <p:cNvSpPr txBox="1"/>
          <p:nvPr/>
        </p:nvSpPr>
        <p:spPr>
          <a:xfrm>
            <a:off x="6491250" y="1843362"/>
            <a:ext cx="4896108" cy="3945952"/>
          </a:xfrm>
          <a:prstGeom prst="rect">
            <a:avLst/>
          </a:prstGeom>
          <a:noFill/>
        </p:spPr>
        <p:txBody>
          <a:bodyPr wrap="square" rtlCol="0" anchor="t">
            <a:spAutoFit/>
          </a:bodyPr>
          <a:lstStyle/>
          <a:p>
            <a:pPr eaLnBrk="1" hangingPunct="1">
              <a:lnSpc>
                <a:spcPts val="3365"/>
              </a:lnSpc>
              <a:buNone/>
            </a:pPr>
            <a:r>
              <a:rPr lang="zh-CN" altLang="en-US" sz="2000" dirty="0">
                <a:solidFill>
                  <a:srgbClr val="000000"/>
                </a:solidFill>
                <a:cs typeface="+mn-ea"/>
                <a:sym typeface="+mn-lt"/>
              </a:rPr>
              <a:t>缺乏维生素A的时候，眼睛对黑暗环境的适应能力减退，严重的时候容易患夜盲症。维生素A还可以预防和治疗干眼病。所以每天应摄入足够的维生素A。维生素A的最好来源是各种动物的肝脏、鱼肝油、奶类和蛋类，植物性的食物中含有的胡萝卜素可以在体内转化为维生素A，比如胡萝卜、苋菜、菠菜、韭菜、青椒、红薯以及水果中的桔子、杏子、柿子等。</a:t>
            </a:r>
          </a:p>
        </p:txBody>
      </p:sp>
      <p:pic>
        <p:nvPicPr>
          <p:cNvPr id="5" name="图片 4">
            <a:extLst>
              <a:ext uri="{FF2B5EF4-FFF2-40B4-BE49-F238E27FC236}">
                <a16:creationId xmlns="" xmlns:a16="http://schemas.microsoft.com/office/drawing/2014/main" id="{4702319E-5AC0-490B-AE4C-C9BF6D8F231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027" t="20730" r="9656" b="19003"/>
          <a:stretch/>
        </p:blipFill>
        <p:spPr>
          <a:xfrm>
            <a:off x="983432" y="1843362"/>
            <a:ext cx="4896108" cy="3673870"/>
          </a:xfrm>
          <a:prstGeom prst="rect">
            <a:avLst/>
          </a:prstGeom>
        </p:spPr>
      </p:pic>
    </p:spTree>
    <p:extLst>
      <p:ext uri="{BB962C8B-B14F-4D97-AF65-F5344CB8AC3E}">
        <p14:creationId xmlns:p14="http://schemas.microsoft.com/office/powerpoint/2010/main" val="259832079"/>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924084A6-E565-4C9D-8B86-05E81D36E349}"/>
              </a:ext>
            </a:extLst>
          </p:cNvPr>
          <p:cNvSpPr txBox="1"/>
          <p:nvPr/>
        </p:nvSpPr>
        <p:spPr>
          <a:xfrm>
            <a:off x="4025739" y="583629"/>
            <a:ext cx="4164923" cy="590931"/>
          </a:xfrm>
          <a:prstGeom prst="rect">
            <a:avLst/>
          </a:prstGeom>
          <a:noFill/>
        </p:spPr>
        <p:txBody>
          <a:bodyPr wrap="none" rtlCol="0">
            <a:spAutoFit/>
          </a:bodyPr>
          <a:lstStyle/>
          <a:p>
            <a:pPr algn="l" eaLnBrk="1" hangingPunct="1">
              <a:lnSpc>
                <a:spcPct val="90000"/>
              </a:lnSpc>
              <a:buFontTx/>
              <a:buNone/>
            </a:pPr>
            <a:r>
              <a:rPr lang="zh-CN" altLang="en-US" sz="3600">
                <a:solidFill>
                  <a:schemeClr val="tx1"/>
                </a:solidFill>
                <a:cs typeface="+mn-ea"/>
                <a:sym typeface="+mn-lt"/>
              </a:rPr>
              <a:t>富含维生素</a:t>
            </a:r>
            <a:r>
              <a:rPr lang="en-US" altLang="zh-CN" sz="3600">
                <a:solidFill>
                  <a:schemeClr val="tx1"/>
                </a:solidFill>
                <a:cs typeface="+mn-ea"/>
                <a:sym typeface="+mn-lt"/>
              </a:rPr>
              <a:t>B</a:t>
            </a:r>
            <a:r>
              <a:rPr lang="zh-CN" altLang="en-US" sz="3600">
                <a:solidFill>
                  <a:schemeClr val="tx1"/>
                </a:solidFill>
                <a:cs typeface="+mn-ea"/>
                <a:sym typeface="+mn-lt"/>
              </a:rPr>
              <a:t>的食物</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75F2B305-459F-4089-923A-992D89F9ED2A}"/>
              </a:ext>
            </a:extLst>
          </p:cNvPr>
          <p:cNvSpPr txBox="1"/>
          <p:nvPr/>
        </p:nvSpPr>
        <p:spPr>
          <a:xfrm>
            <a:off x="6770036" y="2153844"/>
            <a:ext cx="4550797" cy="3247043"/>
          </a:xfrm>
          <a:prstGeom prst="rect">
            <a:avLst/>
          </a:prstGeom>
          <a:noFill/>
        </p:spPr>
        <p:txBody>
          <a:bodyPr wrap="square" rtlCol="0" anchor="t">
            <a:spAutoFit/>
          </a:bodyPr>
          <a:lstStyle/>
          <a:p>
            <a:pPr eaLnBrk="1" hangingPunct="1">
              <a:lnSpc>
                <a:spcPct val="150000"/>
              </a:lnSpc>
              <a:buNone/>
            </a:pPr>
            <a:r>
              <a:rPr lang="zh-CN" altLang="en-US" sz="2000" dirty="0">
                <a:solidFill>
                  <a:srgbClr val="000000"/>
                </a:solidFill>
                <a:cs typeface="+mn-ea"/>
                <a:sym typeface="+mn-lt"/>
              </a:rPr>
              <a:t>眼睛的视网膜中储存有相当多量的游离维生素B2。维生素B族缺乏，会导致眼睛畏光、流泪、烧疼及发痒、视觉疲劳、眼帘痉挛。含维生素B族丰富的食物有全谷类、肝脏、酵母、酸酪、小麦胚芽、豆类、牛奶(维生素B2)、肉类(维生素B1， 烟碱酸)。</a:t>
            </a:r>
          </a:p>
        </p:txBody>
      </p:sp>
      <p:pic>
        <p:nvPicPr>
          <p:cNvPr id="7" name="图片 6">
            <a:extLst>
              <a:ext uri="{FF2B5EF4-FFF2-40B4-BE49-F238E27FC236}">
                <a16:creationId xmlns="" xmlns:a16="http://schemas.microsoft.com/office/drawing/2014/main" id="{324D1BD7-C1C5-4B1C-800C-7C2027B7B2B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516" t="20806" r="8807" b="21272"/>
          <a:stretch/>
        </p:blipFill>
        <p:spPr>
          <a:xfrm>
            <a:off x="871167" y="2515245"/>
            <a:ext cx="5911086" cy="2883803"/>
          </a:xfrm>
          <a:prstGeom prst="rect">
            <a:avLst/>
          </a:prstGeom>
        </p:spPr>
      </p:pic>
    </p:spTree>
    <p:extLst>
      <p:ext uri="{BB962C8B-B14F-4D97-AF65-F5344CB8AC3E}">
        <p14:creationId xmlns:p14="http://schemas.microsoft.com/office/powerpoint/2010/main" val="375833149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CDEF8651-E095-4451-9B80-C8EA712CC7DD}"/>
              </a:ext>
            </a:extLst>
          </p:cNvPr>
          <p:cNvSpPr txBox="1"/>
          <p:nvPr/>
        </p:nvSpPr>
        <p:spPr>
          <a:xfrm>
            <a:off x="3979243" y="583630"/>
            <a:ext cx="4174541" cy="590931"/>
          </a:xfrm>
          <a:prstGeom prst="rect">
            <a:avLst/>
          </a:prstGeom>
          <a:noFill/>
        </p:spPr>
        <p:txBody>
          <a:bodyPr wrap="none" rtlCol="0">
            <a:spAutoFit/>
          </a:bodyPr>
          <a:lstStyle/>
          <a:p>
            <a:pPr algn="l" eaLnBrk="1" hangingPunct="1">
              <a:lnSpc>
                <a:spcPct val="90000"/>
              </a:lnSpc>
              <a:buFontTx/>
              <a:buNone/>
            </a:pPr>
            <a:r>
              <a:rPr lang="zh-CN" altLang="en-US" sz="3600">
                <a:solidFill>
                  <a:schemeClr val="tx1"/>
                </a:solidFill>
                <a:cs typeface="+mn-ea"/>
                <a:sym typeface="+mn-lt"/>
              </a:rPr>
              <a:t>富含维生素</a:t>
            </a:r>
            <a:r>
              <a:rPr lang="en-US" altLang="zh-CN" sz="3600">
                <a:solidFill>
                  <a:schemeClr val="tx1"/>
                </a:solidFill>
                <a:cs typeface="+mn-ea"/>
                <a:sym typeface="+mn-lt"/>
              </a:rPr>
              <a:t>C</a:t>
            </a:r>
            <a:r>
              <a:rPr lang="zh-CN" altLang="en-US" sz="3600">
                <a:solidFill>
                  <a:schemeClr val="tx1"/>
                </a:solidFill>
                <a:cs typeface="+mn-ea"/>
                <a:sym typeface="+mn-lt"/>
              </a:rPr>
              <a:t>的食物</a:t>
            </a:r>
            <a:endParaRPr lang="zh-CN" altLang="en-US"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F553866E-AD74-4D1B-81F2-B6F172E1FDC2}"/>
              </a:ext>
            </a:extLst>
          </p:cNvPr>
          <p:cNvSpPr txBox="1"/>
          <p:nvPr/>
        </p:nvSpPr>
        <p:spPr>
          <a:xfrm>
            <a:off x="1043951" y="1861997"/>
            <a:ext cx="4827915" cy="3877985"/>
          </a:xfrm>
          <a:prstGeom prst="rect">
            <a:avLst/>
          </a:prstGeom>
          <a:noFill/>
        </p:spPr>
        <p:txBody>
          <a:bodyPr wrap="square" rtlCol="0" anchor="t">
            <a:spAutoFit/>
          </a:bodyPr>
          <a:lstStyle/>
          <a:p>
            <a:pPr marL="0" indent="0" algn="r" eaLnBrk="1" hangingPunct="1">
              <a:lnSpc>
                <a:spcPct val="150000"/>
              </a:lnSpc>
              <a:buNone/>
            </a:pPr>
            <a:r>
              <a:rPr lang="zh-CN" altLang="en-US" sz="2400" dirty="0">
                <a:solidFill>
                  <a:srgbClr val="000000"/>
                </a:solidFill>
                <a:cs typeface="+mn-ea"/>
                <a:sym typeface="+mn-lt"/>
              </a:rPr>
              <a:t>维生素C是组成眼球晶状体的成分之一。如果缺乏维生素C容易患白内障。因此，宝贝应该在每天的饮食中注意摄取含维生素C丰富的食物，如新鲜蔬菜和水果，其中尤其以青椒、黄瓜、菜花、鲜枣、梨、桔子等含量最高。 </a:t>
            </a:r>
            <a:endParaRPr lang="zh-CN" altLang="en-US" sz="2400" dirty="0">
              <a:cs typeface="+mn-ea"/>
              <a:sym typeface="+mn-lt"/>
            </a:endParaRPr>
          </a:p>
        </p:txBody>
      </p:sp>
      <p:pic>
        <p:nvPicPr>
          <p:cNvPr id="4" name="图片 3">
            <a:extLst>
              <a:ext uri="{FF2B5EF4-FFF2-40B4-BE49-F238E27FC236}">
                <a16:creationId xmlns="" xmlns:a16="http://schemas.microsoft.com/office/drawing/2014/main" id="{A078FB5F-7FAB-4ADC-8A97-785196E5240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0136" y="1556792"/>
            <a:ext cx="4522998" cy="4522998"/>
          </a:xfrm>
          <a:prstGeom prst="rect">
            <a:avLst/>
          </a:prstGeom>
        </p:spPr>
      </p:pic>
    </p:spTree>
    <p:extLst>
      <p:ext uri="{BB962C8B-B14F-4D97-AF65-F5344CB8AC3E}">
        <p14:creationId xmlns:p14="http://schemas.microsoft.com/office/powerpoint/2010/main" val="3366214699"/>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808FC6A-E016-42C8-B40C-2E09499CED97}"/>
              </a:ext>
            </a:extLst>
          </p:cNvPr>
          <p:cNvSpPr txBox="1"/>
          <p:nvPr/>
        </p:nvSpPr>
        <p:spPr>
          <a:xfrm>
            <a:off x="4347120" y="522411"/>
            <a:ext cx="3499676" cy="646331"/>
          </a:xfrm>
          <a:prstGeom prst="rect">
            <a:avLst/>
          </a:prstGeom>
          <a:noFill/>
        </p:spPr>
        <p:txBody>
          <a:bodyPr wrap="none" rtlCol="0">
            <a:spAutoFit/>
          </a:bodyPr>
          <a:lstStyle/>
          <a:p>
            <a:pPr algn="ctr">
              <a:defRPr/>
            </a:pPr>
            <a:r>
              <a:rPr lang="en-US" altLang="zh-CN" sz="3600">
                <a:cs typeface="+mn-ea"/>
                <a:sym typeface="+mn-lt"/>
              </a:rPr>
              <a:t>3B</a:t>
            </a:r>
            <a:r>
              <a:rPr lang="zh-CN" altLang="en-US" sz="3600">
                <a:cs typeface="+mn-ea"/>
                <a:sym typeface="+mn-lt"/>
              </a:rPr>
              <a:t>视力护眼口诀</a:t>
            </a:r>
            <a:endParaRPr lang="zh-CN" altLang="en-US" sz="3600" dirty="0">
              <a:cs typeface="+mn-ea"/>
              <a:sym typeface="+mn-lt"/>
            </a:endParaRPr>
          </a:p>
        </p:txBody>
      </p:sp>
      <p:sp>
        <p:nvSpPr>
          <p:cNvPr id="3" name="文本框 2">
            <a:extLst>
              <a:ext uri="{FF2B5EF4-FFF2-40B4-BE49-F238E27FC236}">
                <a16:creationId xmlns="" xmlns:a16="http://schemas.microsoft.com/office/drawing/2014/main" id="{D718FEE2-AFCD-48AE-B628-736F2DCFF50C}"/>
              </a:ext>
            </a:extLst>
          </p:cNvPr>
          <p:cNvSpPr txBox="1"/>
          <p:nvPr/>
        </p:nvSpPr>
        <p:spPr>
          <a:xfrm>
            <a:off x="6220331" y="1803980"/>
            <a:ext cx="2491740" cy="460375"/>
          </a:xfrm>
          <a:prstGeom prst="rect">
            <a:avLst/>
          </a:prstGeom>
          <a:noFill/>
        </p:spPr>
        <p:txBody>
          <a:bodyPr wrap="square" rtlCol="0">
            <a:spAutoFit/>
          </a:bodyPr>
          <a:lstStyle/>
          <a:p>
            <a:r>
              <a:rPr lang="zh-CN" altLang="en-US" sz="2400" dirty="0">
                <a:solidFill>
                  <a:schemeClr val="tx1"/>
                </a:solidFill>
                <a:cs typeface="+mn-ea"/>
                <a:sym typeface="+mn-lt"/>
              </a:rPr>
              <a:t>Blink：多眨眼</a:t>
            </a:r>
          </a:p>
        </p:txBody>
      </p:sp>
      <p:sp>
        <p:nvSpPr>
          <p:cNvPr id="4" name="文本框 3">
            <a:extLst>
              <a:ext uri="{FF2B5EF4-FFF2-40B4-BE49-F238E27FC236}">
                <a16:creationId xmlns="" xmlns:a16="http://schemas.microsoft.com/office/drawing/2014/main" id="{2FA7C58D-06B5-4F8B-860D-F1BCB0A78367}"/>
              </a:ext>
            </a:extLst>
          </p:cNvPr>
          <p:cNvSpPr txBox="1"/>
          <p:nvPr/>
        </p:nvSpPr>
        <p:spPr>
          <a:xfrm>
            <a:off x="6220331" y="2202760"/>
            <a:ext cx="5038725" cy="623248"/>
          </a:xfrm>
          <a:prstGeom prst="rect">
            <a:avLst/>
          </a:prstGeom>
          <a:noFill/>
        </p:spPr>
        <p:txBody>
          <a:bodyPr wrap="square" rtlCol="0">
            <a:spAutoFit/>
          </a:bodyPr>
          <a:lstStyle/>
          <a:p>
            <a:pPr eaLnBrk="1" hangingPunct="1">
              <a:lnSpc>
                <a:spcPct val="150000"/>
              </a:lnSpc>
            </a:pPr>
            <a:r>
              <a:rPr lang="zh-CN" altLang="en-US" sz="1200">
                <a:solidFill>
                  <a:srgbClr val="000000"/>
                </a:solidFill>
                <a:cs typeface="+mn-ea"/>
                <a:sym typeface="+mn-lt"/>
              </a:rPr>
              <a:t>长时间凝视电脑，会减少眼睛眨动，引起眼睛的干燥，因此平时应多眨动眼睛，保持眼睛湿润。</a:t>
            </a:r>
            <a:endParaRPr lang="zh-CN" altLang="en-US" sz="1200" dirty="0">
              <a:solidFill>
                <a:srgbClr val="000000"/>
              </a:solidFill>
              <a:cs typeface="+mn-ea"/>
              <a:sym typeface="+mn-lt"/>
            </a:endParaRPr>
          </a:p>
        </p:txBody>
      </p:sp>
      <p:sp>
        <p:nvSpPr>
          <p:cNvPr id="5" name="文本框 4">
            <a:extLst>
              <a:ext uri="{FF2B5EF4-FFF2-40B4-BE49-F238E27FC236}">
                <a16:creationId xmlns="" xmlns:a16="http://schemas.microsoft.com/office/drawing/2014/main" id="{1F9B4501-6C38-422D-AFF3-CA249615003A}"/>
              </a:ext>
            </a:extLst>
          </p:cNvPr>
          <p:cNvSpPr txBox="1"/>
          <p:nvPr/>
        </p:nvSpPr>
        <p:spPr>
          <a:xfrm>
            <a:off x="6220331" y="3118678"/>
            <a:ext cx="2720340" cy="460375"/>
          </a:xfrm>
          <a:prstGeom prst="rect">
            <a:avLst/>
          </a:prstGeom>
          <a:noFill/>
        </p:spPr>
        <p:txBody>
          <a:bodyPr wrap="square" rtlCol="0">
            <a:spAutoFit/>
          </a:bodyPr>
          <a:lstStyle/>
          <a:p>
            <a:pPr eaLnBrk="1" hangingPunct="1"/>
            <a:r>
              <a:rPr lang="zh-CN" altLang="en-US" sz="2400" dirty="0">
                <a:solidFill>
                  <a:schemeClr val="tx1"/>
                </a:solidFill>
                <a:cs typeface="+mn-ea"/>
                <a:sym typeface="+mn-lt"/>
              </a:rPr>
              <a:t>Breathe：深呼吸</a:t>
            </a:r>
          </a:p>
        </p:txBody>
      </p:sp>
      <p:sp>
        <p:nvSpPr>
          <p:cNvPr id="6" name="文本框 5">
            <a:extLst>
              <a:ext uri="{FF2B5EF4-FFF2-40B4-BE49-F238E27FC236}">
                <a16:creationId xmlns="" xmlns:a16="http://schemas.microsoft.com/office/drawing/2014/main" id="{2B63E356-6EC5-49D1-BA01-0F0A278B1669}"/>
              </a:ext>
            </a:extLst>
          </p:cNvPr>
          <p:cNvSpPr txBox="1"/>
          <p:nvPr/>
        </p:nvSpPr>
        <p:spPr>
          <a:xfrm>
            <a:off x="6220331" y="3498408"/>
            <a:ext cx="5039995" cy="623248"/>
          </a:xfrm>
          <a:prstGeom prst="rect">
            <a:avLst/>
          </a:prstGeom>
          <a:noFill/>
        </p:spPr>
        <p:txBody>
          <a:bodyPr wrap="square" rtlCol="0">
            <a:spAutoFit/>
          </a:bodyPr>
          <a:lstStyle/>
          <a:p>
            <a:pPr eaLnBrk="1" hangingPunct="1">
              <a:lnSpc>
                <a:spcPct val="150000"/>
              </a:lnSpc>
            </a:pPr>
            <a:r>
              <a:rPr lang="zh-CN" altLang="en-US" sz="1200">
                <a:solidFill>
                  <a:srgbClr val="000000"/>
                </a:solidFill>
                <a:cs typeface="+mn-ea"/>
                <a:sym typeface="+mn-lt"/>
              </a:rPr>
              <a:t>长时间凝视于电脑荧幕常会导致暂时停止呼吸，应保持呼吸顺畅，并放松身体与精神。</a:t>
            </a:r>
            <a:endParaRPr lang="zh-CN" altLang="en-US" sz="1200" dirty="0">
              <a:solidFill>
                <a:srgbClr val="000000"/>
              </a:solidFill>
              <a:cs typeface="+mn-ea"/>
              <a:sym typeface="+mn-lt"/>
            </a:endParaRPr>
          </a:p>
        </p:txBody>
      </p:sp>
      <p:sp>
        <p:nvSpPr>
          <p:cNvPr id="7" name="文本框 6">
            <a:extLst>
              <a:ext uri="{FF2B5EF4-FFF2-40B4-BE49-F238E27FC236}">
                <a16:creationId xmlns="" xmlns:a16="http://schemas.microsoft.com/office/drawing/2014/main" id="{E5E3C86E-D80A-40F9-BF6A-7A7532B80856}"/>
              </a:ext>
            </a:extLst>
          </p:cNvPr>
          <p:cNvSpPr txBox="1"/>
          <p:nvPr/>
        </p:nvSpPr>
        <p:spPr>
          <a:xfrm>
            <a:off x="6220331" y="4433956"/>
            <a:ext cx="2491105" cy="460375"/>
          </a:xfrm>
          <a:prstGeom prst="rect">
            <a:avLst/>
          </a:prstGeom>
          <a:noFill/>
        </p:spPr>
        <p:txBody>
          <a:bodyPr wrap="square" rtlCol="0">
            <a:spAutoFit/>
          </a:bodyPr>
          <a:lstStyle/>
          <a:p>
            <a:r>
              <a:rPr lang="zh-CN" altLang="en-US" sz="2400" dirty="0">
                <a:solidFill>
                  <a:schemeClr val="tx1"/>
                </a:solidFill>
                <a:cs typeface="+mn-ea"/>
                <a:sym typeface="+mn-lt"/>
              </a:rPr>
              <a:t>Break：休息</a:t>
            </a:r>
          </a:p>
        </p:txBody>
      </p:sp>
      <p:sp>
        <p:nvSpPr>
          <p:cNvPr id="8" name="文本框 7">
            <a:extLst>
              <a:ext uri="{FF2B5EF4-FFF2-40B4-BE49-F238E27FC236}">
                <a16:creationId xmlns="" xmlns:a16="http://schemas.microsoft.com/office/drawing/2014/main" id="{75F3BD88-07D8-4D34-8422-7D3817908E94}"/>
              </a:ext>
            </a:extLst>
          </p:cNvPr>
          <p:cNvSpPr txBox="1"/>
          <p:nvPr/>
        </p:nvSpPr>
        <p:spPr>
          <a:xfrm>
            <a:off x="6220331" y="4829561"/>
            <a:ext cx="5124450" cy="922020"/>
          </a:xfrm>
          <a:prstGeom prst="rect">
            <a:avLst/>
          </a:prstGeom>
          <a:noFill/>
        </p:spPr>
        <p:txBody>
          <a:bodyPr wrap="square" rtlCol="0">
            <a:spAutoFit/>
          </a:bodyPr>
          <a:lstStyle/>
          <a:p>
            <a:pPr eaLnBrk="1" hangingPunct="1">
              <a:lnSpc>
                <a:spcPct val="150000"/>
              </a:lnSpc>
            </a:pPr>
            <a:r>
              <a:rPr lang="zh-CN" altLang="en-US" sz="1200">
                <a:solidFill>
                  <a:srgbClr val="000000"/>
                </a:solidFill>
                <a:cs typeface="+mn-ea"/>
                <a:sym typeface="+mn-lt"/>
              </a:rPr>
              <a:t>每工作或阅读10分钟应看远10秒，让眼睛可以放松。每工作或阅读1小时，应该休息5分钟，可以做些眼睛运动，让眼睛休息。每工作或阅读2－3小时就该起来喝杯茶动一动。</a:t>
            </a:r>
            <a:endParaRPr lang="zh-CN" altLang="en-US" sz="1200" dirty="0">
              <a:solidFill>
                <a:srgbClr val="000000"/>
              </a:solidFill>
              <a:cs typeface="+mn-ea"/>
              <a:sym typeface="+mn-lt"/>
            </a:endParaRPr>
          </a:p>
        </p:txBody>
      </p:sp>
      <p:pic>
        <p:nvPicPr>
          <p:cNvPr id="10" name="图片 9">
            <a:extLst>
              <a:ext uri="{FF2B5EF4-FFF2-40B4-BE49-F238E27FC236}">
                <a16:creationId xmlns="" xmlns:a16="http://schemas.microsoft.com/office/drawing/2014/main" id="{D7D1606A-ED8E-4770-A487-D89A1A6010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024" t="28095" r="9625" b="26707"/>
          <a:stretch/>
        </p:blipFill>
        <p:spPr>
          <a:xfrm>
            <a:off x="948037" y="2863802"/>
            <a:ext cx="4882545" cy="1892459"/>
          </a:xfrm>
          <a:prstGeom prst="rect">
            <a:avLst/>
          </a:prstGeom>
        </p:spPr>
      </p:pic>
    </p:spTree>
    <p:extLst>
      <p:ext uri="{BB962C8B-B14F-4D97-AF65-F5344CB8AC3E}">
        <p14:creationId xmlns:p14="http://schemas.microsoft.com/office/powerpoint/2010/main" val="3051328722"/>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ppt_x"/>
                                          </p:val>
                                        </p:tav>
                                        <p:tav tm="100000">
                                          <p:val>
                                            <p:strVal val="#ppt_x"/>
                                          </p:val>
                                        </p:tav>
                                      </p:tavLst>
                                    </p:anim>
                                    <p:anim calcmode="lin" valueType="num">
                                      <p:cBhvr additive="base">
                                        <p:cTn id="27" dur="500" fill="hold"/>
                                        <p:tgtEl>
                                          <p:spTgt spid="6"/>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barn(inVertical)">
                                      <p:cBhvr>
                                        <p:cTn id="31" dur="500"/>
                                        <p:tgtEl>
                                          <p:spTgt spid="7"/>
                                        </p:tgtEl>
                                      </p:cBhvr>
                                    </p:animEffect>
                                  </p:childTnLst>
                                </p:cTn>
                              </p:par>
                            </p:childTnLst>
                          </p:cTn>
                        </p:par>
                        <p:par>
                          <p:cTn id="32" fill="hold">
                            <p:stCondLst>
                              <p:cond delay="300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DCDD4011-261C-4B4A-83CA-1FFFEFC6064D}"/>
              </a:ext>
            </a:extLst>
          </p:cNvPr>
          <p:cNvSpPr txBox="1"/>
          <p:nvPr/>
        </p:nvSpPr>
        <p:spPr>
          <a:xfrm>
            <a:off x="2630843" y="522411"/>
            <a:ext cx="6933308" cy="646331"/>
          </a:xfrm>
          <a:prstGeom prst="rect">
            <a:avLst/>
          </a:prstGeom>
          <a:noFill/>
        </p:spPr>
        <p:txBody>
          <a:bodyPr wrap="none" rtlCol="0">
            <a:spAutoFit/>
          </a:bodyPr>
          <a:lstStyle/>
          <a:p>
            <a:pPr algn="ctr">
              <a:defRPr/>
            </a:pPr>
            <a:r>
              <a:rPr lang="zh-CN" altLang="en-US" sz="3600" dirty="0">
                <a:cs typeface="+mn-ea"/>
                <a:sym typeface="+mn-lt"/>
              </a:rPr>
              <a:t>需要马上看眼科医生的</a:t>
            </a:r>
            <a:r>
              <a:rPr lang="en-US" altLang="zh-CN" sz="3600" dirty="0">
                <a:cs typeface="+mn-ea"/>
                <a:sym typeface="+mn-lt"/>
              </a:rPr>
              <a:t>5</a:t>
            </a:r>
            <a:r>
              <a:rPr lang="zh-CN" altLang="en-US" sz="3600" dirty="0">
                <a:cs typeface="+mn-ea"/>
                <a:sym typeface="+mn-lt"/>
              </a:rPr>
              <a:t>种情况是</a:t>
            </a:r>
          </a:p>
        </p:txBody>
      </p:sp>
      <p:sp>
        <p:nvSpPr>
          <p:cNvPr id="3" name="文本框 2">
            <a:extLst>
              <a:ext uri="{FF2B5EF4-FFF2-40B4-BE49-F238E27FC236}">
                <a16:creationId xmlns="" xmlns:a16="http://schemas.microsoft.com/office/drawing/2014/main" id="{1AEE1D0D-3600-411E-8914-FDEBF8E49E01}"/>
              </a:ext>
            </a:extLst>
          </p:cNvPr>
          <p:cNvSpPr txBox="1"/>
          <p:nvPr/>
        </p:nvSpPr>
        <p:spPr>
          <a:xfrm>
            <a:off x="1053164" y="2373845"/>
            <a:ext cx="6312515" cy="477054"/>
          </a:xfrm>
          <a:prstGeom prst="rect">
            <a:avLst/>
          </a:prstGeom>
          <a:noFill/>
        </p:spPr>
        <p:txBody>
          <a:bodyPr wrap="square" rtlCol="0" anchor="t">
            <a:spAutoFit/>
          </a:bodyPr>
          <a:lstStyle/>
          <a:p>
            <a:pPr>
              <a:lnSpc>
                <a:spcPct val="150000"/>
              </a:lnSpc>
            </a:pPr>
            <a:r>
              <a:rPr lang="en-US" altLang="zh-CN" sz="2000" dirty="0">
                <a:solidFill>
                  <a:srgbClr val="000000"/>
                </a:solidFill>
                <a:cs typeface="+mn-ea"/>
                <a:sym typeface="+mn-lt"/>
              </a:rPr>
              <a:t>1.</a:t>
            </a:r>
            <a:r>
              <a:rPr lang="zh-CN" altLang="en-US" sz="2000" dirty="0">
                <a:solidFill>
                  <a:srgbClr val="000000"/>
                </a:solidFill>
                <a:cs typeface="+mn-ea"/>
                <a:sym typeface="+mn-lt"/>
              </a:rPr>
              <a:t>突然之间一只眼睛或两只眼睛一点也看不见东西。</a:t>
            </a:r>
          </a:p>
        </p:txBody>
      </p:sp>
      <p:sp>
        <p:nvSpPr>
          <p:cNvPr id="4" name="文本框 3">
            <a:extLst>
              <a:ext uri="{FF2B5EF4-FFF2-40B4-BE49-F238E27FC236}">
                <a16:creationId xmlns="" xmlns:a16="http://schemas.microsoft.com/office/drawing/2014/main" id="{4ED2382D-EE35-47E8-98C8-545775BD2535}"/>
              </a:ext>
            </a:extLst>
          </p:cNvPr>
          <p:cNvSpPr txBox="1"/>
          <p:nvPr/>
        </p:nvSpPr>
        <p:spPr>
          <a:xfrm>
            <a:off x="1053164" y="3034869"/>
            <a:ext cx="3746538" cy="400110"/>
          </a:xfrm>
          <a:prstGeom prst="rect">
            <a:avLst/>
          </a:prstGeom>
          <a:noFill/>
        </p:spPr>
        <p:txBody>
          <a:bodyPr wrap="none" rtlCol="0" anchor="t">
            <a:spAutoFit/>
          </a:bodyPr>
          <a:lstStyle/>
          <a:p>
            <a:r>
              <a:rPr lang="en-US" altLang="zh-CN" sz="2000" dirty="0">
                <a:solidFill>
                  <a:srgbClr val="000000"/>
                </a:solidFill>
                <a:cs typeface="+mn-ea"/>
                <a:sym typeface="+mn-lt"/>
              </a:rPr>
              <a:t>2.</a:t>
            </a:r>
            <a:r>
              <a:rPr lang="zh-CN" altLang="en-US" sz="2000" dirty="0">
                <a:solidFill>
                  <a:srgbClr val="000000"/>
                </a:solidFill>
                <a:cs typeface="+mn-ea"/>
                <a:sym typeface="+mn-lt"/>
              </a:rPr>
              <a:t>突然之间眼睛看东西很模糊。</a:t>
            </a:r>
          </a:p>
        </p:txBody>
      </p:sp>
      <p:sp>
        <p:nvSpPr>
          <p:cNvPr id="5" name="文本框 4">
            <a:extLst>
              <a:ext uri="{FF2B5EF4-FFF2-40B4-BE49-F238E27FC236}">
                <a16:creationId xmlns="" xmlns:a16="http://schemas.microsoft.com/office/drawing/2014/main" id="{EBA9F9CB-979E-4272-A2D2-6B6782238A6D}"/>
              </a:ext>
            </a:extLst>
          </p:cNvPr>
          <p:cNvSpPr txBox="1"/>
          <p:nvPr/>
        </p:nvSpPr>
        <p:spPr>
          <a:xfrm>
            <a:off x="1053164" y="3575050"/>
            <a:ext cx="6312515" cy="477054"/>
          </a:xfrm>
          <a:prstGeom prst="rect">
            <a:avLst/>
          </a:prstGeom>
          <a:noFill/>
        </p:spPr>
        <p:txBody>
          <a:bodyPr wrap="square" rtlCol="0" anchor="t">
            <a:spAutoFit/>
          </a:bodyPr>
          <a:lstStyle/>
          <a:p>
            <a:pPr>
              <a:lnSpc>
                <a:spcPct val="150000"/>
              </a:lnSpc>
            </a:pPr>
            <a:r>
              <a:rPr lang="en-US" altLang="zh-CN" sz="2000" dirty="0">
                <a:solidFill>
                  <a:srgbClr val="000000"/>
                </a:solidFill>
                <a:cs typeface="+mn-ea"/>
                <a:sym typeface="+mn-lt"/>
              </a:rPr>
              <a:t>3.</a:t>
            </a:r>
            <a:r>
              <a:rPr lang="zh-CN" altLang="en-US" sz="2000" dirty="0">
                <a:solidFill>
                  <a:srgbClr val="000000"/>
                </a:solidFill>
                <a:cs typeface="+mn-ea"/>
                <a:sym typeface="+mn-lt"/>
              </a:rPr>
              <a:t>看到眼前有闪光或黑点、光晕或在光线周围有彩虹。</a:t>
            </a:r>
          </a:p>
        </p:txBody>
      </p:sp>
      <p:sp>
        <p:nvSpPr>
          <p:cNvPr id="6" name="文本框 5">
            <a:extLst>
              <a:ext uri="{FF2B5EF4-FFF2-40B4-BE49-F238E27FC236}">
                <a16:creationId xmlns="" xmlns:a16="http://schemas.microsoft.com/office/drawing/2014/main" id="{091C81DD-BDA2-4BDA-8724-0460C36F09FB}"/>
              </a:ext>
            </a:extLst>
          </p:cNvPr>
          <p:cNvSpPr txBox="1"/>
          <p:nvPr/>
        </p:nvSpPr>
        <p:spPr>
          <a:xfrm>
            <a:off x="1053164" y="4200750"/>
            <a:ext cx="4514377" cy="400110"/>
          </a:xfrm>
          <a:prstGeom prst="rect">
            <a:avLst/>
          </a:prstGeom>
          <a:noFill/>
        </p:spPr>
        <p:txBody>
          <a:bodyPr wrap="none" rtlCol="0" anchor="t">
            <a:spAutoFit/>
          </a:bodyPr>
          <a:lstStyle/>
          <a:p>
            <a:r>
              <a:rPr lang="en-US" altLang="zh-CN" sz="2000">
                <a:solidFill>
                  <a:srgbClr val="000000"/>
                </a:solidFill>
                <a:cs typeface="+mn-ea"/>
                <a:sym typeface="+mn-lt"/>
              </a:rPr>
              <a:t>4.</a:t>
            </a:r>
            <a:r>
              <a:rPr lang="zh-CN" altLang="en-US" sz="2000">
                <a:solidFill>
                  <a:srgbClr val="000000"/>
                </a:solidFill>
                <a:cs typeface="+mn-ea"/>
                <a:sym typeface="+mn-lt"/>
              </a:rPr>
              <a:t>视力丧失就像舞台幕布下降一样快。</a:t>
            </a:r>
          </a:p>
        </p:txBody>
      </p:sp>
      <p:sp>
        <p:nvSpPr>
          <p:cNvPr id="7" name="文本框 6">
            <a:extLst>
              <a:ext uri="{FF2B5EF4-FFF2-40B4-BE49-F238E27FC236}">
                <a16:creationId xmlns="" xmlns:a16="http://schemas.microsoft.com/office/drawing/2014/main" id="{1A1ABBB9-2D2A-4D73-A7C5-3F3E149E8FBB}"/>
              </a:ext>
            </a:extLst>
          </p:cNvPr>
          <p:cNvSpPr txBox="1"/>
          <p:nvPr/>
        </p:nvSpPr>
        <p:spPr>
          <a:xfrm>
            <a:off x="1053164" y="4704693"/>
            <a:ext cx="5615640" cy="477054"/>
          </a:xfrm>
          <a:prstGeom prst="rect">
            <a:avLst/>
          </a:prstGeom>
          <a:noFill/>
        </p:spPr>
        <p:txBody>
          <a:bodyPr wrap="none" rtlCol="0" anchor="t">
            <a:spAutoFit/>
          </a:bodyPr>
          <a:lstStyle/>
          <a:p>
            <a:pPr>
              <a:lnSpc>
                <a:spcPct val="150000"/>
              </a:lnSpc>
              <a:spcBef>
                <a:spcPts val="600"/>
              </a:spcBef>
              <a:buClr>
                <a:schemeClr val="accent1"/>
              </a:buClr>
              <a:buSzPct val="80000"/>
            </a:pPr>
            <a:r>
              <a:rPr lang="en-US" altLang="zh-CN" sz="2000" dirty="0">
                <a:solidFill>
                  <a:srgbClr val="000000"/>
                </a:solidFill>
                <a:cs typeface="+mn-ea"/>
                <a:sym typeface="+mn-lt"/>
              </a:rPr>
              <a:t>5.</a:t>
            </a:r>
            <a:r>
              <a:rPr lang="zh-CN" altLang="en-US" sz="2000" dirty="0">
                <a:solidFill>
                  <a:srgbClr val="000000"/>
                </a:solidFill>
                <a:cs typeface="+mn-ea"/>
                <a:sym typeface="+mn-lt"/>
              </a:rPr>
              <a:t>眼周视力丧失，也就是说看不清周边的东西。 </a:t>
            </a:r>
          </a:p>
        </p:txBody>
      </p:sp>
      <p:pic>
        <p:nvPicPr>
          <p:cNvPr id="9" name="图片 8">
            <a:extLst>
              <a:ext uri="{FF2B5EF4-FFF2-40B4-BE49-F238E27FC236}">
                <a16:creationId xmlns="" xmlns:a16="http://schemas.microsoft.com/office/drawing/2014/main" id="{4937899C-3518-4B9F-B8F8-6E29D7CA02D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808" t="6921" r="15859" b="2780"/>
          <a:stretch/>
        </p:blipFill>
        <p:spPr>
          <a:xfrm>
            <a:off x="7392300" y="1723179"/>
            <a:ext cx="3507235" cy="4567846"/>
          </a:xfrm>
          <a:prstGeom prst="rect">
            <a:avLst/>
          </a:prstGeom>
        </p:spPr>
      </p:pic>
    </p:spTree>
    <p:extLst>
      <p:ext uri="{BB962C8B-B14F-4D97-AF65-F5344CB8AC3E}">
        <p14:creationId xmlns:p14="http://schemas.microsoft.com/office/powerpoint/2010/main" val="2204112081"/>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1" name="组合 10">
            <a:extLst>
              <a:ext uri="{FF2B5EF4-FFF2-40B4-BE49-F238E27FC236}">
                <a16:creationId xmlns="" xmlns:a16="http://schemas.microsoft.com/office/drawing/2014/main" id="{08FD9B75-BAF1-4998-9A9F-B163D3290B81}"/>
              </a:ext>
            </a:extLst>
          </p:cNvPr>
          <p:cNvGrpSpPr/>
          <p:nvPr/>
        </p:nvGrpSpPr>
        <p:grpSpPr>
          <a:xfrm>
            <a:off x="652410" y="680453"/>
            <a:ext cx="10563162" cy="5951117"/>
            <a:chOff x="141350" y="548681"/>
            <a:chExt cx="10563162" cy="5951117"/>
          </a:xfrm>
        </p:grpSpPr>
        <p:grpSp>
          <p:nvGrpSpPr>
            <p:cNvPr id="16" name="组合 15">
              <a:extLst>
                <a:ext uri="{FF2B5EF4-FFF2-40B4-BE49-F238E27FC236}">
                  <a16:creationId xmlns="" xmlns:a16="http://schemas.microsoft.com/office/drawing/2014/main" id="{49661FC1-BBE6-4B2A-944E-BE96A56F1593}"/>
                </a:ext>
              </a:extLst>
            </p:cNvPr>
            <p:cNvGrpSpPr/>
            <p:nvPr/>
          </p:nvGrpSpPr>
          <p:grpSpPr>
            <a:xfrm>
              <a:off x="141350" y="548681"/>
              <a:ext cx="10563162" cy="5951117"/>
              <a:chOff x="141350" y="548681"/>
              <a:chExt cx="10563162" cy="5951117"/>
            </a:xfrm>
          </p:grpSpPr>
          <p:sp>
            <p:nvSpPr>
              <p:cNvPr id="18" name="文本框 17">
                <a:extLst>
                  <a:ext uri="{FF2B5EF4-FFF2-40B4-BE49-F238E27FC236}">
                    <a16:creationId xmlns="" xmlns:a16="http://schemas.microsoft.com/office/drawing/2014/main" id="{FCAEA443-4CA1-43A7-8C6D-5899D3345EDD}"/>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19" name="文本框 18">
                <a:extLst>
                  <a:ext uri="{FF2B5EF4-FFF2-40B4-BE49-F238E27FC236}">
                    <a16:creationId xmlns="" xmlns:a16="http://schemas.microsoft.com/office/drawing/2014/main" id="{09849E18-8BBA-4BD8-A668-53556319F1D6}"/>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0" name="文本框 19">
                <a:extLst>
                  <a:ext uri="{FF2B5EF4-FFF2-40B4-BE49-F238E27FC236}">
                    <a16:creationId xmlns="" xmlns:a16="http://schemas.microsoft.com/office/drawing/2014/main" id="{4E9F835B-BDB4-4F79-A323-4CF56B13969A}"/>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1" name="文本框 20">
                <a:extLst>
                  <a:ext uri="{FF2B5EF4-FFF2-40B4-BE49-F238E27FC236}">
                    <a16:creationId xmlns="" xmlns:a16="http://schemas.microsoft.com/office/drawing/2014/main" id="{5E678C24-C5F0-4C7E-AD69-4E76F2A7C451}"/>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2" name="文本框 21">
                <a:extLst>
                  <a:ext uri="{FF2B5EF4-FFF2-40B4-BE49-F238E27FC236}">
                    <a16:creationId xmlns="" xmlns:a16="http://schemas.microsoft.com/office/drawing/2014/main" id="{210260CA-BB49-4A3A-A0F7-5074A0C7EF22}"/>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3" name="文本框 22">
                <a:extLst>
                  <a:ext uri="{FF2B5EF4-FFF2-40B4-BE49-F238E27FC236}">
                    <a16:creationId xmlns="" xmlns:a16="http://schemas.microsoft.com/office/drawing/2014/main" id="{B75FEF55-F6BA-48C9-96D3-AD0983C2D9AE}"/>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17" name="文本框 16">
              <a:extLst>
                <a:ext uri="{FF2B5EF4-FFF2-40B4-BE49-F238E27FC236}">
                  <a16:creationId xmlns="" xmlns:a16="http://schemas.microsoft.com/office/drawing/2014/main" id="{09893292-C483-4439-A1AF-9FD825EA51FE}"/>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694214"/>
            <a:ext cx="7004977" cy="12271941"/>
          </a:xfrm>
          <a:prstGeom prst="rect">
            <a:avLst/>
          </a:prstGeom>
        </p:spPr>
      </p:pic>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644026" y="1242987"/>
            <a:ext cx="5466870" cy="3828828"/>
          </a:xfrm>
          <a:prstGeom prst="rect">
            <a:avLst/>
          </a:prstGeom>
        </p:spPr>
      </p:pic>
      <p:pic>
        <p:nvPicPr>
          <p:cNvPr id="6" name="图片 5">
            <a:extLst>
              <a:ext uri="{FF2B5EF4-FFF2-40B4-BE49-F238E27FC236}">
                <a16:creationId xmlns="" xmlns:a16="http://schemas.microsoft.com/office/drawing/2014/main" id="{0A3B0310-A9D3-4E75-A3FA-6B28852E8DD5}"/>
              </a:ext>
            </a:extLst>
          </p:cNvPr>
          <p:cNvPicPr>
            <a:picLocks noChangeAspect="1"/>
          </p:cNvPicPr>
          <p:nvPr/>
        </p:nvPicPr>
        <p:blipFill>
          <a:blip r:embed="rId5" cstate="print">
            <a:biLevel thresh="75000"/>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5611690" y="1257535"/>
            <a:ext cx="5332831" cy="3979484"/>
          </a:xfrm>
          <a:prstGeom prst="rect">
            <a:avLst/>
          </a:prstGeom>
        </p:spPr>
      </p:pic>
      <p:sp>
        <p:nvSpPr>
          <p:cNvPr id="13" name="文本框 12">
            <a:extLst>
              <a:ext uri="{FF2B5EF4-FFF2-40B4-BE49-F238E27FC236}">
                <a16:creationId xmlns="" xmlns:a16="http://schemas.microsoft.com/office/drawing/2014/main" id="{F27D49C0-0BDE-4252-9DE1-4245D2E0FA1C}"/>
              </a:ext>
            </a:extLst>
          </p:cNvPr>
          <p:cNvSpPr txBox="1"/>
          <p:nvPr/>
        </p:nvSpPr>
        <p:spPr>
          <a:xfrm>
            <a:off x="9014621" y="442776"/>
            <a:ext cx="2979893" cy="400110"/>
          </a:xfrm>
          <a:prstGeom prst="rect">
            <a:avLst/>
          </a:prstGeom>
          <a:noFill/>
        </p:spPr>
        <p:txBody>
          <a:bodyPr wrap="square" rtlCol="0">
            <a:spAutoFit/>
          </a:bodyPr>
          <a:lstStyle/>
          <a:p>
            <a:pPr algn="dist"/>
            <a:r>
              <a:rPr lang="en-US" altLang="zh-CN" sz="2000" dirty="0"/>
              <a:t>2020/06/06</a:t>
            </a:r>
            <a:endParaRPr lang="zh-CN" altLang="en-US" sz="2000" dirty="0"/>
          </a:p>
        </p:txBody>
      </p:sp>
      <p:sp>
        <p:nvSpPr>
          <p:cNvPr id="14" name="矩形: 圆角 13">
            <a:extLst>
              <a:ext uri="{FF2B5EF4-FFF2-40B4-BE49-F238E27FC236}">
                <a16:creationId xmlns="" xmlns:a16="http://schemas.microsoft.com/office/drawing/2014/main" id="{A14752EF-B332-4C5A-8EA0-5FC34AA7A026}"/>
              </a:ext>
            </a:extLst>
          </p:cNvPr>
          <p:cNvSpPr/>
          <p:nvPr/>
        </p:nvSpPr>
        <p:spPr>
          <a:xfrm>
            <a:off x="6061019" y="5382363"/>
            <a:ext cx="2042299" cy="432048"/>
          </a:xfrm>
          <a:prstGeom prst="roundRect">
            <a:avLst>
              <a:gd name="adj" fmla="val 215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dirty="0">
                <a:solidFill>
                  <a:srgbClr val="000000"/>
                </a:solidFill>
                <a:cs typeface="+mn-ea"/>
                <a:sym typeface="+mn-lt"/>
              </a:rPr>
              <a:t>汇报人</a:t>
            </a:r>
            <a:r>
              <a:rPr lang="zh-CN" altLang="en-US" dirty="0" smtClean="0">
                <a:solidFill>
                  <a:srgbClr val="000000"/>
                </a:solidFill>
                <a:cs typeface="+mn-ea"/>
                <a:sym typeface="+mn-lt"/>
              </a:rPr>
              <a:t>：</a:t>
            </a:r>
            <a:r>
              <a:rPr lang="zh-CN" altLang="en-US" dirty="0">
                <a:solidFill>
                  <a:srgbClr val="000000"/>
                </a:solidFill>
                <a:cs typeface="+mn-ea"/>
                <a:sym typeface="+mn-lt"/>
              </a:rPr>
              <a:t>优</a:t>
            </a:r>
            <a:r>
              <a:rPr lang="zh-CN" altLang="en-US" dirty="0" smtClean="0">
                <a:solidFill>
                  <a:srgbClr val="000000"/>
                </a:solidFill>
                <a:cs typeface="+mn-ea"/>
                <a:sym typeface="+mn-lt"/>
              </a:rPr>
              <a:t>品</a:t>
            </a:r>
            <a:r>
              <a:rPr lang="en-US" altLang="zh-CN" dirty="0" smtClean="0">
                <a:solidFill>
                  <a:srgbClr val="000000"/>
                </a:solidFill>
                <a:cs typeface="+mn-ea"/>
                <a:sym typeface="+mn-lt"/>
              </a:rPr>
              <a:t>PPT</a:t>
            </a:r>
            <a:endParaRPr lang="zh-CN" altLang="en-US" dirty="0">
              <a:solidFill>
                <a:srgbClr val="000000"/>
              </a:solidFill>
              <a:cs typeface="+mn-ea"/>
              <a:sym typeface="+mn-lt"/>
            </a:endParaRPr>
          </a:p>
        </p:txBody>
      </p:sp>
      <p:sp>
        <p:nvSpPr>
          <p:cNvPr id="15" name="矩形: 圆角 14">
            <a:extLst>
              <a:ext uri="{FF2B5EF4-FFF2-40B4-BE49-F238E27FC236}">
                <a16:creationId xmlns="" xmlns:a16="http://schemas.microsoft.com/office/drawing/2014/main" id="{36C65BC3-4C3B-4156-9527-EF45D46F09F7}"/>
              </a:ext>
            </a:extLst>
          </p:cNvPr>
          <p:cNvSpPr/>
          <p:nvPr/>
        </p:nvSpPr>
        <p:spPr>
          <a:xfrm>
            <a:off x="8670047" y="5411574"/>
            <a:ext cx="2042299" cy="432048"/>
          </a:xfrm>
          <a:prstGeom prst="roundRect">
            <a:avLst>
              <a:gd name="adj" fmla="val 2152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en-US" altLang="zh-CN" dirty="0" smtClean="0">
                <a:solidFill>
                  <a:srgbClr val="000000"/>
                </a:solidFill>
                <a:cs typeface="+mn-ea"/>
                <a:sym typeface="+mn-lt"/>
              </a:rPr>
              <a:t>202X.06.06</a:t>
            </a:r>
            <a:endParaRPr lang="zh-CN" altLang="en-US" dirty="0">
              <a:solidFill>
                <a:srgbClr val="000000"/>
              </a:solidFill>
              <a:cs typeface="+mn-ea"/>
              <a:sym typeface="+mn-lt"/>
            </a:endParaRPr>
          </a:p>
        </p:txBody>
      </p:sp>
    </p:spTree>
    <p:extLst>
      <p:ext uri="{BB962C8B-B14F-4D97-AF65-F5344CB8AC3E}">
        <p14:creationId xmlns:p14="http://schemas.microsoft.com/office/powerpoint/2010/main" val="343435572"/>
      </p:ext>
    </p:extLst>
  </p:cSld>
  <p:clrMapOvr>
    <a:masterClrMapping/>
  </p:clrMapOvr>
  <mc:AlternateContent xmlns:mc="http://schemas.openxmlformats.org/markup-compatibility/2006" xmlns:p14="http://schemas.microsoft.com/office/powerpoint/2010/main">
    <mc:Choice Requires="p14">
      <p:transition spd="slow" p14:dur="2000" advTm="9000">
        <p14:flip dir="r"/>
      </p:transition>
    </mc:Choice>
    <mc:Fallback xmlns="">
      <p:transition spd="slow"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25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3"/>
                                        </p:tgtEl>
                                        <p:attrNameLst>
                                          <p:attrName>ppt_y</p:attrName>
                                        </p:attrNameLst>
                                      </p:cBhvr>
                                      <p:tavLst>
                                        <p:tav tm="0">
                                          <p:val>
                                            <p:strVal val="#ppt_y"/>
                                          </p:val>
                                        </p:tav>
                                        <p:tav tm="100000">
                                          <p:val>
                                            <p:strVal val="#ppt_y"/>
                                          </p:val>
                                        </p:tav>
                                      </p:tavLst>
                                    </p:anim>
                                    <p:anim calcmode="lin" valueType="num">
                                      <p:cBhvr>
                                        <p:cTn id="27"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3"/>
                                        </p:tgtEl>
                                      </p:cBhvr>
                                    </p:animEffect>
                                  </p:childTnLst>
                                </p:cTn>
                              </p:par>
                            </p:childTnLst>
                          </p:cTn>
                        </p:par>
                        <p:par>
                          <p:cTn id="30" fill="hold">
                            <p:stCondLst>
                              <p:cond delay="3200"/>
                            </p:stCondLst>
                            <p:childTnLst>
                              <p:par>
                                <p:cTn id="31" presetID="45"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anim calcmode="lin" valueType="num">
                                      <p:cBhvr>
                                        <p:cTn id="34" dur="500" fill="hold"/>
                                        <p:tgtEl>
                                          <p:spTgt spid="6"/>
                                        </p:tgtEl>
                                        <p:attrNameLst>
                                          <p:attrName>ppt_w</p:attrName>
                                        </p:attrNameLst>
                                      </p:cBhvr>
                                      <p:tavLst>
                                        <p:tav tm="0" fmla="#ppt_w*sin(2.5*pi*$)">
                                          <p:val>
                                            <p:fltVal val="0"/>
                                          </p:val>
                                        </p:tav>
                                        <p:tav tm="100000">
                                          <p:val>
                                            <p:fltVal val="1"/>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childTnLst>
                                </p:cTn>
                              </p:par>
                            </p:childTnLst>
                          </p:cTn>
                        </p:par>
                        <p:par>
                          <p:cTn id="36" fill="hold">
                            <p:stCondLst>
                              <p:cond delay="3700"/>
                            </p:stCondLst>
                            <p:childTnLst>
                              <p:par>
                                <p:cTn id="37" presetID="16" presetClass="entr" presetSubtype="2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inVertical)">
                                      <p:cBhvr>
                                        <p:cTn id="39" dur="500"/>
                                        <p:tgtEl>
                                          <p:spTgt spid="14"/>
                                        </p:tgtEl>
                                      </p:cBhvr>
                                    </p:animEffect>
                                  </p:childTnLst>
                                </p:cTn>
                              </p:par>
                            </p:childTnLst>
                          </p:cTn>
                        </p:par>
                        <p:par>
                          <p:cTn id="40" fill="hold">
                            <p:stCondLst>
                              <p:cond delay="4200"/>
                            </p:stCondLst>
                            <p:childTnLst>
                              <p:par>
                                <p:cTn id="41" presetID="16" presetClass="entr" presetSubtype="21"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barn(inVertical)">
                                      <p:cBhvr>
                                        <p:cTn id="4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08298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4" name="组合 13">
            <a:extLst>
              <a:ext uri="{FF2B5EF4-FFF2-40B4-BE49-F238E27FC236}">
                <a16:creationId xmlns="" xmlns:a16="http://schemas.microsoft.com/office/drawing/2014/main" id="{A09C91E8-0186-433C-8A7F-6A8407DC1C74}"/>
              </a:ext>
            </a:extLst>
          </p:cNvPr>
          <p:cNvGrpSpPr/>
          <p:nvPr/>
        </p:nvGrpSpPr>
        <p:grpSpPr>
          <a:xfrm>
            <a:off x="652410" y="680453"/>
            <a:ext cx="10563162" cy="5951117"/>
            <a:chOff x="141350" y="548681"/>
            <a:chExt cx="10563162" cy="5951117"/>
          </a:xfrm>
        </p:grpSpPr>
        <p:grpSp>
          <p:nvGrpSpPr>
            <p:cNvPr id="15" name="组合 14">
              <a:extLst>
                <a:ext uri="{FF2B5EF4-FFF2-40B4-BE49-F238E27FC236}">
                  <a16:creationId xmlns="" xmlns:a16="http://schemas.microsoft.com/office/drawing/2014/main" id="{45F99268-C4B9-45A9-B089-45CF2CA96213}"/>
                </a:ext>
              </a:extLst>
            </p:cNvPr>
            <p:cNvGrpSpPr/>
            <p:nvPr/>
          </p:nvGrpSpPr>
          <p:grpSpPr>
            <a:xfrm>
              <a:off x="141350" y="548681"/>
              <a:ext cx="10563162" cy="5951117"/>
              <a:chOff x="141350" y="548681"/>
              <a:chExt cx="10563162" cy="5951117"/>
            </a:xfrm>
          </p:grpSpPr>
          <p:sp>
            <p:nvSpPr>
              <p:cNvPr id="19" name="文本框 18">
                <a:extLst>
                  <a:ext uri="{FF2B5EF4-FFF2-40B4-BE49-F238E27FC236}">
                    <a16:creationId xmlns="" xmlns:a16="http://schemas.microsoft.com/office/drawing/2014/main" id="{1DBAFAAD-2712-4A5B-B9E6-974C4A9533B6}"/>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20" name="文本框 19">
                <a:extLst>
                  <a:ext uri="{FF2B5EF4-FFF2-40B4-BE49-F238E27FC236}">
                    <a16:creationId xmlns="" xmlns:a16="http://schemas.microsoft.com/office/drawing/2014/main" id="{A2CC7955-B32C-4348-976D-0FFBF0394160}"/>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1" name="文本框 20">
                <a:extLst>
                  <a:ext uri="{FF2B5EF4-FFF2-40B4-BE49-F238E27FC236}">
                    <a16:creationId xmlns="" xmlns:a16="http://schemas.microsoft.com/office/drawing/2014/main" id="{59079EE6-5427-4180-B345-E87B0D4E8D3B}"/>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2" name="文本框 21">
                <a:extLst>
                  <a:ext uri="{FF2B5EF4-FFF2-40B4-BE49-F238E27FC236}">
                    <a16:creationId xmlns="" xmlns:a16="http://schemas.microsoft.com/office/drawing/2014/main" id="{9F5EBBE8-9169-4522-B5FE-29FE8B2C04CE}"/>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3" name="文本框 22">
                <a:extLst>
                  <a:ext uri="{FF2B5EF4-FFF2-40B4-BE49-F238E27FC236}">
                    <a16:creationId xmlns="" xmlns:a16="http://schemas.microsoft.com/office/drawing/2014/main" id="{EAFD9CAC-3C24-4DD9-9F4A-EE2D4CEB4382}"/>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4" name="文本框 23">
                <a:extLst>
                  <a:ext uri="{FF2B5EF4-FFF2-40B4-BE49-F238E27FC236}">
                    <a16:creationId xmlns="" xmlns:a16="http://schemas.microsoft.com/office/drawing/2014/main" id="{6B66B75E-4898-4847-A79F-2C18EB4D7A5E}"/>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18" name="文本框 17">
              <a:extLst>
                <a:ext uri="{FF2B5EF4-FFF2-40B4-BE49-F238E27FC236}">
                  <a16:creationId xmlns="" xmlns:a16="http://schemas.microsoft.com/office/drawing/2014/main" id="{C562F684-D8F9-4C51-8033-4B03CD1FBB16}"/>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06971"/>
            <a:ext cx="7004977" cy="12271941"/>
          </a:xfrm>
          <a:prstGeom prst="rect">
            <a:avLst/>
          </a:prstGeom>
        </p:spPr>
      </p:pic>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144360" y="520314"/>
            <a:ext cx="3795790" cy="2658455"/>
          </a:xfrm>
          <a:prstGeom prst="rect">
            <a:avLst/>
          </a:prstGeom>
        </p:spPr>
      </p:pic>
      <p:sp>
        <p:nvSpPr>
          <p:cNvPr id="11" name="文本框 8">
            <a:extLst>
              <a:ext uri="{FF2B5EF4-FFF2-40B4-BE49-F238E27FC236}">
                <a16:creationId xmlns="" xmlns:a16="http://schemas.microsoft.com/office/drawing/2014/main" id="{1A87AD19-BB1E-4217-8622-81C9726E4196}"/>
              </a:ext>
            </a:extLst>
          </p:cNvPr>
          <p:cNvSpPr txBox="1">
            <a:spLocks noChangeArrowheads="1"/>
          </p:cNvSpPr>
          <p:nvPr/>
        </p:nvSpPr>
        <p:spPr bwMode="auto">
          <a:xfrm>
            <a:off x="2474186" y="4061530"/>
            <a:ext cx="701899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华文细黑" panose="0201060004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lang="zh-CN" altLang="en-US" sz="7200" dirty="0">
                <a:solidFill>
                  <a:srgbClr val="000000"/>
                </a:solidFill>
                <a:latin typeface="+mn-lt"/>
                <a:ea typeface="+mn-ea"/>
                <a:cs typeface="+mn-ea"/>
                <a:sym typeface="+mn-lt"/>
              </a:rPr>
              <a:t>全国爱眼日由来</a:t>
            </a:r>
            <a:endParaRPr kumimoji="0" lang="zh-CN" altLang="en-US" sz="7200" i="0" u="none" strike="noStrike" kern="0" cap="none" spc="0" normalizeH="0" baseline="0" noProof="0" dirty="0">
              <a:ln>
                <a:solidFill>
                  <a:schemeClr val="bg1"/>
                </a:solidFill>
              </a:ln>
              <a:solidFill>
                <a:srgbClr val="000000"/>
              </a:solidFill>
              <a:effectLst>
                <a:outerShdw blurRad="38100" dist="38100" dir="2700000" algn="tl">
                  <a:srgbClr val="000000">
                    <a:alpha val="43137"/>
                  </a:srgbClr>
                </a:outerShdw>
              </a:effectLst>
              <a:uLnTx/>
              <a:uFillTx/>
              <a:latin typeface="+mn-lt"/>
              <a:ea typeface="+mn-ea"/>
              <a:cs typeface="+mn-ea"/>
              <a:sym typeface="+mn-lt"/>
            </a:endParaRPr>
          </a:p>
        </p:txBody>
      </p:sp>
      <p:sp>
        <p:nvSpPr>
          <p:cNvPr id="16" name="文本框 15">
            <a:extLst>
              <a:ext uri="{FF2B5EF4-FFF2-40B4-BE49-F238E27FC236}">
                <a16:creationId xmlns="" xmlns:a16="http://schemas.microsoft.com/office/drawing/2014/main" id="{CBA3168F-6E7B-4F06-BF03-AB5953CD9585}"/>
              </a:ext>
            </a:extLst>
          </p:cNvPr>
          <p:cNvSpPr txBox="1"/>
          <p:nvPr/>
        </p:nvSpPr>
        <p:spPr>
          <a:xfrm>
            <a:off x="2782846" y="5301208"/>
            <a:ext cx="6480720" cy="400110"/>
          </a:xfrm>
          <a:prstGeom prst="rect">
            <a:avLst/>
          </a:prstGeom>
          <a:noFill/>
        </p:spPr>
        <p:txBody>
          <a:bodyPr wrap="square" rtlCol="0" anchor="t">
            <a:spAutoFit/>
          </a:bodyPr>
          <a:lstStyle/>
          <a:p>
            <a:pPr algn="dist"/>
            <a:r>
              <a:rPr lang="zh-CN" altLang="en-US" sz="2000" dirty="0">
                <a:solidFill>
                  <a:srgbClr val="000000"/>
                </a:solidFill>
                <a:cs typeface="+mn-ea"/>
                <a:sym typeface="+mn-lt"/>
              </a:rPr>
              <a:t>National eye day</a:t>
            </a:r>
          </a:p>
        </p:txBody>
      </p:sp>
      <p:sp>
        <p:nvSpPr>
          <p:cNvPr id="17" name="文本框 16">
            <a:extLst>
              <a:ext uri="{FF2B5EF4-FFF2-40B4-BE49-F238E27FC236}">
                <a16:creationId xmlns="" xmlns:a16="http://schemas.microsoft.com/office/drawing/2014/main" id="{1B0F2D3D-ABCE-4C0D-BF1E-DF7DA2D8A606}"/>
              </a:ext>
            </a:extLst>
          </p:cNvPr>
          <p:cNvSpPr txBox="1"/>
          <p:nvPr/>
        </p:nvSpPr>
        <p:spPr>
          <a:xfrm>
            <a:off x="5065065" y="2834209"/>
            <a:ext cx="1954381" cy="1200329"/>
          </a:xfrm>
          <a:prstGeom prst="rect">
            <a:avLst/>
          </a:prstGeom>
          <a:noFill/>
        </p:spPr>
        <p:txBody>
          <a:bodyPr wrap="none" rtlCol="0">
            <a:spAutoFit/>
          </a:bodyPr>
          <a:lstStyle/>
          <a:p>
            <a:r>
              <a:rPr lang="en-US" altLang="zh-CN" sz="2800" dirty="0">
                <a:solidFill>
                  <a:srgbClr val="000000"/>
                </a:solidFill>
                <a:cs typeface="+mn-ea"/>
                <a:sym typeface="+mn-lt"/>
              </a:rPr>
              <a:t>PART</a:t>
            </a:r>
            <a:r>
              <a:rPr lang="en-US" altLang="zh-CN" sz="7200" dirty="0">
                <a:solidFill>
                  <a:srgbClr val="000000"/>
                </a:solidFill>
                <a:cs typeface="+mn-ea"/>
                <a:sym typeface="+mn-lt"/>
              </a:rPr>
              <a:t>01</a:t>
            </a:r>
            <a:endParaRPr lang="en-US" altLang="zh-CN" sz="4400" dirty="0">
              <a:solidFill>
                <a:srgbClr val="000000"/>
              </a:solidFill>
              <a:cs typeface="+mn-ea"/>
              <a:sym typeface="+mn-lt"/>
            </a:endParaRPr>
          </a:p>
        </p:txBody>
      </p:sp>
    </p:spTree>
    <p:extLst>
      <p:ext uri="{BB962C8B-B14F-4D97-AF65-F5344CB8AC3E}">
        <p14:creationId xmlns:p14="http://schemas.microsoft.com/office/powerpoint/2010/main" val="2614665867"/>
      </p:ext>
    </p:extLst>
  </p:cSld>
  <p:clrMapOvr>
    <a:masterClrMapping/>
  </p:clrMapOvr>
  <mc:AlternateContent xmlns:mc="http://schemas.openxmlformats.org/markup-compatibility/2006" xmlns:p14="http://schemas.microsoft.com/office/powerpoint/2010/main">
    <mc:Choice Requires="p14">
      <p:transition spd="slow" p14:dur="20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childTnLst>
                          </p:cTn>
                        </p:par>
                        <p:par>
                          <p:cTn id="8" fill="hold">
                            <p:stCondLst>
                              <p:cond delay="75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25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75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2250"/>
                            </p:stCondLst>
                            <p:childTnLst>
                              <p:par>
                                <p:cTn id="23" presetID="38" presetClass="entr" presetSubtype="0" accel="50000" fill="hold" grpId="0" nodeType="afterEffect">
                                  <p:stCondLst>
                                    <p:cond delay="0"/>
                                  </p:stCondLst>
                                  <p:iterate type="lt">
                                    <p:tmPct val="50000"/>
                                  </p:iterate>
                                  <p:childTnLst>
                                    <p:set>
                                      <p:cBhvr>
                                        <p:cTn id="24" dur="1" fill="hold">
                                          <p:stCondLst>
                                            <p:cond delay="0"/>
                                          </p:stCondLst>
                                        </p:cTn>
                                        <p:tgtEl>
                                          <p:spTgt spid="17"/>
                                        </p:tgtEl>
                                        <p:attrNameLst>
                                          <p:attrName>style.visibility</p:attrName>
                                        </p:attrNameLst>
                                      </p:cBhvr>
                                      <p:to>
                                        <p:strVal val="visible"/>
                                      </p:to>
                                    </p:set>
                                    <p:set>
                                      <p:cBhvr>
                                        <p:cTn id="25" dur="227" fill="hold">
                                          <p:stCondLst>
                                            <p:cond delay="0"/>
                                          </p:stCondLst>
                                        </p:cTn>
                                        <p:tgtEl>
                                          <p:spTgt spid="17"/>
                                        </p:tgtEl>
                                        <p:attrNameLst>
                                          <p:attrName>style.rotation</p:attrName>
                                        </p:attrNameLst>
                                      </p:cBhvr>
                                      <p:to>
                                        <p:strVal val="-45.0"/>
                                      </p:to>
                                    </p:set>
                                    <p:anim calcmode="lin" valueType="num">
                                      <p:cBhvr>
                                        <p:cTn id="26" dur="227" fill="hold">
                                          <p:stCondLst>
                                            <p:cond delay="227"/>
                                          </p:stCondLst>
                                        </p:cTn>
                                        <p:tgtEl>
                                          <p:spTgt spid="17"/>
                                        </p:tgtEl>
                                        <p:attrNameLst>
                                          <p:attrName>style.rotation</p:attrName>
                                        </p:attrNameLst>
                                      </p:cBhvr>
                                      <p:tavLst>
                                        <p:tav tm="0">
                                          <p:val>
                                            <p:fltVal val="-45"/>
                                          </p:val>
                                        </p:tav>
                                        <p:tav tm="69900">
                                          <p:val>
                                            <p:fltVal val="45"/>
                                          </p:val>
                                        </p:tav>
                                        <p:tav tm="100000">
                                          <p:val>
                                            <p:fltVal val="0"/>
                                          </p:val>
                                        </p:tav>
                                      </p:tavLst>
                                    </p:anim>
                                    <p:anim calcmode="lin" valueType="num">
                                      <p:cBhvr>
                                        <p:cTn id="27" dur="227" fill="hold">
                                          <p:stCondLst>
                                            <p:cond delay="0"/>
                                          </p:stCondLst>
                                        </p:cTn>
                                        <p:tgtEl>
                                          <p:spTgt spid="17"/>
                                        </p:tgtEl>
                                        <p:attrNameLst>
                                          <p:attrName>ppt_y</p:attrName>
                                        </p:attrNameLst>
                                      </p:cBhvr>
                                      <p:tavLst>
                                        <p:tav tm="0">
                                          <p:val>
                                            <p:strVal val="#ppt_y-1"/>
                                          </p:val>
                                        </p:tav>
                                        <p:tav tm="100000">
                                          <p:val>
                                            <p:strVal val="#ppt_y-(0.354*#ppt_w-0.172*#ppt_h)"/>
                                          </p:val>
                                        </p:tav>
                                      </p:tavLst>
                                    </p:anim>
                                    <p:anim calcmode="lin" valueType="num">
                                      <p:cBhvr>
                                        <p:cTn id="28" dur="1" decel="50000" autoRev="1" fill="hold">
                                          <p:stCondLst>
                                            <p:cond delay="227"/>
                                          </p:stCondLst>
                                        </p:cTn>
                                        <p:tgtEl>
                                          <p:spTgt spid="17"/>
                                        </p:tgtEl>
                                        <p:attrNameLst>
                                          <p:attrName>ppt_y</p:attrName>
                                        </p:attrNameLst>
                                      </p:cBhvr>
                                      <p:tavLst>
                                        <p:tav tm="0">
                                          <p:val>
                                            <p:strVal val="#ppt_y-(0.354*#ppt_w-0.172*#ppt_h)"/>
                                          </p:val>
                                        </p:tav>
                                        <p:tav tm="100000">
                                          <p:val>
                                            <p:strVal val="#ppt_y-(0.354*#ppt_w-0.172*#ppt_h)-#ppt_h/2"/>
                                          </p:val>
                                        </p:tav>
                                      </p:tavLst>
                                    </p:anim>
                                    <p:anim calcmode="lin" valueType="num">
                                      <p:cBhvr>
                                        <p:cTn id="29" dur="1" fill="hold">
                                          <p:stCondLst>
                                            <p:cond delay="499"/>
                                          </p:stCondLst>
                                        </p:cTn>
                                        <p:tgtEl>
                                          <p:spTgt spid="17"/>
                                        </p:tgtEl>
                                        <p:attrNameLst>
                                          <p:attrName>ppt_y</p:attrName>
                                        </p:attrNameLst>
                                      </p:cBhvr>
                                      <p:tavLst>
                                        <p:tav tm="0">
                                          <p:val>
                                            <p:strVal val="#ppt_y-(0.354*#ppt_w-0.172*#ppt_h)"/>
                                          </p:val>
                                        </p:tav>
                                        <p:tav tm="100000">
                                          <p:val>
                                            <p:strVal val="#ppt_y"/>
                                          </p:val>
                                        </p:tav>
                                      </p:tavLst>
                                    </p:anim>
                                  </p:childTnLst>
                                </p:cTn>
                              </p:par>
                            </p:childTnLst>
                          </p:cTn>
                        </p:par>
                        <p:par>
                          <p:cTn id="30" fill="hold">
                            <p:stCondLst>
                              <p:cond delay="4000"/>
                            </p:stCondLst>
                            <p:childTnLst>
                              <p:par>
                                <p:cTn id="31" presetID="45"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anim calcmode="lin" valueType="num">
                                      <p:cBhvr>
                                        <p:cTn id="34" dur="500" fill="hold"/>
                                        <p:tgtEl>
                                          <p:spTgt spid="11"/>
                                        </p:tgtEl>
                                        <p:attrNameLst>
                                          <p:attrName>ppt_w</p:attrName>
                                        </p:attrNameLst>
                                      </p:cBhvr>
                                      <p:tavLst>
                                        <p:tav tm="0" fmla="#ppt_w*sin(2.5*pi*$)">
                                          <p:val>
                                            <p:fltVal val="0"/>
                                          </p:val>
                                        </p:tav>
                                        <p:tav tm="100000">
                                          <p:val>
                                            <p:fltVal val="1"/>
                                          </p:val>
                                        </p:tav>
                                      </p:tavLst>
                                    </p:anim>
                                    <p:anim calcmode="lin" valueType="num">
                                      <p:cBhvr>
                                        <p:cTn id="35" dur="500" fill="hold"/>
                                        <p:tgtEl>
                                          <p:spTgt spid="11"/>
                                        </p:tgtEl>
                                        <p:attrNameLst>
                                          <p:attrName>ppt_h</p:attrName>
                                        </p:attrNameLst>
                                      </p:cBhvr>
                                      <p:tavLst>
                                        <p:tav tm="0">
                                          <p:val>
                                            <p:strVal val="#ppt_h"/>
                                          </p:val>
                                        </p:tav>
                                        <p:tav tm="100000">
                                          <p:val>
                                            <p:strVal val="#ppt_h"/>
                                          </p:val>
                                        </p:tav>
                                      </p:tavLst>
                                    </p:anim>
                                  </p:childTnLst>
                                </p:cTn>
                              </p:par>
                            </p:childTnLst>
                          </p:cTn>
                        </p:par>
                        <p:par>
                          <p:cTn id="36" fill="hold">
                            <p:stCondLst>
                              <p:cond delay="4500"/>
                            </p:stCondLst>
                            <p:childTnLst>
                              <p:par>
                                <p:cTn id="37" presetID="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0DC3DED-1829-47C2-AE52-5C8FB279ED6E}"/>
              </a:ext>
            </a:extLst>
          </p:cNvPr>
          <p:cNvSpPr txBox="1"/>
          <p:nvPr/>
        </p:nvSpPr>
        <p:spPr>
          <a:xfrm>
            <a:off x="4678045" y="476672"/>
            <a:ext cx="2937510" cy="645160"/>
          </a:xfrm>
          <a:prstGeom prst="rect">
            <a:avLst/>
          </a:prstGeom>
          <a:noFill/>
        </p:spPr>
        <p:txBody>
          <a:bodyPr wrap="none" rtlCol="0">
            <a:spAutoFit/>
          </a:bodyPr>
          <a:lstStyle/>
          <a:p>
            <a:pPr algn="l"/>
            <a:r>
              <a:rPr lang="zh-CN" altLang="en-US" sz="3600" dirty="0">
                <a:cs typeface="+mn-ea"/>
                <a:sym typeface="+mn-lt"/>
              </a:rPr>
              <a:t>爱眼日的由来</a:t>
            </a:r>
          </a:p>
        </p:txBody>
      </p:sp>
      <p:sp>
        <p:nvSpPr>
          <p:cNvPr id="3" name="Text Box 5">
            <a:extLst>
              <a:ext uri="{FF2B5EF4-FFF2-40B4-BE49-F238E27FC236}">
                <a16:creationId xmlns="" xmlns:a16="http://schemas.microsoft.com/office/drawing/2014/main" id="{E9FC9237-3FC2-4581-860D-55D825531D4F}"/>
              </a:ext>
            </a:extLst>
          </p:cNvPr>
          <p:cNvSpPr txBox="1">
            <a:spLocks noChangeArrowheads="1"/>
          </p:cNvSpPr>
          <p:nvPr/>
        </p:nvSpPr>
        <p:spPr bwMode="auto">
          <a:xfrm>
            <a:off x="6312024" y="1844824"/>
            <a:ext cx="498976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zh-CN" sz="1600" dirty="0">
                <a:solidFill>
                  <a:srgbClr val="000000"/>
                </a:solidFill>
                <a:latin typeface="+mn-lt"/>
                <a:ea typeface="+mn-ea"/>
                <a:cs typeface="+mn-ea"/>
                <a:sym typeface="+mn-lt"/>
              </a:rPr>
              <a:t>1992年9月25日，天津医科大学眼科教授王延华与流行病学教授耿贯一首次向全国倡议，在国内设立爱眼日，并在天津召开了全国爱眼日第一次研讨会。这一倡议受到眼科学界和眼科专家们的响应，决定每年5月5日为“全国爱眼日”。1993年5月5日，天津首次举办爱眼日宣传活动。受此影响，从1994年开始，北京、上海、广州等国内大中城市相继在5月5日举办义诊咨询活动，同时宣传爱眼日的意义。1996年，国家卫生部、国家教育部、团中央、中国残联等12个部委联合发出通知，将爱眼日活动列为国家节日之一，并重新确定每年6月6日为“全国爱眼日”。</a:t>
            </a:r>
          </a:p>
        </p:txBody>
      </p:sp>
      <p:pic>
        <p:nvPicPr>
          <p:cNvPr id="5" name="图片 4">
            <a:extLst>
              <a:ext uri="{FF2B5EF4-FFF2-40B4-BE49-F238E27FC236}">
                <a16:creationId xmlns="" xmlns:a16="http://schemas.microsoft.com/office/drawing/2014/main" id="{9EA6D71C-E245-4840-99FB-D123B286FE8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762" t="25406" r="16952" b="28394"/>
          <a:stretch/>
        </p:blipFill>
        <p:spPr>
          <a:xfrm>
            <a:off x="1559496" y="2564904"/>
            <a:ext cx="3986625" cy="2088232"/>
          </a:xfrm>
          <a:prstGeom prst="rect">
            <a:avLst/>
          </a:prstGeom>
        </p:spPr>
      </p:pic>
    </p:spTree>
    <p:extLst>
      <p:ext uri="{BB962C8B-B14F-4D97-AF65-F5344CB8AC3E}">
        <p14:creationId xmlns:p14="http://schemas.microsoft.com/office/powerpoint/2010/main" val="908318704"/>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0096A12-F1BF-40DA-AE13-A9FF158A2929}"/>
              </a:ext>
            </a:extLst>
          </p:cNvPr>
          <p:cNvSpPr txBox="1"/>
          <p:nvPr/>
        </p:nvSpPr>
        <p:spPr>
          <a:xfrm>
            <a:off x="4645671" y="536381"/>
            <a:ext cx="2937510" cy="645160"/>
          </a:xfrm>
          <a:prstGeom prst="rect">
            <a:avLst/>
          </a:prstGeom>
          <a:noFill/>
        </p:spPr>
        <p:txBody>
          <a:bodyPr wrap="none" rtlCol="0">
            <a:spAutoFit/>
          </a:bodyPr>
          <a:lstStyle/>
          <a:p>
            <a:pPr algn="l"/>
            <a:r>
              <a:rPr lang="zh-CN" altLang="en-US" sz="3600" dirty="0">
                <a:cs typeface="+mn-ea"/>
                <a:sym typeface="+mn-lt"/>
              </a:rPr>
              <a:t>爱眼日的由来</a:t>
            </a:r>
          </a:p>
        </p:txBody>
      </p:sp>
      <p:sp>
        <p:nvSpPr>
          <p:cNvPr id="3" name="文本框 2">
            <a:extLst>
              <a:ext uri="{FF2B5EF4-FFF2-40B4-BE49-F238E27FC236}">
                <a16:creationId xmlns="" xmlns:a16="http://schemas.microsoft.com/office/drawing/2014/main" id="{1A0D96E2-02F1-4283-A51A-80F49F84C61F}"/>
              </a:ext>
            </a:extLst>
          </p:cNvPr>
          <p:cNvSpPr txBox="1"/>
          <p:nvPr/>
        </p:nvSpPr>
        <p:spPr>
          <a:xfrm>
            <a:off x="901129" y="1884648"/>
            <a:ext cx="10539914" cy="584775"/>
          </a:xfrm>
          <a:prstGeom prst="rect">
            <a:avLst/>
          </a:prstGeom>
          <a:noFill/>
        </p:spPr>
        <p:txBody>
          <a:bodyPr wrap="square" rtlCol="0" anchor="t">
            <a:spAutoFit/>
          </a:bodyPr>
          <a:lstStyle/>
          <a:p>
            <a:pPr eaLnBrk="1" hangingPunct="1"/>
            <a:r>
              <a:rPr lang="en-US" altLang="zh-CN" sz="3200" dirty="0">
                <a:solidFill>
                  <a:schemeClr val="tx1"/>
                </a:solidFill>
                <a:cs typeface="+mn-ea"/>
                <a:sym typeface="+mn-lt"/>
              </a:rPr>
              <a:t>2020</a:t>
            </a:r>
            <a:r>
              <a:rPr lang="zh-CN" altLang="en-US" sz="3200" dirty="0">
                <a:solidFill>
                  <a:schemeClr val="tx1"/>
                </a:solidFill>
                <a:cs typeface="+mn-ea"/>
                <a:sym typeface="+mn-lt"/>
              </a:rPr>
              <a:t>年</a:t>
            </a:r>
            <a:r>
              <a:rPr lang="en-US" altLang="zh-CN" sz="3200" dirty="0">
                <a:solidFill>
                  <a:schemeClr val="tx1"/>
                </a:solidFill>
                <a:cs typeface="+mn-ea"/>
                <a:sym typeface="+mn-lt"/>
              </a:rPr>
              <a:t>6</a:t>
            </a:r>
            <a:r>
              <a:rPr lang="zh-CN" altLang="en-US" sz="3200" dirty="0">
                <a:solidFill>
                  <a:schemeClr val="tx1"/>
                </a:solidFill>
                <a:cs typeface="+mn-ea"/>
                <a:sym typeface="+mn-lt"/>
              </a:rPr>
              <a:t>月</a:t>
            </a:r>
            <a:r>
              <a:rPr lang="en-US" altLang="zh-CN" sz="3200" dirty="0">
                <a:solidFill>
                  <a:schemeClr val="tx1"/>
                </a:solidFill>
                <a:cs typeface="+mn-ea"/>
                <a:sym typeface="+mn-lt"/>
              </a:rPr>
              <a:t>6</a:t>
            </a:r>
            <a:r>
              <a:rPr lang="zh-CN" altLang="en-US" sz="3200" dirty="0">
                <a:solidFill>
                  <a:schemeClr val="tx1"/>
                </a:solidFill>
                <a:cs typeface="+mn-ea"/>
                <a:sym typeface="+mn-lt"/>
              </a:rPr>
              <a:t>日是第</a:t>
            </a:r>
            <a:r>
              <a:rPr lang="en-US" altLang="zh-CN" sz="3200" dirty="0">
                <a:solidFill>
                  <a:schemeClr val="tx1"/>
                </a:solidFill>
                <a:cs typeface="+mn-ea"/>
                <a:sym typeface="+mn-lt"/>
              </a:rPr>
              <a:t>25</a:t>
            </a:r>
            <a:r>
              <a:rPr lang="zh-CN" altLang="en-US" sz="3200" dirty="0">
                <a:solidFill>
                  <a:schemeClr val="tx1"/>
                </a:solidFill>
                <a:cs typeface="+mn-ea"/>
                <a:sym typeface="+mn-lt"/>
              </a:rPr>
              <a:t>个全国“爱眼日”主题——</a:t>
            </a:r>
            <a:r>
              <a:rPr lang="en-US" altLang="zh-CN" sz="3200" dirty="0">
                <a:cs typeface="+mn-ea"/>
                <a:sym typeface="+mn-lt"/>
              </a:rPr>
              <a:t>XXXXX</a:t>
            </a:r>
            <a:endParaRPr lang="zh-CN" altLang="en-US" sz="3200" dirty="0">
              <a:solidFill>
                <a:schemeClr val="tx1"/>
              </a:solidFill>
              <a:cs typeface="+mn-ea"/>
              <a:sym typeface="+mn-lt"/>
            </a:endParaRPr>
          </a:p>
        </p:txBody>
      </p:sp>
      <p:pic>
        <p:nvPicPr>
          <p:cNvPr id="5" name="图片 4">
            <a:extLst>
              <a:ext uri="{FF2B5EF4-FFF2-40B4-BE49-F238E27FC236}">
                <a16:creationId xmlns="" xmlns:a16="http://schemas.microsoft.com/office/drawing/2014/main" id="{60B725C8-9174-4016-A891-3CF4AE33205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8376" y="2480977"/>
            <a:ext cx="4005064" cy="4005064"/>
          </a:xfrm>
          <a:prstGeom prst="rect">
            <a:avLst/>
          </a:prstGeom>
        </p:spPr>
      </p:pic>
    </p:spTree>
    <p:extLst>
      <p:ext uri="{BB962C8B-B14F-4D97-AF65-F5344CB8AC3E}">
        <p14:creationId xmlns:p14="http://schemas.microsoft.com/office/powerpoint/2010/main" val="432583584"/>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F88C4AC0-216F-4EEE-9624-B5C98D3E889E}"/>
              </a:ext>
            </a:extLst>
          </p:cNvPr>
          <p:cNvSpPr txBox="1"/>
          <p:nvPr/>
        </p:nvSpPr>
        <p:spPr>
          <a:xfrm>
            <a:off x="4351203" y="536381"/>
            <a:ext cx="3396615" cy="645160"/>
          </a:xfrm>
          <a:prstGeom prst="rect">
            <a:avLst/>
          </a:prstGeom>
          <a:noFill/>
        </p:spPr>
        <p:txBody>
          <a:bodyPr wrap="none" rtlCol="0">
            <a:spAutoFit/>
          </a:bodyPr>
          <a:lstStyle/>
          <a:p>
            <a:pPr algn="l">
              <a:buFont typeface="Arial" panose="020B0604020202020204" pitchFamily="34" charset="0"/>
              <a:buNone/>
              <a:defRPr/>
            </a:pPr>
            <a:r>
              <a:rPr lang="zh-CN" altLang="en-US" sz="3600" dirty="0">
                <a:solidFill>
                  <a:schemeClr val="tx1"/>
                </a:solidFill>
                <a:cs typeface="+mn-ea"/>
                <a:sym typeface="+mn-lt"/>
              </a:rPr>
              <a:t>历届爱眼日主题</a:t>
            </a:r>
          </a:p>
        </p:txBody>
      </p:sp>
      <p:sp>
        <p:nvSpPr>
          <p:cNvPr id="8" name="文本框 7">
            <a:extLst>
              <a:ext uri="{FF2B5EF4-FFF2-40B4-BE49-F238E27FC236}">
                <a16:creationId xmlns="" xmlns:a16="http://schemas.microsoft.com/office/drawing/2014/main" id="{2EAF3DE7-5A83-42C8-8BD2-650040802BB8}"/>
              </a:ext>
            </a:extLst>
          </p:cNvPr>
          <p:cNvSpPr txBox="1"/>
          <p:nvPr/>
        </p:nvSpPr>
        <p:spPr>
          <a:xfrm>
            <a:off x="1023372" y="1680845"/>
            <a:ext cx="3104803" cy="1431161"/>
          </a:xfrm>
          <a:prstGeom prst="rect">
            <a:avLst/>
          </a:prstGeom>
          <a:noFill/>
        </p:spPr>
        <p:txBody>
          <a:bodyPr wrap="square" rtlCol="0">
            <a:spAutoFit/>
          </a:bodyPr>
          <a:lstStyle/>
          <a:p>
            <a:pPr eaLnBrk="1" hangingPunct="1">
              <a:lnSpc>
                <a:spcPct val="150000"/>
              </a:lnSpc>
            </a:pPr>
            <a:r>
              <a:rPr lang="en-US" altLang="zh-CN" sz="1200" dirty="0">
                <a:solidFill>
                  <a:schemeClr val="tx1">
                    <a:lumMod val="85000"/>
                    <a:lumOff val="15000"/>
                  </a:schemeClr>
                </a:solidFill>
                <a:cs typeface="+mn-ea"/>
                <a:sym typeface="+mn-lt"/>
              </a:rPr>
              <a:t>1996</a:t>
            </a:r>
            <a:r>
              <a:rPr lang="zh-CN" altLang="en-US" sz="1200" dirty="0">
                <a:solidFill>
                  <a:schemeClr val="tx1">
                    <a:lumMod val="85000"/>
                    <a:lumOff val="15000"/>
                  </a:schemeClr>
                </a:solidFill>
                <a:cs typeface="+mn-ea"/>
                <a:sym typeface="+mn-lt"/>
              </a:rPr>
              <a:t>年：保护儿童和青少年视力</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1997</a:t>
            </a:r>
            <a:r>
              <a:rPr lang="zh-CN" altLang="en-US" sz="1200" dirty="0">
                <a:solidFill>
                  <a:schemeClr val="tx1">
                    <a:lumMod val="85000"/>
                    <a:lumOff val="15000"/>
                  </a:schemeClr>
                </a:solidFill>
                <a:cs typeface="+mn-ea"/>
                <a:sym typeface="+mn-lt"/>
              </a:rPr>
              <a:t>年：老年人眼保健</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1998</a:t>
            </a:r>
            <a:r>
              <a:rPr lang="zh-CN" altLang="en-US" sz="1200" dirty="0">
                <a:solidFill>
                  <a:schemeClr val="tx1">
                    <a:lumMod val="85000"/>
                    <a:lumOff val="15000"/>
                  </a:schemeClr>
                </a:solidFill>
                <a:cs typeface="+mn-ea"/>
                <a:sym typeface="+mn-lt"/>
              </a:rPr>
              <a:t>年：预防眼外伤</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1999</a:t>
            </a:r>
            <a:r>
              <a:rPr lang="zh-CN" altLang="en-US" sz="1200" dirty="0">
                <a:solidFill>
                  <a:schemeClr val="tx1">
                    <a:lumMod val="85000"/>
                    <a:lumOff val="15000"/>
                  </a:schemeClr>
                </a:solidFill>
                <a:cs typeface="+mn-ea"/>
                <a:sym typeface="+mn-lt"/>
              </a:rPr>
              <a:t>年：保护老年人视力，提高生活质量</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2000</a:t>
            </a:r>
            <a:r>
              <a:rPr lang="zh-CN" altLang="en-US" sz="1200" dirty="0">
                <a:solidFill>
                  <a:schemeClr val="tx1">
                    <a:lumMod val="85000"/>
                    <a:lumOff val="15000"/>
                  </a:schemeClr>
                </a:solidFill>
                <a:cs typeface="+mn-ea"/>
                <a:sym typeface="+mn-lt"/>
              </a:rPr>
              <a:t>年：动员起来，让白内障盲见光明</a:t>
            </a:r>
          </a:p>
        </p:txBody>
      </p:sp>
      <p:sp>
        <p:nvSpPr>
          <p:cNvPr id="9" name="文本框 8">
            <a:extLst>
              <a:ext uri="{FF2B5EF4-FFF2-40B4-BE49-F238E27FC236}">
                <a16:creationId xmlns="" xmlns:a16="http://schemas.microsoft.com/office/drawing/2014/main" id="{95255166-13D9-4331-9AF0-CDAA7FBEBF26}"/>
              </a:ext>
            </a:extLst>
          </p:cNvPr>
          <p:cNvSpPr txBox="1"/>
          <p:nvPr/>
        </p:nvSpPr>
        <p:spPr>
          <a:xfrm>
            <a:off x="4925232" y="1680845"/>
            <a:ext cx="2822586" cy="1431161"/>
          </a:xfrm>
          <a:prstGeom prst="rect">
            <a:avLst/>
          </a:prstGeom>
          <a:noFill/>
        </p:spPr>
        <p:txBody>
          <a:bodyPr wrap="square" rtlCol="0">
            <a:spAutoFit/>
          </a:bodyPr>
          <a:lstStyle/>
          <a:p>
            <a:pPr eaLnBrk="1" hangingPunct="1">
              <a:lnSpc>
                <a:spcPct val="150000"/>
              </a:lnSpc>
            </a:pPr>
            <a:r>
              <a:rPr lang="en-US" altLang="zh-CN" sz="1200" dirty="0">
                <a:solidFill>
                  <a:schemeClr val="tx1">
                    <a:lumMod val="85000"/>
                    <a:lumOff val="15000"/>
                  </a:schemeClr>
                </a:solidFill>
                <a:cs typeface="+mn-ea"/>
                <a:sym typeface="+mn-lt"/>
              </a:rPr>
              <a:t>2006</a:t>
            </a:r>
            <a:r>
              <a:rPr lang="zh-CN" altLang="en-US" sz="1200" dirty="0">
                <a:solidFill>
                  <a:schemeClr val="tx1">
                    <a:lumMod val="85000"/>
                    <a:lumOff val="15000"/>
                  </a:schemeClr>
                </a:solidFill>
                <a:cs typeface="+mn-ea"/>
                <a:sym typeface="+mn-lt"/>
              </a:rPr>
              <a:t>年：防盲治盲，共同参与</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2007</a:t>
            </a:r>
            <a:r>
              <a:rPr lang="zh-CN" altLang="en-US" sz="1200" dirty="0">
                <a:solidFill>
                  <a:schemeClr val="tx1">
                    <a:lumMod val="85000"/>
                    <a:lumOff val="15000"/>
                  </a:schemeClr>
                </a:solidFill>
                <a:cs typeface="+mn-ea"/>
                <a:sym typeface="+mn-lt"/>
              </a:rPr>
              <a:t>年：防盲进社区，关注眼健康</a:t>
            </a:r>
          </a:p>
          <a:p>
            <a:pPr eaLnBrk="1" hangingPunct="1">
              <a:lnSpc>
                <a:spcPct val="150000"/>
              </a:lnSpc>
            </a:pPr>
            <a:r>
              <a:rPr lang="en-US" altLang="zh-CN" sz="1200" dirty="0">
                <a:solidFill>
                  <a:schemeClr val="tx1">
                    <a:lumMod val="85000"/>
                    <a:lumOff val="15000"/>
                  </a:schemeClr>
                </a:solidFill>
                <a:cs typeface="+mn-ea"/>
                <a:sym typeface="+mn-lt"/>
              </a:rPr>
              <a:t>2008</a:t>
            </a:r>
            <a:r>
              <a:rPr lang="zh-CN" altLang="en-US" sz="1200" dirty="0">
                <a:solidFill>
                  <a:schemeClr val="tx1">
                    <a:lumMod val="85000"/>
                    <a:lumOff val="15000"/>
                  </a:schemeClr>
                </a:solidFill>
                <a:cs typeface="+mn-ea"/>
                <a:sym typeface="+mn-lt"/>
              </a:rPr>
              <a:t>年：明亮眼睛迎奥运</a:t>
            </a:r>
          </a:p>
          <a:p>
            <a:pPr eaLnBrk="1" hangingPunct="1">
              <a:lnSpc>
                <a:spcPct val="150000"/>
              </a:lnSpc>
            </a:pPr>
            <a:r>
              <a:rPr lang="en-US" altLang="zh-CN" sz="1200" dirty="0">
                <a:solidFill>
                  <a:schemeClr val="tx1">
                    <a:lumMod val="85000"/>
                    <a:lumOff val="15000"/>
                  </a:schemeClr>
                </a:solidFill>
                <a:cs typeface="+mn-ea"/>
                <a:sym typeface="+mn-lt"/>
              </a:rPr>
              <a:t>2009</a:t>
            </a:r>
            <a:r>
              <a:rPr lang="zh-CN" altLang="en-US" sz="1200" dirty="0">
                <a:solidFill>
                  <a:schemeClr val="tx1">
                    <a:lumMod val="85000"/>
                    <a:lumOff val="15000"/>
                  </a:schemeClr>
                </a:solidFill>
                <a:cs typeface="+mn-ea"/>
                <a:sym typeface="+mn-lt"/>
              </a:rPr>
              <a:t>年：关注青少年眼健康</a:t>
            </a:r>
          </a:p>
          <a:p>
            <a:pPr eaLnBrk="1" hangingPunct="1">
              <a:lnSpc>
                <a:spcPct val="150000"/>
              </a:lnSpc>
            </a:pPr>
            <a:r>
              <a:rPr lang="en-US" altLang="zh-CN" sz="1200" dirty="0">
                <a:solidFill>
                  <a:schemeClr val="tx1">
                    <a:lumMod val="85000"/>
                    <a:lumOff val="15000"/>
                  </a:schemeClr>
                </a:solidFill>
                <a:cs typeface="+mn-ea"/>
                <a:sym typeface="+mn-lt"/>
              </a:rPr>
              <a:t>2009</a:t>
            </a:r>
            <a:r>
              <a:rPr lang="zh-CN" altLang="en-US" sz="1200" dirty="0">
                <a:solidFill>
                  <a:schemeClr val="tx1">
                    <a:lumMod val="85000"/>
                    <a:lumOff val="15000"/>
                  </a:schemeClr>
                </a:solidFill>
                <a:cs typeface="+mn-ea"/>
                <a:sym typeface="+mn-lt"/>
              </a:rPr>
              <a:t>年：珍爱视觉之窗</a:t>
            </a:r>
          </a:p>
        </p:txBody>
      </p:sp>
      <p:sp>
        <p:nvSpPr>
          <p:cNvPr id="10" name="文本框 9">
            <a:extLst>
              <a:ext uri="{FF2B5EF4-FFF2-40B4-BE49-F238E27FC236}">
                <a16:creationId xmlns="" xmlns:a16="http://schemas.microsoft.com/office/drawing/2014/main" id="{B3642DD6-CD60-44D3-A792-4D151A7EA525}"/>
              </a:ext>
            </a:extLst>
          </p:cNvPr>
          <p:cNvSpPr txBox="1"/>
          <p:nvPr/>
        </p:nvSpPr>
        <p:spPr>
          <a:xfrm>
            <a:off x="739249" y="4108034"/>
            <a:ext cx="4822361" cy="1869743"/>
          </a:xfrm>
          <a:prstGeom prst="rect">
            <a:avLst/>
          </a:prstGeom>
          <a:noFill/>
        </p:spPr>
        <p:txBody>
          <a:bodyPr wrap="square" rtlCol="0">
            <a:spAutoFit/>
          </a:bodyPr>
          <a:lstStyle/>
          <a:p>
            <a:pPr algn="r" eaLnBrk="1" hangingPunct="1">
              <a:lnSpc>
                <a:spcPct val="200000"/>
              </a:lnSpc>
            </a:pPr>
            <a:r>
              <a:rPr lang="en-US" altLang="zh-CN" sz="1200" dirty="0">
                <a:solidFill>
                  <a:schemeClr val="tx1">
                    <a:lumMod val="85000"/>
                    <a:lumOff val="15000"/>
                  </a:schemeClr>
                </a:solidFill>
                <a:cs typeface="+mn-ea"/>
                <a:sym typeface="+mn-lt"/>
              </a:rPr>
              <a:t>2001</a:t>
            </a:r>
            <a:r>
              <a:rPr lang="zh-CN" altLang="en-US" sz="1200" dirty="0">
                <a:solidFill>
                  <a:schemeClr val="tx1">
                    <a:lumMod val="85000"/>
                    <a:lumOff val="15000"/>
                  </a:schemeClr>
                </a:solidFill>
                <a:cs typeface="+mn-ea"/>
                <a:sym typeface="+mn-lt"/>
              </a:rPr>
              <a:t>年：早期干预，减少可避免的儿童盲症</a:t>
            </a:r>
            <a:endParaRPr lang="en-US" altLang="zh-CN" sz="1200" dirty="0">
              <a:solidFill>
                <a:schemeClr val="tx1">
                  <a:lumMod val="85000"/>
                  <a:lumOff val="15000"/>
                </a:schemeClr>
              </a:solidFill>
              <a:cs typeface="+mn-ea"/>
              <a:sym typeface="+mn-lt"/>
            </a:endParaRPr>
          </a:p>
          <a:p>
            <a:pPr algn="r" eaLnBrk="1" hangingPunct="1">
              <a:lnSpc>
                <a:spcPct val="200000"/>
              </a:lnSpc>
            </a:pPr>
            <a:r>
              <a:rPr lang="en-US" altLang="zh-CN" sz="1200" dirty="0">
                <a:solidFill>
                  <a:schemeClr val="tx1">
                    <a:lumMod val="85000"/>
                    <a:lumOff val="15000"/>
                  </a:schemeClr>
                </a:solidFill>
                <a:cs typeface="+mn-ea"/>
                <a:sym typeface="+mn-lt"/>
              </a:rPr>
              <a:t>2002</a:t>
            </a:r>
            <a:r>
              <a:rPr lang="zh-CN" altLang="en-US" sz="1200" dirty="0">
                <a:solidFill>
                  <a:schemeClr val="tx1">
                    <a:lumMod val="85000"/>
                    <a:lumOff val="15000"/>
                  </a:schemeClr>
                </a:solidFill>
                <a:cs typeface="+mn-ea"/>
                <a:sym typeface="+mn-lt"/>
              </a:rPr>
              <a:t>年：关爱老年人的眼睛</a:t>
            </a:r>
            <a:r>
              <a:rPr lang="en-US" altLang="zh-CN" sz="1200" dirty="0">
                <a:solidFill>
                  <a:schemeClr val="tx1">
                    <a:lumMod val="85000"/>
                    <a:lumOff val="15000"/>
                  </a:schemeClr>
                </a:solidFill>
                <a:cs typeface="+mn-ea"/>
                <a:sym typeface="+mn-lt"/>
              </a:rPr>
              <a:t>,</a:t>
            </a:r>
            <a:r>
              <a:rPr lang="zh-CN" altLang="en-US" sz="1200" dirty="0">
                <a:solidFill>
                  <a:schemeClr val="tx1">
                    <a:lumMod val="85000"/>
                    <a:lumOff val="15000"/>
                  </a:schemeClr>
                </a:solidFill>
                <a:cs typeface="+mn-ea"/>
                <a:sym typeface="+mn-lt"/>
              </a:rPr>
              <a:t>享有看见的权利</a:t>
            </a:r>
            <a:endParaRPr lang="en-US" altLang="zh-CN" sz="1200" dirty="0">
              <a:solidFill>
                <a:schemeClr val="tx1">
                  <a:lumMod val="85000"/>
                  <a:lumOff val="15000"/>
                </a:schemeClr>
              </a:solidFill>
              <a:cs typeface="+mn-ea"/>
              <a:sym typeface="+mn-lt"/>
            </a:endParaRPr>
          </a:p>
          <a:p>
            <a:pPr algn="r" eaLnBrk="1" hangingPunct="1">
              <a:lnSpc>
                <a:spcPct val="200000"/>
              </a:lnSpc>
            </a:pPr>
            <a:r>
              <a:rPr lang="en-US" altLang="zh-CN" sz="1200" dirty="0">
                <a:solidFill>
                  <a:schemeClr val="tx1">
                    <a:lumMod val="85000"/>
                    <a:lumOff val="15000"/>
                  </a:schemeClr>
                </a:solidFill>
                <a:cs typeface="+mn-ea"/>
                <a:sym typeface="+mn-lt"/>
              </a:rPr>
              <a:t>2003</a:t>
            </a:r>
            <a:r>
              <a:rPr lang="zh-CN" altLang="en-US" sz="1200" dirty="0">
                <a:solidFill>
                  <a:schemeClr val="tx1">
                    <a:lumMod val="85000"/>
                    <a:lumOff val="15000"/>
                  </a:schemeClr>
                </a:solidFill>
                <a:cs typeface="+mn-ea"/>
                <a:sym typeface="+mn-lt"/>
              </a:rPr>
              <a:t>年：爱护眼睛、为消除可避免盲而努力</a:t>
            </a:r>
            <a:endParaRPr lang="en-US" altLang="zh-CN" sz="1200" dirty="0">
              <a:solidFill>
                <a:schemeClr val="tx1">
                  <a:lumMod val="85000"/>
                  <a:lumOff val="15000"/>
                </a:schemeClr>
              </a:solidFill>
              <a:cs typeface="+mn-ea"/>
              <a:sym typeface="+mn-lt"/>
            </a:endParaRPr>
          </a:p>
          <a:p>
            <a:pPr algn="r" eaLnBrk="1" hangingPunct="1">
              <a:lnSpc>
                <a:spcPct val="200000"/>
              </a:lnSpc>
            </a:pPr>
            <a:r>
              <a:rPr lang="en-US" altLang="zh-CN" sz="1200" dirty="0">
                <a:solidFill>
                  <a:schemeClr val="tx1">
                    <a:lumMod val="85000"/>
                    <a:lumOff val="15000"/>
                  </a:schemeClr>
                </a:solidFill>
                <a:cs typeface="+mn-ea"/>
                <a:sym typeface="+mn-lt"/>
              </a:rPr>
              <a:t>2004</a:t>
            </a:r>
            <a:r>
              <a:rPr lang="zh-CN" altLang="en-US" sz="1200" dirty="0">
                <a:solidFill>
                  <a:schemeClr val="tx1">
                    <a:lumMod val="85000"/>
                    <a:lumOff val="15000"/>
                  </a:schemeClr>
                </a:solidFill>
                <a:cs typeface="+mn-ea"/>
                <a:sym typeface="+mn-lt"/>
              </a:rPr>
              <a:t>年：防治屈光不正及低视力，提高儿童和青少年眼保健水平</a:t>
            </a:r>
          </a:p>
          <a:p>
            <a:pPr algn="r" eaLnBrk="1" hangingPunct="1">
              <a:lnSpc>
                <a:spcPct val="200000"/>
              </a:lnSpc>
            </a:pPr>
            <a:r>
              <a:rPr lang="en-US" altLang="zh-CN" sz="1200" dirty="0">
                <a:solidFill>
                  <a:schemeClr val="tx1">
                    <a:lumMod val="85000"/>
                    <a:lumOff val="15000"/>
                  </a:schemeClr>
                </a:solidFill>
                <a:cs typeface="+mn-ea"/>
                <a:sym typeface="+mn-lt"/>
              </a:rPr>
              <a:t>2005</a:t>
            </a:r>
            <a:r>
              <a:rPr lang="zh-CN" altLang="en-US" sz="1200" dirty="0">
                <a:solidFill>
                  <a:schemeClr val="tx1">
                    <a:lumMod val="85000"/>
                    <a:lumOff val="15000"/>
                  </a:schemeClr>
                </a:solidFill>
                <a:cs typeface="+mn-ea"/>
                <a:sym typeface="+mn-lt"/>
              </a:rPr>
              <a:t>年：预防近视，珍爱光明</a:t>
            </a:r>
          </a:p>
        </p:txBody>
      </p:sp>
      <p:sp>
        <p:nvSpPr>
          <p:cNvPr id="11" name="文本框 10">
            <a:extLst>
              <a:ext uri="{FF2B5EF4-FFF2-40B4-BE49-F238E27FC236}">
                <a16:creationId xmlns="" xmlns:a16="http://schemas.microsoft.com/office/drawing/2014/main" id="{F2E09769-2C93-4EC8-A274-DC4C6AFBE781}"/>
              </a:ext>
            </a:extLst>
          </p:cNvPr>
          <p:cNvSpPr txBox="1"/>
          <p:nvPr/>
        </p:nvSpPr>
        <p:spPr>
          <a:xfrm>
            <a:off x="6458090" y="4112633"/>
            <a:ext cx="4361577" cy="1869743"/>
          </a:xfrm>
          <a:prstGeom prst="rect">
            <a:avLst/>
          </a:prstGeom>
          <a:noFill/>
        </p:spPr>
        <p:txBody>
          <a:bodyPr wrap="square" rtlCol="0">
            <a:spAutoFit/>
          </a:bodyPr>
          <a:lstStyle/>
          <a:p>
            <a:pPr>
              <a:lnSpc>
                <a:spcPct val="200000"/>
              </a:lnSpc>
            </a:pPr>
            <a:r>
              <a:rPr lang="en-US" altLang="zh-CN" sz="1200" dirty="0">
                <a:solidFill>
                  <a:schemeClr val="tx1">
                    <a:lumMod val="85000"/>
                    <a:lumOff val="15000"/>
                  </a:schemeClr>
                </a:solidFill>
                <a:cs typeface="+mn-ea"/>
                <a:sym typeface="+mn-lt"/>
              </a:rPr>
              <a:t>2010</a:t>
            </a:r>
            <a:r>
              <a:rPr lang="zh-CN" altLang="en-US" sz="1200" dirty="0">
                <a:solidFill>
                  <a:schemeClr val="tx1">
                    <a:lumMod val="85000"/>
                    <a:lumOff val="15000"/>
                  </a:schemeClr>
                </a:solidFill>
                <a:cs typeface="+mn-ea"/>
                <a:sym typeface="+mn-lt"/>
              </a:rPr>
              <a:t>年：关注贫困人口眼健康，百万工程送光明</a:t>
            </a:r>
          </a:p>
          <a:p>
            <a:pPr eaLnBrk="1" hangingPunct="1">
              <a:lnSpc>
                <a:spcPct val="200000"/>
              </a:lnSpc>
            </a:pPr>
            <a:r>
              <a:rPr lang="en-US" altLang="zh-CN" sz="1200" dirty="0">
                <a:solidFill>
                  <a:schemeClr val="tx1">
                    <a:lumMod val="85000"/>
                    <a:lumOff val="15000"/>
                  </a:schemeClr>
                </a:solidFill>
                <a:cs typeface="+mn-ea"/>
                <a:sym typeface="+mn-lt"/>
              </a:rPr>
              <a:t>2011</a:t>
            </a:r>
            <a:r>
              <a:rPr lang="zh-CN" altLang="en-US" sz="1200" dirty="0">
                <a:solidFill>
                  <a:schemeClr val="tx1">
                    <a:lumMod val="85000"/>
                    <a:lumOff val="15000"/>
                  </a:schemeClr>
                </a:solidFill>
                <a:cs typeface="+mn-ea"/>
                <a:sym typeface="+mn-lt"/>
              </a:rPr>
              <a:t>年：关爱低视力患者，提高康复质量</a:t>
            </a:r>
          </a:p>
          <a:p>
            <a:pPr eaLnBrk="1" hangingPunct="1">
              <a:lnSpc>
                <a:spcPct val="200000"/>
              </a:lnSpc>
            </a:pPr>
            <a:r>
              <a:rPr lang="en-US" altLang="zh-CN" sz="1200" dirty="0">
                <a:solidFill>
                  <a:schemeClr val="tx1">
                    <a:lumMod val="85000"/>
                    <a:lumOff val="15000"/>
                  </a:schemeClr>
                </a:solidFill>
                <a:cs typeface="+mn-ea"/>
                <a:sym typeface="+mn-lt"/>
              </a:rPr>
              <a:t>2012</a:t>
            </a:r>
            <a:r>
              <a:rPr lang="zh-CN" altLang="en-US" sz="1200" dirty="0">
                <a:solidFill>
                  <a:schemeClr val="tx1">
                    <a:lumMod val="85000"/>
                    <a:lumOff val="15000"/>
                  </a:schemeClr>
                </a:solidFill>
                <a:cs typeface="+mn-ea"/>
                <a:sym typeface="+mn-lt"/>
              </a:rPr>
              <a:t>年：情系白内障患者共享和谐新视界</a:t>
            </a:r>
          </a:p>
          <a:p>
            <a:pPr eaLnBrk="1" hangingPunct="1">
              <a:lnSpc>
                <a:spcPct val="200000"/>
              </a:lnSpc>
            </a:pPr>
            <a:r>
              <a:rPr lang="en-US" altLang="zh-CN" sz="1200" dirty="0">
                <a:solidFill>
                  <a:schemeClr val="tx1">
                    <a:lumMod val="85000"/>
                    <a:lumOff val="15000"/>
                  </a:schemeClr>
                </a:solidFill>
                <a:cs typeface="+mn-ea"/>
                <a:sym typeface="+mn-lt"/>
              </a:rPr>
              <a:t>2013</a:t>
            </a:r>
            <a:r>
              <a:rPr lang="zh-CN" altLang="en-US" sz="1200" dirty="0">
                <a:solidFill>
                  <a:schemeClr val="tx1">
                    <a:lumMod val="85000"/>
                    <a:lumOff val="15000"/>
                  </a:schemeClr>
                </a:solidFill>
                <a:cs typeface="+mn-ea"/>
                <a:sym typeface="+mn-lt"/>
              </a:rPr>
              <a:t>年：汇聚中国梦，</a:t>
            </a:r>
            <a:r>
              <a:rPr lang="en-US" altLang="zh-CN" sz="1200" dirty="0">
                <a:solidFill>
                  <a:schemeClr val="tx1">
                    <a:lumMod val="85000"/>
                    <a:lumOff val="15000"/>
                  </a:schemeClr>
                </a:solidFill>
                <a:cs typeface="+mn-ea"/>
                <a:sym typeface="+mn-lt"/>
              </a:rPr>
              <a:t>2016</a:t>
            </a:r>
            <a:r>
              <a:rPr lang="zh-CN" altLang="en-US" sz="1200" dirty="0">
                <a:solidFill>
                  <a:schemeClr val="tx1">
                    <a:lumMod val="85000"/>
                    <a:lumOff val="15000"/>
                  </a:schemeClr>
                </a:solidFill>
                <a:cs typeface="+mn-ea"/>
                <a:sym typeface="+mn-lt"/>
              </a:rPr>
              <a:t>年前消灭致盲性沙眼</a:t>
            </a:r>
          </a:p>
          <a:p>
            <a:pPr eaLnBrk="1" hangingPunct="1">
              <a:lnSpc>
                <a:spcPct val="200000"/>
              </a:lnSpc>
            </a:pPr>
            <a:r>
              <a:rPr lang="en-US" altLang="zh-CN" sz="1200" dirty="0">
                <a:solidFill>
                  <a:schemeClr val="tx1">
                    <a:lumMod val="85000"/>
                    <a:lumOff val="15000"/>
                  </a:schemeClr>
                </a:solidFill>
                <a:cs typeface="+mn-ea"/>
                <a:sym typeface="+mn-lt"/>
              </a:rPr>
              <a:t>2014</a:t>
            </a:r>
            <a:r>
              <a:rPr lang="zh-CN" altLang="en-US" sz="1200" dirty="0">
                <a:solidFill>
                  <a:schemeClr val="tx1">
                    <a:lumMod val="85000"/>
                    <a:lumOff val="15000"/>
                  </a:schemeClr>
                </a:solidFill>
                <a:cs typeface="+mn-ea"/>
                <a:sym typeface="+mn-lt"/>
              </a:rPr>
              <a:t>年：关注眼健康，预防糖尿病致盲</a:t>
            </a:r>
          </a:p>
        </p:txBody>
      </p:sp>
      <p:sp>
        <p:nvSpPr>
          <p:cNvPr id="12" name="文本框 11">
            <a:extLst>
              <a:ext uri="{FF2B5EF4-FFF2-40B4-BE49-F238E27FC236}">
                <a16:creationId xmlns="" xmlns:a16="http://schemas.microsoft.com/office/drawing/2014/main" id="{73DC1047-884C-45ED-A731-5F54F3A0DBE6}"/>
              </a:ext>
            </a:extLst>
          </p:cNvPr>
          <p:cNvSpPr txBox="1"/>
          <p:nvPr/>
        </p:nvSpPr>
        <p:spPr>
          <a:xfrm>
            <a:off x="8342796" y="1680845"/>
            <a:ext cx="2822586" cy="2262158"/>
          </a:xfrm>
          <a:prstGeom prst="rect">
            <a:avLst/>
          </a:prstGeom>
          <a:noFill/>
        </p:spPr>
        <p:txBody>
          <a:bodyPr wrap="square" rtlCol="0">
            <a:spAutoFit/>
          </a:bodyPr>
          <a:lstStyle/>
          <a:p>
            <a:pPr eaLnBrk="1" hangingPunct="1">
              <a:lnSpc>
                <a:spcPct val="150000"/>
              </a:lnSpc>
            </a:pPr>
            <a:r>
              <a:rPr lang="en-US" altLang="zh-CN" sz="1200" dirty="0">
                <a:solidFill>
                  <a:schemeClr val="tx1">
                    <a:lumMod val="85000"/>
                    <a:lumOff val="15000"/>
                  </a:schemeClr>
                </a:solidFill>
                <a:cs typeface="+mn-ea"/>
                <a:sym typeface="+mn-lt"/>
              </a:rPr>
              <a:t>2015</a:t>
            </a:r>
            <a:r>
              <a:rPr lang="zh-CN" altLang="en-US" sz="1200" dirty="0">
                <a:solidFill>
                  <a:schemeClr val="tx1">
                    <a:lumMod val="85000"/>
                    <a:lumOff val="15000"/>
                  </a:schemeClr>
                </a:solidFill>
                <a:cs typeface="+mn-ea"/>
                <a:sym typeface="+mn-lt"/>
              </a:rPr>
              <a:t>年：告别沙眼盲，关注眼健康</a:t>
            </a:r>
          </a:p>
          <a:p>
            <a:pPr eaLnBrk="1" hangingPunct="1">
              <a:lnSpc>
                <a:spcPct val="150000"/>
              </a:lnSpc>
            </a:pPr>
            <a:r>
              <a:rPr lang="en-US" altLang="zh-CN" sz="1200" dirty="0">
                <a:solidFill>
                  <a:schemeClr val="tx1">
                    <a:lumMod val="85000"/>
                    <a:lumOff val="15000"/>
                  </a:schemeClr>
                </a:solidFill>
                <a:cs typeface="+mn-ea"/>
                <a:sym typeface="+mn-lt"/>
              </a:rPr>
              <a:t>2016</a:t>
            </a:r>
            <a:r>
              <a:rPr lang="zh-CN" altLang="en-US" sz="1200" dirty="0">
                <a:solidFill>
                  <a:schemeClr val="tx1">
                    <a:lumMod val="85000"/>
                    <a:lumOff val="15000"/>
                  </a:schemeClr>
                </a:solidFill>
                <a:cs typeface="+mn-ea"/>
                <a:sym typeface="+mn-lt"/>
              </a:rPr>
              <a:t>年：呵护眼睛，从小做起</a:t>
            </a:r>
          </a:p>
          <a:p>
            <a:pPr eaLnBrk="1" hangingPunct="1">
              <a:lnSpc>
                <a:spcPct val="150000"/>
              </a:lnSpc>
            </a:pPr>
            <a:r>
              <a:rPr lang="en-US" altLang="zh-CN" sz="1200" dirty="0">
                <a:solidFill>
                  <a:schemeClr val="tx1">
                    <a:lumMod val="85000"/>
                    <a:lumOff val="15000"/>
                  </a:schemeClr>
                </a:solidFill>
                <a:cs typeface="+mn-ea"/>
                <a:sym typeface="+mn-lt"/>
              </a:rPr>
              <a:t>2017</a:t>
            </a:r>
            <a:r>
              <a:rPr lang="zh-CN" altLang="en-US" sz="1200" dirty="0">
                <a:solidFill>
                  <a:schemeClr val="tx1">
                    <a:lumMod val="85000"/>
                    <a:lumOff val="15000"/>
                  </a:schemeClr>
                </a:solidFill>
                <a:cs typeface="+mn-ea"/>
                <a:sym typeface="+mn-lt"/>
              </a:rPr>
              <a:t>年：‘目’浴阳光，预防近视</a:t>
            </a:r>
            <a:endParaRPr lang="en-US" altLang="zh-CN" sz="1200" dirty="0">
              <a:solidFill>
                <a:schemeClr val="tx1">
                  <a:lumMod val="85000"/>
                  <a:lumOff val="15000"/>
                </a:schemeClr>
              </a:solidFill>
              <a:cs typeface="+mn-ea"/>
              <a:sym typeface="+mn-lt"/>
            </a:endParaRPr>
          </a:p>
          <a:p>
            <a:pPr eaLnBrk="1" hangingPunct="1">
              <a:lnSpc>
                <a:spcPct val="150000"/>
              </a:lnSpc>
            </a:pPr>
            <a:r>
              <a:rPr lang="en-US" altLang="zh-CN" sz="1200" dirty="0">
                <a:solidFill>
                  <a:schemeClr val="tx1">
                    <a:lumMod val="85000"/>
                    <a:lumOff val="15000"/>
                  </a:schemeClr>
                </a:solidFill>
                <a:cs typeface="+mn-ea"/>
                <a:sym typeface="+mn-lt"/>
              </a:rPr>
              <a:t>2018</a:t>
            </a:r>
            <a:r>
              <a:rPr lang="zh-CN" altLang="en-US" sz="1200" dirty="0">
                <a:solidFill>
                  <a:schemeClr val="tx1">
                    <a:lumMod val="85000"/>
                    <a:lumOff val="15000"/>
                  </a:schemeClr>
                </a:solidFill>
                <a:cs typeface="+mn-ea"/>
                <a:sym typeface="+mn-lt"/>
              </a:rPr>
              <a:t>年：科学矫正近视 关注孩子眼健康</a:t>
            </a:r>
            <a:endParaRPr lang="en-US" altLang="zh-CN" sz="1200" dirty="0">
              <a:solidFill>
                <a:schemeClr val="tx1">
                  <a:lumMod val="85000"/>
                  <a:lumOff val="15000"/>
                </a:schemeClr>
              </a:solidFill>
              <a:cs typeface="+mn-ea"/>
              <a:sym typeface="+mn-lt"/>
            </a:endParaRPr>
          </a:p>
          <a:p>
            <a:pPr algn="ctr">
              <a:lnSpc>
                <a:spcPct val="150000"/>
              </a:lnSpc>
              <a:buFont typeface="Arial" panose="020B0604020202020204" pitchFamily="34" charset="0"/>
              <a:buNone/>
              <a:defRPr/>
            </a:pPr>
            <a:r>
              <a:rPr lang="en-US" altLang="zh-CN" sz="1200" dirty="0">
                <a:solidFill>
                  <a:schemeClr val="tx1">
                    <a:lumMod val="85000"/>
                    <a:lumOff val="15000"/>
                  </a:schemeClr>
                </a:solidFill>
                <a:cs typeface="+mn-ea"/>
                <a:sym typeface="+mn-lt"/>
              </a:rPr>
              <a:t>2019</a:t>
            </a:r>
            <a:r>
              <a:rPr lang="zh-CN" altLang="en-US" sz="1200" dirty="0">
                <a:solidFill>
                  <a:schemeClr val="tx1">
                    <a:lumMod val="85000"/>
                    <a:lumOff val="15000"/>
                  </a:schemeClr>
                </a:solidFill>
                <a:cs typeface="+mn-ea"/>
                <a:sym typeface="+mn-lt"/>
              </a:rPr>
              <a:t>年：</a:t>
            </a:r>
            <a:r>
              <a:rPr lang="zh-CN" altLang="en-US" sz="1200" kern="10" spc="50" dirty="0">
                <a:ln w="11430"/>
                <a:solidFill>
                  <a:schemeClr val="tx1">
                    <a:lumMod val="85000"/>
                    <a:lumOff val="15000"/>
                  </a:schemeClr>
                </a:solidFill>
                <a:cs typeface="+mn-ea"/>
                <a:sym typeface="+mn-lt"/>
              </a:rPr>
              <a:t>共同呵护好孩子的眼健康，</a:t>
            </a:r>
            <a:endParaRPr lang="en-US" altLang="zh-CN" sz="1200" kern="10" spc="50" dirty="0">
              <a:ln w="11430"/>
              <a:solidFill>
                <a:schemeClr val="tx1">
                  <a:lumMod val="85000"/>
                  <a:lumOff val="15000"/>
                </a:schemeClr>
              </a:solidFill>
              <a:cs typeface="+mn-ea"/>
              <a:sym typeface="+mn-lt"/>
            </a:endParaRPr>
          </a:p>
          <a:p>
            <a:pPr algn="ctr">
              <a:lnSpc>
                <a:spcPct val="150000"/>
              </a:lnSpc>
              <a:buFont typeface="Arial" panose="020B0604020202020204" pitchFamily="34" charset="0"/>
              <a:buNone/>
              <a:defRPr/>
            </a:pPr>
            <a:r>
              <a:rPr lang="zh-CN" altLang="en-US" sz="1200" kern="10" spc="50" dirty="0">
                <a:ln w="11430"/>
                <a:solidFill>
                  <a:schemeClr val="tx1">
                    <a:lumMod val="85000"/>
                    <a:lumOff val="15000"/>
                  </a:schemeClr>
                </a:solidFill>
                <a:cs typeface="+mn-ea"/>
                <a:sym typeface="+mn-lt"/>
              </a:rPr>
              <a:t>让他们拥有一个光明的未来</a:t>
            </a:r>
          </a:p>
          <a:p>
            <a:pPr eaLnBrk="1" hangingPunct="1">
              <a:lnSpc>
                <a:spcPct val="150000"/>
              </a:lnSpc>
            </a:pPr>
            <a:endParaRPr lang="zh-CN" altLang="en-US" sz="1200" dirty="0">
              <a:solidFill>
                <a:schemeClr val="tx1">
                  <a:lumMod val="85000"/>
                  <a:lumOff val="15000"/>
                </a:schemeClr>
              </a:solidFill>
              <a:cs typeface="+mn-ea"/>
              <a:sym typeface="+mn-lt"/>
            </a:endParaRPr>
          </a:p>
        </p:txBody>
      </p:sp>
    </p:spTree>
    <p:extLst>
      <p:ext uri="{BB962C8B-B14F-4D97-AF65-F5344CB8AC3E}">
        <p14:creationId xmlns:p14="http://schemas.microsoft.com/office/powerpoint/2010/main" val="758949303"/>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ppt_x"/>
                                          </p:val>
                                        </p:tav>
                                        <p:tav tm="100000">
                                          <p:val>
                                            <p:strVal val="#ppt_x"/>
                                          </p:val>
                                        </p:tav>
                                      </p:tavLst>
                                    </p:anim>
                                    <p:anim calcmode="lin" valueType="num">
                                      <p:cBhvr additive="base">
                                        <p:cTn id="18" dur="500" fill="hold"/>
                                        <p:tgtEl>
                                          <p:spTgt spid="12"/>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48BB9804-4302-463A-A3BE-03BFEC04D7E1}"/>
              </a:ext>
            </a:extLst>
          </p:cNvPr>
          <p:cNvPicPr>
            <a:picLocks noChangeAspect="1"/>
          </p:cNvPicPr>
          <p:nvPr/>
        </p:nvPicPr>
        <p:blipFill>
          <a:blip r:embed="rId2" cstate="print">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val="0"/>
              </a:ext>
            </a:extLst>
          </a:blip>
          <a:stretch>
            <a:fillRect/>
          </a:stretch>
        </p:blipFill>
        <p:spPr>
          <a:xfrm rot="5400000">
            <a:off x="2624864" y="-2715465"/>
            <a:ext cx="6984258" cy="12271939"/>
          </a:xfrm>
          <a:prstGeom prst="rect">
            <a:avLst/>
          </a:prstGeom>
        </p:spPr>
      </p:pic>
      <p:grpSp>
        <p:nvGrpSpPr>
          <p:cNvPr id="11" name="组合 10">
            <a:extLst>
              <a:ext uri="{FF2B5EF4-FFF2-40B4-BE49-F238E27FC236}">
                <a16:creationId xmlns="" xmlns:a16="http://schemas.microsoft.com/office/drawing/2014/main" id="{090AFB3C-AD12-47B1-91D0-BB2F4FE8F78C}"/>
              </a:ext>
            </a:extLst>
          </p:cNvPr>
          <p:cNvGrpSpPr/>
          <p:nvPr/>
        </p:nvGrpSpPr>
        <p:grpSpPr>
          <a:xfrm>
            <a:off x="652410" y="680453"/>
            <a:ext cx="10563162" cy="5951117"/>
            <a:chOff x="141350" y="548681"/>
            <a:chExt cx="10563162" cy="5951117"/>
          </a:xfrm>
        </p:grpSpPr>
        <p:grpSp>
          <p:nvGrpSpPr>
            <p:cNvPr id="16" name="组合 15">
              <a:extLst>
                <a:ext uri="{FF2B5EF4-FFF2-40B4-BE49-F238E27FC236}">
                  <a16:creationId xmlns="" xmlns:a16="http://schemas.microsoft.com/office/drawing/2014/main" id="{221FEB23-F689-45DE-BA41-E35271FF3A53}"/>
                </a:ext>
              </a:extLst>
            </p:cNvPr>
            <p:cNvGrpSpPr/>
            <p:nvPr/>
          </p:nvGrpSpPr>
          <p:grpSpPr>
            <a:xfrm>
              <a:off x="141350" y="548681"/>
              <a:ext cx="10563162" cy="5951117"/>
              <a:chOff x="141350" y="548681"/>
              <a:chExt cx="10563162" cy="5951117"/>
            </a:xfrm>
          </p:grpSpPr>
          <p:sp>
            <p:nvSpPr>
              <p:cNvPr id="19" name="文本框 18">
                <a:extLst>
                  <a:ext uri="{FF2B5EF4-FFF2-40B4-BE49-F238E27FC236}">
                    <a16:creationId xmlns="" xmlns:a16="http://schemas.microsoft.com/office/drawing/2014/main" id="{56B5F9AE-2259-48F6-9653-82DDEF868DC4}"/>
                  </a:ext>
                </a:extLst>
              </p:cNvPr>
              <p:cNvSpPr txBox="1"/>
              <p:nvPr/>
            </p:nvSpPr>
            <p:spPr>
              <a:xfrm>
                <a:off x="1883821" y="3024828"/>
                <a:ext cx="1656184" cy="2646878"/>
              </a:xfrm>
              <a:prstGeom prst="rect">
                <a:avLst/>
              </a:prstGeom>
              <a:noFill/>
            </p:spPr>
            <p:txBody>
              <a:bodyPr wrap="square" rtlCol="0">
                <a:spAutoFit/>
              </a:bodyPr>
              <a:lstStyle/>
              <a:p>
                <a:r>
                  <a:rPr lang="en-US" altLang="zh-CN" sz="16600" dirty="0">
                    <a:solidFill>
                      <a:schemeClr val="bg1">
                        <a:alpha val="45000"/>
                      </a:schemeClr>
                    </a:solidFill>
                  </a:rPr>
                  <a:t>E</a:t>
                </a:r>
                <a:endParaRPr lang="zh-CN" altLang="en-US" sz="16600" dirty="0">
                  <a:solidFill>
                    <a:schemeClr val="bg1">
                      <a:alpha val="45000"/>
                    </a:schemeClr>
                  </a:solidFill>
                </a:endParaRPr>
              </a:p>
            </p:txBody>
          </p:sp>
          <p:sp>
            <p:nvSpPr>
              <p:cNvPr id="20" name="文本框 19">
                <a:extLst>
                  <a:ext uri="{FF2B5EF4-FFF2-40B4-BE49-F238E27FC236}">
                    <a16:creationId xmlns="" xmlns:a16="http://schemas.microsoft.com/office/drawing/2014/main" id="{02850579-E2C6-413A-AB83-2BF6823C7F6B}"/>
                  </a:ext>
                </a:extLst>
              </p:cNvPr>
              <p:cNvSpPr txBox="1"/>
              <p:nvPr/>
            </p:nvSpPr>
            <p:spPr>
              <a:xfrm rot="5400000">
                <a:off x="6116608" y="65306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1" name="文本框 20">
                <a:extLst>
                  <a:ext uri="{FF2B5EF4-FFF2-40B4-BE49-F238E27FC236}">
                    <a16:creationId xmlns="" xmlns:a16="http://schemas.microsoft.com/office/drawing/2014/main" id="{20AB72F0-D892-4AAC-A7EC-A9E97F9E9F5B}"/>
                  </a:ext>
                </a:extLst>
              </p:cNvPr>
              <p:cNvSpPr txBox="1"/>
              <p:nvPr/>
            </p:nvSpPr>
            <p:spPr>
              <a:xfrm rot="5400000">
                <a:off x="5074887" y="4740682"/>
                <a:ext cx="1656184" cy="1862048"/>
              </a:xfrm>
              <a:prstGeom prst="rect">
                <a:avLst/>
              </a:prstGeom>
              <a:noFill/>
            </p:spPr>
            <p:txBody>
              <a:bodyPr wrap="square" rtlCol="0">
                <a:spAutoFit/>
              </a:bodyPr>
              <a:lstStyle/>
              <a:p>
                <a:r>
                  <a:rPr lang="en-US" altLang="zh-CN" sz="11500" dirty="0">
                    <a:solidFill>
                      <a:schemeClr val="bg1">
                        <a:alpha val="45000"/>
                      </a:schemeClr>
                    </a:solidFill>
                  </a:rPr>
                  <a:t>E</a:t>
                </a:r>
                <a:endParaRPr lang="zh-CN" altLang="en-US" sz="11500" dirty="0">
                  <a:solidFill>
                    <a:schemeClr val="bg1">
                      <a:alpha val="45000"/>
                    </a:schemeClr>
                  </a:solidFill>
                </a:endParaRPr>
              </a:p>
            </p:txBody>
          </p:sp>
          <p:sp>
            <p:nvSpPr>
              <p:cNvPr id="22" name="文本框 21">
                <a:extLst>
                  <a:ext uri="{FF2B5EF4-FFF2-40B4-BE49-F238E27FC236}">
                    <a16:creationId xmlns="" xmlns:a16="http://schemas.microsoft.com/office/drawing/2014/main" id="{9560B691-1045-4D54-8334-DEE34DBCD4E8}"/>
                  </a:ext>
                </a:extLst>
              </p:cNvPr>
              <p:cNvSpPr txBox="1"/>
              <p:nvPr/>
            </p:nvSpPr>
            <p:spPr>
              <a:xfrm rot="16200000">
                <a:off x="421254" y="268777"/>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3" name="文本框 22">
                <a:extLst>
                  <a:ext uri="{FF2B5EF4-FFF2-40B4-BE49-F238E27FC236}">
                    <a16:creationId xmlns="" xmlns:a16="http://schemas.microsoft.com/office/drawing/2014/main" id="{5F69E144-D2A3-4B6E-9BFE-DFDA9C5CA3D1}"/>
                  </a:ext>
                </a:extLst>
              </p:cNvPr>
              <p:cNvSpPr txBox="1"/>
              <p:nvPr/>
            </p:nvSpPr>
            <p:spPr>
              <a:xfrm rot="10800000">
                <a:off x="8695593" y="3455714"/>
                <a:ext cx="1656184" cy="2215991"/>
              </a:xfrm>
              <a:prstGeom prst="rect">
                <a:avLst/>
              </a:prstGeom>
              <a:noFill/>
            </p:spPr>
            <p:txBody>
              <a:bodyPr wrap="square" rtlCol="0">
                <a:spAutoFit/>
              </a:bodyPr>
              <a:lstStyle/>
              <a:p>
                <a:r>
                  <a:rPr lang="en-US" altLang="zh-CN" sz="13800" dirty="0">
                    <a:solidFill>
                      <a:schemeClr val="bg1">
                        <a:alpha val="45000"/>
                      </a:schemeClr>
                    </a:solidFill>
                  </a:rPr>
                  <a:t>E</a:t>
                </a:r>
                <a:endParaRPr lang="zh-CN" altLang="en-US" sz="13800" dirty="0">
                  <a:solidFill>
                    <a:schemeClr val="bg1">
                      <a:alpha val="45000"/>
                    </a:schemeClr>
                  </a:solidFill>
                </a:endParaRPr>
              </a:p>
            </p:txBody>
          </p:sp>
          <p:sp>
            <p:nvSpPr>
              <p:cNvPr id="24" name="文本框 23">
                <a:extLst>
                  <a:ext uri="{FF2B5EF4-FFF2-40B4-BE49-F238E27FC236}">
                    <a16:creationId xmlns="" xmlns:a16="http://schemas.microsoft.com/office/drawing/2014/main" id="{544E5666-B079-42CF-9D9C-8D22037E475C}"/>
                  </a:ext>
                </a:extLst>
              </p:cNvPr>
              <p:cNvSpPr txBox="1"/>
              <p:nvPr/>
            </p:nvSpPr>
            <p:spPr>
              <a:xfrm>
                <a:off x="9048328" y="842518"/>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sp>
          <p:nvSpPr>
            <p:cNvPr id="17" name="文本框 16">
              <a:extLst>
                <a:ext uri="{FF2B5EF4-FFF2-40B4-BE49-F238E27FC236}">
                  <a16:creationId xmlns="" xmlns:a16="http://schemas.microsoft.com/office/drawing/2014/main" id="{9EAD233B-56AA-4062-8E26-25F91E4C99C0}"/>
                </a:ext>
              </a:extLst>
            </p:cNvPr>
            <p:cNvSpPr txBox="1"/>
            <p:nvPr/>
          </p:nvSpPr>
          <p:spPr>
            <a:xfrm>
              <a:off x="3120067" y="1457230"/>
              <a:ext cx="1656184" cy="1569660"/>
            </a:xfrm>
            <a:prstGeom prst="rect">
              <a:avLst/>
            </a:prstGeom>
            <a:noFill/>
          </p:spPr>
          <p:txBody>
            <a:bodyPr wrap="square" rtlCol="0">
              <a:spAutoFit/>
            </a:bodyPr>
            <a:lstStyle/>
            <a:p>
              <a:r>
                <a:rPr lang="en-US" altLang="zh-CN" sz="9600" dirty="0">
                  <a:solidFill>
                    <a:schemeClr val="bg1">
                      <a:alpha val="45000"/>
                    </a:schemeClr>
                  </a:solidFill>
                </a:rPr>
                <a:t>E</a:t>
              </a:r>
              <a:endParaRPr lang="zh-CN" altLang="en-US" sz="9600" dirty="0">
                <a:solidFill>
                  <a:schemeClr val="bg1">
                    <a:alpha val="45000"/>
                  </a:schemeClr>
                </a:solidFill>
              </a:endParaRPr>
            </a:p>
          </p:txBody>
        </p:sp>
      </p:grpSp>
      <p:pic>
        <p:nvPicPr>
          <p:cNvPr id="12" name="图片 11">
            <a:extLst>
              <a:ext uri="{FF2B5EF4-FFF2-40B4-BE49-F238E27FC236}">
                <a16:creationId xmlns="" xmlns:a16="http://schemas.microsoft.com/office/drawing/2014/main" id="{A75BEDC2-82C1-4CE7-871C-37420753524F}"/>
              </a:ext>
            </a:extLst>
          </p:cNvPr>
          <p:cNvPicPr>
            <a:picLocks noChangeAspect="1"/>
          </p:cNvPicPr>
          <p:nvPr/>
        </p:nvPicPr>
        <p:blipFill>
          <a:blip r:embed="rId3"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rot="5400000">
            <a:off x="2633482" y="-2715467"/>
            <a:ext cx="7004977" cy="12271941"/>
          </a:xfrm>
          <a:prstGeom prst="rect">
            <a:avLst/>
          </a:prstGeom>
        </p:spPr>
      </p:pic>
      <p:pic>
        <p:nvPicPr>
          <p:cNvPr id="4" name="图片 3">
            <a:extLst>
              <a:ext uri="{FF2B5EF4-FFF2-40B4-BE49-F238E27FC236}">
                <a16:creationId xmlns="" xmlns:a16="http://schemas.microsoft.com/office/drawing/2014/main" id="{AE894A49-9AB2-471C-8AB1-BD3C5DA63740}"/>
              </a:ext>
            </a:extLst>
          </p:cNvPr>
          <p:cNvPicPr>
            <a:picLocks noChangeAspect="1"/>
          </p:cNvPicPr>
          <p:nvPr/>
        </p:nvPicPr>
        <p:blipFill>
          <a:blip r:embed="rId4" cstate="print">
            <a:extLst>
              <a:ext uri="{BEBA8EAE-BF5A-486C-A8C5-ECC9F3942E4B}">
                <a14:imgProps xmlns:a14="http://schemas.microsoft.com/office/drawing/2010/main">
                  <a14:imgLayer>
                    <a14:imgEffect>
                      <a14:saturation sat="200000"/>
                    </a14:imgEffect>
                  </a14:imgLayer>
                </a14:imgProps>
              </a:ext>
              <a:ext uri="{28A0092B-C50C-407E-A947-70E740481C1C}">
                <a14:useLocalDpi xmlns:a14="http://schemas.microsoft.com/office/drawing/2010/main" val="0"/>
              </a:ext>
            </a:extLst>
          </a:blip>
          <a:stretch>
            <a:fillRect/>
          </a:stretch>
        </p:blipFill>
        <p:spPr>
          <a:xfrm>
            <a:off x="4144360" y="520314"/>
            <a:ext cx="3795790" cy="2658455"/>
          </a:xfrm>
          <a:prstGeom prst="rect">
            <a:avLst/>
          </a:prstGeom>
        </p:spPr>
      </p:pic>
      <p:sp>
        <p:nvSpPr>
          <p:cNvPr id="13" name="文本框 12">
            <a:extLst>
              <a:ext uri="{FF2B5EF4-FFF2-40B4-BE49-F238E27FC236}">
                <a16:creationId xmlns="" xmlns:a16="http://schemas.microsoft.com/office/drawing/2014/main" id="{F27D49C0-0BDE-4252-9DE1-4245D2E0FA1C}"/>
              </a:ext>
            </a:extLst>
          </p:cNvPr>
          <p:cNvSpPr txBox="1"/>
          <p:nvPr/>
        </p:nvSpPr>
        <p:spPr>
          <a:xfrm>
            <a:off x="9014621" y="442776"/>
            <a:ext cx="2979893" cy="400110"/>
          </a:xfrm>
          <a:prstGeom prst="rect">
            <a:avLst/>
          </a:prstGeom>
          <a:noFill/>
        </p:spPr>
        <p:txBody>
          <a:bodyPr wrap="square" rtlCol="0">
            <a:spAutoFit/>
          </a:bodyPr>
          <a:lstStyle/>
          <a:p>
            <a:pPr algn="dist"/>
            <a:r>
              <a:rPr lang="en-US" altLang="zh-CN" sz="2000" dirty="0"/>
              <a:t>2020/06/06</a:t>
            </a:r>
            <a:endParaRPr lang="zh-CN" altLang="en-US" sz="2000" dirty="0"/>
          </a:p>
        </p:txBody>
      </p:sp>
      <p:sp>
        <p:nvSpPr>
          <p:cNvPr id="14" name="文本框 8">
            <a:extLst>
              <a:ext uri="{FF2B5EF4-FFF2-40B4-BE49-F238E27FC236}">
                <a16:creationId xmlns="" xmlns:a16="http://schemas.microsoft.com/office/drawing/2014/main" id="{C709C0E7-7327-4A79-AA1F-DE178A439BFD}"/>
              </a:ext>
            </a:extLst>
          </p:cNvPr>
          <p:cNvSpPr txBox="1">
            <a:spLocks noChangeArrowheads="1"/>
          </p:cNvSpPr>
          <p:nvPr/>
        </p:nvSpPr>
        <p:spPr bwMode="auto">
          <a:xfrm>
            <a:off x="2296249" y="4000945"/>
            <a:ext cx="763797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lnSpc>
                <a:spcPct val="90000"/>
              </a:lnSpc>
              <a:spcBef>
                <a:spcPts val="1000"/>
              </a:spcBef>
              <a:buFont typeface="Arial" panose="020B0604020202020204" pitchFamily="34" charset="0"/>
              <a:buChar char="•"/>
              <a:defRPr sz="2800">
                <a:solidFill>
                  <a:schemeClr val="tx1"/>
                </a:solidFill>
                <a:latin typeface="华文细黑" panose="02010600040101010101" pitchFamily="2" charset="-122"/>
                <a:ea typeface="华文细黑" panose="0201060004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华文细黑" panose="02010600040101010101" pitchFamily="2" charset="-122"/>
                <a:ea typeface="华文细黑" panose="0201060004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华文细黑" panose="02010600040101010101" pitchFamily="2" charset="-122"/>
                <a:ea typeface="华文细黑" panose="02010600040101010101" pitchFamily="2" charset="-122"/>
              </a:defRPr>
            </a:lvl9pPr>
          </a:lstStyle>
          <a:p>
            <a:pPr lvl="0" algn="ctr" fontAlgn="base">
              <a:lnSpc>
                <a:spcPct val="100000"/>
              </a:lnSpc>
              <a:spcBef>
                <a:spcPct val="0"/>
              </a:spcBef>
              <a:spcAft>
                <a:spcPct val="0"/>
              </a:spcAft>
              <a:buNone/>
              <a:defRPr/>
            </a:pPr>
            <a:r>
              <a:rPr lang="zh-CN" altLang="en-US" sz="7200" dirty="0">
                <a:solidFill>
                  <a:srgbClr val="000000"/>
                </a:solidFill>
                <a:latin typeface="+mn-lt"/>
                <a:ea typeface="+mn-ea"/>
                <a:cs typeface="+mn-ea"/>
                <a:sym typeface="+mn-lt"/>
              </a:rPr>
              <a:t>中小学生近视原因</a:t>
            </a:r>
            <a:endParaRPr lang="zh-CN" altLang="en-US" sz="7200" kern="0" dirty="0">
              <a:ln>
                <a:solidFill>
                  <a:schemeClr val="bg1"/>
                </a:solidFill>
              </a:ln>
              <a:solidFill>
                <a:srgbClr val="000000"/>
              </a:solidFill>
              <a:effectLst>
                <a:outerShdw blurRad="38100" dist="38100" dir="2700000" algn="tl">
                  <a:srgbClr val="000000">
                    <a:alpha val="43137"/>
                  </a:srgbClr>
                </a:outerShdw>
              </a:effectLst>
              <a:latin typeface="+mn-lt"/>
              <a:ea typeface="+mn-ea"/>
              <a:cs typeface="+mn-ea"/>
              <a:sym typeface="+mn-lt"/>
            </a:endParaRPr>
          </a:p>
        </p:txBody>
      </p:sp>
      <p:sp>
        <p:nvSpPr>
          <p:cNvPr id="15" name="文本框 14">
            <a:extLst>
              <a:ext uri="{FF2B5EF4-FFF2-40B4-BE49-F238E27FC236}">
                <a16:creationId xmlns="" xmlns:a16="http://schemas.microsoft.com/office/drawing/2014/main" id="{2ED0AB32-56FF-4633-89EA-A1B1F45B867A}"/>
              </a:ext>
            </a:extLst>
          </p:cNvPr>
          <p:cNvSpPr txBox="1"/>
          <p:nvPr/>
        </p:nvSpPr>
        <p:spPr>
          <a:xfrm>
            <a:off x="2490019" y="5187522"/>
            <a:ext cx="7397537" cy="400110"/>
          </a:xfrm>
          <a:prstGeom prst="rect">
            <a:avLst/>
          </a:prstGeom>
          <a:noFill/>
        </p:spPr>
        <p:txBody>
          <a:bodyPr wrap="square" rtlCol="0" anchor="t">
            <a:spAutoFit/>
          </a:bodyPr>
          <a:lstStyle/>
          <a:p>
            <a:pPr algn="dist"/>
            <a:r>
              <a:rPr lang="zh-CN" altLang="en-US" sz="2000" dirty="0">
                <a:solidFill>
                  <a:srgbClr val="000000"/>
                </a:solidFill>
                <a:cs typeface="+mn-ea"/>
                <a:sym typeface="+mn-lt"/>
              </a:rPr>
              <a:t>Causes of myopia in primary and middle school students</a:t>
            </a:r>
          </a:p>
        </p:txBody>
      </p:sp>
      <p:sp>
        <p:nvSpPr>
          <p:cNvPr id="18" name="文本框 17">
            <a:extLst>
              <a:ext uri="{FF2B5EF4-FFF2-40B4-BE49-F238E27FC236}">
                <a16:creationId xmlns="" xmlns:a16="http://schemas.microsoft.com/office/drawing/2014/main" id="{A826CA08-905A-4291-A747-4F282D9161C9}"/>
              </a:ext>
            </a:extLst>
          </p:cNvPr>
          <p:cNvSpPr txBox="1"/>
          <p:nvPr/>
        </p:nvSpPr>
        <p:spPr>
          <a:xfrm>
            <a:off x="5153357" y="2766993"/>
            <a:ext cx="2100255" cy="1200329"/>
          </a:xfrm>
          <a:prstGeom prst="rect">
            <a:avLst/>
          </a:prstGeom>
          <a:noFill/>
        </p:spPr>
        <p:txBody>
          <a:bodyPr wrap="none" rtlCol="0">
            <a:spAutoFit/>
          </a:bodyPr>
          <a:lstStyle/>
          <a:p>
            <a:r>
              <a:rPr lang="en-US" altLang="zh-CN" sz="2800" dirty="0">
                <a:solidFill>
                  <a:srgbClr val="000000"/>
                </a:solidFill>
                <a:cs typeface="+mn-ea"/>
                <a:sym typeface="+mn-lt"/>
              </a:rPr>
              <a:t>PART</a:t>
            </a:r>
            <a:r>
              <a:rPr lang="en-US" altLang="zh-CN" sz="7200" dirty="0">
                <a:solidFill>
                  <a:srgbClr val="000000"/>
                </a:solidFill>
                <a:cs typeface="+mn-ea"/>
                <a:sym typeface="+mn-lt"/>
              </a:rPr>
              <a:t>02</a:t>
            </a:r>
            <a:endParaRPr lang="en-US" altLang="zh-CN" sz="4400" dirty="0">
              <a:solidFill>
                <a:srgbClr val="000000"/>
              </a:solidFill>
              <a:cs typeface="+mn-ea"/>
              <a:sym typeface="+mn-lt"/>
            </a:endParaRPr>
          </a:p>
        </p:txBody>
      </p:sp>
    </p:spTree>
    <p:extLst>
      <p:ext uri="{BB962C8B-B14F-4D97-AF65-F5344CB8AC3E}">
        <p14:creationId xmlns:p14="http://schemas.microsoft.com/office/powerpoint/2010/main" val="193174908"/>
      </p:ext>
    </p:extLst>
  </p:cSld>
  <p:clrMapOvr>
    <a:masterClrMapping/>
  </p:clrMapOvr>
  <mc:AlternateContent xmlns:mc="http://schemas.openxmlformats.org/markup-compatibility/2006" xmlns:p14="http://schemas.microsoft.com/office/powerpoint/2010/main">
    <mc:Choice Requires="p14">
      <p:transition spd="slow" p14:dur="2000" advTm="2000">
        <p14:prism isInverted="1"/>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Effect transition="in" filter="fade">
                                      <p:cBhvr>
                                        <p:cTn id="17" dur="500"/>
                                        <p:tgtEl>
                                          <p:spTgt spid="4"/>
                                        </p:tgtEl>
                                      </p:cBhvr>
                                    </p:animEffect>
                                  </p:childTnLst>
                                </p:cTn>
                              </p:par>
                            </p:childTnLst>
                          </p:cTn>
                        </p:par>
                        <p:par>
                          <p:cTn id="18" fill="hold">
                            <p:stCondLst>
                              <p:cond delay="1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3"/>
                                        </p:tgtEl>
                                        <p:attrNameLst>
                                          <p:attrName>ppt_y</p:attrName>
                                        </p:attrNameLst>
                                      </p:cBhvr>
                                      <p:tavLst>
                                        <p:tav tm="0">
                                          <p:val>
                                            <p:strVal val="#ppt_y"/>
                                          </p:val>
                                        </p:tav>
                                        <p:tav tm="100000">
                                          <p:val>
                                            <p:strVal val="#ppt_y"/>
                                          </p:val>
                                        </p:tav>
                                      </p:tavLst>
                                    </p:anim>
                                    <p:anim calcmode="lin" valueType="num">
                                      <p:cBhvr>
                                        <p:cTn id="2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3"/>
                                        </p:tgtEl>
                                      </p:cBhvr>
                                    </p:animEffect>
                                  </p:childTnLst>
                                </p:cTn>
                              </p:par>
                            </p:childTnLst>
                          </p:cTn>
                        </p:par>
                        <p:par>
                          <p:cTn id="26" fill="hold">
                            <p:stCondLst>
                              <p:cond delay="2450"/>
                            </p:stCondLst>
                            <p:childTnLst>
                              <p:par>
                                <p:cTn id="27" presetID="38" presetClass="entr" presetSubtype="0" accel="50000" fill="hold" grpId="0" nodeType="afterEffect">
                                  <p:stCondLst>
                                    <p:cond delay="0"/>
                                  </p:stCondLst>
                                  <p:iterate type="lt">
                                    <p:tmPct val="50000"/>
                                  </p:iterate>
                                  <p:childTnLst>
                                    <p:set>
                                      <p:cBhvr>
                                        <p:cTn id="28" dur="1" fill="hold">
                                          <p:stCondLst>
                                            <p:cond delay="0"/>
                                          </p:stCondLst>
                                        </p:cTn>
                                        <p:tgtEl>
                                          <p:spTgt spid="18"/>
                                        </p:tgtEl>
                                        <p:attrNameLst>
                                          <p:attrName>style.visibility</p:attrName>
                                        </p:attrNameLst>
                                      </p:cBhvr>
                                      <p:to>
                                        <p:strVal val="visible"/>
                                      </p:to>
                                    </p:set>
                                    <p:set>
                                      <p:cBhvr>
                                        <p:cTn id="29" dur="227" fill="hold">
                                          <p:stCondLst>
                                            <p:cond delay="0"/>
                                          </p:stCondLst>
                                        </p:cTn>
                                        <p:tgtEl>
                                          <p:spTgt spid="18"/>
                                        </p:tgtEl>
                                        <p:attrNameLst>
                                          <p:attrName>style.rotation</p:attrName>
                                        </p:attrNameLst>
                                      </p:cBhvr>
                                      <p:to>
                                        <p:strVal val="-45.0"/>
                                      </p:to>
                                    </p:set>
                                    <p:anim calcmode="lin" valueType="num">
                                      <p:cBhvr>
                                        <p:cTn id="30" dur="227" fill="hold">
                                          <p:stCondLst>
                                            <p:cond delay="227"/>
                                          </p:stCondLst>
                                        </p:cTn>
                                        <p:tgtEl>
                                          <p:spTgt spid="18"/>
                                        </p:tgtEl>
                                        <p:attrNameLst>
                                          <p:attrName>style.rotation</p:attrName>
                                        </p:attrNameLst>
                                      </p:cBhvr>
                                      <p:tavLst>
                                        <p:tav tm="0">
                                          <p:val>
                                            <p:fltVal val="-45"/>
                                          </p:val>
                                        </p:tav>
                                        <p:tav tm="69900">
                                          <p:val>
                                            <p:fltVal val="45"/>
                                          </p:val>
                                        </p:tav>
                                        <p:tav tm="100000">
                                          <p:val>
                                            <p:fltVal val="0"/>
                                          </p:val>
                                        </p:tav>
                                      </p:tavLst>
                                    </p:anim>
                                    <p:anim calcmode="lin" valueType="num">
                                      <p:cBhvr>
                                        <p:cTn id="31" dur="227" fill="hold">
                                          <p:stCondLst>
                                            <p:cond delay="0"/>
                                          </p:stCondLst>
                                        </p:cTn>
                                        <p:tgtEl>
                                          <p:spTgt spid="18"/>
                                        </p:tgtEl>
                                        <p:attrNameLst>
                                          <p:attrName>ppt_y</p:attrName>
                                        </p:attrNameLst>
                                      </p:cBhvr>
                                      <p:tavLst>
                                        <p:tav tm="0">
                                          <p:val>
                                            <p:strVal val="#ppt_y-1"/>
                                          </p:val>
                                        </p:tav>
                                        <p:tav tm="100000">
                                          <p:val>
                                            <p:strVal val="#ppt_y-(0.354*#ppt_w-0.172*#ppt_h)"/>
                                          </p:val>
                                        </p:tav>
                                      </p:tavLst>
                                    </p:anim>
                                    <p:anim calcmode="lin" valueType="num">
                                      <p:cBhvr>
                                        <p:cTn id="32" dur="2" decel="50000" autoRev="1" fill="hold">
                                          <p:stCondLst>
                                            <p:cond delay="227"/>
                                          </p:stCondLst>
                                        </p:cTn>
                                        <p:tgtEl>
                                          <p:spTgt spid="18"/>
                                        </p:tgtEl>
                                        <p:attrNameLst>
                                          <p:attrName>ppt_y</p:attrName>
                                        </p:attrNameLst>
                                      </p:cBhvr>
                                      <p:tavLst>
                                        <p:tav tm="0">
                                          <p:val>
                                            <p:strVal val="#ppt_y-(0.354*#ppt_w-0.172*#ppt_h)"/>
                                          </p:val>
                                        </p:tav>
                                        <p:tav tm="100000">
                                          <p:val>
                                            <p:strVal val="#ppt_y-(0.354*#ppt_w-0.172*#ppt_h)-#ppt_h/2"/>
                                          </p:val>
                                        </p:tav>
                                      </p:tavLst>
                                    </p:anim>
                                    <p:anim calcmode="lin" valueType="num">
                                      <p:cBhvr>
                                        <p:cTn id="33" dur="1" fill="hold">
                                          <p:stCondLst>
                                            <p:cond delay="499"/>
                                          </p:stCondLst>
                                        </p:cTn>
                                        <p:tgtEl>
                                          <p:spTgt spid="18"/>
                                        </p:tgtEl>
                                        <p:attrNameLst>
                                          <p:attrName>ppt_y</p:attrName>
                                        </p:attrNameLst>
                                      </p:cBhvr>
                                      <p:tavLst>
                                        <p:tav tm="0">
                                          <p:val>
                                            <p:strVal val="#ppt_y-(0.354*#ppt_w-0.172*#ppt_h)"/>
                                          </p:val>
                                        </p:tav>
                                        <p:tav tm="100000">
                                          <p:val>
                                            <p:strVal val="#ppt_y"/>
                                          </p:val>
                                        </p:tav>
                                      </p:tavLst>
                                    </p:anim>
                                  </p:childTnLst>
                                </p:cTn>
                              </p:par>
                            </p:childTnLst>
                          </p:cTn>
                        </p:par>
                        <p:par>
                          <p:cTn id="34" fill="hold">
                            <p:stCondLst>
                              <p:cond delay="4200"/>
                            </p:stCondLst>
                            <p:childTnLst>
                              <p:par>
                                <p:cTn id="35" presetID="45"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anim calcmode="lin" valueType="num">
                                      <p:cBhvr>
                                        <p:cTn id="38" dur="500" fill="hold"/>
                                        <p:tgtEl>
                                          <p:spTgt spid="14"/>
                                        </p:tgtEl>
                                        <p:attrNameLst>
                                          <p:attrName>ppt_w</p:attrName>
                                        </p:attrNameLst>
                                      </p:cBhvr>
                                      <p:tavLst>
                                        <p:tav tm="0" fmla="#ppt_w*sin(2.5*pi*$)">
                                          <p:val>
                                            <p:fltVal val="0"/>
                                          </p:val>
                                        </p:tav>
                                        <p:tav tm="100000">
                                          <p:val>
                                            <p:fltVal val="1"/>
                                          </p:val>
                                        </p:tav>
                                      </p:tavLst>
                                    </p:anim>
                                    <p:anim calcmode="lin" valueType="num">
                                      <p:cBhvr>
                                        <p:cTn id="39" dur="500" fill="hold"/>
                                        <p:tgtEl>
                                          <p:spTgt spid="14"/>
                                        </p:tgtEl>
                                        <p:attrNameLst>
                                          <p:attrName>ppt_h</p:attrName>
                                        </p:attrNameLst>
                                      </p:cBhvr>
                                      <p:tavLst>
                                        <p:tav tm="0">
                                          <p:val>
                                            <p:strVal val="#ppt_h"/>
                                          </p:val>
                                        </p:tav>
                                        <p:tav tm="100000">
                                          <p:val>
                                            <p:strVal val="#ppt_h"/>
                                          </p:val>
                                        </p:tav>
                                      </p:tavLst>
                                    </p:anim>
                                  </p:childTnLst>
                                </p:cTn>
                              </p:par>
                            </p:childTnLst>
                          </p:cTn>
                        </p:par>
                        <p:par>
                          <p:cTn id="40" fill="hold">
                            <p:stCondLst>
                              <p:cond delay="4700"/>
                            </p:stCondLst>
                            <p:childTnLst>
                              <p:par>
                                <p:cTn id="41" presetID="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par>
                          <p:cTn id="45" fill="hold">
                            <p:stCondLst>
                              <p:cond delay="5200"/>
                            </p:stCondLst>
                            <p:childTnLst>
                              <p:par>
                                <p:cTn id="46" presetID="10" presetClass="entr" presetSubtype="0" fill="hold"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7499FB27-CC18-471A-83DA-94FBD68BED53}"/>
              </a:ext>
            </a:extLst>
          </p:cNvPr>
          <p:cNvSpPr txBox="1"/>
          <p:nvPr/>
        </p:nvSpPr>
        <p:spPr>
          <a:xfrm>
            <a:off x="4645670" y="505384"/>
            <a:ext cx="2937510" cy="645160"/>
          </a:xfrm>
          <a:prstGeom prst="rect">
            <a:avLst/>
          </a:prstGeom>
          <a:noFill/>
        </p:spPr>
        <p:txBody>
          <a:bodyPr wrap="none" rtlCol="0">
            <a:spAutoFit/>
          </a:bodyPr>
          <a:lstStyle/>
          <a:p>
            <a:pPr algn="l">
              <a:buFont typeface="Arial" panose="020B0604020202020204" pitchFamily="34" charset="0"/>
              <a:buNone/>
              <a:defRPr/>
            </a:pPr>
            <a:r>
              <a:rPr lang="zh-CN" altLang="zh-CN" sz="3600" dirty="0">
                <a:solidFill>
                  <a:schemeClr val="tx1"/>
                </a:solidFill>
                <a:cs typeface="+mn-ea"/>
                <a:sym typeface="+mn-lt"/>
              </a:rPr>
              <a:t>什么是近视眼</a:t>
            </a:r>
          </a:p>
        </p:txBody>
      </p:sp>
      <p:sp>
        <p:nvSpPr>
          <p:cNvPr id="3" name="Text Box 14">
            <a:extLst>
              <a:ext uri="{FF2B5EF4-FFF2-40B4-BE49-F238E27FC236}">
                <a16:creationId xmlns="" xmlns:a16="http://schemas.microsoft.com/office/drawing/2014/main" id="{A9948689-F17D-4A31-971B-F8690685DDA7}"/>
              </a:ext>
            </a:extLst>
          </p:cNvPr>
          <p:cNvSpPr txBox="1">
            <a:spLocks noChangeArrowheads="1"/>
          </p:cNvSpPr>
          <p:nvPr/>
        </p:nvSpPr>
        <p:spPr bwMode="auto">
          <a:xfrm>
            <a:off x="6934200" y="4660900"/>
            <a:ext cx="35052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solidFill>
                  <a:schemeClr val="tx1"/>
                </a:solidFill>
                <a:latin typeface="+mn-lt"/>
                <a:ea typeface="+mn-ea"/>
                <a:cs typeface="+mn-ea"/>
                <a:sym typeface="+mn-lt"/>
              </a:rPr>
              <a:t>配戴用凹透镜做成的近视眼镜。</a:t>
            </a:r>
          </a:p>
        </p:txBody>
      </p:sp>
      <p:sp>
        <p:nvSpPr>
          <p:cNvPr id="4" name="Text Box 19">
            <a:extLst>
              <a:ext uri="{FF2B5EF4-FFF2-40B4-BE49-F238E27FC236}">
                <a16:creationId xmlns="" xmlns:a16="http://schemas.microsoft.com/office/drawing/2014/main" id="{14C11F6A-F7DC-49A0-969D-2CC1DAC9851F}"/>
              </a:ext>
            </a:extLst>
          </p:cNvPr>
          <p:cNvSpPr txBox="1">
            <a:spLocks noChangeArrowheads="1"/>
          </p:cNvSpPr>
          <p:nvPr/>
        </p:nvSpPr>
        <p:spPr bwMode="auto">
          <a:xfrm>
            <a:off x="6934200" y="2312670"/>
            <a:ext cx="3824605" cy="783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solidFill>
                  <a:schemeClr val="tx1"/>
                </a:solidFill>
                <a:latin typeface="+mn-lt"/>
                <a:ea typeface="+mn-ea"/>
                <a:cs typeface="+mn-ea"/>
                <a:sym typeface="+mn-lt"/>
              </a:rPr>
              <a:t>晶状体太厚，折光能力太强</a:t>
            </a:r>
            <a:r>
              <a:rPr lang="en-US" altLang="zh-CN">
                <a:solidFill>
                  <a:schemeClr val="tx1"/>
                </a:solidFill>
                <a:latin typeface="+mn-lt"/>
                <a:ea typeface="+mn-ea"/>
                <a:cs typeface="+mn-ea"/>
                <a:sym typeface="+mn-lt"/>
              </a:rPr>
              <a:t>.</a:t>
            </a:r>
          </a:p>
          <a:p>
            <a:pPr eaLnBrk="1" hangingPunct="1">
              <a:spcBef>
                <a:spcPct val="50000"/>
              </a:spcBef>
            </a:pPr>
            <a:r>
              <a:rPr lang="zh-CN" altLang="en-US">
                <a:solidFill>
                  <a:schemeClr val="tx1"/>
                </a:solidFill>
                <a:latin typeface="+mn-lt"/>
                <a:ea typeface="+mn-ea"/>
                <a:cs typeface="+mn-ea"/>
                <a:sym typeface="+mn-lt"/>
              </a:rPr>
              <a:t>成像于视网膜前．</a:t>
            </a:r>
          </a:p>
        </p:txBody>
      </p:sp>
      <p:sp>
        <p:nvSpPr>
          <p:cNvPr id="5" name="文本框 4">
            <a:extLst>
              <a:ext uri="{FF2B5EF4-FFF2-40B4-BE49-F238E27FC236}">
                <a16:creationId xmlns="" xmlns:a16="http://schemas.microsoft.com/office/drawing/2014/main" id="{19DE7045-9A26-4B04-A630-BA1EEC2CBC40}"/>
              </a:ext>
            </a:extLst>
          </p:cNvPr>
          <p:cNvSpPr txBox="1"/>
          <p:nvPr/>
        </p:nvSpPr>
        <p:spPr>
          <a:xfrm>
            <a:off x="1203131" y="2249622"/>
            <a:ext cx="1097280" cy="645160"/>
          </a:xfrm>
          <a:prstGeom prst="rect">
            <a:avLst/>
          </a:prstGeom>
          <a:noFill/>
        </p:spPr>
        <p:txBody>
          <a:bodyPr wrap="none" rtlCol="0">
            <a:spAutoFit/>
          </a:bodyPr>
          <a:lstStyle/>
          <a:p>
            <a:r>
              <a:rPr lang="zh-CN" altLang="zh-CN" sz="3600" dirty="0">
                <a:cs typeface="+mn-ea"/>
                <a:sym typeface="+mn-lt"/>
              </a:rPr>
              <a:t>成因</a:t>
            </a:r>
          </a:p>
        </p:txBody>
      </p:sp>
      <p:sp>
        <p:nvSpPr>
          <p:cNvPr id="6" name="文本框 5">
            <a:extLst>
              <a:ext uri="{FF2B5EF4-FFF2-40B4-BE49-F238E27FC236}">
                <a16:creationId xmlns="" xmlns:a16="http://schemas.microsoft.com/office/drawing/2014/main" id="{96BA71AD-3D08-49AB-AB9C-13103284536B}"/>
              </a:ext>
            </a:extLst>
          </p:cNvPr>
          <p:cNvSpPr txBox="1"/>
          <p:nvPr/>
        </p:nvSpPr>
        <p:spPr>
          <a:xfrm>
            <a:off x="1310984" y="4482939"/>
            <a:ext cx="1097280" cy="645160"/>
          </a:xfrm>
          <a:prstGeom prst="rect">
            <a:avLst/>
          </a:prstGeom>
          <a:noFill/>
        </p:spPr>
        <p:txBody>
          <a:bodyPr wrap="none" rtlCol="0">
            <a:spAutoFit/>
          </a:bodyPr>
          <a:lstStyle/>
          <a:p>
            <a:r>
              <a:rPr lang="zh-CN" altLang="zh-CN" sz="3600" dirty="0">
                <a:cs typeface="+mn-ea"/>
                <a:sym typeface="+mn-lt"/>
              </a:rPr>
              <a:t>矫正</a:t>
            </a:r>
          </a:p>
        </p:txBody>
      </p:sp>
      <p:pic>
        <p:nvPicPr>
          <p:cNvPr id="8" name="图片 7">
            <a:extLst>
              <a:ext uri="{FF2B5EF4-FFF2-40B4-BE49-F238E27FC236}">
                <a16:creationId xmlns="" xmlns:a16="http://schemas.microsoft.com/office/drawing/2014/main" id="{88436121-1F51-432D-AB95-C88F5DD7895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7580" y="1436436"/>
            <a:ext cx="4916180" cy="4916180"/>
          </a:xfrm>
          <a:prstGeom prst="rect">
            <a:avLst/>
          </a:prstGeom>
        </p:spPr>
      </p:pic>
    </p:spTree>
    <p:extLst>
      <p:ext uri="{BB962C8B-B14F-4D97-AF65-F5344CB8AC3E}">
        <p14:creationId xmlns:p14="http://schemas.microsoft.com/office/powerpoint/2010/main" val="2870979569"/>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par>
                          <p:cTn id="23" fill="hold">
                            <p:stCondLst>
                              <p:cond delay="2000"/>
                            </p:stCondLst>
                            <p:childTnLst>
                              <p:par>
                                <p:cTn id="24" presetID="2" presetClass="entr" presetSubtype="4"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500" fill="hold"/>
                                        <p:tgtEl>
                                          <p:spTgt spid="3"/>
                                        </p:tgtEl>
                                        <p:attrNameLst>
                                          <p:attrName>ppt_x</p:attrName>
                                        </p:attrNameLst>
                                      </p:cBhvr>
                                      <p:tavLst>
                                        <p:tav tm="0">
                                          <p:val>
                                            <p:strVal val="#ppt_x"/>
                                          </p:val>
                                        </p:tav>
                                        <p:tav tm="100000">
                                          <p:val>
                                            <p:strVal val="#ppt_x"/>
                                          </p:val>
                                        </p:tav>
                                      </p:tavLst>
                                    </p:anim>
                                    <p:anim calcmode="lin" valueType="num">
                                      <p:cBhvr additive="base">
                                        <p:cTn id="2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0FB954FC-5BF7-4BAD-9B32-EC5D65F0E16F}"/>
              </a:ext>
            </a:extLst>
          </p:cNvPr>
          <p:cNvSpPr txBox="1"/>
          <p:nvPr/>
        </p:nvSpPr>
        <p:spPr>
          <a:xfrm>
            <a:off x="4180722" y="552633"/>
            <a:ext cx="3877985" cy="604781"/>
          </a:xfrm>
          <a:prstGeom prst="rect">
            <a:avLst/>
          </a:prstGeom>
          <a:noFill/>
        </p:spPr>
        <p:txBody>
          <a:bodyPr wrap="none" rtlCol="0">
            <a:spAutoFit/>
          </a:bodyPr>
          <a:lstStyle/>
          <a:p>
            <a:pPr algn="l" eaLnBrk="1" hangingPunct="1">
              <a:lnSpc>
                <a:spcPct val="90000"/>
              </a:lnSpc>
              <a:buFontTx/>
              <a:buNone/>
            </a:pPr>
            <a:r>
              <a:rPr lang="zh-CN" altLang="en-US" sz="3600" dirty="0">
                <a:solidFill>
                  <a:srgbClr val="000000"/>
                </a:solidFill>
                <a:cs typeface="+mn-ea"/>
                <a:sym typeface="+mn-lt"/>
              </a:rPr>
              <a:t>视力下降后怎么办</a:t>
            </a:r>
            <a:endParaRPr lang="zh-CN" altLang="zh-CN" sz="3600" dirty="0">
              <a:solidFill>
                <a:schemeClr val="tx1"/>
              </a:solidFill>
              <a:cs typeface="+mn-ea"/>
              <a:sym typeface="+mn-lt"/>
            </a:endParaRPr>
          </a:p>
        </p:txBody>
      </p:sp>
      <p:sp>
        <p:nvSpPr>
          <p:cNvPr id="3" name="文本框 2">
            <a:extLst>
              <a:ext uri="{FF2B5EF4-FFF2-40B4-BE49-F238E27FC236}">
                <a16:creationId xmlns="" xmlns:a16="http://schemas.microsoft.com/office/drawing/2014/main" id="{DF7D562C-2ADD-4614-8D82-45746958477E}"/>
              </a:ext>
            </a:extLst>
          </p:cNvPr>
          <p:cNvSpPr txBox="1"/>
          <p:nvPr/>
        </p:nvSpPr>
        <p:spPr>
          <a:xfrm>
            <a:off x="4905049" y="4038172"/>
            <a:ext cx="2580084" cy="684803"/>
          </a:xfrm>
          <a:prstGeom prst="rect">
            <a:avLst/>
          </a:prstGeom>
          <a:noFill/>
          <a:ln>
            <a:noFill/>
            <a:prstDash val="lgDashDotDot"/>
          </a:ln>
        </p:spPr>
        <p:txBody>
          <a:bodyPr wrap="square" rtlCol="0">
            <a:spAutoFit/>
          </a:bodyPr>
          <a:lstStyle/>
          <a:p>
            <a:pPr algn="ctr">
              <a:lnSpc>
                <a:spcPct val="150000"/>
              </a:lnSpc>
            </a:pPr>
            <a:r>
              <a:rPr lang="zh-CN" altLang="en-US" sz="1400">
                <a:solidFill>
                  <a:schemeClr val="tx1"/>
                </a:solidFill>
                <a:cs typeface="+mn-ea"/>
                <a:sym typeface="+mn-lt"/>
              </a:rPr>
              <a:t>戴了一副不符合自己眼睛的眼镜，是对眼睛最大的伤害。</a:t>
            </a:r>
            <a:endParaRPr lang="zh-CN" altLang="en-US" sz="1400" dirty="0">
              <a:solidFill>
                <a:schemeClr val="tx1"/>
              </a:solidFill>
              <a:cs typeface="+mn-ea"/>
              <a:sym typeface="+mn-lt"/>
            </a:endParaRPr>
          </a:p>
        </p:txBody>
      </p:sp>
      <p:sp>
        <p:nvSpPr>
          <p:cNvPr id="4" name="文本框 3">
            <a:extLst>
              <a:ext uri="{FF2B5EF4-FFF2-40B4-BE49-F238E27FC236}">
                <a16:creationId xmlns="" xmlns:a16="http://schemas.microsoft.com/office/drawing/2014/main" id="{A0D2DCC9-5377-4719-9C23-29D4FE47ECAF}"/>
              </a:ext>
            </a:extLst>
          </p:cNvPr>
          <p:cNvSpPr txBox="1"/>
          <p:nvPr/>
        </p:nvSpPr>
        <p:spPr>
          <a:xfrm>
            <a:off x="8560143" y="4024210"/>
            <a:ext cx="2459817" cy="1977464"/>
          </a:xfrm>
          <a:prstGeom prst="rect">
            <a:avLst/>
          </a:prstGeom>
          <a:noFill/>
          <a:ln>
            <a:noFill/>
            <a:prstDash val="lgDashDotDot"/>
          </a:ln>
        </p:spPr>
        <p:txBody>
          <a:bodyPr wrap="square" rtlCol="0">
            <a:spAutoFit/>
          </a:bodyPr>
          <a:lstStyle/>
          <a:p>
            <a:pPr algn="ctr" eaLnBrk="1" hangingPunct="1">
              <a:lnSpc>
                <a:spcPct val="150000"/>
              </a:lnSpc>
            </a:pPr>
            <a:r>
              <a:rPr lang="zh-CN" altLang="en-US" sz="1400" dirty="0">
                <a:solidFill>
                  <a:srgbClr val="000000"/>
                </a:solidFill>
                <a:cs typeface="+mn-ea"/>
                <a:sym typeface="+mn-lt"/>
              </a:rPr>
              <a:t>时间上，不管是治疗还是矫正，都是越早越好。方式上因人而异，有的人需要常戴，有的人是不需要常戴。每3-6个月或1年检查一次视力，以便早期发现近视。</a:t>
            </a:r>
          </a:p>
        </p:txBody>
      </p:sp>
      <p:sp>
        <p:nvSpPr>
          <p:cNvPr id="5" name="文本框 4">
            <a:extLst>
              <a:ext uri="{FF2B5EF4-FFF2-40B4-BE49-F238E27FC236}">
                <a16:creationId xmlns="" xmlns:a16="http://schemas.microsoft.com/office/drawing/2014/main" id="{21018E49-1C0E-47F8-9F92-E9BD306E110D}"/>
              </a:ext>
            </a:extLst>
          </p:cNvPr>
          <p:cNvSpPr txBox="1"/>
          <p:nvPr/>
        </p:nvSpPr>
        <p:spPr>
          <a:xfrm>
            <a:off x="1567847" y="4039709"/>
            <a:ext cx="2323594" cy="1331134"/>
          </a:xfrm>
          <a:prstGeom prst="rect">
            <a:avLst/>
          </a:prstGeom>
          <a:noFill/>
          <a:ln>
            <a:noFill/>
            <a:prstDash val="lgDashDotDot"/>
          </a:ln>
        </p:spPr>
        <p:txBody>
          <a:bodyPr wrap="square" rtlCol="0">
            <a:spAutoFit/>
          </a:bodyPr>
          <a:lstStyle/>
          <a:p>
            <a:pPr algn="ctr" eaLnBrk="1" hangingPunct="1">
              <a:lnSpc>
                <a:spcPct val="150000"/>
              </a:lnSpc>
            </a:pPr>
            <a:r>
              <a:rPr lang="zh-CN" altLang="en-US" sz="1400" dirty="0">
                <a:solidFill>
                  <a:srgbClr val="000000"/>
                </a:solidFill>
                <a:cs typeface="+mn-ea"/>
                <a:sym typeface="+mn-lt"/>
              </a:rPr>
              <a:t>假性近视是可以治疗的，但如果掉以轻心，时间长了假性就会变成真性。真性近视是不可以治疗的。</a:t>
            </a:r>
          </a:p>
        </p:txBody>
      </p:sp>
      <p:sp>
        <p:nvSpPr>
          <p:cNvPr id="6" name="文本框 5">
            <a:extLst>
              <a:ext uri="{FF2B5EF4-FFF2-40B4-BE49-F238E27FC236}">
                <a16:creationId xmlns="" xmlns:a16="http://schemas.microsoft.com/office/drawing/2014/main" id="{EAEBD02D-67EA-4C89-9320-B76A2C04D86A}"/>
              </a:ext>
            </a:extLst>
          </p:cNvPr>
          <p:cNvSpPr txBox="1"/>
          <p:nvPr/>
        </p:nvSpPr>
        <p:spPr>
          <a:xfrm>
            <a:off x="973218" y="3173869"/>
            <a:ext cx="3383280" cy="368300"/>
          </a:xfrm>
          <a:prstGeom prst="rect">
            <a:avLst/>
          </a:prstGeom>
          <a:noFill/>
        </p:spPr>
        <p:txBody>
          <a:bodyPr wrap="none" rtlCol="0" anchor="t">
            <a:spAutoFit/>
          </a:bodyPr>
          <a:lstStyle/>
          <a:p>
            <a:r>
              <a:rPr lang="zh-CN" altLang="en-US" dirty="0">
                <a:solidFill>
                  <a:srgbClr val="01417B"/>
                </a:solidFill>
                <a:cs typeface="+mn-ea"/>
                <a:sym typeface="+mn-lt"/>
              </a:rPr>
              <a:t>检查视功能，首先区分真假近视</a:t>
            </a:r>
          </a:p>
        </p:txBody>
      </p:sp>
      <p:sp>
        <p:nvSpPr>
          <p:cNvPr id="7" name="文本框 6">
            <a:extLst>
              <a:ext uri="{FF2B5EF4-FFF2-40B4-BE49-F238E27FC236}">
                <a16:creationId xmlns="" xmlns:a16="http://schemas.microsoft.com/office/drawing/2014/main" id="{FA0A25C9-ABF4-47B1-897E-C60CEE679E39}"/>
              </a:ext>
            </a:extLst>
          </p:cNvPr>
          <p:cNvSpPr txBox="1"/>
          <p:nvPr/>
        </p:nvSpPr>
        <p:spPr>
          <a:xfrm>
            <a:off x="5206863" y="3173869"/>
            <a:ext cx="2011680" cy="368300"/>
          </a:xfrm>
          <a:prstGeom prst="rect">
            <a:avLst/>
          </a:prstGeom>
          <a:noFill/>
        </p:spPr>
        <p:txBody>
          <a:bodyPr wrap="none" rtlCol="0" anchor="t">
            <a:spAutoFit/>
          </a:bodyPr>
          <a:lstStyle/>
          <a:p>
            <a:r>
              <a:rPr lang="zh-CN" altLang="en-US" dirty="0">
                <a:solidFill>
                  <a:srgbClr val="01417B"/>
                </a:solidFill>
                <a:cs typeface="+mn-ea"/>
                <a:sym typeface="+mn-lt"/>
              </a:rPr>
              <a:t>不可盲目佩戴眼镜</a:t>
            </a:r>
          </a:p>
        </p:txBody>
      </p:sp>
      <p:sp>
        <p:nvSpPr>
          <p:cNvPr id="8" name="文本框 7">
            <a:extLst>
              <a:ext uri="{FF2B5EF4-FFF2-40B4-BE49-F238E27FC236}">
                <a16:creationId xmlns="" xmlns:a16="http://schemas.microsoft.com/office/drawing/2014/main" id="{4C01859C-FB9C-4A9A-B2AA-D4D6C41CB102}"/>
              </a:ext>
            </a:extLst>
          </p:cNvPr>
          <p:cNvSpPr txBox="1"/>
          <p:nvPr/>
        </p:nvSpPr>
        <p:spPr>
          <a:xfrm>
            <a:off x="8828915" y="3282357"/>
            <a:ext cx="1783080" cy="368300"/>
          </a:xfrm>
          <a:prstGeom prst="rect">
            <a:avLst/>
          </a:prstGeom>
          <a:noFill/>
        </p:spPr>
        <p:txBody>
          <a:bodyPr wrap="none" rtlCol="0" anchor="t">
            <a:spAutoFit/>
          </a:bodyPr>
          <a:lstStyle/>
          <a:p>
            <a:r>
              <a:rPr lang="zh-CN" altLang="en-US" dirty="0">
                <a:solidFill>
                  <a:srgbClr val="01417B"/>
                </a:solidFill>
                <a:cs typeface="+mn-ea"/>
                <a:sym typeface="+mn-lt"/>
              </a:rPr>
              <a:t>正确的佩戴眼镜</a:t>
            </a:r>
          </a:p>
        </p:txBody>
      </p:sp>
      <p:pic>
        <p:nvPicPr>
          <p:cNvPr id="10" name="图片 9">
            <a:extLst>
              <a:ext uri="{FF2B5EF4-FFF2-40B4-BE49-F238E27FC236}">
                <a16:creationId xmlns="" xmlns:a16="http://schemas.microsoft.com/office/drawing/2014/main" id="{477B35EE-67FC-464F-80EA-AF57B6776CB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195" t="21233" r="7711" b="21233"/>
          <a:stretch/>
        </p:blipFill>
        <p:spPr>
          <a:xfrm>
            <a:off x="1812000" y="1978825"/>
            <a:ext cx="2220939" cy="1086575"/>
          </a:xfrm>
          <a:prstGeom prst="rect">
            <a:avLst/>
          </a:prstGeom>
        </p:spPr>
      </p:pic>
      <p:pic>
        <p:nvPicPr>
          <p:cNvPr id="11" name="图片 10">
            <a:extLst>
              <a:ext uri="{FF2B5EF4-FFF2-40B4-BE49-F238E27FC236}">
                <a16:creationId xmlns="" xmlns:a16="http://schemas.microsoft.com/office/drawing/2014/main" id="{6171FA18-B5FD-4AA3-A138-E49078C22BD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195" t="21233" r="7711" b="21233"/>
          <a:stretch/>
        </p:blipFill>
        <p:spPr>
          <a:xfrm>
            <a:off x="5290802" y="1916832"/>
            <a:ext cx="2220939" cy="1086575"/>
          </a:xfrm>
          <a:prstGeom prst="rect">
            <a:avLst/>
          </a:prstGeom>
        </p:spPr>
      </p:pic>
      <p:pic>
        <p:nvPicPr>
          <p:cNvPr id="12" name="图片 11">
            <a:extLst>
              <a:ext uri="{FF2B5EF4-FFF2-40B4-BE49-F238E27FC236}">
                <a16:creationId xmlns="" xmlns:a16="http://schemas.microsoft.com/office/drawing/2014/main" id="{1150A108-11CD-435D-9E04-1FE5C175753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195" t="21233" r="7711" b="21233"/>
          <a:stretch/>
        </p:blipFill>
        <p:spPr>
          <a:xfrm>
            <a:off x="8844413" y="2006537"/>
            <a:ext cx="2220939" cy="1086575"/>
          </a:xfrm>
          <a:prstGeom prst="rect">
            <a:avLst/>
          </a:prstGeom>
        </p:spPr>
      </p:pic>
    </p:spTree>
    <p:extLst>
      <p:ext uri="{BB962C8B-B14F-4D97-AF65-F5344CB8AC3E}">
        <p14:creationId xmlns:p14="http://schemas.microsoft.com/office/powerpoint/2010/main" val="1291357740"/>
      </p:ext>
    </p:extLst>
  </p:cSld>
  <p:clrMapOvr>
    <a:masterClrMapping/>
  </p:clrMapOvr>
  <mc:AlternateContent xmlns:mc="http://schemas.openxmlformats.org/markup-compatibility/2006" xmlns:p14="http://schemas.microsoft.com/office/powerpoint/2010/main">
    <mc:Choice Requires="p14">
      <p:transition spd="slow" p14:dur="20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6" presetClass="entr" presetSubtype="2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inVertical)">
                                      <p:cBhvr>
                                        <p:cTn id="13" dur="500"/>
                                        <p:tgtEl>
                                          <p:spTgt spid="6"/>
                                        </p:tgtEl>
                                      </p:cBhvr>
                                    </p:animEffect>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par>
                          <p:cTn id="25" fill="hold">
                            <p:stCondLst>
                              <p:cond delay="2000"/>
                            </p:stCondLst>
                            <p:childTnLst>
                              <p:par>
                                <p:cTn id="26" presetID="16" presetClass="entr" presetSubtype="2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500" fill="hold"/>
                                        <p:tgtEl>
                                          <p:spTgt spid="3"/>
                                        </p:tgtEl>
                                        <p:attrNameLst>
                                          <p:attrName>ppt_x</p:attrName>
                                        </p:attrNameLst>
                                      </p:cBhvr>
                                      <p:tavLst>
                                        <p:tav tm="0">
                                          <p:val>
                                            <p:strVal val="#ppt_x"/>
                                          </p:val>
                                        </p:tav>
                                        <p:tav tm="100000">
                                          <p:val>
                                            <p:strVal val="#ppt_x"/>
                                          </p:val>
                                        </p:tav>
                                      </p:tavLst>
                                    </p:anim>
                                    <p:anim calcmode="lin" valueType="num">
                                      <p:cBhvr additive="base">
                                        <p:cTn id="33" dur="500" fill="hold"/>
                                        <p:tgtEl>
                                          <p:spTgt spid="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barn(inVertical)">
                                      <p:cBhvr>
                                        <p:cTn id="43" dur="500"/>
                                        <p:tgtEl>
                                          <p:spTgt spid="8"/>
                                        </p:tgtEl>
                                      </p:cBhvr>
                                    </p:animEffect>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500" fill="hold"/>
                                        <p:tgtEl>
                                          <p:spTgt spid="4"/>
                                        </p:tgtEl>
                                        <p:attrNameLst>
                                          <p:attrName>ppt_x</p:attrName>
                                        </p:attrNameLst>
                                      </p:cBhvr>
                                      <p:tavLst>
                                        <p:tav tm="0">
                                          <p:val>
                                            <p:strVal val="#ppt_x"/>
                                          </p:val>
                                        </p:tav>
                                        <p:tav tm="100000">
                                          <p:val>
                                            <p:strVal val="#ppt_x"/>
                                          </p:val>
                                        </p:tav>
                                      </p:tavLst>
                                    </p:anim>
                                    <p:anim calcmode="lin" valueType="num">
                                      <p:cBhvr additive="base">
                                        <p:cTn id="4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5neojpqy">
      <a:majorFont>
        <a:latin typeface="三极正极黑简体"/>
        <a:ea typeface="三极正极黑简体"/>
        <a:cs typeface=""/>
      </a:majorFont>
      <a:minorFont>
        <a:latin typeface="三极正极黑简体"/>
        <a:ea typeface="三极正极黑简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3993</TotalTime>
  <Words>1773</Words>
  <Application>Microsoft Office PowerPoint</Application>
  <PresentationFormat>宽屏</PresentationFormat>
  <Paragraphs>193</Paragraphs>
  <Slides>27</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27</vt:i4>
      </vt:variant>
    </vt:vector>
  </HeadingPairs>
  <TitlesOfParts>
    <vt:vector size="37" baseType="lpstr">
      <vt:lpstr>Meiryo</vt:lpstr>
      <vt:lpstr>等线</vt:lpstr>
      <vt:lpstr>三极正极黑简体</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https:/www.ypppt.com</cp:keywords>
  <cp:lastModifiedBy>kan</cp:lastModifiedBy>
  <cp:revision>350</cp:revision>
  <dcterms:created xsi:type="dcterms:W3CDTF">2020-02-01T02:54:32Z</dcterms:created>
  <dcterms:modified xsi:type="dcterms:W3CDTF">2021-01-31T08:25:31Z</dcterms:modified>
</cp:coreProperties>
</file>