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  <p:sldMasterId id="2147483672" r:id="rId3"/>
  </p:sldMasterIdLst>
  <p:notesMasterIdLst>
    <p:notesMasterId r:id="rId62"/>
  </p:notesMasterIdLst>
  <p:sldIdLst>
    <p:sldId id="256" r:id="rId4"/>
    <p:sldId id="262" r:id="rId5"/>
    <p:sldId id="326" r:id="rId6"/>
    <p:sldId id="257" r:id="rId7"/>
    <p:sldId id="318" r:id="rId8"/>
    <p:sldId id="264" r:id="rId9"/>
    <p:sldId id="319" r:id="rId10"/>
    <p:sldId id="266" r:id="rId11"/>
    <p:sldId id="267" r:id="rId12"/>
    <p:sldId id="268" r:id="rId13"/>
    <p:sldId id="265" r:id="rId14"/>
    <p:sldId id="269" r:id="rId15"/>
    <p:sldId id="270" r:id="rId16"/>
    <p:sldId id="320" r:id="rId17"/>
    <p:sldId id="321" r:id="rId18"/>
    <p:sldId id="273" r:id="rId19"/>
    <p:sldId id="274" r:id="rId20"/>
    <p:sldId id="277" r:id="rId21"/>
    <p:sldId id="322" r:id="rId22"/>
    <p:sldId id="323" r:id="rId23"/>
    <p:sldId id="280" r:id="rId24"/>
    <p:sldId id="281" r:id="rId25"/>
    <p:sldId id="327" r:id="rId26"/>
    <p:sldId id="328" r:id="rId27"/>
    <p:sldId id="329" r:id="rId28"/>
    <p:sldId id="330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302" r:id="rId47"/>
    <p:sldId id="303" r:id="rId48"/>
    <p:sldId id="304" r:id="rId49"/>
    <p:sldId id="315" r:id="rId50"/>
    <p:sldId id="316" r:id="rId51"/>
    <p:sldId id="317" r:id="rId52"/>
    <p:sldId id="305" r:id="rId53"/>
    <p:sldId id="309" r:id="rId54"/>
    <p:sldId id="310" r:id="rId55"/>
    <p:sldId id="311" r:id="rId56"/>
    <p:sldId id="312" r:id="rId57"/>
    <p:sldId id="313" r:id="rId58"/>
    <p:sldId id="314" r:id="rId59"/>
    <p:sldId id="325" r:id="rId60"/>
    <p:sldId id="331" r:id="rId6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48" userDrawn="1">
          <p15:clr>
            <a:srgbClr val="A4A3A4"/>
          </p15:clr>
        </p15:guide>
        <p15:guide id="2" pos="6947" userDrawn="1">
          <p15:clr>
            <a:srgbClr val="A4A3A4"/>
          </p15:clr>
        </p15:guide>
        <p15:guide id="3" pos="347" userDrawn="1">
          <p15:clr>
            <a:srgbClr val="A4A3A4"/>
          </p15:clr>
        </p15:guide>
        <p15:guide id="4" orient="horz" pos="754" userDrawn="1">
          <p15:clr>
            <a:srgbClr val="A4A3A4"/>
          </p15:clr>
        </p15:guide>
        <p15:guide id="5" pos="1232" userDrawn="1">
          <p15:clr>
            <a:srgbClr val="A4A3A4"/>
          </p15:clr>
        </p15:guide>
        <p15:guide id="6" orient="horz" pos="1820" userDrawn="1">
          <p15:clr>
            <a:srgbClr val="A4A3A4"/>
          </p15:clr>
        </p15:guide>
        <p15:guide id="7" orient="horz" pos="2455" userDrawn="1">
          <p15:clr>
            <a:srgbClr val="A4A3A4"/>
          </p15:clr>
        </p15:guide>
        <p15:guide id="8" orient="horz" pos="313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4726"/>
    <a:srgbClr val="FF6600"/>
    <a:srgbClr val="3672AF"/>
    <a:srgbClr val="548235"/>
    <a:srgbClr val="EFC50D"/>
    <a:srgbClr val="AEB785"/>
    <a:srgbClr val="5B9BD5"/>
    <a:srgbClr val="D2B4A6"/>
    <a:srgbClr val="734F29"/>
    <a:srgbClr val="DD46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3748"/>
        <p:guide pos="6947"/>
        <p:guide pos="347"/>
        <p:guide orient="horz" pos="754"/>
        <p:guide pos="1232"/>
        <p:guide orient="horz" pos="1820"/>
        <p:guide orient="horz" pos="2455"/>
        <p:guide orient="horz" pos="313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6" d="100"/>
        <a:sy n="4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commentAuthors" Target="commentAuthor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theme" Target="theme/theme1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2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tableStyles" Target="tableStyle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CN" sz="1200"/>
            </a:lvl1pPr>
          </a:lstStyle>
          <a:p>
            <a:fld id="{EC13577B-6902-467D-A26C-08A0DD5E4E03}" type="datetimeFigureOut">
              <a:t>2021/2/13</a:t>
            </a:fld>
            <a:endParaRPr lang="zh-CN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CN" sz="1200"/>
            </a:lvl1pPr>
          </a:lstStyle>
          <a:p>
            <a:fld id="{DF61EA0F-A667-4B49-8422-0062BC55E249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zh-CN" smtClean="0"/>
              <a:t>1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5583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anchor="b">
            <a:normAutofit/>
          </a:bodyPr>
          <a:lstStyle>
            <a:lvl1pPr algn="l" latinLnBrk="0">
              <a:defRPr lang="zh-CN" sz="54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6705599" cy="1137793"/>
          </a:xfrm>
        </p:spPr>
        <p:txBody>
          <a:bodyPr>
            <a:normAutofit/>
          </a:bodyPr>
          <a:lstStyle>
            <a:lvl1pPr marL="0" indent="0" algn="l" latinLnBrk="0">
              <a:lnSpc>
                <a:spcPct val="150000"/>
              </a:lnSpc>
              <a:spcBef>
                <a:spcPts val="600"/>
              </a:spcBef>
              <a:buNone/>
              <a:defRPr lang="zh-CN" sz="2800">
                <a:solidFill>
                  <a:srgbClr val="D24726"/>
                </a:solidFill>
                <a:latin typeface="+mj-lt"/>
              </a:defRPr>
            </a:lvl1pPr>
            <a:lvl2pPr marL="457200" indent="0" algn="ctr" latinLnBrk="0">
              <a:buNone/>
              <a:defRPr lang="zh-CN" sz="2000"/>
            </a:lvl2pPr>
            <a:lvl3pPr marL="914400" indent="0" algn="ctr" latinLnBrk="0">
              <a:buNone/>
              <a:defRPr lang="zh-CN" sz="1800"/>
            </a:lvl3pPr>
            <a:lvl4pPr marL="1371600" indent="0" algn="ctr" latinLnBrk="0">
              <a:buNone/>
              <a:defRPr lang="zh-CN" sz="1600"/>
            </a:lvl4pPr>
            <a:lvl5pPr marL="1828800" indent="0" algn="ctr" latinLnBrk="0">
              <a:buNone/>
              <a:defRPr lang="zh-CN" sz="1600"/>
            </a:lvl5pPr>
            <a:lvl6pPr marL="2286000" indent="0" algn="ctr" latinLnBrk="0">
              <a:buNone/>
              <a:defRPr lang="zh-CN" sz="1600"/>
            </a:lvl6pPr>
            <a:lvl7pPr marL="2743200" indent="0" algn="ctr" latinLnBrk="0">
              <a:buNone/>
              <a:defRPr lang="zh-CN" sz="1600"/>
            </a:lvl7pPr>
            <a:lvl8pPr marL="3200400" indent="0" algn="ctr" latinLnBrk="0">
              <a:buNone/>
              <a:defRPr lang="zh-CN" sz="1600"/>
            </a:lvl8pPr>
            <a:lvl9pPr marL="3657600" indent="0" algn="ctr" latinLnBrk="0">
              <a:buNone/>
              <a:defRPr lang="zh-CN"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2021/2/13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2021/2/13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2021/2/13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157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431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736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0204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2592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3473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1428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654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1208868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1" y="1825625"/>
            <a:ext cx="4167753" cy="4351338"/>
          </a:xfrm>
        </p:spPr>
        <p:txBody>
          <a:bodyPr>
            <a:normAutofit/>
          </a:bodyPr>
          <a:lstStyle>
            <a:lvl1pPr marL="0" indent="0" latinLnBrk="0">
              <a:lnSpc>
                <a:spcPct val="150000"/>
              </a:lnSpc>
              <a:spcAft>
                <a:spcPts val="1200"/>
              </a:spcAft>
              <a:buNone/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lnSpc>
                <a:spcPct val="150000"/>
              </a:lnSpc>
              <a:spcAft>
                <a:spcPts val="1200"/>
              </a:spcAft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lnSpc>
                <a:spcPct val="150000"/>
              </a:lnSpc>
              <a:spcAft>
                <a:spcPts val="1200"/>
              </a:spcAft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lnSpc>
                <a:spcPct val="150000"/>
              </a:lnSpc>
              <a:spcAft>
                <a:spcPts val="1200"/>
              </a:spcAft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lnSpc>
                <a:spcPct val="150000"/>
              </a:lnSpc>
              <a:spcAft>
                <a:spcPts val="1200"/>
              </a:spcAft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2021/2/13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913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8920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942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1" y="2402238"/>
            <a:ext cx="4508715" cy="2187227"/>
          </a:xfrm>
        </p:spPr>
        <p:txBody>
          <a:bodyPr anchor="ctr">
            <a:noAutofit/>
          </a:bodyPr>
          <a:lstStyle>
            <a:lvl1pPr algn="l" latinLnBrk="0">
              <a:defRPr lang="zh-CN" sz="4800">
                <a:solidFill>
                  <a:srgbClr val="D24726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anchor="ctr">
            <a:normAutofit/>
          </a:bodyPr>
          <a:lstStyle>
            <a:lvl1pPr marL="0" indent="0" latinLnBrk="0">
              <a:lnSpc>
                <a:spcPct val="150000"/>
              </a:lnSpc>
              <a:buNone/>
              <a:defRPr lang="zh-CN" sz="2800">
                <a:solidFill>
                  <a:schemeClr val="bg1"/>
                </a:solidFill>
                <a:latin typeface="+mj-lt"/>
              </a:defRPr>
            </a:lvl1pPr>
            <a:lvl2pPr marL="457200" indent="0" latinLnBrk="0">
              <a:buNone/>
              <a:defRPr lang="zh-CN" sz="2000"/>
            </a:lvl2pPr>
            <a:lvl3pPr marL="914400" indent="0" latinLnBrk="0">
              <a:buNone/>
              <a:defRPr lang="zh-CN" sz="1800"/>
            </a:lvl3pPr>
            <a:lvl4pPr marL="1371600" indent="0" latinLnBrk="0">
              <a:buNone/>
              <a:defRPr lang="zh-CN" sz="1600"/>
            </a:lvl4pPr>
            <a:lvl5pPr marL="1828800" indent="0" latinLnBrk="0">
              <a:buNone/>
              <a:defRPr lang="zh-CN" sz="1600"/>
            </a:lvl5pPr>
            <a:lvl6pPr marL="2286000" indent="0" latinLnBrk="0">
              <a:buNone/>
              <a:defRPr lang="zh-CN" sz="1600"/>
            </a:lvl6pPr>
            <a:lvl7pPr marL="2743200" indent="0" latinLnBrk="0">
              <a:buNone/>
              <a:defRPr lang="zh-CN" sz="1600"/>
            </a:lvl7pPr>
            <a:lvl8pPr marL="3200400" indent="0" latinLnBrk="0">
              <a:buNone/>
              <a:defRPr lang="zh-CN" sz="1600"/>
            </a:lvl8pPr>
            <a:lvl9pPr marL="3657600" indent="0" latinLnBrk="0">
              <a:buNone/>
              <a:defRPr lang="zh-CN"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2021/2/13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单击此处编辑母版文本样式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第二级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第三级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第四级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单击此处编辑母版文本样式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第二级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第三级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第四级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2021/2/13</a:t>
            </a:fld>
            <a:endParaRPr 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9" name="矩形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0" cy="641350"/>
          </a:xfrm>
        </p:spPr>
        <p:txBody>
          <a:bodyPr anchor="b"/>
          <a:lstStyle>
            <a:lvl1pPr marL="0" indent="0" latinLnBrk="0">
              <a:buNone/>
              <a:defRPr lang="zh-CN" sz="2400" b="1"/>
            </a:lvl1pPr>
            <a:lvl2pPr marL="457200" indent="0" latinLnBrk="0">
              <a:buNone/>
              <a:defRPr lang="zh-CN" sz="2000" b="1"/>
            </a:lvl2pPr>
            <a:lvl3pPr marL="914400" indent="0" latinLnBrk="0">
              <a:buNone/>
              <a:defRPr lang="zh-CN" sz="1800" b="1"/>
            </a:lvl3pPr>
            <a:lvl4pPr marL="1371600" indent="0" latinLnBrk="0">
              <a:buNone/>
              <a:defRPr lang="zh-CN" sz="1600" b="1"/>
            </a:lvl4pPr>
            <a:lvl5pPr marL="1828800" indent="0" latinLnBrk="0">
              <a:buNone/>
              <a:defRPr lang="zh-CN" sz="1600" b="1"/>
            </a:lvl5pPr>
            <a:lvl6pPr marL="2286000" indent="0" latinLnBrk="0">
              <a:buNone/>
              <a:defRPr lang="zh-CN" sz="1600" b="1"/>
            </a:lvl6pPr>
            <a:lvl7pPr marL="2743200" indent="0" latinLnBrk="0">
              <a:buNone/>
              <a:defRPr lang="zh-CN" sz="1600" b="1"/>
            </a:lvl7pPr>
            <a:lvl8pPr marL="3200400" indent="0" latinLnBrk="0">
              <a:buNone/>
              <a:defRPr lang="zh-CN" sz="1600" b="1"/>
            </a:lvl8pPr>
            <a:lvl9pPr marL="3657600" indent="0" latinLnBrk="0">
              <a:buNone/>
              <a:defRPr lang="zh-CN"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1851" y="2193927"/>
            <a:ext cx="5156200" cy="3978275"/>
          </a:xfrm>
        </p:spPr>
        <p:txBody>
          <a:bodyPr vert="horz" lIns="91440" tIns="45720" rIns="91440" bIns="45720"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单击此处编辑母版文本样式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第二级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第三级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第四级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 latinLnBrk="0">
              <a:buNone/>
              <a:defRPr lang="zh-CN" sz="2400" b="1"/>
            </a:lvl1pPr>
            <a:lvl2pPr marL="457200" indent="0" latinLnBrk="0">
              <a:buNone/>
              <a:defRPr lang="zh-CN" sz="2000" b="1"/>
            </a:lvl2pPr>
            <a:lvl3pPr marL="914400" indent="0" latinLnBrk="0">
              <a:buNone/>
              <a:defRPr lang="zh-CN" sz="1800" b="1"/>
            </a:lvl3pPr>
            <a:lvl4pPr marL="1371600" indent="0" latinLnBrk="0">
              <a:buNone/>
              <a:defRPr lang="zh-CN" sz="1600" b="1"/>
            </a:lvl4pPr>
            <a:lvl5pPr marL="1828800" indent="0" latinLnBrk="0">
              <a:buNone/>
              <a:defRPr lang="zh-CN" sz="1600" b="1"/>
            </a:lvl5pPr>
            <a:lvl6pPr marL="2286000" indent="0" latinLnBrk="0">
              <a:buNone/>
              <a:defRPr lang="zh-CN" sz="1600" b="1"/>
            </a:lvl6pPr>
            <a:lvl7pPr marL="2743200" indent="0" latinLnBrk="0">
              <a:buNone/>
              <a:defRPr lang="zh-CN" sz="1600" b="1"/>
            </a:lvl7pPr>
            <a:lvl8pPr marL="3200400" indent="0" latinLnBrk="0">
              <a:buNone/>
              <a:defRPr lang="zh-CN" sz="1600" b="1"/>
            </a:lvl8pPr>
            <a:lvl9pPr marL="3657600" indent="0" latinLnBrk="0">
              <a:buNone/>
              <a:defRPr lang="zh-CN"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89664" y="2193927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单击此处编辑母版文本样式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第二级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第三级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第四级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2021/2/13</a:t>
            </a:fld>
            <a:endParaRPr 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11" name="矩形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2021/2/13</a:t>
            </a:fld>
            <a:endParaRPr 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2021/2/13</a:t>
            </a:fld>
            <a:endParaRPr 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题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 latinLnBrk="0">
              <a:defRPr lang="zh-CN"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单击此处编辑母版文本样式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第二级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第三级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第四级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 latinLnBrk="0">
              <a:buNone/>
              <a:defRPr lang="zh-CN" sz="1600"/>
            </a:lvl1pPr>
            <a:lvl2pPr marL="457200" indent="0" latinLnBrk="0">
              <a:buNone/>
              <a:defRPr lang="zh-CN" sz="1400"/>
            </a:lvl2pPr>
            <a:lvl3pPr marL="914400" indent="0" latinLnBrk="0">
              <a:buNone/>
              <a:defRPr lang="zh-CN" sz="1200"/>
            </a:lvl3pPr>
            <a:lvl4pPr marL="1371600" indent="0" latinLnBrk="0">
              <a:buNone/>
              <a:defRPr lang="zh-CN" sz="1000"/>
            </a:lvl4pPr>
            <a:lvl5pPr marL="1828800" indent="0" latinLnBrk="0">
              <a:buNone/>
              <a:defRPr lang="zh-CN" sz="1000"/>
            </a:lvl5pPr>
            <a:lvl6pPr marL="2286000" indent="0" latinLnBrk="0">
              <a:buNone/>
              <a:defRPr lang="zh-CN" sz="1000"/>
            </a:lvl6pPr>
            <a:lvl7pPr marL="2743200" indent="0" latinLnBrk="0">
              <a:buNone/>
              <a:defRPr lang="zh-CN" sz="1000"/>
            </a:lvl7pPr>
            <a:lvl8pPr marL="3200400" indent="0" latinLnBrk="0">
              <a:buNone/>
              <a:defRPr lang="zh-CN" sz="1000"/>
            </a:lvl8pPr>
            <a:lvl9pPr marL="3657600" indent="0" latinLnBrk="0">
              <a:buNone/>
              <a:defRPr lang="zh-CN"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2021/2/13</a:t>
            </a:fld>
            <a:endParaRPr 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题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 latinLnBrk="0">
              <a:defRPr lang="zh-CN"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 latinLnBrk="0">
              <a:buNone/>
              <a:defRPr lang="zh-CN" sz="3200"/>
            </a:lvl1pPr>
            <a:lvl2pPr marL="457200" indent="0" latinLnBrk="0">
              <a:buNone/>
              <a:defRPr lang="zh-CN" sz="2800"/>
            </a:lvl2pPr>
            <a:lvl3pPr marL="914400" indent="0" latinLnBrk="0">
              <a:buNone/>
              <a:defRPr lang="zh-CN" sz="2400"/>
            </a:lvl3pPr>
            <a:lvl4pPr marL="1371600" indent="0" latinLnBrk="0">
              <a:buNone/>
              <a:defRPr lang="zh-CN" sz="2000"/>
            </a:lvl4pPr>
            <a:lvl5pPr marL="1828800" indent="0" latinLnBrk="0">
              <a:buNone/>
              <a:defRPr lang="zh-CN" sz="2000"/>
            </a:lvl5pPr>
            <a:lvl6pPr marL="2286000" indent="0" latinLnBrk="0">
              <a:buNone/>
              <a:defRPr lang="zh-CN" sz="2000"/>
            </a:lvl6pPr>
            <a:lvl7pPr marL="2743200" indent="0" latinLnBrk="0">
              <a:buNone/>
              <a:defRPr lang="zh-CN" sz="2000"/>
            </a:lvl7pPr>
            <a:lvl8pPr marL="3200400" indent="0" latinLnBrk="0">
              <a:buNone/>
              <a:defRPr lang="zh-CN" sz="2000"/>
            </a:lvl8pPr>
            <a:lvl9pPr marL="3657600" indent="0" latinLnBrk="0">
              <a:buNone/>
              <a:defRPr lang="zh-CN" sz="2000"/>
            </a:lvl9pPr>
          </a:lstStyle>
          <a:p>
            <a:r>
              <a:rPr lang="zh-CN" altLang="en-US" smtClean="0"/>
              <a:t>单击图标添加图片</a:t>
            </a:r>
            <a:endParaRPr lang="zh-CN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 latinLnBrk="0">
              <a:buNone/>
              <a:defRPr lang="zh-CN" sz="1600"/>
            </a:lvl1pPr>
            <a:lvl2pPr marL="457200" indent="0" latinLnBrk="0">
              <a:buNone/>
              <a:defRPr lang="zh-CN" sz="1400"/>
            </a:lvl2pPr>
            <a:lvl3pPr marL="914400" indent="0" latinLnBrk="0">
              <a:buNone/>
              <a:defRPr lang="zh-CN" sz="1200"/>
            </a:lvl3pPr>
            <a:lvl4pPr marL="1371600" indent="0" latinLnBrk="0">
              <a:buNone/>
              <a:defRPr lang="zh-CN" sz="1000"/>
            </a:lvl4pPr>
            <a:lvl5pPr marL="1828800" indent="0" latinLnBrk="0">
              <a:buNone/>
              <a:defRPr lang="zh-CN" sz="1000"/>
            </a:lvl5pPr>
            <a:lvl6pPr marL="2286000" indent="0" latinLnBrk="0">
              <a:buNone/>
              <a:defRPr lang="zh-CN" sz="1000"/>
            </a:lvl6pPr>
            <a:lvl7pPr marL="2743200" indent="0" latinLnBrk="0">
              <a:buNone/>
              <a:defRPr lang="zh-CN" sz="1000"/>
            </a:lvl7pPr>
            <a:lvl8pPr marL="3200400" indent="0" latinLnBrk="0">
              <a:buNone/>
              <a:defRPr lang="zh-CN" sz="1000"/>
            </a:lvl8pPr>
            <a:lvl9pPr marL="3657600" indent="0" latinLnBrk="0">
              <a:buNone/>
              <a:defRPr lang="zh-CN"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2021/2/13</a:t>
            </a:fld>
            <a:endParaRPr 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CN" sz="120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8BEEBAAA-29B5-4AF5-BC5F-7E580C29002D}" type="datetimeFigureOut">
              <a:rPr lang="en-US" altLang="zh-CN" smtClean="0"/>
              <a:pPr/>
              <a:t>2/13/2021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zh-CN" sz="120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CN" sz="120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9860EDB8-5305-433F-BE41-D7A86D811DB3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lang="zh-CN" sz="44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28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24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20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556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hyperlink" Target="http://www.eyefulpresentations.co.uk/" TargetMode="External"/><Relationship Id="rId7" Type="http://schemas.openxmlformats.org/officeDocument/2006/relationships/image" Target="../media/image28.png"/><Relationship Id="rId2" Type="http://schemas.openxmlformats.org/officeDocument/2006/relationships/hyperlink" Target="mailto:info@eyefulpresentations.co.uk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323928" cy="511667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060863" y="2757206"/>
            <a:ext cx="8573967" cy="2387600"/>
          </a:xfrm>
        </p:spPr>
        <p:txBody>
          <a:bodyPr>
            <a:normAutofit/>
          </a:bodyPr>
          <a:lstStyle/>
          <a:p>
            <a:r>
              <a:rPr lang="zh-CN" altLang="en-US" sz="6600" dirty="0" smtClean="0">
                <a:solidFill>
                  <a:schemeClr val="bg1">
                    <a:lumMod val="50000"/>
                  </a:schemeClr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小时学会</a:t>
            </a:r>
            <a:r>
              <a:rPr lang="en-US" altLang="zh-CN" sz="6600" dirty="0" smtClean="0">
                <a:solidFill>
                  <a:schemeClr val="bg1">
                    <a:lumMod val="50000"/>
                  </a:schemeClr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DISC</a:t>
            </a:r>
            <a:endParaRPr lang="zh-CN" sz="6600" dirty="0">
              <a:solidFill>
                <a:schemeClr val="bg1">
                  <a:lumMod val="50000"/>
                </a:schemeClr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375732" y="5291649"/>
            <a:ext cx="6705599" cy="1137793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Microsoft YaHei UI" panose="020B0503020204020204" pitchFamily="34" charset="-122"/>
              </a:rPr>
              <a:t>PPT</a:t>
            </a:r>
            <a:r>
              <a:rPr lang="zh-CN" altLang="en-US" dirty="0" smtClean="0">
                <a:latin typeface="Microsoft YaHei UI" panose="020B0503020204020204" pitchFamily="34" charset="-122"/>
              </a:rPr>
              <a:t>制作</a:t>
            </a:r>
            <a:r>
              <a:rPr lang="zh-CN" altLang="en-US" dirty="0">
                <a:latin typeface="Microsoft YaHei UI" panose="020B0503020204020204" pitchFamily="34" charset="-122"/>
              </a:rPr>
              <a:t>：</a:t>
            </a:r>
            <a:r>
              <a:rPr lang="en-US" altLang="zh-CN" dirty="0" smtClean="0">
                <a:latin typeface="Microsoft YaHei UI" panose="020B0503020204020204" pitchFamily="34" charset="-122"/>
              </a:rPr>
              <a:t>@</a:t>
            </a:r>
            <a:r>
              <a:rPr lang="zh-CN" altLang="en-US" dirty="0" smtClean="0">
                <a:latin typeface="Microsoft YaHei UI" panose="020B0503020204020204" pitchFamily="34" charset="-122"/>
              </a:rPr>
              <a:t>天天向</a:t>
            </a:r>
            <a:r>
              <a:rPr lang="en-US" altLang="zh-CN" dirty="0" smtClean="0">
                <a:latin typeface="Microsoft YaHei UI" panose="020B0503020204020204" pitchFamily="34" charset="-122"/>
              </a:rPr>
              <a:t>Qian</a:t>
            </a:r>
            <a:r>
              <a:rPr lang="zh-CN" altLang="en-US" dirty="0" smtClean="0">
                <a:latin typeface="Microsoft YaHei UI" panose="020B0503020204020204" pitchFamily="34" charset="-122"/>
              </a:rPr>
              <a:t>前</a:t>
            </a:r>
            <a:endParaRPr lang="zh-CN" dirty="0">
              <a:latin typeface="Microsoft YaHei UI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74226" y="-2825848"/>
            <a:ext cx="4062331" cy="93256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0" b="1" dirty="0" smtClean="0">
                <a:solidFill>
                  <a:srgbClr val="EFC50D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Segoe UI Black" panose="020B0A02040204020203" pitchFamily="34" charset="0"/>
              </a:rPr>
              <a:t>2</a:t>
            </a:r>
            <a:endParaRPr lang="zh-CN" altLang="en-US" sz="60000" b="1" dirty="0">
              <a:solidFill>
                <a:srgbClr val="EFC50D"/>
              </a:solidFill>
              <a:latin typeface="MS PGothic" panose="020B0600070205080204" pitchFamily="34" charset="-128"/>
              <a:ea typeface="MS PGothic" panose="020B0600070205080204" pitchFamily="34" charset="-128"/>
              <a:cs typeface="Segoe UI Black" panose="020B0A02040204020203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31475" y="3772425"/>
            <a:ext cx="24879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EFC50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海峰老师教你</a:t>
            </a:r>
            <a:endParaRPr lang="zh-CN" altLang="en-US" sz="2000" dirty="0">
              <a:solidFill>
                <a:srgbClr val="EFC50D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5116670"/>
            <a:ext cx="12192000" cy="108000"/>
          </a:xfrm>
          <a:prstGeom prst="rect">
            <a:avLst/>
          </a:prstGeom>
          <a:solidFill>
            <a:srgbClr val="EFC5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165467" y="-2896188"/>
            <a:ext cx="4062331" cy="93256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0" b="1" dirty="0" smtClean="0"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Segoe UI Black" panose="020B0A02040204020203" pitchFamily="34" charset="0"/>
              </a:rPr>
              <a:t>2</a:t>
            </a:r>
            <a:endParaRPr lang="zh-CN" altLang="en-US" sz="60000" b="1" dirty="0"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Segoe UI Black" panose="020B0A02040204020203" pitchFamily="34" charset="0"/>
            </a:endParaRPr>
          </a:p>
        </p:txBody>
      </p:sp>
      <p:sp>
        <p:nvSpPr>
          <p:cNvPr id="10" name="标题 1"/>
          <p:cNvSpPr txBox="1">
            <a:spLocks/>
          </p:cNvSpPr>
          <p:nvPr/>
        </p:nvSpPr>
        <p:spPr>
          <a:xfrm>
            <a:off x="4994698" y="2709250"/>
            <a:ext cx="8573967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zh-CN" sz="540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j-cs"/>
              </a:defRPr>
            </a:lvl1pPr>
          </a:lstStyle>
          <a:p>
            <a:r>
              <a:rPr lang="zh-CN" altLang="en-US" sz="6600" dirty="0" smtClean="0"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小时学会</a:t>
            </a:r>
            <a:r>
              <a:rPr lang="en-US" altLang="zh-CN" sz="6600" dirty="0" smtClean="0">
                <a:latin typeface="方正综艺简体" panose="03000509000000000000" pitchFamily="65" charset="-122"/>
                <a:ea typeface="方正综艺简体" panose="03000509000000000000" pitchFamily="65" charset="-122"/>
              </a:rPr>
              <a:t>DISC</a:t>
            </a:r>
            <a:endParaRPr lang="en-US" sz="6600" dirty="0"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6641290" y="2926331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你来对地方啦！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233053" y="627919"/>
            <a:ext cx="5181600" cy="5812521"/>
            <a:chOff x="706582" y="600210"/>
            <a:chExt cx="5181600" cy="5812521"/>
          </a:xfrm>
        </p:grpSpPr>
        <p:sp>
          <p:nvSpPr>
            <p:cNvPr id="3" name="椭圆 2"/>
            <p:cNvSpPr/>
            <p:nvPr/>
          </p:nvSpPr>
          <p:spPr>
            <a:xfrm>
              <a:off x="706582" y="600210"/>
              <a:ext cx="5181600" cy="5181600"/>
            </a:xfrm>
            <a:prstGeom prst="ellipse">
              <a:avLst/>
            </a:prstGeom>
            <a:solidFill>
              <a:srgbClr val="D24726"/>
            </a:solidFill>
            <a:ln w="76200">
              <a:solidFill>
                <a:srgbClr val="E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1240502" y="1082740"/>
              <a:ext cx="4031874" cy="24006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50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恭喜</a:t>
              </a:r>
              <a:endParaRPr lang="en-US" altLang="zh-CN" sz="150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672577" y="2642468"/>
              <a:ext cx="3249608" cy="3770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39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！</a:t>
              </a:r>
              <a:endParaRPr lang="zh-CN" altLang="en-US" sz="239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388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8291264" y="1462549"/>
            <a:ext cx="2863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我将带大家</a:t>
            </a:r>
            <a:endParaRPr lang="en-US" altLang="zh-CN" sz="3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662945" y="2108880"/>
            <a:ext cx="6543779" cy="1200329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D24726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2</a:t>
            </a:r>
            <a:r>
              <a:rPr lang="zh-CN" altLang="en-US" sz="7200" dirty="0" smtClean="0">
                <a:solidFill>
                  <a:srgbClr val="D24726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小时学会</a:t>
            </a:r>
            <a:r>
              <a:rPr lang="en-US" altLang="zh-CN" sz="7200" dirty="0">
                <a:solidFill>
                  <a:srgbClr val="D24726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DISC</a:t>
            </a:r>
            <a:endParaRPr lang="zh-CN" altLang="en-US" sz="7200" dirty="0">
              <a:solidFill>
                <a:srgbClr val="D24726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9972404" y="5790450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183526" y="5984875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7354969" y="5887432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1714500" y="1279715"/>
            <a:ext cx="3103406" cy="5578285"/>
            <a:chOff x="10202826" y="4819503"/>
            <a:chExt cx="1322424" cy="2377020"/>
          </a:xfrm>
        </p:grpSpPr>
        <p:sp>
          <p:nvSpPr>
            <p:cNvPr id="11" name="椭圆 10"/>
            <p:cNvSpPr/>
            <p:nvPr/>
          </p:nvSpPr>
          <p:spPr>
            <a:xfrm>
              <a:off x="10448144" y="4819503"/>
              <a:ext cx="831789" cy="831789"/>
            </a:xfrm>
            <a:prstGeom prst="ellipse">
              <a:avLst/>
            </a:prstGeom>
            <a:solidFill>
              <a:srgbClr val="E75035"/>
            </a:solidFill>
            <a:ln>
              <a:solidFill>
                <a:srgbClr val="E750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 flipH="1" flipV="1">
              <a:off x="10202826" y="5725736"/>
              <a:ext cx="1322424" cy="1470787"/>
            </a:xfrm>
            <a:custGeom>
              <a:avLst/>
              <a:gdLst>
                <a:gd name="connsiteX0" fmla="*/ 131146 w 262304"/>
                <a:gd name="connsiteY0" fmla="*/ 369462 h 369462"/>
                <a:gd name="connsiteX1" fmla="*/ 8365 w 262304"/>
                <a:gd name="connsiteY1" fmla="*/ 328637 h 369462"/>
                <a:gd name="connsiteX2" fmla="*/ 57045 w 262304"/>
                <a:gd name="connsiteY2" fmla="*/ 29470 h 369462"/>
                <a:gd name="connsiteX3" fmla="*/ 69131 w 262304"/>
                <a:gd name="connsiteY3" fmla="*/ 3387 h 369462"/>
                <a:gd name="connsiteX4" fmla="*/ 69768 w 262304"/>
                <a:gd name="connsiteY4" fmla="*/ 0 h 369462"/>
                <a:gd name="connsiteX5" fmla="*/ 192549 w 262304"/>
                <a:gd name="connsiteY5" fmla="*/ 0 h 369462"/>
                <a:gd name="connsiteX6" fmla="*/ 253939 w 262304"/>
                <a:gd name="connsiteY6" fmla="*/ 326596 h 369462"/>
                <a:gd name="connsiteX7" fmla="*/ 253604 w 262304"/>
                <a:gd name="connsiteY7" fmla="*/ 326926 h 369462"/>
                <a:gd name="connsiteX8" fmla="*/ 253926 w 262304"/>
                <a:gd name="connsiteY8" fmla="*/ 328637 h 369462"/>
                <a:gd name="connsiteX9" fmla="*/ 131146 w 262304"/>
                <a:gd name="connsiteY9" fmla="*/ 369462 h 369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304" h="369462">
                  <a:moveTo>
                    <a:pt x="131146" y="369462"/>
                  </a:moveTo>
                  <a:cubicBezTo>
                    <a:pt x="77429" y="369462"/>
                    <a:pt x="23713" y="355854"/>
                    <a:pt x="8365" y="328637"/>
                  </a:cubicBezTo>
                  <a:cubicBezTo>
                    <a:pt x="-18493" y="281008"/>
                    <a:pt x="25151" y="108355"/>
                    <a:pt x="57045" y="29470"/>
                  </a:cubicBezTo>
                  <a:lnTo>
                    <a:pt x="69131" y="3387"/>
                  </a:lnTo>
                  <a:lnTo>
                    <a:pt x="69768" y="0"/>
                  </a:lnTo>
                  <a:lnTo>
                    <a:pt x="192549" y="0"/>
                  </a:lnTo>
                  <a:cubicBezTo>
                    <a:pt x="223244" y="54433"/>
                    <a:pt x="284634" y="272163"/>
                    <a:pt x="253939" y="326596"/>
                  </a:cubicBezTo>
                  <a:lnTo>
                    <a:pt x="253604" y="326926"/>
                  </a:lnTo>
                  <a:lnTo>
                    <a:pt x="253926" y="328637"/>
                  </a:lnTo>
                  <a:cubicBezTo>
                    <a:pt x="238579" y="355854"/>
                    <a:pt x="184862" y="369462"/>
                    <a:pt x="131146" y="369462"/>
                  </a:cubicBezTo>
                  <a:close/>
                </a:path>
              </a:pathLst>
            </a:custGeom>
            <a:solidFill>
              <a:srgbClr val="E75035"/>
            </a:solidFill>
            <a:ln w="9525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28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3987564">
            <a:off x="3714938" y="-2512628"/>
            <a:ext cx="10415179" cy="19202256"/>
            <a:chOff x="5581592" y="-5239728"/>
            <a:chExt cx="10415179" cy="19202256"/>
          </a:xfrm>
        </p:grpSpPr>
        <p:sp>
          <p:nvSpPr>
            <p:cNvPr id="7" name="文本框 6"/>
            <p:cNvSpPr txBox="1"/>
            <p:nvPr/>
          </p:nvSpPr>
          <p:spPr>
            <a:xfrm rot="17580000">
              <a:off x="3778214" y="1070961"/>
              <a:ext cx="425308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首先，我们要懂点</a:t>
              </a:r>
              <a:r>
                <a:rPr lang="en-US" altLang="zh-CN" sz="3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</a:t>
              </a:r>
              <a:endPara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 rot="1386911">
              <a:off x="5661280" y="-5239728"/>
              <a:ext cx="10335491" cy="19202256"/>
            </a:xfrm>
            <a:prstGeom prst="rect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 rot="17612436">
              <a:off x="3051984" y="2342804"/>
              <a:ext cx="6955750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800" dirty="0" smtClean="0">
                  <a:solidFill>
                    <a:schemeClr val="bg1"/>
                  </a:solidFill>
                  <a:effectLst>
                    <a:reflection blurRad="6350" stA="50000" endA="300" endPos="50000" dist="60007" dir="5400000" sy="-100000" algn="bl" rotWithShape="0"/>
                  </a:effectLst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行为风格</a:t>
              </a:r>
              <a:r>
                <a:rPr lang="zh-CN" altLang="en-US" sz="8800" dirty="0">
                  <a:solidFill>
                    <a:schemeClr val="bg1"/>
                  </a:solidFill>
                  <a:effectLst>
                    <a:reflection blurRad="6350" stA="50000" endA="300" endPos="50000" dist="60007" dir="5400000" sy="-100000" algn="bl" rotWithShape="0"/>
                  </a:effectLst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理论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4403546"/>
      </p:ext>
    </p:extLst>
  </p:cSld>
  <p:clrMapOvr>
    <a:masterClrMapping/>
  </p:clrMapOvr>
  <p:transition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Rot by="-3000000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8.33333E-7 -4.81481E-6 L 1.37943 -0.03888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971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969819" y="-2239971"/>
            <a:ext cx="14131637" cy="608511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93767" y="1599595"/>
            <a:ext cx="893359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1、</a:t>
            </a:r>
            <a:r>
              <a:rPr lang="zh-CN" altLang="en-US" sz="9600" dirty="0" smtClean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行为 </a:t>
            </a:r>
            <a:r>
              <a:rPr lang="en-US" altLang="zh-CN" sz="5400" dirty="0" smtClean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VS</a:t>
            </a:r>
            <a:r>
              <a:rPr lang="en-US" altLang="zh-CN" sz="9600" dirty="0" smtClean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 </a:t>
            </a:r>
            <a:r>
              <a:rPr lang="zh-CN" altLang="en-US" sz="9600" dirty="0" smtClean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情绪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195388" y="4084864"/>
            <a:ext cx="10341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你的行为会影响自己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情绪，也会影响别人的情绪</a:t>
            </a:r>
          </a:p>
        </p:txBody>
      </p:sp>
    </p:spTree>
    <p:extLst>
      <p:ext uri="{BB962C8B-B14F-4D97-AF65-F5344CB8AC3E}">
        <p14:creationId xmlns:p14="http://schemas.microsoft.com/office/powerpoint/2010/main" val="1407519195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969819" y="-2239971"/>
            <a:ext cx="14131637" cy="608511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169967" y="1598345"/>
            <a:ext cx="86467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2、</a:t>
            </a:r>
            <a:r>
              <a:rPr lang="zh-CN" altLang="en-US" sz="9600" dirty="0" smtClean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认识 </a:t>
            </a:r>
            <a:r>
              <a:rPr lang="en-US" altLang="zh-CN" sz="5400" dirty="0" smtClean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VS</a:t>
            </a:r>
            <a:r>
              <a:rPr lang="en-US" altLang="zh-CN" sz="9600" dirty="0" smtClean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 </a:t>
            </a:r>
            <a:r>
              <a:rPr lang="zh-CN" altLang="en-US" sz="9600" dirty="0" smtClean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了解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185910" y="3951514"/>
            <a:ext cx="95087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认识不等于了解。只有了解人，才能激发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TA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528648970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969819" y="-2239971"/>
            <a:ext cx="14131637" cy="608511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150917" y="1589686"/>
            <a:ext cx="86467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3、</a:t>
            </a:r>
            <a:r>
              <a:rPr lang="zh-CN" altLang="en-US" sz="9600" dirty="0" smtClean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付出 </a:t>
            </a:r>
            <a:r>
              <a:rPr lang="en-US" altLang="zh-CN" sz="5400" dirty="0" smtClean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VS</a:t>
            </a:r>
            <a:r>
              <a:rPr lang="en-US" altLang="zh-CN" sz="9600" dirty="0" smtClean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 </a:t>
            </a:r>
            <a:r>
              <a:rPr lang="zh-CN" altLang="en-US" sz="9600" dirty="0" smtClean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投入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185910" y="3951514"/>
            <a:ext cx="5262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管理付出不如激发投入。</a:t>
            </a:r>
          </a:p>
        </p:txBody>
      </p:sp>
    </p:spTree>
    <p:extLst>
      <p:ext uri="{BB962C8B-B14F-4D97-AF65-F5344CB8AC3E}">
        <p14:creationId xmlns:p14="http://schemas.microsoft.com/office/powerpoint/2010/main" val="315240314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5564781" y="-6366193"/>
            <a:ext cx="20796071" cy="11044659"/>
            <a:chOff x="-3866609" y="-6261690"/>
            <a:chExt cx="20796071" cy="11044659"/>
          </a:xfrm>
        </p:grpSpPr>
        <p:sp>
          <p:nvSpPr>
            <p:cNvPr id="3" name="矩形 2"/>
            <p:cNvSpPr/>
            <p:nvPr/>
          </p:nvSpPr>
          <p:spPr>
            <a:xfrm rot="5400000">
              <a:off x="1363681" y="-11491980"/>
              <a:ext cx="10335491" cy="20796071"/>
            </a:xfrm>
            <a:prstGeom prst="rect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881313" y="4136638"/>
              <a:ext cx="664797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将有效提升我们对人的敏感度！</a:t>
              </a: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2862263" y="1924046"/>
              <a:ext cx="4597734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8000" dirty="0" smtClean="0">
                  <a:solidFill>
                    <a:schemeClr val="bg1"/>
                  </a:solidFill>
                  <a:effectLst>
                    <a:reflection blurRad="6350" stA="50000" endA="300" endPos="50000" dist="60007" dir="5400000" sy="-100000" algn="bl" rotWithShape="0"/>
                  </a:effectLst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学会</a:t>
              </a:r>
              <a:r>
                <a:rPr lang="en-US" altLang="zh-CN" sz="8000" dirty="0" smtClean="0">
                  <a:solidFill>
                    <a:schemeClr val="bg1"/>
                  </a:solidFill>
                  <a:effectLst>
                    <a:reflection blurRad="6350" stA="50000" endA="300" endPos="50000" dist="60007" dir="5400000" sy="-100000" algn="bl" rotWithShape="0"/>
                  </a:effectLst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DISC</a:t>
              </a:r>
              <a:endParaRPr lang="zh-CN" altLang="en-US" sz="8000" dirty="0" smtClean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9807006"/>
      </p:ext>
    </p:extLst>
  </p:cSld>
  <p:clrMapOvr>
    <a:masterClrMapping/>
  </p:clrMapOvr>
  <p:transition spd="slow" advClick="0" advTm="6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2250"/>
                                  </p:stCondLst>
                                  <p:childTnLst>
                                    <p:animRot by="-3000000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-26124" y="296863"/>
            <a:ext cx="5852158" cy="1035548"/>
            <a:chOff x="-26124" y="296863"/>
            <a:chExt cx="5852158" cy="1035548"/>
          </a:xfrm>
        </p:grpSpPr>
        <p:sp>
          <p:nvSpPr>
            <p:cNvPr id="17" name="五边形 16"/>
            <p:cNvSpPr/>
            <p:nvPr/>
          </p:nvSpPr>
          <p:spPr>
            <a:xfrm>
              <a:off x="2" y="296863"/>
              <a:ext cx="5826032" cy="1035548"/>
            </a:xfrm>
            <a:prstGeom prst="homePlat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-26124" y="296863"/>
              <a:ext cx="216000" cy="1035548"/>
            </a:xfrm>
            <a:prstGeom prst="rect">
              <a:avLst/>
            </a:prstGeom>
            <a:solidFill>
              <a:srgbClr val="E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59921" y="2189018"/>
            <a:ext cx="2410691" cy="2410691"/>
            <a:chOff x="1019175" y="2161309"/>
            <a:chExt cx="2410691" cy="2410691"/>
          </a:xfrm>
        </p:grpSpPr>
        <p:sp>
          <p:nvSpPr>
            <p:cNvPr id="2" name="椭圆 1"/>
            <p:cNvSpPr/>
            <p:nvPr/>
          </p:nvSpPr>
          <p:spPr>
            <a:xfrm>
              <a:off x="1019175" y="2161309"/>
              <a:ext cx="2410691" cy="2410691"/>
            </a:xfrm>
            <a:prstGeom prst="ellipse">
              <a:avLst/>
            </a:prstGeom>
            <a:solidFill>
              <a:srgbClr val="D24726"/>
            </a:solidFill>
            <a:ln w="76200">
              <a:solidFill>
                <a:srgbClr val="E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285802" y="2812656"/>
              <a:ext cx="1877437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识别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880696" y="2189018"/>
            <a:ext cx="2410691" cy="2410691"/>
            <a:chOff x="1019175" y="2161309"/>
            <a:chExt cx="2410691" cy="2410691"/>
          </a:xfrm>
        </p:grpSpPr>
        <p:sp>
          <p:nvSpPr>
            <p:cNvPr id="6" name="椭圆 5"/>
            <p:cNvSpPr/>
            <p:nvPr/>
          </p:nvSpPr>
          <p:spPr>
            <a:xfrm>
              <a:off x="1019175" y="2161309"/>
              <a:ext cx="2410691" cy="2410691"/>
            </a:xfrm>
            <a:prstGeom prst="ellipse">
              <a:avLst/>
            </a:prstGeom>
            <a:solidFill>
              <a:srgbClr val="D24726"/>
            </a:solidFill>
            <a:ln w="76200">
              <a:solidFill>
                <a:srgbClr val="E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285802" y="2812656"/>
              <a:ext cx="1877437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运用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676268" y="2189018"/>
            <a:ext cx="2410691" cy="2410691"/>
            <a:chOff x="1019175" y="2161309"/>
            <a:chExt cx="2410691" cy="2410691"/>
          </a:xfrm>
        </p:grpSpPr>
        <p:sp>
          <p:nvSpPr>
            <p:cNvPr id="10" name="椭圆 9"/>
            <p:cNvSpPr/>
            <p:nvPr/>
          </p:nvSpPr>
          <p:spPr>
            <a:xfrm>
              <a:off x="1019175" y="2161309"/>
              <a:ext cx="2410691" cy="2410691"/>
            </a:xfrm>
            <a:prstGeom prst="ellipse">
              <a:avLst/>
            </a:prstGeom>
            <a:solidFill>
              <a:srgbClr val="D24726"/>
            </a:solidFill>
            <a:ln w="76200">
              <a:solidFill>
                <a:srgbClr val="E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285802" y="2812656"/>
              <a:ext cx="1877437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管理</a:t>
              </a:r>
            </a:p>
          </p:txBody>
        </p:sp>
      </p:grpSp>
      <p:sp>
        <p:nvSpPr>
          <p:cNvPr id="4" name="右箭头 3"/>
          <p:cNvSpPr/>
          <p:nvPr/>
        </p:nvSpPr>
        <p:spPr>
          <a:xfrm>
            <a:off x="4032177" y="3075708"/>
            <a:ext cx="526473" cy="637309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>
            <a:off x="7771316" y="3075707"/>
            <a:ext cx="526473" cy="637309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165707" y="4789391"/>
            <a:ext cx="2399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你了解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TA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的类型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886482" y="4789391"/>
            <a:ext cx="2399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你知道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TA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想要的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220389" y="4789391"/>
            <a:ext cx="3322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你知道什么是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TA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需要的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02568" y="492459"/>
            <a:ext cx="49391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对人的敏感度有</a:t>
            </a:r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个层面：</a:t>
            </a:r>
          </a:p>
        </p:txBody>
      </p:sp>
    </p:spTree>
    <p:extLst>
      <p:ext uri="{BB962C8B-B14F-4D97-AF65-F5344CB8AC3E}">
        <p14:creationId xmlns:p14="http://schemas.microsoft.com/office/powerpoint/2010/main" val="300060981"/>
      </p:ext>
    </p:extLst>
  </p:cSld>
  <p:clrMapOvr>
    <a:masterClrMapping/>
  </p:clrMapOvr>
  <p:transition spd="slow" advClick="0" advTm="9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2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874006" y="292001"/>
            <a:ext cx="553998" cy="286232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行为风格研究是基于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7566" y="304799"/>
            <a:ext cx="5897502" cy="6345382"/>
            <a:chOff x="-2" y="304799"/>
            <a:chExt cx="5779938" cy="6345382"/>
          </a:xfrm>
        </p:grpSpPr>
        <p:sp>
          <p:nvSpPr>
            <p:cNvPr id="2" name="等腰三角形 1"/>
            <p:cNvSpPr/>
            <p:nvPr/>
          </p:nvSpPr>
          <p:spPr>
            <a:xfrm rot="5400000">
              <a:off x="-282724" y="587521"/>
              <a:ext cx="6345382" cy="5779938"/>
            </a:xfrm>
            <a:prstGeom prst="triangle">
              <a:avLst/>
            </a:prstGeom>
            <a:solidFill>
              <a:srgbClr val="D24726"/>
            </a:solidFill>
            <a:ln w="76200">
              <a:solidFill>
                <a:srgbClr val="E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263355" y="3154325"/>
              <a:ext cx="387798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人的行为</a:t>
              </a:r>
              <a:r>
                <a:rPr lang="zh-CN" altLang="en-US" sz="36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有倾向性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677896" y="304799"/>
            <a:ext cx="5666507" cy="6345382"/>
            <a:chOff x="6677896" y="304799"/>
            <a:chExt cx="5666507" cy="6345382"/>
          </a:xfrm>
        </p:grpSpPr>
        <p:sp>
          <p:nvSpPr>
            <p:cNvPr id="4" name="等腰三角形 3"/>
            <p:cNvSpPr/>
            <p:nvPr/>
          </p:nvSpPr>
          <p:spPr>
            <a:xfrm rot="16200000" flipH="1">
              <a:off x="6338459" y="644236"/>
              <a:ext cx="6345382" cy="5666507"/>
            </a:xfrm>
            <a:prstGeom prst="triangle">
              <a:avLst/>
            </a:prstGeom>
            <a:solidFill>
              <a:srgbClr val="D24726"/>
            </a:solidFill>
            <a:ln w="76200">
              <a:solidFill>
                <a:srgbClr val="E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371909" y="3154324"/>
              <a:ext cx="387798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研究方法的</a:t>
              </a:r>
              <a:r>
                <a:rPr lang="zh-CN" altLang="en-US" sz="36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科学性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5756266" y="2923490"/>
            <a:ext cx="78579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0" dirty="0">
                <a:solidFill>
                  <a:srgbClr val="D247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8000" dirty="0">
              <a:solidFill>
                <a:srgbClr val="D24726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874006" y="4031486"/>
            <a:ext cx="553998" cy="142720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个基础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8773288"/>
      </p:ext>
    </p:extLst>
  </p:cSld>
  <p:clrMapOvr>
    <a:masterClrMapping/>
  </p:clrMapOvr>
  <p:transition spd="slow" advClick="0" advTm="6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371909" y="3154324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研究方法的科学性</a:t>
            </a:r>
          </a:p>
        </p:txBody>
      </p:sp>
      <p:pic>
        <p:nvPicPr>
          <p:cNvPr id="1026" name="Picture 2" descr="http://fashion.168xiezi.com/attachments/2010/02/04/128408_201002041526141s3l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500" y="3829050"/>
            <a:ext cx="28575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圆角矩形标注 16"/>
          <p:cNvSpPr/>
          <p:nvPr/>
        </p:nvSpPr>
        <p:spPr>
          <a:xfrm>
            <a:off x="3606984" y="1856096"/>
            <a:ext cx="5850916" cy="2593074"/>
          </a:xfrm>
          <a:prstGeom prst="wedgeRoundRectCallout">
            <a:avLst>
              <a:gd name="adj1" fmla="val -46724"/>
              <a:gd name="adj2" fmla="val 70395"/>
              <a:gd name="adj3" fmla="val 16667"/>
            </a:avLst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4003544" y="2127267"/>
            <a:ext cx="5314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右手大拇指在上：说明左脑发达，事业成功；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003543" y="2582360"/>
            <a:ext cx="5314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左手大拇指在上：说明右脑发达，家庭幸福；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003543" y="3026018"/>
            <a:ext cx="4544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每次握手的情况往往是一样的，说明：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003543" y="3427819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D24726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人的行为有倾向性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-1" y="433427"/>
            <a:ext cx="5904412" cy="1015663"/>
            <a:chOff x="-1" y="433427"/>
            <a:chExt cx="5904412" cy="1015663"/>
          </a:xfrm>
        </p:grpSpPr>
        <p:grpSp>
          <p:nvGrpSpPr>
            <p:cNvPr id="4" name="组合 3"/>
            <p:cNvGrpSpPr/>
            <p:nvPr/>
          </p:nvGrpSpPr>
          <p:grpSpPr>
            <a:xfrm>
              <a:off x="-1" y="433427"/>
              <a:ext cx="5673450" cy="1015663"/>
              <a:chOff x="-1" y="433427"/>
              <a:chExt cx="5673450" cy="1015663"/>
            </a:xfrm>
          </p:grpSpPr>
          <p:grpSp>
            <p:nvGrpSpPr>
              <p:cNvPr id="2" name="组合 1"/>
              <p:cNvGrpSpPr/>
              <p:nvPr/>
            </p:nvGrpSpPr>
            <p:grpSpPr>
              <a:xfrm>
                <a:off x="0" y="433427"/>
                <a:ext cx="5673449" cy="1015663"/>
                <a:chOff x="0" y="433427"/>
                <a:chExt cx="5673449" cy="1015663"/>
              </a:xfrm>
            </p:grpSpPr>
            <p:sp>
              <p:nvSpPr>
                <p:cNvPr id="19" name="矩形 18"/>
                <p:cNvSpPr/>
                <p:nvPr/>
              </p:nvSpPr>
              <p:spPr>
                <a:xfrm>
                  <a:off x="0" y="433427"/>
                  <a:ext cx="5486400" cy="1015663"/>
                </a:xfrm>
                <a:prstGeom prst="rect">
                  <a:avLst/>
                </a:prstGeom>
                <a:solidFill>
                  <a:srgbClr val="D247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6" name="组合 15"/>
                <p:cNvGrpSpPr/>
                <p:nvPr/>
              </p:nvGrpSpPr>
              <p:grpSpPr>
                <a:xfrm>
                  <a:off x="1573173" y="512756"/>
                  <a:ext cx="4100276" cy="921254"/>
                  <a:chOff x="5272363" y="881945"/>
                  <a:chExt cx="4100276" cy="921254"/>
                </a:xfrm>
              </p:grpSpPr>
              <p:sp>
                <p:nvSpPr>
                  <p:cNvPr id="12" name="文本框 11"/>
                  <p:cNvSpPr txBox="1"/>
                  <p:nvPr/>
                </p:nvSpPr>
                <p:spPr>
                  <a:xfrm>
                    <a:off x="5272363" y="881945"/>
                    <a:ext cx="2954655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zh-CN" altLang="en-US" sz="2400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请两手十指交叉握好</a:t>
                    </a:r>
                  </a:p>
                </p:txBody>
              </p:sp>
              <p:sp>
                <p:nvSpPr>
                  <p:cNvPr id="15" name="文本框 14"/>
                  <p:cNvSpPr txBox="1"/>
                  <p:nvPr/>
                </p:nvSpPr>
                <p:spPr>
                  <a:xfrm>
                    <a:off x="5272363" y="1156868"/>
                    <a:ext cx="4100276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zh-CN" altLang="en-US" sz="2400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看看哪只手的大拇指在上面</a:t>
                    </a:r>
                  </a:p>
                </p:txBody>
              </p:sp>
            </p:grpSp>
            <p:sp>
              <p:nvSpPr>
                <p:cNvPr id="18" name="矩形 17"/>
                <p:cNvSpPr/>
                <p:nvPr/>
              </p:nvSpPr>
              <p:spPr>
                <a:xfrm>
                  <a:off x="112051" y="648870"/>
                  <a:ext cx="1415772" cy="584775"/>
                </a:xfrm>
                <a:prstGeom prst="rect">
                  <a:avLst/>
                </a:prstGeom>
              </p:spPr>
              <p:txBody>
                <a:bodyPr vert="horz" wrap="none">
                  <a:spAutoFit/>
                </a:bodyPr>
                <a:lstStyle/>
                <a:p>
                  <a:r>
                    <a:rPr lang="zh-CN" altLang="en-US" sz="32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小</a:t>
                  </a:r>
                  <a:r>
                    <a:rPr lang="zh-CN" altLang="en-US" sz="3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游戏</a:t>
                  </a:r>
                  <a:endParaRPr lang="zh-CN" altLang="en-US" sz="3200" b="1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" name="矩形 2"/>
              <p:cNvSpPr/>
              <p:nvPr/>
            </p:nvSpPr>
            <p:spPr>
              <a:xfrm>
                <a:off x="-1" y="433427"/>
                <a:ext cx="144000" cy="1015663"/>
              </a:xfrm>
              <a:prstGeom prst="rect">
                <a:avLst/>
              </a:prstGeom>
              <a:solidFill>
                <a:srgbClr val="EFC50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五边形 4"/>
            <p:cNvSpPr/>
            <p:nvPr/>
          </p:nvSpPr>
          <p:spPr>
            <a:xfrm>
              <a:off x="5486400" y="433427"/>
              <a:ext cx="418011" cy="1015663"/>
            </a:xfrm>
            <a:prstGeom prst="homePlat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714500" y="3426128"/>
            <a:ext cx="1909277" cy="3431872"/>
            <a:chOff x="10202826" y="4819503"/>
            <a:chExt cx="1322424" cy="2377020"/>
          </a:xfrm>
        </p:grpSpPr>
        <p:sp>
          <p:nvSpPr>
            <p:cNvPr id="25" name="椭圆 24"/>
            <p:cNvSpPr/>
            <p:nvPr/>
          </p:nvSpPr>
          <p:spPr>
            <a:xfrm>
              <a:off x="10448144" y="4819503"/>
              <a:ext cx="831789" cy="831789"/>
            </a:xfrm>
            <a:prstGeom prst="ellipse">
              <a:avLst/>
            </a:prstGeom>
            <a:solidFill>
              <a:srgbClr val="E75035"/>
            </a:solidFill>
            <a:ln>
              <a:solidFill>
                <a:srgbClr val="E750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 flipH="1" flipV="1">
              <a:off x="10202826" y="5725736"/>
              <a:ext cx="1322424" cy="1470787"/>
            </a:xfrm>
            <a:custGeom>
              <a:avLst/>
              <a:gdLst>
                <a:gd name="connsiteX0" fmla="*/ 131146 w 262304"/>
                <a:gd name="connsiteY0" fmla="*/ 369462 h 369462"/>
                <a:gd name="connsiteX1" fmla="*/ 8365 w 262304"/>
                <a:gd name="connsiteY1" fmla="*/ 328637 h 369462"/>
                <a:gd name="connsiteX2" fmla="*/ 57045 w 262304"/>
                <a:gd name="connsiteY2" fmla="*/ 29470 h 369462"/>
                <a:gd name="connsiteX3" fmla="*/ 69131 w 262304"/>
                <a:gd name="connsiteY3" fmla="*/ 3387 h 369462"/>
                <a:gd name="connsiteX4" fmla="*/ 69768 w 262304"/>
                <a:gd name="connsiteY4" fmla="*/ 0 h 369462"/>
                <a:gd name="connsiteX5" fmla="*/ 192549 w 262304"/>
                <a:gd name="connsiteY5" fmla="*/ 0 h 369462"/>
                <a:gd name="connsiteX6" fmla="*/ 253939 w 262304"/>
                <a:gd name="connsiteY6" fmla="*/ 326596 h 369462"/>
                <a:gd name="connsiteX7" fmla="*/ 253604 w 262304"/>
                <a:gd name="connsiteY7" fmla="*/ 326926 h 369462"/>
                <a:gd name="connsiteX8" fmla="*/ 253926 w 262304"/>
                <a:gd name="connsiteY8" fmla="*/ 328637 h 369462"/>
                <a:gd name="connsiteX9" fmla="*/ 131146 w 262304"/>
                <a:gd name="connsiteY9" fmla="*/ 369462 h 369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304" h="369462">
                  <a:moveTo>
                    <a:pt x="131146" y="369462"/>
                  </a:moveTo>
                  <a:cubicBezTo>
                    <a:pt x="77429" y="369462"/>
                    <a:pt x="23713" y="355854"/>
                    <a:pt x="8365" y="328637"/>
                  </a:cubicBezTo>
                  <a:cubicBezTo>
                    <a:pt x="-18493" y="281008"/>
                    <a:pt x="25151" y="108355"/>
                    <a:pt x="57045" y="29470"/>
                  </a:cubicBezTo>
                  <a:lnTo>
                    <a:pt x="69131" y="3387"/>
                  </a:lnTo>
                  <a:lnTo>
                    <a:pt x="69768" y="0"/>
                  </a:lnTo>
                  <a:lnTo>
                    <a:pt x="192549" y="0"/>
                  </a:lnTo>
                  <a:cubicBezTo>
                    <a:pt x="223244" y="54433"/>
                    <a:pt x="284634" y="272163"/>
                    <a:pt x="253939" y="326596"/>
                  </a:cubicBezTo>
                  <a:lnTo>
                    <a:pt x="253604" y="326926"/>
                  </a:lnTo>
                  <a:lnTo>
                    <a:pt x="253926" y="328637"/>
                  </a:lnTo>
                  <a:cubicBezTo>
                    <a:pt x="238579" y="355854"/>
                    <a:pt x="184862" y="369462"/>
                    <a:pt x="131146" y="369462"/>
                  </a:cubicBezTo>
                  <a:close/>
                </a:path>
              </a:pathLst>
            </a:custGeom>
            <a:solidFill>
              <a:srgbClr val="E75035"/>
            </a:solidFill>
            <a:ln w="9525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069624"/>
      </p:ext>
    </p:extLst>
  </p:cSld>
  <p:clrMapOvr>
    <a:masterClrMapping/>
  </p:clrMapOvr>
  <p:transition spd="slow" advClick="0" advTm="1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7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/>
      <p:bldP spid="22" grpId="0"/>
      <p:bldP spid="21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5525610" y="1923670"/>
            <a:ext cx="34836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Hi，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大家好！我是</a:t>
            </a: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525610" y="2508445"/>
            <a:ext cx="357020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800" b="1" dirty="0">
                <a:solidFill>
                  <a:srgbClr val="D24726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李海峰</a:t>
            </a:r>
          </a:p>
        </p:txBody>
      </p:sp>
      <p:sp>
        <p:nvSpPr>
          <p:cNvPr id="7" name="任意多边形 6"/>
          <p:cNvSpPr/>
          <p:nvPr/>
        </p:nvSpPr>
        <p:spPr>
          <a:xfrm>
            <a:off x="11235601" y="5790450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10446723" y="5984875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8618166" y="5887432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9367728" y="5972672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1714500" y="1279715"/>
            <a:ext cx="3103406" cy="5578285"/>
            <a:chOff x="10202826" y="4819503"/>
            <a:chExt cx="1322424" cy="2377020"/>
          </a:xfrm>
        </p:grpSpPr>
        <p:sp>
          <p:nvSpPr>
            <p:cNvPr id="12" name="椭圆 11"/>
            <p:cNvSpPr/>
            <p:nvPr/>
          </p:nvSpPr>
          <p:spPr>
            <a:xfrm>
              <a:off x="10448144" y="4819503"/>
              <a:ext cx="831789" cy="831789"/>
            </a:xfrm>
            <a:prstGeom prst="ellipse">
              <a:avLst/>
            </a:prstGeom>
            <a:solidFill>
              <a:srgbClr val="E75035"/>
            </a:solidFill>
            <a:ln>
              <a:solidFill>
                <a:srgbClr val="E750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 flipH="1" flipV="1">
              <a:off x="10202826" y="5725736"/>
              <a:ext cx="1322424" cy="1470787"/>
            </a:xfrm>
            <a:custGeom>
              <a:avLst/>
              <a:gdLst>
                <a:gd name="connsiteX0" fmla="*/ 131146 w 262304"/>
                <a:gd name="connsiteY0" fmla="*/ 369462 h 369462"/>
                <a:gd name="connsiteX1" fmla="*/ 8365 w 262304"/>
                <a:gd name="connsiteY1" fmla="*/ 328637 h 369462"/>
                <a:gd name="connsiteX2" fmla="*/ 57045 w 262304"/>
                <a:gd name="connsiteY2" fmla="*/ 29470 h 369462"/>
                <a:gd name="connsiteX3" fmla="*/ 69131 w 262304"/>
                <a:gd name="connsiteY3" fmla="*/ 3387 h 369462"/>
                <a:gd name="connsiteX4" fmla="*/ 69768 w 262304"/>
                <a:gd name="connsiteY4" fmla="*/ 0 h 369462"/>
                <a:gd name="connsiteX5" fmla="*/ 192549 w 262304"/>
                <a:gd name="connsiteY5" fmla="*/ 0 h 369462"/>
                <a:gd name="connsiteX6" fmla="*/ 253939 w 262304"/>
                <a:gd name="connsiteY6" fmla="*/ 326596 h 369462"/>
                <a:gd name="connsiteX7" fmla="*/ 253604 w 262304"/>
                <a:gd name="connsiteY7" fmla="*/ 326926 h 369462"/>
                <a:gd name="connsiteX8" fmla="*/ 253926 w 262304"/>
                <a:gd name="connsiteY8" fmla="*/ 328637 h 369462"/>
                <a:gd name="connsiteX9" fmla="*/ 131146 w 262304"/>
                <a:gd name="connsiteY9" fmla="*/ 369462 h 369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304" h="369462">
                  <a:moveTo>
                    <a:pt x="131146" y="369462"/>
                  </a:moveTo>
                  <a:cubicBezTo>
                    <a:pt x="77429" y="369462"/>
                    <a:pt x="23713" y="355854"/>
                    <a:pt x="8365" y="328637"/>
                  </a:cubicBezTo>
                  <a:cubicBezTo>
                    <a:pt x="-18493" y="281008"/>
                    <a:pt x="25151" y="108355"/>
                    <a:pt x="57045" y="29470"/>
                  </a:cubicBezTo>
                  <a:lnTo>
                    <a:pt x="69131" y="3387"/>
                  </a:lnTo>
                  <a:lnTo>
                    <a:pt x="69768" y="0"/>
                  </a:lnTo>
                  <a:lnTo>
                    <a:pt x="192549" y="0"/>
                  </a:lnTo>
                  <a:cubicBezTo>
                    <a:pt x="223244" y="54433"/>
                    <a:pt x="284634" y="272163"/>
                    <a:pt x="253939" y="326596"/>
                  </a:cubicBezTo>
                  <a:lnTo>
                    <a:pt x="253604" y="326926"/>
                  </a:lnTo>
                  <a:lnTo>
                    <a:pt x="253926" y="328637"/>
                  </a:lnTo>
                  <a:cubicBezTo>
                    <a:pt x="238579" y="355854"/>
                    <a:pt x="184862" y="369462"/>
                    <a:pt x="131146" y="369462"/>
                  </a:cubicBezTo>
                  <a:close/>
                </a:path>
              </a:pathLst>
            </a:custGeom>
            <a:solidFill>
              <a:srgbClr val="E75035"/>
            </a:solidFill>
            <a:ln w="9525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073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7" grpId="0" animBg="1"/>
      <p:bldP spid="8" grpId="0" animBg="1"/>
      <p:bldP spid="9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10845861" y="5790450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10056983" y="5984875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8228426" y="5887432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5581932" y="736977"/>
            <a:ext cx="5650173" cy="3016155"/>
          </a:xfrm>
          <a:prstGeom prst="roundRect">
            <a:avLst>
              <a:gd name="adj" fmla="val 8975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5485805" y="651736"/>
            <a:ext cx="5650173" cy="3016155"/>
          </a:xfrm>
          <a:prstGeom prst="roundRect">
            <a:avLst>
              <a:gd name="adj" fmla="val 8975"/>
            </a:avLst>
          </a:prstGeom>
          <a:solidFill>
            <a:schemeClr val="bg1"/>
          </a:solidFill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813268" y="760418"/>
            <a:ext cx="3775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请回答，这是什么？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不限颜色</a:t>
            </a:r>
          </a:p>
        </p:txBody>
      </p:sp>
      <p:sp>
        <p:nvSpPr>
          <p:cNvPr id="5" name="椭圆 4"/>
          <p:cNvSpPr/>
          <p:nvPr/>
        </p:nvSpPr>
        <p:spPr>
          <a:xfrm>
            <a:off x="8127239" y="2009454"/>
            <a:ext cx="559558" cy="55955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形标注 5"/>
          <p:cNvSpPr/>
          <p:nvPr/>
        </p:nvSpPr>
        <p:spPr>
          <a:xfrm>
            <a:off x="7383440" y="5020890"/>
            <a:ext cx="927452" cy="781302"/>
          </a:xfrm>
          <a:prstGeom prst="wedgeEllipseCallout">
            <a:avLst>
              <a:gd name="adj1" fmla="val 38141"/>
              <a:gd name="adj2" fmla="val 66743"/>
            </a:avLst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圆点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14" name="椭圆形标注 13"/>
          <p:cNvSpPr/>
          <p:nvPr/>
        </p:nvSpPr>
        <p:spPr>
          <a:xfrm>
            <a:off x="10621679" y="4763069"/>
            <a:ext cx="851659" cy="717453"/>
          </a:xfrm>
          <a:prstGeom prst="wedgeEllipseCallout">
            <a:avLst>
              <a:gd name="adj1" fmla="val 13121"/>
              <a:gd name="adj2" fmla="val 70986"/>
            </a:avLst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smtClean="0">
                <a:solidFill>
                  <a:schemeClr val="tx1"/>
                </a:solidFill>
              </a:rPr>
              <a:t>气球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15" name="椭圆形标注 14"/>
          <p:cNvSpPr/>
          <p:nvPr/>
        </p:nvSpPr>
        <p:spPr>
          <a:xfrm>
            <a:off x="9714459" y="5256297"/>
            <a:ext cx="763679" cy="643337"/>
          </a:xfrm>
          <a:prstGeom prst="wedgeEllipseCallout">
            <a:avLst>
              <a:gd name="adj1" fmla="val 13121"/>
              <a:gd name="adj2" fmla="val 70986"/>
            </a:avLst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tx1"/>
                </a:solidFill>
              </a:rPr>
              <a:t>蛋黄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8977988" y="5972672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形标注 17"/>
          <p:cNvSpPr/>
          <p:nvPr/>
        </p:nvSpPr>
        <p:spPr>
          <a:xfrm>
            <a:off x="8807239" y="5180272"/>
            <a:ext cx="763679" cy="643337"/>
          </a:xfrm>
          <a:prstGeom prst="wedgeEllipseCallout">
            <a:avLst>
              <a:gd name="adj1" fmla="val 23844"/>
              <a:gd name="adj2" fmla="val 70986"/>
            </a:avLst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tx1"/>
                </a:solidFill>
              </a:rPr>
              <a:t>……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11" name="等腰三角形 10"/>
          <p:cNvSpPr/>
          <p:nvPr/>
        </p:nvSpPr>
        <p:spPr>
          <a:xfrm>
            <a:off x="6988421" y="2052216"/>
            <a:ext cx="549878" cy="474033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307421" y="2009454"/>
            <a:ext cx="559558" cy="55955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813268" y="3046999"/>
            <a:ext cx="1257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D247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现在呢</a:t>
            </a:r>
            <a:r>
              <a:rPr lang="en-US" altLang="zh-CN" sz="2400" dirty="0" smtClean="0">
                <a:solidFill>
                  <a:srgbClr val="D247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400" dirty="0" smtClean="0">
              <a:solidFill>
                <a:srgbClr val="D247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形标注 18"/>
          <p:cNvSpPr/>
          <p:nvPr/>
        </p:nvSpPr>
        <p:spPr>
          <a:xfrm>
            <a:off x="7455211" y="5102457"/>
            <a:ext cx="927452" cy="781302"/>
          </a:xfrm>
          <a:prstGeom prst="wedgeEllipseCallout">
            <a:avLst>
              <a:gd name="adj1" fmla="val 38141"/>
              <a:gd name="adj2" fmla="val 66743"/>
            </a:avLst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smtClean="0">
                <a:solidFill>
                  <a:schemeClr val="tx1"/>
                </a:solidFill>
              </a:rPr>
              <a:t>圆形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20" name="椭圆形标注 19"/>
          <p:cNvSpPr/>
          <p:nvPr/>
        </p:nvSpPr>
        <p:spPr>
          <a:xfrm>
            <a:off x="8540802" y="4941350"/>
            <a:ext cx="927452" cy="781302"/>
          </a:xfrm>
          <a:prstGeom prst="wedgeEllipseCallout">
            <a:avLst>
              <a:gd name="adj1" fmla="val 38141"/>
              <a:gd name="adj2" fmla="val 66743"/>
            </a:avLst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smtClean="0">
                <a:solidFill>
                  <a:schemeClr val="tx1"/>
                </a:solidFill>
              </a:rPr>
              <a:t>圆形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21" name="椭圆形标注 20"/>
          <p:cNvSpPr/>
          <p:nvPr/>
        </p:nvSpPr>
        <p:spPr>
          <a:xfrm>
            <a:off x="9669025" y="5009148"/>
            <a:ext cx="927452" cy="781302"/>
          </a:xfrm>
          <a:prstGeom prst="wedgeEllipseCallout">
            <a:avLst>
              <a:gd name="adj1" fmla="val 38141"/>
              <a:gd name="adj2" fmla="val 66743"/>
            </a:avLst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smtClean="0">
                <a:solidFill>
                  <a:schemeClr val="tx1"/>
                </a:solidFill>
              </a:rPr>
              <a:t>圆形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22" name="椭圆形标注 21"/>
          <p:cNvSpPr/>
          <p:nvPr/>
        </p:nvSpPr>
        <p:spPr>
          <a:xfrm>
            <a:off x="10921632" y="4742942"/>
            <a:ext cx="927452" cy="781302"/>
          </a:xfrm>
          <a:prstGeom prst="wedgeEllipseCallout">
            <a:avLst>
              <a:gd name="adj1" fmla="val -13209"/>
              <a:gd name="adj2" fmla="val 71619"/>
            </a:avLst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smtClean="0">
                <a:solidFill>
                  <a:schemeClr val="tx1"/>
                </a:solidFill>
              </a:rPr>
              <a:t>圆形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814145" y="3046999"/>
            <a:ext cx="1872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D247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这个时候呢</a:t>
            </a:r>
            <a:r>
              <a:rPr lang="en-US" altLang="zh-CN" sz="2400" dirty="0" smtClean="0">
                <a:solidFill>
                  <a:srgbClr val="D247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400" dirty="0" smtClean="0">
              <a:solidFill>
                <a:srgbClr val="D247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064258" y="1974237"/>
            <a:ext cx="4283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AEB78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4000" b="1" dirty="0" smtClean="0">
              <a:solidFill>
                <a:srgbClr val="AEB78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386817" y="1974237"/>
            <a:ext cx="3642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AEB78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zh-CN" altLang="en-US" sz="4000" b="1" dirty="0" smtClean="0">
              <a:solidFill>
                <a:srgbClr val="AEB78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形标注 24"/>
          <p:cNvSpPr/>
          <p:nvPr/>
        </p:nvSpPr>
        <p:spPr>
          <a:xfrm>
            <a:off x="7764700" y="4998749"/>
            <a:ext cx="927452" cy="781302"/>
          </a:xfrm>
          <a:prstGeom prst="wedgeEllipseCallout">
            <a:avLst>
              <a:gd name="adj1" fmla="val 28618"/>
              <a:gd name="adj2" fmla="val 64526"/>
            </a:avLst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句号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26" name="椭圆形标注 25"/>
          <p:cNvSpPr/>
          <p:nvPr/>
        </p:nvSpPr>
        <p:spPr>
          <a:xfrm>
            <a:off x="8875059" y="5126033"/>
            <a:ext cx="842299" cy="652928"/>
          </a:xfrm>
          <a:prstGeom prst="wedgeEllipseCallout">
            <a:avLst>
              <a:gd name="adj1" fmla="val 28618"/>
              <a:gd name="adj2" fmla="val 64526"/>
            </a:avLst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句号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27" name="椭圆形标注 26"/>
          <p:cNvSpPr/>
          <p:nvPr/>
        </p:nvSpPr>
        <p:spPr>
          <a:xfrm>
            <a:off x="10004611" y="5070277"/>
            <a:ext cx="841249" cy="708683"/>
          </a:xfrm>
          <a:prstGeom prst="wedgeEllipseCallout">
            <a:avLst>
              <a:gd name="adj1" fmla="val 28618"/>
              <a:gd name="adj2" fmla="val 64526"/>
            </a:avLst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句号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28" name="椭圆形标注 27"/>
          <p:cNvSpPr/>
          <p:nvPr/>
        </p:nvSpPr>
        <p:spPr>
          <a:xfrm>
            <a:off x="10922279" y="4998749"/>
            <a:ext cx="926158" cy="574298"/>
          </a:xfrm>
          <a:prstGeom prst="wedgeEllipseCallout">
            <a:avLst>
              <a:gd name="adj1" fmla="val -16259"/>
              <a:gd name="adj2" fmla="val 78732"/>
            </a:avLst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句号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897082" y="210734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mtClean="0">
                <a:solidFill>
                  <a:srgbClr val="AEB78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母鸡</a:t>
            </a:r>
            <a:endParaRPr lang="zh-CN" altLang="en-US" sz="2400" dirty="0" smtClean="0">
              <a:solidFill>
                <a:srgbClr val="AEB78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168808" y="206695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AEB78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小鸡</a:t>
            </a:r>
          </a:p>
        </p:txBody>
      </p:sp>
      <p:sp>
        <p:nvSpPr>
          <p:cNvPr id="31" name="椭圆形标注 30"/>
          <p:cNvSpPr/>
          <p:nvPr/>
        </p:nvSpPr>
        <p:spPr>
          <a:xfrm>
            <a:off x="7765347" y="4942703"/>
            <a:ext cx="926158" cy="724976"/>
          </a:xfrm>
          <a:prstGeom prst="wedgeEllipseCallout">
            <a:avLst>
              <a:gd name="adj1" fmla="val 21099"/>
              <a:gd name="adj2" fmla="val 86277"/>
            </a:avLst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smtClean="0">
                <a:solidFill>
                  <a:schemeClr val="tx1"/>
                </a:solidFill>
              </a:rPr>
              <a:t>鸡蛋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32" name="椭圆形标注 31"/>
          <p:cNvSpPr/>
          <p:nvPr/>
        </p:nvSpPr>
        <p:spPr>
          <a:xfrm>
            <a:off x="8908271" y="4947465"/>
            <a:ext cx="926158" cy="655058"/>
          </a:xfrm>
          <a:prstGeom prst="wedgeEllipseCallout">
            <a:avLst>
              <a:gd name="adj1" fmla="val 7757"/>
              <a:gd name="adj2" fmla="val 90050"/>
            </a:avLst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smtClean="0">
                <a:solidFill>
                  <a:schemeClr val="tx1"/>
                </a:solidFill>
              </a:rPr>
              <a:t>鸡蛋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33" name="椭圆形标注 32"/>
          <p:cNvSpPr/>
          <p:nvPr/>
        </p:nvSpPr>
        <p:spPr>
          <a:xfrm>
            <a:off x="10051195" y="5012621"/>
            <a:ext cx="926158" cy="655058"/>
          </a:xfrm>
          <a:prstGeom prst="wedgeEllipseCallout">
            <a:avLst>
              <a:gd name="adj1" fmla="val 7757"/>
              <a:gd name="adj2" fmla="val 90050"/>
            </a:avLst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smtClean="0">
                <a:solidFill>
                  <a:schemeClr val="tx1"/>
                </a:solidFill>
              </a:rPr>
              <a:t>鸡蛋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34" name="椭圆形标注 33"/>
          <p:cNvSpPr/>
          <p:nvPr/>
        </p:nvSpPr>
        <p:spPr>
          <a:xfrm>
            <a:off x="11232105" y="4695568"/>
            <a:ext cx="926158" cy="705968"/>
          </a:xfrm>
          <a:prstGeom prst="wedgeEllipseCallout">
            <a:avLst>
              <a:gd name="adj1" fmla="val -21595"/>
              <a:gd name="adj2" fmla="val 78732"/>
            </a:avLst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smtClean="0">
                <a:solidFill>
                  <a:schemeClr val="tx1"/>
                </a:solidFill>
              </a:rPr>
              <a:t>鸡蛋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771299" y="3055007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D24726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建立坐标轴，才能清晰描述事物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1714500" y="1279715"/>
            <a:ext cx="3103406" cy="5578285"/>
            <a:chOff x="10202826" y="4819503"/>
            <a:chExt cx="1322424" cy="2377020"/>
          </a:xfrm>
        </p:grpSpPr>
        <p:sp>
          <p:nvSpPr>
            <p:cNvPr id="40" name="椭圆 39"/>
            <p:cNvSpPr/>
            <p:nvPr/>
          </p:nvSpPr>
          <p:spPr>
            <a:xfrm>
              <a:off x="10448144" y="4819503"/>
              <a:ext cx="831789" cy="831789"/>
            </a:xfrm>
            <a:prstGeom prst="ellipse">
              <a:avLst/>
            </a:prstGeom>
            <a:solidFill>
              <a:srgbClr val="E75035"/>
            </a:solidFill>
            <a:ln>
              <a:solidFill>
                <a:srgbClr val="E750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 flipH="1" flipV="1">
              <a:off x="10202826" y="5725736"/>
              <a:ext cx="1322424" cy="1470787"/>
            </a:xfrm>
            <a:custGeom>
              <a:avLst/>
              <a:gdLst>
                <a:gd name="connsiteX0" fmla="*/ 131146 w 262304"/>
                <a:gd name="connsiteY0" fmla="*/ 369462 h 369462"/>
                <a:gd name="connsiteX1" fmla="*/ 8365 w 262304"/>
                <a:gd name="connsiteY1" fmla="*/ 328637 h 369462"/>
                <a:gd name="connsiteX2" fmla="*/ 57045 w 262304"/>
                <a:gd name="connsiteY2" fmla="*/ 29470 h 369462"/>
                <a:gd name="connsiteX3" fmla="*/ 69131 w 262304"/>
                <a:gd name="connsiteY3" fmla="*/ 3387 h 369462"/>
                <a:gd name="connsiteX4" fmla="*/ 69768 w 262304"/>
                <a:gd name="connsiteY4" fmla="*/ 0 h 369462"/>
                <a:gd name="connsiteX5" fmla="*/ 192549 w 262304"/>
                <a:gd name="connsiteY5" fmla="*/ 0 h 369462"/>
                <a:gd name="connsiteX6" fmla="*/ 253939 w 262304"/>
                <a:gd name="connsiteY6" fmla="*/ 326596 h 369462"/>
                <a:gd name="connsiteX7" fmla="*/ 253604 w 262304"/>
                <a:gd name="connsiteY7" fmla="*/ 326926 h 369462"/>
                <a:gd name="connsiteX8" fmla="*/ 253926 w 262304"/>
                <a:gd name="connsiteY8" fmla="*/ 328637 h 369462"/>
                <a:gd name="connsiteX9" fmla="*/ 131146 w 262304"/>
                <a:gd name="connsiteY9" fmla="*/ 369462 h 369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304" h="369462">
                  <a:moveTo>
                    <a:pt x="131146" y="369462"/>
                  </a:moveTo>
                  <a:cubicBezTo>
                    <a:pt x="77429" y="369462"/>
                    <a:pt x="23713" y="355854"/>
                    <a:pt x="8365" y="328637"/>
                  </a:cubicBezTo>
                  <a:cubicBezTo>
                    <a:pt x="-18493" y="281008"/>
                    <a:pt x="25151" y="108355"/>
                    <a:pt x="57045" y="29470"/>
                  </a:cubicBezTo>
                  <a:lnTo>
                    <a:pt x="69131" y="3387"/>
                  </a:lnTo>
                  <a:lnTo>
                    <a:pt x="69768" y="0"/>
                  </a:lnTo>
                  <a:lnTo>
                    <a:pt x="192549" y="0"/>
                  </a:lnTo>
                  <a:cubicBezTo>
                    <a:pt x="223244" y="54433"/>
                    <a:pt x="284634" y="272163"/>
                    <a:pt x="253939" y="326596"/>
                  </a:cubicBezTo>
                  <a:lnTo>
                    <a:pt x="253604" y="326926"/>
                  </a:lnTo>
                  <a:lnTo>
                    <a:pt x="253926" y="328637"/>
                  </a:lnTo>
                  <a:cubicBezTo>
                    <a:pt x="238579" y="355854"/>
                    <a:pt x="184862" y="369462"/>
                    <a:pt x="131146" y="369462"/>
                  </a:cubicBezTo>
                  <a:close/>
                </a:path>
              </a:pathLst>
            </a:custGeom>
            <a:solidFill>
              <a:srgbClr val="E75035"/>
            </a:solidFill>
            <a:ln w="9525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0142610"/>
      </p:ext>
    </p:extLst>
  </p:cSld>
  <p:clrMapOvr>
    <a:masterClrMapping/>
  </p:clrMapOvr>
  <p:transition advClick="0" advTm="2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5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xit" presetSubtype="4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xit" presetSubtype="4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xit" presetSubtype="4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xit" presetSubtype="4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25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7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2" presetClass="exit" presetSubtype="4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75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175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3250"/>
                            </p:stCondLst>
                            <p:childTnLst>
                              <p:par>
                                <p:cTn id="1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3750"/>
                            </p:stCondLst>
                            <p:childTnLst>
                              <p:par>
                                <p:cTn id="129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9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750"/>
                            </p:stCondLst>
                            <p:childTnLst>
                              <p:par>
                                <p:cTn id="144" presetID="10" presetClass="entr" presetSubtype="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xit" presetSubtype="4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22" presetClass="exit" presetSubtype="4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22" presetClass="exit" presetSubtype="4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22" presetClass="exit" presetSubtype="4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2" presetClass="exit" presetSubtype="4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22" presetClass="exit" presetSubtype="4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22" presetClass="exit" presetSubtype="4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7000"/>
                            </p:stCondLst>
                            <p:childTnLst>
                              <p:par>
                                <p:cTn id="1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7500"/>
                            </p:stCondLst>
                            <p:childTnLst>
                              <p:par>
                                <p:cTn id="1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77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18750"/>
                            </p:stCondLst>
                            <p:childTnLst>
                              <p:par>
                                <p:cTn id="1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9250"/>
                            </p:stCondLst>
                            <p:childTnLst>
                              <p:par>
                                <p:cTn id="187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20000"/>
                            </p:stCondLst>
                            <p:childTnLst>
                              <p:par>
                                <p:cTn id="19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0500"/>
                            </p:stCondLst>
                            <p:childTnLst>
                              <p:par>
                                <p:cTn id="197" presetID="22" presetClass="exit" presetSubtype="4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8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21750"/>
                            </p:stCondLst>
                            <p:childTnLst>
                              <p:par>
                                <p:cTn id="2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4" grpId="0"/>
      <p:bldP spid="5" grpId="0" animBg="1"/>
      <p:bldP spid="6" grpId="0" animBg="1"/>
      <p:bldP spid="6" grpId="1" animBg="1"/>
      <p:bldP spid="14" grpId="0" animBg="1"/>
      <p:bldP spid="14" grpId="1" animBg="1"/>
      <p:bldP spid="15" grpId="0" animBg="1"/>
      <p:bldP spid="15" grpId="1" animBg="1"/>
      <p:bldP spid="18" grpId="0" animBg="1"/>
      <p:bldP spid="18" grpId="1" animBg="1"/>
      <p:bldP spid="11" grpId="0" animBg="1"/>
      <p:bldP spid="11" grpId="1" animBg="1"/>
      <p:bldP spid="12" grpId="0" animBg="1"/>
      <p:bldP spid="12" grpId="1" animBg="1"/>
      <p:bldP spid="2" grpId="0"/>
      <p:bldP spid="2" grpId="1"/>
      <p:bldP spid="2" grpId="2"/>
      <p:bldP spid="2" grpId="3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13" grpId="0"/>
      <p:bldP spid="13" grpId="1"/>
      <p:bldP spid="24" grpId="0"/>
      <p:bldP spid="24" grpId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/>
      <p:bldP spid="30" grpId="0"/>
      <p:bldP spid="31" grpId="0" animBg="1"/>
      <p:bldP spid="32" grpId="0" animBg="1"/>
      <p:bldP spid="33" grpId="0" animBg="1"/>
      <p:bldP spid="34" grpId="0" animBg="1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26124" y="296863"/>
            <a:ext cx="10998926" cy="1035548"/>
            <a:chOff x="-182880" y="296863"/>
            <a:chExt cx="10998926" cy="1035548"/>
          </a:xfrm>
        </p:grpSpPr>
        <p:sp>
          <p:nvSpPr>
            <p:cNvPr id="4" name="五边形 3"/>
            <p:cNvSpPr/>
            <p:nvPr/>
          </p:nvSpPr>
          <p:spPr>
            <a:xfrm>
              <a:off x="-156754" y="296863"/>
              <a:ext cx="10972800" cy="1035548"/>
            </a:xfrm>
            <a:prstGeom prst="homePlat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-182880" y="296863"/>
              <a:ext cx="216000" cy="1035548"/>
            </a:xfrm>
            <a:prstGeom prst="rect">
              <a:avLst/>
            </a:prstGeom>
            <a:solidFill>
              <a:srgbClr val="E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59586" y="451852"/>
            <a:ext cx="9095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DISC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正是从两个维度建立起了解人的坐标系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234123" y="-1812525"/>
            <a:ext cx="3517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维度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1：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关注人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VS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关注事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234123" y="-1175710"/>
            <a:ext cx="47488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维度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2：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直接（快）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VS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间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接（慢）</a:t>
            </a:r>
          </a:p>
        </p:txBody>
      </p:sp>
      <p:sp>
        <p:nvSpPr>
          <p:cNvPr id="9" name="椭圆 8"/>
          <p:cNvSpPr/>
          <p:nvPr/>
        </p:nvSpPr>
        <p:spPr>
          <a:xfrm>
            <a:off x="1596220" y="2141742"/>
            <a:ext cx="3667983" cy="3667983"/>
          </a:xfrm>
          <a:prstGeom prst="ellipse">
            <a:avLst/>
          </a:prstGeom>
          <a:solidFill>
            <a:srgbClr val="D24726"/>
          </a:solidFill>
          <a:ln w="76200">
            <a:solidFill>
              <a:srgbClr val="EFC5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786562" y="2141741"/>
            <a:ext cx="3667983" cy="3667983"/>
          </a:xfrm>
          <a:prstGeom prst="ellipse">
            <a:avLst/>
          </a:prstGeom>
          <a:solidFill>
            <a:srgbClr val="D24726"/>
          </a:solidFill>
          <a:ln w="76200">
            <a:solidFill>
              <a:srgbClr val="EFC5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693995" y="3252457"/>
            <a:ext cx="357020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关注人</a:t>
            </a:r>
          </a:p>
        </p:txBody>
      </p:sp>
      <p:sp>
        <p:nvSpPr>
          <p:cNvPr id="13" name="矩形 12"/>
          <p:cNvSpPr/>
          <p:nvPr/>
        </p:nvSpPr>
        <p:spPr>
          <a:xfrm>
            <a:off x="6835449" y="3252457"/>
            <a:ext cx="357020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关注事</a:t>
            </a:r>
            <a:endParaRPr lang="zh-CN" altLang="en-US" sz="88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622431" y="3671217"/>
            <a:ext cx="8202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MS PGothic" panose="020B0600070205080204" pitchFamily="34" charset="-128"/>
                <a:ea typeface="MS PGothic" panose="020B0600070205080204" pitchFamily="34" charset="-128"/>
              </a:rPr>
              <a:t>VS</a:t>
            </a:r>
            <a:endParaRPr lang="zh-CN" altLang="en-US" sz="4000" dirty="0" smtClean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118200" y="2501666"/>
            <a:ext cx="2646879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96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直接</a:t>
            </a:r>
            <a:endParaRPr lang="en-US" altLang="zh-CN" sz="9600" dirty="0" smtClean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  <a:p>
            <a:pPr algn="ctr"/>
            <a:r>
              <a:rPr lang="en-US" altLang="zh-CN" sz="96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(</a:t>
            </a:r>
            <a:r>
              <a:rPr lang="zh-CN" altLang="en-US" sz="96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快</a:t>
            </a:r>
            <a:r>
              <a:rPr lang="en-US" altLang="zh-CN" sz="96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)</a:t>
            </a:r>
            <a:endParaRPr lang="zh-CN" altLang="en-US" sz="96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297113" y="2501666"/>
            <a:ext cx="2646879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96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间接</a:t>
            </a:r>
            <a:endParaRPr lang="en-US" altLang="zh-CN" sz="9600" dirty="0" smtClean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  <a:p>
            <a:pPr algn="ctr"/>
            <a:r>
              <a:rPr lang="en-US" altLang="zh-CN" sz="96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(</a:t>
            </a:r>
            <a:r>
              <a:rPr lang="zh-CN" altLang="en-US" sz="96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慢</a:t>
            </a:r>
            <a:r>
              <a:rPr lang="en-US" altLang="zh-CN" sz="96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)</a:t>
            </a:r>
            <a:endParaRPr lang="zh-CN" altLang="en-US" sz="96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0018744"/>
      </p:ext>
    </p:extLst>
  </p:cSld>
  <p:clrMapOvr>
    <a:masterClrMapping/>
  </p:clrMapOvr>
  <p:transition spd="slow" advClick="0" advTm="8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xit" presetSubtype="4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xit" presetSubtype="4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0" grpId="0" animBg="1"/>
      <p:bldP spid="11" grpId="0"/>
      <p:bldP spid="11" grpId="1"/>
      <p:bldP spid="13" grpId="0"/>
      <p:bldP spid="13" grpId="1"/>
      <p:bldP spid="12" grpId="0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443864" y="3217844"/>
            <a:ext cx="11321208" cy="461665"/>
            <a:chOff x="443864" y="3217844"/>
            <a:chExt cx="11321208" cy="461665"/>
          </a:xfrm>
        </p:grpSpPr>
        <p:sp>
          <p:nvSpPr>
            <p:cNvPr id="4" name="左右箭头 3"/>
            <p:cNvSpPr/>
            <p:nvPr/>
          </p:nvSpPr>
          <p:spPr>
            <a:xfrm>
              <a:off x="1616717" y="3358677"/>
              <a:ext cx="9000000" cy="180000"/>
            </a:xfrm>
            <a:prstGeom prst="leftRight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443864" y="3217844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关注事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0657076" y="3217844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关注人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439410" y="1089841"/>
            <a:ext cx="1313180" cy="4706796"/>
            <a:chOff x="5439410" y="1089841"/>
            <a:chExt cx="1313180" cy="4706796"/>
          </a:xfrm>
        </p:grpSpPr>
        <p:sp>
          <p:nvSpPr>
            <p:cNvPr id="5" name="上下箭头 4"/>
            <p:cNvSpPr/>
            <p:nvPr/>
          </p:nvSpPr>
          <p:spPr>
            <a:xfrm>
              <a:off x="6006000" y="1564012"/>
              <a:ext cx="180000" cy="3780000"/>
            </a:xfrm>
            <a:prstGeom prst="upDown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439410" y="1089841"/>
              <a:ext cx="13131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直接</a:t>
              </a:r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(</a:t>
              </a:r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快</a:t>
              </a:r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  <a:endPara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439410" y="5334972"/>
              <a:ext cx="13131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间接</a:t>
              </a:r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(</a:t>
              </a:r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慢</a:t>
              </a:r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  <a:endPara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664677" y="1648677"/>
            <a:ext cx="4269270" cy="1656000"/>
            <a:chOff x="1664677" y="1648677"/>
            <a:chExt cx="4269270" cy="1656000"/>
          </a:xfrm>
        </p:grpSpPr>
        <p:sp>
          <p:nvSpPr>
            <p:cNvPr id="22" name="圆角矩形 21"/>
            <p:cNvSpPr/>
            <p:nvPr/>
          </p:nvSpPr>
          <p:spPr>
            <a:xfrm>
              <a:off x="1664677" y="1648677"/>
              <a:ext cx="4269270" cy="1656000"/>
            </a:xfrm>
            <a:prstGeom prst="roundRect">
              <a:avLst>
                <a:gd name="adj" fmla="val 8172"/>
              </a:avLst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642358" y="1648677"/>
              <a:ext cx="1160895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endParaRPr lang="zh-CN" altLang="en-US" sz="10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418657" y="2600493"/>
              <a:ext cx="16273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ominance</a:t>
              </a:r>
              <a:endPara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607603" y="2345187"/>
              <a:ext cx="15760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支配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老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板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型</a:t>
              </a:r>
              <a:endPara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258053" y="1648677"/>
            <a:ext cx="4269270" cy="1656000"/>
            <a:chOff x="6258053" y="1648677"/>
            <a:chExt cx="4269270" cy="1656000"/>
          </a:xfrm>
        </p:grpSpPr>
        <p:sp>
          <p:nvSpPr>
            <p:cNvPr id="23" name="圆角矩形 22"/>
            <p:cNvSpPr/>
            <p:nvPr/>
          </p:nvSpPr>
          <p:spPr>
            <a:xfrm>
              <a:off x="6258053" y="1648677"/>
              <a:ext cx="4269270" cy="1656000"/>
            </a:xfrm>
            <a:prstGeom prst="roundRect">
              <a:avLst>
                <a:gd name="adj" fmla="val 8172"/>
              </a:avLst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296110" y="1673461"/>
              <a:ext cx="561372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</a:t>
              </a:r>
              <a:endParaRPr lang="zh-CN" altLang="en-US" sz="10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692673" y="2585533"/>
              <a:ext cx="14446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nfluence</a:t>
              </a:r>
              <a:endPara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616491" y="2289014"/>
              <a:ext cx="15760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影响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互动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型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258053" y="3575918"/>
            <a:ext cx="4269270" cy="1755268"/>
            <a:chOff x="6258053" y="3575918"/>
            <a:chExt cx="4269270" cy="1755268"/>
          </a:xfrm>
        </p:grpSpPr>
        <p:sp>
          <p:nvSpPr>
            <p:cNvPr id="24" name="圆角矩形 23"/>
            <p:cNvSpPr/>
            <p:nvPr/>
          </p:nvSpPr>
          <p:spPr>
            <a:xfrm>
              <a:off x="6258053" y="3575918"/>
              <a:ext cx="4269270" cy="1656000"/>
            </a:xfrm>
            <a:prstGeom prst="roundRect">
              <a:avLst>
                <a:gd name="adj" fmla="val 8172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371663" y="3699970"/>
              <a:ext cx="925253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</a:t>
              </a:r>
              <a:endParaRPr lang="zh-CN" altLang="en-US" sz="10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050265" y="4649661"/>
              <a:ext cx="15703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teadiness</a:t>
              </a:r>
              <a:endPara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118253" y="4393699"/>
              <a:ext cx="15760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稳健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支持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型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655656" y="3592676"/>
            <a:ext cx="4269270" cy="1718049"/>
            <a:chOff x="1655656" y="3592676"/>
            <a:chExt cx="4269270" cy="1718049"/>
          </a:xfrm>
        </p:grpSpPr>
        <p:sp>
          <p:nvSpPr>
            <p:cNvPr id="26" name="圆角矩形 25"/>
            <p:cNvSpPr/>
            <p:nvPr/>
          </p:nvSpPr>
          <p:spPr>
            <a:xfrm>
              <a:off x="1655656" y="3592676"/>
              <a:ext cx="4269270" cy="1656000"/>
            </a:xfrm>
            <a:prstGeom prst="roundRect">
              <a:avLst>
                <a:gd name="adj" fmla="val 8172"/>
              </a:avLst>
            </a:prstGeom>
            <a:solidFill>
              <a:srgbClr val="3672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697649" y="3679509"/>
              <a:ext cx="1042273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endParaRPr lang="zh-CN" altLang="en-US" sz="10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492004" y="4593754"/>
              <a:ext cx="17171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ompliance</a:t>
              </a:r>
              <a:endPara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492004" y="4334970"/>
              <a:ext cx="15760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谨慎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修正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型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-26124" y="211015"/>
            <a:ext cx="4222986" cy="691662"/>
            <a:chOff x="-26124" y="211015"/>
            <a:chExt cx="4222986" cy="691662"/>
          </a:xfrm>
        </p:grpSpPr>
        <p:grpSp>
          <p:nvGrpSpPr>
            <p:cNvPr id="25" name="组合 24"/>
            <p:cNvGrpSpPr/>
            <p:nvPr/>
          </p:nvGrpSpPr>
          <p:grpSpPr>
            <a:xfrm>
              <a:off x="0" y="211015"/>
              <a:ext cx="4196862" cy="691662"/>
              <a:chOff x="0" y="211015"/>
              <a:chExt cx="4196862" cy="691662"/>
            </a:xfrm>
          </p:grpSpPr>
          <p:sp>
            <p:nvSpPr>
              <p:cNvPr id="6" name="五边形 5"/>
              <p:cNvSpPr/>
              <p:nvPr/>
            </p:nvSpPr>
            <p:spPr>
              <a:xfrm>
                <a:off x="0" y="211015"/>
                <a:ext cx="4196862" cy="691662"/>
              </a:xfrm>
              <a:prstGeom prst="homePlate">
                <a:avLst/>
              </a:prstGeom>
              <a:solidFill>
                <a:srgbClr val="D247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436755" y="351413"/>
                <a:ext cx="357020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这样，人就被分为了</a:t>
                </a:r>
                <a:r>
                  <a:rPr lang="en-US" altLang="zh-CN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种</a:t>
                </a: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-26124" y="218485"/>
              <a:ext cx="272980" cy="684192"/>
            </a:xfrm>
            <a:prstGeom prst="rect">
              <a:avLst/>
            </a:prstGeom>
            <a:solidFill>
              <a:srgbClr val="E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任意多边形 5"/>
          <p:cNvSpPr>
            <a:spLocks noChangeArrowheads="1"/>
          </p:cNvSpPr>
          <p:nvPr/>
        </p:nvSpPr>
        <p:spPr bwMode="auto">
          <a:xfrm>
            <a:off x="1797697" y="2127844"/>
            <a:ext cx="934049" cy="617453"/>
          </a:xfrm>
          <a:custGeom>
            <a:avLst/>
            <a:gdLst>
              <a:gd name="T0" fmla="*/ 449830 w 1377116"/>
              <a:gd name="T1" fmla="*/ 386149 h 911020"/>
              <a:gd name="T2" fmla="*/ 420606 w 1377116"/>
              <a:gd name="T3" fmla="*/ 392140 h 911020"/>
              <a:gd name="T4" fmla="*/ 373429 w 1377116"/>
              <a:gd name="T5" fmla="*/ 396811 h 911020"/>
              <a:gd name="T6" fmla="*/ 323294 w 1377116"/>
              <a:gd name="T7" fmla="*/ 398392 h 911020"/>
              <a:gd name="T8" fmla="*/ 367800 w 1377116"/>
              <a:gd name="T9" fmla="*/ 397825 h 911020"/>
              <a:gd name="T10" fmla="*/ 417434 w 1377116"/>
              <a:gd name="T11" fmla="*/ 393315 h 911020"/>
              <a:gd name="T12" fmla="*/ 93936 w 1377116"/>
              <a:gd name="T13" fmla="*/ 336730 h 911020"/>
              <a:gd name="T14" fmla="*/ 317213 w 1377116"/>
              <a:gd name="T15" fmla="*/ 377966 h 911020"/>
              <a:gd name="T16" fmla="*/ 540490 w 1377116"/>
              <a:gd name="T17" fmla="*/ 336730 h 911020"/>
              <a:gd name="T18" fmla="*/ 540490 w 1377116"/>
              <a:gd name="T19" fmla="*/ 357234 h 911020"/>
              <a:gd name="T20" fmla="*/ 540490 w 1377116"/>
              <a:gd name="T21" fmla="*/ 357348 h 911020"/>
              <a:gd name="T22" fmla="*/ 540490 w 1377116"/>
              <a:gd name="T23" fmla="*/ 377852 h 911020"/>
              <a:gd name="T24" fmla="*/ 317213 w 1377116"/>
              <a:gd name="T25" fmla="*/ 419087 h 911020"/>
              <a:gd name="T26" fmla="*/ 93936 w 1377116"/>
              <a:gd name="T27" fmla="*/ 377852 h 911020"/>
              <a:gd name="T28" fmla="*/ 93936 w 1377116"/>
              <a:gd name="T29" fmla="*/ 357348 h 911020"/>
              <a:gd name="T30" fmla="*/ 93936 w 1377116"/>
              <a:gd name="T31" fmla="*/ 357234 h 911020"/>
              <a:gd name="T32" fmla="*/ 317417 w 1377116"/>
              <a:gd name="T33" fmla="*/ 0 h 911020"/>
              <a:gd name="T34" fmla="*/ 357578 w 1377116"/>
              <a:gd name="T35" fmla="*/ 40161 h 911020"/>
              <a:gd name="T36" fmla="*/ 333049 w 1377116"/>
              <a:gd name="T37" fmla="*/ 77166 h 911020"/>
              <a:gd name="T38" fmla="*/ 321658 w 1377116"/>
              <a:gd name="T39" fmla="*/ 79466 h 911020"/>
              <a:gd name="T40" fmla="*/ 368162 w 1377116"/>
              <a:gd name="T41" fmla="*/ 134768 h 911020"/>
              <a:gd name="T42" fmla="*/ 418906 w 1377116"/>
              <a:gd name="T43" fmla="*/ 195114 h 911020"/>
              <a:gd name="T44" fmla="*/ 541645 w 1377116"/>
              <a:gd name="T45" fmla="*/ 135711 h 911020"/>
              <a:gd name="T46" fmla="*/ 575750 w 1377116"/>
              <a:gd name="T47" fmla="*/ 117595 h 911020"/>
              <a:gd name="T48" fmla="*/ 564942 w 1377116"/>
              <a:gd name="T49" fmla="*/ 110309 h 911020"/>
              <a:gd name="T50" fmla="*/ 553179 w 1377116"/>
              <a:gd name="T51" fmla="*/ 81910 h 911020"/>
              <a:gd name="T52" fmla="*/ 593340 w 1377116"/>
              <a:gd name="T53" fmla="*/ 41749 h 911020"/>
              <a:gd name="T54" fmla="*/ 633501 w 1377116"/>
              <a:gd name="T55" fmla="*/ 81910 h 911020"/>
              <a:gd name="T56" fmla="*/ 593340 w 1377116"/>
              <a:gd name="T57" fmla="*/ 122071 h 911020"/>
              <a:gd name="T58" fmla="*/ 580348 w 1377116"/>
              <a:gd name="T59" fmla="*/ 119448 h 911020"/>
              <a:gd name="T60" fmla="*/ 572092 w 1377116"/>
              <a:gd name="T61" fmla="*/ 161484 h 911020"/>
              <a:gd name="T62" fmla="*/ 540694 w 1377116"/>
              <a:gd name="T63" fmla="*/ 305749 h 911020"/>
              <a:gd name="T64" fmla="*/ 317417 w 1377116"/>
              <a:gd name="T65" fmla="*/ 345979 h 911020"/>
              <a:gd name="T66" fmla="*/ 94139 w 1377116"/>
              <a:gd name="T67" fmla="*/ 305749 h 911020"/>
              <a:gd name="T68" fmla="*/ 62741 w 1377116"/>
              <a:gd name="T69" fmla="*/ 161484 h 911020"/>
              <a:gd name="T70" fmla="*/ 54435 w 1377116"/>
              <a:gd name="T71" fmla="*/ 119190 h 911020"/>
              <a:gd name="T72" fmla="*/ 40161 w 1377116"/>
              <a:gd name="T73" fmla="*/ 122071 h 911020"/>
              <a:gd name="T74" fmla="*/ 0 w 1377116"/>
              <a:gd name="T75" fmla="*/ 81910 h 911020"/>
              <a:gd name="T76" fmla="*/ 40161 w 1377116"/>
              <a:gd name="T77" fmla="*/ 41749 h 911020"/>
              <a:gd name="T78" fmla="*/ 80322 w 1377116"/>
              <a:gd name="T79" fmla="*/ 81910 h 911020"/>
              <a:gd name="T80" fmla="*/ 68559 w 1377116"/>
              <a:gd name="T81" fmla="*/ 110309 h 911020"/>
              <a:gd name="T82" fmla="*/ 58338 w 1377116"/>
              <a:gd name="T83" fmla="*/ 117200 h 911020"/>
              <a:gd name="T84" fmla="*/ 93188 w 1377116"/>
              <a:gd name="T85" fmla="*/ 135711 h 911020"/>
              <a:gd name="T86" fmla="*/ 215927 w 1377116"/>
              <a:gd name="T87" fmla="*/ 195114 h 911020"/>
              <a:gd name="T88" fmla="*/ 266672 w 1377116"/>
              <a:gd name="T89" fmla="*/ 134768 h 911020"/>
              <a:gd name="T90" fmla="*/ 313176 w 1377116"/>
              <a:gd name="T91" fmla="*/ 79466 h 911020"/>
              <a:gd name="T92" fmla="*/ 301784 w 1377116"/>
              <a:gd name="T93" fmla="*/ 77166 h 911020"/>
              <a:gd name="T94" fmla="*/ 277256 w 1377116"/>
              <a:gd name="T95" fmla="*/ 40161 h 911020"/>
              <a:gd name="T96" fmla="*/ 317417 w 1377116"/>
              <a:gd name="T97" fmla="*/ 0 h 91102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377116"/>
              <a:gd name="T148" fmla="*/ 0 h 911020"/>
              <a:gd name="T149" fmla="*/ 1377116 w 1377116"/>
              <a:gd name="T150" fmla="*/ 911020 h 91102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377116" h="911020">
                <a:moveTo>
                  <a:pt x="977848" y="839419"/>
                </a:moveTo>
                <a:lnTo>
                  <a:pt x="914321" y="852443"/>
                </a:lnTo>
                <a:cubicBezTo>
                  <a:pt x="883296" y="856645"/>
                  <a:pt x="849169" y="860146"/>
                  <a:pt x="811767" y="862597"/>
                </a:cubicBezTo>
                <a:lnTo>
                  <a:pt x="702782" y="866033"/>
                </a:lnTo>
                <a:lnTo>
                  <a:pt x="799529" y="864800"/>
                </a:lnTo>
                <a:cubicBezTo>
                  <a:pt x="835035" y="863400"/>
                  <a:pt x="870197" y="860598"/>
                  <a:pt x="907426" y="854996"/>
                </a:cubicBezTo>
                <a:close/>
                <a:moveTo>
                  <a:pt x="204200" y="731991"/>
                </a:moveTo>
                <a:cubicBezTo>
                  <a:pt x="358634" y="799220"/>
                  <a:pt x="535130" y="821630"/>
                  <a:pt x="689564" y="821630"/>
                </a:cubicBezTo>
                <a:cubicBezTo>
                  <a:pt x="843998" y="821630"/>
                  <a:pt x="954308" y="821630"/>
                  <a:pt x="1174928" y="731991"/>
                </a:cubicBezTo>
                <a:lnTo>
                  <a:pt x="1174928" y="776562"/>
                </a:lnTo>
                <a:lnTo>
                  <a:pt x="1174928" y="776810"/>
                </a:lnTo>
                <a:lnTo>
                  <a:pt x="1174928" y="821381"/>
                </a:lnTo>
                <a:cubicBezTo>
                  <a:pt x="1174928" y="821381"/>
                  <a:pt x="1042556" y="911020"/>
                  <a:pt x="689564" y="911020"/>
                </a:cubicBezTo>
                <a:cubicBezTo>
                  <a:pt x="336572" y="911020"/>
                  <a:pt x="204200" y="821381"/>
                  <a:pt x="204200" y="821381"/>
                </a:cubicBezTo>
                <a:lnTo>
                  <a:pt x="204200" y="776810"/>
                </a:lnTo>
                <a:lnTo>
                  <a:pt x="204200" y="776562"/>
                </a:lnTo>
                <a:close/>
                <a:moveTo>
                  <a:pt x="690006" y="0"/>
                </a:moveTo>
                <a:cubicBezTo>
                  <a:pt x="738222" y="0"/>
                  <a:pt x="777309" y="39087"/>
                  <a:pt x="777309" y="87303"/>
                </a:cubicBezTo>
                <a:cubicBezTo>
                  <a:pt x="777309" y="123465"/>
                  <a:pt x="755323" y="154492"/>
                  <a:pt x="723988" y="167745"/>
                </a:cubicBezTo>
                <a:lnTo>
                  <a:pt x="699225" y="172745"/>
                </a:lnTo>
                <a:lnTo>
                  <a:pt x="800316" y="292962"/>
                </a:lnTo>
                <a:cubicBezTo>
                  <a:pt x="838924" y="336689"/>
                  <a:pt x="877532" y="380416"/>
                  <a:pt x="910625" y="424143"/>
                </a:cubicBezTo>
                <a:cubicBezTo>
                  <a:pt x="993358" y="374950"/>
                  <a:pt x="1088500" y="338056"/>
                  <a:pt x="1177437" y="295012"/>
                </a:cubicBezTo>
                <a:lnTo>
                  <a:pt x="1251576" y="255631"/>
                </a:lnTo>
                <a:lnTo>
                  <a:pt x="1228081" y="239791"/>
                </a:lnTo>
                <a:cubicBezTo>
                  <a:pt x="1212282" y="223992"/>
                  <a:pt x="1202510" y="202166"/>
                  <a:pt x="1202510" y="178058"/>
                </a:cubicBezTo>
                <a:cubicBezTo>
                  <a:pt x="1202510" y="129842"/>
                  <a:pt x="1241597" y="90755"/>
                  <a:pt x="1289813" y="90755"/>
                </a:cubicBezTo>
                <a:cubicBezTo>
                  <a:pt x="1338029" y="90755"/>
                  <a:pt x="1377116" y="129842"/>
                  <a:pt x="1377116" y="178058"/>
                </a:cubicBezTo>
                <a:cubicBezTo>
                  <a:pt x="1377116" y="226274"/>
                  <a:pt x="1338029" y="265361"/>
                  <a:pt x="1289813" y="265361"/>
                </a:cubicBezTo>
                <a:lnTo>
                  <a:pt x="1261570" y="259659"/>
                </a:lnTo>
                <a:lnTo>
                  <a:pt x="1243623" y="351037"/>
                </a:lnTo>
                <a:cubicBezTo>
                  <a:pt x="1220872" y="455572"/>
                  <a:pt x="1191916" y="566256"/>
                  <a:pt x="1175369" y="664642"/>
                </a:cubicBezTo>
                <a:cubicBezTo>
                  <a:pt x="1175369" y="664642"/>
                  <a:pt x="998873" y="752096"/>
                  <a:pt x="690006" y="752096"/>
                </a:cubicBezTo>
                <a:cubicBezTo>
                  <a:pt x="381138" y="752096"/>
                  <a:pt x="204642" y="664642"/>
                  <a:pt x="204642" y="664642"/>
                </a:cubicBezTo>
                <a:cubicBezTo>
                  <a:pt x="188096" y="566256"/>
                  <a:pt x="159139" y="455572"/>
                  <a:pt x="136388" y="351037"/>
                </a:cubicBezTo>
                <a:lnTo>
                  <a:pt x="118331" y="259097"/>
                </a:lnTo>
                <a:lnTo>
                  <a:pt x="87303" y="265361"/>
                </a:lnTo>
                <a:cubicBezTo>
                  <a:pt x="39087" y="265361"/>
                  <a:pt x="0" y="226274"/>
                  <a:pt x="0" y="178058"/>
                </a:cubicBezTo>
                <a:cubicBezTo>
                  <a:pt x="0" y="129842"/>
                  <a:pt x="39087" y="90755"/>
                  <a:pt x="87303" y="90755"/>
                </a:cubicBezTo>
                <a:cubicBezTo>
                  <a:pt x="135519" y="90755"/>
                  <a:pt x="174606" y="129842"/>
                  <a:pt x="174606" y="178058"/>
                </a:cubicBezTo>
                <a:cubicBezTo>
                  <a:pt x="174606" y="202166"/>
                  <a:pt x="164834" y="223992"/>
                  <a:pt x="149036" y="239791"/>
                </a:cubicBezTo>
                <a:lnTo>
                  <a:pt x="126816" y="254771"/>
                </a:lnTo>
                <a:lnTo>
                  <a:pt x="202574" y="295012"/>
                </a:lnTo>
                <a:cubicBezTo>
                  <a:pt x="291511" y="338056"/>
                  <a:pt x="386653" y="374950"/>
                  <a:pt x="469386" y="424143"/>
                </a:cubicBezTo>
                <a:cubicBezTo>
                  <a:pt x="502479" y="380416"/>
                  <a:pt x="541087" y="336689"/>
                  <a:pt x="579696" y="292962"/>
                </a:cubicBezTo>
                <a:lnTo>
                  <a:pt x="680786" y="172745"/>
                </a:lnTo>
                <a:lnTo>
                  <a:pt x="656024" y="167745"/>
                </a:lnTo>
                <a:cubicBezTo>
                  <a:pt x="624690" y="154492"/>
                  <a:pt x="602703" y="123465"/>
                  <a:pt x="602703" y="87303"/>
                </a:cubicBezTo>
                <a:cubicBezTo>
                  <a:pt x="602703" y="39087"/>
                  <a:pt x="641790" y="0"/>
                  <a:pt x="69000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6519502" y="2143646"/>
            <a:ext cx="693134" cy="666061"/>
            <a:chOff x="1571625" y="2539643"/>
            <a:chExt cx="693134" cy="666061"/>
          </a:xfrm>
        </p:grpSpPr>
        <p:sp>
          <p:nvSpPr>
            <p:cNvPr id="36" name="Freeform 121"/>
            <p:cNvSpPr>
              <a:spLocks noChangeArrowheads="1"/>
            </p:cNvSpPr>
            <p:nvPr/>
          </p:nvSpPr>
          <p:spPr bwMode="auto">
            <a:xfrm>
              <a:off x="1571625" y="2619972"/>
              <a:ext cx="478832" cy="585732"/>
            </a:xfrm>
            <a:custGeom>
              <a:avLst/>
              <a:gdLst>
                <a:gd name="T0" fmla="*/ 477175015 w 72"/>
                <a:gd name="T1" fmla="*/ 548153469 h 88"/>
                <a:gd name="T2" fmla="*/ 457292468 w 72"/>
                <a:gd name="T3" fmla="*/ 448488090 h 88"/>
                <a:gd name="T4" fmla="*/ 457292468 w 72"/>
                <a:gd name="T5" fmla="*/ 448488090 h 88"/>
                <a:gd name="T6" fmla="*/ 556705202 w 72"/>
                <a:gd name="T7" fmla="*/ 209294238 h 88"/>
                <a:gd name="T8" fmla="*/ 357882788 w 72"/>
                <a:gd name="T9" fmla="*/ 0 h 88"/>
                <a:gd name="T10" fmla="*/ 168998544 w 72"/>
                <a:gd name="T11" fmla="*/ 209294238 h 88"/>
                <a:gd name="T12" fmla="*/ 258470054 w 72"/>
                <a:gd name="T13" fmla="*/ 448488090 h 88"/>
                <a:gd name="T14" fmla="*/ 238587507 w 72"/>
                <a:gd name="T15" fmla="*/ 548153469 h 88"/>
                <a:gd name="T16" fmla="*/ 0 w 72"/>
                <a:gd name="T17" fmla="*/ 727551151 h 88"/>
                <a:gd name="T18" fmla="*/ 0 w 72"/>
                <a:gd name="T19" fmla="*/ 757447608 h 88"/>
                <a:gd name="T20" fmla="*/ 357882788 w 72"/>
                <a:gd name="T21" fmla="*/ 877046261 h 88"/>
                <a:gd name="T22" fmla="*/ 715762424 w 72"/>
                <a:gd name="T23" fmla="*/ 757447608 h 88"/>
                <a:gd name="T24" fmla="*/ 715762424 w 72"/>
                <a:gd name="T25" fmla="*/ 727551151 h 88"/>
                <a:gd name="T26" fmla="*/ 477175015 w 72"/>
                <a:gd name="T27" fmla="*/ 548153469 h 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2"/>
                <a:gd name="T43" fmla="*/ 0 h 88"/>
                <a:gd name="T44" fmla="*/ 72 w 72"/>
                <a:gd name="T45" fmla="*/ 88 h 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2" h="88">
                  <a:moveTo>
                    <a:pt x="48" y="55"/>
                  </a:moveTo>
                  <a:cubicBezTo>
                    <a:pt x="47" y="54"/>
                    <a:pt x="44" y="51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51" y="39"/>
                    <a:pt x="56" y="30"/>
                    <a:pt x="56" y="21"/>
                  </a:cubicBezTo>
                  <a:cubicBezTo>
                    <a:pt x="56" y="8"/>
                    <a:pt x="46" y="0"/>
                    <a:pt x="36" y="0"/>
                  </a:cubicBezTo>
                  <a:cubicBezTo>
                    <a:pt x="26" y="0"/>
                    <a:pt x="17" y="8"/>
                    <a:pt x="17" y="21"/>
                  </a:cubicBezTo>
                  <a:cubicBezTo>
                    <a:pt x="17" y="30"/>
                    <a:pt x="21" y="39"/>
                    <a:pt x="26" y="45"/>
                  </a:cubicBezTo>
                  <a:cubicBezTo>
                    <a:pt x="28" y="50"/>
                    <a:pt x="24" y="54"/>
                    <a:pt x="24" y="55"/>
                  </a:cubicBezTo>
                  <a:cubicBezTo>
                    <a:pt x="13" y="59"/>
                    <a:pt x="0" y="66"/>
                    <a:pt x="0" y="73"/>
                  </a:cubicBezTo>
                  <a:cubicBezTo>
                    <a:pt x="0" y="75"/>
                    <a:pt x="0" y="74"/>
                    <a:pt x="0" y="76"/>
                  </a:cubicBezTo>
                  <a:cubicBezTo>
                    <a:pt x="0" y="86"/>
                    <a:pt x="19" y="88"/>
                    <a:pt x="36" y="88"/>
                  </a:cubicBezTo>
                  <a:cubicBezTo>
                    <a:pt x="53" y="88"/>
                    <a:pt x="72" y="86"/>
                    <a:pt x="72" y="76"/>
                  </a:cubicBezTo>
                  <a:cubicBezTo>
                    <a:pt x="72" y="74"/>
                    <a:pt x="72" y="75"/>
                    <a:pt x="72" y="73"/>
                  </a:cubicBezTo>
                  <a:cubicBezTo>
                    <a:pt x="72" y="66"/>
                    <a:pt x="59" y="58"/>
                    <a:pt x="48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122"/>
            <p:cNvSpPr>
              <a:spLocks noChangeArrowheads="1"/>
            </p:cNvSpPr>
            <p:nvPr/>
          </p:nvSpPr>
          <p:spPr bwMode="auto">
            <a:xfrm>
              <a:off x="1926563" y="2539643"/>
              <a:ext cx="338196" cy="532180"/>
            </a:xfrm>
            <a:custGeom>
              <a:avLst/>
              <a:gdLst>
                <a:gd name="T0" fmla="*/ 276752835 w 51"/>
                <a:gd name="T1" fmla="*/ 487797599 h 80"/>
                <a:gd name="T2" fmla="*/ 256984109 w 51"/>
                <a:gd name="T3" fmla="*/ 418112707 h 80"/>
                <a:gd name="T4" fmla="*/ 256984109 w 51"/>
                <a:gd name="T5" fmla="*/ 418112707 h 80"/>
                <a:gd name="T6" fmla="*/ 345940233 w 51"/>
                <a:gd name="T7" fmla="*/ 199100193 h 80"/>
                <a:gd name="T8" fmla="*/ 168027935 w 51"/>
                <a:gd name="T9" fmla="*/ 0 h 80"/>
                <a:gd name="T10" fmla="*/ 9884366 w 51"/>
                <a:gd name="T11" fmla="*/ 109506232 h 80"/>
                <a:gd name="T12" fmla="*/ 108724900 w 51"/>
                <a:gd name="T13" fmla="*/ 328515493 h 80"/>
                <a:gd name="T14" fmla="*/ 0 w 51"/>
                <a:gd name="T15" fmla="*/ 597303782 h 80"/>
                <a:gd name="T16" fmla="*/ 256984109 w 51"/>
                <a:gd name="T17" fmla="*/ 796403926 h 80"/>
                <a:gd name="T18" fmla="*/ 504083854 w 51"/>
                <a:gd name="T19" fmla="*/ 676943209 h 80"/>
                <a:gd name="T20" fmla="*/ 504083854 w 51"/>
                <a:gd name="T21" fmla="*/ 657034141 h 80"/>
                <a:gd name="T22" fmla="*/ 276752835 w 51"/>
                <a:gd name="T23" fmla="*/ 487797599 h 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1"/>
                <a:gd name="T37" fmla="*/ 0 h 80"/>
                <a:gd name="T38" fmla="*/ 51 w 51"/>
                <a:gd name="T39" fmla="*/ 80 h 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1" h="80">
                  <a:moveTo>
                    <a:pt x="28" y="49"/>
                  </a:moveTo>
                  <a:cubicBezTo>
                    <a:pt x="28" y="48"/>
                    <a:pt x="24" y="48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31" y="36"/>
                    <a:pt x="35" y="28"/>
                    <a:pt x="35" y="20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10" y="0"/>
                    <a:pt x="4" y="4"/>
                    <a:pt x="1" y="11"/>
                  </a:cubicBezTo>
                  <a:cubicBezTo>
                    <a:pt x="7" y="16"/>
                    <a:pt x="11" y="23"/>
                    <a:pt x="11" y="33"/>
                  </a:cubicBezTo>
                  <a:cubicBezTo>
                    <a:pt x="11" y="44"/>
                    <a:pt x="6" y="54"/>
                    <a:pt x="0" y="60"/>
                  </a:cubicBezTo>
                  <a:cubicBezTo>
                    <a:pt x="9" y="63"/>
                    <a:pt x="22" y="70"/>
                    <a:pt x="26" y="80"/>
                  </a:cubicBezTo>
                  <a:cubicBezTo>
                    <a:pt x="39" y="79"/>
                    <a:pt x="51" y="76"/>
                    <a:pt x="51" y="68"/>
                  </a:cubicBezTo>
                  <a:cubicBezTo>
                    <a:pt x="51" y="67"/>
                    <a:pt x="51" y="68"/>
                    <a:pt x="51" y="66"/>
                  </a:cubicBezTo>
                  <a:cubicBezTo>
                    <a:pt x="51" y="59"/>
                    <a:pt x="39" y="52"/>
                    <a:pt x="28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9" name="Group 35"/>
          <p:cNvGrpSpPr>
            <a:grpSpLocks/>
          </p:cNvGrpSpPr>
          <p:nvPr/>
        </p:nvGrpSpPr>
        <p:grpSpPr bwMode="auto">
          <a:xfrm rot="1134030">
            <a:off x="6496236" y="4118703"/>
            <a:ext cx="790575" cy="793750"/>
            <a:chOff x="0" y="0"/>
            <a:chExt cx="431800" cy="433388"/>
          </a:xfrm>
        </p:grpSpPr>
        <p:sp>
          <p:nvSpPr>
            <p:cNvPr id="40" name="Freeform 133"/>
            <p:cNvSpPr>
              <a:spLocks noChangeArrowheads="1"/>
            </p:cNvSpPr>
            <p:nvPr/>
          </p:nvSpPr>
          <p:spPr bwMode="auto">
            <a:xfrm>
              <a:off x="160338" y="15875"/>
              <a:ext cx="74613" cy="66675"/>
            </a:xfrm>
            <a:custGeom>
              <a:avLst/>
              <a:gdLst>
                <a:gd name="T0" fmla="*/ 85912720 w 18"/>
                <a:gd name="T1" fmla="*/ 191019682 h 16"/>
                <a:gd name="T2" fmla="*/ 103094429 w 18"/>
                <a:gd name="T3" fmla="*/ 191019682 h 16"/>
                <a:gd name="T4" fmla="*/ 171825441 w 18"/>
                <a:gd name="T5" fmla="*/ 208384344 h 16"/>
                <a:gd name="T6" fmla="*/ 257733983 w 18"/>
                <a:gd name="T7" fmla="*/ 277847224 h 16"/>
                <a:gd name="T8" fmla="*/ 309283319 w 18"/>
                <a:gd name="T9" fmla="*/ 243117835 h 16"/>
                <a:gd name="T10" fmla="*/ 137457878 w 18"/>
                <a:gd name="T11" fmla="*/ 34729340 h 16"/>
                <a:gd name="T12" fmla="*/ 34363433 w 18"/>
                <a:gd name="T13" fmla="*/ 34729340 h 16"/>
                <a:gd name="T14" fmla="*/ 34363433 w 18"/>
                <a:gd name="T15" fmla="*/ 138925696 h 16"/>
                <a:gd name="T16" fmla="*/ 85912720 w 18"/>
                <a:gd name="T17" fmla="*/ 191019682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6"/>
                <a:gd name="T29" fmla="*/ 18 w 18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6">
                  <a:moveTo>
                    <a:pt x="5" y="11"/>
                  </a:moveTo>
                  <a:cubicBezTo>
                    <a:pt x="5" y="11"/>
                    <a:pt x="5" y="11"/>
                    <a:pt x="6" y="11"/>
                  </a:cubicBezTo>
                  <a:cubicBezTo>
                    <a:pt x="7" y="11"/>
                    <a:pt x="9" y="11"/>
                    <a:pt x="10" y="12"/>
                  </a:cubicBezTo>
                  <a:cubicBezTo>
                    <a:pt x="12" y="13"/>
                    <a:pt x="14" y="14"/>
                    <a:pt x="15" y="16"/>
                  </a:cubicBezTo>
                  <a:cubicBezTo>
                    <a:pt x="16" y="15"/>
                    <a:pt x="17" y="15"/>
                    <a:pt x="18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4" y="0"/>
                    <a:pt x="2" y="2"/>
                  </a:cubicBezTo>
                  <a:cubicBezTo>
                    <a:pt x="1" y="3"/>
                    <a:pt x="0" y="6"/>
                    <a:pt x="2" y="8"/>
                  </a:cubicBezTo>
                  <a:lnTo>
                    <a:pt x="5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134"/>
            <p:cNvSpPr>
              <a:spLocks noChangeArrowheads="1"/>
            </p:cNvSpPr>
            <p:nvPr/>
          </p:nvSpPr>
          <p:spPr bwMode="auto">
            <a:xfrm>
              <a:off x="222250" y="0"/>
              <a:ext cx="209550" cy="350838"/>
            </a:xfrm>
            <a:custGeom>
              <a:avLst/>
              <a:gdLst>
                <a:gd name="T0" fmla="*/ 844120819 w 51"/>
                <a:gd name="T1" fmla="*/ 834779768 h 85"/>
                <a:gd name="T2" fmla="*/ 793475475 w 51"/>
                <a:gd name="T3" fmla="*/ 391836504 h 85"/>
                <a:gd name="T4" fmla="*/ 675297528 w 51"/>
                <a:gd name="T5" fmla="*/ 306653068 h 85"/>
                <a:gd name="T6" fmla="*/ 574002732 w 51"/>
                <a:gd name="T7" fmla="*/ 425909053 h 85"/>
                <a:gd name="T8" fmla="*/ 607769034 w 51"/>
                <a:gd name="T9" fmla="*/ 596271926 h 85"/>
                <a:gd name="T10" fmla="*/ 574002732 w 51"/>
                <a:gd name="T11" fmla="*/ 562199377 h 85"/>
                <a:gd name="T12" fmla="*/ 135061162 w 51"/>
                <a:gd name="T13" fmla="*/ 34072565 h 85"/>
                <a:gd name="T14" fmla="*/ 33766318 w 51"/>
                <a:gd name="T15" fmla="*/ 17038346 h 85"/>
                <a:gd name="T16" fmla="*/ 16883159 w 51"/>
                <a:gd name="T17" fmla="*/ 119256017 h 85"/>
                <a:gd name="T18" fmla="*/ 320767668 w 51"/>
                <a:gd name="T19" fmla="*/ 494054151 h 85"/>
                <a:gd name="T20" fmla="*/ 287001366 w 51"/>
                <a:gd name="T21" fmla="*/ 494054151 h 85"/>
                <a:gd name="T22" fmla="*/ 337646710 w 51"/>
                <a:gd name="T23" fmla="*/ 511088361 h 85"/>
                <a:gd name="T24" fmla="*/ 405179313 w 51"/>
                <a:gd name="T25" fmla="*/ 732562121 h 85"/>
                <a:gd name="T26" fmla="*/ 219472807 w 51"/>
                <a:gd name="T27" fmla="*/ 1158467176 h 85"/>
                <a:gd name="T28" fmla="*/ 219472807 w 51"/>
                <a:gd name="T29" fmla="*/ 1158467176 h 85"/>
                <a:gd name="T30" fmla="*/ 388296162 w 51"/>
                <a:gd name="T31" fmla="*/ 1243650612 h 85"/>
                <a:gd name="T32" fmla="*/ 388296162 w 51"/>
                <a:gd name="T33" fmla="*/ 1448085905 h 85"/>
                <a:gd name="T34" fmla="*/ 624648076 w 51"/>
                <a:gd name="T35" fmla="*/ 1311795709 h 85"/>
                <a:gd name="T36" fmla="*/ 844120819 w 51"/>
                <a:gd name="T37" fmla="*/ 834779768 h 8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1"/>
                <a:gd name="T58" fmla="*/ 0 h 85"/>
                <a:gd name="T59" fmla="*/ 51 w 51"/>
                <a:gd name="T60" fmla="*/ 85 h 8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1" h="85">
                  <a:moveTo>
                    <a:pt x="50" y="49"/>
                  </a:moveTo>
                  <a:cubicBezTo>
                    <a:pt x="47" y="23"/>
                    <a:pt x="47" y="23"/>
                    <a:pt x="47" y="23"/>
                  </a:cubicBezTo>
                  <a:cubicBezTo>
                    <a:pt x="46" y="20"/>
                    <a:pt x="43" y="17"/>
                    <a:pt x="40" y="18"/>
                  </a:cubicBezTo>
                  <a:cubicBezTo>
                    <a:pt x="36" y="18"/>
                    <a:pt x="34" y="21"/>
                    <a:pt x="34" y="2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0"/>
                    <a:pt x="4" y="0"/>
                    <a:pt x="2" y="1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8" y="30"/>
                    <a:pt x="19" y="30"/>
                    <a:pt x="20" y="30"/>
                  </a:cubicBezTo>
                  <a:cubicBezTo>
                    <a:pt x="25" y="33"/>
                    <a:pt x="27" y="38"/>
                    <a:pt x="24" y="43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7" y="68"/>
                    <a:pt x="21" y="70"/>
                    <a:pt x="23" y="73"/>
                  </a:cubicBezTo>
                  <a:cubicBezTo>
                    <a:pt x="26" y="77"/>
                    <a:pt x="26" y="82"/>
                    <a:pt x="23" y="85"/>
                  </a:cubicBezTo>
                  <a:cubicBezTo>
                    <a:pt x="27" y="84"/>
                    <a:pt x="32" y="81"/>
                    <a:pt x="37" y="77"/>
                  </a:cubicBezTo>
                  <a:cubicBezTo>
                    <a:pt x="48" y="68"/>
                    <a:pt x="51" y="61"/>
                    <a:pt x="50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135"/>
            <p:cNvSpPr>
              <a:spLocks noChangeArrowheads="1"/>
            </p:cNvSpPr>
            <p:nvPr/>
          </p:nvSpPr>
          <p:spPr bwMode="auto">
            <a:xfrm>
              <a:off x="131763" y="61913"/>
              <a:ext cx="23813" cy="20638"/>
            </a:xfrm>
            <a:custGeom>
              <a:avLst/>
              <a:gdLst>
                <a:gd name="T0" fmla="*/ 15752298 w 6"/>
                <a:gd name="T1" fmla="*/ 34073341 h 5"/>
                <a:gd name="T2" fmla="*/ 63005225 w 6"/>
                <a:gd name="T3" fmla="*/ 85185409 h 5"/>
                <a:gd name="T4" fmla="*/ 94509829 w 6"/>
                <a:gd name="T5" fmla="*/ 34073341 h 5"/>
                <a:gd name="T6" fmla="*/ 94509829 w 6"/>
                <a:gd name="T7" fmla="*/ 34073341 h 5"/>
                <a:gd name="T8" fmla="*/ 0 w 6"/>
                <a:gd name="T9" fmla="*/ 34073341 h 5"/>
                <a:gd name="T10" fmla="*/ 0 w 6"/>
                <a:gd name="T11" fmla="*/ 34073341 h 5"/>
                <a:gd name="T12" fmla="*/ 15752298 w 6"/>
                <a:gd name="T13" fmla="*/ 34073341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5"/>
                <a:gd name="T23" fmla="*/ 6 w 6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5">
                  <a:moveTo>
                    <a:pt x="1" y="2"/>
                  </a:moveTo>
                  <a:cubicBezTo>
                    <a:pt x="2" y="3"/>
                    <a:pt x="3" y="4"/>
                    <a:pt x="4" y="5"/>
                  </a:cubicBezTo>
                  <a:cubicBezTo>
                    <a:pt x="5" y="4"/>
                    <a:pt x="5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2" y="0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136"/>
            <p:cNvSpPr>
              <a:spLocks noChangeArrowheads="1"/>
            </p:cNvSpPr>
            <p:nvPr/>
          </p:nvSpPr>
          <p:spPr bwMode="auto">
            <a:xfrm>
              <a:off x="0" y="82550"/>
              <a:ext cx="304800" cy="350838"/>
            </a:xfrm>
            <a:custGeom>
              <a:avLst/>
              <a:gdLst>
                <a:gd name="T0" fmla="*/ 1221514844 w 74"/>
                <a:gd name="T1" fmla="*/ 954031625 h 85"/>
                <a:gd name="T2" fmla="*/ 1085792402 w 74"/>
                <a:gd name="T3" fmla="*/ 919959076 h 85"/>
                <a:gd name="T4" fmla="*/ 933103883 w 74"/>
                <a:gd name="T5" fmla="*/ 1022176723 h 85"/>
                <a:gd name="T6" fmla="*/ 950065585 w 74"/>
                <a:gd name="T7" fmla="*/ 971069963 h 85"/>
                <a:gd name="T8" fmla="*/ 1238480664 w 74"/>
                <a:gd name="T9" fmla="*/ 357763955 h 85"/>
                <a:gd name="T10" fmla="*/ 1204549024 w 74"/>
                <a:gd name="T11" fmla="*/ 255546244 h 85"/>
                <a:gd name="T12" fmla="*/ 1119724042 w 74"/>
                <a:gd name="T13" fmla="*/ 289618858 h 85"/>
                <a:gd name="T14" fmla="*/ 916138063 w 74"/>
                <a:gd name="T15" fmla="*/ 715523783 h 85"/>
                <a:gd name="T16" fmla="*/ 831308963 w 74"/>
                <a:gd name="T17" fmla="*/ 664417024 h 85"/>
                <a:gd name="T18" fmla="*/ 1068826325 w 74"/>
                <a:gd name="T19" fmla="*/ 170362809 h 85"/>
                <a:gd name="T20" fmla="*/ 1034894685 w 74"/>
                <a:gd name="T21" fmla="*/ 68145130 h 85"/>
                <a:gd name="T22" fmla="*/ 933103883 w 74"/>
                <a:gd name="T23" fmla="*/ 102217679 h 85"/>
                <a:gd name="T24" fmla="*/ 695586522 w 74"/>
                <a:gd name="T25" fmla="*/ 596271926 h 85"/>
                <a:gd name="T26" fmla="*/ 610757422 w 74"/>
                <a:gd name="T27" fmla="*/ 562199377 h 85"/>
                <a:gd name="T28" fmla="*/ 831308963 w 74"/>
                <a:gd name="T29" fmla="*/ 102217679 h 85"/>
                <a:gd name="T30" fmla="*/ 797377323 w 74"/>
                <a:gd name="T31" fmla="*/ 17038346 h 85"/>
                <a:gd name="T32" fmla="*/ 695586522 w 74"/>
                <a:gd name="T33" fmla="*/ 51110903 h 85"/>
                <a:gd name="T34" fmla="*/ 475034852 w 74"/>
                <a:gd name="T35" fmla="*/ 494054151 h 85"/>
                <a:gd name="T36" fmla="*/ 390205752 w 74"/>
                <a:gd name="T37" fmla="*/ 477015813 h 85"/>
                <a:gd name="T38" fmla="*/ 542894142 w 74"/>
                <a:gd name="T39" fmla="*/ 136290260 h 85"/>
                <a:gd name="T40" fmla="*/ 508966492 w 74"/>
                <a:gd name="T41" fmla="*/ 34072565 h 85"/>
                <a:gd name="T42" fmla="*/ 424137392 w 74"/>
                <a:gd name="T43" fmla="*/ 68145130 h 85"/>
                <a:gd name="T44" fmla="*/ 169654146 w 74"/>
                <a:gd name="T45" fmla="*/ 613306137 h 85"/>
                <a:gd name="T46" fmla="*/ 101794952 w 74"/>
                <a:gd name="T47" fmla="*/ 749596332 h 85"/>
                <a:gd name="T48" fmla="*/ 84829132 w 74"/>
                <a:gd name="T49" fmla="*/ 783668881 h 85"/>
                <a:gd name="T50" fmla="*/ 288414950 w 74"/>
                <a:gd name="T51" fmla="*/ 1345868258 h 85"/>
                <a:gd name="T52" fmla="*/ 780411503 w 74"/>
                <a:gd name="T53" fmla="*/ 1345868258 h 85"/>
                <a:gd name="T54" fmla="*/ 1187583203 w 74"/>
                <a:gd name="T55" fmla="*/ 1107360417 h 85"/>
                <a:gd name="T56" fmla="*/ 1221514844 w 74"/>
                <a:gd name="T57" fmla="*/ 954031625 h 8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4"/>
                <a:gd name="T88" fmla="*/ 0 h 85"/>
                <a:gd name="T89" fmla="*/ 74 w 74"/>
                <a:gd name="T90" fmla="*/ 85 h 8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4" h="85">
                  <a:moveTo>
                    <a:pt x="72" y="56"/>
                  </a:moveTo>
                  <a:cubicBezTo>
                    <a:pt x="71" y="53"/>
                    <a:pt x="67" y="52"/>
                    <a:pt x="64" y="54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6" y="57"/>
                    <a:pt x="56" y="57"/>
                    <a:pt x="56" y="57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4" y="19"/>
                    <a:pt x="73" y="16"/>
                    <a:pt x="71" y="15"/>
                  </a:cubicBezTo>
                  <a:cubicBezTo>
                    <a:pt x="69" y="14"/>
                    <a:pt x="67" y="15"/>
                    <a:pt x="66" y="17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2" y="41"/>
                    <a:pt x="51" y="40"/>
                    <a:pt x="49" y="39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4" y="8"/>
                    <a:pt x="63" y="5"/>
                    <a:pt x="61" y="4"/>
                  </a:cubicBezTo>
                  <a:cubicBezTo>
                    <a:pt x="59" y="3"/>
                    <a:pt x="56" y="4"/>
                    <a:pt x="55" y="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50" y="4"/>
                    <a:pt x="49" y="2"/>
                    <a:pt x="47" y="1"/>
                  </a:cubicBezTo>
                  <a:cubicBezTo>
                    <a:pt x="45" y="0"/>
                    <a:pt x="42" y="1"/>
                    <a:pt x="41" y="3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7" y="29"/>
                    <a:pt x="25" y="28"/>
                    <a:pt x="23" y="2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6"/>
                    <a:pt x="32" y="3"/>
                    <a:pt x="30" y="2"/>
                  </a:cubicBezTo>
                  <a:cubicBezTo>
                    <a:pt x="28" y="1"/>
                    <a:pt x="26" y="2"/>
                    <a:pt x="25" y="4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0" y="58"/>
                    <a:pt x="0" y="72"/>
                    <a:pt x="17" y="79"/>
                  </a:cubicBezTo>
                  <a:cubicBezTo>
                    <a:pt x="30" y="85"/>
                    <a:pt x="40" y="84"/>
                    <a:pt x="46" y="79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3" y="63"/>
                    <a:pt x="74" y="59"/>
                    <a:pt x="72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4" name="Freeform 204"/>
          <p:cNvSpPr>
            <a:spLocks noEditPoints="1" noChangeArrowheads="1"/>
          </p:cNvSpPr>
          <p:nvPr/>
        </p:nvSpPr>
        <p:spPr bwMode="auto">
          <a:xfrm>
            <a:off x="1836396" y="4258893"/>
            <a:ext cx="934049" cy="522201"/>
          </a:xfrm>
          <a:custGeom>
            <a:avLst/>
            <a:gdLst>
              <a:gd name="T0" fmla="*/ 851962881 w 64"/>
              <a:gd name="T1" fmla="*/ 2147483647 h 36"/>
              <a:gd name="T2" fmla="*/ 2129900248 w 64"/>
              <a:gd name="T3" fmla="*/ 2147483647 h 36"/>
              <a:gd name="T4" fmla="*/ 2147483647 w 64"/>
              <a:gd name="T5" fmla="*/ 2147483647 h 36"/>
              <a:gd name="T6" fmla="*/ 2147483647 w 64"/>
              <a:gd name="T7" fmla="*/ 2147483647 h 36"/>
              <a:gd name="T8" fmla="*/ 2147483647 w 64"/>
              <a:gd name="T9" fmla="*/ 2147483647 h 36"/>
              <a:gd name="T10" fmla="*/ 2129900248 w 64"/>
              <a:gd name="T11" fmla="*/ 2147483647 h 36"/>
              <a:gd name="T12" fmla="*/ 851962881 w 64"/>
              <a:gd name="T13" fmla="*/ 2147483647 h 36"/>
              <a:gd name="T14" fmla="*/ 2147483647 w 64"/>
              <a:gd name="T15" fmla="*/ 2147483647 h 36"/>
              <a:gd name="T16" fmla="*/ 2147483647 w 64"/>
              <a:gd name="T17" fmla="*/ 2147483647 h 36"/>
              <a:gd name="T18" fmla="*/ 2147483647 w 64"/>
              <a:gd name="T19" fmla="*/ 2147483647 h 36"/>
              <a:gd name="T20" fmla="*/ 2147483647 w 64"/>
              <a:gd name="T21" fmla="*/ 2147483647 h 36"/>
              <a:gd name="T22" fmla="*/ 2147483647 w 64"/>
              <a:gd name="T23" fmla="*/ 2147483647 h 36"/>
              <a:gd name="T24" fmla="*/ 2147483647 w 64"/>
              <a:gd name="T25" fmla="*/ 2147483647 h 36"/>
              <a:gd name="T26" fmla="*/ 2147483647 w 64"/>
              <a:gd name="T27" fmla="*/ 2147483647 h 36"/>
              <a:gd name="T28" fmla="*/ 851962881 w 64"/>
              <a:gd name="T29" fmla="*/ 2147483647 h 36"/>
              <a:gd name="T30" fmla="*/ 2129900248 w 64"/>
              <a:gd name="T31" fmla="*/ 2147483647 h 36"/>
              <a:gd name="T32" fmla="*/ 2147483647 w 64"/>
              <a:gd name="T33" fmla="*/ 2147483647 h 36"/>
              <a:gd name="T34" fmla="*/ 2147483647 w 64"/>
              <a:gd name="T35" fmla="*/ 2147483647 h 36"/>
              <a:gd name="T36" fmla="*/ 2147483647 w 64"/>
              <a:gd name="T37" fmla="*/ 2147483647 h 36"/>
              <a:gd name="T38" fmla="*/ 2147483647 w 64"/>
              <a:gd name="T39" fmla="*/ 2147483647 h 36"/>
              <a:gd name="T40" fmla="*/ 2147483647 w 64"/>
              <a:gd name="T41" fmla="*/ 841317289 h 36"/>
              <a:gd name="T42" fmla="*/ 2147483647 w 64"/>
              <a:gd name="T43" fmla="*/ 841317289 h 36"/>
              <a:gd name="T44" fmla="*/ 2147483647 w 64"/>
              <a:gd name="T45" fmla="*/ 2147483647 h 36"/>
              <a:gd name="T46" fmla="*/ 2147483647 w 64"/>
              <a:gd name="T47" fmla="*/ 2147483647 h 36"/>
              <a:gd name="T48" fmla="*/ 2147483647 w 64"/>
              <a:gd name="T49" fmla="*/ 841317289 h 36"/>
              <a:gd name="T50" fmla="*/ 2147483647 w 64"/>
              <a:gd name="T51" fmla="*/ 0 h 36"/>
              <a:gd name="T52" fmla="*/ 2147483647 w 64"/>
              <a:gd name="T53" fmla="*/ 0 h 36"/>
              <a:gd name="T54" fmla="*/ 2147483647 w 64"/>
              <a:gd name="T55" fmla="*/ 2147483647 h 36"/>
              <a:gd name="T56" fmla="*/ 2147483647 w 64"/>
              <a:gd name="T57" fmla="*/ 2147483647 h 36"/>
              <a:gd name="T58" fmla="*/ 2147483647 w 64"/>
              <a:gd name="T59" fmla="*/ 2147483647 h 36"/>
              <a:gd name="T60" fmla="*/ 2147483647 w 64"/>
              <a:gd name="T61" fmla="*/ 2147483647 h 36"/>
              <a:gd name="T62" fmla="*/ 2147483647 w 64"/>
              <a:gd name="T63" fmla="*/ 2147483647 h 36"/>
              <a:gd name="T64" fmla="*/ 2147483647 w 64"/>
              <a:gd name="T65" fmla="*/ 2147483647 h 36"/>
              <a:gd name="T66" fmla="*/ 2147483647 w 64"/>
              <a:gd name="T67" fmla="*/ 2147483647 h 36"/>
              <a:gd name="T68" fmla="*/ 2147483647 w 64"/>
              <a:gd name="T69" fmla="*/ 2147483647 h 36"/>
              <a:gd name="T70" fmla="*/ 2147483647 w 64"/>
              <a:gd name="T71" fmla="*/ 2147483647 h 36"/>
              <a:gd name="T72" fmla="*/ 2147483647 w 64"/>
              <a:gd name="T73" fmla="*/ 2147483647 h 36"/>
              <a:gd name="T74" fmla="*/ 2147483647 w 64"/>
              <a:gd name="T75" fmla="*/ 2147483647 h 36"/>
              <a:gd name="T76" fmla="*/ 2129900248 w 64"/>
              <a:gd name="T77" fmla="*/ 2147483647 h 36"/>
              <a:gd name="T78" fmla="*/ 0 w 64"/>
              <a:gd name="T79" fmla="*/ 2147483647 h 36"/>
              <a:gd name="T80" fmla="*/ 425974144 w 64"/>
              <a:gd name="T81" fmla="*/ 2147483647 h 36"/>
              <a:gd name="T82" fmla="*/ 0 w 64"/>
              <a:gd name="T83" fmla="*/ 2147483647 h 36"/>
              <a:gd name="T84" fmla="*/ 0 w 64"/>
              <a:gd name="T85" fmla="*/ 2147483647 h 36"/>
              <a:gd name="T86" fmla="*/ 2147483647 w 64"/>
              <a:gd name="T87" fmla="*/ 0 h 36"/>
              <a:gd name="T88" fmla="*/ 2147483647 w 64"/>
              <a:gd name="T89" fmla="*/ 0 h 36"/>
              <a:gd name="T90" fmla="*/ 2147483647 w 64"/>
              <a:gd name="T91" fmla="*/ 841317289 h 36"/>
              <a:gd name="T92" fmla="*/ 2147483647 w 64"/>
              <a:gd name="T93" fmla="*/ 2147483647 h 36"/>
              <a:gd name="T94" fmla="*/ 2147483647 w 64"/>
              <a:gd name="T95" fmla="*/ 2147483647 h 36"/>
              <a:gd name="T96" fmla="*/ 2147483647 w 64"/>
              <a:gd name="T97" fmla="*/ 841317289 h 36"/>
              <a:gd name="T98" fmla="*/ 2147483647 w 64"/>
              <a:gd name="T99" fmla="*/ 841317289 h 36"/>
              <a:gd name="T100" fmla="*/ 851962881 w 64"/>
              <a:gd name="T101" fmla="*/ 2147483647 h 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4"/>
              <a:gd name="T154" fmla="*/ 0 h 36"/>
              <a:gd name="T155" fmla="*/ 64 w 64"/>
              <a:gd name="T156" fmla="*/ 36 h 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4" h="36">
                <a:moveTo>
                  <a:pt x="4" y="26"/>
                </a:moveTo>
                <a:cubicBezTo>
                  <a:pt x="4" y="29"/>
                  <a:pt x="7" y="32"/>
                  <a:pt x="10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21" y="32"/>
                  <a:pt x="24" y="29"/>
                  <a:pt x="24" y="26"/>
                </a:cubicBezTo>
                <a:cubicBezTo>
                  <a:pt x="24" y="23"/>
                  <a:pt x="21" y="20"/>
                  <a:pt x="18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7" y="20"/>
                  <a:pt x="4" y="23"/>
                  <a:pt x="4" y="26"/>
                </a:cubicBezTo>
                <a:close/>
                <a:moveTo>
                  <a:pt x="40" y="26"/>
                </a:moveTo>
                <a:cubicBezTo>
                  <a:pt x="40" y="29"/>
                  <a:pt x="43" y="32"/>
                  <a:pt x="46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7" y="32"/>
                  <a:pt x="60" y="29"/>
                  <a:pt x="60" y="26"/>
                </a:cubicBezTo>
                <a:cubicBezTo>
                  <a:pt x="60" y="23"/>
                  <a:pt x="57" y="20"/>
                  <a:pt x="54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3" y="20"/>
                  <a:pt x="40" y="23"/>
                  <a:pt x="40" y="26"/>
                </a:cubicBezTo>
                <a:close/>
                <a:moveTo>
                  <a:pt x="4" y="16"/>
                </a:moveTo>
                <a:cubicBezTo>
                  <a:pt x="10" y="16"/>
                  <a:pt x="10" y="16"/>
                  <a:pt x="10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60" y="16"/>
                  <a:pt x="60" y="16"/>
                  <a:pt x="60" y="16"/>
                </a:cubicBezTo>
                <a:cubicBezTo>
                  <a:pt x="51" y="4"/>
                  <a:pt x="51" y="4"/>
                  <a:pt x="51" y="4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12"/>
                  <a:pt x="48" y="12"/>
                  <a:pt x="48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4"/>
                  <a:pt x="44" y="4"/>
                  <a:pt x="44" y="4"/>
                </a:cubicBezTo>
                <a:cubicBezTo>
                  <a:pt x="44" y="0"/>
                  <a:pt x="44" y="0"/>
                  <a:pt x="4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20"/>
                  <a:pt x="64" y="20"/>
                  <a:pt x="64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3" y="22"/>
                  <a:pt x="64" y="24"/>
                  <a:pt x="64" y="26"/>
                </a:cubicBezTo>
                <a:cubicBezTo>
                  <a:pt x="64" y="32"/>
                  <a:pt x="60" y="36"/>
                  <a:pt x="54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0" y="36"/>
                  <a:pt x="36" y="32"/>
                  <a:pt x="36" y="26"/>
                </a:cubicBezTo>
                <a:cubicBezTo>
                  <a:pt x="36" y="24"/>
                  <a:pt x="37" y="22"/>
                  <a:pt x="38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7" y="22"/>
                  <a:pt x="28" y="24"/>
                  <a:pt x="28" y="26"/>
                </a:cubicBezTo>
                <a:cubicBezTo>
                  <a:pt x="28" y="32"/>
                  <a:pt x="24" y="36"/>
                  <a:pt x="18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4" y="36"/>
                  <a:pt x="0" y="32"/>
                  <a:pt x="0" y="26"/>
                </a:cubicBezTo>
                <a:cubicBezTo>
                  <a:pt x="0" y="24"/>
                  <a:pt x="1" y="22"/>
                  <a:pt x="2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6"/>
                  <a:pt x="0" y="16"/>
                  <a:pt x="0" y="16"/>
                </a:cubicBezTo>
                <a:cubicBezTo>
                  <a:pt x="12" y="0"/>
                  <a:pt x="12" y="0"/>
                  <a:pt x="1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12"/>
                  <a:pt x="20" y="12"/>
                  <a:pt x="20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4"/>
                  <a:pt x="16" y="4"/>
                  <a:pt x="16" y="4"/>
                </a:cubicBezTo>
                <a:cubicBezTo>
                  <a:pt x="13" y="4"/>
                  <a:pt x="13" y="4"/>
                  <a:pt x="13" y="4"/>
                </a:cubicBezTo>
                <a:lnTo>
                  <a:pt x="4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904074"/>
      </p:ext>
    </p:extLst>
  </p:cSld>
  <p:clrMapOvr>
    <a:masterClrMapping/>
  </p:clrMapOvr>
  <p:transition spd="slow" advClick="0" advTm="7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455370" y="1256021"/>
            <a:ext cx="3897443" cy="3897443"/>
          </a:xfrm>
          <a:prstGeom prst="ellipse">
            <a:avLst/>
          </a:prstGeom>
          <a:blipFill dpi="0" rotWithShape="1">
            <a:blip r:embed="rId2"/>
            <a:srcRect/>
            <a:tile tx="-431800" ty="0" sx="100000" sy="100000" flip="none" algn="tl"/>
          </a:blipFill>
          <a:ln w="76200"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6311900" y="1178399"/>
            <a:ext cx="4248150" cy="3816350"/>
            <a:chOff x="6311900" y="1178399"/>
            <a:chExt cx="4248150" cy="3816350"/>
          </a:xfrm>
        </p:grpSpPr>
        <p:sp>
          <p:nvSpPr>
            <p:cNvPr id="6" name="圆角矩形 47"/>
            <p:cNvSpPr>
              <a:spLocks noChangeArrowheads="1"/>
            </p:cNvSpPr>
            <p:nvPr/>
          </p:nvSpPr>
          <p:spPr bwMode="auto">
            <a:xfrm>
              <a:off x="6311900" y="1178399"/>
              <a:ext cx="4248150" cy="3816350"/>
            </a:xfrm>
            <a:prstGeom prst="roundRect">
              <a:avLst>
                <a:gd name="adj" fmla="val 3574"/>
              </a:avLst>
            </a:prstGeom>
            <a:solidFill>
              <a:srgbClr val="D24726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7" name="文本框 43"/>
            <p:cNvSpPr>
              <a:spLocks noChangeArrowheads="1"/>
            </p:cNvSpPr>
            <p:nvPr/>
          </p:nvSpPr>
          <p:spPr bwMode="auto">
            <a:xfrm>
              <a:off x="6697663" y="2357912"/>
              <a:ext cx="3475037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9pPr>
            </a:lstStyle>
            <a:p>
              <a:pPr algn="dist">
                <a:spcBef>
                  <a:spcPct val="0"/>
                </a:spcBef>
                <a:buFontTx/>
                <a:buNone/>
              </a:pPr>
              <a:r>
                <a:rPr lang="zh-CN" altLang="zh-CN">
                  <a:solidFill>
                    <a:schemeClr val="bg1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关注事，行动快</a:t>
              </a:r>
              <a:endParaRPr lang="zh-CN" altLang="zh-CN" sz="1800">
                <a:ea typeface="宋体" panose="02010600030101010101" pitchFamily="2" charset="-122"/>
              </a:endParaRPr>
            </a:p>
          </p:txBody>
        </p:sp>
        <p:sp>
          <p:nvSpPr>
            <p:cNvPr id="8" name="直接连接符 3"/>
            <p:cNvSpPr>
              <a:spLocks noChangeShapeType="1"/>
            </p:cNvSpPr>
            <p:nvPr/>
          </p:nvSpPr>
          <p:spPr bwMode="auto">
            <a:xfrm>
              <a:off x="8435975" y="3015137"/>
              <a:ext cx="4763" cy="197961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文本框 50"/>
            <p:cNvSpPr>
              <a:spLocks noChangeArrowheads="1"/>
            </p:cNvSpPr>
            <p:nvPr/>
          </p:nvSpPr>
          <p:spPr bwMode="auto">
            <a:xfrm>
              <a:off x="6624638" y="1305399"/>
              <a:ext cx="3624262" cy="116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zh-CN" sz="7000" b="1" dirty="0">
                  <a:solidFill>
                    <a:srgbClr val="FFC000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D</a:t>
              </a:r>
              <a:r>
                <a:rPr lang="zh-CN" altLang="zh-CN" sz="7000" dirty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  <a:sym typeface="微软雅黑" panose="020B0503020204020204" pitchFamily="34" charset="-122"/>
                </a:rPr>
                <a:t>指挥者</a:t>
              </a:r>
              <a:endParaRPr lang="zh-CN" altLang="zh-CN" sz="1800" dirty="0"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10" name="直接连接符 52"/>
            <p:cNvSpPr>
              <a:spLocks noChangeShapeType="1"/>
            </p:cNvSpPr>
            <p:nvPr/>
          </p:nvSpPr>
          <p:spPr bwMode="auto">
            <a:xfrm>
              <a:off x="6311900" y="3018312"/>
              <a:ext cx="4248150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文本框 17"/>
            <p:cNvSpPr>
              <a:spLocks noChangeArrowheads="1"/>
            </p:cNvSpPr>
            <p:nvPr/>
          </p:nvSpPr>
          <p:spPr bwMode="auto">
            <a:xfrm>
              <a:off x="6616700" y="4335937"/>
              <a:ext cx="14351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目标明确</a:t>
              </a:r>
              <a:endParaRPr lang="zh-CN" altLang="zh-CN" sz="1800">
                <a:ea typeface="宋体" panose="02010600030101010101" pitchFamily="2" charset="-122"/>
              </a:endParaRPr>
            </a:p>
          </p:txBody>
        </p:sp>
        <p:grpSp>
          <p:nvGrpSpPr>
            <p:cNvPr id="12" name="Group 10"/>
            <p:cNvGrpSpPr>
              <a:grpSpLocks/>
            </p:cNvGrpSpPr>
            <p:nvPr/>
          </p:nvGrpSpPr>
          <p:grpSpPr bwMode="auto">
            <a:xfrm>
              <a:off x="6829425" y="3231037"/>
              <a:ext cx="1009650" cy="1012825"/>
              <a:chOff x="0" y="0"/>
              <a:chExt cx="342900" cy="344488"/>
            </a:xfrm>
          </p:grpSpPr>
          <p:sp>
            <p:nvSpPr>
              <p:cNvPr id="13" name="Freeform 118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42900" cy="344488"/>
              </a:xfrm>
              <a:custGeom>
                <a:avLst/>
                <a:gdLst>
                  <a:gd name="T0" fmla="*/ 2147483646 w 104"/>
                  <a:gd name="T1" fmla="*/ 2147483646 h 104"/>
                  <a:gd name="T2" fmla="*/ 2147483646 w 104"/>
                  <a:gd name="T3" fmla="*/ 2147483646 h 104"/>
                  <a:gd name="T4" fmla="*/ 2147483646 w 104"/>
                  <a:gd name="T5" fmla="*/ 2147483646 h 104"/>
                  <a:gd name="T6" fmla="*/ 2147483646 w 104"/>
                  <a:gd name="T7" fmla="*/ 2147483646 h 104"/>
                  <a:gd name="T8" fmla="*/ 2147483646 w 104"/>
                  <a:gd name="T9" fmla="*/ 2147483646 h 104"/>
                  <a:gd name="T10" fmla="*/ 2147483646 w 104"/>
                  <a:gd name="T11" fmla="*/ 0 h 104"/>
                  <a:gd name="T12" fmla="*/ 0 w 104"/>
                  <a:gd name="T13" fmla="*/ 2147483646 h 104"/>
                  <a:gd name="T14" fmla="*/ 2147483646 w 104"/>
                  <a:gd name="T15" fmla="*/ 2147483646 h 104"/>
                  <a:gd name="T16" fmla="*/ 2147483646 w 104"/>
                  <a:gd name="T17" fmla="*/ 2147483646 h 104"/>
                  <a:gd name="T18" fmla="*/ 2147483646 w 104"/>
                  <a:gd name="T19" fmla="*/ 0 h 10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4"/>
                  <a:gd name="T31" fmla="*/ 0 h 104"/>
                  <a:gd name="T32" fmla="*/ 104 w 104"/>
                  <a:gd name="T33" fmla="*/ 104 h 10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4" h="104">
                    <a:moveTo>
                      <a:pt x="52" y="16"/>
                    </a:moveTo>
                    <a:cubicBezTo>
                      <a:pt x="72" y="16"/>
                      <a:pt x="88" y="32"/>
                      <a:pt x="88" y="52"/>
                    </a:cubicBezTo>
                    <a:cubicBezTo>
                      <a:pt x="88" y="72"/>
                      <a:pt x="72" y="88"/>
                      <a:pt x="52" y="88"/>
                    </a:cubicBezTo>
                    <a:cubicBezTo>
                      <a:pt x="32" y="88"/>
                      <a:pt x="16" y="72"/>
                      <a:pt x="16" y="52"/>
                    </a:cubicBezTo>
                    <a:cubicBezTo>
                      <a:pt x="16" y="32"/>
                      <a:pt x="32" y="16"/>
                      <a:pt x="52" y="16"/>
                    </a:cubicBezTo>
                    <a:moveTo>
                      <a:pt x="52" y="0"/>
                    </a:moveTo>
                    <a:cubicBezTo>
                      <a:pt x="23" y="0"/>
                      <a:pt x="0" y="23"/>
                      <a:pt x="0" y="52"/>
                    </a:cubicBezTo>
                    <a:cubicBezTo>
                      <a:pt x="0" y="81"/>
                      <a:pt x="23" y="104"/>
                      <a:pt x="52" y="104"/>
                    </a:cubicBezTo>
                    <a:cubicBezTo>
                      <a:pt x="81" y="104"/>
                      <a:pt x="104" y="81"/>
                      <a:pt x="104" y="52"/>
                    </a:cubicBezTo>
                    <a:cubicBezTo>
                      <a:pt x="104" y="23"/>
                      <a:pt x="81" y="0"/>
                      <a:pt x="5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Oval 119"/>
              <p:cNvSpPr>
                <a:spLocks noChangeArrowheads="1"/>
              </p:cNvSpPr>
              <p:nvPr/>
            </p:nvSpPr>
            <p:spPr bwMode="auto">
              <a:xfrm>
                <a:off x="111125" y="112713"/>
                <a:ext cx="119063" cy="1190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zh-CN" altLang="zh-CN" sz="1800">
                  <a:solidFill>
                    <a:srgbClr val="000000"/>
                  </a:solidFill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5" name="文本框 21"/>
            <p:cNvSpPr>
              <a:spLocks noChangeArrowheads="1"/>
            </p:cNvSpPr>
            <p:nvPr/>
          </p:nvSpPr>
          <p:spPr bwMode="auto">
            <a:xfrm>
              <a:off x="8794750" y="4335937"/>
              <a:ext cx="14478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反应迅速</a:t>
              </a:r>
              <a:endParaRPr lang="zh-CN" altLang="zh-CN" sz="1800">
                <a:ea typeface="宋体" panose="02010600030101010101" pitchFamily="2" charset="-122"/>
              </a:endParaRPr>
            </a:p>
          </p:txBody>
        </p:sp>
        <p:grpSp>
          <p:nvGrpSpPr>
            <p:cNvPr id="16" name="Group 14"/>
            <p:cNvGrpSpPr>
              <a:grpSpLocks/>
            </p:cNvGrpSpPr>
            <p:nvPr/>
          </p:nvGrpSpPr>
          <p:grpSpPr bwMode="auto">
            <a:xfrm>
              <a:off x="9013825" y="3238974"/>
              <a:ext cx="938213" cy="1001713"/>
              <a:chOff x="0" y="0"/>
              <a:chExt cx="355600" cy="379413"/>
            </a:xfrm>
          </p:grpSpPr>
          <p:sp>
            <p:nvSpPr>
              <p:cNvPr id="17" name="Freeform 122"/>
              <p:cNvSpPr>
                <a:spLocks noChangeArrowheads="1"/>
              </p:cNvSpPr>
              <p:nvPr/>
            </p:nvSpPr>
            <p:spPr bwMode="auto">
              <a:xfrm>
                <a:off x="125413" y="68263"/>
                <a:ext cx="138113" cy="169863"/>
              </a:xfrm>
              <a:custGeom>
                <a:avLst/>
                <a:gdLst>
                  <a:gd name="T0" fmla="*/ 2147483646 w 37"/>
                  <a:gd name="T1" fmla="*/ 2147483646 h 46"/>
                  <a:gd name="T2" fmla="*/ 2147483646 w 37"/>
                  <a:gd name="T3" fmla="*/ 0 h 46"/>
                  <a:gd name="T4" fmla="*/ 2147483646 w 37"/>
                  <a:gd name="T5" fmla="*/ 2147483646 h 46"/>
                  <a:gd name="T6" fmla="*/ 2147483646 w 37"/>
                  <a:gd name="T7" fmla="*/ 2147483646 h 46"/>
                  <a:gd name="T8" fmla="*/ 2147483646 w 37"/>
                  <a:gd name="T9" fmla="*/ 2147483646 h 46"/>
                  <a:gd name="T10" fmla="*/ 2147483646 w 37"/>
                  <a:gd name="T11" fmla="*/ 2147483646 h 46"/>
                  <a:gd name="T12" fmla="*/ 2147483646 w 37"/>
                  <a:gd name="T13" fmla="*/ 2147483646 h 46"/>
                  <a:gd name="T14" fmla="*/ 2147483646 w 37"/>
                  <a:gd name="T15" fmla="*/ 2147483646 h 46"/>
                  <a:gd name="T16" fmla="*/ 2147483646 w 37"/>
                  <a:gd name="T17" fmla="*/ 2147483646 h 4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7"/>
                  <a:gd name="T28" fmla="*/ 0 h 46"/>
                  <a:gd name="T29" fmla="*/ 37 w 37"/>
                  <a:gd name="T30" fmla="*/ 46 h 4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7" h="46">
                    <a:moveTo>
                      <a:pt x="21" y="3"/>
                    </a:moveTo>
                    <a:cubicBezTo>
                      <a:pt x="22" y="0"/>
                      <a:pt x="25" y="0"/>
                      <a:pt x="26" y="0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7" y="8"/>
                      <a:pt x="36" y="11"/>
                      <a:pt x="35" y="12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14" y="46"/>
                      <a:pt x="13" y="46"/>
                      <a:pt x="12" y="45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0" y="37"/>
                      <a:pt x="1" y="33"/>
                      <a:pt x="4" y="28"/>
                    </a:cubicBezTo>
                    <a:lnTo>
                      <a:pt x="21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" name="Oval 123"/>
              <p:cNvSpPr>
                <a:spLocks noChangeArrowheads="1"/>
              </p:cNvSpPr>
              <p:nvPr/>
            </p:nvSpPr>
            <p:spPr bwMode="auto">
              <a:xfrm>
                <a:off x="236538" y="0"/>
                <a:ext cx="71438" cy="682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zh-CN" altLang="zh-CN" sz="1800">
                  <a:solidFill>
                    <a:srgbClr val="000000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19" name="Freeform 124"/>
              <p:cNvSpPr>
                <a:spLocks noChangeArrowheads="1"/>
              </p:cNvSpPr>
              <p:nvPr/>
            </p:nvSpPr>
            <p:spPr bwMode="auto">
              <a:xfrm>
                <a:off x="69850" y="52388"/>
                <a:ext cx="163513" cy="77788"/>
              </a:xfrm>
              <a:custGeom>
                <a:avLst/>
                <a:gdLst>
                  <a:gd name="T0" fmla="*/ 2147483646 w 44"/>
                  <a:gd name="T1" fmla="*/ 2147483646 h 21"/>
                  <a:gd name="T2" fmla="*/ 2147483646 w 44"/>
                  <a:gd name="T3" fmla="*/ 0 h 21"/>
                  <a:gd name="T4" fmla="*/ 2147483646 w 44"/>
                  <a:gd name="T5" fmla="*/ 2147483646 h 21"/>
                  <a:gd name="T6" fmla="*/ 2147483646 w 44"/>
                  <a:gd name="T7" fmla="*/ 2147483646 h 21"/>
                  <a:gd name="T8" fmla="*/ 2147483646 w 44"/>
                  <a:gd name="T9" fmla="*/ 2147483646 h 21"/>
                  <a:gd name="T10" fmla="*/ 2147483646 w 44"/>
                  <a:gd name="T11" fmla="*/ 2147483646 h 21"/>
                  <a:gd name="T12" fmla="*/ 2147483646 w 44"/>
                  <a:gd name="T13" fmla="*/ 2147483646 h 21"/>
                  <a:gd name="T14" fmla="*/ 2147483646 w 44"/>
                  <a:gd name="T15" fmla="*/ 2147483646 h 21"/>
                  <a:gd name="T16" fmla="*/ 2147483646 w 44"/>
                  <a:gd name="T17" fmla="*/ 2147483646 h 21"/>
                  <a:gd name="T18" fmla="*/ 2147483646 w 44"/>
                  <a:gd name="T19" fmla="*/ 2147483646 h 21"/>
                  <a:gd name="T20" fmla="*/ 2147483646 w 44"/>
                  <a:gd name="T21" fmla="*/ 2147483646 h 2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4"/>
                  <a:gd name="T34" fmla="*/ 0 h 21"/>
                  <a:gd name="T35" fmla="*/ 44 w 44"/>
                  <a:gd name="T36" fmla="*/ 21 h 2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4" h="21">
                    <a:moveTo>
                      <a:pt x="40" y="4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1" y="0"/>
                      <a:pt x="20" y="0"/>
                      <a:pt x="19" y="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0" y="13"/>
                      <a:pt x="0" y="16"/>
                      <a:pt x="1" y="18"/>
                    </a:cubicBezTo>
                    <a:cubicBezTo>
                      <a:pt x="2" y="20"/>
                      <a:pt x="4" y="21"/>
                      <a:pt x="6" y="21"/>
                    </a:cubicBezTo>
                    <a:cubicBezTo>
                      <a:pt x="6" y="21"/>
                      <a:pt x="7" y="20"/>
                      <a:pt x="8" y="2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40" y="14"/>
                      <a:pt x="43" y="12"/>
                      <a:pt x="43" y="10"/>
                    </a:cubicBezTo>
                    <a:cubicBezTo>
                      <a:pt x="44" y="7"/>
                      <a:pt x="42" y="4"/>
                      <a:pt x="40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Freeform 125"/>
              <p:cNvSpPr>
                <a:spLocks noChangeArrowheads="1"/>
              </p:cNvSpPr>
              <p:nvPr/>
            </p:nvSpPr>
            <p:spPr bwMode="auto">
              <a:xfrm>
                <a:off x="0" y="220663"/>
                <a:ext cx="147638" cy="73025"/>
              </a:xfrm>
              <a:custGeom>
                <a:avLst/>
                <a:gdLst>
                  <a:gd name="T0" fmla="*/ 2147483646 w 40"/>
                  <a:gd name="T1" fmla="*/ 0 h 20"/>
                  <a:gd name="T2" fmla="*/ 2147483646 w 40"/>
                  <a:gd name="T3" fmla="*/ 2147483646 h 20"/>
                  <a:gd name="T4" fmla="*/ 2147483646 w 40"/>
                  <a:gd name="T5" fmla="*/ 2147483646 h 20"/>
                  <a:gd name="T6" fmla="*/ 2147483646 w 40"/>
                  <a:gd name="T7" fmla="*/ 2147483646 h 20"/>
                  <a:gd name="T8" fmla="*/ 0 w 40"/>
                  <a:gd name="T9" fmla="*/ 2147483646 h 20"/>
                  <a:gd name="T10" fmla="*/ 2147483646 w 40"/>
                  <a:gd name="T11" fmla="*/ 2147483646 h 20"/>
                  <a:gd name="T12" fmla="*/ 2147483646 w 40"/>
                  <a:gd name="T13" fmla="*/ 2147483646 h 20"/>
                  <a:gd name="T14" fmla="*/ 2147483646 w 40"/>
                  <a:gd name="T15" fmla="*/ 2147483646 h 20"/>
                  <a:gd name="T16" fmla="*/ 2147483646 w 40"/>
                  <a:gd name="T17" fmla="*/ 2147483646 h 20"/>
                  <a:gd name="T18" fmla="*/ 2147483646 w 40"/>
                  <a:gd name="T19" fmla="*/ 2147483646 h 20"/>
                  <a:gd name="T20" fmla="*/ 2147483646 w 40"/>
                  <a:gd name="T21" fmla="*/ 0 h 2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0"/>
                  <a:gd name="T34" fmla="*/ 0 h 20"/>
                  <a:gd name="T35" fmla="*/ 40 w 40"/>
                  <a:gd name="T36" fmla="*/ 20 h 2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0" h="20">
                    <a:moveTo>
                      <a:pt x="32" y="0"/>
                    </a:moveTo>
                    <a:cubicBezTo>
                      <a:pt x="26" y="8"/>
                      <a:pt x="26" y="8"/>
                      <a:pt x="2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3" y="8"/>
                      <a:pt x="0" y="11"/>
                      <a:pt x="0" y="14"/>
                    </a:cubicBezTo>
                    <a:cubicBezTo>
                      <a:pt x="0" y="17"/>
                      <a:pt x="2" y="20"/>
                      <a:pt x="6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31" y="20"/>
                      <a:pt x="33" y="19"/>
                      <a:pt x="35" y="17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0" y="9"/>
                      <a:pt x="32" y="3"/>
                      <a:pt x="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Freeform 126"/>
              <p:cNvSpPr>
                <a:spLocks noChangeArrowheads="1"/>
              </p:cNvSpPr>
              <p:nvPr/>
            </p:nvSpPr>
            <p:spPr bwMode="auto">
              <a:xfrm>
                <a:off x="155575" y="190500"/>
                <a:ext cx="111125" cy="188913"/>
              </a:xfrm>
              <a:custGeom>
                <a:avLst/>
                <a:gdLst>
                  <a:gd name="T0" fmla="*/ 2147483646 w 30"/>
                  <a:gd name="T1" fmla="*/ 2147483646 h 51"/>
                  <a:gd name="T2" fmla="*/ 2147483646 w 30"/>
                  <a:gd name="T3" fmla="*/ 2147483646 h 51"/>
                  <a:gd name="T4" fmla="*/ 2147483646 w 30"/>
                  <a:gd name="T5" fmla="*/ 2147483646 h 51"/>
                  <a:gd name="T6" fmla="*/ 2147483646 w 30"/>
                  <a:gd name="T7" fmla="*/ 2147483646 h 51"/>
                  <a:gd name="T8" fmla="*/ 2147483646 w 30"/>
                  <a:gd name="T9" fmla="*/ 2147483646 h 51"/>
                  <a:gd name="T10" fmla="*/ 2147483646 w 30"/>
                  <a:gd name="T11" fmla="*/ 2147483646 h 51"/>
                  <a:gd name="T12" fmla="*/ 2147483646 w 30"/>
                  <a:gd name="T13" fmla="*/ 2147483646 h 51"/>
                  <a:gd name="T14" fmla="*/ 2147483646 w 30"/>
                  <a:gd name="T15" fmla="*/ 2147483646 h 51"/>
                  <a:gd name="T16" fmla="*/ 2147483646 w 30"/>
                  <a:gd name="T17" fmla="*/ 2147483646 h 51"/>
                  <a:gd name="T18" fmla="*/ 2147483646 w 30"/>
                  <a:gd name="T19" fmla="*/ 2147483646 h 51"/>
                  <a:gd name="T20" fmla="*/ 2147483646 w 30"/>
                  <a:gd name="T21" fmla="*/ 2147483646 h 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0"/>
                  <a:gd name="T34" fmla="*/ 0 h 51"/>
                  <a:gd name="T35" fmla="*/ 30 w 30"/>
                  <a:gd name="T36" fmla="*/ 51 h 5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0" h="51">
                    <a:moveTo>
                      <a:pt x="27" y="14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7" y="0"/>
                      <a:pt x="3" y="1"/>
                      <a:pt x="1" y="4"/>
                    </a:cubicBezTo>
                    <a:cubicBezTo>
                      <a:pt x="0" y="6"/>
                      <a:pt x="0" y="10"/>
                      <a:pt x="3" y="12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5" y="46"/>
                      <a:pt x="6" y="50"/>
                      <a:pt x="9" y="51"/>
                    </a:cubicBezTo>
                    <a:cubicBezTo>
                      <a:pt x="10" y="51"/>
                      <a:pt x="11" y="51"/>
                      <a:pt x="12" y="51"/>
                    </a:cubicBezTo>
                    <a:cubicBezTo>
                      <a:pt x="14" y="51"/>
                      <a:pt x="16" y="50"/>
                      <a:pt x="17" y="48"/>
                    </a:cubicBezTo>
                    <a:cubicBezTo>
                      <a:pt x="29" y="21"/>
                      <a:pt x="29" y="21"/>
                      <a:pt x="29" y="21"/>
                    </a:cubicBezTo>
                    <a:cubicBezTo>
                      <a:pt x="30" y="19"/>
                      <a:pt x="29" y="16"/>
                      <a:pt x="27" y="1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127"/>
              <p:cNvSpPr>
                <a:spLocks noChangeArrowheads="1"/>
              </p:cNvSpPr>
              <p:nvPr/>
            </p:nvSpPr>
            <p:spPr bwMode="auto">
              <a:xfrm>
                <a:off x="222250" y="85725"/>
                <a:ext cx="133350" cy="107950"/>
              </a:xfrm>
              <a:custGeom>
                <a:avLst/>
                <a:gdLst>
                  <a:gd name="T0" fmla="*/ 2147483646 w 36"/>
                  <a:gd name="T1" fmla="*/ 2147483646 h 29"/>
                  <a:gd name="T2" fmla="*/ 2147483646 w 36"/>
                  <a:gd name="T3" fmla="*/ 2147483646 h 29"/>
                  <a:gd name="T4" fmla="*/ 2147483646 w 36"/>
                  <a:gd name="T5" fmla="*/ 2147483646 h 29"/>
                  <a:gd name="T6" fmla="*/ 2147483646 w 36"/>
                  <a:gd name="T7" fmla="*/ 2147483646 h 29"/>
                  <a:gd name="T8" fmla="*/ 2147483646 w 36"/>
                  <a:gd name="T9" fmla="*/ 2147483646 h 29"/>
                  <a:gd name="T10" fmla="*/ 2147483646 w 36"/>
                  <a:gd name="T11" fmla="*/ 2147483646 h 29"/>
                  <a:gd name="T12" fmla="*/ 2147483646 w 36"/>
                  <a:gd name="T13" fmla="*/ 2147483646 h 29"/>
                  <a:gd name="T14" fmla="*/ 2147483646 w 36"/>
                  <a:gd name="T15" fmla="*/ 2147483646 h 29"/>
                  <a:gd name="T16" fmla="*/ 2147483646 w 36"/>
                  <a:gd name="T17" fmla="*/ 2147483646 h 29"/>
                  <a:gd name="T18" fmla="*/ 2147483646 w 36"/>
                  <a:gd name="T19" fmla="*/ 2147483646 h 29"/>
                  <a:gd name="T20" fmla="*/ 2147483646 w 36"/>
                  <a:gd name="T21" fmla="*/ 2147483646 h 2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6"/>
                  <a:gd name="T34" fmla="*/ 0 h 29"/>
                  <a:gd name="T35" fmla="*/ 36 w 36"/>
                  <a:gd name="T36" fmla="*/ 29 h 2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6" h="29">
                    <a:moveTo>
                      <a:pt x="31" y="19"/>
                    </a:moveTo>
                    <a:cubicBezTo>
                      <a:pt x="17" y="18"/>
                      <a:pt x="17" y="18"/>
                      <a:pt x="17" y="18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1"/>
                      <a:pt x="6" y="0"/>
                      <a:pt x="4" y="1"/>
                    </a:cubicBezTo>
                    <a:cubicBezTo>
                      <a:pt x="1" y="2"/>
                      <a:pt x="0" y="5"/>
                      <a:pt x="1" y="7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6"/>
                      <a:pt x="11" y="27"/>
                      <a:pt x="13" y="27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3" y="29"/>
                      <a:pt x="35" y="27"/>
                      <a:pt x="35" y="25"/>
                    </a:cubicBezTo>
                    <a:cubicBezTo>
                      <a:pt x="36" y="22"/>
                      <a:pt x="34" y="20"/>
                      <a:pt x="31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5" name="文本框 4"/>
          <p:cNvSpPr txBox="1"/>
          <p:nvPr/>
        </p:nvSpPr>
        <p:spPr>
          <a:xfrm>
            <a:off x="1784804" y="5341425"/>
            <a:ext cx="3711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方正综艺简体" panose="03000509000000000000" pitchFamily="65" charset="-122"/>
                <a:ea typeface="方正综艺简体" panose="03000509000000000000" pitchFamily="65" charset="-122"/>
              </a:rPr>
              <a:t>铁娘子  撒切尔夫人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-26124" y="263891"/>
            <a:ext cx="3095895" cy="640621"/>
            <a:chOff x="-182880" y="240673"/>
            <a:chExt cx="3095895" cy="1091738"/>
          </a:xfrm>
        </p:grpSpPr>
        <p:sp>
          <p:nvSpPr>
            <p:cNvPr id="25" name="五边形 24"/>
            <p:cNvSpPr/>
            <p:nvPr/>
          </p:nvSpPr>
          <p:spPr>
            <a:xfrm>
              <a:off x="-156754" y="240673"/>
              <a:ext cx="3069769" cy="1091738"/>
            </a:xfrm>
            <a:prstGeom prst="homePlat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-182880" y="240673"/>
              <a:ext cx="198246" cy="1091738"/>
            </a:xfrm>
            <a:prstGeom prst="rect">
              <a:avLst/>
            </a:prstGeom>
            <a:solidFill>
              <a:srgbClr val="E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46630" y="330485"/>
            <a:ext cx="1967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举个例子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8653923"/>
      </p:ext>
    </p:extLst>
  </p:cSld>
  <p:clrMapOvr>
    <a:masterClrMapping/>
  </p:clrMapOvr>
  <p:transition spd="slow" advClick="0" advTm="6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455370" y="1256021"/>
            <a:ext cx="3897443" cy="3897443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784803" y="5341425"/>
            <a:ext cx="3568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方正综艺简体" panose="03000509000000000000" pitchFamily="65" charset="-122"/>
                <a:ea typeface="方正综艺简体" panose="03000509000000000000" pitchFamily="65" charset="-122"/>
              </a:rPr>
              <a:t>风流</a:t>
            </a:r>
            <a:r>
              <a:rPr lang="zh-CN" altLang="en-US" sz="3200" dirty="0" smtClean="0">
                <a:latin typeface="方正综艺简体" panose="03000509000000000000" pitchFamily="65" charset="-122"/>
                <a:ea typeface="方正综艺简体" panose="03000509000000000000" pitchFamily="65" charset="-122"/>
              </a:rPr>
              <a:t>总统  克林顿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311900" y="1182302"/>
            <a:ext cx="4248150" cy="3816350"/>
            <a:chOff x="6311900" y="1161520"/>
            <a:chExt cx="4248150" cy="3816350"/>
          </a:xfrm>
        </p:grpSpPr>
        <p:sp>
          <p:nvSpPr>
            <p:cNvPr id="24" name="圆角矩形 47"/>
            <p:cNvSpPr>
              <a:spLocks noChangeArrowheads="1"/>
            </p:cNvSpPr>
            <p:nvPr/>
          </p:nvSpPr>
          <p:spPr bwMode="auto">
            <a:xfrm>
              <a:off x="6311900" y="1161520"/>
              <a:ext cx="4248150" cy="3816350"/>
            </a:xfrm>
            <a:prstGeom prst="roundRect">
              <a:avLst>
                <a:gd name="adj" fmla="val 3574"/>
              </a:avLst>
            </a:prstGeom>
            <a:solidFill>
              <a:srgbClr val="FF6600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5" name="文本框 43"/>
            <p:cNvSpPr>
              <a:spLocks noChangeArrowheads="1"/>
            </p:cNvSpPr>
            <p:nvPr/>
          </p:nvSpPr>
          <p:spPr bwMode="auto">
            <a:xfrm>
              <a:off x="6697663" y="2341033"/>
              <a:ext cx="3475037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9pPr>
            </a:lstStyle>
            <a:p>
              <a:pPr algn="dist">
                <a:spcBef>
                  <a:spcPct val="0"/>
                </a:spcBef>
                <a:buFontTx/>
                <a:buNone/>
              </a:pPr>
              <a:r>
                <a:rPr lang="zh-CN" altLang="zh-CN">
                  <a:solidFill>
                    <a:schemeClr val="bg1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关注人，行动快</a:t>
              </a:r>
              <a:endParaRPr lang="zh-CN" altLang="zh-CN" sz="1800">
                <a:ea typeface="宋体" panose="02010600030101010101" pitchFamily="2" charset="-122"/>
              </a:endParaRPr>
            </a:p>
          </p:txBody>
        </p:sp>
        <p:sp>
          <p:nvSpPr>
            <p:cNvPr id="26" name="直接连接符 3"/>
            <p:cNvSpPr>
              <a:spLocks noChangeShapeType="1"/>
            </p:cNvSpPr>
            <p:nvPr/>
          </p:nvSpPr>
          <p:spPr bwMode="auto">
            <a:xfrm>
              <a:off x="8435975" y="2998258"/>
              <a:ext cx="4763" cy="197961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文本框 50"/>
            <p:cNvSpPr>
              <a:spLocks noChangeArrowheads="1"/>
            </p:cNvSpPr>
            <p:nvPr/>
          </p:nvSpPr>
          <p:spPr bwMode="auto">
            <a:xfrm>
              <a:off x="6624638" y="1288520"/>
              <a:ext cx="3624262" cy="116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zh-CN" sz="7000" b="1" dirty="0">
                  <a:solidFill>
                    <a:srgbClr val="FFC000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I</a:t>
              </a:r>
              <a:r>
                <a:rPr lang="zh-CN" altLang="zh-CN" sz="3600" b="1" dirty="0">
                  <a:solidFill>
                    <a:srgbClr val="FFC000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r>
                <a:rPr lang="zh-CN" altLang="zh-CN" sz="7000" dirty="0">
                  <a:solidFill>
                    <a:srgbClr val="FFFFFF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  <a:sym typeface="微软雅黑" panose="020B0503020204020204" pitchFamily="34" charset="-122"/>
                </a:rPr>
                <a:t>影响者</a:t>
              </a:r>
              <a:endParaRPr lang="zh-CN" altLang="zh-CN" sz="1800" dirty="0"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28" name="直接连接符 52"/>
            <p:cNvSpPr>
              <a:spLocks noChangeShapeType="1"/>
            </p:cNvSpPr>
            <p:nvPr/>
          </p:nvSpPr>
          <p:spPr bwMode="auto">
            <a:xfrm>
              <a:off x="6311900" y="3001433"/>
              <a:ext cx="4248150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文本框 17"/>
            <p:cNvSpPr>
              <a:spLocks noChangeArrowheads="1"/>
            </p:cNvSpPr>
            <p:nvPr/>
          </p:nvSpPr>
          <p:spPr bwMode="auto">
            <a:xfrm>
              <a:off x="6616700" y="4336520"/>
              <a:ext cx="14351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热爱交际</a:t>
              </a:r>
              <a:endParaRPr lang="zh-CN" altLang="zh-CN" sz="1800">
                <a:ea typeface="宋体" panose="02010600030101010101" pitchFamily="2" charset="-122"/>
              </a:endParaRPr>
            </a:p>
          </p:txBody>
        </p:sp>
        <p:sp>
          <p:nvSpPr>
            <p:cNvPr id="30" name="文本框 18"/>
            <p:cNvSpPr>
              <a:spLocks noChangeArrowheads="1"/>
            </p:cNvSpPr>
            <p:nvPr/>
          </p:nvSpPr>
          <p:spPr bwMode="auto">
            <a:xfrm>
              <a:off x="8794750" y="4336520"/>
              <a:ext cx="14478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幽默风趣</a:t>
              </a:r>
              <a:endParaRPr lang="zh-CN" altLang="zh-CN" sz="1800">
                <a:ea typeface="宋体" panose="02010600030101010101" pitchFamily="2" charset="-122"/>
              </a:endParaRPr>
            </a:p>
          </p:txBody>
        </p:sp>
        <p:grpSp>
          <p:nvGrpSpPr>
            <p:cNvPr id="31" name="Group 11"/>
            <p:cNvGrpSpPr>
              <a:grpSpLocks/>
            </p:cNvGrpSpPr>
            <p:nvPr/>
          </p:nvGrpSpPr>
          <p:grpSpPr bwMode="auto">
            <a:xfrm>
              <a:off x="9012238" y="3282420"/>
              <a:ext cx="1012825" cy="962025"/>
              <a:chOff x="0" y="0"/>
              <a:chExt cx="446088" cy="423863"/>
            </a:xfrm>
          </p:grpSpPr>
          <p:sp>
            <p:nvSpPr>
              <p:cNvPr id="32" name="Freeform 199"/>
              <p:cNvSpPr>
                <a:spLocks noChangeArrowheads="1"/>
              </p:cNvSpPr>
              <p:nvPr/>
            </p:nvSpPr>
            <p:spPr bwMode="auto">
              <a:xfrm>
                <a:off x="0" y="119062"/>
                <a:ext cx="446088" cy="139700"/>
              </a:xfrm>
              <a:custGeom>
                <a:avLst/>
                <a:gdLst>
                  <a:gd name="T0" fmla="*/ 2147483646 w 109"/>
                  <a:gd name="T1" fmla="*/ 2147483646 h 34"/>
                  <a:gd name="T2" fmla="*/ 2147483646 w 109"/>
                  <a:gd name="T3" fmla="*/ 2147483646 h 34"/>
                  <a:gd name="T4" fmla="*/ 2147483646 w 109"/>
                  <a:gd name="T5" fmla="*/ 2147483646 h 34"/>
                  <a:gd name="T6" fmla="*/ 2147483646 w 109"/>
                  <a:gd name="T7" fmla="*/ 2147483646 h 34"/>
                  <a:gd name="T8" fmla="*/ 2147483646 w 109"/>
                  <a:gd name="T9" fmla="*/ 2147483646 h 34"/>
                  <a:gd name="T10" fmla="*/ 2147483646 w 109"/>
                  <a:gd name="T11" fmla="*/ 2147483646 h 34"/>
                  <a:gd name="T12" fmla="*/ 2147483646 w 109"/>
                  <a:gd name="T13" fmla="*/ 2147483646 h 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9"/>
                  <a:gd name="T22" fmla="*/ 0 h 34"/>
                  <a:gd name="T23" fmla="*/ 109 w 109"/>
                  <a:gd name="T24" fmla="*/ 34 h 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9" h="34">
                    <a:moveTo>
                      <a:pt x="103" y="10"/>
                    </a:moveTo>
                    <a:cubicBezTo>
                      <a:pt x="109" y="17"/>
                      <a:pt x="108" y="29"/>
                      <a:pt x="89" y="33"/>
                    </a:cubicBezTo>
                    <a:cubicBezTo>
                      <a:pt x="89" y="25"/>
                      <a:pt x="74" y="22"/>
                      <a:pt x="55" y="22"/>
                    </a:cubicBezTo>
                    <a:cubicBezTo>
                      <a:pt x="35" y="22"/>
                      <a:pt x="21" y="25"/>
                      <a:pt x="21" y="34"/>
                    </a:cubicBezTo>
                    <a:cubicBezTo>
                      <a:pt x="1" y="30"/>
                      <a:pt x="0" y="16"/>
                      <a:pt x="8" y="9"/>
                    </a:cubicBezTo>
                    <a:cubicBezTo>
                      <a:pt x="17" y="1"/>
                      <a:pt x="21" y="15"/>
                      <a:pt x="55" y="15"/>
                    </a:cubicBezTo>
                    <a:cubicBezTo>
                      <a:pt x="86" y="15"/>
                      <a:pt x="93" y="0"/>
                      <a:pt x="103" y="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" name="Freeform 200"/>
              <p:cNvSpPr>
                <a:spLocks noChangeArrowheads="1"/>
              </p:cNvSpPr>
              <p:nvPr/>
            </p:nvSpPr>
            <p:spPr bwMode="auto">
              <a:xfrm>
                <a:off x="93662" y="0"/>
                <a:ext cx="261938" cy="157163"/>
              </a:xfrm>
              <a:custGeom>
                <a:avLst/>
                <a:gdLst>
                  <a:gd name="T0" fmla="*/ 2147483646 w 64"/>
                  <a:gd name="T1" fmla="*/ 2147483646 h 38"/>
                  <a:gd name="T2" fmla="*/ 2147483646 w 64"/>
                  <a:gd name="T3" fmla="*/ 2147483646 h 38"/>
                  <a:gd name="T4" fmla="*/ 2147483646 w 64"/>
                  <a:gd name="T5" fmla="*/ 2147483646 h 38"/>
                  <a:gd name="T6" fmla="*/ 2147483646 w 64"/>
                  <a:gd name="T7" fmla="*/ 0 h 38"/>
                  <a:gd name="T8" fmla="*/ 0 w 64"/>
                  <a:gd name="T9" fmla="*/ 2147483646 h 38"/>
                  <a:gd name="T10" fmla="*/ 0 w 64"/>
                  <a:gd name="T11" fmla="*/ 2147483646 h 38"/>
                  <a:gd name="T12" fmla="*/ 2147483646 w 64"/>
                  <a:gd name="T13" fmla="*/ 2147483646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38"/>
                  <a:gd name="T23" fmla="*/ 64 w 64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38">
                    <a:moveTo>
                      <a:pt x="32" y="38"/>
                    </a:moveTo>
                    <a:cubicBezTo>
                      <a:pt x="47" y="38"/>
                      <a:pt x="64" y="31"/>
                      <a:pt x="64" y="31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13"/>
                      <a:pt x="55" y="0"/>
                      <a:pt x="32" y="0"/>
                    </a:cubicBezTo>
                    <a:cubicBezTo>
                      <a:pt x="8" y="0"/>
                      <a:pt x="0" y="13"/>
                      <a:pt x="0" y="26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18" y="38"/>
                      <a:pt x="32" y="3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" name="Freeform 201"/>
              <p:cNvSpPr>
                <a:spLocks noChangeArrowheads="1"/>
              </p:cNvSpPr>
              <p:nvPr/>
            </p:nvSpPr>
            <p:spPr bwMode="auto">
              <a:xfrm>
                <a:off x="192087" y="242887"/>
                <a:ext cx="65088" cy="65088"/>
              </a:xfrm>
              <a:custGeom>
                <a:avLst/>
                <a:gdLst>
                  <a:gd name="T0" fmla="*/ 2147483646 w 16"/>
                  <a:gd name="T1" fmla="*/ 0 h 16"/>
                  <a:gd name="T2" fmla="*/ 2147483646 w 16"/>
                  <a:gd name="T3" fmla="*/ 2147483646 h 16"/>
                  <a:gd name="T4" fmla="*/ 2147483646 w 16"/>
                  <a:gd name="T5" fmla="*/ 2147483646 h 16"/>
                  <a:gd name="T6" fmla="*/ 2147483646 w 16"/>
                  <a:gd name="T7" fmla="*/ 2147483646 h 16"/>
                  <a:gd name="T8" fmla="*/ 2147483646 w 16"/>
                  <a:gd name="T9" fmla="*/ 2147483646 h 16"/>
                  <a:gd name="T10" fmla="*/ 2147483646 w 16"/>
                  <a:gd name="T11" fmla="*/ 2147483646 h 16"/>
                  <a:gd name="T12" fmla="*/ 2147483646 w 16"/>
                  <a:gd name="T13" fmla="*/ 2147483646 h 16"/>
                  <a:gd name="T14" fmla="*/ 0 w 16"/>
                  <a:gd name="T15" fmla="*/ 2147483646 h 16"/>
                  <a:gd name="T16" fmla="*/ 2147483646 w 16"/>
                  <a:gd name="T17" fmla="*/ 2147483646 h 16"/>
                  <a:gd name="T18" fmla="*/ 2147483646 w 16"/>
                  <a:gd name="T19" fmla="*/ 2147483646 h 16"/>
                  <a:gd name="T20" fmla="*/ 2147483646 w 16"/>
                  <a:gd name="T21" fmla="*/ 0 h 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6"/>
                  <a:gd name="T34" fmla="*/ 0 h 16"/>
                  <a:gd name="T35" fmla="*/ 16 w 16"/>
                  <a:gd name="T36" fmla="*/ 16 h 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6" h="16">
                    <a:moveTo>
                      <a:pt x="8" y="0"/>
                    </a:moveTo>
                    <a:cubicBezTo>
                      <a:pt x="6" y="0"/>
                      <a:pt x="5" y="1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7" y="2"/>
                      <a:pt x="9" y="3"/>
                      <a:pt x="9" y="5"/>
                    </a:cubicBezTo>
                    <a:cubicBezTo>
                      <a:pt x="9" y="7"/>
                      <a:pt x="7" y="9"/>
                      <a:pt x="5" y="9"/>
                    </a:cubicBezTo>
                    <a:cubicBezTo>
                      <a:pt x="3" y="9"/>
                      <a:pt x="1" y="7"/>
                      <a:pt x="1" y="5"/>
                    </a:cubicBezTo>
                    <a:cubicBezTo>
                      <a:pt x="1" y="5"/>
                      <a:pt x="2" y="4"/>
                      <a:pt x="2" y="3"/>
                    </a:cubicBezTo>
                    <a:cubicBezTo>
                      <a:pt x="1" y="5"/>
                      <a:pt x="0" y="6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12" y="16"/>
                      <a:pt x="16" y="12"/>
                      <a:pt x="16" y="8"/>
                    </a:cubicBezTo>
                    <a:cubicBezTo>
                      <a:pt x="16" y="4"/>
                      <a:pt x="12" y="0"/>
                      <a:pt x="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" name="Freeform 202"/>
              <p:cNvSpPr>
                <a:spLocks noEditPoints="1" noChangeArrowheads="1"/>
              </p:cNvSpPr>
              <p:nvPr/>
            </p:nvSpPr>
            <p:spPr bwMode="auto">
              <a:xfrm>
                <a:off x="88900" y="307975"/>
                <a:ext cx="266700" cy="115888"/>
              </a:xfrm>
              <a:custGeom>
                <a:avLst/>
                <a:gdLst>
                  <a:gd name="T0" fmla="*/ 2147483646 w 65"/>
                  <a:gd name="T1" fmla="*/ 2147483646 h 28"/>
                  <a:gd name="T2" fmla="*/ 2147483646 w 65"/>
                  <a:gd name="T3" fmla="*/ 2147483646 h 28"/>
                  <a:gd name="T4" fmla="*/ 2147483646 w 65"/>
                  <a:gd name="T5" fmla="*/ 2147483646 h 28"/>
                  <a:gd name="T6" fmla="*/ 2147483646 w 65"/>
                  <a:gd name="T7" fmla="*/ 2147483646 h 28"/>
                  <a:gd name="T8" fmla="*/ 2147483646 w 65"/>
                  <a:gd name="T9" fmla="*/ 2147483646 h 28"/>
                  <a:gd name="T10" fmla="*/ 2147483646 w 65"/>
                  <a:gd name="T11" fmla="*/ 2147483646 h 28"/>
                  <a:gd name="T12" fmla="*/ 2147483646 w 65"/>
                  <a:gd name="T13" fmla="*/ 2147483646 h 28"/>
                  <a:gd name="T14" fmla="*/ 2147483646 w 65"/>
                  <a:gd name="T15" fmla="*/ 2147483646 h 28"/>
                  <a:gd name="T16" fmla="*/ 2147483646 w 65"/>
                  <a:gd name="T17" fmla="*/ 2147483646 h 28"/>
                  <a:gd name="T18" fmla="*/ 2147483646 w 65"/>
                  <a:gd name="T19" fmla="*/ 0 h 28"/>
                  <a:gd name="T20" fmla="*/ 2147483646 w 65"/>
                  <a:gd name="T21" fmla="*/ 2147483646 h 28"/>
                  <a:gd name="T22" fmla="*/ 2147483646 w 65"/>
                  <a:gd name="T23" fmla="*/ 2147483646 h 28"/>
                  <a:gd name="T24" fmla="*/ 2147483646 w 65"/>
                  <a:gd name="T25" fmla="*/ 2147483646 h 28"/>
                  <a:gd name="T26" fmla="*/ 2147483646 w 65"/>
                  <a:gd name="T27" fmla="*/ 2147483646 h 28"/>
                  <a:gd name="T28" fmla="*/ 2147483646 w 65"/>
                  <a:gd name="T29" fmla="*/ 2147483646 h 28"/>
                  <a:gd name="T30" fmla="*/ 2147483646 w 65"/>
                  <a:gd name="T31" fmla="*/ 0 h 2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5"/>
                  <a:gd name="T49" fmla="*/ 0 h 28"/>
                  <a:gd name="T50" fmla="*/ 65 w 65"/>
                  <a:gd name="T51" fmla="*/ 28 h 2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5" h="28">
                    <a:moveTo>
                      <a:pt x="12" y="8"/>
                    </a:moveTo>
                    <a:cubicBezTo>
                      <a:pt x="13" y="8"/>
                      <a:pt x="14" y="9"/>
                      <a:pt x="15" y="9"/>
                    </a:cubicBezTo>
                    <a:cubicBezTo>
                      <a:pt x="19" y="12"/>
                      <a:pt x="25" y="16"/>
                      <a:pt x="33" y="16"/>
                    </a:cubicBezTo>
                    <a:cubicBezTo>
                      <a:pt x="41" y="16"/>
                      <a:pt x="48" y="12"/>
                      <a:pt x="52" y="9"/>
                    </a:cubicBezTo>
                    <a:cubicBezTo>
                      <a:pt x="52" y="9"/>
                      <a:pt x="53" y="9"/>
                      <a:pt x="53" y="8"/>
                    </a:cubicBezTo>
                    <a:cubicBezTo>
                      <a:pt x="53" y="10"/>
                      <a:pt x="52" y="11"/>
                      <a:pt x="50" y="13"/>
                    </a:cubicBezTo>
                    <a:cubicBezTo>
                      <a:pt x="46" y="17"/>
                      <a:pt x="40" y="21"/>
                      <a:pt x="33" y="21"/>
                    </a:cubicBezTo>
                    <a:cubicBezTo>
                      <a:pt x="26" y="21"/>
                      <a:pt x="19" y="17"/>
                      <a:pt x="15" y="12"/>
                    </a:cubicBezTo>
                    <a:cubicBezTo>
                      <a:pt x="14" y="10"/>
                      <a:pt x="13" y="9"/>
                      <a:pt x="12" y="8"/>
                    </a:cubicBezTo>
                    <a:moveTo>
                      <a:pt x="11" y="0"/>
                    </a:moveTo>
                    <a:cubicBezTo>
                      <a:pt x="9" y="0"/>
                      <a:pt x="8" y="1"/>
                      <a:pt x="7" y="2"/>
                    </a:cubicBezTo>
                    <a:cubicBezTo>
                      <a:pt x="0" y="9"/>
                      <a:pt x="16" y="28"/>
                      <a:pt x="33" y="28"/>
                    </a:cubicBezTo>
                    <a:cubicBezTo>
                      <a:pt x="50" y="28"/>
                      <a:pt x="65" y="8"/>
                      <a:pt x="59" y="2"/>
                    </a:cubicBezTo>
                    <a:cubicBezTo>
                      <a:pt x="58" y="1"/>
                      <a:pt x="57" y="1"/>
                      <a:pt x="56" y="1"/>
                    </a:cubicBezTo>
                    <a:cubicBezTo>
                      <a:pt x="51" y="1"/>
                      <a:pt x="44" y="10"/>
                      <a:pt x="33" y="10"/>
                    </a:cubicBezTo>
                    <a:cubicBezTo>
                      <a:pt x="22" y="10"/>
                      <a:pt x="16" y="0"/>
                      <a:pt x="1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6" name="Freeform 220"/>
            <p:cNvSpPr>
              <a:spLocks noChangeArrowheads="1"/>
            </p:cNvSpPr>
            <p:nvPr/>
          </p:nvSpPr>
          <p:spPr bwMode="auto">
            <a:xfrm>
              <a:off x="6935788" y="3344333"/>
              <a:ext cx="919162" cy="901700"/>
            </a:xfrm>
            <a:custGeom>
              <a:avLst/>
              <a:gdLst>
                <a:gd name="T0" fmla="*/ 2147483646 w 102"/>
                <a:gd name="T1" fmla="*/ 2147483646 h 100"/>
                <a:gd name="T2" fmla="*/ 2147483646 w 102"/>
                <a:gd name="T3" fmla="*/ 2147483646 h 100"/>
                <a:gd name="T4" fmla="*/ 2147483646 w 102"/>
                <a:gd name="T5" fmla="*/ 2147483646 h 100"/>
                <a:gd name="T6" fmla="*/ 2147483646 w 102"/>
                <a:gd name="T7" fmla="*/ 2147483646 h 100"/>
                <a:gd name="T8" fmla="*/ 2147483646 w 102"/>
                <a:gd name="T9" fmla="*/ 2147483646 h 100"/>
                <a:gd name="T10" fmla="*/ 2147483646 w 102"/>
                <a:gd name="T11" fmla="*/ 2147483646 h 100"/>
                <a:gd name="T12" fmla="*/ 2147483646 w 102"/>
                <a:gd name="T13" fmla="*/ 2147483646 h 100"/>
                <a:gd name="T14" fmla="*/ 2147483646 w 102"/>
                <a:gd name="T15" fmla="*/ 2147483646 h 100"/>
                <a:gd name="T16" fmla="*/ 2147483646 w 102"/>
                <a:gd name="T17" fmla="*/ 2147483646 h 100"/>
                <a:gd name="T18" fmla="*/ 2147483646 w 102"/>
                <a:gd name="T19" fmla="*/ 2147483646 h 100"/>
                <a:gd name="T20" fmla="*/ 2147483646 w 102"/>
                <a:gd name="T21" fmla="*/ 2147483646 h 100"/>
                <a:gd name="T22" fmla="*/ 2147483646 w 102"/>
                <a:gd name="T23" fmla="*/ 2147483646 h 100"/>
                <a:gd name="T24" fmla="*/ 2147483646 w 102"/>
                <a:gd name="T25" fmla="*/ 2147483646 h 100"/>
                <a:gd name="T26" fmla="*/ 2147483646 w 102"/>
                <a:gd name="T27" fmla="*/ 2147483646 h 100"/>
                <a:gd name="T28" fmla="*/ 2147483646 w 102"/>
                <a:gd name="T29" fmla="*/ 2147483646 h 100"/>
                <a:gd name="T30" fmla="*/ 2147483646 w 102"/>
                <a:gd name="T31" fmla="*/ 0 h 100"/>
                <a:gd name="T32" fmla="*/ 2147483646 w 102"/>
                <a:gd name="T33" fmla="*/ 2147483646 h 100"/>
                <a:gd name="T34" fmla="*/ 2147483646 w 102"/>
                <a:gd name="T35" fmla="*/ 2147483646 h 100"/>
                <a:gd name="T36" fmla="*/ 2147483646 w 102"/>
                <a:gd name="T37" fmla="*/ 2147483646 h 100"/>
                <a:gd name="T38" fmla="*/ 2147483646 w 102"/>
                <a:gd name="T39" fmla="*/ 2147483646 h 100"/>
                <a:gd name="T40" fmla="*/ 2147483646 w 102"/>
                <a:gd name="T41" fmla="*/ 2147483646 h 100"/>
                <a:gd name="T42" fmla="*/ 2147483646 w 102"/>
                <a:gd name="T43" fmla="*/ 2147483646 h 100"/>
                <a:gd name="T44" fmla="*/ 2147483646 w 102"/>
                <a:gd name="T45" fmla="*/ 2147483646 h 100"/>
                <a:gd name="T46" fmla="*/ 2147483646 w 102"/>
                <a:gd name="T47" fmla="*/ 2147483646 h 100"/>
                <a:gd name="T48" fmla="*/ 2147483646 w 102"/>
                <a:gd name="T49" fmla="*/ 2147483646 h 100"/>
                <a:gd name="T50" fmla="*/ 2147483646 w 102"/>
                <a:gd name="T51" fmla="*/ 2147483646 h 100"/>
                <a:gd name="T52" fmla="*/ 2147483646 w 102"/>
                <a:gd name="T53" fmla="*/ 2147483646 h 100"/>
                <a:gd name="T54" fmla="*/ 2147483646 w 102"/>
                <a:gd name="T55" fmla="*/ 2147483646 h 100"/>
                <a:gd name="T56" fmla="*/ 2147483646 w 102"/>
                <a:gd name="T57" fmla="*/ 2147483646 h 100"/>
                <a:gd name="T58" fmla="*/ 0 w 102"/>
                <a:gd name="T59" fmla="*/ 2147483646 h 100"/>
                <a:gd name="T60" fmla="*/ 0 w 102"/>
                <a:gd name="T61" fmla="*/ 2147483646 h 100"/>
                <a:gd name="T62" fmla="*/ 0 w 102"/>
                <a:gd name="T63" fmla="*/ 2147483646 h 100"/>
                <a:gd name="T64" fmla="*/ 0 w 102"/>
                <a:gd name="T65" fmla="*/ 2147483646 h 100"/>
                <a:gd name="T66" fmla="*/ 2147483646 w 102"/>
                <a:gd name="T67" fmla="*/ 2147483646 h 100"/>
                <a:gd name="T68" fmla="*/ 2147483646 w 102"/>
                <a:gd name="T69" fmla="*/ 2147483646 h 100"/>
                <a:gd name="T70" fmla="*/ 2147483646 w 102"/>
                <a:gd name="T71" fmla="*/ 2147483646 h 100"/>
                <a:gd name="T72" fmla="*/ 2147483646 w 102"/>
                <a:gd name="T73" fmla="*/ 2147483646 h 100"/>
                <a:gd name="T74" fmla="*/ 2147483646 w 102"/>
                <a:gd name="T75" fmla="*/ 2147483646 h 100"/>
                <a:gd name="T76" fmla="*/ 2147483646 w 102"/>
                <a:gd name="T77" fmla="*/ 2147483646 h 100"/>
                <a:gd name="T78" fmla="*/ 2147483646 w 102"/>
                <a:gd name="T79" fmla="*/ 2147483646 h 100"/>
                <a:gd name="T80" fmla="*/ 2147483646 w 102"/>
                <a:gd name="T81" fmla="*/ 2147483646 h 100"/>
                <a:gd name="T82" fmla="*/ 2147483646 w 102"/>
                <a:gd name="T83" fmla="*/ 2147483646 h 100"/>
                <a:gd name="T84" fmla="*/ 2147483646 w 102"/>
                <a:gd name="T85" fmla="*/ 2147483646 h 100"/>
                <a:gd name="T86" fmla="*/ 2147483646 w 102"/>
                <a:gd name="T87" fmla="*/ 2147483646 h 100"/>
                <a:gd name="T88" fmla="*/ 2147483646 w 102"/>
                <a:gd name="T89" fmla="*/ 2147483646 h 100"/>
                <a:gd name="T90" fmla="*/ 2147483646 w 102"/>
                <a:gd name="T91" fmla="*/ 2147483646 h 100"/>
                <a:gd name="T92" fmla="*/ 2147483646 w 102"/>
                <a:gd name="T93" fmla="*/ 2147483646 h 100"/>
                <a:gd name="T94" fmla="*/ 2147483646 w 102"/>
                <a:gd name="T95" fmla="*/ 2147483646 h 100"/>
                <a:gd name="T96" fmla="*/ 2147483646 w 102"/>
                <a:gd name="T97" fmla="*/ 2147483646 h 1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02"/>
                <a:gd name="T148" fmla="*/ 0 h 100"/>
                <a:gd name="T149" fmla="*/ 102 w 102"/>
                <a:gd name="T150" fmla="*/ 100 h 10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02" h="100">
                  <a:moveTo>
                    <a:pt x="102" y="54"/>
                  </a:moveTo>
                  <a:cubicBezTo>
                    <a:pt x="102" y="50"/>
                    <a:pt x="97" y="45"/>
                    <a:pt x="90" y="43"/>
                  </a:cubicBezTo>
                  <a:cubicBezTo>
                    <a:pt x="90" y="43"/>
                    <a:pt x="88" y="42"/>
                    <a:pt x="89" y="38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2" y="35"/>
                    <a:pt x="95" y="29"/>
                    <a:pt x="95" y="24"/>
                  </a:cubicBezTo>
                  <a:cubicBezTo>
                    <a:pt x="95" y="16"/>
                    <a:pt x="89" y="12"/>
                    <a:pt x="83" y="12"/>
                  </a:cubicBezTo>
                  <a:cubicBezTo>
                    <a:pt x="77" y="12"/>
                    <a:pt x="71" y="16"/>
                    <a:pt x="71" y="24"/>
                  </a:cubicBezTo>
                  <a:cubicBezTo>
                    <a:pt x="71" y="29"/>
                    <a:pt x="74" y="35"/>
                    <a:pt x="77" y="38"/>
                  </a:cubicBezTo>
                  <a:cubicBezTo>
                    <a:pt x="78" y="42"/>
                    <a:pt x="76" y="43"/>
                    <a:pt x="76" y="43"/>
                  </a:cubicBezTo>
                  <a:cubicBezTo>
                    <a:pt x="74" y="44"/>
                    <a:pt x="72" y="44"/>
                    <a:pt x="71" y="45"/>
                  </a:cubicBezTo>
                  <a:cubicBezTo>
                    <a:pt x="71" y="44"/>
                    <a:pt x="71" y="43"/>
                    <a:pt x="71" y="42"/>
                  </a:cubicBezTo>
                  <a:cubicBezTo>
                    <a:pt x="71" y="38"/>
                    <a:pt x="65" y="33"/>
                    <a:pt x="58" y="31"/>
                  </a:cubicBezTo>
                  <a:cubicBezTo>
                    <a:pt x="58" y="31"/>
                    <a:pt x="56" y="30"/>
                    <a:pt x="57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60" y="23"/>
                    <a:pt x="63" y="17"/>
                    <a:pt x="63" y="12"/>
                  </a:cubicBezTo>
                  <a:cubicBezTo>
                    <a:pt x="63" y="4"/>
                    <a:pt x="57" y="0"/>
                    <a:pt x="51" y="0"/>
                  </a:cubicBezTo>
                  <a:cubicBezTo>
                    <a:pt x="45" y="0"/>
                    <a:pt x="39" y="4"/>
                    <a:pt x="39" y="12"/>
                  </a:cubicBezTo>
                  <a:cubicBezTo>
                    <a:pt x="39" y="17"/>
                    <a:pt x="42" y="23"/>
                    <a:pt x="45" y="26"/>
                  </a:cubicBezTo>
                  <a:cubicBezTo>
                    <a:pt x="46" y="30"/>
                    <a:pt x="44" y="31"/>
                    <a:pt x="44" y="31"/>
                  </a:cubicBezTo>
                  <a:cubicBezTo>
                    <a:pt x="37" y="33"/>
                    <a:pt x="31" y="38"/>
                    <a:pt x="31" y="42"/>
                  </a:cubicBezTo>
                  <a:cubicBezTo>
                    <a:pt x="31" y="43"/>
                    <a:pt x="31" y="44"/>
                    <a:pt x="31" y="45"/>
                  </a:cubicBezTo>
                  <a:cubicBezTo>
                    <a:pt x="30" y="44"/>
                    <a:pt x="28" y="44"/>
                    <a:pt x="26" y="43"/>
                  </a:cubicBezTo>
                  <a:cubicBezTo>
                    <a:pt x="26" y="43"/>
                    <a:pt x="24" y="42"/>
                    <a:pt x="25" y="38"/>
                  </a:cubicBezTo>
                  <a:cubicBezTo>
                    <a:pt x="28" y="35"/>
                    <a:pt x="31" y="29"/>
                    <a:pt x="31" y="24"/>
                  </a:cubicBezTo>
                  <a:cubicBezTo>
                    <a:pt x="31" y="16"/>
                    <a:pt x="25" y="12"/>
                    <a:pt x="19" y="12"/>
                  </a:cubicBezTo>
                  <a:cubicBezTo>
                    <a:pt x="13" y="12"/>
                    <a:pt x="7" y="16"/>
                    <a:pt x="7" y="24"/>
                  </a:cubicBezTo>
                  <a:cubicBezTo>
                    <a:pt x="7" y="29"/>
                    <a:pt x="10" y="35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4" y="42"/>
                    <a:pt x="12" y="43"/>
                    <a:pt x="12" y="43"/>
                  </a:cubicBezTo>
                  <a:cubicBezTo>
                    <a:pt x="5" y="45"/>
                    <a:pt x="0" y="50"/>
                    <a:pt x="0" y="54"/>
                  </a:cubicBezTo>
                  <a:cubicBezTo>
                    <a:pt x="0" y="55"/>
                    <a:pt x="0" y="73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6"/>
                    <a:pt x="12" y="96"/>
                    <a:pt x="30" y="100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89"/>
                    <a:pt x="37" y="84"/>
                    <a:pt x="43" y="82"/>
                  </a:cubicBezTo>
                  <a:cubicBezTo>
                    <a:pt x="43" y="82"/>
                    <a:pt x="44" y="81"/>
                    <a:pt x="44" y="81"/>
                  </a:cubicBezTo>
                  <a:cubicBezTo>
                    <a:pt x="44" y="80"/>
                    <a:pt x="44" y="79"/>
                    <a:pt x="44" y="78"/>
                  </a:cubicBezTo>
                  <a:cubicBezTo>
                    <a:pt x="41" y="75"/>
                    <a:pt x="38" y="69"/>
                    <a:pt x="38" y="64"/>
                  </a:cubicBezTo>
                  <a:cubicBezTo>
                    <a:pt x="38" y="54"/>
                    <a:pt x="45" y="50"/>
                    <a:pt x="51" y="50"/>
                  </a:cubicBezTo>
                  <a:cubicBezTo>
                    <a:pt x="57" y="50"/>
                    <a:pt x="64" y="54"/>
                    <a:pt x="64" y="64"/>
                  </a:cubicBezTo>
                  <a:cubicBezTo>
                    <a:pt x="64" y="69"/>
                    <a:pt x="61" y="75"/>
                    <a:pt x="58" y="78"/>
                  </a:cubicBezTo>
                  <a:cubicBezTo>
                    <a:pt x="57" y="81"/>
                    <a:pt x="58" y="82"/>
                    <a:pt x="58" y="82"/>
                  </a:cubicBezTo>
                  <a:cubicBezTo>
                    <a:pt x="65" y="84"/>
                    <a:pt x="72" y="88"/>
                    <a:pt x="72" y="94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90" y="96"/>
                    <a:pt x="102" y="86"/>
                    <a:pt x="102" y="75"/>
                  </a:cubicBezTo>
                  <a:cubicBezTo>
                    <a:pt x="102" y="75"/>
                    <a:pt x="102" y="75"/>
                    <a:pt x="102" y="75"/>
                  </a:cubicBezTo>
                  <a:cubicBezTo>
                    <a:pt x="102" y="75"/>
                    <a:pt x="102" y="75"/>
                    <a:pt x="102" y="75"/>
                  </a:cubicBezTo>
                  <a:cubicBezTo>
                    <a:pt x="102" y="73"/>
                    <a:pt x="102" y="55"/>
                    <a:pt x="102" y="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-26124" y="263891"/>
            <a:ext cx="3095895" cy="640621"/>
            <a:chOff x="-182880" y="240673"/>
            <a:chExt cx="3095895" cy="1091738"/>
          </a:xfrm>
        </p:grpSpPr>
        <p:sp>
          <p:nvSpPr>
            <p:cNvPr id="38" name="五边形 37"/>
            <p:cNvSpPr/>
            <p:nvPr/>
          </p:nvSpPr>
          <p:spPr>
            <a:xfrm>
              <a:off x="-156754" y="240673"/>
              <a:ext cx="3069769" cy="1091738"/>
            </a:xfrm>
            <a:prstGeom prst="homePlat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-182880" y="240673"/>
              <a:ext cx="198246" cy="1091738"/>
            </a:xfrm>
            <a:prstGeom prst="rect">
              <a:avLst/>
            </a:prstGeom>
            <a:solidFill>
              <a:srgbClr val="E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346630" y="330485"/>
            <a:ext cx="1967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举个例子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786411"/>
      </p:ext>
    </p:extLst>
  </p:cSld>
  <p:clrMapOvr>
    <a:masterClrMapping/>
  </p:clrMapOvr>
  <p:transition spd="slow" advTm="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4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455370" y="1256021"/>
            <a:ext cx="3897443" cy="3897443"/>
          </a:xfrm>
          <a:prstGeom prst="ellipse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76200">
            <a:solidFill>
              <a:srgbClr val="5482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784804" y="5341425"/>
            <a:ext cx="36952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方正综艺简体" panose="03000509000000000000" pitchFamily="65" charset="-122"/>
                <a:ea typeface="方正综艺简体" panose="03000509000000000000" pitchFamily="65" charset="-122"/>
              </a:rPr>
              <a:t>非暴力不</a:t>
            </a:r>
            <a:r>
              <a:rPr lang="zh-CN" altLang="en-US" sz="3200" dirty="0"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合作</a:t>
            </a:r>
            <a:r>
              <a:rPr lang="zh-CN" altLang="en-US" sz="3200" dirty="0" smtClean="0">
                <a:latin typeface="方正综艺简体" panose="03000509000000000000" pitchFamily="65" charset="-122"/>
                <a:ea typeface="方正综艺简体" panose="03000509000000000000" pitchFamily="65" charset="-122"/>
              </a:rPr>
              <a:t>  甘地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311900" y="1187310"/>
            <a:ext cx="4248150" cy="3816350"/>
            <a:chOff x="6311900" y="1166528"/>
            <a:chExt cx="4248150" cy="3816350"/>
          </a:xfrm>
        </p:grpSpPr>
        <p:sp>
          <p:nvSpPr>
            <p:cNvPr id="17" name="圆角矩形 47"/>
            <p:cNvSpPr>
              <a:spLocks noChangeArrowheads="1"/>
            </p:cNvSpPr>
            <p:nvPr/>
          </p:nvSpPr>
          <p:spPr bwMode="auto">
            <a:xfrm>
              <a:off x="6311900" y="1166528"/>
              <a:ext cx="4248150" cy="3816350"/>
            </a:xfrm>
            <a:prstGeom prst="roundRect">
              <a:avLst>
                <a:gd name="adj" fmla="val 3574"/>
              </a:avLst>
            </a:prstGeom>
            <a:solidFill>
              <a:srgbClr val="548235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8" name="文本框 43"/>
            <p:cNvSpPr>
              <a:spLocks noChangeArrowheads="1"/>
            </p:cNvSpPr>
            <p:nvPr/>
          </p:nvSpPr>
          <p:spPr bwMode="auto">
            <a:xfrm>
              <a:off x="6697663" y="2346041"/>
              <a:ext cx="3475037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9pPr>
            </a:lstStyle>
            <a:p>
              <a:pPr algn="dist">
                <a:spcBef>
                  <a:spcPct val="0"/>
                </a:spcBef>
                <a:buFontTx/>
                <a:buNone/>
              </a:pPr>
              <a:r>
                <a:rPr lang="zh-CN" altLang="zh-CN">
                  <a:solidFill>
                    <a:schemeClr val="bg1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关注人，行动慢</a:t>
              </a:r>
              <a:endParaRPr lang="zh-CN" altLang="zh-CN" sz="1800">
                <a:ea typeface="宋体" panose="02010600030101010101" pitchFamily="2" charset="-122"/>
              </a:endParaRPr>
            </a:p>
          </p:txBody>
        </p:sp>
        <p:sp>
          <p:nvSpPr>
            <p:cNvPr id="19" name="直接连接符 3"/>
            <p:cNvSpPr>
              <a:spLocks noChangeShapeType="1"/>
            </p:cNvSpPr>
            <p:nvPr/>
          </p:nvSpPr>
          <p:spPr bwMode="auto">
            <a:xfrm>
              <a:off x="8435975" y="3003266"/>
              <a:ext cx="4763" cy="197961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文本框 50"/>
            <p:cNvSpPr>
              <a:spLocks noChangeArrowheads="1"/>
            </p:cNvSpPr>
            <p:nvPr/>
          </p:nvSpPr>
          <p:spPr bwMode="auto">
            <a:xfrm>
              <a:off x="6624638" y="1293528"/>
              <a:ext cx="3624262" cy="116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zh-CN" sz="7000" b="1" dirty="0">
                  <a:solidFill>
                    <a:srgbClr val="FFC000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S</a:t>
              </a:r>
              <a:r>
                <a:rPr lang="zh-CN" altLang="zh-CN" sz="7000" dirty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  <a:sym typeface="微软雅黑" panose="020B0503020204020204" pitchFamily="34" charset="-122"/>
                </a:rPr>
                <a:t>支持者</a:t>
              </a:r>
              <a:endParaRPr lang="zh-CN" altLang="zh-CN" sz="1800" dirty="0"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21" name="直接连接符 52"/>
            <p:cNvSpPr>
              <a:spLocks noChangeShapeType="1"/>
            </p:cNvSpPr>
            <p:nvPr/>
          </p:nvSpPr>
          <p:spPr bwMode="auto">
            <a:xfrm>
              <a:off x="6311900" y="3006441"/>
              <a:ext cx="4248150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文本框 57"/>
            <p:cNvSpPr>
              <a:spLocks noChangeArrowheads="1"/>
            </p:cNvSpPr>
            <p:nvPr/>
          </p:nvSpPr>
          <p:spPr bwMode="auto">
            <a:xfrm>
              <a:off x="6616700" y="4281203"/>
              <a:ext cx="14351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喜好和平</a:t>
              </a:r>
              <a:endParaRPr lang="zh-CN" altLang="zh-CN" sz="1800">
                <a:ea typeface="宋体" panose="02010600030101010101" pitchFamily="2" charset="-122"/>
              </a:endParaRPr>
            </a:p>
          </p:txBody>
        </p:sp>
        <p:sp>
          <p:nvSpPr>
            <p:cNvPr id="23" name="文本框 58"/>
            <p:cNvSpPr>
              <a:spLocks noChangeArrowheads="1"/>
            </p:cNvSpPr>
            <p:nvPr/>
          </p:nvSpPr>
          <p:spPr bwMode="auto">
            <a:xfrm>
              <a:off x="8794750" y="4281203"/>
              <a:ext cx="14478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迁就他人</a:t>
              </a:r>
              <a:endParaRPr lang="zh-CN" altLang="zh-CN" sz="1800">
                <a:ea typeface="宋体" panose="02010600030101010101" pitchFamily="2" charset="-122"/>
              </a:endParaRPr>
            </a:p>
          </p:txBody>
        </p:sp>
        <p:grpSp>
          <p:nvGrpSpPr>
            <p:cNvPr id="37" name="Group 13"/>
            <p:cNvGrpSpPr>
              <a:grpSpLocks/>
            </p:cNvGrpSpPr>
            <p:nvPr/>
          </p:nvGrpSpPr>
          <p:grpSpPr bwMode="auto">
            <a:xfrm>
              <a:off x="6792913" y="3506503"/>
              <a:ext cx="1076325" cy="500063"/>
              <a:chOff x="0" y="0"/>
              <a:chExt cx="334962" cy="155575"/>
            </a:xfrm>
          </p:grpSpPr>
          <p:sp>
            <p:nvSpPr>
              <p:cNvPr id="38" name="Freeform 59"/>
              <p:cNvSpPr>
                <a:spLocks noChangeArrowheads="1"/>
              </p:cNvSpPr>
              <p:nvPr/>
            </p:nvSpPr>
            <p:spPr bwMode="auto">
              <a:xfrm>
                <a:off x="263525" y="0"/>
                <a:ext cx="71437" cy="77788"/>
              </a:xfrm>
              <a:custGeom>
                <a:avLst/>
                <a:gdLst>
                  <a:gd name="T0" fmla="*/ 2147483646 w 22"/>
                  <a:gd name="T1" fmla="*/ 2147483646 h 24"/>
                  <a:gd name="T2" fmla="*/ 2147483646 w 22"/>
                  <a:gd name="T3" fmla="*/ 2147483646 h 24"/>
                  <a:gd name="T4" fmla="*/ 2147483646 w 22"/>
                  <a:gd name="T5" fmla="*/ 2147483646 h 24"/>
                  <a:gd name="T6" fmla="*/ 2147483646 w 22"/>
                  <a:gd name="T7" fmla="*/ 2147483646 h 24"/>
                  <a:gd name="T8" fmla="*/ 2147483646 w 22"/>
                  <a:gd name="T9" fmla="*/ 2147483646 h 24"/>
                  <a:gd name="T10" fmla="*/ 2147483646 w 22"/>
                  <a:gd name="T11" fmla="*/ 2147483646 h 24"/>
                  <a:gd name="T12" fmla="*/ 2147483646 w 22"/>
                  <a:gd name="T13" fmla="*/ 2147483646 h 24"/>
                  <a:gd name="T14" fmla="*/ 2147483646 w 22"/>
                  <a:gd name="T15" fmla="*/ 2147483646 h 24"/>
                  <a:gd name="T16" fmla="*/ 2147483646 w 22"/>
                  <a:gd name="T17" fmla="*/ 2147483646 h 24"/>
                  <a:gd name="T18" fmla="*/ 2147483646 w 22"/>
                  <a:gd name="T19" fmla="*/ 2147483646 h 24"/>
                  <a:gd name="T20" fmla="*/ 2147483646 w 22"/>
                  <a:gd name="T21" fmla="*/ 2147483646 h 24"/>
                  <a:gd name="T22" fmla="*/ 2147483646 w 22"/>
                  <a:gd name="T23" fmla="*/ 2147483646 h 24"/>
                  <a:gd name="T24" fmla="*/ 2147483646 w 22"/>
                  <a:gd name="T25" fmla="*/ 2147483646 h 24"/>
                  <a:gd name="T26" fmla="*/ 2147483646 w 22"/>
                  <a:gd name="T27" fmla="*/ 0 h 24"/>
                  <a:gd name="T28" fmla="*/ 0 w 22"/>
                  <a:gd name="T29" fmla="*/ 2147483646 h 24"/>
                  <a:gd name="T30" fmla="*/ 2147483646 w 22"/>
                  <a:gd name="T31" fmla="*/ 2147483646 h 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2"/>
                  <a:gd name="T49" fmla="*/ 0 h 24"/>
                  <a:gd name="T50" fmla="*/ 22 w 22"/>
                  <a:gd name="T51" fmla="*/ 24 h 24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2" h="24">
                    <a:moveTo>
                      <a:pt x="5" y="22"/>
                    </a:moveTo>
                    <a:cubicBezTo>
                      <a:pt x="6" y="22"/>
                      <a:pt x="7" y="22"/>
                      <a:pt x="8" y="22"/>
                    </a:cubicBezTo>
                    <a:cubicBezTo>
                      <a:pt x="11" y="22"/>
                      <a:pt x="14" y="22"/>
                      <a:pt x="16" y="24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12"/>
                      <a:pt x="4" y="17"/>
                      <a:pt x="5" y="2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" name="Freeform 60"/>
              <p:cNvSpPr>
                <a:spLocks noChangeArrowheads="1"/>
              </p:cNvSpPr>
              <p:nvPr/>
            </p:nvSpPr>
            <p:spPr bwMode="auto">
              <a:xfrm>
                <a:off x="250825" y="0"/>
                <a:ext cx="6350" cy="19050"/>
              </a:xfrm>
              <a:custGeom>
                <a:avLst/>
                <a:gdLst>
                  <a:gd name="T0" fmla="*/ 2147483646 w 2"/>
                  <a:gd name="T1" fmla="*/ 2147483646 h 6"/>
                  <a:gd name="T2" fmla="*/ 0 w 2"/>
                  <a:gd name="T3" fmla="*/ 0 h 6"/>
                  <a:gd name="T4" fmla="*/ 0 w 2"/>
                  <a:gd name="T5" fmla="*/ 2147483646 h 6"/>
                  <a:gd name="T6" fmla="*/ 2147483646 w 2"/>
                  <a:gd name="T7" fmla="*/ 2147483646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6"/>
                  <a:gd name="T14" fmla="*/ 2 w 2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6">
                    <a:moveTo>
                      <a:pt x="2" y="6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1" y="5"/>
                      <a:pt x="2" y="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" name="Freeform 61"/>
              <p:cNvSpPr>
                <a:spLocks noChangeArrowheads="1"/>
              </p:cNvSpPr>
              <p:nvPr/>
            </p:nvSpPr>
            <p:spPr bwMode="auto">
              <a:xfrm>
                <a:off x="0" y="3175"/>
                <a:ext cx="334962" cy="152400"/>
              </a:xfrm>
              <a:custGeom>
                <a:avLst/>
                <a:gdLst>
                  <a:gd name="T0" fmla="*/ 2147483646 w 103"/>
                  <a:gd name="T1" fmla="*/ 2147483646 h 47"/>
                  <a:gd name="T2" fmla="*/ 2147483646 w 103"/>
                  <a:gd name="T3" fmla="*/ 2147483646 h 47"/>
                  <a:gd name="T4" fmla="*/ 2147483646 w 103"/>
                  <a:gd name="T5" fmla="*/ 2147483646 h 47"/>
                  <a:gd name="T6" fmla="*/ 2147483646 w 103"/>
                  <a:gd name="T7" fmla="*/ 2147483646 h 47"/>
                  <a:gd name="T8" fmla="*/ 2147483646 w 103"/>
                  <a:gd name="T9" fmla="*/ 2147483646 h 47"/>
                  <a:gd name="T10" fmla="*/ 2147483646 w 103"/>
                  <a:gd name="T11" fmla="*/ 0 h 47"/>
                  <a:gd name="T12" fmla="*/ 2147483646 w 103"/>
                  <a:gd name="T13" fmla="*/ 2147483646 h 47"/>
                  <a:gd name="T14" fmla="*/ 2147483646 w 103"/>
                  <a:gd name="T15" fmla="*/ 2147483646 h 47"/>
                  <a:gd name="T16" fmla="*/ 2147483646 w 103"/>
                  <a:gd name="T17" fmla="*/ 2147483646 h 47"/>
                  <a:gd name="T18" fmla="*/ 2147483646 w 103"/>
                  <a:gd name="T19" fmla="*/ 2147483646 h 47"/>
                  <a:gd name="T20" fmla="*/ 2147483646 w 103"/>
                  <a:gd name="T21" fmla="*/ 2147483646 h 47"/>
                  <a:gd name="T22" fmla="*/ 0 w 103"/>
                  <a:gd name="T23" fmla="*/ 2147483646 h 47"/>
                  <a:gd name="T24" fmla="*/ 2147483646 w 103"/>
                  <a:gd name="T25" fmla="*/ 2147483646 h 47"/>
                  <a:gd name="T26" fmla="*/ 2147483646 w 103"/>
                  <a:gd name="T27" fmla="*/ 2147483646 h 4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3"/>
                  <a:gd name="T43" fmla="*/ 0 h 47"/>
                  <a:gd name="T44" fmla="*/ 103 w 103"/>
                  <a:gd name="T45" fmla="*/ 47 h 4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3" h="47">
                    <a:moveTo>
                      <a:pt x="102" y="47"/>
                    </a:moveTo>
                    <a:cubicBezTo>
                      <a:pt x="103" y="45"/>
                      <a:pt x="103" y="43"/>
                      <a:pt x="103" y="41"/>
                    </a:cubicBezTo>
                    <a:cubicBezTo>
                      <a:pt x="103" y="33"/>
                      <a:pt x="97" y="26"/>
                      <a:pt x="89" y="26"/>
                    </a:cubicBezTo>
                    <a:cubicBezTo>
                      <a:pt x="85" y="26"/>
                      <a:pt x="82" y="28"/>
                      <a:pt x="80" y="30"/>
                    </a:cubicBezTo>
                    <a:cubicBezTo>
                      <a:pt x="80" y="28"/>
                      <a:pt x="80" y="26"/>
                      <a:pt x="80" y="24"/>
                    </a:cubicBezTo>
                    <a:cubicBezTo>
                      <a:pt x="80" y="11"/>
                      <a:pt x="70" y="0"/>
                      <a:pt x="56" y="0"/>
                    </a:cubicBezTo>
                    <a:cubicBezTo>
                      <a:pt x="45" y="0"/>
                      <a:pt x="36" y="7"/>
                      <a:pt x="33" y="17"/>
                    </a:cubicBezTo>
                    <a:cubicBezTo>
                      <a:pt x="31" y="16"/>
                      <a:pt x="29" y="15"/>
                      <a:pt x="26" y="15"/>
                    </a:cubicBezTo>
                    <a:cubicBezTo>
                      <a:pt x="20" y="15"/>
                      <a:pt x="16" y="19"/>
                      <a:pt x="16" y="25"/>
                    </a:cubicBezTo>
                    <a:cubicBezTo>
                      <a:pt x="16" y="26"/>
                      <a:pt x="16" y="27"/>
                      <a:pt x="16" y="28"/>
                    </a:cubicBezTo>
                    <a:cubicBezTo>
                      <a:pt x="16" y="28"/>
                      <a:pt x="15" y="28"/>
                      <a:pt x="15" y="28"/>
                    </a:cubicBezTo>
                    <a:cubicBezTo>
                      <a:pt x="7" y="28"/>
                      <a:pt x="0" y="35"/>
                      <a:pt x="0" y="43"/>
                    </a:cubicBezTo>
                    <a:cubicBezTo>
                      <a:pt x="0" y="44"/>
                      <a:pt x="1" y="46"/>
                      <a:pt x="1" y="47"/>
                    </a:cubicBezTo>
                    <a:lnTo>
                      <a:pt x="102" y="4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1" name="Group 17"/>
            <p:cNvGrpSpPr>
              <a:grpSpLocks/>
            </p:cNvGrpSpPr>
            <p:nvPr/>
          </p:nvGrpSpPr>
          <p:grpSpPr bwMode="auto">
            <a:xfrm>
              <a:off x="9007475" y="3363628"/>
              <a:ext cx="1000125" cy="735013"/>
              <a:chOff x="0" y="0"/>
              <a:chExt cx="425451" cy="312738"/>
            </a:xfrm>
          </p:grpSpPr>
          <p:sp>
            <p:nvSpPr>
              <p:cNvPr id="42" name="Freeform 195"/>
              <p:cNvSpPr>
                <a:spLocks noEditPoints="1" noChangeArrowheads="1"/>
              </p:cNvSpPr>
              <p:nvPr/>
            </p:nvSpPr>
            <p:spPr bwMode="auto">
              <a:xfrm>
                <a:off x="179388" y="90488"/>
                <a:ext cx="246063" cy="217488"/>
              </a:xfrm>
              <a:custGeom>
                <a:avLst/>
                <a:gdLst>
                  <a:gd name="T0" fmla="*/ 2147483646 w 60"/>
                  <a:gd name="T1" fmla="*/ 2147483646 h 53"/>
                  <a:gd name="T2" fmla="*/ 2147483646 w 60"/>
                  <a:gd name="T3" fmla="*/ 2147483646 h 53"/>
                  <a:gd name="T4" fmla="*/ 2147483646 w 60"/>
                  <a:gd name="T5" fmla="*/ 2147483646 h 53"/>
                  <a:gd name="T6" fmla="*/ 2147483646 w 60"/>
                  <a:gd name="T7" fmla="*/ 2147483646 h 53"/>
                  <a:gd name="T8" fmla="*/ 2147483646 w 60"/>
                  <a:gd name="T9" fmla="*/ 2147483646 h 53"/>
                  <a:gd name="T10" fmla="*/ 2147483646 w 60"/>
                  <a:gd name="T11" fmla="*/ 2147483646 h 53"/>
                  <a:gd name="T12" fmla="*/ 2147483646 w 60"/>
                  <a:gd name="T13" fmla="*/ 2147483646 h 53"/>
                  <a:gd name="T14" fmla="*/ 2147483646 w 60"/>
                  <a:gd name="T15" fmla="*/ 2147483646 h 53"/>
                  <a:gd name="T16" fmla="*/ 2147483646 w 60"/>
                  <a:gd name="T17" fmla="*/ 2147483646 h 53"/>
                  <a:gd name="T18" fmla="*/ 2147483646 w 60"/>
                  <a:gd name="T19" fmla="*/ 2147483646 h 53"/>
                  <a:gd name="T20" fmla="*/ 2147483646 w 60"/>
                  <a:gd name="T21" fmla="*/ 2147483646 h 53"/>
                  <a:gd name="T22" fmla="*/ 2147483646 w 60"/>
                  <a:gd name="T23" fmla="*/ 2147483646 h 53"/>
                  <a:gd name="T24" fmla="*/ 2147483646 w 60"/>
                  <a:gd name="T25" fmla="*/ 2147483646 h 53"/>
                  <a:gd name="T26" fmla="*/ 2147483646 w 60"/>
                  <a:gd name="T27" fmla="*/ 2147483646 h 53"/>
                  <a:gd name="T28" fmla="*/ 2147483646 w 60"/>
                  <a:gd name="T29" fmla="*/ 2147483646 h 53"/>
                  <a:gd name="T30" fmla="*/ 2147483646 w 60"/>
                  <a:gd name="T31" fmla="*/ 0 h 53"/>
                  <a:gd name="T32" fmla="*/ 2147483646 w 60"/>
                  <a:gd name="T33" fmla="*/ 2147483646 h 53"/>
                  <a:gd name="T34" fmla="*/ 2147483646 w 60"/>
                  <a:gd name="T35" fmla="*/ 2147483646 h 53"/>
                  <a:gd name="T36" fmla="*/ 2147483646 w 60"/>
                  <a:gd name="T37" fmla="*/ 2147483646 h 53"/>
                  <a:gd name="T38" fmla="*/ 2147483646 w 60"/>
                  <a:gd name="T39" fmla="*/ 2147483646 h 53"/>
                  <a:gd name="T40" fmla="*/ 2147483646 w 60"/>
                  <a:gd name="T41" fmla="*/ 2147483646 h 53"/>
                  <a:gd name="T42" fmla="*/ 2147483646 w 60"/>
                  <a:gd name="T43" fmla="*/ 2147483646 h 53"/>
                  <a:gd name="T44" fmla="*/ 2147483646 w 60"/>
                  <a:gd name="T45" fmla="*/ 2147483646 h 53"/>
                  <a:gd name="T46" fmla="*/ 2147483646 w 60"/>
                  <a:gd name="T47" fmla="*/ 2147483646 h 53"/>
                  <a:gd name="T48" fmla="*/ 2147483646 w 60"/>
                  <a:gd name="T49" fmla="*/ 2147483646 h 53"/>
                  <a:gd name="T50" fmla="*/ 2147483646 w 60"/>
                  <a:gd name="T51" fmla="*/ 2147483646 h 53"/>
                  <a:gd name="T52" fmla="*/ 2147483646 w 60"/>
                  <a:gd name="T53" fmla="*/ 2147483646 h 53"/>
                  <a:gd name="T54" fmla="*/ 2147483646 w 60"/>
                  <a:gd name="T55" fmla="*/ 2147483646 h 53"/>
                  <a:gd name="T56" fmla="*/ 2147483646 w 60"/>
                  <a:gd name="T57" fmla="*/ 0 h 53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60"/>
                  <a:gd name="T88" fmla="*/ 0 h 53"/>
                  <a:gd name="T89" fmla="*/ 60 w 60"/>
                  <a:gd name="T90" fmla="*/ 53 h 53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60" h="53">
                    <a:moveTo>
                      <a:pt x="20" y="6"/>
                    </a:moveTo>
                    <a:cubicBezTo>
                      <a:pt x="22" y="6"/>
                      <a:pt x="24" y="6"/>
                      <a:pt x="26" y="7"/>
                    </a:cubicBezTo>
                    <a:cubicBezTo>
                      <a:pt x="31" y="9"/>
                      <a:pt x="31" y="16"/>
                      <a:pt x="32" y="19"/>
                    </a:cubicBezTo>
                    <a:cubicBezTo>
                      <a:pt x="34" y="18"/>
                      <a:pt x="37" y="14"/>
                      <a:pt x="41" y="14"/>
                    </a:cubicBezTo>
                    <a:cubicBezTo>
                      <a:pt x="42" y="14"/>
                      <a:pt x="43" y="14"/>
                      <a:pt x="44" y="15"/>
                    </a:cubicBezTo>
                    <a:cubicBezTo>
                      <a:pt x="50" y="18"/>
                      <a:pt x="53" y="24"/>
                      <a:pt x="50" y="31"/>
                    </a:cubicBezTo>
                    <a:cubicBezTo>
                      <a:pt x="47" y="38"/>
                      <a:pt x="39" y="41"/>
                      <a:pt x="32" y="43"/>
                    </a:cubicBezTo>
                    <a:cubicBezTo>
                      <a:pt x="28" y="44"/>
                      <a:pt x="25" y="45"/>
                      <a:pt x="21" y="4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19" y="47"/>
                      <a:pt x="19" y="46"/>
                      <a:pt x="19" y="46"/>
                    </a:cubicBezTo>
                    <a:cubicBezTo>
                      <a:pt x="17" y="42"/>
                      <a:pt x="16" y="39"/>
                      <a:pt x="14" y="35"/>
                    </a:cubicBezTo>
                    <a:cubicBezTo>
                      <a:pt x="10" y="28"/>
                      <a:pt x="6" y="21"/>
                      <a:pt x="9" y="14"/>
                    </a:cubicBezTo>
                    <a:cubicBezTo>
                      <a:pt x="11" y="9"/>
                      <a:pt x="16" y="6"/>
                      <a:pt x="20" y="6"/>
                    </a:cubicBezTo>
                    <a:moveTo>
                      <a:pt x="20" y="0"/>
                    </a:moveTo>
                    <a:cubicBezTo>
                      <a:pt x="13" y="0"/>
                      <a:pt x="7" y="5"/>
                      <a:pt x="4" y="12"/>
                    </a:cubicBezTo>
                    <a:cubicBezTo>
                      <a:pt x="0" y="22"/>
                      <a:pt x="5" y="31"/>
                      <a:pt x="9" y="38"/>
                    </a:cubicBezTo>
                    <a:cubicBezTo>
                      <a:pt x="10" y="41"/>
                      <a:pt x="12" y="44"/>
                      <a:pt x="13" y="47"/>
                    </a:cubicBezTo>
                    <a:cubicBezTo>
                      <a:pt x="14" y="50"/>
                      <a:pt x="15" y="51"/>
                      <a:pt x="17" y="52"/>
                    </a:cubicBezTo>
                    <a:cubicBezTo>
                      <a:pt x="19" y="53"/>
                      <a:pt x="20" y="53"/>
                      <a:pt x="21" y="53"/>
                    </a:cubicBezTo>
                    <a:cubicBezTo>
                      <a:pt x="22" y="53"/>
                      <a:pt x="23" y="53"/>
                      <a:pt x="24" y="52"/>
                    </a:cubicBezTo>
                    <a:cubicBezTo>
                      <a:pt x="27" y="51"/>
                      <a:pt x="30" y="50"/>
                      <a:pt x="34" y="49"/>
                    </a:cubicBezTo>
                    <a:cubicBezTo>
                      <a:pt x="42" y="46"/>
                      <a:pt x="52" y="43"/>
                      <a:pt x="56" y="33"/>
                    </a:cubicBezTo>
                    <a:cubicBezTo>
                      <a:pt x="60" y="24"/>
                      <a:pt x="56" y="14"/>
                      <a:pt x="46" y="9"/>
                    </a:cubicBezTo>
                    <a:cubicBezTo>
                      <a:pt x="44" y="9"/>
                      <a:pt x="43" y="8"/>
                      <a:pt x="41" y="8"/>
                    </a:cubicBezTo>
                    <a:cubicBezTo>
                      <a:pt x="39" y="8"/>
                      <a:pt x="37" y="9"/>
                      <a:pt x="35" y="9"/>
                    </a:cubicBezTo>
                    <a:cubicBezTo>
                      <a:pt x="34" y="6"/>
                      <a:pt x="32" y="3"/>
                      <a:pt x="28" y="2"/>
                    </a:cubicBezTo>
                    <a:cubicBezTo>
                      <a:pt x="25" y="1"/>
                      <a:pt x="23" y="0"/>
                      <a:pt x="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" name="Freeform 19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2425" cy="312738"/>
              </a:xfrm>
              <a:custGeom>
                <a:avLst/>
                <a:gdLst>
                  <a:gd name="T0" fmla="*/ 2147483646 w 86"/>
                  <a:gd name="T1" fmla="*/ 2147483646 h 76"/>
                  <a:gd name="T2" fmla="*/ 2147483646 w 86"/>
                  <a:gd name="T3" fmla="*/ 2147483646 h 76"/>
                  <a:gd name="T4" fmla="*/ 2147483646 w 86"/>
                  <a:gd name="T5" fmla="*/ 2147483646 h 76"/>
                  <a:gd name="T6" fmla="*/ 2147483646 w 86"/>
                  <a:gd name="T7" fmla="*/ 2147483646 h 76"/>
                  <a:gd name="T8" fmla="*/ 2147483646 w 86"/>
                  <a:gd name="T9" fmla="*/ 2147483646 h 76"/>
                  <a:gd name="T10" fmla="*/ 2147483646 w 86"/>
                  <a:gd name="T11" fmla="*/ 2147483646 h 76"/>
                  <a:gd name="T12" fmla="*/ 2147483646 w 86"/>
                  <a:gd name="T13" fmla="*/ 0 h 76"/>
                  <a:gd name="T14" fmla="*/ 2147483646 w 86"/>
                  <a:gd name="T15" fmla="*/ 2147483646 h 76"/>
                  <a:gd name="T16" fmla="*/ 2147483646 w 86"/>
                  <a:gd name="T17" fmla="*/ 0 h 76"/>
                  <a:gd name="T18" fmla="*/ 0 w 86"/>
                  <a:gd name="T19" fmla="*/ 2147483646 h 76"/>
                  <a:gd name="T20" fmla="*/ 2147483646 w 86"/>
                  <a:gd name="T21" fmla="*/ 2147483646 h 76"/>
                  <a:gd name="T22" fmla="*/ 2147483646 w 86"/>
                  <a:gd name="T23" fmla="*/ 2147483646 h 76"/>
                  <a:gd name="T24" fmla="*/ 2147483646 w 86"/>
                  <a:gd name="T25" fmla="*/ 2147483646 h 76"/>
                  <a:gd name="T26" fmla="*/ 2147483646 w 86"/>
                  <a:gd name="T27" fmla="*/ 2147483646 h 76"/>
                  <a:gd name="T28" fmla="*/ 2147483646 w 86"/>
                  <a:gd name="T29" fmla="*/ 2147483646 h 76"/>
                  <a:gd name="T30" fmla="*/ 2147483646 w 86"/>
                  <a:gd name="T31" fmla="*/ 2147483646 h 76"/>
                  <a:gd name="T32" fmla="*/ 2147483646 w 86"/>
                  <a:gd name="T33" fmla="*/ 2147483646 h 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86"/>
                  <a:gd name="T52" fmla="*/ 0 h 76"/>
                  <a:gd name="T53" fmla="*/ 86 w 86"/>
                  <a:gd name="T54" fmla="*/ 76 h 7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86" h="76">
                    <a:moveTo>
                      <a:pt x="58" y="57"/>
                    </a:moveTo>
                    <a:cubicBezTo>
                      <a:pt x="54" y="50"/>
                      <a:pt x="50" y="43"/>
                      <a:pt x="53" y="36"/>
                    </a:cubicBezTo>
                    <a:cubicBezTo>
                      <a:pt x="56" y="29"/>
                      <a:pt x="63" y="26"/>
                      <a:pt x="70" y="29"/>
                    </a:cubicBezTo>
                    <a:cubicBezTo>
                      <a:pt x="75" y="31"/>
                      <a:pt x="75" y="38"/>
                      <a:pt x="76" y="41"/>
                    </a:cubicBezTo>
                    <a:cubicBezTo>
                      <a:pt x="78" y="40"/>
                      <a:pt x="80" y="37"/>
                      <a:pt x="84" y="36"/>
                    </a:cubicBezTo>
                    <a:cubicBezTo>
                      <a:pt x="85" y="33"/>
                      <a:pt x="86" y="29"/>
                      <a:pt x="86" y="24"/>
                    </a:cubicBezTo>
                    <a:cubicBezTo>
                      <a:pt x="86" y="10"/>
                      <a:pt x="76" y="0"/>
                      <a:pt x="62" y="0"/>
                    </a:cubicBezTo>
                    <a:cubicBezTo>
                      <a:pt x="54" y="0"/>
                      <a:pt x="47" y="6"/>
                      <a:pt x="43" y="10"/>
                    </a:cubicBezTo>
                    <a:cubicBezTo>
                      <a:pt x="39" y="6"/>
                      <a:pt x="32" y="0"/>
                      <a:pt x="24" y="0"/>
                    </a:cubicBezTo>
                    <a:cubicBezTo>
                      <a:pt x="10" y="0"/>
                      <a:pt x="0" y="10"/>
                      <a:pt x="0" y="24"/>
                    </a:cubicBezTo>
                    <a:cubicBezTo>
                      <a:pt x="0" y="40"/>
                      <a:pt x="12" y="50"/>
                      <a:pt x="24" y="60"/>
                    </a:cubicBezTo>
                    <a:cubicBezTo>
                      <a:pt x="30" y="64"/>
                      <a:pt x="36" y="69"/>
                      <a:pt x="40" y="74"/>
                    </a:cubicBezTo>
                    <a:cubicBezTo>
                      <a:pt x="41" y="75"/>
                      <a:pt x="42" y="76"/>
                      <a:pt x="43" y="76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4" y="76"/>
                      <a:pt x="46" y="75"/>
                      <a:pt x="46" y="74"/>
                    </a:cubicBezTo>
                    <a:cubicBezTo>
                      <a:pt x="50" y="70"/>
                      <a:pt x="55" y="65"/>
                      <a:pt x="60" y="61"/>
                    </a:cubicBezTo>
                    <a:cubicBezTo>
                      <a:pt x="59" y="60"/>
                      <a:pt x="59" y="59"/>
                      <a:pt x="58" y="5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-26124" y="263891"/>
            <a:ext cx="3095895" cy="640621"/>
            <a:chOff x="-182880" y="240673"/>
            <a:chExt cx="3095895" cy="1091738"/>
          </a:xfrm>
        </p:grpSpPr>
        <p:sp>
          <p:nvSpPr>
            <p:cNvPr id="46" name="五边形 45"/>
            <p:cNvSpPr/>
            <p:nvPr/>
          </p:nvSpPr>
          <p:spPr>
            <a:xfrm>
              <a:off x="-156754" y="240673"/>
              <a:ext cx="3069769" cy="1091738"/>
            </a:xfrm>
            <a:prstGeom prst="homePlat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-182880" y="240673"/>
              <a:ext cx="198246" cy="1091738"/>
            </a:xfrm>
            <a:prstGeom prst="rect">
              <a:avLst/>
            </a:prstGeom>
            <a:solidFill>
              <a:srgbClr val="E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346630" y="330485"/>
            <a:ext cx="1967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举个例子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6528592"/>
      </p:ext>
    </p:extLst>
  </p:cSld>
  <p:clrMapOvr>
    <a:masterClrMapping/>
  </p:clrMapOvr>
  <p:transition spd="slow" advTm="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4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455370" y="1256021"/>
            <a:ext cx="3897443" cy="3897443"/>
          </a:xfrm>
          <a:prstGeom prst="ellipse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76200">
            <a:solidFill>
              <a:srgbClr val="3672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882775" y="5406739"/>
            <a:ext cx="30796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微软  比尔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･</a:t>
            </a:r>
            <a:r>
              <a:rPr lang="zh-CN" altLang="en-US" sz="3200" dirty="0" smtClean="0">
                <a:latin typeface="方正综艺简体" panose="03000509000000000000" pitchFamily="65" charset="-122"/>
                <a:ea typeface="方正综艺简体" panose="03000509000000000000" pitchFamily="65" charset="-122"/>
              </a:rPr>
              <a:t>盖茨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311900" y="1192507"/>
            <a:ext cx="4248150" cy="3816350"/>
            <a:chOff x="6311900" y="1171725"/>
            <a:chExt cx="4248150" cy="3816350"/>
          </a:xfrm>
        </p:grpSpPr>
        <p:sp>
          <p:nvSpPr>
            <p:cNvPr id="24" name="圆角矩形 47"/>
            <p:cNvSpPr>
              <a:spLocks noChangeArrowheads="1"/>
            </p:cNvSpPr>
            <p:nvPr/>
          </p:nvSpPr>
          <p:spPr bwMode="auto">
            <a:xfrm>
              <a:off x="6311900" y="1171725"/>
              <a:ext cx="4248150" cy="3816350"/>
            </a:xfrm>
            <a:prstGeom prst="roundRect">
              <a:avLst>
                <a:gd name="adj" fmla="val 3574"/>
              </a:avLst>
            </a:prstGeom>
            <a:solidFill>
              <a:srgbClr val="3672AF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5" name="文本框 7"/>
            <p:cNvSpPr>
              <a:spLocks noChangeArrowheads="1"/>
            </p:cNvSpPr>
            <p:nvPr/>
          </p:nvSpPr>
          <p:spPr bwMode="auto">
            <a:xfrm>
              <a:off x="6616700" y="4292750"/>
              <a:ext cx="14351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讲究条理</a:t>
              </a:r>
              <a:endParaRPr lang="zh-CN" altLang="zh-CN" sz="1800">
                <a:ea typeface="宋体" panose="02010600030101010101" pitchFamily="2" charset="-122"/>
              </a:endParaRPr>
            </a:p>
          </p:txBody>
        </p:sp>
        <p:sp>
          <p:nvSpPr>
            <p:cNvPr id="26" name="文本框 43"/>
            <p:cNvSpPr>
              <a:spLocks noChangeArrowheads="1"/>
            </p:cNvSpPr>
            <p:nvPr/>
          </p:nvSpPr>
          <p:spPr bwMode="auto">
            <a:xfrm>
              <a:off x="6697663" y="2351238"/>
              <a:ext cx="3475037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9pPr>
            </a:lstStyle>
            <a:p>
              <a:pPr algn="dist">
                <a:spcBef>
                  <a:spcPct val="0"/>
                </a:spcBef>
                <a:buFontTx/>
                <a:buNone/>
              </a:pPr>
              <a:r>
                <a:rPr lang="zh-CN" altLang="zh-CN">
                  <a:solidFill>
                    <a:schemeClr val="bg1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关注事，行动慢</a:t>
              </a:r>
              <a:endParaRPr lang="zh-CN" altLang="zh-CN" sz="1800">
                <a:ea typeface="宋体" panose="02010600030101010101" pitchFamily="2" charset="-122"/>
              </a:endParaRPr>
            </a:p>
          </p:txBody>
        </p:sp>
        <p:sp>
          <p:nvSpPr>
            <p:cNvPr id="27" name="文本框 15"/>
            <p:cNvSpPr>
              <a:spLocks noChangeArrowheads="1"/>
            </p:cNvSpPr>
            <p:nvPr/>
          </p:nvSpPr>
          <p:spPr bwMode="auto">
            <a:xfrm>
              <a:off x="8794750" y="4292750"/>
              <a:ext cx="14478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追求卓越</a:t>
              </a:r>
              <a:endParaRPr lang="zh-CN" altLang="zh-CN" sz="1800">
                <a:ea typeface="宋体" panose="02010600030101010101" pitchFamily="2" charset="-122"/>
              </a:endParaRPr>
            </a:p>
          </p:txBody>
        </p:sp>
        <p:sp>
          <p:nvSpPr>
            <p:cNvPr id="28" name="直接连接符 3"/>
            <p:cNvSpPr>
              <a:spLocks noChangeShapeType="1"/>
            </p:cNvSpPr>
            <p:nvPr/>
          </p:nvSpPr>
          <p:spPr bwMode="auto">
            <a:xfrm>
              <a:off x="8435975" y="3008463"/>
              <a:ext cx="4763" cy="197961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文本框 50"/>
            <p:cNvSpPr>
              <a:spLocks noChangeArrowheads="1"/>
            </p:cNvSpPr>
            <p:nvPr/>
          </p:nvSpPr>
          <p:spPr bwMode="auto">
            <a:xfrm>
              <a:off x="6624638" y="1298725"/>
              <a:ext cx="3624262" cy="116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zh-CN" sz="7000" b="1">
                  <a:solidFill>
                    <a:srgbClr val="FFC000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C</a:t>
              </a:r>
              <a:r>
                <a:rPr lang="zh-CN" altLang="zh-CN" sz="3600" b="1">
                  <a:solidFill>
                    <a:srgbClr val="FFC000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r>
                <a:rPr lang="zh-CN" altLang="zh-CN" sz="7000" b="1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思考者</a:t>
              </a:r>
              <a:endParaRPr lang="zh-CN" altLang="zh-CN" sz="1800">
                <a:ea typeface="宋体" panose="02010600030101010101" pitchFamily="2" charset="-122"/>
              </a:endParaRPr>
            </a:p>
          </p:txBody>
        </p:sp>
        <p:sp>
          <p:nvSpPr>
            <p:cNvPr id="30" name="直接连接符 52"/>
            <p:cNvSpPr>
              <a:spLocks noChangeShapeType="1"/>
            </p:cNvSpPr>
            <p:nvPr/>
          </p:nvSpPr>
          <p:spPr bwMode="auto">
            <a:xfrm>
              <a:off x="6311900" y="3011638"/>
              <a:ext cx="4248150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1" name="Group 11"/>
            <p:cNvGrpSpPr>
              <a:grpSpLocks/>
            </p:cNvGrpSpPr>
            <p:nvPr/>
          </p:nvGrpSpPr>
          <p:grpSpPr bwMode="auto">
            <a:xfrm>
              <a:off x="6943725" y="3376763"/>
              <a:ext cx="798513" cy="735012"/>
              <a:chOff x="0" y="0"/>
              <a:chExt cx="300038" cy="276225"/>
            </a:xfrm>
          </p:grpSpPr>
          <p:sp>
            <p:nvSpPr>
              <p:cNvPr id="32" name="Freeform 7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9213" cy="49213"/>
              </a:xfrm>
              <a:custGeom>
                <a:avLst/>
                <a:gdLst>
                  <a:gd name="T0" fmla="*/ 2147483646 w 16"/>
                  <a:gd name="T1" fmla="*/ 2147483646 h 16"/>
                  <a:gd name="T2" fmla="*/ 0 w 16"/>
                  <a:gd name="T3" fmla="*/ 2147483646 h 16"/>
                  <a:gd name="T4" fmla="*/ 0 w 16"/>
                  <a:gd name="T5" fmla="*/ 2147483646 h 16"/>
                  <a:gd name="T6" fmla="*/ 2147483646 w 16"/>
                  <a:gd name="T7" fmla="*/ 0 h 16"/>
                  <a:gd name="T8" fmla="*/ 2147483646 w 16"/>
                  <a:gd name="T9" fmla="*/ 0 h 16"/>
                  <a:gd name="T10" fmla="*/ 2147483646 w 16"/>
                  <a:gd name="T11" fmla="*/ 2147483646 h 16"/>
                  <a:gd name="T12" fmla="*/ 2147483646 w 16"/>
                  <a:gd name="T13" fmla="*/ 2147483646 h 16"/>
                  <a:gd name="T14" fmla="*/ 2147483646 w 16"/>
                  <a:gd name="T15" fmla="*/ 2147483646 h 16"/>
                  <a:gd name="T16" fmla="*/ 2147483646 w 16"/>
                  <a:gd name="T17" fmla="*/ 2147483646 h 1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"/>
                  <a:gd name="T28" fmla="*/ 0 h 16"/>
                  <a:gd name="T29" fmla="*/ 16 w 16"/>
                  <a:gd name="T30" fmla="*/ 16 h 1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" h="16">
                    <a:moveTo>
                      <a:pt x="4" y="16"/>
                    </a:moveTo>
                    <a:cubicBezTo>
                      <a:pt x="2" y="16"/>
                      <a:pt x="0" y="14"/>
                      <a:pt x="0" y="1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4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4"/>
                      <a:pt x="14" y="16"/>
                      <a:pt x="12" y="16"/>
                    </a:cubicBezTo>
                    <a:lnTo>
                      <a:pt x="4" y="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" name="Freeform 75"/>
              <p:cNvSpPr>
                <a:spLocks noChangeArrowheads="1"/>
              </p:cNvSpPr>
              <p:nvPr/>
            </p:nvSpPr>
            <p:spPr bwMode="auto">
              <a:xfrm>
                <a:off x="0" y="74612"/>
                <a:ext cx="49213" cy="50800"/>
              </a:xfrm>
              <a:custGeom>
                <a:avLst/>
                <a:gdLst>
                  <a:gd name="T0" fmla="*/ 2147483646 w 16"/>
                  <a:gd name="T1" fmla="*/ 2147483646 h 16"/>
                  <a:gd name="T2" fmla="*/ 0 w 16"/>
                  <a:gd name="T3" fmla="*/ 2147483646 h 16"/>
                  <a:gd name="T4" fmla="*/ 0 w 16"/>
                  <a:gd name="T5" fmla="*/ 2147483646 h 16"/>
                  <a:gd name="T6" fmla="*/ 2147483646 w 16"/>
                  <a:gd name="T7" fmla="*/ 0 h 16"/>
                  <a:gd name="T8" fmla="*/ 2147483646 w 16"/>
                  <a:gd name="T9" fmla="*/ 0 h 16"/>
                  <a:gd name="T10" fmla="*/ 2147483646 w 16"/>
                  <a:gd name="T11" fmla="*/ 2147483646 h 16"/>
                  <a:gd name="T12" fmla="*/ 2147483646 w 16"/>
                  <a:gd name="T13" fmla="*/ 2147483646 h 16"/>
                  <a:gd name="T14" fmla="*/ 2147483646 w 16"/>
                  <a:gd name="T15" fmla="*/ 2147483646 h 16"/>
                  <a:gd name="T16" fmla="*/ 2147483646 w 16"/>
                  <a:gd name="T17" fmla="*/ 2147483646 h 1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"/>
                  <a:gd name="T28" fmla="*/ 0 h 16"/>
                  <a:gd name="T29" fmla="*/ 16 w 16"/>
                  <a:gd name="T30" fmla="*/ 16 h 1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" h="16">
                    <a:moveTo>
                      <a:pt x="4" y="16"/>
                    </a:moveTo>
                    <a:cubicBezTo>
                      <a:pt x="2" y="16"/>
                      <a:pt x="0" y="14"/>
                      <a:pt x="0" y="1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4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4"/>
                      <a:pt x="14" y="16"/>
                      <a:pt x="12" y="16"/>
                    </a:cubicBezTo>
                    <a:lnTo>
                      <a:pt x="4" y="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" name="Freeform 76"/>
              <p:cNvSpPr>
                <a:spLocks noChangeArrowheads="1"/>
              </p:cNvSpPr>
              <p:nvPr/>
            </p:nvSpPr>
            <p:spPr bwMode="auto">
              <a:xfrm>
                <a:off x="0" y="150812"/>
                <a:ext cx="49213" cy="49213"/>
              </a:xfrm>
              <a:custGeom>
                <a:avLst/>
                <a:gdLst>
                  <a:gd name="T0" fmla="*/ 2147483646 w 16"/>
                  <a:gd name="T1" fmla="*/ 2147483646 h 16"/>
                  <a:gd name="T2" fmla="*/ 0 w 16"/>
                  <a:gd name="T3" fmla="*/ 2147483646 h 16"/>
                  <a:gd name="T4" fmla="*/ 0 w 16"/>
                  <a:gd name="T5" fmla="*/ 2147483646 h 16"/>
                  <a:gd name="T6" fmla="*/ 2147483646 w 16"/>
                  <a:gd name="T7" fmla="*/ 0 h 16"/>
                  <a:gd name="T8" fmla="*/ 2147483646 w 16"/>
                  <a:gd name="T9" fmla="*/ 0 h 16"/>
                  <a:gd name="T10" fmla="*/ 2147483646 w 16"/>
                  <a:gd name="T11" fmla="*/ 2147483646 h 16"/>
                  <a:gd name="T12" fmla="*/ 2147483646 w 16"/>
                  <a:gd name="T13" fmla="*/ 2147483646 h 16"/>
                  <a:gd name="T14" fmla="*/ 2147483646 w 16"/>
                  <a:gd name="T15" fmla="*/ 2147483646 h 16"/>
                  <a:gd name="T16" fmla="*/ 2147483646 w 16"/>
                  <a:gd name="T17" fmla="*/ 2147483646 h 1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"/>
                  <a:gd name="T28" fmla="*/ 0 h 16"/>
                  <a:gd name="T29" fmla="*/ 16 w 16"/>
                  <a:gd name="T30" fmla="*/ 16 h 1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" h="16">
                    <a:moveTo>
                      <a:pt x="4" y="16"/>
                    </a:moveTo>
                    <a:cubicBezTo>
                      <a:pt x="2" y="16"/>
                      <a:pt x="0" y="14"/>
                      <a:pt x="0" y="1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4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4"/>
                      <a:pt x="14" y="16"/>
                      <a:pt x="12" y="16"/>
                    </a:cubicBezTo>
                    <a:lnTo>
                      <a:pt x="4" y="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" name="Freeform 77"/>
              <p:cNvSpPr>
                <a:spLocks noChangeArrowheads="1"/>
              </p:cNvSpPr>
              <p:nvPr/>
            </p:nvSpPr>
            <p:spPr bwMode="auto">
              <a:xfrm>
                <a:off x="0" y="225425"/>
                <a:ext cx="49213" cy="50800"/>
              </a:xfrm>
              <a:custGeom>
                <a:avLst/>
                <a:gdLst>
                  <a:gd name="T0" fmla="*/ 2147483646 w 16"/>
                  <a:gd name="T1" fmla="*/ 2147483646 h 16"/>
                  <a:gd name="T2" fmla="*/ 0 w 16"/>
                  <a:gd name="T3" fmla="*/ 2147483646 h 16"/>
                  <a:gd name="T4" fmla="*/ 0 w 16"/>
                  <a:gd name="T5" fmla="*/ 2147483646 h 16"/>
                  <a:gd name="T6" fmla="*/ 2147483646 w 16"/>
                  <a:gd name="T7" fmla="*/ 0 h 16"/>
                  <a:gd name="T8" fmla="*/ 2147483646 w 16"/>
                  <a:gd name="T9" fmla="*/ 0 h 16"/>
                  <a:gd name="T10" fmla="*/ 2147483646 w 16"/>
                  <a:gd name="T11" fmla="*/ 2147483646 h 16"/>
                  <a:gd name="T12" fmla="*/ 2147483646 w 16"/>
                  <a:gd name="T13" fmla="*/ 2147483646 h 16"/>
                  <a:gd name="T14" fmla="*/ 2147483646 w 16"/>
                  <a:gd name="T15" fmla="*/ 2147483646 h 16"/>
                  <a:gd name="T16" fmla="*/ 2147483646 w 16"/>
                  <a:gd name="T17" fmla="*/ 2147483646 h 1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"/>
                  <a:gd name="T28" fmla="*/ 0 h 16"/>
                  <a:gd name="T29" fmla="*/ 16 w 16"/>
                  <a:gd name="T30" fmla="*/ 16 h 1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" h="16">
                    <a:moveTo>
                      <a:pt x="4" y="16"/>
                    </a:moveTo>
                    <a:cubicBezTo>
                      <a:pt x="2" y="16"/>
                      <a:pt x="0" y="14"/>
                      <a:pt x="0" y="1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4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4"/>
                      <a:pt x="14" y="16"/>
                      <a:pt x="12" y="16"/>
                    </a:cubicBezTo>
                    <a:lnTo>
                      <a:pt x="4" y="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" name="Line 92"/>
              <p:cNvSpPr>
                <a:spLocks noChangeShapeType="1"/>
              </p:cNvSpPr>
              <p:nvPr/>
            </p:nvSpPr>
            <p:spPr bwMode="auto">
              <a:xfrm flipH="1">
                <a:off x="87313" y="25400"/>
                <a:ext cx="212725" cy="1588"/>
              </a:xfrm>
              <a:prstGeom prst="line">
                <a:avLst/>
              </a:prstGeom>
              <a:noFill/>
              <a:ln w="38100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4" name="Line 93"/>
              <p:cNvSpPr>
                <a:spLocks noChangeShapeType="1"/>
              </p:cNvSpPr>
              <p:nvPr/>
            </p:nvSpPr>
            <p:spPr bwMode="auto">
              <a:xfrm flipH="1">
                <a:off x="87313" y="100012"/>
                <a:ext cx="212725" cy="1588"/>
              </a:xfrm>
              <a:prstGeom prst="line">
                <a:avLst/>
              </a:prstGeom>
              <a:noFill/>
              <a:ln w="38100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" name="Line 94"/>
              <p:cNvSpPr>
                <a:spLocks noChangeShapeType="1"/>
              </p:cNvSpPr>
              <p:nvPr/>
            </p:nvSpPr>
            <p:spPr bwMode="auto">
              <a:xfrm flipH="1">
                <a:off x="87313" y="174625"/>
                <a:ext cx="212725" cy="1588"/>
              </a:xfrm>
              <a:prstGeom prst="line">
                <a:avLst/>
              </a:prstGeom>
              <a:noFill/>
              <a:ln w="38100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" name="Line 95"/>
              <p:cNvSpPr>
                <a:spLocks noChangeShapeType="1"/>
              </p:cNvSpPr>
              <p:nvPr/>
            </p:nvSpPr>
            <p:spPr bwMode="auto">
              <a:xfrm flipH="1">
                <a:off x="87313" y="250825"/>
                <a:ext cx="212725" cy="1588"/>
              </a:xfrm>
              <a:prstGeom prst="line">
                <a:avLst/>
              </a:prstGeom>
              <a:noFill/>
              <a:ln w="38100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7" name="Group 20"/>
            <p:cNvGrpSpPr>
              <a:grpSpLocks/>
            </p:cNvGrpSpPr>
            <p:nvPr/>
          </p:nvGrpSpPr>
          <p:grpSpPr bwMode="auto">
            <a:xfrm>
              <a:off x="9156700" y="3264050"/>
              <a:ext cx="647700" cy="900113"/>
              <a:chOff x="0" y="0"/>
              <a:chExt cx="241300" cy="334963"/>
            </a:xfrm>
          </p:grpSpPr>
          <p:sp>
            <p:nvSpPr>
              <p:cNvPr id="48" name="Oval 140"/>
              <p:cNvSpPr>
                <a:spLocks noChangeArrowheads="1"/>
              </p:cNvSpPr>
              <p:nvPr/>
            </p:nvSpPr>
            <p:spPr bwMode="auto">
              <a:xfrm>
                <a:off x="107950" y="0"/>
                <a:ext cx="58737" cy="587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zh-CN" altLang="zh-CN" sz="1800">
                  <a:solidFill>
                    <a:srgbClr val="000000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9" name="Freeform 145"/>
              <p:cNvSpPr>
                <a:spLocks noChangeArrowheads="1"/>
              </p:cNvSpPr>
              <p:nvPr/>
            </p:nvSpPr>
            <p:spPr bwMode="auto">
              <a:xfrm>
                <a:off x="68262" y="71437"/>
                <a:ext cx="74612" cy="139700"/>
              </a:xfrm>
              <a:custGeom>
                <a:avLst/>
                <a:gdLst>
                  <a:gd name="T0" fmla="*/ 2147483646 w 23"/>
                  <a:gd name="T1" fmla="*/ 2147483646 h 43"/>
                  <a:gd name="T2" fmla="*/ 2147483646 w 23"/>
                  <a:gd name="T3" fmla="*/ 0 h 43"/>
                  <a:gd name="T4" fmla="*/ 2147483646 w 23"/>
                  <a:gd name="T5" fmla="*/ 2147483646 h 43"/>
                  <a:gd name="T6" fmla="*/ 2147483646 w 23"/>
                  <a:gd name="T7" fmla="*/ 2147483646 h 43"/>
                  <a:gd name="T8" fmla="*/ 2147483646 w 23"/>
                  <a:gd name="T9" fmla="*/ 2147483646 h 43"/>
                  <a:gd name="T10" fmla="*/ 2147483646 w 23"/>
                  <a:gd name="T11" fmla="*/ 2147483646 h 43"/>
                  <a:gd name="T12" fmla="*/ 2147483646 w 23"/>
                  <a:gd name="T13" fmla="*/ 2147483646 h 43"/>
                  <a:gd name="T14" fmla="*/ 2147483646 w 23"/>
                  <a:gd name="T15" fmla="*/ 2147483646 h 43"/>
                  <a:gd name="T16" fmla="*/ 2147483646 w 23"/>
                  <a:gd name="T17" fmla="*/ 2147483646 h 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"/>
                  <a:gd name="T28" fmla="*/ 0 h 43"/>
                  <a:gd name="T29" fmla="*/ 23 w 23"/>
                  <a:gd name="T30" fmla="*/ 43 h 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" h="43">
                    <a:moveTo>
                      <a:pt x="8" y="3"/>
                    </a:moveTo>
                    <a:cubicBezTo>
                      <a:pt x="8" y="1"/>
                      <a:pt x="10" y="0"/>
                      <a:pt x="11" y="0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3" y="3"/>
                      <a:pt x="23" y="6"/>
                      <a:pt x="23" y="8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4" y="43"/>
                      <a:pt x="13" y="43"/>
                      <a:pt x="12" y="43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0" y="37"/>
                      <a:pt x="0" y="33"/>
                      <a:pt x="1" y="28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" name="Freeform 146"/>
              <p:cNvSpPr>
                <a:spLocks noChangeArrowheads="1"/>
              </p:cNvSpPr>
              <p:nvPr/>
            </p:nvSpPr>
            <p:spPr bwMode="auto">
              <a:xfrm>
                <a:off x="26987" y="207962"/>
                <a:ext cx="71437" cy="123825"/>
              </a:xfrm>
              <a:custGeom>
                <a:avLst/>
                <a:gdLst>
                  <a:gd name="T0" fmla="*/ 2147483646 w 22"/>
                  <a:gd name="T1" fmla="*/ 0 h 38"/>
                  <a:gd name="T2" fmla="*/ 2147483646 w 22"/>
                  <a:gd name="T3" fmla="*/ 2147483646 h 38"/>
                  <a:gd name="T4" fmla="*/ 2147483646 w 22"/>
                  <a:gd name="T5" fmla="*/ 2147483646 h 38"/>
                  <a:gd name="T6" fmla="*/ 2147483646 w 22"/>
                  <a:gd name="T7" fmla="*/ 2147483646 h 38"/>
                  <a:gd name="T8" fmla="*/ 2147483646 w 22"/>
                  <a:gd name="T9" fmla="*/ 2147483646 h 38"/>
                  <a:gd name="T10" fmla="*/ 2147483646 w 22"/>
                  <a:gd name="T11" fmla="*/ 2147483646 h 38"/>
                  <a:gd name="T12" fmla="*/ 2147483646 w 22"/>
                  <a:gd name="T13" fmla="*/ 2147483646 h 38"/>
                  <a:gd name="T14" fmla="*/ 2147483646 w 22"/>
                  <a:gd name="T15" fmla="*/ 0 h 3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2"/>
                  <a:gd name="T25" fmla="*/ 0 h 38"/>
                  <a:gd name="T26" fmla="*/ 22 w 22"/>
                  <a:gd name="T27" fmla="*/ 38 h 3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2" h="38">
                    <a:moveTo>
                      <a:pt x="12" y="0"/>
                    </a:move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6" y="22"/>
                      <a:pt x="3" y="28"/>
                    </a:cubicBezTo>
                    <a:cubicBezTo>
                      <a:pt x="1" y="33"/>
                      <a:pt x="0" y="36"/>
                      <a:pt x="2" y="37"/>
                    </a:cubicBezTo>
                    <a:cubicBezTo>
                      <a:pt x="4" y="38"/>
                      <a:pt x="7" y="35"/>
                      <a:pt x="11" y="30"/>
                    </a:cubicBezTo>
                    <a:cubicBezTo>
                      <a:pt x="16" y="21"/>
                      <a:pt x="19" y="17"/>
                      <a:pt x="20" y="15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9"/>
                      <a:pt x="13" y="4"/>
                      <a:pt x="1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" name="Freeform 147"/>
              <p:cNvSpPr>
                <a:spLocks noChangeArrowheads="1"/>
              </p:cNvSpPr>
              <p:nvPr/>
            </p:nvSpPr>
            <p:spPr bwMode="auto">
              <a:xfrm>
                <a:off x="77787" y="174625"/>
                <a:ext cx="92075" cy="160338"/>
              </a:xfrm>
              <a:custGeom>
                <a:avLst/>
                <a:gdLst>
                  <a:gd name="T0" fmla="*/ 2147483646 w 28"/>
                  <a:gd name="T1" fmla="*/ 2147483646 h 49"/>
                  <a:gd name="T2" fmla="*/ 2147483646 w 28"/>
                  <a:gd name="T3" fmla="*/ 2147483646 h 49"/>
                  <a:gd name="T4" fmla="*/ 2147483646 w 28"/>
                  <a:gd name="T5" fmla="*/ 2147483646 h 49"/>
                  <a:gd name="T6" fmla="*/ 2147483646 w 28"/>
                  <a:gd name="T7" fmla="*/ 2147483646 h 49"/>
                  <a:gd name="T8" fmla="*/ 2147483646 w 28"/>
                  <a:gd name="T9" fmla="*/ 2147483646 h 49"/>
                  <a:gd name="T10" fmla="*/ 2147483646 w 28"/>
                  <a:gd name="T11" fmla="*/ 2147483646 h 49"/>
                  <a:gd name="T12" fmla="*/ 2147483646 w 28"/>
                  <a:gd name="T13" fmla="*/ 2147483646 h 49"/>
                  <a:gd name="T14" fmla="*/ 2147483646 w 28"/>
                  <a:gd name="T15" fmla="*/ 2147483646 h 49"/>
                  <a:gd name="T16" fmla="*/ 2147483646 w 28"/>
                  <a:gd name="T17" fmla="*/ 2147483646 h 49"/>
                  <a:gd name="T18" fmla="*/ 2147483646 w 28"/>
                  <a:gd name="T19" fmla="*/ 2147483646 h 4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8"/>
                  <a:gd name="T31" fmla="*/ 0 h 49"/>
                  <a:gd name="T32" fmla="*/ 28 w 28"/>
                  <a:gd name="T33" fmla="*/ 49 h 4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8" h="49">
                    <a:moveTo>
                      <a:pt x="26" y="15"/>
                    </a:moveTo>
                    <a:cubicBezTo>
                      <a:pt x="13" y="2"/>
                      <a:pt x="13" y="2"/>
                      <a:pt x="13" y="2"/>
                    </a:cubicBezTo>
                    <a:cubicBezTo>
                      <a:pt x="11" y="0"/>
                      <a:pt x="8" y="1"/>
                      <a:pt x="6" y="3"/>
                    </a:cubicBezTo>
                    <a:cubicBezTo>
                      <a:pt x="4" y="5"/>
                      <a:pt x="0" y="7"/>
                      <a:pt x="2" y="9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7" y="41"/>
                      <a:pt x="17" y="41"/>
                      <a:pt x="17" y="41"/>
                    </a:cubicBezTo>
                    <a:cubicBezTo>
                      <a:pt x="17" y="46"/>
                      <a:pt x="17" y="48"/>
                      <a:pt x="20" y="48"/>
                    </a:cubicBezTo>
                    <a:cubicBezTo>
                      <a:pt x="22" y="49"/>
                      <a:pt x="23" y="43"/>
                      <a:pt x="24" y="42"/>
                    </a:cubicBezTo>
                    <a:cubicBezTo>
                      <a:pt x="24" y="42"/>
                      <a:pt x="27" y="24"/>
                      <a:pt x="28" y="22"/>
                    </a:cubicBezTo>
                    <a:cubicBezTo>
                      <a:pt x="28" y="20"/>
                      <a:pt x="28" y="17"/>
                      <a:pt x="26" y="1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" name="Freeform 148"/>
              <p:cNvSpPr>
                <a:spLocks noChangeArrowheads="1"/>
              </p:cNvSpPr>
              <p:nvPr/>
            </p:nvSpPr>
            <p:spPr bwMode="auto">
              <a:xfrm>
                <a:off x="117475" y="77787"/>
                <a:ext cx="123825" cy="65088"/>
              </a:xfrm>
              <a:custGeom>
                <a:avLst/>
                <a:gdLst>
                  <a:gd name="T0" fmla="*/ 2147483646 w 38"/>
                  <a:gd name="T1" fmla="*/ 2147483646 h 20"/>
                  <a:gd name="T2" fmla="*/ 2147483646 w 38"/>
                  <a:gd name="T3" fmla="*/ 2147483646 h 20"/>
                  <a:gd name="T4" fmla="*/ 2147483646 w 38"/>
                  <a:gd name="T5" fmla="*/ 2147483646 h 20"/>
                  <a:gd name="T6" fmla="*/ 2147483646 w 38"/>
                  <a:gd name="T7" fmla="*/ 2147483646 h 20"/>
                  <a:gd name="T8" fmla="*/ 2147483646 w 38"/>
                  <a:gd name="T9" fmla="*/ 2147483646 h 20"/>
                  <a:gd name="T10" fmla="*/ 2147483646 w 38"/>
                  <a:gd name="T11" fmla="*/ 2147483646 h 20"/>
                  <a:gd name="T12" fmla="*/ 2147483646 w 38"/>
                  <a:gd name="T13" fmla="*/ 2147483646 h 20"/>
                  <a:gd name="T14" fmla="*/ 2147483646 w 38"/>
                  <a:gd name="T15" fmla="*/ 2147483646 h 20"/>
                  <a:gd name="T16" fmla="*/ 2147483646 w 38"/>
                  <a:gd name="T17" fmla="*/ 2147483646 h 20"/>
                  <a:gd name="T18" fmla="*/ 2147483646 w 38"/>
                  <a:gd name="T19" fmla="*/ 2147483646 h 2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8"/>
                  <a:gd name="T31" fmla="*/ 0 h 20"/>
                  <a:gd name="T32" fmla="*/ 38 w 38"/>
                  <a:gd name="T33" fmla="*/ 20 h 2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8" h="20">
                    <a:moveTo>
                      <a:pt x="30" y="6"/>
                    </a:moveTo>
                    <a:cubicBezTo>
                      <a:pt x="20" y="11"/>
                      <a:pt x="20" y="11"/>
                      <a:pt x="20" y="1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0"/>
                      <a:pt x="3" y="0"/>
                      <a:pt x="2" y="2"/>
                    </a:cubicBezTo>
                    <a:cubicBezTo>
                      <a:pt x="0" y="4"/>
                      <a:pt x="1" y="7"/>
                      <a:pt x="3" y="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7" y="19"/>
                      <a:pt x="19" y="20"/>
                      <a:pt x="21" y="19"/>
                    </a:cubicBezTo>
                    <a:cubicBezTo>
                      <a:pt x="21" y="19"/>
                      <a:pt x="30" y="14"/>
                      <a:pt x="33" y="12"/>
                    </a:cubicBezTo>
                    <a:cubicBezTo>
                      <a:pt x="35" y="10"/>
                      <a:pt x="38" y="8"/>
                      <a:pt x="37" y="6"/>
                    </a:cubicBezTo>
                    <a:cubicBezTo>
                      <a:pt x="35" y="3"/>
                      <a:pt x="33" y="5"/>
                      <a:pt x="30" y="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" name="Line 149"/>
              <p:cNvSpPr>
                <a:spLocks noChangeShapeType="1"/>
              </p:cNvSpPr>
              <p:nvPr/>
            </p:nvSpPr>
            <p:spPr bwMode="auto">
              <a:xfrm>
                <a:off x="214312" y="80962"/>
                <a:ext cx="1587" cy="247650"/>
              </a:xfrm>
              <a:prstGeom prst="line">
                <a:avLst/>
              </a:prstGeom>
              <a:noFill/>
              <a:ln w="38100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" name="Freeform 150"/>
              <p:cNvSpPr>
                <a:spLocks noChangeArrowheads="1"/>
              </p:cNvSpPr>
              <p:nvPr/>
            </p:nvSpPr>
            <p:spPr bwMode="auto">
              <a:xfrm>
                <a:off x="0" y="55562"/>
                <a:ext cx="88900" cy="109538"/>
              </a:xfrm>
              <a:custGeom>
                <a:avLst/>
                <a:gdLst>
                  <a:gd name="T0" fmla="*/ 2147483646 w 27"/>
                  <a:gd name="T1" fmla="*/ 2147483646 h 34"/>
                  <a:gd name="T2" fmla="*/ 2147483646 w 27"/>
                  <a:gd name="T3" fmla="*/ 2147483646 h 34"/>
                  <a:gd name="T4" fmla="*/ 2147483646 w 27"/>
                  <a:gd name="T5" fmla="*/ 2147483646 h 34"/>
                  <a:gd name="T6" fmla="*/ 2147483646 w 27"/>
                  <a:gd name="T7" fmla="*/ 2147483646 h 34"/>
                  <a:gd name="T8" fmla="*/ 2147483646 w 27"/>
                  <a:gd name="T9" fmla="*/ 2147483646 h 34"/>
                  <a:gd name="T10" fmla="*/ 2147483646 w 27"/>
                  <a:gd name="T11" fmla="*/ 2147483646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34"/>
                  <a:gd name="T20" fmla="*/ 27 w 27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34">
                    <a:moveTo>
                      <a:pt x="24" y="8"/>
                    </a:moveTo>
                    <a:cubicBezTo>
                      <a:pt x="24" y="8"/>
                      <a:pt x="18" y="26"/>
                      <a:pt x="17" y="29"/>
                    </a:cubicBezTo>
                    <a:cubicBezTo>
                      <a:pt x="16" y="32"/>
                      <a:pt x="13" y="34"/>
                      <a:pt x="9" y="33"/>
                    </a:cubicBezTo>
                    <a:cubicBezTo>
                      <a:pt x="4" y="32"/>
                      <a:pt x="0" y="30"/>
                      <a:pt x="1" y="25"/>
                    </a:cubicBezTo>
                    <a:cubicBezTo>
                      <a:pt x="1" y="19"/>
                      <a:pt x="7" y="11"/>
                      <a:pt x="11" y="7"/>
                    </a:cubicBezTo>
                    <a:cubicBezTo>
                      <a:pt x="16" y="2"/>
                      <a:pt x="27" y="0"/>
                      <a:pt x="24" y="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-26124" y="263891"/>
            <a:ext cx="3095895" cy="640621"/>
            <a:chOff x="-182880" y="240673"/>
            <a:chExt cx="3095895" cy="1091738"/>
          </a:xfrm>
        </p:grpSpPr>
        <p:sp>
          <p:nvSpPr>
            <p:cNvPr id="57" name="五边形 56"/>
            <p:cNvSpPr/>
            <p:nvPr/>
          </p:nvSpPr>
          <p:spPr>
            <a:xfrm>
              <a:off x="-156754" y="240673"/>
              <a:ext cx="3069769" cy="1091738"/>
            </a:xfrm>
            <a:prstGeom prst="homePlat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-182880" y="240673"/>
              <a:ext cx="198246" cy="1091738"/>
            </a:xfrm>
            <a:prstGeom prst="rect">
              <a:avLst/>
            </a:prstGeom>
            <a:solidFill>
              <a:srgbClr val="E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346630" y="330485"/>
            <a:ext cx="1967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举个例子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4857235"/>
      </p:ext>
    </p:extLst>
  </p:cSld>
  <p:clrMapOvr>
    <a:masterClrMapping/>
  </p:clrMapOvr>
  <p:transition spd="slow" advTm="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5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6373" y="851780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接下来，我们分别看看这</a:t>
            </a:r>
          </a:p>
        </p:txBody>
      </p:sp>
      <p:sp>
        <p:nvSpPr>
          <p:cNvPr id="2" name="椭圆 1"/>
          <p:cNvSpPr/>
          <p:nvPr/>
        </p:nvSpPr>
        <p:spPr>
          <a:xfrm>
            <a:off x="4259961" y="982639"/>
            <a:ext cx="4735773" cy="4735773"/>
          </a:xfrm>
          <a:prstGeom prst="ellipse">
            <a:avLst/>
          </a:prstGeom>
          <a:solidFill>
            <a:srgbClr val="D24726"/>
          </a:solidFill>
          <a:ln w="76200">
            <a:solidFill>
              <a:srgbClr val="EFC5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851751" y="5349080"/>
            <a:ext cx="38010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种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特质与相处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06387" y="873457"/>
            <a:ext cx="2590774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6133052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4912" y="107013"/>
            <a:ext cx="2560542" cy="160216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962590" y="2035309"/>
            <a:ext cx="8131481" cy="1776241"/>
            <a:chOff x="2459182" y="2320119"/>
            <a:chExt cx="8131481" cy="1776241"/>
          </a:xfrm>
        </p:grpSpPr>
        <p:sp>
          <p:nvSpPr>
            <p:cNvPr id="6" name="圆角矩形 5"/>
            <p:cNvSpPr/>
            <p:nvPr/>
          </p:nvSpPr>
          <p:spPr>
            <a:xfrm>
              <a:off x="3234519" y="2320119"/>
              <a:ext cx="7356144" cy="1776241"/>
            </a:xfrm>
            <a:prstGeom prst="roundRect">
              <a:avLst>
                <a:gd name="adj" fmla="val 5051"/>
              </a:avLst>
            </a:prstGeom>
            <a:noFill/>
            <a:ln>
              <a:solidFill>
                <a:srgbClr val="D2472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2459182" y="2320119"/>
              <a:ext cx="1776241" cy="1776241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485527" y="2700407"/>
              <a:ext cx="172354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优势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737927" y="4205303"/>
            <a:ext cx="8275178" cy="1776241"/>
            <a:chOff x="3234519" y="2320119"/>
            <a:chExt cx="8275178" cy="1776241"/>
          </a:xfrm>
        </p:grpSpPr>
        <p:sp>
          <p:nvSpPr>
            <p:cNvPr id="10" name="圆角矩形 9"/>
            <p:cNvSpPr/>
            <p:nvPr/>
          </p:nvSpPr>
          <p:spPr>
            <a:xfrm>
              <a:off x="3234519" y="2320119"/>
              <a:ext cx="7356144" cy="1776241"/>
            </a:xfrm>
            <a:prstGeom prst="roundRect">
              <a:avLst>
                <a:gd name="adj" fmla="val 5051"/>
              </a:avLst>
            </a:prstGeom>
            <a:noFill/>
            <a:ln>
              <a:solidFill>
                <a:srgbClr val="D2472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9733456" y="2320119"/>
              <a:ext cx="1776241" cy="1776241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9759801" y="2700407"/>
              <a:ext cx="172354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挑战</a:t>
              </a: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3867109" y="2661818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意志的斗争，信心的传递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414532" y="4438059"/>
            <a:ext cx="5570756" cy="12988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速度过快，团队跟不上步伐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不善授权，下属的猴子跳到肩膀上</a:t>
            </a:r>
          </a:p>
        </p:txBody>
      </p:sp>
      <p:sp>
        <p:nvSpPr>
          <p:cNvPr id="15" name="任意多边形 5"/>
          <p:cNvSpPr>
            <a:spLocks noChangeArrowheads="1"/>
          </p:cNvSpPr>
          <p:nvPr/>
        </p:nvSpPr>
        <p:spPr bwMode="auto">
          <a:xfrm>
            <a:off x="23446" y="633046"/>
            <a:ext cx="485218" cy="320753"/>
          </a:xfrm>
          <a:custGeom>
            <a:avLst/>
            <a:gdLst>
              <a:gd name="T0" fmla="*/ 449830 w 1377116"/>
              <a:gd name="T1" fmla="*/ 386149 h 911020"/>
              <a:gd name="T2" fmla="*/ 420606 w 1377116"/>
              <a:gd name="T3" fmla="*/ 392140 h 911020"/>
              <a:gd name="T4" fmla="*/ 373429 w 1377116"/>
              <a:gd name="T5" fmla="*/ 396811 h 911020"/>
              <a:gd name="T6" fmla="*/ 323294 w 1377116"/>
              <a:gd name="T7" fmla="*/ 398392 h 911020"/>
              <a:gd name="T8" fmla="*/ 367800 w 1377116"/>
              <a:gd name="T9" fmla="*/ 397825 h 911020"/>
              <a:gd name="T10" fmla="*/ 417434 w 1377116"/>
              <a:gd name="T11" fmla="*/ 393315 h 911020"/>
              <a:gd name="T12" fmla="*/ 93936 w 1377116"/>
              <a:gd name="T13" fmla="*/ 336730 h 911020"/>
              <a:gd name="T14" fmla="*/ 317213 w 1377116"/>
              <a:gd name="T15" fmla="*/ 377966 h 911020"/>
              <a:gd name="T16" fmla="*/ 540490 w 1377116"/>
              <a:gd name="T17" fmla="*/ 336730 h 911020"/>
              <a:gd name="T18" fmla="*/ 540490 w 1377116"/>
              <a:gd name="T19" fmla="*/ 357234 h 911020"/>
              <a:gd name="T20" fmla="*/ 540490 w 1377116"/>
              <a:gd name="T21" fmla="*/ 357348 h 911020"/>
              <a:gd name="T22" fmla="*/ 540490 w 1377116"/>
              <a:gd name="T23" fmla="*/ 377852 h 911020"/>
              <a:gd name="T24" fmla="*/ 317213 w 1377116"/>
              <a:gd name="T25" fmla="*/ 419087 h 911020"/>
              <a:gd name="T26" fmla="*/ 93936 w 1377116"/>
              <a:gd name="T27" fmla="*/ 377852 h 911020"/>
              <a:gd name="T28" fmla="*/ 93936 w 1377116"/>
              <a:gd name="T29" fmla="*/ 357348 h 911020"/>
              <a:gd name="T30" fmla="*/ 93936 w 1377116"/>
              <a:gd name="T31" fmla="*/ 357234 h 911020"/>
              <a:gd name="T32" fmla="*/ 317417 w 1377116"/>
              <a:gd name="T33" fmla="*/ 0 h 911020"/>
              <a:gd name="T34" fmla="*/ 357578 w 1377116"/>
              <a:gd name="T35" fmla="*/ 40161 h 911020"/>
              <a:gd name="T36" fmla="*/ 333049 w 1377116"/>
              <a:gd name="T37" fmla="*/ 77166 h 911020"/>
              <a:gd name="T38" fmla="*/ 321658 w 1377116"/>
              <a:gd name="T39" fmla="*/ 79466 h 911020"/>
              <a:gd name="T40" fmla="*/ 368162 w 1377116"/>
              <a:gd name="T41" fmla="*/ 134768 h 911020"/>
              <a:gd name="T42" fmla="*/ 418906 w 1377116"/>
              <a:gd name="T43" fmla="*/ 195114 h 911020"/>
              <a:gd name="T44" fmla="*/ 541645 w 1377116"/>
              <a:gd name="T45" fmla="*/ 135711 h 911020"/>
              <a:gd name="T46" fmla="*/ 575750 w 1377116"/>
              <a:gd name="T47" fmla="*/ 117595 h 911020"/>
              <a:gd name="T48" fmla="*/ 564942 w 1377116"/>
              <a:gd name="T49" fmla="*/ 110309 h 911020"/>
              <a:gd name="T50" fmla="*/ 553179 w 1377116"/>
              <a:gd name="T51" fmla="*/ 81910 h 911020"/>
              <a:gd name="T52" fmla="*/ 593340 w 1377116"/>
              <a:gd name="T53" fmla="*/ 41749 h 911020"/>
              <a:gd name="T54" fmla="*/ 633501 w 1377116"/>
              <a:gd name="T55" fmla="*/ 81910 h 911020"/>
              <a:gd name="T56" fmla="*/ 593340 w 1377116"/>
              <a:gd name="T57" fmla="*/ 122071 h 911020"/>
              <a:gd name="T58" fmla="*/ 580348 w 1377116"/>
              <a:gd name="T59" fmla="*/ 119448 h 911020"/>
              <a:gd name="T60" fmla="*/ 572092 w 1377116"/>
              <a:gd name="T61" fmla="*/ 161484 h 911020"/>
              <a:gd name="T62" fmla="*/ 540694 w 1377116"/>
              <a:gd name="T63" fmla="*/ 305749 h 911020"/>
              <a:gd name="T64" fmla="*/ 317417 w 1377116"/>
              <a:gd name="T65" fmla="*/ 345979 h 911020"/>
              <a:gd name="T66" fmla="*/ 94139 w 1377116"/>
              <a:gd name="T67" fmla="*/ 305749 h 911020"/>
              <a:gd name="T68" fmla="*/ 62741 w 1377116"/>
              <a:gd name="T69" fmla="*/ 161484 h 911020"/>
              <a:gd name="T70" fmla="*/ 54435 w 1377116"/>
              <a:gd name="T71" fmla="*/ 119190 h 911020"/>
              <a:gd name="T72" fmla="*/ 40161 w 1377116"/>
              <a:gd name="T73" fmla="*/ 122071 h 911020"/>
              <a:gd name="T74" fmla="*/ 0 w 1377116"/>
              <a:gd name="T75" fmla="*/ 81910 h 911020"/>
              <a:gd name="T76" fmla="*/ 40161 w 1377116"/>
              <a:gd name="T77" fmla="*/ 41749 h 911020"/>
              <a:gd name="T78" fmla="*/ 80322 w 1377116"/>
              <a:gd name="T79" fmla="*/ 81910 h 911020"/>
              <a:gd name="T80" fmla="*/ 68559 w 1377116"/>
              <a:gd name="T81" fmla="*/ 110309 h 911020"/>
              <a:gd name="T82" fmla="*/ 58338 w 1377116"/>
              <a:gd name="T83" fmla="*/ 117200 h 911020"/>
              <a:gd name="T84" fmla="*/ 93188 w 1377116"/>
              <a:gd name="T85" fmla="*/ 135711 h 911020"/>
              <a:gd name="T86" fmla="*/ 215927 w 1377116"/>
              <a:gd name="T87" fmla="*/ 195114 h 911020"/>
              <a:gd name="T88" fmla="*/ 266672 w 1377116"/>
              <a:gd name="T89" fmla="*/ 134768 h 911020"/>
              <a:gd name="T90" fmla="*/ 313176 w 1377116"/>
              <a:gd name="T91" fmla="*/ 79466 h 911020"/>
              <a:gd name="T92" fmla="*/ 301784 w 1377116"/>
              <a:gd name="T93" fmla="*/ 77166 h 911020"/>
              <a:gd name="T94" fmla="*/ 277256 w 1377116"/>
              <a:gd name="T95" fmla="*/ 40161 h 911020"/>
              <a:gd name="T96" fmla="*/ 317417 w 1377116"/>
              <a:gd name="T97" fmla="*/ 0 h 91102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377116"/>
              <a:gd name="T148" fmla="*/ 0 h 911020"/>
              <a:gd name="T149" fmla="*/ 1377116 w 1377116"/>
              <a:gd name="T150" fmla="*/ 911020 h 91102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377116" h="911020">
                <a:moveTo>
                  <a:pt x="977848" y="839419"/>
                </a:moveTo>
                <a:lnTo>
                  <a:pt x="914321" y="852443"/>
                </a:lnTo>
                <a:cubicBezTo>
                  <a:pt x="883296" y="856645"/>
                  <a:pt x="849169" y="860146"/>
                  <a:pt x="811767" y="862597"/>
                </a:cubicBezTo>
                <a:lnTo>
                  <a:pt x="702782" y="866033"/>
                </a:lnTo>
                <a:lnTo>
                  <a:pt x="799529" y="864800"/>
                </a:lnTo>
                <a:cubicBezTo>
                  <a:pt x="835035" y="863400"/>
                  <a:pt x="870197" y="860598"/>
                  <a:pt x="907426" y="854996"/>
                </a:cubicBezTo>
                <a:close/>
                <a:moveTo>
                  <a:pt x="204200" y="731991"/>
                </a:moveTo>
                <a:cubicBezTo>
                  <a:pt x="358634" y="799220"/>
                  <a:pt x="535130" y="821630"/>
                  <a:pt x="689564" y="821630"/>
                </a:cubicBezTo>
                <a:cubicBezTo>
                  <a:pt x="843998" y="821630"/>
                  <a:pt x="954308" y="821630"/>
                  <a:pt x="1174928" y="731991"/>
                </a:cubicBezTo>
                <a:lnTo>
                  <a:pt x="1174928" y="776562"/>
                </a:lnTo>
                <a:lnTo>
                  <a:pt x="1174928" y="776810"/>
                </a:lnTo>
                <a:lnTo>
                  <a:pt x="1174928" y="821381"/>
                </a:lnTo>
                <a:cubicBezTo>
                  <a:pt x="1174928" y="821381"/>
                  <a:pt x="1042556" y="911020"/>
                  <a:pt x="689564" y="911020"/>
                </a:cubicBezTo>
                <a:cubicBezTo>
                  <a:pt x="336572" y="911020"/>
                  <a:pt x="204200" y="821381"/>
                  <a:pt x="204200" y="821381"/>
                </a:cubicBezTo>
                <a:lnTo>
                  <a:pt x="204200" y="776810"/>
                </a:lnTo>
                <a:lnTo>
                  <a:pt x="204200" y="776562"/>
                </a:lnTo>
                <a:close/>
                <a:moveTo>
                  <a:pt x="690006" y="0"/>
                </a:moveTo>
                <a:cubicBezTo>
                  <a:pt x="738222" y="0"/>
                  <a:pt x="777309" y="39087"/>
                  <a:pt x="777309" y="87303"/>
                </a:cubicBezTo>
                <a:cubicBezTo>
                  <a:pt x="777309" y="123465"/>
                  <a:pt x="755323" y="154492"/>
                  <a:pt x="723988" y="167745"/>
                </a:cubicBezTo>
                <a:lnTo>
                  <a:pt x="699225" y="172745"/>
                </a:lnTo>
                <a:lnTo>
                  <a:pt x="800316" y="292962"/>
                </a:lnTo>
                <a:cubicBezTo>
                  <a:pt x="838924" y="336689"/>
                  <a:pt x="877532" y="380416"/>
                  <a:pt x="910625" y="424143"/>
                </a:cubicBezTo>
                <a:cubicBezTo>
                  <a:pt x="993358" y="374950"/>
                  <a:pt x="1088500" y="338056"/>
                  <a:pt x="1177437" y="295012"/>
                </a:cubicBezTo>
                <a:lnTo>
                  <a:pt x="1251576" y="255631"/>
                </a:lnTo>
                <a:lnTo>
                  <a:pt x="1228081" y="239791"/>
                </a:lnTo>
                <a:cubicBezTo>
                  <a:pt x="1212282" y="223992"/>
                  <a:pt x="1202510" y="202166"/>
                  <a:pt x="1202510" y="178058"/>
                </a:cubicBezTo>
                <a:cubicBezTo>
                  <a:pt x="1202510" y="129842"/>
                  <a:pt x="1241597" y="90755"/>
                  <a:pt x="1289813" y="90755"/>
                </a:cubicBezTo>
                <a:cubicBezTo>
                  <a:pt x="1338029" y="90755"/>
                  <a:pt x="1377116" y="129842"/>
                  <a:pt x="1377116" y="178058"/>
                </a:cubicBezTo>
                <a:cubicBezTo>
                  <a:pt x="1377116" y="226274"/>
                  <a:pt x="1338029" y="265361"/>
                  <a:pt x="1289813" y="265361"/>
                </a:cubicBezTo>
                <a:lnTo>
                  <a:pt x="1261570" y="259659"/>
                </a:lnTo>
                <a:lnTo>
                  <a:pt x="1243623" y="351037"/>
                </a:lnTo>
                <a:cubicBezTo>
                  <a:pt x="1220872" y="455572"/>
                  <a:pt x="1191916" y="566256"/>
                  <a:pt x="1175369" y="664642"/>
                </a:cubicBezTo>
                <a:cubicBezTo>
                  <a:pt x="1175369" y="664642"/>
                  <a:pt x="998873" y="752096"/>
                  <a:pt x="690006" y="752096"/>
                </a:cubicBezTo>
                <a:cubicBezTo>
                  <a:pt x="381138" y="752096"/>
                  <a:pt x="204642" y="664642"/>
                  <a:pt x="204642" y="664642"/>
                </a:cubicBezTo>
                <a:cubicBezTo>
                  <a:pt x="188096" y="566256"/>
                  <a:pt x="159139" y="455572"/>
                  <a:pt x="136388" y="351037"/>
                </a:cubicBezTo>
                <a:lnTo>
                  <a:pt x="118331" y="259097"/>
                </a:lnTo>
                <a:lnTo>
                  <a:pt x="87303" y="265361"/>
                </a:lnTo>
                <a:cubicBezTo>
                  <a:pt x="39087" y="265361"/>
                  <a:pt x="0" y="226274"/>
                  <a:pt x="0" y="178058"/>
                </a:cubicBezTo>
                <a:cubicBezTo>
                  <a:pt x="0" y="129842"/>
                  <a:pt x="39087" y="90755"/>
                  <a:pt x="87303" y="90755"/>
                </a:cubicBezTo>
                <a:cubicBezTo>
                  <a:pt x="135519" y="90755"/>
                  <a:pt x="174606" y="129842"/>
                  <a:pt x="174606" y="178058"/>
                </a:cubicBezTo>
                <a:cubicBezTo>
                  <a:pt x="174606" y="202166"/>
                  <a:pt x="164834" y="223992"/>
                  <a:pt x="149036" y="239791"/>
                </a:cubicBezTo>
                <a:lnTo>
                  <a:pt x="126816" y="254771"/>
                </a:lnTo>
                <a:lnTo>
                  <a:pt x="202574" y="295012"/>
                </a:lnTo>
                <a:cubicBezTo>
                  <a:pt x="291511" y="338056"/>
                  <a:pt x="386653" y="374950"/>
                  <a:pt x="469386" y="424143"/>
                </a:cubicBezTo>
                <a:cubicBezTo>
                  <a:pt x="502479" y="380416"/>
                  <a:pt x="541087" y="336689"/>
                  <a:pt x="579696" y="292962"/>
                </a:cubicBezTo>
                <a:lnTo>
                  <a:pt x="680786" y="172745"/>
                </a:lnTo>
                <a:lnTo>
                  <a:pt x="656024" y="167745"/>
                </a:lnTo>
                <a:cubicBezTo>
                  <a:pt x="624690" y="154492"/>
                  <a:pt x="602703" y="123465"/>
                  <a:pt x="602703" y="87303"/>
                </a:cubicBezTo>
                <a:cubicBezTo>
                  <a:pt x="602703" y="39087"/>
                  <a:pt x="641790" y="0"/>
                  <a:pt x="69000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412142"/>
      </p:ext>
    </p:extLst>
  </p:cSld>
  <p:clrMapOvr>
    <a:masterClrMapping/>
  </p:clrMapOvr>
  <p:transition spd="slow" advClick="0" advTm="6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539747" y="1106001"/>
            <a:ext cx="35269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sz="4800" dirty="0" smtClean="0">
                <a:solidFill>
                  <a:srgbClr val="D247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的相处要把握</a:t>
            </a:r>
          </a:p>
        </p:txBody>
      </p:sp>
      <p:sp>
        <p:nvSpPr>
          <p:cNvPr id="19" name="矩形 18"/>
          <p:cNvSpPr/>
          <p:nvPr/>
        </p:nvSpPr>
        <p:spPr>
          <a:xfrm>
            <a:off x="7300210" y="1352223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原则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066675" y="198061"/>
            <a:ext cx="2233535" cy="2646878"/>
            <a:chOff x="5066675" y="198061"/>
            <a:chExt cx="2233535" cy="2646878"/>
          </a:xfrm>
        </p:grpSpPr>
        <p:sp>
          <p:nvSpPr>
            <p:cNvPr id="18" name="椭圆 17"/>
            <p:cNvSpPr/>
            <p:nvPr/>
          </p:nvSpPr>
          <p:spPr>
            <a:xfrm>
              <a:off x="5066675" y="404734"/>
              <a:ext cx="2233535" cy="2233535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476732" y="198061"/>
              <a:ext cx="1433406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16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696842" y="3207897"/>
            <a:ext cx="3779890" cy="551603"/>
            <a:chOff x="1696842" y="3207897"/>
            <a:chExt cx="3779890" cy="551603"/>
          </a:xfrm>
        </p:grpSpPr>
        <p:sp>
          <p:nvSpPr>
            <p:cNvPr id="42" name="圆角矩形 41"/>
            <p:cNvSpPr/>
            <p:nvPr/>
          </p:nvSpPr>
          <p:spPr>
            <a:xfrm>
              <a:off x="2186820" y="3297756"/>
              <a:ext cx="3289912" cy="46166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1696842" y="3207897"/>
              <a:ext cx="3380896" cy="551603"/>
              <a:chOff x="1933731" y="3477718"/>
              <a:chExt cx="3380896" cy="551603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1933731" y="3477718"/>
                <a:ext cx="3658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D2472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400" dirty="0" smtClean="0">
                  <a:solidFill>
                    <a:srgbClr val="D247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2433710" y="3567656"/>
                <a:ext cx="288091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不要给</a:t>
                </a:r>
                <a:r>
                  <a:rPr lang="en-US" altLang="zh-CN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</a:t>
                </a:r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造成压迫感</a:t>
                </a:r>
              </a:p>
            </p:txBody>
          </p:sp>
          <p:cxnSp>
            <p:nvCxnSpPr>
              <p:cNvPr id="24" name="直接连接符 23"/>
              <p:cNvCxnSpPr/>
              <p:nvPr/>
            </p:nvCxnSpPr>
            <p:spPr>
              <a:xfrm flipH="1">
                <a:off x="2165363" y="3679306"/>
                <a:ext cx="238367" cy="238367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8" name="组合 47"/>
          <p:cNvGrpSpPr/>
          <p:nvPr/>
        </p:nvGrpSpPr>
        <p:grpSpPr>
          <a:xfrm>
            <a:off x="1696842" y="4240662"/>
            <a:ext cx="3746171" cy="551603"/>
            <a:chOff x="1696842" y="4362060"/>
            <a:chExt cx="3746171" cy="551603"/>
          </a:xfrm>
        </p:grpSpPr>
        <p:sp>
          <p:nvSpPr>
            <p:cNvPr id="43" name="圆角矩形 42"/>
            <p:cNvSpPr/>
            <p:nvPr/>
          </p:nvSpPr>
          <p:spPr>
            <a:xfrm>
              <a:off x="2153101" y="4451998"/>
              <a:ext cx="3289912" cy="46166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696842" y="4362060"/>
              <a:ext cx="3073119" cy="551603"/>
              <a:chOff x="1933731" y="3477718"/>
              <a:chExt cx="3073119" cy="551603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1933731" y="3477718"/>
                <a:ext cx="3658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D2472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2400" dirty="0" smtClean="0">
                  <a:solidFill>
                    <a:srgbClr val="D247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2433710" y="3567656"/>
                <a:ext cx="257314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预防</a:t>
                </a:r>
                <a:r>
                  <a:rPr lang="en-US" altLang="zh-CN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</a:t>
                </a:r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过快做决策</a:t>
                </a:r>
              </a:p>
            </p:txBody>
          </p:sp>
          <p:cxnSp>
            <p:nvCxnSpPr>
              <p:cNvPr id="33" name="直接连接符 32"/>
              <p:cNvCxnSpPr/>
              <p:nvPr/>
            </p:nvCxnSpPr>
            <p:spPr>
              <a:xfrm flipH="1">
                <a:off x="2165363" y="3679306"/>
                <a:ext cx="238367" cy="238367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1" name="组合 50"/>
          <p:cNvGrpSpPr/>
          <p:nvPr/>
        </p:nvGrpSpPr>
        <p:grpSpPr>
          <a:xfrm>
            <a:off x="7078311" y="4240662"/>
            <a:ext cx="3762411" cy="551603"/>
            <a:chOff x="7078311" y="4293747"/>
            <a:chExt cx="3762411" cy="551603"/>
          </a:xfrm>
        </p:grpSpPr>
        <p:sp>
          <p:nvSpPr>
            <p:cNvPr id="45" name="圆角矩形 44"/>
            <p:cNvSpPr/>
            <p:nvPr/>
          </p:nvSpPr>
          <p:spPr>
            <a:xfrm>
              <a:off x="7548310" y="4383685"/>
              <a:ext cx="3289912" cy="46166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7078311" y="4293747"/>
              <a:ext cx="3762411" cy="551603"/>
              <a:chOff x="1933731" y="3477718"/>
              <a:chExt cx="3762411" cy="551603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1933731" y="3477718"/>
                <a:ext cx="3658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D2472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2400" dirty="0" smtClean="0">
                  <a:solidFill>
                    <a:srgbClr val="D247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2433710" y="3567656"/>
                <a:ext cx="32624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工作上的事情随时找他</a:t>
                </a: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 flipH="1">
                <a:off x="2165363" y="3679306"/>
                <a:ext cx="238367" cy="238367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9" name="组合 48"/>
          <p:cNvGrpSpPr/>
          <p:nvPr/>
        </p:nvGrpSpPr>
        <p:grpSpPr>
          <a:xfrm>
            <a:off x="1696842" y="5273427"/>
            <a:ext cx="3739932" cy="551603"/>
            <a:chOff x="1716821" y="5438317"/>
            <a:chExt cx="3739932" cy="551603"/>
          </a:xfrm>
        </p:grpSpPr>
        <p:sp>
          <p:nvSpPr>
            <p:cNvPr id="44" name="圆角矩形 43"/>
            <p:cNvSpPr/>
            <p:nvPr/>
          </p:nvSpPr>
          <p:spPr>
            <a:xfrm>
              <a:off x="2166841" y="5516956"/>
              <a:ext cx="3289912" cy="46166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1716821" y="5438317"/>
              <a:ext cx="2839081" cy="551603"/>
              <a:chOff x="1933731" y="3477718"/>
              <a:chExt cx="2839081" cy="551603"/>
            </a:xfrm>
          </p:grpSpPr>
          <p:sp>
            <p:nvSpPr>
              <p:cNvPr id="39" name="文本框 38"/>
              <p:cNvSpPr txBox="1"/>
              <p:nvPr/>
            </p:nvSpPr>
            <p:spPr>
              <a:xfrm>
                <a:off x="1933731" y="3477718"/>
                <a:ext cx="3658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D2472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endParaRPr lang="zh-CN" altLang="en-US" sz="2400" dirty="0" smtClean="0">
                  <a:solidFill>
                    <a:srgbClr val="D247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2433710" y="3567656"/>
                <a:ext cx="23391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婉转地提醒错误</a:t>
                </a:r>
              </a:p>
            </p:txBody>
          </p:sp>
          <p:cxnSp>
            <p:nvCxnSpPr>
              <p:cNvPr id="41" name="直接连接符 40"/>
              <p:cNvCxnSpPr/>
              <p:nvPr/>
            </p:nvCxnSpPr>
            <p:spPr>
              <a:xfrm flipH="1">
                <a:off x="2165363" y="3679306"/>
                <a:ext cx="238367" cy="238367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0" name="组合 49"/>
          <p:cNvGrpSpPr/>
          <p:nvPr/>
        </p:nvGrpSpPr>
        <p:grpSpPr>
          <a:xfrm>
            <a:off x="7078311" y="3207897"/>
            <a:ext cx="3774901" cy="572942"/>
            <a:chOff x="7078311" y="3267778"/>
            <a:chExt cx="3774901" cy="572942"/>
          </a:xfrm>
        </p:grpSpPr>
        <p:sp>
          <p:nvSpPr>
            <p:cNvPr id="46" name="圆角矩形 45"/>
            <p:cNvSpPr/>
            <p:nvPr/>
          </p:nvSpPr>
          <p:spPr>
            <a:xfrm>
              <a:off x="7563300" y="3379055"/>
              <a:ext cx="3289912" cy="46166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7078311" y="3267778"/>
              <a:ext cx="1915751" cy="551603"/>
              <a:chOff x="1933731" y="3477718"/>
              <a:chExt cx="1915751" cy="551603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1933731" y="3477718"/>
                <a:ext cx="3658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D2472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2400" dirty="0" smtClean="0">
                  <a:solidFill>
                    <a:srgbClr val="D247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2433710" y="3567656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汇报要点</a:t>
                </a:r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 flipH="1">
                <a:off x="2165363" y="3679306"/>
                <a:ext cx="238367" cy="238367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2" name="任意多边形 51"/>
          <p:cNvSpPr/>
          <p:nvPr/>
        </p:nvSpPr>
        <p:spPr>
          <a:xfrm>
            <a:off x="10845861" y="5790450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10056983" y="5984875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8228426" y="5887432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8977988" y="5972672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591181"/>
      </p:ext>
    </p:extLst>
  </p:cSld>
  <p:clrMapOvr>
    <a:masterClrMapping/>
  </p:clrMapOvr>
  <p:transition spd="slow" advClick="0" advTm="9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7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6974" b="95745" l="4259" r="9557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668"/>
          <a:stretch/>
        </p:blipFill>
        <p:spPr>
          <a:xfrm>
            <a:off x="276847" y="1686808"/>
            <a:ext cx="2577051" cy="3466532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grpSp>
        <p:nvGrpSpPr>
          <p:cNvPr id="4" name="Group 2"/>
          <p:cNvGrpSpPr>
            <a:grpSpLocks noChangeAspect="1"/>
          </p:cNvGrpSpPr>
          <p:nvPr/>
        </p:nvGrpSpPr>
        <p:grpSpPr bwMode="auto">
          <a:xfrm>
            <a:off x="1570159" y="1195752"/>
            <a:ext cx="10223984" cy="5427785"/>
            <a:chOff x="1204423" y="0"/>
            <a:chExt cx="7842520" cy="4164250"/>
          </a:xfrm>
        </p:grpSpPr>
        <p:pic>
          <p:nvPicPr>
            <p:cNvPr id="6" name="图片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544" y="0"/>
              <a:ext cx="6171399" cy="3239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图片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4423" y="376743"/>
              <a:ext cx="2682040" cy="3787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文本框 7"/>
          <p:cNvSpPr txBox="1"/>
          <p:nvPr/>
        </p:nvSpPr>
        <p:spPr>
          <a:xfrm>
            <a:off x="8103537" y="2627953"/>
            <a:ext cx="167866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知名培训师</a:t>
            </a:r>
            <a:endParaRPr lang="en-US" altLang="zh-CN" sz="20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   职业经理人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395590" y="3468253"/>
            <a:ext cx="230704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性格分析</a:t>
            </a:r>
            <a:r>
              <a:rPr lang="en-US" altLang="zh-CN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&amp;</a:t>
            </a:r>
          </a:p>
          <a:p>
            <a:pPr>
              <a:lnSpc>
                <a:spcPct val="130000"/>
              </a:lnSpc>
            </a:pPr>
            <a:r>
              <a:rPr lang="zh-CN" altLang="en-US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 青年创业标杆人物</a:t>
            </a:r>
          </a:p>
        </p:txBody>
      </p:sp>
      <p:sp>
        <p:nvSpPr>
          <p:cNvPr id="10" name="矩形 9"/>
          <p:cNvSpPr/>
          <p:nvPr/>
        </p:nvSpPr>
        <p:spPr>
          <a:xfrm>
            <a:off x="7868403" y="1586164"/>
            <a:ext cx="25026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D247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静蕾简体" panose="02000000000000000000" pitchFamily="2" charset="-122"/>
                <a:ea typeface="方正静蕾简体" panose="02000000000000000000" pitchFamily="2" charset="-122"/>
              </a:rPr>
              <a:t>李海峰</a:t>
            </a:r>
          </a:p>
        </p:txBody>
      </p:sp>
    </p:spTree>
    <p:extLst>
      <p:ext uri="{BB962C8B-B14F-4D97-AF65-F5344CB8AC3E}">
        <p14:creationId xmlns:p14="http://schemas.microsoft.com/office/powerpoint/2010/main" val="213477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0006" y="119204"/>
            <a:ext cx="2560542" cy="1605826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954753" y="2051640"/>
            <a:ext cx="8131481" cy="1776241"/>
            <a:chOff x="2459182" y="2320119"/>
            <a:chExt cx="8131481" cy="1776241"/>
          </a:xfrm>
        </p:grpSpPr>
        <p:sp>
          <p:nvSpPr>
            <p:cNvPr id="9" name="圆角矩形 8"/>
            <p:cNvSpPr/>
            <p:nvPr/>
          </p:nvSpPr>
          <p:spPr>
            <a:xfrm>
              <a:off x="3234519" y="2320119"/>
              <a:ext cx="7356144" cy="1776241"/>
            </a:xfrm>
            <a:prstGeom prst="roundRect">
              <a:avLst>
                <a:gd name="adj" fmla="val 5051"/>
              </a:avLst>
            </a:prstGeom>
            <a:noFill/>
            <a:ln>
              <a:solidFill>
                <a:srgbClr val="FF66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459182" y="2320119"/>
              <a:ext cx="1776241" cy="1776241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485527" y="2700407"/>
              <a:ext cx="172354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优势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30090" y="4221634"/>
            <a:ext cx="8275178" cy="1776241"/>
            <a:chOff x="3234519" y="2320119"/>
            <a:chExt cx="8275178" cy="1776241"/>
          </a:xfrm>
        </p:grpSpPr>
        <p:sp>
          <p:nvSpPr>
            <p:cNvPr id="13" name="圆角矩形 12"/>
            <p:cNvSpPr/>
            <p:nvPr/>
          </p:nvSpPr>
          <p:spPr>
            <a:xfrm>
              <a:off x="3234519" y="2320119"/>
              <a:ext cx="7356144" cy="1776241"/>
            </a:xfrm>
            <a:prstGeom prst="roundRect">
              <a:avLst>
                <a:gd name="adj" fmla="val 5051"/>
              </a:avLst>
            </a:prstGeom>
            <a:noFill/>
            <a:ln>
              <a:solidFill>
                <a:srgbClr val="FF66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9733456" y="2320119"/>
              <a:ext cx="1776241" cy="1776241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9759801" y="2700407"/>
              <a:ext cx="172354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挑战</a:t>
              </a: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859272" y="2678149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善于描述，营造体验氛围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021380" y="4848143"/>
            <a:ext cx="5929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喜欢夸张，描述的愿景不一定能兑现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65782" y="586154"/>
            <a:ext cx="507345" cy="487529"/>
            <a:chOff x="1571625" y="2539643"/>
            <a:chExt cx="693134" cy="666061"/>
          </a:xfrm>
        </p:grpSpPr>
        <p:sp>
          <p:nvSpPr>
            <p:cNvPr id="19" name="Freeform 121"/>
            <p:cNvSpPr>
              <a:spLocks noChangeArrowheads="1"/>
            </p:cNvSpPr>
            <p:nvPr/>
          </p:nvSpPr>
          <p:spPr bwMode="auto">
            <a:xfrm>
              <a:off x="1571625" y="2619972"/>
              <a:ext cx="478832" cy="585732"/>
            </a:xfrm>
            <a:custGeom>
              <a:avLst/>
              <a:gdLst>
                <a:gd name="T0" fmla="*/ 477175015 w 72"/>
                <a:gd name="T1" fmla="*/ 548153469 h 88"/>
                <a:gd name="T2" fmla="*/ 457292468 w 72"/>
                <a:gd name="T3" fmla="*/ 448488090 h 88"/>
                <a:gd name="T4" fmla="*/ 457292468 w 72"/>
                <a:gd name="T5" fmla="*/ 448488090 h 88"/>
                <a:gd name="T6" fmla="*/ 556705202 w 72"/>
                <a:gd name="T7" fmla="*/ 209294238 h 88"/>
                <a:gd name="T8" fmla="*/ 357882788 w 72"/>
                <a:gd name="T9" fmla="*/ 0 h 88"/>
                <a:gd name="T10" fmla="*/ 168998544 w 72"/>
                <a:gd name="T11" fmla="*/ 209294238 h 88"/>
                <a:gd name="T12" fmla="*/ 258470054 w 72"/>
                <a:gd name="T13" fmla="*/ 448488090 h 88"/>
                <a:gd name="T14" fmla="*/ 238587507 w 72"/>
                <a:gd name="T15" fmla="*/ 548153469 h 88"/>
                <a:gd name="T16" fmla="*/ 0 w 72"/>
                <a:gd name="T17" fmla="*/ 727551151 h 88"/>
                <a:gd name="T18" fmla="*/ 0 w 72"/>
                <a:gd name="T19" fmla="*/ 757447608 h 88"/>
                <a:gd name="T20" fmla="*/ 357882788 w 72"/>
                <a:gd name="T21" fmla="*/ 877046261 h 88"/>
                <a:gd name="T22" fmla="*/ 715762424 w 72"/>
                <a:gd name="T23" fmla="*/ 757447608 h 88"/>
                <a:gd name="T24" fmla="*/ 715762424 w 72"/>
                <a:gd name="T25" fmla="*/ 727551151 h 88"/>
                <a:gd name="T26" fmla="*/ 477175015 w 72"/>
                <a:gd name="T27" fmla="*/ 548153469 h 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2"/>
                <a:gd name="T43" fmla="*/ 0 h 88"/>
                <a:gd name="T44" fmla="*/ 72 w 72"/>
                <a:gd name="T45" fmla="*/ 88 h 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2" h="88">
                  <a:moveTo>
                    <a:pt x="48" y="55"/>
                  </a:moveTo>
                  <a:cubicBezTo>
                    <a:pt x="47" y="54"/>
                    <a:pt x="44" y="51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51" y="39"/>
                    <a:pt x="56" y="30"/>
                    <a:pt x="56" y="21"/>
                  </a:cubicBezTo>
                  <a:cubicBezTo>
                    <a:pt x="56" y="8"/>
                    <a:pt x="46" y="0"/>
                    <a:pt x="36" y="0"/>
                  </a:cubicBezTo>
                  <a:cubicBezTo>
                    <a:pt x="26" y="0"/>
                    <a:pt x="17" y="8"/>
                    <a:pt x="17" y="21"/>
                  </a:cubicBezTo>
                  <a:cubicBezTo>
                    <a:pt x="17" y="30"/>
                    <a:pt x="21" y="39"/>
                    <a:pt x="26" y="45"/>
                  </a:cubicBezTo>
                  <a:cubicBezTo>
                    <a:pt x="28" y="50"/>
                    <a:pt x="24" y="54"/>
                    <a:pt x="24" y="55"/>
                  </a:cubicBezTo>
                  <a:cubicBezTo>
                    <a:pt x="13" y="59"/>
                    <a:pt x="0" y="66"/>
                    <a:pt x="0" y="73"/>
                  </a:cubicBezTo>
                  <a:cubicBezTo>
                    <a:pt x="0" y="75"/>
                    <a:pt x="0" y="74"/>
                    <a:pt x="0" y="76"/>
                  </a:cubicBezTo>
                  <a:cubicBezTo>
                    <a:pt x="0" y="86"/>
                    <a:pt x="19" y="88"/>
                    <a:pt x="36" y="88"/>
                  </a:cubicBezTo>
                  <a:cubicBezTo>
                    <a:pt x="53" y="88"/>
                    <a:pt x="72" y="86"/>
                    <a:pt x="72" y="76"/>
                  </a:cubicBezTo>
                  <a:cubicBezTo>
                    <a:pt x="72" y="74"/>
                    <a:pt x="72" y="75"/>
                    <a:pt x="72" y="73"/>
                  </a:cubicBezTo>
                  <a:cubicBezTo>
                    <a:pt x="72" y="66"/>
                    <a:pt x="59" y="58"/>
                    <a:pt x="48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122"/>
            <p:cNvSpPr>
              <a:spLocks noChangeArrowheads="1"/>
            </p:cNvSpPr>
            <p:nvPr/>
          </p:nvSpPr>
          <p:spPr bwMode="auto">
            <a:xfrm>
              <a:off x="1926563" y="2539643"/>
              <a:ext cx="338196" cy="532180"/>
            </a:xfrm>
            <a:custGeom>
              <a:avLst/>
              <a:gdLst>
                <a:gd name="T0" fmla="*/ 276752835 w 51"/>
                <a:gd name="T1" fmla="*/ 487797599 h 80"/>
                <a:gd name="T2" fmla="*/ 256984109 w 51"/>
                <a:gd name="T3" fmla="*/ 418112707 h 80"/>
                <a:gd name="T4" fmla="*/ 256984109 w 51"/>
                <a:gd name="T5" fmla="*/ 418112707 h 80"/>
                <a:gd name="T6" fmla="*/ 345940233 w 51"/>
                <a:gd name="T7" fmla="*/ 199100193 h 80"/>
                <a:gd name="T8" fmla="*/ 168027935 w 51"/>
                <a:gd name="T9" fmla="*/ 0 h 80"/>
                <a:gd name="T10" fmla="*/ 9884366 w 51"/>
                <a:gd name="T11" fmla="*/ 109506232 h 80"/>
                <a:gd name="T12" fmla="*/ 108724900 w 51"/>
                <a:gd name="T13" fmla="*/ 328515493 h 80"/>
                <a:gd name="T14" fmla="*/ 0 w 51"/>
                <a:gd name="T15" fmla="*/ 597303782 h 80"/>
                <a:gd name="T16" fmla="*/ 256984109 w 51"/>
                <a:gd name="T17" fmla="*/ 796403926 h 80"/>
                <a:gd name="T18" fmla="*/ 504083854 w 51"/>
                <a:gd name="T19" fmla="*/ 676943209 h 80"/>
                <a:gd name="T20" fmla="*/ 504083854 w 51"/>
                <a:gd name="T21" fmla="*/ 657034141 h 80"/>
                <a:gd name="T22" fmla="*/ 276752835 w 51"/>
                <a:gd name="T23" fmla="*/ 487797599 h 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1"/>
                <a:gd name="T37" fmla="*/ 0 h 80"/>
                <a:gd name="T38" fmla="*/ 51 w 51"/>
                <a:gd name="T39" fmla="*/ 80 h 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1" h="80">
                  <a:moveTo>
                    <a:pt x="28" y="49"/>
                  </a:moveTo>
                  <a:cubicBezTo>
                    <a:pt x="28" y="48"/>
                    <a:pt x="24" y="48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31" y="36"/>
                    <a:pt x="35" y="28"/>
                    <a:pt x="35" y="20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10" y="0"/>
                    <a:pt x="4" y="4"/>
                    <a:pt x="1" y="11"/>
                  </a:cubicBezTo>
                  <a:cubicBezTo>
                    <a:pt x="7" y="16"/>
                    <a:pt x="11" y="23"/>
                    <a:pt x="11" y="33"/>
                  </a:cubicBezTo>
                  <a:cubicBezTo>
                    <a:pt x="11" y="44"/>
                    <a:pt x="6" y="54"/>
                    <a:pt x="0" y="60"/>
                  </a:cubicBezTo>
                  <a:cubicBezTo>
                    <a:pt x="9" y="63"/>
                    <a:pt x="22" y="70"/>
                    <a:pt x="26" y="80"/>
                  </a:cubicBezTo>
                  <a:cubicBezTo>
                    <a:pt x="39" y="79"/>
                    <a:pt x="51" y="76"/>
                    <a:pt x="51" y="68"/>
                  </a:cubicBezTo>
                  <a:cubicBezTo>
                    <a:pt x="51" y="67"/>
                    <a:pt x="51" y="68"/>
                    <a:pt x="51" y="66"/>
                  </a:cubicBezTo>
                  <a:cubicBezTo>
                    <a:pt x="51" y="59"/>
                    <a:pt x="39" y="52"/>
                    <a:pt x="28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06424368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62803" y="1106001"/>
            <a:ext cx="36038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zh-CN" altLang="en-US" sz="4800" dirty="0" smtClean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4800" dirty="0" smtClean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 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的相处要把握</a:t>
            </a:r>
          </a:p>
        </p:txBody>
      </p:sp>
      <p:sp>
        <p:nvSpPr>
          <p:cNvPr id="5" name="矩形 4"/>
          <p:cNvSpPr/>
          <p:nvPr/>
        </p:nvSpPr>
        <p:spPr>
          <a:xfrm>
            <a:off x="7300210" y="1352223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原则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066675" y="198061"/>
            <a:ext cx="2233535" cy="2646878"/>
            <a:chOff x="5066675" y="198061"/>
            <a:chExt cx="2233535" cy="2646878"/>
          </a:xfrm>
        </p:grpSpPr>
        <p:sp>
          <p:nvSpPr>
            <p:cNvPr id="4" name="椭圆 3"/>
            <p:cNvSpPr/>
            <p:nvPr/>
          </p:nvSpPr>
          <p:spPr>
            <a:xfrm>
              <a:off x="5066675" y="404734"/>
              <a:ext cx="2233535" cy="2233535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476732" y="198061"/>
              <a:ext cx="1433406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16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696842" y="3207897"/>
            <a:ext cx="3779890" cy="551603"/>
            <a:chOff x="1696842" y="3207897"/>
            <a:chExt cx="3779890" cy="551603"/>
          </a:xfrm>
        </p:grpSpPr>
        <p:sp>
          <p:nvSpPr>
            <p:cNvPr id="9" name="圆角矩形 8"/>
            <p:cNvSpPr/>
            <p:nvPr/>
          </p:nvSpPr>
          <p:spPr>
            <a:xfrm>
              <a:off x="2186820" y="3297756"/>
              <a:ext cx="3289912" cy="46166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96842" y="3207897"/>
              <a:ext cx="2223528" cy="551603"/>
              <a:chOff x="1933731" y="3477718"/>
              <a:chExt cx="2223528" cy="551603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1933731" y="3477718"/>
                <a:ext cx="3658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FF66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400" dirty="0" smtClean="0">
                  <a:solidFill>
                    <a:srgbClr val="FF66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2433710" y="3567656"/>
                <a:ext cx="172354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热情地回应</a:t>
                </a: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 flipH="1">
                <a:off x="2165363" y="3679306"/>
                <a:ext cx="238367" cy="238367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组合 13"/>
          <p:cNvGrpSpPr/>
          <p:nvPr/>
        </p:nvGrpSpPr>
        <p:grpSpPr>
          <a:xfrm>
            <a:off x="1696842" y="4240662"/>
            <a:ext cx="3762411" cy="551603"/>
            <a:chOff x="1696842" y="4362060"/>
            <a:chExt cx="3762411" cy="551603"/>
          </a:xfrm>
        </p:grpSpPr>
        <p:sp>
          <p:nvSpPr>
            <p:cNvPr id="15" name="圆角矩形 14"/>
            <p:cNvSpPr/>
            <p:nvPr/>
          </p:nvSpPr>
          <p:spPr>
            <a:xfrm>
              <a:off x="2153101" y="4451998"/>
              <a:ext cx="3289912" cy="46166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696842" y="4362060"/>
              <a:ext cx="3762411" cy="551603"/>
              <a:chOff x="1933731" y="3477718"/>
              <a:chExt cx="3762411" cy="551603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1933731" y="3477718"/>
                <a:ext cx="3658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FF66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2400" dirty="0" smtClean="0">
                  <a:solidFill>
                    <a:srgbClr val="FF66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2433710" y="3567656"/>
                <a:ext cx="32624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使用幽默而独特的词汇</a:t>
                </a:r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 flipH="1">
                <a:off x="2165363" y="3679306"/>
                <a:ext cx="238367" cy="238367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组合 19"/>
          <p:cNvGrpSpPr/>
          <p:nvPr/>
        </p:nvGrpSpPr>
        <p:grpSpPr>
          <a:xfrm>
            <a:off x="7078311" y="4240662"/>
            <a:ext cx="3759911" cy="551603"/>
            <a:chOff x="7078311" y="4293747"/>
            <a:chExt cx="3759911" cy="551603"/>
          </a:xfrm>
        </p:grpSpPr>
        <p:sp>
          <p:nvSpPr>
            <p:cNvPr id="21" name="圆角矩形 20"/>
            <p:cNvSpPr/>
            <p:nvPr/>
          </p:nvSpPr>
          <p:spPr>
            <a:xfrm>
              <a:off x="7548310" y="4383685"/>
              <a:ext cx="3289912" cy="46166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7078311" y="4293747"/>
              <a:ext cx="3146857" cy="551603"/>
              <a:chOff x="1933731" y="3477718"/>
              <a:chExt cx="3146857" cy="551603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1933731" y="3477718"/>
                <a:ext cx="3658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FF66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2400" dirty="0" smtClean="0">
                  <a:solidFill>
                    <a:srgbClr val="FF66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2433710" y="3567656"/>
                <a:ext cx="264687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告诉他</a:t>
                </a:r>
                <a:r>
                  <a:rPr lang="en-US" altLang="zh-CN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“</a:t>
                </a:r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很有趣</a:t>
                </a:r>
                <a:r>
                  <a:rPr lang="en-US" altLang="zh-CN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”</a:t>
                </a:r>
                <a:endPara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 flipH="1">
                <a:off x="2165363" y="3679306"/>
                <a:ext cx="238367" cy="238367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" name="组合 25"/>
          <p:cNvGrpSpPr/>
          <p:nvPr/>
        </p:nvGrpSpPr>
        <p:grpSpPr>
          <a:xfrm>
            <a:off x="1696842" y="5273427"/>
            <a:ext cx="3739932" cy="551603"/>
            <a:chOff x="1716821" y="5438317"/>
            <a:chExt cx="3739932" cy="551603"/>
          </a:xfrm>
        </p:grpSpPr>
        <p:sp>
          <p:nvSpPr>
            <p:cNvPr id="27" name="圆角矩形 26"/>
            <p:cNvSpPr/>
            <p:nvPr/>
          </p:nvSpPr>
          <p:spPr>
            <a:xfrm>
              <a:off x="2166841" y="5516956"/>
              <a:ext cx="3289912" cy="46166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1716821" y="5438317"/>
              <a:ext cx="2531304" cy="551603"/>
              <a:chOff x="1933731" y="3477718"/>
              <a:chExt cx="2531304" cy="551603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1933731" y="3477718"/>
                <a:ext cx="3658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FF66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endParaRPr lang="zh-CN" altLang="en-US" sz="2400" dirty="0" smtClean="0">
                  <a:solidFill>
                    <a:srgbClr val="FF66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2433710" y="3567656"/>
                <a:ext cx="20313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强调你的感受</a:t>
                </a:r>
              </a:p>
            </p:txBody>
          </p:sp>
          <p:cxnSp>
            <p:nvCxnSpPr>
              <p:cNvPr id="31" name="直接连接符 30"/>
              <p:cNvCxnSpPr/>
              <p:nvPr/>
            </p:nvCxnSpPr>
            <p:spPr>
              <a:xfrm flipH="1">
                <a:off x="2165363" y="3679306"/>
                <a:ext cx="238367" cy="238367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组合 31"/>
          <p:cNvGrpSpPr/>
          <p:nvPr/>
        </p:nvGrpSpPr>
        <p:grpSpPr>
          <a:xfrm>
            <a:off x="7078311" y="3207897"/>
            <a:ext cx="3774901" cy="572942"/>
            <a:chOff x="7078311" y="3267778"/>
            <a:chExt cx="3774901" cy="572942"/>
          </a:xfrm>
        </p:grpSpPr>
        <p:sp>
          <p:nvSpPr>
            <p:cNvPr id="33" name="圆角矩形 32"/>
            <p:cNvSpPr/>
            <p:nvPr/>
          </p:nvSpPr>
          <p:spPr>
            <a:xfrm>
              <a:off x="7563300" y="3379055"/>
              <a:ext cx="3289912" cy="46166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7078311" y="3267778"/>
              <a:ext cx="3762411" cy="551603"/>
              <a:chOff x="1933731" y="3477718"/>
              <a:chExt cx="3762411" cy="551603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1933731" y="3477718"/>
                <a:ext cx="3658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FF66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2400" dirty="0" smtClean="0">
                  <a:solidFill>
                    <a:srgbClr val="FF66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2433710" y="3567656"/>
                <a:ext cx="32624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用副词修饰强烈的情感</a:t>
                </a: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 flipH="1">
                <a:off x="2165363" y="3679306"/>
                <a:ext cx="238367" cy="238367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8" name="组合 37"/>
          <p:cNvGrpSpPr/>
          <p:nvPr/>
        </p:nvGrpSpPr>
        <p:grpSpPr>
          <a:xfrm>
            <a:off x="7078311" y="5273427"/>
            <a:ext cx="3739932" cy="551603"/>
            <a:chOff x="1716821" y="5438317"/>
            <a:chExt cx="3739932" cy="551603"/>
          </a:xfrm>
        </p:grpSpPr>
        <p:sp>
          <p:nvSpPr>
            <p:cNvPr id="39" name="圆角矩形 38"/>
            <p:cNvSpPr/>
            <p:nvPr/>
          </p:nvSpPr>
          <p:spPr>
            <a:xfrm>
              <a:off x="2166841" y="5516956"/>
              <a:ext cx="3289912" cy="46166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1716821" y="5438317"/>
              <a:ext cx="3111591" cy="551603"/>
              <a:chOff x="1933731" y="3477718"/>
              <a:chExt cx="3111591" cy="551603"/>
            </a:xfrm>
          </p:grpSpPr>
          <p:sp>
            <p:nvSpPr>
              <p:cNvPr id="41" name="文本框 40"/>
              <p:cNvSpPr txBox="1"/>
              <p:nvPr/>
            </p:nvSpPr>
            <p:spPr>
              <a:xfrm>
                <a:off x="1933731" y="3477718"/>
                <a:ext cx="3658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FF66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6</a:t>
                </a:r>
                <a:endParaRPr lang="zh-CN" altLang="en-US" sz="2400" dirty="0" smtClean="0">
                  <a:solidFill>
                    <a:srgbClr val="FF66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2433710" y="3567656"/>
                <a:ext cx="26116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坚持得比 </a:t>
                </a:r>
                <a:r>
                  <a:rPr lang="en-US" altLang="zh-CN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 </a:t>
                </a:r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久一点</a:t>
                </a:r>
              </a:p>
            </p:txBody>
          </p:sp>
          <p:cxnSp>
            <p:nvCxnSpPr>
              <p:cNvPr id="43" name="直接连接符 42"/>
              <p:cNvCxnSpPr/>
              <p:nvPr/>
            </p:nvCxnSpPr>
            <p:spPr>
              <a:xfrm flipH="1">
                <a:off x="2165363" y="3679306"/>
                <a:ext cx="238367" cy="238367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任意多边形 43"/>
          <p:cNvSpPr/>
          <p:nvPr/>
        </p:nvSpPr>
        <p:spPr>
          <a:xfrm>
            <a:off x="10845861" y="5790450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10056983" y="5984875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>
            <a:off x="8228426" y="5887432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>
            <a:off x="8977988" y="5972672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3194747"/>
      </p:ext>
    </p:extLst>
  </p:cSld>
  <p:clrMapOvr>
    <a:masterClrMapping/>
  </p:clrMapOvr>
  <p:transition spd="slow" advClick="0" advTm="11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6429" y="180199"/>
            <a:ext cx="2560542" cy="1605826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951760" y="2053630"/>
            <a:ext cx="8131481" cy="1776241"/>
            <a:chOff x="2459182" y="2320119"/>
            <a:chExt cx="8131481" cy="1776241"/>
          </a:xfrm>
        </p:grpSpPr>
        <p:sp>
          <p:nvSpPr>
            <p:cNvPr id="9" name="圆角矩形 8"/>
            <p:cNvSpPr/>
            <p:nvPr/>
          </p:nvSpPr>
          <p:spPr>
            <a:xfrm>
              <a:off x="3234519" y="2320119"/>
              <a:ext cx="7356144" cy="1776241"/>
            </a:xfrm>
            <a:prstGeom prst="roundRect">
              <a:avLst>
                <a:gd name="adj" fmla="val 5051"/>
              </a:avLst>
            </a:prstGeom>
            <a:noFill/>
            <a:ln>
              <a:solidFill>
                <a:srgbClr val="548235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459182" y="2320119"/>
              <a:ext cx="1776241" cy="1776241"/>
            </a:xfrm>
            <a:prstGeom prst="ellipse">
              <a:avLst/>
            </a:prstGeom>
            <a:solidFill>
              <a:srgbClr val="5482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485527" y="2700407"/>
              <a:ext cx="172354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优势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27097" y="4223624"/>
            <a:ext cx="8275178" cy="1776241"/>
            <a:chOff x="3234519" y="2320119"/>
            <a:chExt cx="8275178" cy="1776241"/>
          </a:xfrm>
        </p:grpSpPr>
        <p:sp>
          <p:nvSpPr>
            <p:cNvPr id="13" name="圆角矩形 12"/>
            <p:cNvSpPr/>
            <p:nvPr/>
          </p:nvSpPr>
          <p:spPr>
            <a:xfrm>
              <a:off x="3234519" y="2320119"/>
              <a:ext cx="7356144" cy="1776241"/>
            </a:xfrm>
            <a:prstGeom prst="roundRect">
              <a:avLst>
                <a:gd name="adj" fmla="val 5051"/>
              </a:avLst>
            </a:prstGeom>
            <a:noFill/>
            <a:ln>
              <a:solidFill>
                <a:srgbClr val="548235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9733456" y="2320119"/>
              <a:ext cx="1776241" cy="1776241"/>
            </a:xfrm>
            <a:prstGeom prst="ellipse">
              <a:avLst/>
            </a:prstGeom>
            <a:solidFill>
              <a:srgbClr val="5482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9759801" y="2700407"/>
              <a:ext cx="172354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挑战</a:t>
              </a: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856279" y="2680139"/>
            <a:ext cx="5211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从对方的角度出发，为客户着想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270464" y="4850133"/>
            <a:ext cx="48526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稳健型，不善应变，不敢出手</a:t>
            </a:r>
          </a:p>
        </p:txBody>
      </p:sp>
      <p:grpSp>
        <p:nvGrpSpPr>
          <p:cNvPr id="18" name="Group 35"/>
          <p:cNvGrpSpPr>
            <a:grpSpLocks/>
          </p:cNvGrpSpPr>
          <p:nvPr/>
        </p:nvGrpSpPr>
        <p:grpSpPr bwMode="auto">
          <a:xfrm rot="1134030">
            <a:off x="107387" y="615887"/>
            <a:ext cx="445952" cy="447743"/>
            <a:chOff x="0" y="0"/>
            <a:chExt cx="431800" cy="433388"/>
          </a:xfrm>
        </p:grpSpPr>
        <p:sp>
          <p:nvSpPr>
            <p:cNvPr id="19" name="Freeform 133"/>
            <p:cNvSpPr>
              <a:spLocks noChangeArrowheads="1"/>
            </p:cNvSpPr>
            <p:nvPr/>
          </p:nvSpPr>
          <p:spPr bwMode="auto">
            <a:xfrm>
              <a:off x="160338" y="15875"/>
              <a:ext cx="74613" cy="66675"/>
            </a:xfrm>
            <a:custGeom>
              <a:avLst/>
              <a:gdLst>
                <a:gd name="T0" fmla="*/ 85912720 w 18"/>
                <a:gd name="T1" fmla="*/ 191019682 h 16"/>
                <a:gd name="T2" fmla="*/ 103094429 w 18"/>
                <a:gd name="T3" fmla="*/ 191019682 h 16"/>
                <a:gd name="T4" fmla="*/ 171825441 w 18"/>
                <a:gd name="T5" fmla="*/ 208384344 h 16"/>
                <a:gd name="T6" fmla="*/ 257733983 w 18"/>
                <a:gd name="T7" fmla="*/ 277847224 h 16"/>
                <a:gd name="T8" fmla="*/ 309283319 w 18"/>
                <a:gd name="T9" fmla="*/ 243117835 h 16"/>
                <a:gd name="T10" fmla="*/ 137457878 w 18"/>
                <a:gd name="T11" fmla="*/ 34729340 h 16"/>
                <a:gd name="T12" fmla="*/ 34363433 w 18"/>
                <a:gd name="T13" fmla="*/ 34729340 h 16"/>
                <a:gd name="T14" fmla="*/ 34363433 w 18"/>
                <a:gd name="T15" fmla="*/ 138925696 h 16"/>
                <a:gd name="T16" fmla="*/ 85912720 w 18"/>
                <a:gd name="T17" fmla="*/ 191019682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6"/>
                <a:gd name="T29" fmla="*/ 18 w 18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6">
                  <a:moveTo>
                    <a:pt x="5" y="11"/>
                  </a:moveTo>
                  <a:cubicBezTo>
                    <a:pt x="5" y="11"/>
                    <a:pt x="5" y="11"/>
                    <a:pt x="6" y="11"/>
                  </a:cubicBezTo>
                  <a:cubicBezTo>
                    <a:pt x="7" y="11"/>
                    <a:pt x="9" y="11"/>
                    <a:pt x="10" y="12"/>
                  </a:cubicBezTo>
                  <a:cubicBezTo>
                    <a:pt x="12" y="13"/>
                    <a:pt x="14" y="14"/>
                    <a:pt x="15" y="16"/>
                  </a:cubicBezTo>
                  <a:cubicBezTo>
                    <a:pt x="16" y="15"/>
                    <a:pt x="17" y="15"/>
                    <a:pt x="18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4" y="0"/>
                    <a:pt x="2" y="2"/>
                  </a:cubicBezTo>
                  <a:cubicBezTo>
                    <a:pt x="1" y="3"/>
                    <a:pt x="0" y="6"/>
                    <a:pt x="2" y="8"/>
                  </a:cubicBezTo>
                  <a:lnTo>
                    <a:pt x="5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134"/>
            <p:cNvSpPr>
              <a:spLocks noChangeArrowheads="1"/>
            </p:cNvSpPr>
            <p:nvPr/>
          </p:nvSpPr>
          <p:spPr bwMode="auto">
            <a:xfrm>
              <a:off x="222250" y="0"/>
              <a:ext cx="209550" cy="350838"/>
            </a:xfrm>
            <a:custGeom>
              <a:avLst/>
              <a:gdLst>
                <a:gd name="T0" fmla="*/ 844120819 w 51"/>
                <a:gd name="T1" fmla="*/ 834779768 h 85"/>
                <a:gd name="T2" fmla="*/ 793475475 w 51"/>
                <a:gd name="T3" fmla="*/ 391836504 h 85"/>
                <a:gd name="T4" fmla="*/ 675297528 w 51"/>
                <a:gd name="T5" fmla="*/ 306653068 h 85"/>
                <a:gd name="T6" fmla="*/ 574002732 w 51"/>
                <a:gd name="T7" fmla="*/ 425909053 h 85"/>
                <a:gd name="T8" fmla="*/ 607769034 w 51"/>
                <a:gd name="T9" fmla="*/ 596271926 h 85"/>
                <a:gd name="T10" fmla="*/ 574002732 w 51"/>
                <a:gd name="T11" fmla="*/ 562199377 h 85"/>
                <a:gd name="T12" fmla="*/ 135061162 w 51"/>
                <a:gd name="T13" fmla="*/ 34072565 h 85"/>
                <a:gd name="T14" fmla="*/ 33766318 w 51"/>
                <a:gd name="T15" fmla="*/ 17038346 h 85"/>
                <a:gd name="T16" fmla="*/ 16883159 w 51"/>
                <a:gd name="T17" fmla="*/ 119256017 h 85"/>
                <a:gd name="T18" fmla="*/ 320767668 w 51"/>
                <a:gd name="T19" fmla="*/ 494054151 h 85"/>
                <a:gd name="T20" fmla="*/ 287001366 w 51"/>
                <a:gd name="T21" fmla="*/ 494054151 h 85"/>
                <a:gd name="T22" fmla="*/ 337646710 w 51"/>
                <a:gd name="T23" fmla="*/ 511088361 h 85"/>
                <a:gd name="T24" fmla="*/ 405179313 w 51"/>
                <a:gd name="T25" fmla="*/ 732562121 h 85"/>
                <a:gd name="T26" fmla="*/ 219472807 w 51"/>
                <a:gd name="T27" fmla="*/ 1158467176 h 85"/>
                <a:gd name="T28" fmla="*/ 219472807 w 51"/>
                <a:gd name="T29" fmla="*/ 1158467176 h 85"/>
                <a:gd name="T30" fmla="*/ 388296162 w 51"/>
                <a:gd name="T31" fmla="*/ 1243650612 h 85"/>
                <a:gd name="T32" fmla="*/ 388296162 w 51"/>
                <a:gd name="T33" fmla="*/ 1448085905 h 85"/>
                <a:gd name="T34" fmla="*/ 624648076 w 51"/>
                <a:gd name="T35" fmla="*/ 1311795709 h 85"/>
                <a:gd name="T36" fmla="*/ 844120819 w 51"/>
                <a:gd name="T37" fmla="*/ 834779768 h 8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1"/>
                <a:gd name="T58" fmla="*/ 0 h 85"/>
                <a:gd name="T59" fmla="*/ 51 w 51"/>
                <a:gd name="T60" fmla="*/ 85 h 8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1" h="85">
                  <a:moveTo>
                    <a:pt x="50" y="49"/>
                  </a:moveTo>
                  <a:cubicBezTo>
                    <a:pt x="47" y="23"/>
                    <a:pt x="47" y="23"/>
                    <a:pt x="47" y="23"/>
                  </a:cubicBezTo>
                  <a:cubicBezTo>
                    <a:pt x="46" y="20"/>
                    <a:pt x="43" y="17"/>
                    <a:pt x="40" y="18"/>
                  </a:cubicBezTo>
                  <a:cubicBezTo>
                    <a:pt x="36" y="18"/>
                    <a:pt x="34" y="21"/>
                    <a:pt x="34" y="2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0"/>
                    <a:pt x="4" y="0"/>
                    <a:pt x="2" y="1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8" y="30"/>
                    <a:pt x="19" y="30"/>
                    <a:pt x="20" y="30"/>
                  </a:cubicBezTo>
                  <a:cubicBezTo>
                    <a:pt x="25" y="33"/>
                    <a:pt x="27" y="38"/>
                    <a:pt x="24" y="43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7" y="68"/>
                    <a:pt x="21" y="70"/>
                    <a:pt x="23" y="73"/>
                  </a:cubicBezTo>
                  <a:cubicBezTo>
                    <a:pt x="26" y="77"/>
                    <a:pt x="26" y="82"/>
                    <a:pt x="23" y="85"/>
                  </a:cubicBezTo>
                  <a:cubicBezTo>
                    <a:pt x="27" y="84"/>
                    <a:pt x="32" y="81"/>
                    <a:pt x="37" y="77"/>
                  </a:cubicBezTo>
                  <a:cubicBezTo>
                    <a:pt x="48" y="68"/>
                    <a:pt x="51" y="61"/>
                    <a:pt x="50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135"/>
            <p:cNvSpPr>
              <a:spLocks noChangeArrowheads="1"/>
            </p:cNvSpPr>
            <p:nvPr/>
          </p:nvSpPr>
          <p:spPr bwMode="auto">
            <a:xfrm>
              <a:off x="131763" y="61913"/>
              <a:ext cx="23813" cy="20638"/>
            </a:xfrm>
            <a:custGeom>
              <a:avLst/>
              <a:gdLst>
                <a:gd name="T0" fmla="*/ 15752298 w 6"/>
                <a:gd name="T1" fmla="*/ 34073341 h 5"/>
                <a:gd name="T2" fmla="*/ 63005225 w 6"/>
                <a:gd name="T3" fmla="*/ 85185409 h 5"/>
                <a:gd name="T4" fmla="*/ 94509829 w 6"/>
                <a:gd name="T5" fmla="*/ 34073341 h 5"/>
                <a:gd name="T6" fmla="*/ 94509829 w 6"/>
                <a:gd name="T7" fmla="*/ 34073341 h 5"/>
                <a:gd name="T8" fmla="*/ 0 w 6"/>
                <a:gd name="T9" fmla="*/ 34073341 h 5"/>
                <a:gd name="T10" fmla="*/ 0 w 6"/>
                <a:gd name="T11" fmla="*/ 34073341 h 5"/>
                <a:gd name="T12" fmla="*/ 15752298 w 6"/>
                <a:gd name="T13" fmla="*/ 34073341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5"/>
                <a:gd name="T23" fmla="*/ 6 w 6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5">
                  <a:moveTo>
                    <a:pt x="1" y="2"/>
                  </a:moveTo>
                  <a:cubicBezTo>
                    <a:pt x="2" y="3"/>
                    <a:pt x="3" y="4"/>
                    <a:pt x="4" y="5"/>
                  </a:cubicBezTo>
                  <a:cubicBezTo>
                    <a:pt x="5" y="4"/>
                    <a:pt x="5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2" y="0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136"/>
            <p:cNvSpPr>
              <a:spLocks noChangeArrowheads="1"/>
            </p:cNvSpPr>
            <p:nvPr/>
          </p:nvSpPr>
          <p:spPr bwMode="auto">
            <a:xfrm>
              <a:off x="0" y="82550"/>
              <a:ext cx="304800" cy="350838"/>
            </a:xfrm>
            <a:custGeom>
              <a:avLst/>
              <a:gdLst>
                <a:gd name="T0" fmla="*/ 1221514844 w 74"/>
                <a:gd name="T1" fmla="*/ 954031625 h 85"/>
                <a:gd name="T2" fmla="*/ 1085792402 w 74"/>
                <a:gd name="T3" fmla="*/ 919959076 h 85"/>
                <a:gd name="T4" fmla="*/ 933103883 w 74"/>
                <a:gd name="T5" fmla="*/ 1022176723 h 85"/>
                <a:gd name="T6" fmla="*/ 950065585 w 74"/>
                <a:gd name="T7" fmla="*/ 971069963 h 85"/>
                <a:gd name="T8" fmla="*/ 1238480664 w 74"/>
                <a:gd name="T9" fmla="*/ 357763955 h 85"/>
                <a:gd name="T10" fmla="*/ 1204549024 w 74"/>
                <a:gd name="T11" fmla="*/ 255546244 h 85"/>
                <a:gd name="T12" fmla="*/ 1119724042 w 74"/>
                <a:gd name="T13" fmla="*/ 289618858 h 85"/>
                <a:gd name="T14" fmla="*/ 916138063 w 74"/>
                <a:gd name="T15" fmla="*/ 715523783 h 85"/>
                <a:gd name="T16" fmla="*/ 831308963 w 74"/>
                <a:gd name="T17" fmla="*/ 664417024 h 85"/>
                <a:gd name="T18" fmla="*/ 1068826325 w 74"/>
                <a:gd name="T19" fmla="*/ 170362809 h 85"/>
                <a:gd name="T20" fmla="*/ 1034894685 w 74"/>
                <a:gd name="T21" fmla="*/ 68145130 h 85"/>
                <a:gd name="T22" fmla="*/ 933103883 w 74"/>
                <a:gd name="T23" fmla="*/ 102217679 h 85"/>
                <a:gd name="T24" fmla="*/ 695586522 w 74"/>
                <a:gd name="T25" fmla="*/ 596271926 h 85"/>
                <a:gd name="T26" fmla="*/ 610757422 w 74"/>
                <a:gd name="T27" fmla="*/ 562199377 h 85"/>
                <a:gd name="T28" fmla="*/ 831308963 w 74"/>
                <a:gd name="T29" fmla="*/ 102217679 h 85"/>
                <a:gd name="T30" fmla="*/ 797377323 w 74"/>
                <a:gd name="T31" fmla="*/ 17038346 h 85"/>
                <a:gd name="T32" fmla="*/ 695586522 w 74"/>
                <a:gd name="T33" fmla="*/ 51110903 h 85"/>
                <a:gd name="T34" fmla="*/ 475034852 w 74"/>
                <a:gd name="T35" fmla="*/ 494054151 h 85"/>
                <a:gd name="T36" fmla="*/ 390205752 w 74"/>
                <a:gd name="T37" fmla="*/ 477015813 h 85"/>
                <a:gd name="T38" fmla="*/ 542894142 w 74"/>
                <a:gd name="T39" fmla="*/ 136290260 h 85"/>
                <a:gd name="T40" fmla="*/ 508966492 w 74"/>
                <a:gd name="T41" fmla="*/ 34072565 h 85"/>
                <a:gd name="T42" fmla="*/ 424137392 w 74"/>
                <a:gd name="T43" fmla="*/ 68145130 h 85"/>
                <a:gd name="T44" fmla="*/ 169654146 w 74"/>
                <a:gd name="T45" fmla="*/ 613306137 h 85"/>
                <a:gd name="T46" fmla="*/ 101794952 w 74"/>
                <a:gd name="T47" fmla="*/ 749596332 h 85"/>
                <a:gd name="T48" fmla="*/ 84829132 w 74"/>
                <a:gd name="T49" fmla="*/ 783668881 h 85"/>
                <a:gd name="T50" fmla="*/ 288414950 w 74"/>
                <a:gd name="T51" fmla="*/ 1345868258 h 85"/>
                <a:gd name="T52" fmla="*/ 780411503 w 74"/>
                <a:gd name="T53" fmla="*/ 1345868258 h 85"/>
                <a:gd name="T54" fmla="*/ 1187583203 w 74"/>
                <a:gd name="T55" fmla="*/ 1107360417 h 85"/>
                <a:gd name="T56" fmla="*/ 1221514844 w 74"/>
                <a:gd name="T57" fmla="*/ 954031625 h 8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4"/>
                <a:gd name="T88" fmla="*/ 0 h 85"/>
                <a:gd name="T89" fmla="*/ 74 w 74"/>
                <a:gd name="T90" fmla="*/ 85 h 8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4" h="85">
                  <a:moveTo>
                    <a:pt x="72" y="56"/>
                  </a:moveTo>
                  <a:cubicBezTo>
                    <a:pt x="71" y="53"/>
                    <a:pt x="67" y="52"/>
                    <a:pt x="64" y="54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6" y="57"/>
                    <a:pt x="56" y="57"/>
                    <a:pt x="56" y="57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4" y="19"/>
                    <a:pt x="73" y="16"/>
                    <a:pt x="71" y="15"/>
                  </a:cubicBezTo>
                  <a:cubicBezTo>
                    <a:pt x="69" y="14"/>
                    <a:pt x="67" y="15"/>
                    <a:pt x="66" y="17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2" y="41"/>
                    <a:pt x="51" y="40"/>
                    <a:pt x="49" y="39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4" y="8"/>
                    <a:pt x="63" y="5"/>
                    <a:pt x="61" y="4"/>
                  </a:cubicBezTo>
                  <a:cubicBezTo>
                    <a:pt x="59" y="3"/>
                    <a:pt x="56" y="4"/>
                    <a:pt x="55" y="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50" y="4"/>
                    <a:pt x="49" y="2"/>
                    <a:pt x="47" y="1"/>
                  </a:cubicBezTo>
                  <a:cubicBezTo>
                    <a:pt x="45" y="0"/>
                    <a:pt x="42" y="1"/>
                    <a:pt x="41" y="3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7" y="29"/>
                    <a:pt x="25" y="28"/>
                    <a:pt x="23" y="2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6"/>
                    <a:pt x="32" y="3"/>
                    <a:pt x="30" y="2"/>
                  </a:cubicBezTo>
                  <a:cubicBezTo>
                    <a:pt x="28" y="1"/>
                    <a:pt x="26" y="2"/>
                    <a:pt x="25" y="4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0" y="58"/>
                    <a:pt x="0" y="72"/>
                    <a:pt x="17" y="79"/>
                  </a:cubicBezTo>
                  <a:cubicBezTo>
                    <a:pt x="30" y="85"/>
                    <a:pt x="40" y="84"/>
                    <a:pt x="46" y="79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3" y="63"/>
                    <a:pt x="74" y="59"/>
                    <a:pt x="72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21186719"/>
      </p:ext>
    </p:extLst>
  </p:cSld>
  <p:clrMapOvr>
    <a:masterClrMapping/>
  </p:clrMapOvr>
  <p:transition spd="slow" advClick="0" advTm="7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57873" y="1106001"/>
            <a:ext cx="37785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zh-CN" altLang="en-US" sz="4800" dirty="0" smtClean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4800" dirty="0" smtClean="0">
                <a:solidFill>
                  <a:srgbClr val="5482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r>
              <a:rPr lang="en-US" altLang="zh-CN" sz="4800" dirty="0" smtClean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的相处要把握</a:t>
            </a:r>
          </a:p>
        </p:txBody>
      </p:sp>
      <p:sp>
        <p:nvSpPr>
          <p:cNvPr id="5" name="矩形 4"/>
          <p:cNvSpPr/>
          <p:nvPr/>
        </p:nvSpPr>
        <p:spPr>
          <a:xfrm>
            <a:off x="7300210" y="1352223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原则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5066675" y="198061"/>
            <a:ext cx="2233535" cy="2646878"/>
            <a:chOff x="5066675" y="198061"/>
            <a:chExt cx="2233535" cy="2646878"/>
          </a:xfrm>
        </p:grpSpPr>
        <p:sp>
          <p:nvSpPr>
            <p:cNvPr id="4" name="椭圆 3"/>
            <p:cNvSpPr/>
            <p:nvPr/>
          </p:nvSpPr>
          <p:spPr>
            <a:xfrm>
              <a:off x="5066675" y="404734"/>
              <a:ext cx="2233535" cy="2233535"/>
            </a:xfrm>
            <a:prstGeom prst="ellipse">
              <a:avLst/>
            </a:prstGeom>
            <a:solidFill>
              <a:srgbClr val="5482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476732" y="198061"/>
              <a:ext cx="1433406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6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696842" y="3207897"/>
            <a:ext cx="3779890" cy="551603"/>
            <a:chOff x="1696842" y="3207897"/>
            <a:chExt cx="3779890" cy="551603"/>
          </a:xfrm>
        </p:grpSpPr>
        <p:sp>
          <p:nvSpPr>
            <p:cNvPr id="9" name="圆角矩形 8"/>
            <p:cNvSpPr/>
            <p:nvPr/>
          </p:nvSpPr>
          <p:spPr>
            <a:xfrm>
              <a:off x="2186820" y="3297756"/>
              <a:ext cx="3289912" cy="46166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96842" y="3207897"/>
              <a:ext cx="3454634" cy="551603"/>
              <a:chOff x="1933731" y="3477718"/>
              <a:chExt cx="3454634" cy="551603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1933731" y="3477718"/>
                <a:ext cx="3658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54823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400" dirty="0" smtClean="0">
                  <a:solidFill>
                    <a:srgbClr val="54823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2433710" y="3567656"/>
                <a:ext cx="29546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多一两句温暖的话语</a:t>
                </a: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 flipH="1">
                <a:off x="2165363" y="3679306"/>
                <a:ext cx="238367" cy="238367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组合 31"/>
          <p:cNvGrpSpPr/>
          <p:nvPr/>
        </p:nvGrpSpPr>
        <p:grpSpPr>
          <a:xfrm>
            <a:off x="7078311" y="3207897"/>
            <a:ext cx="3774901" cy="572942"/>
            <a:chOff x="7078311" y="3267778"/>
            <a:chExt cx="3774901" cy="572942"/>
          </a:xfrm>
        </p:grpSpPr>
        <p:sp>
          <p:nvSpPr>
            <p:cNvPr id="33" name="圆角矩形 32"/>
            <p:cNvSpPr/>
            <p:nvPr/>
          </p:nvSpPr>
          <p:spPr>
            <a:xfrm>
              <a:off x="7563300" y="3379055"/>
              <a:ext cx="3289912" cy="46166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7078311" y="3267778"/>
              <a:ext cx="3146857" cy="551603"/>
              <a:chOff x="1933731" y="3477718"/>
              <a:chExt cx="3146857" cy="551603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1933731" y="3477718"/>
                <a:ext cx="3658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54823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2400" dirty="0" smtClean="0">
                  <a:solidFill>
                    <a:srgbClr val="54823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2433710" y="3567656"/>
                <a:ext cx="264687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多一些关怀与包容</a:t>
                </a: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 flipH="1">
                <a:off x="2165363" y="3679306"/>
                <a:ext cx="238367" cy="238367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任意多边形 43"/>
          <p:cNvSpPr/>
          <p:nvPr/>
        </p:nvSpPr>
        <p:spPr>
          <a:xfrm>
            <a:off x="10845861" y="5790450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10056983" y="5984875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>
            <a:off x="8228426" y="5887432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>
            <a:off x="8977988" y="5972672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形标注 1"/>
          <p:cNvSpPr/>
          <p:nvPr/>
        </p:nvSpPr>
        <p:spPr>
          <a:xfrm>
            <a:off x="7437384" y="4479023"/>
            <a:ext cx="1376402" cy="1266830"/>
          </a:xfrm>
          <a:prstGeom prst="wedgeEllipseCallout">
            <a:avLst>
              <a:gd name="adj1" fmla="val 31443"/>
              <a:gd name="adj2" fmla="val 61317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7429126" y="4911311"/>
            <a:ext cx="15343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真够体贴的，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只有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条</a:t>
            </a:r>
          </a:p>
        </p:txBody>
      </p:sp>
    </p:spTree>
    <p:extLst>
      <p:ext uri="{BB962C8B-B14F-4D97-AF65-F5344CB8AC3E}">
        <p14:creationId xmlns:p14="http://schemas.microsoft.com/office/powerpoint/2010/main" val="3385234317"/>
      </p:ext>
    </p:extLst>
  </p:cSld>
  <p:clrMapOvr>
    <a:masterClrMapping/>
  </p:clrMapOvr>
  <p:transition spd="slow" advClick="0" advTm="7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2" grpId="0" animBg="1"/>
      <p:bldP spid="4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6429" y="156166"/>
            <a:ext cx="2560542" cy="1605826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1944311" y="2060138"/>
            <a:ext cx="8131481" cy="1776241"/>
            <a:chOff x="2459182" y="2320119"/>
            <a:chExt cx="8131481" cy="1776241"/>
          </a:xfrm>
        </p:grpSpPr>
        <p:sp>
          <p:nvSpPr>
            <p:cNvPr id="23" name="圆角矩形 22"/>
            <p:cNvSpPr/>
            <p:nvPr/>
          </p:nvSpPr>
          <p:spPr>
            <a:xfrm>
              <a:off x="3234519" y="2320119"/>
              <a:ext cx="7356144" cy="1776241"/>
            </a:xfrm>
            <a:prstGeom prst="roundRect">
              <a:avLst>
                <a:gd name="adj" fmla="val 5051"/>
              </a:avLst>
            </a:prstGeom>
            <a:noFill/>
            <a:ln>
              <a:solidFill>
                <a:srgbClr val="3672A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2459182" y="2320119"/>
              <a:ext cx="1776241" cy="1776241"/>
            </a:xfrm>
            <a:prstGeom prst="ellipse">
              <a:avLst/>
            </a:prstGeom>
            <a:solidFill>
              <a:srgbClr val="3672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485527" y="2700407"/>
              <a:ext cx="172354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优势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719648" y="4230132"/>
            <a:ext cx="8275178" cy="1776241"/>
            <a:chOff x="3234519" y="2320119"/>
            <a:chExt cx="8275178" cy="1776241"/>
          </a:xfrm>
        </p:grpSpPr>
        <p:sp>
          <p:nvSpPr>
            <p:cNvPr id="27" name="圆角矩形 26"/>
            <p:cNvSpPr/>
            <p:nvPr/>
          </p:nvSpPr>
          <p:spPr>
            <a:xfrm>
              <a:off x="3234519" y="2320119"/>
              <a:ext cx="7356144" cy="1776241"/>
            </a:xfrm>
            <a:prstGeom prst="roundRect">
              <a:avLst>
                <a:gd name="adj" fmla="val 5051"/>
              </a:avLst>
            </a:prstGeom>
            <a:noFill/>
            <a:ln>
              <a:solidFill>
                <a:srgbClr val="3672A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9733456" y="2320119"/>
              <a:ext cx="1776241" cy="1776241"/>
            </a:xfrm>
            <a:prstGeom prst="ellipse">
              <a:avLst/>
            </a:prstGeom>
            <a:solidFill>
              <a:srgbClr val="3672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9759801" y="2700407"/>
              <a:ext cx="172354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挑战</a:t>
              </a: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848830" y="2686647"/>
            <a:ext cx="6288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善于疱丁解牛，抓住关键问题进行引导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206575" y="4856641"/>
            <a:ext cx="5929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对他人要求高，很难亲近，不易快乐</a:t>
            </a:r>
          </a:p>
        </p:txBody>
      </p:sp>
      <p:sp>
        <p:nvSpPr>
          <p:cNvPr id="13" name="Freeform 204"/>
          <p:cNvSpPr>
            <a:spLocks noEditPoints="1" noChangeArrowheads="1"/>
          </p:cNvSpPr>
          <p:nvPr/>
        </p:nvSpPr>
        <p:spPr bwMode="auto">
          <a:xfrm>
            <a:off x="70341" y="715342"/>
            <a:ext cx="441680" cy="246931"/>
          </a:xfrm>
          <a:custGeom>
            <a:avLst/>
            <a:gdLst>
              <a:gd name="T0" fmla="*/ 851962881 w 64"/>
              <a:gd name="T1" fmla="*/ 2147483647 h 36"/>
              <a:gd name="T2" fmla="*/ 2129900248 w 64"/>
              <a:gd name="T3" fmla="*/ 2147483647 h 36"/>
              <a:gd name="T4" fmla="*/ 2147483647 w 64"/>
              <a:gd name="T5" fmla="*/ 2147483647 h 36"/>
              <a:gd name="T6" fmla="*/ 2147483647 w 64"/>
              <a:gd name="T7" fmla="*/ 2147483647 h 36"/>
              <a:gd name="T8" fmla="*/ 2147483647 w 64"/>
              <a:gd name="T9" fmla="*/ 2147483647 h 36"/>
              <a:gd name="T10" fmla="*/ 2129900248 w 64"/>
              <a:gd name="T11" fmla="*/ 2147483647 h 36"/>
              <a:gd name="T12" fmla="*/ 851962881 w 64"/>
              <a:gd name="T13" fmla="*/ 2147483647 h 36"/>
              <a:gd name="T14" fmla="*/ 2147483647 w 64"/>
              <a:gd name="T15" fmla="*/ 2147483647 h 36"/>
              <a:gd name="T16" fmla="*/ 2147483647 w 64"/>
              <a:gd name="T17" fmla="*/ 2147483647 h 36"/>
              <a:gd name="T18" fmla="*/ 2147483647 w 64"/>
              <a:gd name="T19" fmla="*/ 2147483647 h 36"/>
              <a:gd name="T20" fmla="*/ 2147483647 w 64"/>
              <a:gd name="T21" fmla="*/ 2147483647 h 36"/>
              <a:gd name="T22" fmla="*/ 2147483647 w 64"/>
              <a:gd name="T23" fmla="*/ 2147483647 h 36"/>
              <a:gd name="T24" fmla="*/ 2147483647 w 64"/>
              <a:gd name="T25" fmla="*/ 2147483647 h 36"/>
              <a:gd name="T26" fmla="*/ 2147483647 w 64"/>
              <a:gd name="T27" fmla="*/ 2147483647 h 36"/>
              <a:gd name="T28" fmla="*/ 851962881 w 64"/>
              <a:gd name="T29" fmla="*/ 2147483647 h 36"/>
              <a:gd name="T30" fmla="*/ 2129900248 w 64"/>
              <a:gd name="T31" fmla="*/ 2147483647 h 36"/>
              <a:gd name="T32" fmla="*/ 2147483647 w 64"/>
              <a:gd name="T33" fmla="*/ 2147483647 h 36"/>
              <a:gd name="T34" fmla="*/ 2147483647 w 64"/>
              <a:gd name="T35" fmla="*/ 2147483647 h 36"/>
              <a:gd name="T36" fmla="*/ 2147483647 w 64"/>
              <a:gd name="T37" fmla="*/ 2147483647 h 36"/>
              <a:gd name="T38" fmla="*/ 2147483647 w 64"/>
              <a:gd name="T39" fmla="*/ 2147483647 h 36"/>
              <a:gd name="T40" fmla="*/ 2147483647 w 64"/>
              <a:gd name="T41" fmla="*/ 841317289 h 36"/>
              <a:gd name="T42" fmla="*/ 2147483647 w 64"/>
              <a:gd name="T43" fmla="*/ 841317289 h 36"/>
              <a:gd name="T44" fmla="*/ 2147483647 w 64"/>
              <a:gd name="T45" fmla="*/ 2147483647 h 36"/>
              <a:gd name="T46" fmla="*/ 2147483647 w 64"/>
              <a:gd name="T47" fmla="*/ 2147483647 h 36"/>
              <a:gd name="T48" fmla="*/ 2147483647 w 64"/>
              <a:gd name="T49" fmla="*/ 841317289 h 36"/>
              <a:gd name="T50" fmla="*/ 2147483647 w 64"/>
              <a:gd name="T51" fmla="*/ 0 h 36"/>
              <a:gd name="T52" fmla="*/ 2147483647 w 64"/>
              <a:gd name="T53" fmla="*/ 0 h 36"/>
              <a:gd name="T54" fmla="*/ 2147483647 w 64"/>
              <a:gd name="T55" fmla="*/ 2147483647 h 36"/>
              <a:gd name="T56" fmla="*/ 2147483647 w 64"/>
              <a:gd name="T57" fmla="*/ 2147483647 h 36"/>
              <a:gd name="T58" fmla="*/ 2147483647 w 64"/>
              <a:gd name="T59" fmla="*/ 2147483647 h 36"/>
              <a:gd name="T60" fmla="*/ 2147483647 w 64"/>
              <a:gd name="T61" fmla="*/ 2147483647 h 36"/>
              <a:gd name="T62" fmla="*/ 2147483647 w 64"/>
              <a:gd name="T63" fmla="*/ 2147483647 h 36"/>
              <a:gd name="T64" fmla="*/ 2147483647 w 64"/>
              <a:gd name="T65" fmla="*/ 2147483647 h 36"/>
              <a:gd name="T66" fmla="*/ 2147483647 w 64"/>
              <a:gd name="T67" fmla="*/ 2147483647 h 36"/>
              <a:gd name="T68" fmla="*/ 2147483647 w 64"/>
              <a:gd name="T69" fmla="*/ 2147483647 h 36"/>
              <a:gd name="T70" fmla="*/ 2147483647 w 64"/>
              <a:gd name="T71" fmla="*/ 2147483647 h 36"/>
              <a:gd name="T72" fmla="*/ 2147483647 w 64"/>
              <a:gd name="T73" fmla="*/ 2147483647 h 36"/>
              <a:gd name="T74" fmla="*/ 2147483647 w 64"/>
              <a:gd name="T75" fmla="*/ 2147483647 h 36"/>
              <a:gd name="T76" fmla="*/ 2129900248 w 64"/>
              <a:gd name="T77" fmla="*/ 2147483647 h 36"/>
              <a:gd name="T78" fmla="*/ 0 w 64"/>
              <a:gd name="T79" fmla="*/ 2147483647 h 36"/>
              <a:gd name="T80" fmla="*/ 425974144 w 64"/>
              <a:gd name="T81" fmla="*/ 2147483647 h 36"/>
              <a:gd name="T82" fmla="*/ 0 w 64"/>
              <a:gd name="T83" fmla="*/ 2147483647 h 36"/>
              <a:gd name="T84" fmla="*/ 0 w 64"/>
              <a:gd name="T85" fmla="*/ 2147483647 h 36"/>
              <a:gd name="T86" fmla="*/ 2147483647 w 64"/>
              <a:gd name="T87" fmla="*/ 0 h 36"/>
              <a:gd name="T88" fmla="*/ 2147483647 w 64"/>
              <a:gd name="T89" fmla="*/ 0 h 36"/>
              <a:gd name="T90" fmla="*/ 2147483647 w 64"/>
              <a:gd name="T91" fmla="*/ 841317289 h 36"/>
              <a:gd name="T92" fmla="*/ 2147483647 w 64"/>
              <a:gd name="T93" fmla="*/ 2147483647 h 36"/>
              <a:gd name="T94" fmla="*/ 2147483647 w 64"/>
              <a:gd name="T95" fmla="*/ 2147483647 h 36"/>
              <a:gd name="T96" fmla="*/ 2147483647 w 64"/>
              <a:gd name="T97" fmla="*/ 841317289 h 36"/>
              <a:gd name="T98" fmla="*/ 2147483647 w 64"/>
              <a:gd name="T99" fmla="*/ 841317289 h 36"/>
              <a:gd name="T100" fmla="*/ 851962881 w 64"/>
              <a:gd name="T101" fmla="*/ 2147483647 h 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4"/>
              <a:gd name="T154" fmla="*/ 0 h 36"/>
              <a:gd name="T155" fmla="*/ 64 w 64"/>
              <a:gd name="T156" fmla="*/ 36 h 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4" h="36">
                <a:moveTo>
                  <a:pt x="4" y="26"/>
                </a:moveTo>
                <a:cubicBezTo>
                  <a:pt x="4" y="29"/>
                  <a:pt x="7" y="32"/>
                  <a:pt x="10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21" y="32"/>
                  <a:pt x="24" y="29"/>
                  <a:pt x="24" y="26"/>
                </a:cubicBezTo>
                <a:cubicBezTo>
                  <a:pt x="24" y="23"/>
                  <a:pt x="21" y="20"/>
                  <a:pt x="18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7" y="20"/>
                  <a:pt x="4" y="23"/>
                  <a:pt x="4" y="26"/>
                </a:cubicBezTo>
                <a:close/>
                <a:moveTo>
                  <a:pt x="40" y="26"/>
                </a:moveTo>
                <a:cubicBezTo>
                  <a:pt x="40" y="29"/>
                  <a:pt x="43" y="32"/>
                  <a:pt x="46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7" y="32"/>
                  <a:pt x="60" y="29"/>
                  <a:pt x="60" y="26"/>
                </a:cubicBezTo>
                <a:cubicBezTo>
                  <a:pt x="60" y="23"/>
                  <a:pt x="57" y="20"/>
                  <a:pt x="54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3" y="20"/>
                  <a:pt x="40" y="23"/>
                  <a:pt x="40" y="26"/>
                </a:cubicBezTo>
                <a:close/>
                <a:moveTo>
                  <a:pt x="4" y="16"/>
                </a:moveTo>
                <a:cubicBezTo>
                  <a:pt x="10" y="16"/>
                  <a:pt x="10" y="16"/>
                  <a:pt x="10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60" y="16"/>
                  <a:pt x="60" y="16"/>
                  <a:pt x="60" y="16"/>
                </a:cubicBezTo>
                <a:cubicBezTo>
                  <a:pt x="51" y="4"/>
                  <a:pt x="51" y="4"/>
                  <a:pt x="51" y="4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12"/>
                  <a:pt x="48" y="12"/>
                  <a:pt x="48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4"/>
                  <a:pt x="44" y="4"/>
                  <a:pt x="44" y="4"/>
                </a:cubicBezTo>
                <a:cubicBezTo>
                  <a:pt x="44" y="0"/>
                  <a:pt x="44" y="0"/>
                  <a:pt x="4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20"/>
                  <a:pt x="64" y="20"/>
                  <a:pt x="64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3" y="22"/>
                  <a:pt x="64" y="24"/>
                  <a:pt x="64" y="26"/>
                </a:cubicBezTo>
                <a:cubicBezTo>
                  <a:pt x="64" y="32"/>
                  <a:pt x="60" y="36"/>
                  <a:pt x="54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0" y="36"/>
                  <a:pt x="36" y="32"/>
                  <a:pt x="36" y="26"/>
                </a:cubicBezTo>
                <a:cubicBezTo>
                  <a:pt x="36" y="24"/>
                  <a:pt x="37" y="22"/>
                  <a:pt x="38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7" y="22"/>
                  <a:pt x="28" y="24"/>
                  <a:pt x="28" y="26"/>
                </a:cubicBezTo>
                <a:cubicBezTo>
                  <a:pt x="28" y="32"/>
                  <a:pt x="24" y="36"/>
                  <a:pt x="18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4" y="36"/>
                  <a:pt x="0" y="32"/>
                  <a:pt x="0" y="26"/>
                </a:cubicBezTo>
                <a:cubicBezTo>
                  <a:pt x="0" y="24"/>
                  <a:pt x="1" y="22"/>
                  <a:pt x="2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6"/>
                  <a:pt x="0" y="16"/>
                  <a:pt x="0" y="16"/>
                </a:cubicBezTo>
                <a:cubicBezTo>
                  <a:pt x="12" y="0"/>
                  <a:pt x="12" y="0"/>
                  <a:pt x="1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12"/>
                  <a:pt x="20" y="12"/>
                  <a:pt x="20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4"/>
                  <a:pt x="16" y="4"/>
                  <a:pt x="16" y="4"/>
                </a:cubicBezTo>
                <a:cubicBezTo>
                  <a:pt x="13" y="4"/>
                  <a:pt x="13" y="4"/>
                  <a:pt x="13" y="4"/>
                </a:cubicBezTo>
                <a:lnTo>
                  <a:pt x="4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618294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97913" y="1106001"/>
            <a:ext cx="38347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zh-CN" altLang="en-US" sz="4800" dirty="0" smtClean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4800" dirty="0" smtClean="0">
                <a:solidFill>
                  <a:srgbClr val="3672A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en-US" altLang="zh-CN" sz="4800" dirty="0" smtClean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的相处要把握</a:t>
            </a:r>
          </a:p>
        </p:txBody>
      </p:sp>
      <p:sp>
        <p:nvSpPr>
          <p:cNvPr id="5" name="矩形 4"/>
          <p:cNvSpPr/>
          <p:nvPr/>
        </p:nvSpPr>
        <p:spPr>
          <a:xfrm>
            <a:off x="7300210" y="1352223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原则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066675" y="198061"/>
            <a:ext cx="2233535" cy="2646878"/>
            <a:chOff x="5066675" y="198061"/>
            <a:chExt cx="2233535" cy="2646878"/>
          </a:xfrm>
        </p:grpSpPr>
        <p:sp>
          <p:nvSpPr>
            <p:cNvPr id="4" name="椭圆 3"/>
            <p:cNvSpPr/>
            <p:nvPr/>
          </p:nvSpPr>
          <p:spPr>
            <a:xfrm>
              <a:off x="5066675" y="404734"/>
              <a:ext cx="2233535" cy="2233535"/>
            </a:xfrm>
            <a:prstGeom prst="ellipse">
              <a:avLst/>
            </a:prstGeom>
            <a:solidFill>
              <a:srgbClr val="3672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476732" y="198061"/>
              <a:ext cx="1433406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16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696842" y="3207897"/>
            <a:ext cx="3779890" cy="551603"/>
            <a:chOff x="1696842" y="3207897"/>
            <a:chExt cx="3779890" cy="551603"/>
          </a:xfrm>
        </p:grpSpPr>
        <p:sp>
          <p:nvSpPr>
            <p:cNvPr id="9" name="圆角矩形 8"/>
            <p:cNvSpPr/>
            <p:nvPr/>
          </p:nvSpPr>
          <p:spPr>
            <a:xfrm>
              <a:off x="2186820" y="3297756"/>
              <a:ext cx="3289912" cy="46166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96842" y="3207897"/>
              <a:ext cx="2428712" cy="551603"/>
              <a:chOff x="1933731" y="3477718"/>
              <a:chExt cx="2428712" cy="551603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1933731" y="3477718"/>
                <a:ext cx="3658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3672A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400" dirty="0" smtClean="0">
                  <a:solidFill>
                    <a:srgbClr val="3672A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2433710" y="3567656"/>
                <a:ext cx="19287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与</a:t>
                </a:r>
                <a:r>
                  <a:rPr lang="en-US" altLang="zh-CN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</a:t>
                </a:r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保持距离</a:t>
                </a: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 flipH="1">
                <a:off x="2165363" y="3679306"/>
                <a:ext cx="238367" cy="238367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组合 13"/>
          <p:cNvGrpSpPr/>
          <p:nvPr/>
        </p:nvGrpSpPr>
        <p:grpSpPr>
          <a:xfrm>
            <a:off x="1696842" y="4240662"/>
            <a:ext cx="3746171" cy="551603"/>
            <a:chOff x="1696842" y="4362060"/>
            <a:chExt cx="3746171" cy="551603"/>
          </a:xfrm>
        </p:grpSpPr>
        <p:sp>
          <p:nvSpPr>
            <p:cNvPr id="15" name="圆角矩形 14"/>
            <p:cNvSpPr/>
            <p:nvPr/>
          </p:nvSpPr>
          <p:spPr>
            <a:xfrm>
              <a:off x="2153101" y="4451998"/>
              <a:ext cx="3289912" cy="46166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696842" y="4362060"/>
              <a:ext cx="1813159" cy="551603"/>
              <a:chOff x="1933731" y="3477718"/>
              <a:chExt cx="1813159" cy="551603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1933731" y="3477718"/>
                <a:ext cx="3658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3672A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2400" dirty="0" smtClean="0">
                  <a:solidFill>
                    <a:srgbClr val="3672A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2433710" y="3567656"/>
                <a:ext cx="131318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让</a:t>
                </a:r>
                <a:r>
                  <a:rPr lang="en-US" altLang="zh-CN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</a:t>
                </a:r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说话</a:t>
                </a:r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 flipH="1">
                <a:off x="2165363" y="3679306"/>
                <a:ext cx="238367" cy="238367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组合 19"/>
          <p:cNvGrpSpPr/>
          <p:nvPr/>
        </p:nvGrpSpPr>
        <p:grpSpPr>
          <a:xfrm>
            <a:off x="7078311" y="4240662"/>
            <a:ext cx="3759911" cy="551603"/>
            <a:chOff x="7078311" y="4293747"/>
            <a:chExt cx="3759911" cy="551603"/>
          </a:xfrm>
        </p:grpSpPr>
        <p:sp>
          <p:nvSpPr>
            <p:cNvPr id="21" name="圆角矩形 20"/>
            <p:cNvSpPr/>
            <p:nvPr/>
          </p:nvSpPr>
          <p:spPr>
            <a:xfrm>
              <a:off x="7548310" y="4383685"/>
              <a:ext cx="3289912" cy="46166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7078311" y="4293747"/>
              <a:ext cx="2223528" cy="551603"/>
              <a:chOff x="1933731" y="3477718"/>
              <a:chExt cx="2223528" cy="551603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1933731" y="3477718"/>
                <a:ext cx="3658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3672A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2400" dirty="0" smtClean="0">
                  <a:solidFill>
                    <a:srgbClr val="3672A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2433710" y="3567656"/>
                <a:ext cx="172354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善用比较法</a:t>
                </a:r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 flipH="1">
                <a:off x="2165363" y="3679306"/>
                <a:ext cx="238367" cy="238367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组合 31"/>
          <p:cNvGrpSpPr/>
          <p:nvPr/>
        </p:nvGrpSpPr>
        <p:grpSpPr>
          <a:xfrm>
            <a:off x="7078311" y="3207897"/>
            <a:ext cx="3774901" cy="572942"/>
            <a:chOff x="7078311" y="3267778"/>
            <a:chExt cx="3774901" cy="572942"/>
          </a:xfrm>
        </p:grpSpPr>
        <p:sp>
          <p:nvSpPr>
            <p:cNvPr id="33" name="圆角矩形 32"/>
            <p:cNvSpPr/>
            <p:nvPr/>
          </p:nvSpPr>
          <p:spPr>
            <a:xfrm>
              <a:off x="7563300" y="3379055"/>
              <a:ext cx="3289912" cy="46166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7078311" y="3267778"/>
              <a:ext cx="2223528" cy="551603"/>
              <a:chOff x="1933731" y="3477718"/>
              <a:chExt cx="2223528" cy="551603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1933731" y="3477718"/>
                <a:ext cx="3658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3672A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2400" dirty="0" smtClean="0">
                  <a:solidFill>
                    <a:srgbClr val="3672A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2433710" y="3567656"/>
                <a:ext cx="172354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用数字说话</a:t>
                </a: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 flipH="1">
                <a:off x="2165363" y="3679306"/>
                <a:ext cx="238367" cy="238367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任意多边形 43"/>
          <p:cNvSpPr/>
          <p:nvPr/>
        </p:nvSpPr>
        <p:spPr>
          <a:xfrm>
            <a:off x="10845861" y="5790450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10056983" y="5984875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>
            <a:off x="8228426" y="5887432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>
            <a:off x="8977988" y="5972672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8986889"/>
      </p:ext>
    </p:extLst>
  </p:cSld>
  <p:clrMapOvr>
    <a:masterClrMapping/>
  </p:clrMapOvr>
  <p:transition spd="slow" advClick="0" advTm="9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999631" y="2355289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你属于哪一种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440090" y="1154242"/>
            <a:ext cx="3417758" cy="3417758"/>
            <a:chOff x="1440090" y="1154242"/>
            <a:chExt cx="3417758" cy="3417758"/>
          </a:xfrm>
        </p:grpSpPr>
        <p:sp>
          <p:nvSpPr>
            <p:cNvPr id="2" name="椭圆 1"/>
            <p:cNvSpPr/>
            <p:nvPr/>
          </p:nvSpPr>
          <p:spPr>
            <a:xfrm>
              <a:off x="1440090" y="1154242"/>
              <a:ext cx="3417758" cy="3417758"/>
            </a:xfrm>
            <a:prstGeom prst="ellipse">
              <a:avLst/>
            </a:prstGeom>
            <a:solidFill>
              <a:srgbClr val="D24726"/>
            </a:solidFill>
            <a:ln w="76200">
              <a:solidFill>
                <a:srgbClr val="E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1581873" y="1932097"/>
              <a:ext cx="3134191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500" dirty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思考</a:t>
              </a:r>
            </a:p>
          </p:txBody>
        </p:sp>
      </p:grpSp>
      <p:sp>
        <p:nvSpPr>
          <p:cNvPr id="5" name="任意多边形 4"/>
          <p:cNvSpPr/>
          <p:nvPr/>
        </p:nvSpPr>
        <p:spPr>
          <a:xfrm>
            <a:off x="10845861" y="5790450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10056983" y="5984875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8228426" y="5887432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8977988" y="5972672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形标注 3"/>
          <p:cNvSpPr/>
          <p:nvPr/>
        </p:nvSpPr>
        <p:spPr>
          <a:xfrm>
            <a:off x="11135978" y="4572000"/>
            <a:ext cx="1056022" cy="849086"/>
          </a:xfrm>
          <a:prstGeom prst="wedgeEllipseCallou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chemeClr val="tx1"/>
                </a:solidFill>
              </a:rPr>
              <a:t>D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椭圆形标注 9"/>
          <p:cNvSpPr/>
          <p:nvPr/>
        </p:nvSpPr>
        <p:spPr>
          <a:xfrm>
            <a:off x="8461463" y="4656423"/>
            <a:ext cx="1056022" cy="849086"/>
          </a:xfrm>
          <a:prstGeom prst="wedgeEllipseCallou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tx1"/>
                </a:solidFill>
              </a:rPr>
              <a:t>I</a:t>
            </a:r>
            <a:r>
              <a:rPr lang="zh-CN" altLang="en-US" sz="2000" dirty="0" smtClean="0">
                <a:solidFill>
                  <a:schemeClr val="tx1"/>
                </a:solidFill>
              </a:rPr>
              <a:t>、</a:t>
            </a:r>
            <a:r>
              <a:rPr lang="en-US" altLang="zh-CN" sz="2000" dirty="0" smtClean="0">
                <a:solidFill>
                  <a:schemeClr val="tx1"/>
                </a:solidFill>
              </a:rPr>
              <a:t>C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1" name="椭圆形标注 10"/>
          <p:cNvSpPr/>
          <p:nvPr/>
        </p:nvSpPr>
        <p:spPr>
          <a:xfrm>
            <a:off x="9689097" y="5059656"/>
            <a:ext cx="1156763" cy="709484"/>
          </a:xfrm>
          <a:prstGeom prst="wedgeEllipseCallout">
            <a:avLst>
              <a:gd name="adj1" fmla="val -46750"/>
              <a:gd name="adj2" fmla="val 68839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mtClean="0">
                <a:solidFill>
                  <a:schemeClr val="tx1"/>
                </a:solidFill>
              </a:rPr>
              <a:t>都有一点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椭圆形标注 11"/>
          <p:cNvSpPr/>
          <p:nvPr/>
        </p:nvSpPr>
        <p:spPr>
          <a:xfrm>
            <a:off x="9689097" y="5059656"/>
            <a:ext cx="1156763" cy="709484"/>
          </a:xfrm>
          <a:prstGeom prst="wedgeEllipseCallout">
            <a:avLst>
              <a:gd name="adj1" fmla="val 29706"/>
              <a:gd name="adj2" fmla="val 66726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mtClean="0">
                <a:solidFill>
                  <a:schemeClr val="tx1"/>
                </a:solidFill>
              </a:rPr>
              <a:t>都有一点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42421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 animBg="1"/>
      <p:bldP spid="10" grpId="0" animBg="1"/>
      <p:bldP spid="11" grpId="0" animBg="1"/>
      <p:bldP spid="1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291640" y="1876426"/>
            <a:ext cx="96087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其实，每个人身上</a:t>
            </a:r>
            <a:r>
              <a:rPr lang="zh-CN" altLang="en-US" sz="3600" dirty="0" smtClean="0">
                <a:solidFill>
                  <a:srgbClr val="D24726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都有</a:t>
            </a:r>
            <a:r>
              <a:rPr lang="en-US" altLang="zh-CN" sz="3600" dirty="0" smtClean="0">
                <a:solidFill>
                  <a:srgbClr val="D24726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DISC</a:t>
            </a:r>
            <a:r>
              <a:rPr lang="zh-CN" altLang="en-US" sz="3600" dirty="0" smtClean="0">
                <a:solidFill>
                  <a:srgbClr val="D24726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特质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，只是</a:t>
            </a:r>
            <a:r>
              <a:rPr lang="zh-CN" altLang="en-US" sz="3600" dirty="0" smtClean="0">
                <a:solidFill>
                  <a:srgbClr val="D24726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比例不同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而已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146040" y="3391877"/>
            <a:ext cx="8515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DISC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只是</a:t>
            </a:r>
            <a:r>
              <a:rPr lang="zh-CN" altLang="en-US" sz="4000" dirty="0" smtClean="0">
                <a:solidFill>
                  <a:srgbClr val="D24726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特点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，本身并</a:t>
            </a:r>
            <a:r>
              <a:rPr lang="zh-CN" altLang="en-US" sz="4000" dirty="0" smtClean="0">
                <a:solidFill>
                  <a:srgbClr val="D24726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没有好坏对错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之分</a:t>
            </a:r>
          </a:p>
        </p:txBody>
      </p:sp>
    </p:spTree>
    <p:extLst>
      <p:ext uri="{BB962C8B-B14F-4D97-AF65-F5344CB8AC3E}">
        <p14:creationId xmlns:p14="http://schemas.microsoft.com/office/powerpoint/2010/main" val="1565130828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18615" y="895529"/>
            <a:ext cx="4176215" cy="4708981"/>
            <a:chOff x="518615" y="895529"/>
            <a:chExt cx="4176215" cy="4708981"/>
          </a:xfrm>
        </p:grpSpPr>
        <p:sp>
          <p:nvSpPr>
            <p:cNvPr id="2" name="椭圆 1"/>
            <p:cNvSpPr/>
            <p:nvPr/>
          </p:nvSpPr>
          <p:spPr>
            <a:xfrm>
              <a:off x="518615" y="1009934"/>
              <a:ext cx="4176215" cy="4176215"/>
            </a:xfrm>
            <a:prstGeom prst="ellipse">
              <a:avLst/>
            </a:prstGeom>
            <a:solidFill>
              <a:srgbClr val="D24726"/>
            </a:solidFill>
            <a:ln w="76200">
              <a:solidFill>
                <a:srgbClr val="E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585449" y="895529"/>
              <a:ext cx="2042547" cy="4708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?</a:t>
              </a:r>
              <a:endParaRPr lang="zh-CN" altLang="en-US" sz="30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790080" y="2272491"/>
            <a:ext cx="66848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DISC，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哪一种特质</a:t>
            </a:r>
            <a:r>
              <a:rPr lang="zh-CN" altLang="en-US" sz="3600" dirty="0" smtClean="0">
                <a:solidFill>
                  <a:srgbClr val="D24726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适合做领导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790080" y="3467710"/>
            <a:ext cx="57615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DISC，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哪一个</a:t>
            </a:r>
            <a:r>
              <a:rPr lang="zh-CN" altLang="en-US" sz="3600" dirty="0" smtClean="0">
                <a:solidFill>
                  <a:srgbClr val="D24726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适合做销售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</a:p>
        </p:txBody>
      </p:sp>
    </p:spTree>
    <p:extLst>
      <p:ext uri="{BB962C8B-B14F-4D97-AF65-F5344CB8AC3E}">
        <p14:creationId xmlns:p14="http://schemas.microsoft.com/office/powerpoint/2010/main" val="1386048035"/>
      </p:ext>
    </p:extLst>
  </p:cSld>
  <p:clrMapOvr>
    <a:masterClrMapping/>
  </p:clrMapOvr>
  <p:transition spd="slow" advClick="0" advTm="7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655291" y="1838326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D24726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都可以！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655291" y="3278485"/>
            <a:ext cx="557075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关键是看你如何</a:t>
            </a:r>
            <a:r>
              <a:rPr lang="zh-CN" altLang="en-US" sz="2800" dirty="0" smtClean="0">
                <a:solidFill>
                  <a:srgbClr val="D247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运用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自己的</a:t>
            </a:r>
            <a:r>
              <a:rPr lang="zh-CN" altLang="en-US" sz="2800" dirty="0" smtClean="0">
                <a:solidFill>
                  <a:srgbClr val="D247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优势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dirty="0" smtClean="0">
                <a:solidFill>
                  <a:srgbClr val="D247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避免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自己的</a:t>
            </a:r>
            <a:r>
              <a:rPr lang="zh-CN" altLang="en-US" sz="2800" dirty="0" smtClean="0">
                <a:solidFill>
                  <a:srgbClr val="D247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劣势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5505202" y="1514901"/>
            <a:ext cx="5631371" cy="3234520"/>
          </a:xfrm>
          <a:prstGeom prst="roundRect">
            <a:avLst>
              <a:gd name="adj" fmla="val 4431"/>
            </a:avLst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714500" y="1279715"/>
            <a:ext cx="3103406" cy="5578285"/>
            <a:chOff x="10202826" y="4819503"/>
            <a:chExt cx="1322424" cy="2377020"/>
          </a:xfrm>
        </p:grpSpPr>
        <p:sp>
          <p:nvSpPr>
            <p:cNvPr id="8" name="椭圆 7"/>
            <p:cNvSpPr/>
            <p:nvPr/>
          </p:nvSpPr>
          <p:spPr>
            <a:xfrm>
              <a:off x="10448144" y="4819503"/>
              <a:ext cx="831789" cy="831789"/>
            </a:xfrm>
            <a:prstGeom prst="ellipse">
              <a:avLst/>
            </a:prstGeom>
            <a:solidFill>
              <a:srgbClr val="E75035"/>
            </a:solidFill>
            <a:ln>
              <a:solidFill>
                <a:srgbClr val="E750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 flipH="1" flipV="1">
              <a:off x="10202826" y="5725736"/>
              <a:ext cx="1322424" cy="1470787"/>
            </a:xfrm>
            <a:custGeom>
              <a:avLst/>
              <a:gdLst>
                <a:gd name="connsiteX0" fmla="*/ 131146 w 262304"/>
                <a:gd name="connsiteY0" fmla="*/ 369462 h 369462"/>
                <a:gd name="connsiteX1" fmla="*/ 8365 w 262304"/>
                <a:gd name="connsiteY1" fmla="*/ 328637 h 369462"/>
                <a:gd name="connsiteX2" fmla="*/ 57045 w 262304"/>
                <a:gd name="connsiteY2" fmla="*/ 29470 h 369462"/>
                <a:gd name="connsiteX3" fmla="*/ 69131 w 262304"/>
                <a:gd name="connsiteY3" fmla="*/ 3387 h 369462"/>
                <a:gd name="connsiteX4" fmla="*/ 69768 w 262304"/>
                <a:gd name="connsiteY4" fmla="*/ 0 h 369462"/>
                <a:gd name="connsiteX5" fmla="*/ 192549 w 262304"/>
                <a:gd name="connsiteY5" fmla="*/ 0 h 369462"/>
                <a:gd name="connsiteX6" fmla="*/ 253939 w 262304"/>
                <a:gd name="connsiteY6" fmla="*/ 326596 h 369462"/>
                <a:gd name="connsiteX7" fmla="*/ 253604 w 262304"/>
                <a:gd name="connsiteY7" fmla="*/ 326926 h 369462"/>
                <a:gd name="connsiteX8" fmla="*/ 253926 w 262304"/>
                <a:gd name="connsiteY8" fmla="*/ 328637 h 369462"/>
                <a:gd name="connsiteX9" fmla="*/ 131146 w 262304"/>
                <a:gd name="connsiteY9" fmla="*/ 369462 h 369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304" h="369462">
                  <a:moveTo>
                    <a:pt x="131146" y="369462"/>
                  </a:moveTo>
                  <a:cubicBezTo>
                    <a:pt x="77429" y="369462"/>
                    <a:pt x="23713" y="355854"/>
                    <a:pt x="8365" y="328637"/>
                  </a:cubicBezTo>
                  <a:cubicBezTo>
                    <a:pt x="-18493" y="281008"/>
                    <a:pt x="25151" y="108355"/>
                    <a:pt x="57045" y="29470"/>
                  </a:cubicBezTo>
                  <a:lnTo>
                    <a:pt x="69131" y="3387"/>
                  </a:lnTo>
                  <a:lnTo>
                    <a:pt x="69768" y="0"/>
                  </a:lnTo>
                  <a:lnTo>
                    <a:pt x="192549" y="0"/>
                  </a:lnTo>
                  <a:cubicBezTo>
                    <a:pt x="223244" y="54433"/>
                    <a:pt x="284634" y="272163"/>
                    <a:pt x="253939" y="326596"/>
                  </a:cubicBezTo>
                  <a:lnTo>
                    <a:pt x="253604" y="326926"/>
                  </a:lnTo>
                  <a:lnTo>
                    <a:pt x="253926" y="328637"/>
                  </a:lnTo>
                  <a:cubicBezTo>
                    <a:pt x="238579" y="355854"/>
                    <a:pt x="184862" y="369462"/>
                    <a:pt x="131146" y="369462"/>
                  </a:cubicBezTo>
                  <a:close/>
                </a:path>
              </a:pathLst>
            </a:custGeom>
            <a:solidFill>
              <a:srgbClr val="E75035"/>
            </a:solidFill>
            <a:ln w="9525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5575730"/>
      </p:ext>
    </p:extLst>
  </p:cSld>
  <p:clrMapOvr>
    <a:masterClrMapping/>
  </p:clrMapOvr>
  <p:transition spd="slow" advClick="0" advTm="6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921029" y="1819768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你有没有感觉跟某些人很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9829800" y="4916187"/>
            <a:ext cx="179614" cy="179614"/>
          </a:xfrm>
          <a:prstGeom prst="ellipse">
            <a:avLst/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552214" y="4541917"/>
            <a:ext cx="277586" cy="277586"/>
          </a:xfrm>
          <a:prstGeom prst="ellipse">
            <a:avLst/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997042" y="3896938"/>
            <a:ext cx="555172" cy="555172"/>
          </a:xfrm>
          <a:prstGeom prst="ellipse">
            <a:avLst/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5600701" y="136401"/>
            <a:ext cx="3951513" cy="3951513"/>
          </a:xfrm>
          <a:prstGeom prst="ellipse">
            <a:avLst/>
          </a:prstGeom>
          <a:solidFill>
            <a:srgbClr val="D24726"/>
          </a:solidFill>
          <a:ln w="76200">
            <a:solidFill>
              <a:srgbClr val="EFC5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698286" y="988772"/>
            <a:ext cx="3775393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投缘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0202826" y="4819503"/>
            <a:ext cx="1322424" cy="2377020"/>
            <a:chOff x="10202826" y="4819503"/>
            <a:chExt cx="1322424" cy="2377020"/>
          </a:xfrm>
        </p:grpSpPr>
        <p:sp>
          <p:nvSpPr>
            <p:cNvPr id="9" name="椭圆 8"/>
            <p:cNvSpPr/>
            <p:nvPr/>
          </p:nvSpPr>
          <p:spPr>
            <a:xfrm>
              <a:off x="10448144" y="4819503"/>
              <a:ext cx="831789" cy="831789"/>
            </a:xfrm>
            <a:prstGeom prst="ellipse">
              <a:avLst/>
            </a:prstGeom>
            <a:solidFill>
              <a:srgbClr val="E75035"/>
            </a:solidFill>
            <a:ln>
              <a:solidFill>
                <a:srgbClr val="E750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flipH="1" flipV="1">
              <a:off x="10202826" y="5725736"/>
              <a:ext cx="1322424" cy="1470787"/>
            </a:xfrm>
            <a:custGeom>
              <a:avLst/>
              <a:gdLst>
                <a:gd name="connsiteX0" fmla="*/ 131146 w 262304"/>
                <a:gd name="connsiteY0" fmla="*/ 369462 h 369462"/>
                <a:gd name="connsiteX1" fmla="*/ 8365 w 262304"/>
                <a:gd name="connsiteY1" fmla="*/ 328637 h 369462"/>
                <a:gd name="connsiteX2" fmla="*/ 57045 w 262304"/>
                <a:gd name="connsiteY2" fmla="*/ 29470 h 369462"/>
                <a:gd name="connsiteX3" fmla="*/ 69131 w 262304"/>
                <a:gd name="connsiteY3" fmla="*/ 3387 h 369462"/>
                <a:gd name="connsiteX4" fmla="*/ 69768 w 262304"/>
                <a:gd name="connsiteY4" fmla="*/ 0 h 369462"/>
                <a:gd name="connsiteX5" fmla="*/ 192549 w 262304"/>
                <a:gd name="connsiteY5" fmla="*/ 0 h 369462"/>
                <a:gd name="connsiteX6" fmla="*/ 253939 w 262304"/>
                <a:gd name="connsiteY6" fmla="*/ 326596 h 369462"/>
                <a:gd name="connsiteX7" fmla="*/ 253604 w 262304"/>
                <a:gd name="connsiteY7" fmla="*/ 326926 h 369462"/>
                <a:gd name="connsiteX8" fmla="*/ 253926 w 262304"/>
                <a:gd name="connsiteY8" fmla="*/ 328637 h 369462"/>
                <a:gd name="connsiteX9" fmla="*/ 131146 w 262304"/>
                <a:gd name="connsiteY9" fmla="*/ 369462 h 369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304" h="369462">
                  <a:moveTo>
                    <a:pt x="131146" y="369462"/>
                  </a:moveTo>
                  <a:cubicBezTo>
                    <a:pt x="77429" y="369462"/>
                    <a:pt x="23713" y="355854"/>
                    <a:pt x="8365" y="328637"/>
                  </a:cubicBezTo>
                  <a:cubicBezTo>
                    <a:pt x="-18493" y="281008"/>
                    <a:pt x="25151" y="108355"/>
                    <a:pt x="57045" y="29470"/>
                  </a:cubicBezTo>
                  <a:lnTo>
                    <a:pt x="69131" y="3387"/>
                  </a:lnTo>
                  <a:lnTo>
                    <a:pt x="69768" y="0"/>
                  </a:lnTo>
                  <a:lnTo>
                    <a:pt x="192549" y="0"/>
                  </a:lnTo>
                  <a:cubicBezTo>
                    <a:pt x="223244" y="54433"/>
                    <a:pt x="284634" y="272163"/>
                    <a:pt x="253939" y="326596"/>
                  </a:cubicBezTo>
                  <a:lnTo>
                    <a:pt x="253604" y="326926"/>
                  </a:lnTo>
                  <a:lnTo>
                    <a:pt x="253926" y="328637"/>
                  </a:lnTo>
                  <a:cubicBezTo>
                    <a:pt x="238579" y="355854"/>
                    <a:pt x="184862" y="369462"/>
                    <a:pt x="131146" y="369462"/>
                  </a:cubicBezTo>
                  <a:close/>
                </a:path>
              </a:pathLst>
            </a:custGeom>
            <a:solidFill>
              <a:srgbClr val="E75035"/>
            </a:solidFill>
            <a:ln w="9525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 animBg="1"/>
      <p:bldP spid="14" grpId="0" animBg="1"/>
      <p:bldP spid="16" grpId="0" animBg="1"/>
      <p:bldP spid="1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54938" y="3143779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如何避免优势成为劣势？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18615" y="1009934"/>
            <a:ext cx="4195379" cy="4176215"/>
            <a:chOff x="518615" y="1009934"/>
            <a:chExt cx="4195379" cy="4176215"/>
          </a:xfrm>
        </p:grpSpPr>
        <p:sp>
          <p:nvSpPr>
            <p:cNvPr id="3" name="椭圆 2"/>
            <p:cNvSpPr/>
            <p:nvPr/>
          </p:nvSpPr>
          <p:spPr>
            <a:xfrm>
              <a:off x="518615" y="1009934"/>
              <a:ext cx="4176215" cy="4176215"/>
            </a:xfrm>
            <a:prstGeom prst="ellipse">
              <a:avLst/>
            </a:prstGeom>
            <a:solidFill>
              <a:srgbClr val="D24726"/>
            </a:solidFill>
            <a:ln w="76200">
              <a:solidFill>
                <a:srgbClr val="E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18615" y="2128545"/>
              <a:ext cx="4195379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1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686269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157720" y="2189018"/>
            <a:ext cx="2410691" cy="2410691"/>
            <a:chOff x="1019175" y="2161309"/>
            <a:chExt cx="2410691" cy="2410691"/>
          </a:xfrm>
        </p:grpSpPr>
        <p:sp>
          <p:nvSpPr>
            <p:cNvPr id="8" name="椭圆 7"/>
            <p:cNvSpPr/>
            <p:nvPr/>
          </p:nvSpPr>
          <p:spPr>
            <a:xfrm>
              <a:off x="1019175" y="2161309"/>
              <a:ext cx="2410691" cy="2410691"/>
            </a:xfrm>
            <a:prstGeom prst="ellipse">
              <a:avLst/>
            </a:prstGeom>
            <a:solidFill>
              <a:srgbClr val="D24726"/>
            </a:solidFill>
            <a:ln w="76200">
              <a:solidFill>
                <a:srgbClr val="E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85802" y="2812656"/>
              <a:ext cx="1877437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dirty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忍受</a:t>
              </a:r>
              <a:endParaRPr lang="zh-CN" altLang="en-US" sz="66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880696" y="2189018"/>
            <a:ext cx="2410691" cy="2410691"/>
            <a:chOff x="1019175" y="2161309"/>
            <a:chExt cx="2410691" cy="2410691"/>
          </a:xfrm>
        </p:grpSpPr>
        <p:sp>
          <p:nvSpPr>
            <p:cNvPr id="11" name="椭圆 10"/>
            <p:cNvSpPr/>
            <p:nvPr/>
          </p:nvSpPr>
          <p:spPr>
            <a:xfrm>
              <a:off x="1019175" y="2161309"/>
              <a:ext cx="2410691" cy="2410691"/>
            </a:xfrm>
            <a:prstGeom prst="ellipse">
              <a:avLst/>
            </a:prstGeom>
            <a:solidFill>
              <a:srgbClr val="D24726"/>
            </a:solidFill>
            <a:ln w="76200">
              <a:solidFill>
                <a:srgbClr val="E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285802" y="2812656"/>
              <a:ext cx="1877437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接受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603672" y="2189018"/>
            <a:ext cx="2410691" cy="2410691"/>
            <a:chOff x="1019175" y="2161309"/>
            <a:chExt cx="2410691" cy="2410691"/>
          </a:xfrm>
        </p:grpSpPr>
        <p:sp>
          <p:nvSpPr>
            <p:cNvPr id="14" name="椭圆 13"/>
            <p:cNvSpPr/>
            <p:nvPr/>
          </p:nvSpPr>
          <p:spPr>
            <a:xfrm>
              <a:off x="1019175" y="2161309"/>
              <a:ext cx="2410691" cy="2410691"/>
            </a:xfrm>
            <a:prstGeom prst="ellipse">
              <a:avLst/>
            </a:prstGeom>
            <a:solidFill>
              <a:srgbClr val="D24726"/>
            </a:solidFill>
            <a:ln w="76200">
              <a:solidFill>
                <a:srgbClr val="E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85802" y="2812656"/>
              <a:ext cx="1877437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享受</a:t>
              </a:r>
            </a:p>
          </p:txBody>
        </p:sp>
      </p:grpSp>
      <p:sp>
        <p:nvSpPr>
          <p:cNvPr id="16" name="右箭头 15"/>
          <p:cNvSpPr/>
          <p:nvPr/>
        </p:nvSpPr>
        <p:spPr>
          <a:xfrm>
            <a:off x="4032177" y="3075708"/>
            <a:ext cx="526473" cy="637309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右箭头 16"/>
          <p:cNvSpPr/>
          <p:nvPr/>
        </p:nvSpPr>
        <p:spPr>
          <a:xfrm>
            <a:off x="7771316" y="3075707"/>
            <a:ext cx="526473" cy="637309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0" y="296863"/>
            <a:ext cx="6660107" cy="658480"/>
            <a:chOff x="0" y="296863"/>
            <a:chExt cx="6660107" cy="658480"/>
          </a:xfrm>
        </p:grpSpPr>
        <p:grpSp>
          <p:nvGrpSpPr>
            <p:cNvPr id="2" name="组合 1"/>
            <p:cNvGrpSpPr/>
            <p:nvPr/>
          </p:nvGrpSpPr>
          <p:grpSpPr>
            <a:xfrm>
              <a:off x="0" y="296863"/>
              <a:ext cx="6660107" cy="658480"/>
              <a:chOff x="0" y="296863"/>
              <a:chExt cx="6660107" cy="658480"/>
            </a:xfrm>
          </p:grpSpPr>
          <p:sp>
            <p:nvSpPr>
              <p:cNvPr id="3" name="五边形 2"/>
              <p:cNvSpPr/>
              <p:nvPr/>
            </p:nvSpPr>
            <p:spPr>
              <a:xfrm>
                <a:off x="0" y="296863"/>
                <a:ext cx="6660107" cy="658480"/>
              </a:xfrm>
              <a:prstGeom prst="homePlate">
                <a:avLst/>
              </a:prstGeom>
              <a:solidFill>
                <a:srgbClr val="D247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195004" y="423057"/>
                <a:ext cx="621356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对待跟自己不同的人需要经历</a:t>
                </a:r>
                <a:r>
                  <a:rPr lang="en-US" altLang="zh-CN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个不同的阶段</a:t>
                </a: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0" y="296863"/>
              <a:ext cx="195004" cy="658480"/>
            </a:xfrm>
            <a:prstGeom prst="rect">
              <a:avLst/>
            </a:prstGeom>
            <a:solidFill>
              <a:srgbClr val="E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9264758"/>
      </p:ext>
    </p:extLst>
  </p:cSld>
  <p:clrMapOvr>
    <a:masterClrMapping/>
  </p:clrMapOvr>
  <p:transition spd="slow" advClick="0" advTm="6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48643" y="3013851"/>
            <a:ext cx="5929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让我们看看著名的蜀国团队给我们的</a:t>
            </a:r>
          </a:p>
        </p:txBody>
      </p:sp>
      <p:sp>
        <p:nvSpPr>
          <p:cNvPr id="3" name="椭圆 2"/>
          <p:cNvSpPr/>
          <p:nvPr/>
        </p:nvSpPr>
        <p:spPr>
          <a:xfrm>
            <a:off x="6878471" y="1187355"/>
            <a:ext cx="4176215" cy="4176215"/>
          </a:xfrm>
          <a:prstGeom prst="ellipse">
            <a:avLst/>
          </a:prstGeom>
          <a:solidFill>
            <a:srgbClr val="D24726"/>
          </a:solidFill>
          <a:ln w="76200">
            <a:solidFill>
              <a:srgbClr val="EFC5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022813" y="2075133"/>
            <a:ext cx="4031873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启示</a:t>
            </a:r>
            <a:endParaRPr lang="en-US" altLang="zh-CN" sz="15000" dirty="0" smtClean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pic>
        <p:nvPicPr>
          <p:cNvPr id="6" name="图片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0" b="12534"/>
          <a:stretch>
            <a:fillRect/>
          </a:stretch>
        </p:blipFill>
        <p:spPr bwMode="auto">
          <a:xfrm>
            <a:off x="19974" y="4891575"/>
            <a:ext cx="2053837" cy="196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06" r="33543" b="55188"/>
          <a:stretch>
            <a:fillRect/>
          </a:stretch>
        </p:blipFill>
        <p:spPr bwMode="auto">
          <a:xfrm>
            <a:off x="3104199" y="4743450"/>
            <a:ext cx="2242915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163" b="37726"/>
          <a:stretch>
            <a:fillRect/>
          </a:stretch>
        </p:blipFill>
        <p:spPr bwMode="auto">
          <a:xfrm>
            <a:off x="1334313" y="4868590"/>
            <a:ext cx="2179600" cy="2014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41" b="36571"/>
          <a:stretch>
            <a:fillRect/>
          </a:stretch>
        </p:blipFill>
        <p:spPr bwMode="auto">
          <a:xfrm>
            <a:off x="2364701" y="4739113"/>
            <a:ext cx="2046898" cy="211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5005418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588542" y="545910"/>
            <a:ext cx="3530951" cy="2629832"/>
            <a:chOff x="1847850" y="545910"/>
            <a:chExt cx="3530951" cy="2629832"/>
          </a:xfrm>
        </p:grpSpPr>
        <p:grpSp>
          <p:nvGrpSpPr>
            <p:cNvPr id="8" name="组合 7"/>
            <p:cNvGrpSpPr/>
            <p:nvPr/>
          </p:nvGrpSpPr>
          <p:grpSpPr>
            <a:xfrm>
              <a:off x="1847850" y="545910"/>
              <a:ext cx="1937982" cy="2629832"/>
              <a:chOff x="1847850" y="545910"/>
              <a:chExt cx="1937982" cy="2629832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1847850" y="545910"/>
                <a:ext cx="1937982" cy="1937982"/>
              </a:xfrm>
              <a:prstGeom prst="ellipse">
                <a:avLst/>
              </a:prstGeom>
              <a:blipFill dpi="0" rotWithShape="1">
                <a:blip r:embed="rId2"/>
                <a:srcRect/>
                <a:tile tx="0" ty="0" sx="100000" sy="100000" flip="none" algn="tl"/>
              </a:blipFill>
              <a:ln w="38100">
                <a:solidFill>
                  <a:srgbClr val="D2472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2647106" y="2501201"/>
                <a:ext cx="100540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3200" dirty="0" smtClean="0">
                    <a:solidFill>
                      <a:srgbClr val="D24726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张飞</a:t>
                </a: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2087484" y="2406301"/>
                <a:ext cx="631904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400" b="1" dirty="0" smtClean="0">
                    <a:solidFill>
                      <a:srgbClr val="D2472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</a:t>
                </a:r>
                <a:endParaRPr lang="zh-CN" altLang="en-US" sz="4400" b="1" dirty="0" smtClean="0">
                  <a:solidFill>
                    <a:srgbClr val="D247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3809141" y="864779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D247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成于</a:t>
              </a:r>
              <a:endParaRPr lang="zh-CN" altLang="en-US" sz="2400" b="1" dirty="0">
                <a:solidFill>
                  <a:srgbClr val="D24726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809141" y="1790159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D247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败于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809141" y="1306309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长板坡吼叫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809141" y="220798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被下属砍脑袋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01736" y="573205"/>
            <a:ext cx="3300119" cy="2601901"/>
            <a:chOff x="1847850" y="545910"/>
            <a:chExt cx="3300119" cy="2601901"/>
          </a:xfrm>
        </p:grpSpPr>
        <p:grpSp>
          <p:nvGrpSpPr>
            <p:cNvPr id="15" name="组合 14"/>
            <p:cNvGrpSpPr/>
            <p:nvPr/>
          </p:nvGrpSpPr>
          <p:grpSpPr>
            <a:xfrm>
              <a:off x="1847850" y="545910"/>
              <a:ext cx="1937982" cy="2601901"/>
              <a:chOff x="1847850" y="545910"/>
              <a:chExt cx="1937982" cy="2601901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1847850" y="545910"/>
                <a:ext cx="1937982" cy="1937982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rgbClr val="FF66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622115" y="2475704"/>
                <a:ext cx="100540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3200" dirty="0" smtClean="0">
                    <a:solidFill>
                      <a:srgbClr val="FF6600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关羽</a:t>
                </a: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2187899" y="2378370"/>
                <a:ext cx="373820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400" b="1" dirty="0" smtClean="0">
                    <a:solidFill>
                      <a:srgbClr val="FF66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</a:t>
                </a:r>
                <a:endParaRPr lang="zh-CN" altLang="en-US" sz="4400" b="1" dirty="0" smtClean="0">
                  <a:solidFill>
                    <a:srgbClr val="FF66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3809141" y="864779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FF66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成于</a:t>
              </a:r>
              <a:endParaRPr lang="zh-CN" altLang="en-US" sz="2400" b="1" dirty="0">
                <a:solidFill>
                  <a:srgbClr val="FF6600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809141" y="1790159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FF66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败于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809141" y="1306309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温酒斩华雄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809141" y="2207987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大意失荆州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664589" y="3591888"/>
            <a:ext cx="3069287" cy="2597370"/>
            <a:chOff x="1847850" y="545910"/>
            <a:chExt cx="3069287" cy="2597370"/>
          </a:xfrm>
        </p:grpSpPr>
        <p:grpSp>
          <p:nvGrpSpPr>
            <p:cNvPr id="25" name="组合 24"/>
            <p:cNvGrpSpPr/>
            <p:nvPr/>
          </p:nvGrpSpPr>
          <p:grpSpPr>
            <a:xfrm>
              <a:off x="1847850" y="545910"/>
              <a:ext cx="1960481" cy="2597370"/>
              <a:chOff x="1847850" y="545910"/>
              <a:chExt cx="1960481" cy="2597370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1847850" y="545910"/>
                <a:ext cx="1937982" cy="1937982"/>
              </a:xfrm>
              <a:prstGeom prst="ellipse">
                <a:avLst/>
              </a:prstGeom>
              <a:blipFill dpi="0" rotWithShape="1">
                <a:blip r:embed="rId4"/>
                <a:srcRect/>
                <a:tile tx="-603250" ty="19050" sx="100000" sy="100000" flip="none" algn="tl"/>
              </a:blipFill>
              <a:ln w="38100">
                <a:solidFill>
                  <a:srgbClr val="3672AF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2392559" y="2474541"/>
                <a:ext cx="141577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3200" dirty="0" smtClean="0">
                    <a:solidFill>
                      <a:srgbClr val="3672AF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诸葛亮</a:t>
                </a: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1903422" y="2373839"/>
                <a:ext cx="561372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400" b="1" dirty="0" smtClean="0">
                    <a:solidFill>
                      <a:srgbClr val="3672A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</a:t>
                </a:r>
                <a:endParaRPr lang="zh-CN" altLang="en-US" sz="4400" b="1" dirty="0" smtClean="0">
                  <a:solidFill>
                    <a:srgbClr val="3672A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6" name="矩形 25"/>
            <p:cNvSpPr/>
            <p:nvPr/>
          </p:nvSpPr>
          <p:spPr>
            <a:xfrm>
              <a:off x="3809141" y="864779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3672A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成于</a:t>
              </a:r>
              <a:endParaRPr lang="zh-CN" altLang="en-US" sz="2400" b="1" dirty="0">
                <a:solidFill>
                  <a:srgbClr val="3672AF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3809141" y="1790159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3672A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败于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809141" y="1306309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锦囊妙计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809141" y="2207987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病死军营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713275" y="3532130"/>
            <a:ext cx="3300119" cy="2662294"/>
            <a:chOff x="1847850" y="545910"/>
            <a:chExt cx="3300119" cy="2662294"/>
          </a:xfrm>
        </p:grpSpPr>
        <p:grpSp>
          <p:nvGrpSpPr>
            <p:cNvPr id="35" name="组合 34"/>
            <p:cNvGrpSpPr/>
            <p:nvPr/>
          </p:nvGrpSpPr>
          <p:grpSpPr>
            <a:xfrm>
              <a:off x="1847850" y="545910"/>
              <a:ext cx="1937982" cy="2662294"/>
              <a:chOff x="1847850" y="545910"/>
              <a:chExt cx="1937982" cy="2662294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1847850" y="545910"/>
                <a:ext cx="1937982" cy="1937982"/>
              </a:xfrm>
              <a:prstGeom prst="ellipse">
                <a:avLst/>
              </a:prstGeom>
              <a:blipFill dpi="0" rotWithShape="1">
                <a:blip r:embed="rId5"/>
                <a:srcRect/>
                <a:tile tx="-368300" ty="19050" sx="100000" sy="100000" flip="none" algn="tl"/>
              </a:blipFill>
              <a:ln w="38100">
                <a:solidFill>
                  <a:srgbClr val="548235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605300" y="2527362"/>
                <a:ext cx="100540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3200" dirty="0" smtClean="0">
                    <a:solidFill>
                      <a:srgbClr val="548235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刘</a:t>
                </a:r>
                <a:r>
                  <a:rPr lang="zh-CN" altLang="en-US" sz="3200" dirty="0">
                    <a:solidFill>
                      <a:srgbClr val="548235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备</a:t>
                </a:r>
                <a:endParaRPr lang="zh-CN" altLang="en-US" sz="3200" dirty="0" smtClean="0">
                  <a:solidFill>
                    <a:srgbClr val="548235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2071915" y="2438763"/>
                <a:ext cx="524503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400" b="1" dirty="0" smtClean="0">
                    <a:solidFill>
                      <a:srgbClr val="54823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</a:t>
                </a:r>
                <a:endParaRPr lang="zh-CN" altLang="en-US" sz="4400" b="1" dirty="0" smtClean="0">
                  <a:solidFill>
                    <a:srgbClr val="54823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6" name="矩形 35"/>
            <p:cNvSpPr/>
            <p:nvPr/>
          </p:nvSpPr>
          <p:spPr>
            <a:xfrm>
              <a:off x="3809141" y="864779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54823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成于</a:t>
              </a:r>
              <a:endParaRPr lang="zh-CN" altLang="en-US" sz="2400" b="1" dirty="0">
                <a:solidFill>
                  <a:srgbClr val="548235"/>
                </a:solidFill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3809141" y="1790159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54823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败于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809141" y="1306309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桃园三结义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3809141" y="2207987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战败病死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6851307"/>
      </p:ext>
    </p:extLst>
  </p:cSld>
  <p:clrMapOvr>
    <a:masterClrMapping/>
  </p:clrMapOvr>
  <p:transition spd="slow" advClick="0" advTm="6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20383" y="2520489"/>
            <a:ext cx="5519460" cy="1482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加强团队沟通</a:t>
            </a: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完善公司治理，避免个人独裁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337480" y="1173708"/>
            <a:ext cx="4176215" cy="4176215"/>
            <a:chOff x="1337480" y="1173708"/>
            <a:chExt cx="4176215" cy="4176215"/>
          </a:xfrm>
        </p:grpSpPr>
        <p:sp>
          <p:nvSpPr>
            <p:cNvPr id="3" name="椭圆 2"/>
            <p:cNvSpPr/>
            <p:nvPr/>
          </p:nvSpPr>
          <p:spPr>
            <a:xfrm>
              <a:off x="1337480" y="1173708"/>
              <a:ext cx="4176215" cy="4176215"/>
            </a:xfrm>
            <a:prstGeom prst="ellipse">
              <a:avLst/>
            </a:prstGeom>
            <a:solidFill>
              <a:srgbClr val="D24726"/>
            </a:solidFill>
            <a:ln w="76200">
              <a:solidFill>
                <a:srgbClr val="E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481822" y="2061486"/>
              <a:ext cx="4031873" cy="24006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启示</a:t>
              </a:r>
              <a:endParaRPr lang="en-US" altLang="zh-CN" sz="150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6565058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892722" y="2867208"/>
            <a:ext cx="6750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如何调整自己的性格特质，成就事业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18615" y="1009934"/>
            <a:ext cx="4195379" cy="4176215"/>
            <a:chOff x="518615" y="1009934"/>
            <a:chExt cx="4195379" cy="4176215"/>
          </a:xfrm>
        </p:grpSpPr>
        <p:sp>
          <p:nvSpPr>
            <p:cNvPr id="3" name="椭圆 2"/>
            <p:cNvSpPr/>
            <p:nvPr/>
          </p:nvSpPr>
          <p:spPr>
            <a:xfrm>
              <a:off x="518615" y="1009934"/>
              <a:ext cx="4176215" cy="4176215"/>
            </a:xfrm>
            <a:prstGeom prst="ellipse">
              <a:avLst/>
            </a:prstGeom>
            <a:solidFill>
              <a:srgbClr val="D24726"/>
            </a:solidFill>
            <a:ln w="76200">
              <a:solidFill>
                <a:srgbClr val="E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18615" y="2128545"/>
              <a:ext cx="4195379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1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6112325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71588" y="1214648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让我们来看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看</a:t>
            </a: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西游记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团队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718411" y="1214650"/>
            <a:ext cx="4176215" cy="4176215"/>
            <a:chOff x="5718411" y="1214650"/>
            <a:chExt cx="4176215" cy="4176215"/>
          </a:xfrm>
        </p:grpSpPr>
        <p:sp>
          <p:nvSpPr>
            <p:cNvPr id="5" name="椭圆 4"/>
            <p:cNvSpPr/>
            <p:nvPr/>
          </p:nvSpPr>
          <p:spPr>
            <a:xfrm>
              <a:off x="5718411" y="1214650"/>
              <a:ext cx="4176215" cy="4176215"/>
            </a:xfrm>
            <a:prstGeom prst="ellipse">
              <a:avLst/>
            </a:prstGeom>
            <a:solidFill>
              <a:srgbClr val="D24726"/>
            </a:solidFill>
            <a:ln w="76200">
              <a:solidFill>
                <a:srgbClr val="E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862753" y="2102428"/>
              <a:ext cx="4031873" cy="24006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启示</a:t>
              </a:r>
              <a:endParaRPr lang="en-US" altLang="zh-CN" sz="150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2747720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827769" y="182974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这个团队里，哪些人适合做中高层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5505202" y="1514901"/>
            <a:ext cx="5631371" cy="2743200"/>
          </a:xfrm>
          <a:prstGeom prst="roundRect">
            <a:avLst>
              <a:gd name="adj" fmla="val 4431"/>
            </a:avLst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10845861" y="5790450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10056983" y="5984875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8228426" y="5887432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8977988" y="5972672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形标注 11"/>
          <p:cNvSpPr/>
          <p:nvPr/>
        </p:nvSpPr>
        <p:spPr>
          <a:xfrm>
            <a:off x="11135978" y="4572000"/>
            <a:ext cx="1056022" cy="849086"/>
          </a:xfrm>
          <a:prstGeom prst="wedgeEllipseCallou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tx1"/>
                </a:solidFill>
              </a:rPr>
              <a:t>八戒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3" name="椭圆形标注 12"/>
          <p:cNvSpPr/>
          <p:nvPr/>
        </p:nvSpPr>
        <p:spPr>
          <a:xfrm>
            <a:off x="8461463" y="4656423"/>
            <a:ext cx="1056022" cy="849086"/>
          </a:xfrm>
          <a:prstGeom prst="wedgeEllipseCallou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tx1"/>
                </a:solidFill>
              </a:rPr>
              <a:t>悟</a:t>
            </a:r>
            <a:r>
              <a:rPr lang="zh-CN" altLang="en-US" sz="2000" dirty="0">
                <a:solidFill>
                  <a:schemeClr val="tx1"/>
                </a:solidFill>
              </a:rPr>
              <a:t>空</a:t>
            </a:r>
          </a:p>
        </p:txBody>
      </p:sp>
      <p:sp>
        <p:nvSpPr>
          <p:cNvPr id="14" name="椭圆形标注 13"/>
          <p:cNvSpPr/>
          <p:nvPr/>
        </p:nvSpPr>
        <p:spPr>
          <a:xfrm>
            <a:off x="9689097" y="5059656"/>
            <a:ext cx="1156763" cy="709484"/>
          </a:xfrm>
          <a:prstGeom prst="wedgeEllipseCallout">
            <a:avLst>
              <a:gd name="adj1" fmla="val -46750"/>
              <a:gd name="adj2" fmla="val 68839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5" name="椭圆形标注 14"/>
          <p:cNvSpPr/>
          <p:nvPr/>
        </p:nvSpPr>
        <p:spPr>
          <a:xfrm>
            <a:off x="9689097" y="5059656"/>
            <a:ext cx="1156763" cy="709484"/>
          </a:xfrm>
          <a:prstGeom prst="wedgeEllipseCallout">
            <a:avLst>
              <a:gd name="adj1" fmla="val 29706"/>
              <a:gd name="adj2" fmla="val 66726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……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531093" y="2166759"/>
            <a:ext cx="1039067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rgbClr val="D247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13800" dirty="0" smtClean="0">
              <a:solidFill>
                <a:srgbClr val="D247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714500" y="1279715"/>
            <a:ext cx="3103406" cy="5578285"/>
            <a:chOff x="10202826" y="4819503"/>
            <a:chExt cx="1322424" cy="2377020"/>
          </a:xfrm>
        </p:grpSpPr>
        <p:sp>
          <p:nvSpPr>
            <p:cNvPr id="17" name="椭圆 16"/>
            <p:cNvSpPr/>
            <p:nvPr/>
          </p:nvSpPr>
          <p:spPr>
            <a:xfrm>
              <a:off x="10448144" y="4819503"/>
              <a:ext cx="831789" cy="831789"/>
            </a:xfrm>
            <a:prstGeom prst="ellipse">
              <a:avLst/>
            </a:prstGeom>
            <a:solidFill>
              <a:srgbClr val="E75035"/>
            </a:solidFill>
            <a:ln>
              <a:solidFill>
                <a:srgbClr val="E750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 flipH="1" flipV="1">
              <a:off x="10202826" y="5725736"/>
              <a:ext cx="1322424" cy="1470787"/>
            </a:xfrm>
            <a:custGeom>
              <a:avLst/>
              <a:gdLst>
                <a:gd name="connsiteX0" fmla="*/ 131146 w 262304"/>
                <a:gd name="connsiteY0" fmla="*/ 369462 h 369462"/>
                <a:gd name="connsiteX1" fmla="*/ 8365 w 262304"/>
                <a:gd name="connsiteY1" fmla="*/ 328637 h 369462"/>
                <a:gd name="connsiteX2" fmla="*/ 57045 w 262304"/>
                <a:gd name="connsiteY2" fmla="*/ 29470 h 369462"/>
                <a:gd name="connsiteX3" fmla="*/ 69131 w 262304"/>
                <a:gd name="connsiteY3" fmla="*/ 3387 h 369462"/>
                <a:gd name="connsiteX4" fmla="*/ 69768 w 262304"/>
                <a:gd name="connsiteY4" fmla="*/ 0 h 369462"/>
                <a:gd name="connsiteX5" fmla="*/ 192549 w 262304"/>
                <a:gd name="connsiteY5" fmla="*/ 0 h 369462"/>
                <a:gd name="connsiteX6" fmla="*/ 253939 w 262304"/>
                <a:gd name="connsiteY6" fmla="*/ 326596 h 369462"/>
                <a:gd name="connsiteX7" fmla="*/ 253604 w 262304"/>
                <a:gd name="connsiteY7" fmla="*/ 326926 h 369462"/>
                <a:gd name="connsiteX8" fmla="*/ 253926 w 262304"/>
                <a:gd name="connsiteY8" fmla="*/ 328637 h 369462"/>
                <a:gd name="connsiteX9" fmla="*/ 131146 w 262304"/>
                <a:gd name="connsiteY9" fmla="*/ 369462 h 369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304" h="369462">
                  <a:moveTo>
                    <a:pt x="131146" y="369462"/>
                  </a:moveTo>
                  <a:cubicBezTo>
                    <a:pt x="77429" y="369462"/>
                    <a:pt x="23713" y="355854"/>
                    <a:pt x="8365" y="328637"/>
                  </a:cubicBezTo>
                  <a:cubicBezTo>
                    <a:pt x="-18493" y="281008"/>
                    <a:pt x="25151" y="108355"/>
                    <a:pt x="57045" y="29470"/>
                  </a:cubicBezTo>
                  <a:lnTo>
                    <a:pt x="69131" y="3387"/>
                  </a:lnTo>
                  <a:lnTo>
                    <a:pt x="69768" y="0"/>
                  </a:lnTo>
                  <a:lnTo>
                    <a:pt x="192549" y="0"/>
                  </a:lnTo>
                  <a:cubicBezTo>
                    <a:pt x="223244" y="54433"/>
                    <a:pt x="284634" y="272163"/>
                    <a:pt x="253939" y="326596"/>
                  </a:cubicBezTo>
                  <a:lnTo>
                    <a:pt x="253604" y="326926"/>
                  </a:lnTo>
                  <a:lnTo>
                    <a:pt x="253926" y="328637"/>
                  </a:lnTo>
                  <a:cubicBezTo>
                    <a:pt x="238579" y="355854"/>
                    <a:pt x="184862" y="369462"/>
                    <a:pt x="131146" y="369462"/>
                  </a:cubicBezTo>
                  <a:close/>
                </a:path>
              </a:pathLst>
            </a:custGeom>
            <a:solidFill>
              <a:srgbClr val="E75035"/>
            </a:solidFill>
            <a:ln w="9525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0773417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12" grpId="0" animBg="1"/>
      <p:bldP spid="13" grpId="0" animBg="1"/>
      <p:bldP spid="14" grpId="0" animBg="1"/>
      <p:bldP spid="15" grpId="0" animBg="1"/>
      <p:bldP spid="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807122" y="2523834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参考答案：</a:t>
            </a:r>
            <a:r>
              <a:rPr lang="zh-CN" altLang="en-US" sz="4000" dirty="0" smtClean="0">
                <a:solidFill>
                  <a:srgbClr val="D24726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唐僧</a:t>
            </a:r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4000" dirty="0" smtClean="0">
                <a:solidFill>
                  <a:srgbClr val="D24726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孙悟空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5505202" y="1514901"/>
            <a:ext cx="5631371" cy="2743200"/>
          </a:xfrm>
          <a:prstGeom prst="roundRect">
            <a:avLst>
              <a:gd name="adj" fmla="val 4431"/>
            </a:avLst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714500" y="1279715"/>
            <a:ext cx="3103406" cy="5578285"/>
            <a:chOff x="10202826" y="4819503"/>
            <a:chExt cx="1322424" cy="2377020"/>
          </a:xfrm>
        </p:grpSpPr>
        <p:sp>
          <p:nvSpPr>
            <p:cNvPr id="7" name="椭圆 6"/>
            <p:cNvSpPr/>
            <p:nvPr/>
          </p:nvSpPr>
          <p:spPr>
            <a:xfrm>
              <a:off x="10448144" y="4819503"/>
              <a:ext cx="831789" cy="831789"/>
            </a:xfrm>
            <a:prstGeom prst="ellipse">
              <a:avLst/>
            </a:prstGeom>
            <a:solidFill>
              <a:srgbClr val="E75035"/>
            </a:solidFill>
            <a:ln>
              <a:solidFill>
                <a:srgbClr val="E750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flipH="1" flipV="1">
              <a:off x="10202826" y="5725736"/>
              <a:ext cx="1322424" cy="1470787"/>
            </a:xfrm>
            <a:custGeom>
              <a:avLst/>
              <a:gdLst>
                <a:gd name="connsiteX0" fmla="*/ 131146 w 262304"/>
                <a:gd name="connsiteY0" fmla="*/ 369462 h 369462"/>
                <a:gd name="connsiteX1" fmla="*/ 8365 w 262304"/>
                <a:gd name="connsiteY1" fmla="*/ 328637 h 369462"/>
                <a:gd name="connsiteX2" fmla="*/ 57045 w 262304"/>
                <a:gd name="connsiteY2" fmla="*/ 29470 h 369462"/>
                <a:gd name="connsiteX3" fmla="*/ 69131 w 262304"/>
                <a:gd name="connsiteY3" fmla="*/ 3387 h 369462"/>
                <a:gd name="connsiteX4" fmla="*/ 69768 w 262304"/>
                <a:gd name="connsiteY4" fmla="*/ 0 h 369462"/>
                <a:gd name="connsiteX5" fmla="*/ 192549 w 262304"/>
                <a:gd name="connsiteY5" fmla="*/ 0 h 369462"/>
                <a:gd name="connsiteX6" fmla="*/ 253939 w 262304"/>
                <a:gd name="connsiteY6" fmla="*/ 326596 h 369462"/>
                <a:gd name="connsiteX7" fmla="*/ 253604 w 262304"/>
                <a:gd name="connsiteY7" fmla="*/ 326926 h 369462"/>
                <a:gd name="connsiteX8" fmla="*/ 253926 w 262304"/>
                <a:gd name="connsiteY8" fmla="*/ 328637 h 369462"/>
                <a:gd name="connsiteX9" fmla="*/ 131146 w 262304"/>
                <a:gd name="connsiteY9" fmla="*/ 369462 h 369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304" h="369462">
                  <a:moveTo>
                    <a:pt x="131146" y="369462"/>
                  </a:moveTo>
                  <a:cubicBezTo>
                    <a:pt x="77429" y="369462"/>
                    <a:pt x="23713" y="355854"/>
                    <a:pt x="8365" y="328637"/>
                  </a:cubicBezTo>
                  <a:cubicBezTo>
                    <a:pt x="-18493" y="281008"/>
                    <a:pt x="25151" y="108355"/>
                    <a:pt x="57045" y="29470"/>
                  </a:cubicBezTo>
                  <a:lnTo>
                    <a:pt x="69131" y="3387"/>
                  </a:lnTo>
                  <a:lnTo>
                    <a:pt x="69768" y="0"/>
                  </a:lnTo>
                  <a:lnTo>
                    <a:pt x="192549" y="0"/>
                  </a:lnTo>
                  <a:cubicBezTo>
                    <a:pt x="223244" y="54433"/>
                    <a:pt x="284634" y="272163"/>
                    <a:pt x="253939" y="326596"/>
                  </a:cubicBezTo>
                  <a:lnTo>
                    <a:pt x="253604" y="326926"/>
                  </a:lnTo>
                  <a:lnTo>
                    <a:pt x="253926" y="328637"/>
                  </a:lnTo>
                  <a:cubicBezTo>
                    <a:pt x="238579" y="355854"/>
                    <a:pt x="184862" y="369462"/>
                    <a:pt x="131146" y="369462"/>
                  </a:cubicBezTo>
                  <a:close/>
                </a:path>
              </a:pathLst>
            </a:custGeom>
            <a:solidFill>
              <a:srgbClr val="E75035"/>
            </a:solidFill>
            <a:ln w="9525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2050766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006811" y="0"/>
            <a:ext cx="6178378" cy="6178378"/>
          </a:xfrm>
          <a:prstGeom prst="ellipse">
            <a:avLst/>
          </a:prstGeom>
          <a:solidFill>
            <a:srgbClr val="D24726"/>
          </a:solidFill>
          <a:ln w="76200">
            <a:solidFill>
              <a:srgbClr val="EFC5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240088" y="1338009"/>
            <a:ext cx="571182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8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WHY</a:t>
            </a:r>
          </a:p>
        </p:txBody>
      </p:sp>
      <p:sp>
        <p:nvSpPr>
          <p:cNvPr id="3" name="矩形 2"/>
          <p:cNvSpPr/>
          <p:nvPr/>
        </p:nvSpPr>
        <p:spPr>
          <a:xfrm>
            <a:off x="4721263" y="3385575"/>
            <a:ext cx="2749471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20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0845861" y="5790450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10056983" y="5984875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228426" y="5887432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8977988" y="5972672"/>
            <a:ext cx="1078995" cy="1067550"/>
          </a:xfrm>
          <a:custGeom>
            <a:avLst/>
            <a:gdLst>
              <a:gd name="connsiteX0" fmla="*/ 2133600 w 4267200"/>
              <a:gd name="connsiteY0" fmla="*/ 1989221 h 4221939"/>
              <a:gd name="connsiteX1" fmla="*/ 4267200 w 4267200"/>
              <a:gd name="connsiteY1" fmla="*/ 4186990 h 4221939"/>
              <a:gd name="connsiteX2" fmla="*/ 4265487 w 4267200"/>
              <a:gd name="connsiteY2" fmla="*/ 4221939 h 4221939"/>
              <a:gd name="connsiteX3" fmla="*/ 1713 w 4267200"/>
              <a:gd name="connsiteY3" fmla="*/ 4221939 h 4221939"/>
              <a:gd name="connsiteX4" fmla="*/ 0 w 4267200"/>
              <a:gd name="connsiteY4" fmla="*/ 4186990 h 4221939"/>
              <a:gd name="connsiteX5" fmla="*/ 2133600 w 4267200"/>
              <a:gd name="connsiteY5" fmla="*/ 1989221 h 4221939"/>
              <a:gd name="connsiteX6" fmla="*/ 2133600 w 4267200"/>
              <a:gd name="connsiteY6" fmla="*/ 0 h 4221939"/>
              <a:gd name="connsiteX7" fmla="*/ 3045494 w 4267200"/>
              <a:gd name="connsiteY7" fmla="*/ 911894 h 4221939"/>
              <a:gd name="connsiteX8" fmla="*/ 2133600 w 4267200"/>
              <a:gd name="connsiteY8" fmla="*/ 1823788 h 4221939"/>
              <a:gd name="connsiteX9" fmla="*/ 1221706 w 4267200"/>
              <a:gd name="connsiteY9" fmla="*/ 911894 h 4221939"/>
              <a:gd name="connsiteX10" fmla="*/ 2133600 w 4267200"/>
              <a:gd name="connsiteY10" fmla="*/ 0 h 422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7200" h="4221939">
                <a:moveTo>
                  <a:pt x="2133600" y="1989221"/>
                </a:moveTo>
                <a:cubicBezTo>
                  <a:pt x="3311955" y="1989221"/>
                  <a:pt x="4267200" y="2973196"/>
                  <a:pt x="4267200" y="4186990"/>
                </a:cubicBezTo>
                <a:lnTo>
                  <a:pt x="4265487" y="4221939"/>
                </a:lnTo>
                <a:lnTo>
                  <a:pt x="1713" y="4221939"/>
                </a:lnTo>
                <a:lnTo>
                  <a:pt x="0" y="4186990"/>
                </a:lnTo>
                <a:cubicBezTo>
                  <a:pt x="0" y="2973196"/>
                  <a:pt x="955245" y="1989221"/>
                  <a:pt x="2133600" y="1989221"/>
                </a:cubicBezTo>
                <a:close/>
                <a:moveTo>
                  <a:pt x="2133600" y="0"/>
                </a:moveTo>
                <a:cubicBezTo>
                  <a:pt x="2637225" y="0"/>
                  <a:pt x="3045494" y="408269"/>
                  <a:pt x="3045494" y="911894"/>
                </a:cubicBezTo>
                <a:cubicBezTo>
                  <a:pt x="3045494" y="1415519"/>
                  <a:pt x="2637225" y="1823788"/>
                  <a:pt x="2133600" y="1823788"/>
                </a:cubicBezTo>
                <a:cubicBezTo>
                  <a:pt x="1629975" y="1823788"/>
                  <a:pt x="1221706" y="1415519"/>
                  <a:pt x="1221706" y="911894"/>
                </a:cubicBezTo>
                <a:cubicBezTo>
                  <a:pt x="1221706" y="408269"/>
                  <a:pt x="1629975" y="0"/>
                  <a:pt x="213360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9249951" y="5790450"/>
            <a:ext cx="139602" cy="139602"/>
          </a:xfrm>
          <a:prstGeom prst="ellipse">
            <a:avLst/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0178431" y="5845273"/>
            <a:ext cx="139602" cy="139602"/>
          </a:xfrm>
          <a:prstGeom prst="ellipse">
            <a:avLst/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759973" y="5160166"/>
            <a:ext cx="383869" cy="367178"/>
          </a:xfrm>
          <a:prstGeom prst="ellipse">
            <a:avLst/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8524050" y="5677468"/>
            <a:ext cx="101227" cy="101227"/>
          </a:xfrm>
          <a:prstGeom prst="ellipse">
            <a:avLst/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0108775" y="5197796"/>
            <a:ext cx="328167" cy="313898"/>
          </a:xfrm>
          <a:prstGeom prst="ellipse">
            <a:avLst/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194792" y="4343653"/>
            <a:ext cx="655472" cy="626971"/>
          </a:xfrm>
          <a:prstGeom prst="ellipse">
            <a:avLst/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 rot="1575652">
            <a:off x="11360528" y="5398586"/>
            <a:ext cx="333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D247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400" dirty="0" smtClean="0">
              <a:solidFill>
                <a:srgbClr val="D247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8465370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9829800" y="4916187"/>
            <a:ext cx="179614" cy="179614"/>
          </a:xfrm>
          <a:prstGeom prst="ellipse">
            <a:avLst/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552214" y="4541917"/>
            <a:ext cx="277586" cy="277586"/>
          </a:xfrm>
          <a:prstGeom prst="ellipse">
            <a:avLst/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997042" y="3896938"/>
            <a:ext cx="555172" cy="555172"/>
          </a:xfrm>
          <a:prstGeom prst="ellipse">
            <a:avLst/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5600701" y="136401"/>
            <a:ext cx="3951513" cy="3951513"/>
          </a:xfrm>
          <a:prstGeom prst="ellipse">
            <a:avLst/>
          </a:prstGeom>
          <a:solidFill>
            <a:srgbClr val="D24726"/>
          </a:solidFill>
          <a:ln w="76200">
            <a:solidFill>
              <a:srgbClr val="EFC5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5546109" y="1364267"/>
            <a:ext cx="4031873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不顺眼</a:t>
            </a:r>
          </a:p>
        </p:txBody>
      </p:sp>
      <p:sp>
        <p:nvSpPr>
          <p:cNvPr id="19" name="矩形 18"/>
          <p:cNvSpPr/>
          <p:nvPr/>
        </p:nvSpPr>
        <p:spPr>
          <a:xfrm>
            <a:off x="2738140" y="1691155"/>
            <a:ext cx="2646878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却对某个人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看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10202826" y="4819503"/>
            <a:ext cx="1322424" cy="2377020"/>
            <a:chOff x="10202826" y="4819503"/>
            <a:chExt cx="1322424" cy="2377020"/>
          </a:xfrm>
        </p:grpSpPr>
        <p:sp>
          <p:nvSpPr>
            <p:cNvPr id="10" name="椭圆 9"/>
            <p:cNvSpPr/>
            <p:nvPr/>
          </p:nvSpPr>
          <p:spPr>
            <a:xfrm>
              <a:off x="10448144" y="4819503"/>
              <a:ext cx="831789" cy="831789"/>
            </a:xfrm>
            <a:prstGeom prst="ellipse">
              <a:avLst/>
            </a:prstGeom>
            <a:solidFill>
              <a:srgbClr val="E75035"/>
            </a:solidFill>
            <a:ln>
              <a:solidFill>
                <a:srgbClr val="E750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 flipH="1" flipV="1">
              <a:off x="10202826" y="5725736"/>
              <a:ext cx="1322424" cy="1470787"/>
            </a:xfrm>
            <a:custGeom>
              <a:avLst/>
              <a:gdLst>
                <a:gd name="connsiteX0" fmla="*/ 131146 w 262304"/>
                <a:gd name="connsiteY0" fmla="*/ 369462 h 369462"/>
                <a:gd name="connsiteX1" fmla="*/ 8365 w 262304"/>
                <a:gd name="connsiteY1" fmla="*/ 328637 h 369462"/>
                <a:gd name="connsiteX2" fmla="*/ 57045 w 262304"/>
                <a:gd name="connsiteY2" fmla="*/ 29470 h 369462"/>
                <a:gd name="connsiteX3" fmla="*/ 69131 w 262304"/>
                <a:gd name="connsiteY3" fmla="*/ 3387 h 369462"/>
                <a:gd name="connsiteX4" fmla="*/ 69768 w 262304"/>
                <a:gd name="connsiteY4" fmla="*/ 0 h 369462"/>
                <a:gd name="connsiteX5" fmla="*/ 192549 w 262304"/>
                <a:gd name="connsiteY5" fmla="*/ 0 h 369462"/>
                <a:gd name="connsiteX6" fmla="*/ 253939 w 262304"/>
                <a:gd name="connsiteY6" fmla="*/ 326596 h 369462"/>
                <a:gd name="connsiteX7" fmla="*/ 253604 w 262304"/>
                <a:gd name="connsiteY7" fmla="*/ 326926 h 369462"/>
                <a:gd name="connsiteX8" fmla="*/ 253926 w 262304"/>
                <a:gd name="connsiteY8" fmla="*/ 328637 h 369462"/>
                <a:gd name="connsiteX9" fmla="*/ 131146 w 262304"/>
                <a:gd name="connsiteY9" fmla="*/ 369462 h 369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304" h="369462">
                  <a:moveTo>
                    <a:pt x="131146" y="369462"/>
                  </a:moveTo>
                  <a:cubicBezTo>
                    <a:pt x="77429" y="369462"/>
                    <a:pt x="23713" y="355854"/>
                    <a:pt x="8365" y="328637"/>
                  </a:cubicBezTo>
                  <a:cubicBezTo>
                    <a:pt x="-18493" y="281008"/>
                    <a:pt x="25151" y="108355"/>
                    <a:pt x="57045" y="29470"/>
                  </a:cubicBezTo>
                  <a:lnTo>
                    <a:pt x="69131" y="3387"/>
                  </a:lnTo>
                  <a:lnTo>
                    <a:pt x="69768" y="0"/>
                  </a:lnTo>
                  <a:lnTo>
                    <a:pt x="192549" y="0"/>
                  </a:lnTo>
                  <a:cubicBezTo>
                    <a:pt x="223244" y="54433"/>
                    <a:pt x="284634" y="272163"/>
                    <a:pt x="253939" y="326596"/>
                  </a:cubicBezTo>
                  <a:lnTo>
                    <a:pt x="253604" y="326926"/>
                  </a:lnTo>
                  <a:lnTo>
                    <a:pt x="253926" y="328637"/>
                  </a:lnTo>
                  <a:cubicBezTo>
                    <a:pt x="238579" y="355854"/>
                    <a:pt x="184862" y="369462"/>
                    <a:pt x="131146" y="369462"/>
                  </a:cubicBezTo>
                  <a:close/>
                </a:path>
              </a:pathLst>
            </a:custGeom>
            <a:solidFill>
              <a:srgbClr val="E75035"/>
            </a:solidFill>
            <a:ln w="9525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760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 animBg="1"/>
      <p:bldP spid="18" grpId="0"/>
      <p:bldP spid="1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980432" y="1240231"/>
            <a:ext cx="3933279" cy="1937982"/>
            <a:chOff x="1847850" y="545910"/>
            <a:chExt cx="3933279" cy="1937982"/>
          </a:xfrm>
        </p:grpSpPr>
        <p:sp>
          <p:nvSpPr>
            <p:cNvPr id="10" name="椭圆 9"/>
            <p:cNvSpPr/>
            <p:nvPr/>
          </p:nvSpPr>
          <p:spPr>
            <a:xfrm>
              <a:off x="1847850" y="545910"/>
              <a:ext cx="1937982" cy="1937982"/>
            </a:xfrm>
            <a:prstGeom prst="ellipse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38100">
              <a:solidFill>
                <a:srgbClr val="D247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921324" y="1514313"/>
              <a:ext cx="185980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b="1" dirty="0" smtClean="0">
                  <a:solidFill>
                    <a:srgbClr val="548235"/>
                  </a:solidFill>
                </a:rPr>
                <a:t>S</a:t>
              </a:r>
              <a:r>
                <a:rPr lang="en-US" altLang="zh-CN" sz="2400" dirty="0" smtClean="0"/>
                <a:t> </a:t>
              </a:r>
              <a:r>
                <a:rPr lang="zh-CN" altLang="en-US" sz="2400" b="1" dirty="0" smtClean="0">
                  <a:solidFill>
                    <a:srgbClr val="D24726"/>
                  </a:solidFill>
                </a:rPr>
                <a:t>调整为 </a:t>
              </a:r>
              <a:r>
                <a:rPr lang="en-US" altLang="zh-CN" sz="3600" b="1" dirty="0" smtClean="0">
                  <a:solidFill>
                    <a:srgbClr val="D24726"/>
                  </a:solidFill>
                </a:rPr>
                <a:t>D</a:t>
              </a:r>
              <a:endParaRPr lang="zh-CN" altLang="en-US" sz="2400" b="1" dirty="0">
                <a:solidFill>
                  <a:srgbClr val="D24726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980432" y="3867758"/>
            <a:ext cx="3900512" cy="1937982"/>
            <a:chOff x="1664589" y="3591888"/>
            <a:chExt cx="3900512" cy="1937982"/>
          </a:xfrm>
        </p:grpSpPr>
        <p:sp>
          <p:nvSpPr>
            <p:cNvPr id="30" name="椭圆 29"/>
            <p:cNvSpPr/>
            <p:nvPr/>
          </p:nvSpPr>
          <p:spPr>
            <a:xfrm>
              <a:off x="1664589" y="3591888"/>
              <a:ext cx="1937982" cy="1937982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38100">
              <a:solidFill>
                <a:srgbClr val="3672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3662016" y="4545546"/>
              <a:ext cx="190308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b="1" dirty="0" smtClean="0">
                  <a:solidFill>
                    <a:srgbClr val="D24726"/>
                  </a:solidFill>
                </a:rPr>
                <a:t>D</a:t>
              </a:r>
              <a:r>
                <a:rPr lang="en-US" altLang="zh-CN" sz="2400" dirty="0" smtClean="0"/>
                <a:t> </a:t>
              </a:r>
              <a:r>
                <a:rPr lang="zh-CN" altLang="en-US" sz="2400" b="1" dirty="0" smtClean="0">
                  <a:solidFill>
                    <a:srgbClr val="D24726"/>
                  </a:solidFill>
                </a:rPr>
                <a:t>调整为 </a:t>
              </a:r>
              <a:r>
                <a:rPr lang="en-US" altLang="zh-CN" sz="3600" b="1" dirty="0" smtClean="0">
                  <a:solidFill>
                    <a:srgbClr val="3672AF"/>
                  </a:solidFill>
                </a:rPr>
                <a:t>C</a:t>
              </a:r>
              <a:endParaRPr lang="zh-CN" altLang="en-US" sz="2400" b="1" dirty="0">
                <a:solidFill>
                  <a:srgbClr val="3672AF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893626" y="1267526"/>
            <a:ext cx="3878962" cy="1937982"/>
            <a:chOff x="6501736" y="573205"/>
            <a:chExt cx="3878962" cy="1937982"/>
          </a:xfrm>
        </p:grpSpPr>
        <p:sp>
          <p:nvSpPr>
            <p:cNvPr id="20" name="椭圆 19"/>
            <p:cNvSpPr/>
            <p:nvPr/>
          </p:nvSpPr>
          <p:spPr>
            <a:xfrm>
              <a:off x="6501736" y="573205"/>
              <a:ext cx="1937982" cy="1937982"/>
            </a:xfrm>
            <a:prstGeom prst="ellipse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38100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8649134" y="1495471"/>
              <a:ext cx="173156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/>
                <a:t>保持 </a:t>
              </a:r>
              <a:r>
                <a:rPr lang="en-US" altLang="zh-CN" sz="3600" b="1" dirty="0" smtClean="0">
                  <a:solidFill>
                    <a:srgbClr val="FF6600"/>
                  </a:solidFill>
                </a:rPr>
                <a:t>I</a:t>
              </a:r>
              <a:r>
                <a:rPr lang="en-US" altLang="zh-CN" sz="2400" dirty="0" smtClean="0"/>
                <a:t> </a:t>
              </a:r>
              <a:r>
                <a:rPr lang="zh-CN" altLang="en-US" sz="2400" b="1" dirty="0" smtClean="0">
                  <a:solidFill>
                    <a:srgbClr val="C00000"/>
                  </a:solidFill>
                </a:rPr>
                <a:t>不变</a:t>
              </a:r>
              <a:endParaRPr lang="zh-CN" altLang="en-US" sz="24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893626" y="3867758"/>
            <a:ext cx="3945365" cy="1937982"/>
            <a:chOff x="6713275" y="3532130"/>
            <a:chExt cx="3945365" cy="1937982"/>
          </a:xfrm>
        </p:grpSpPr>
        <p:sp>
          <p:nvSpPr>
            <p:cNvPr id="40" name="椭圆 39"/>
            <p:cNvSpPr/>
            <p:nvPr/>
          </p:nvSpPr>
          <p:spPr>
            <a:xfrm>
              <a:off x="6713275" y="3532130"/>
              <a:ext cx="1937982" cy="1937982"/>
            </a:xfrm>
            <a:prstGeom prst="ellipse">
              <a:avLst/>
            </a:prstGeom>
            <a:blipFill dpi="0" rotWithShape="1">
              <a:blip r:embed="rId5"/>
              <a:srcRect/>
              <a:tile tx="0" ty="0" sx="100000" sy="100000" flip="none" algn="tl"/>
            </a:blipFill>
            <a:ln w="38100">
              <a:solidFill>
                <a:srgbClr val="5482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8827690" y="4451417"/>
              <a:ext cx="183095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/>
                <a:t>保持 </a:t>
              </a:r>
              <a:r>
                <a:rPr lang="en-US" altLang="zh-CN" sz="3600" b="1" dirty="0" smtClean="0">
                  <a:solidFill>
                    <a:srgbClr val="548235"/>
                  </a:solidFill>
                </a:rPr>
                <a:t>S</a:t>
              </a:r>
              <a:r>
                <a:rPr lang="en-US" altLang="zh-CN" sz="2400" dirty="0" smtClean="0"/>
                <a:t> </a:t>
              </a:r>
              <a:r>
                <a:rPr lang="zh-CN" altLang="en-US" sz="2400" b="1" dirty="0" smtClean="0">
                  <a:solidFill>
                    <a:srgbClr val="C00000"/>
                  </a:solidFill>
                </a:rPr>
                <a:t>不变</a:t>
              </a:r>
              <a:endParaRPr lang="zh-CN" altLang="en-US" sz="24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0" y="296863"/>
            <a:ext cx="6660107" cy="658480"/>
            <a:chOff x="0" y="296863"/>
            <a:chExt cx="6660107" cy="658480"/>
          </a:xfrm>
        </p:grpSpPr>
        <p:grpSp>
          <p:nvGrpSpPr>
            <p:cNvPr id="36" name="组合 35"/>
            <p:cNvGrpSpPr/>
            <p:nvPr/>
          </p:nvGrpSpPr>
          <p:grpSpPr>
            <a:xfrm>
              <a:off x="0" y="296863"/>
              <a:ext cx="6660107" cy="658480"/>
              <a:chOff x="0" y="296863"/>
              <a:chExt cx="6660107" cy="658480"/>
            </a:xfrm>
          </p:grpSpPr>
          <p:sp>
            <p:nvSpPr>
              <p:cNvPr id="38" name="五边形 37"/>
              <p:cNvSpPr/>
              <p:nvPr/>
            </p:nvSpPr>
            <p:spPr>
              <a:xfrm>
                <a:off x="0" y="296863"/>
                <a:ext cx="6660107" cy="658480"/>
              </a:xfrm>
              <a:prstGeom prst="homePlate">
                <a:avLst/>
              </a:prstGeom>
              <a:solidFill>
                <a:srgbClr val="D247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195004" y="423057"/>
                <a:ext cx="45897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在组成取经团队前后的对比中</a:t>
                </a:r>
                <a:r>
                  <a:rPr lang="en-US" altLang="zh-CN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. . .</a:t>
                </a:r>
                <a:endPara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7" name="矩形 36"/>
            <p:cNvSpPr/>
            <p:nvPr/>
          </p:nvSpPr>
          <p:spPr>
            <a:xfrm>
              <a:off x="0" y="296863"/>
              <a:ext cx="195004" cy="658480"/>
            </a:xfrm>
            <a:prstGeom prst="rect">
              <a:avLst/>
            </a:prstGeom>
            <a:solidFill>
              <a:srgbClr val="E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4023632" y="1800069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唐僧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9041024" y="180006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方正综艺简体" panose="03000509000000000000" pitchFamily="65" charset="-122"/>
                <a:ea typeface="方正综艺简体" panose="03000509000000000000" pitchFamily="65" charset="-122"/>
              </a:rPr>
              <a:t>猪八戒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9041024" y="426034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方正综艺简体" panose="03000509000000000000" pitchFamily="65" charset="-122"/>
                <a:ea typeface="方正综艺简体" panose="03000509000000000000" pitchFamily="65" charset="-122"/>
              </a:rPr>
              <a:t>沙和尚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4053906" y="426034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孙悟空</a:t>
            </a:r>
          </a:p>
        </p:txBody>
      </p:sp>
      <p:sp>
        <p:nvSpPr>
          <p:cNvPr id="4" name="AutoShape 6" descr="http://img3.imgtn.bdimg.com/it/u=1783120835,966419980&amp;fm=23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11119"/>
      </p:ext>
    </p:extLst>
  </p:cSld>
  <p:clrMapOvr>
    <a:masterClrMapping/>
  </p:clrMapOvr>
  <p:transition spd="slow" advClick="0" advTm="7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25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0" grpId="0"/>
      <p:bldP spid="51" grpId="0"/>
      <p:bldP spid="5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37480" y="1173708"/>
            <a:ext cx="4176215" cy="4176215"/>
            <a:chOff x="1337480" y="1173708"/>
            <a:chExt cx="4176215" cy="4176215"/>
          </a:xfrm>
        </p:grpSpPr>
        <p:sp>
          <p:nvSpPr>
            <p:cNvPr id="3" name="椭圆 2"/>
            <p:cNvSpPr/>
            <p:nvPr/>
          </p:nvSpPr>
          <p:spPr>
            <a:xfrm>
              <a:off x="1337480" y="1173708"/>
              <a:ext cx="4176215" cy="4176215"/>
            </a:xfrm>
            <a:prstGeom prst="ellipse">
              <a:avLst/>
            </a:prstGeom>
            <a:solidFill>
              <a:srgbClr val="D24726"/>
            </a:solidFill>
            <a:ln w="76200">
              <a:solidFill>
                <a:srgbClr val="E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481822" y="2061486"/>
              <a:ext cx="4031873" cy="24006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启示</a:t>
              </a:r>
              <a:endParaRPr lang="en-US" altLang="zh-CN" sz="150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658037" y="2633893"/>
            <a:ext cx="5929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调整力有多强，影响力就有多大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658037" y="3316406"/>
            <a:ext cx="5109091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你要在团队里面产生更大的影响力，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你就必须有能力调整自己</a:t>
            </a:r>
          </a:p>
        </p:txBody>
      </p:sp>
    </p:spTree>
    <p:extLst>
      <p:ext uri="{BB962C8B-B14F-4D97-AF65-F5344CB8AC3E}">
        <p14:creationId xmlns:p14="http://schemas.microsoft.com/office/powerpoint/2010/main" val="3848641944"/>
      </p:ext>
    </p:extLst>
  </p:cSld>
  <p:clrMapOvr>
    <a:masterClrMapping/>
  </p:clrMapOvr>
  <p:transition spd="slow" advClick="0" advTm="7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858680" y="2035309"/>
            <a:ext cx="8131481" cy="1776241"/>
            <a:chOff x="2459182" y="2320119"/>
            <a:chExt cx="8131481" cy="1776241"/>
          </a:xfrm>
        </p:grpSpPr>
        <p:sp>
          <p:nvSpPr>
            <p:cNvPr id="8" name="圆角矩形 7"/>
            <p:cNvSpPr/>
            <p:nvPr/>
          </p:nvSpPr>
          <p:spPr>
            <a:xfrm>
              <a:off x="3234519" y="2320119"/>
              <a:ext cx="7356144" cy="1776241"/>
            </a:xfrm>
            <a:prstGeom prst="roundRect">
              <a:avLst>
                <a:gd name="adj" fmla="val 5051"/>
              </a:avLst>
            </a:prstGeom>
            <a:noFill/>
            <a:ln>
              <a:solidFill>
                <a:srgbClr val="D2472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459182" y="2320119"/>
              <a:ext cx="1776241" cy="1776241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690712" y="2484963"/>
              <a:ext cx="1313180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战场</a:t>
              </a:r>
              <a:endParaRPr lang="en-US" altLang="zh-CN" sz="44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  <a:p>
              <a:r>
                <a:rPr lang="zh-CN" altLang="en-US" sz="4400" dirty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法则</a:t>
              </a:r>
              <a:endParaRPr lang="zh-CN" altLang="en-US" sz="44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634017" y="4205303"/>
            <a:ext cx="8275178" cy="1776241"/>
            <a:chOff x="3234519" y="2320119"/>
            <a:chExt cx="8275178" cy="1776241"/>
          </a:xfrm>
        </p:grpSpPr>
        <p:sp>
          <p:nvSpPr>
            <p:cNvPr id="12" name="圆角矩形 11"/>
            <p:cNvSpPr/>
            <p:nvPr/>
          </p:nvSpPr>
          <p:spPr>
            <a:xfrm>
              <a:off x="3234519" y="2320119"/>
              <a:ext cx="7356144" cy="1776241"/>
            </a:xfrm>
            <a:prstGeom prst="roundRect">
              <a:avLst>
                <a:gd name="adj" fmla="val 5051"/>
              </a:avLst>
            </a:prstGeom>
            <a:noFill/>
            <a:ln>
              <a:solidFill>
                <a:srgbClr val="D2472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733456" y="2320119"/>
              <a:ext cx="1776241" cy="1776241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9954088" y="2479008"/>
              <a:ext cx="1313180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家庭</a:t>
              </a:r>
              <a:endParaRPr lang="en-US" altLang="zh-CN" sz="44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  <a:p>
              <a:r>
                <a:rPr lang="zh-CN" altLang="en-US" sz="44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法则</a:t>
              </a: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763199" y="2661818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战场法则，冲锋，把企业做大做强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472664" y="4825857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家庭法则，融合，把企业做长做久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0" y="296863"/>
            <a:ext cx="4162567" cy="664032"/>
            <a:chOff x="0" y="296863"/>
            <a:chExt cx="4162567" cy="664032"/>
          </a:xfrm>
        </p:grpSpPr>
        <p:grpSp>
          <p:nvGrpSpPr>
            <p:cNvPr id="2" name="组合 1"/>
            <p:cNvGrpSpPr/>
            <p:nvPr/>
          </p:nvGrpSpPr>
          <p:grpSpPr>
            <a:xfrm>
              <a:off x="0" y="296863"/>
              <a:ext cx="4162567" cy="658480"/>
              <a:chOff x="0" y="296863"/>
              <a:chExt cx="4162567" cy="658480"/>
            </a:xfrm>
          </p:grpSpPr>
          <p:sp>
            <p:nvSpPr>
              <p:cNvPr id="6" name="五边形 5"/>
              <p:cNvSpPr/>
              <p:nvPr/>
            </p:nvSpPr>
            <p:spPr>
              <a:xfrm>
                <a:off x="0" y="296863"/>
                <a:ext cx="4162567" cy="658480"/>
              </a:xfrm>
              <a:prstGeom prst="homePlate">
                <a:avLst/>
              </a:prstGeom>
              <a:solidFill>
                <a:srgbClr val="D247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375312" y="377056"/>
                <a:ext cx="32624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经营企业的两大法则：</a:t>
                </a:r>
              </a:p>
            </p:txBody>
          </p:sp>
        </p:grpSp>
        <p:sp>
          <p:nvSpPr>
            <p:cNvPr id="3" name="矩形 2"/>
            <p:cNvSpPr/>
            <p:nvPr/>
          </p:nvSpPr>
          <p:spPr>
            <a:xfrm>
              <a:off x="0" y="296863"/>
              <a:ext cx="232475" cy="664032"/>
            </a:xfrm>
            <a:prstGeom prst="rect">
              <a:avLst/>
            </a:prstGeom>
            <a:solidFill>
              <a:srgbClr val="E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82509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125299" y="1196975"/>
            <a:ext cx="39308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DISC</a:t>
            </a:r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如何应用到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718411" y="1214650"/>
            <a:ext cx="4176215" cy="4176215"/>
            <a:chOff x="5718411" y="1214650"/>
            <a:chExt cx="4176215" cy="4176215"/>
          </a:xfrm>
        </p:grpSpPr>
        <p:sp>
          <p:nvSpPr>
            <p:cNvPr id="5" name="椭圆 4"/>
            <p:cNvSpPr/>
            <p:nvPr/>
          </p:nvSpPr>
          <p:spPr>
            <a:xfrm>
              <a:off x="5718411" y="1214650"/>
              <a:ext cx="4176215" cy="4176215"/>
            </a:xfrm>
            <a:prstGeom prst="ellipse">
              <a:avLst/>
            </a:prstGeom>
            <a:solidFill>
              <a:srgbClr val="D24726"/>
            </a:solidFill>
            <a:ln w="76200">
              <a:solidFill>
                <a:srgbClr val="E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862753" y="2102428"/>
              <a:ext cx="4031873" cy="24006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家庭</a:t>
              </a:r>
              <a:endParaRPr lang="en-US" altLang="zh-CN" sz="150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9381966" y="4682977"/>
            <a:ext cx="21403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关系中</a:t>
            </a:r>
            <a:r>
              <a:rPr lang="en-US" altLang="zh-CN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4379245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-2831912" y="4204407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学会调整自己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858680" y="2035309"/>
            <a:ext cx="8131481" cy="1776241"/>
            <a:chOff x="2459182" y="2320119"/>
            <a:chExt cx="8131481" cy="1776241"/>
          </a:xfrm>
        </p:grpSpPr>
        <p:sp>
          <p:nvSpPr>
            <p:cNvPr id="7" name="圆角矩形 6"/>
            <p:cNvSpPr/>
            <p:nvPr/>
          </p:nvSpPr>
          <p:spPr>
            <a:xfrm>
              <a:off x="3234519" y="2320119"/>
              <a:ext cx="7356144" cy="1776241"/>
            </a:xfrm>
            <a:prstGeom prst="roundRect">
              <a:avLst>
                <a:gd name="adj" fmla="val 5051"/>
              </a:avLst>
            </a:prstGeom>
            <a:noFill/>
            <a:ln>
              <a:solidFill>
                <a:srgbClr val="D2472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2459182" y="2320119"/>
              <a:ext cx="1776241" cy="1776241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690712" y="2484963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法则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634017" y="4205303"/>
            <a:ext cx="8275178" cy="1776241"/>
            <a:chOff x="3234519" y="2320119"/>
            <a:chExt cx="8275178" cy="1776241"/>
          </a:xfrm>
        </p:grpSpPr>
        <p:sp>
          <p:nvSpPr>
            <p:cNvPr id="11" name="圆角矩形 10"/>
            <p:cNvSpPr/>
            <p:nvPr/>
          </p:nvSpPr>
          <p:spPr>
            <a:xfrm>
              <a:off x="3234519" y="2320119"/>
              <a:ext cx="7356144" cy="1776241"/>
            </a:xfrm>
            <a:prstGeom prst="roundRect">
              <a:avLst>
                <a:gd name="adj" fmla="val 5051"/>
              </a:avLst>
            </a:prstGeom>
            <a:noFill/>
            <a:ln>
              <a:solidFill>
                <a:srgbClr val="D2472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9733456" y="2320119"/>
              <a:ext cx="1776241" cy="1776241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9954088" y="2479008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法则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763221" y="2344391"/>
            <a:ext cx="5929828" cy="11580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永远不要试图改变对方，而要用对方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接受的方式去影响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TA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805175" y="4825857"/>
            <a:ext cx="5211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没有最好，只有最合适，最用心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24113" y="2923428"/>
            <a:ext cx="5902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5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749525" y="5020505"/>
            <a:ext cx="5902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5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-63993" y="275872"/>
            <a:ext cx="5064369" cy="664032"/>
            <a:chOff x="0" y="296863"/>
            <a:chExt cx="5064369" cy="664032"/>
          </a:xfrm>
        </p:grpSpPr>
        <p:sp>
          <p:nvSpPr>
            <p:cNvPr id="3" name="五边形 2"/>
            <p:cNvSpPr/>
            <p:nvPr/>
          </p:nvSpPr>
          <p:spPr>
            <a:xfrm>
              <a:off x="0" y="296863"/>
              <a:ext cx="5064369" cy="658480"/>
            </a:xfrm>
            <a:prstGeom prst="homePlat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0" y="296863"/>
              <a:ext cx="216976" cy="664032"/>
            </a:xfrm>
            <a:prstGeom prst="rect">
              <a:avLst/>
            </a:prstGeom>
            <a:solidFill>
              <a:srgbClr val="E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75312" y="377056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在家庭生活中要学会调整自己</a:t>
            </a:r>
          </a:p>
        </p:txBody>
      </p:sp>
    </p:spTree>
    <p:extLst>
      <p:ext uri="{BB962C8B-B14F-4D97-AF65-F5344CB8AC3E}">
        <p14:creationId xmlns:p14="http://schemas.microsoft.com/office/powerpoint/2010/main" val="81228193"/>
      </p:ext>
    </p:extLst>
  </p:cSld>
  <p:clrMapOvr>
    <a:masterClrMapping/>
  </p:clrMapOvr>
  <p:transition spd="slow" advClick="0" advTm="7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5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20818" y="2828608"/>
            <a:ext cx="83503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spc="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请记住，</a:t>
            </a:r>
            <a:r>
              <a:rPr lang="en-US" altLang="zh-CN" sz="5400" b="1" spc="300" dirty="0" smtClean="0">
                <a:solidFill>
                  <a:srgbClr val="D247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LP</a:t>
            </a:r>
            <a:r>
              <a:rPr lang="zh-CN" altLang="en-US" sz="5400" spc="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永远是对的！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-1" y="296863"/>
            <a:ext cx="5064370" cy="658480"/>
            <a:chOff x="-1" y="296863"/>
            <a:chExt cx="5064370" cy="658480"/>
          </a:xfrm>
        </p:grpSpPr>
        <p:grpSp>
          <p:nvGrpSpPr>
            <p:cNvPr id="3" name="组合 2"/>
            <p:cNvGrpSpPr/>
            <p:nvPr/>
          </p:nvGrpSpPr>
          <p:grpSpPr>
            <a:xfrm>
              <a:off x="0" y="296863"/>
              <a:ext cx="5064369" cy="658480"/>
              <a:chOff x="0" y="296863"/>
              <a:chExt cx="5064369" cy="658480"/>
            </a:xfrm>
          </p:grpSpPr>
          <p:sp>
            <p:nvSpPr>
              <p:cNvPr id="5" name="五边形 4"/>
              <p:cNvSpPr/>
              <p:nvPr/>
            </p:nvSpPr>
            <p:spPr>
              <a:xfrm>
                <a:off x="0" y="296863"/>
                <a:ext cx="5064369" cy="658480"/>
              </a:xfrm>
              <a:prstGeom prst="homePlate">
                <a:avLst/>
              </a:prstGeom>
              <a:solidFill>
                <a:srgbClr val="D247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>
                <a:off x="375312" y="377056"/>
                <a:ext cx="418576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男同胞们</a:t>
                </a:r>
                <a:r>
                  <a:rPr lang="zh-CN" altLang="en-US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记住这条就够了！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-1" y="296863"/>
              <a:ext cx="232475" cy="658480"/>
            </a:xfrm>
            <a:prstGeom prst="rect">
              <a:avLst/>
            </a:prstGeom>
            <a:solidFill>
              <a:srgbClr val="E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51581693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714430" y="1881188"/>
            <a:ext cx="1897039" cy="2215991"/>
            <a:chOff x="2424113" y="452469"/>
            <a:chExt cx="1897039" cy="2215991"/>
          </a:xfrm>
        </p:grpSpPr>
        <p:sp>
          <p:nvSpPr>
            <p:cNvPr id="3" name="椭圆 2"/>
            <p:cNvSpPr/>
            <p:nvPr/>
          </p:nvSpPr>
          <p:spPr>
            <a:xfrm>
              <a:off x="2424113" y="600501"/>
              <a:ext cx="1897039" cy="1897039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606236" y="452469"/>
              <a:ext cx="1532792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3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endParaRPr lang="zh-CN" altLang="en-US" sz="1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751774" y="1881188"/>
            <a:ext cx="1897039" cy="2215991"/>
            <a:chOff x="4497306" y="452469"/>
            <a:chExt cx="1897039" cy="2215991"/>
          </a:xfrm>
        </p:grpSpPr>
        <p:sp>
          <p:nvSpPr>
            <p:cNvPr id="5" name="椭圆 4"/>
            <p:cNvSpPr/>
            <p:nvPr/>
          </p:nvSpPr>
          <p:spPr>
            <a:xfrm>
              <a:off x="4497306" y="600501"/>
              <a:ext cx="1897039" cy="1897039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093004" y="452469"/>
              <a:ext cx="705642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3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</a:t>
              </a:r>
              <a:endParaRPr lang="zh-CN" altLang="en-US" sz="1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789118" y="1881188"/>
            <a:ext cx="1897039" cy="2215991"/>
            <a:chOff x="6462952" y="441023"/>
            <a:chExt cx="1897039" cy="2215991"/>
          </a:xfrm>
        </p:grpSpPr>
        <p:sp>
          <p:nvSpPr>
            <p:cNvPr id="6" name="椭圆 5"/>
            <p:cNvSpPr/>
            <p:nvPr/>
          </p:nvSpPr>
          <p:spPr>
            <a:xfrm>
              <a:off x="6462952" y="611946"/>
              <a:ext cx="1897039" cy="1897039"/>
            </a:xfrm>
            <a:prstGeom prst="ellipse">
              <a:avLst/>
            </a:prstGeom>
            <a:solidFill>
              <a:srgbClr val="5482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808582" y="441023"/>
              <a:ext cx="1205779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3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</a:t>
              </a:r>
              <a:endParaRPr lang="zh-CN" altLang="en-US" sz="1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826462" y="1881188"/>
            <a:ext cx="1897039" cy="2215991"/>
            <a:chOff x="8536145" y="454562"/>
            <a:chExt cx="1897039" cy="2215991"/>
          </a:xfrm>
        </p:grpSpPr>
        <p:sp>
          <p:nvSpPr>
            <p:cNvPr id="7" name="椭圆 6"/>
            <p:cNvSpPr/>
            <p:nvPr/>
          </p:nvSpPr>
          <p:spPr>
            <a:xfrm>
              <a:off x="8536145" y="600500"/>
              <a:ext cx="1897039" cy="1897039"/>
            </a:xfrm>
            <a:prstGeom prst="ellipse">
              <a:avLst/>
            </a:prstGeom>
            <a:solidFill>
              <a:srgbClr val="3672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800021" y="454562"/>
              <a:ext cx="1369286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3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endParaRPr lang="zh-CN" altLang="en-US" sz="1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0" y="296863"/>
            <a:ext cx="3316407" cy="658480"/>
            <a:chOff x="0" y="296863"/>
            <a:chExt cx="3316407" cy="658480"/>
          </a:xfrm>
        </p:grpSpPr>
        <p:grpSp>
          <p:nvGrpSpPr>
            <p:cNvPr id="17" name="组合 16"/>
            <p:cNvGrpSpPr/>
            <p:nvPr/>
          </p:nvGrpSpPr>
          <p:grpSpPr>
            <a:xfrm>
              <a:off x="1" y="296863"/>
              <a:ext cx="3316406" cy="658480"/>
              <a:chOff x="1" y="296863"/>
              <a:chExt cx="3316406" cy="658480"/>
            </a:xfrm>
          </p:grpSpPr>
          <p:sp>
            <p:nvSpPr>
              <p:cNvPr id="16" name="五边形 15"/>
              <p:cNvSpPr/>
              <p:nvPr/>
            </p:nvSpPr>
            <p:spPr>
              <a:xfrm>
                <a:off x="1" y="296863"/>
                <a:ext cx="3316406" cy="658480"/>
              </a:xfrm>
              <a:prstGeom prst="homePlate">
                <a:avLst/>
              </a:prstGeom>
              <a:solidFill>
                <a:srgbClr val="D247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683466" y="364493"/>
                <a:ext cx="142539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spc="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掌握</a:t>
                </a:r>
                <a:r>
                  <a:rPr lang="en-US" altLang="zh-CN" sz="2800" spc="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</a:t>
                </a:r>
                <a:endParaRPr lang="zh-CN" altLang="en-US" sz="28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9" name="矩形 18"/>
            <p:cNvSpPr/>
            <p:nvPr/>
          </p:nvSpPr>
          <p:spPr>
            <a:xfrm>
              <a:off x="0" y="296863"/>
              <a:ext cx="201478" cy="658480"/>
            </a:xfrm>
            <a:prstGeom prst="rect">
              <a:avLst/>
            </a:prstGeom>
            <a:solidFill>
              <a:srgbClr val="E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909479" y="5213445"/>
            <a:ext cx="6282519" cy="771430"/>
            <a:chOff x="5909479" y="5213445"/>
            <a:chExt cx="6282519" cy="771430"/>
          </a:xfrm>
        </p:grpSpPr>
        <p:grpSp>
          <p:nvGrpSpPr>
            <p:cNvPr id="20" name="组合 19"/>
            <p:cNvGrpSpPr/>
            <p:nvPr/>
          </p:nvGrpSpPr>
          <p:grpSpPr>
            <a:xfrm>
              <a:off x="5909479" y="5213445"/>
              <a:ext cx="6282519" cy="771430"/>
              <a:chOff x="5909479" y="5213445"/>
              <a:chExt cx="6282519" cy="771430"/>
            </a:xfrm>
          </p:grpSpPr>
          <p:sp>
            <p:nvSpPr>
              <p:cNvPr id="18" name="五边形 17"/>
              <p:cNvSpPr/>
              <p:nvPr/>
            </p:nvSpPr>
            <p:spPr>
              <a:xfrm flipH="1">
                <a:off x="5909479" y="5213445"/>
                <a:ext cx="6282519" cy="771430"/>
              </a:xfrm>
              <a:prstGeom prst="homePlate">
                <a:avLst/>
              </a:prstGeom>
              <a:solidFill>
                <a:srgbClr val="D247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矩形 1"/>
              <p:cNvSpPr/>
              <p:nvPr/>
            </p:nvSpPr>
            <p:spPr>
              <a:xfrm>
                <a:off x="6491982" y="5275995"/>
                <a:ext cx="525336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600" spc="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成就你的工作与生活</a:t>
                </a:r>
                <a:r>
                  <a:rPr lang="en-US" altLang="zh-CN" sz="3600" spc="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!</a:t>
                </a:r>
                <a:endParaRPr lang="zh-CN" altLang="en-US" sz="36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11995688" y="5213445"/>
              <a:ext cx="196310" cy="771430"/>
            </a:xfrm>
            <a:prstGeom prst="rect">
              <a:avLst/>
            </a:prstGeom>
            <a:solidFill>
              <a:srgbClr val="EFC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2548035"/>
      </p:ext>
    </p:extLst>
  </p:cSld>
  <p:clrMapOvr>
    <a:masterClrMapping/>
  </p:clrMapOvr>
  <p:transition spd="slow" advClick="0" advTm="8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717842" y="-1402773"/>
            <a:ext cx="21130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The   End.</a:t>
            </a:r>
            <a:endParaRPr lang="zh-CN" altLang="en-US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Oval 60">
            <a:hlinkClick r:id="rId2"/>
          </p:cNvPr>
          <p:cNvSpPr>
            <a:spLocks noChangeArrowheads="1"/>
          </p:cNvSpPr>
          <p:nvPr/>
        </p:nvSpPr>
        <p:spPr bwMode="auto">
          <a:xfrm>
            <a:off x="4905748" y="4603504"/>
            <a:ext cx="444010" cy="523875"/>
          </a:xfrm>
          <a:prstGeom prst="ellipse">
            <a:avLst/>
          </a:prstGeom>
          <a:solidFill>
            <a:srgbClr val="0079C5">
              <a:alpha val="0"/>
            </a:srgbClr>
          </a:solidFill>
          <a:ln w="33338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" name="Oval 61">
            <a:hlinkClick r:id="rId3"/>
          </p:cNvPr>
          <p:cNvSpPr>
            <a:spLocks noChangeArrowheads="1"/>
          </p:cNvSpPr>
          <p:nvPr/>
        </p:nvSpPr>
        <p:spPr bwMode="auto">
          <a:xfrm>
            <a:off x="4917710" y="5411938"/>
            <a:ext cx="420086" cy="521494"/>
          </a:xfrm>
          <a:prstGeom prst="ellipse">
            <a:avLst/>
          </a:prstGeom>
          <a:solidFill>
            <a:srgbClr val="0079C5">
              <a:alpha val="0"/>
            </a:srgbClr>
          </a:solidFill>
          <a:ln w="33338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" name="矩形​​ 5"/>
          <p:cNvSpPr>
            <a:spLocks noChangeArrowheads="1"/>
          </p:cNvSpPr>
          <p:nvPr/>
        </p:nvSpPr>
        <p:spPr bwMode="auto">
          <a:xfrm>
            <a:off x="0" y="2384425"/>
            <a:ext cx="12192000" cy="4473575"/>
          </a:xfrm>
          <a:prstGeom prst="rect">
            <a:avLst/>
          </a:prstGeom>
          <a:solidFill>
            <a:srgbClr val="D24726"/>
          </a:solidFill>
          <a:ln w="9525" cmpd="sng">
            <a:noFill/>
            <a:miter lim="800000"/>
            <a:headEnd/>
            <a:tailEnd/>
          </a:ln>
        </p:spPr>
        <p:txBody>
          <a:bodyPr lIns="288000"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sz="28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" name="Line 33"/>
          <p:cNvSpPr>
            <a:spLocks noChangeShapeType="1"/>
          </p:cNvSpPr>
          <p:nvPr/>
        </p:nvSpPr>
        <p:spPr bwMode="auto">
          <a:xfrm flipV="1">
            <a:off x="5126164" y="3517653"/>
            <a:ext cx="1587" cy="2700338"/>
          </a:xfrm>
          <a:prstGeom prst="line">
            <a:avLst/>
          </a:prstGeom>
          <a:noFill/>
          <a:ln w="33338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-98301" y="5759601"/>
            <a:ext cx="1384300" cy="2381"/>
          </a:xfrm>
          <a:prstGeom prst="line">
            <a:avLst/>
          </a:prstGeom>
          <a:noFill/>
          <a:ln w="33338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1268537" y="4614219"/>
            <a:ext cx="201612" cy="1279922"/>
          </a:xfrm>
          <a:custGeom>
            <a:avLst/>
            <a:gdLst>
              <a:gd name="T0" fmla="*/ 127 w 127"/>
              <a:gd name="T1" fmla="*/ 0 h 1075"/>
              <a:gd name="T2" fmla="*/ 0 w 127"/>
              <a:gd name="T3" fmla="*/ 1075 h 1075"/>
              <a:gd name="T4" fmla="*/ 127 w 127"/>
              <a:gd name="T5" fmla="*/ 0 h 1075"/>
              <a:gd name="T6" fmla="*/ 0 60000 65536"/>
              <a:gd name="T7" fmla="*/ 0 60000 65536"/>
              <a:gd name="T8" fmla="*/ 0 60000 65536"/>
              <a:gd name="T9" fmla="*/ 0 w 127"/>
              <a:gd name="T10" fmla="*/ 0 h 1075"/>
              <a:gd name="T11" fmla="*/ 127 w 127"/>
              <a:gd name="T12" fmla="*/ 1075 h 10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7" h="1075">
                <a:moveTo>
                  <a:pt x="127" y="0"/>
                </a:moveTo>
                <a:lnTo>
                  <a:pt x="0" y="1075"/>
                </a:lnTo>
                <a:lnTo>
                  <a:pt x="127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" name="Line 19"/>
          <p:cNvSpPr>
            <a:spLocks noChangeShapeType="1"/>
          </p:cNvSpPr>
          <p:nvPr/>
        </p:nvSpPr>
        <p:spPr bwMode="auto">
          <a:xfrm flipH="1">
            <a:off x="1276477" y="4586834"/>
            <a:ext cx="200025" cy="1188244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Freeform 20"/>
          <p:cNvSpPr>
            <a:spLocks/>
          </p:cNvSpPr>
          <p:nvPr/>
        </p:nvSpPr>
        <p:spPr bwMode="auto">
          <a:xfrm>
            <a:off x="2619499" y="4408241"/>
            <a:ext cx="7938" cy="1806178"/>
          </a:xfrm>
          <a:custGeom>
            <a:avLst/>
            <a:gdLst>
              <a:gd name="T0" fmla="*/ 0 w 5"/>
              <a:gd name="T1" fmla="*/ 0 h 1517"/>
              <a:gd name="T2" fmla="*/ 5 w 5"/>
              <a:gd name="T3" fmla="*/ 1517 h 1517"/>
              <a:gd name="T4" fmla="*/ 0 w 5"/>
              <a:gd name="T5" fmla="*/ 0 h 1517"/>
              <a:gd name="T6" fmla="*/ 0 60000 65536"/>
              <a:gd name="T7" fmla="*/ 0 60000 65536"/>
              <a:gd name="T8" fmla="*/ 0 60000 65536"/>
              <a:gd name="T9" fmla="*/ 0 w 5"/>
              <a:gd name="T10" fmla="*/ 0 h 1517"/>
              <a:gd name="T11" fmla="*/ 5 w 5"/>
              <a:gd name="T12" fmla="*/ 1517 h 15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" h="1517">
                <a:moveTo>
                  <a:pt x="0" y="0"/>
                </a:moveTo>
                <a:lnTo>
                  <a:pt x="5" y="151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Line 21"/>
          <p:cNvSpPr>
            <a:spLocks noChangeShapeType="1"/>
          </p:cNvSpPr>
          <p:nvPr/>
        </p:nvSpPr>
        <p:spPr bwMode="auto">
          <a:xfrm>
            <a:off x="2489324" y="4408241"/>
            <a:ext cx="7938" cy="1806178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Oval 22"/>
          <p:cNvSpPr>
            <a:spLocks noChangeArrowheads="1"/>
          </p:cNvSpPr>
          <p:nvPr/>
        </p:nvSpPr>
        <p:spPr bwMode="auto">
          <a:xfrm>
            <a:off x="4617718" y="2538959"/>
            <a:ext cx="1008109" cy="978694"/>
          </a:xfrm>
          <a:prstGeom prst="ellipse">
            <a:avLst/>
          </a:prstGeom>
          <a:blipFill dpi="0" rotWithShape="1">
            <a:blip r:embed="rId4"/>
            <a:srcRect/>
            <a:tile tx="-50800" ty="-50800" sx="100000" sy="100000" flip="none" algn="tl"/>
          </a:blipFill>
          <a:ln w="33338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000" b="1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Oval 25"/>
          <p:cNvSpPr>
            <a:spLocks noChangeArrowheads="1"/>
          </p:cNvSpPr>
          <p:nvPr/>
        </p:nvSpPr>
        <p:spPr bwMode="auto">
          <a:xfrm>
            <a:off x="4845702" y="3811742"/>
            <a:ext cx="564102" cy="523876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33338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18" name="Group 63"/>
          <p:cNvGrpSpPr>
            <a:grpSpLocks/>
          </p:cNvGrpSpPr>
          <p:nvPr/>
        </p:nvGrpSpPr>
        <p:grpSpPr bwMode="auto">
          <a:xfrm>
            <a:off x="4845703" y="4603504"/>
            <a:ext cx="564100" cy="523875"/>
            <a:chOff x="3073" y="2610"/>
            <a:chExt cx="438" cy="440"/>
          </a:xfrm>
        </p:grpSpPr>
        <p:sp>
          <p:nvSpPr>
            <p:cNvPr id="19" name="Rectangle 28"/>
            <p:cNvSpPr>
              <a:spLocks noChangeArrowheads="1"/>
            </p:cNvSpPr>
            <p:nvPr/>
          </p:nvSpPr>
          <p:spPr bwMode="auto">
            <a:xfrm>
              <a:off x="3181" y="2748"/>
              <a:ext cx="222" cy="164"/>
            </a:xfrm>
            <a:prstGeom prst="rect">
              <a:avLst/>
            </a:prstGeom>
            <a:solidFill>
              <a:srgbClr val="FFFFFF"/>
            </a:solidFill>
            <a:ln w="11113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0" name="Freeform 29"/>
            <p:cNvSpPr>
              <a:spLocks/>
            </p:cNvSpPr>
            <p:nvPr/>
          </p:nvSpPr>
          <p:spPr bwMode="auto">
            <a:xfrm>
              <a:off x="3182" y="2748"/>
              <a:ext cx="220" cy="110"/>
            </a:xfrm>
            <a:custGeom>
              <a:avLst/>
              <a:gdLst>
                <a:gd name="T0" fmla="*/ 0 w 278"/>
                <a:gd name="T1" fmla="*/ 0 h 140"/>
                <a:gd name="T2" fmla="*/ 138 w 278"/>
                <a:gd name="T3" fmla="*/ 140 h 140"/>
                <a:gd name="T4" fmla="*/ 278 w 278"/>
                <a:gd name="T5" fmla="*/ 0 h 140"/>
                <a:gd name="T6" fmla="*/ 0 w 278"/>
                <a:gd name="T7" fmla="*/ 0 h 1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8"/>
                <a:gd name="T13" fmla="*/ 0 h 140"/>
                <a:gd name="T14" fmla="*/ 278 w 278"/>
                <a:gd name="T15" fmla="*/ 140 h 1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8" h="140">
                  <a:moveTo>
                    <a:pt x="0" y="0"/>
                  </a:moveTo>
                  <a:lnTo>
                    <a:pt x="138" y="140"/>
                  </a:lnTo>
                  <a:lnTo>
                    <a:pt x="2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1" name="Oval 27"/>
            <p:cNvSpPr>
              <a:spLocks noChangeArrowheads="1"/>
            </p:cNvSpPr>
            <p:nvPr/>
          </p:nvSpPr>
          <p:spPr bwMode="auto">
            <a:xfrm>
              <a:off x="3073" y="2610"/>
              <a:ext cx="438" cy="440"/>
            </a:xfrm>
            <a:prstGeom prst="ellipse">
              <a:avLst/>
            </a:prstGeom>
            <a:solidFill>
              <a:schemeClr val="accent1"/>
            </a:solidFill>
            <a:ln w="33338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grpSp>
        <p:nvGrpSpPr>
          <p:cNvPr id="22" name="Group 64"/>
          <p:cNvGrpSpPr>
            <a:grpSpLocks/>
          </p:cNvGrpSpPr>
          <p:nvPr/>
        </p:nvGrpSpPr>
        <p:grpSpPr bwMode="auto">
          <a:xfrm>
            <a:off x="4845703" y="5411938"/>
            <a:ext cx="564100" cy="521494"/>
            <a:chOff x="3073" y="3289"/>
            <a:chExt cx="438" cy="438"/>
          </a:xfrm>
        </p:grpSpPr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3173" y="3389"/>
              <a:ext cx="240" cy="241"/>
            </a:xfrm>
            <a:custGeom>
              <a:avLst/>
              <a:gdLst>
                <a:gd name="T0" fmla="*/ 303 w 303"/>
                <a:gd name="T1" fmla="*/ 263 h 305"/>
                <a:gd name="T2" fmla="*/ 171 w 303"/>
                <a:gd name="T3" fmla="*/ 131 h 305"/>
                <a:gd name="T4" fmla="*/ 223 w 303"/>
                <a:gd name="T5" fmla="*/ 77 h 305"/>
                <a:gd name="T6" fmla="*/ 0 w 303"/>
                <a:gd name="T7" fmla="*/ 0 h 305"/>
                <a:gd name="T8" fmla="*/ 76 w 303"/>
                <a:gd name="T9" fmla="*/ 224 h 305"/>
                <a:gd name="T10" fmla="*/ 129 w 303"/>
                <a:gd name="T11" fmla="*/ 170 h 305"/>
                <a:gd name="T12" fmla="*/ 262 w 303"/>
                <a:gd name="T13" fmla="*/ 305 h 305"/>
                <a:gd name="T14" fmla="*/ 303 w 303"/>
                <a:gd name="T15" fmla="*/ 263 h 30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03"/>
                <a:gd name="T25" fmla="*/ 0 h 305"/>
                <a:gd name="T26" fmla="*/ 303 w 303"/>
                <a:gd name="T27" fmla="*/ 305 h 30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03" h="305">
                  <a:moveTo>
                    <a:pt x="303" y="263"/>
                  </a:moveTo>
                  <a:lnTo>
                    <a:pt x="171" y="131"/>
                  </a:lnTo>
                  <a:lnTo>
                    <a:pt x="223" y="77"/>
                  </a:lnTo>
                  <a:lnTo>
                    <a:pt x="0" y="0"/>
                  </a:lnTo>
                  <a:lnTo>
                    <a:pt x="76" y="224"/>
                  </a:lnTo>
                  <a:lnTo>
                    <a:pt x="129" y="170"/>
                  </a:lnTo>
                  <a:lnTo>
                    <a:pt x="262" y="305"/>
                  </a:lnTo>
                  <a:lnTo>
                    <a:pt x="303" y="263"/>
                  </a:lnTo>
                  <a:close/>
                </a:path>
              </a:pathLst>
            </a:custGeom>
            <a:solidFill>
              <a:schemeClr val="bg1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4" name="Oval 30"/>
            <p:cNvSpPr>
              <a:spLocks noChangeArrowheads="1"/>
            </p:cNvSpPr>
            <p:nvPr/>
          </p:nvSpPr>
          <p:spPr bwMode="auto">
            <a:xfrm>
              <a:off x="3073" y="3289"/>
              <a:ext cx="438" cy="438"/>
            </a:xfrm>
            <a:prstGeom prst="ellipse">
              <a:avLst/>
            </a:prstGeom>
            <a:solidFill>
              <a:schemeClr val="accent1"/>
            </a:solidFill>
            <a:ln w="33338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25" name="Line 43"/>
          <p:cNvSpPr>
            <a:spLocks noChangeShapeType="1"/>
          </p:cNvSpPr>
          <p:nvPr/>
        </p:nvSpPr>
        <p:spPr bwMode="auto">
          <a:xfrm>
            <a:off x="676399" y="4724948"/>
            <a:ext cx="1588" cy="119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" name="Line 45"/>
          <p:cNvSpPr>
            <a:spLocks noChangeShapeType="1"/>
          </p:cNvSpPr>
          <p:nvPr/>
        </p:nvSpPr>
        <p:spPr bwMode="auto">
          <a:xfrm>
            <a:off x="3643438" y="2756844"/>
            <a:ext cx="1587" cy="1191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" name="Freeform 11"/>
          <p:cNvSpPr>
            <a:spLocks/>
          </p:cNvSpPr>
          <p:nvPr/>
        </p:nvSpPr>
        <p:spPr bwMode="auto">
          <a:xfrm>
            <a:off x="508127" y="4584453"/>
            <a:ext cx="981075" cy="198834"/>
          </a:xfrm>
          <a:custGeom>
            <a:avLst/>
            <a:gdLst>
              <a:gd name="T0" fmla="*/ 0 w 618"/>
              <a:gd name="T1" fmla="*/ 167 h 167"/>
              <a:gd name="T2" fmla="*/ 616 w 618"/>
              <a:gd name="T3" fmla="*/ 20 h 167"/>
              <a:gd name="T4" fmla="*/ 618 w 618"/>
              <a:gd name="T5" fmla="*/ 0 h 167"/>
              <a:gd name="T6" fmla="*/ 2 w 618"/>
              <a:gd name="T7" fmla="*/ 153 h 167"/>
              <a:gd name="T8" fmla="*/ 0 60000 65536"/>
              <a:gd name="T9" fmla="*/ 0 60000 65536"/>
              <a:gd name="T10" fmla="*/ 0 60000 65536"/>
              <a:gd name="T11" fmla="*/ 0 60000 65536"/>
              <a:gd name="T12" fmla="*/ 0 w 618"/>
              <a:gd name="T13" fmla="*/ 0 h 167"/>
              <a:gd name="T14" fmla="*/ 618 w 618"/>
              <a:gd name="T15" fmla="*/ 167 h 16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18" h="167">
                <a:moveTo>
                  <a:pt x="0" y="167"/>
                </a:moveTo>
                <a:lnTo>
                  <a:pt x="616" y="20"/>
                </a:lnTo>
                <a:lnTo>
                  <a:pt x="618" y="0"/>
                </a:lnTo>
                <a:lnTo>
                  <a:pt x="2" y="153"/>
                </a:lnTo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" name="Freeform 13"/>
          <p:cNvSpPr>
            <a:spLocks/>
          </p:cNvSpPr>
          <p:nvPr/>
        </p:nvSpPr>
        <p:spPr bwMode="auto">
          <a:xfrm>
            <a:off x="1457449" y="4305847"/>
            <a:ext cx="1566863" cy="309563"/>
          </a:xfrm>
          <a:custGeom>
            <a:avLst/>
            <a:gdLst>
              <a:gd name="T0" fmla="*/ 0 w 987"/>
              <a:gd name="T1" fmla="*/ 260 h 260"/>
              <a:gd name="T2" fmla="*/ 985 w 987"/>
              <a:gd name="T3" fmla="*/ 19 h 260"/>
              <a:gd name="T4" fmla="*/ 987 w 987"/>
              <a:gd name="T5" fmla="*/ 0 h 260"/>
              <a:gd name="T6" fmla="*/ 8 w 987"/>
              <a:gd name="T7" fmla="*/ 238 h 260"/>
              <a:gd name="T8" fmla="*/ 0 60000 65536"/>
              <a:gd name="T9" fmla="*/ 0 60000 65536"/>
              <a:gd name="T10" fmla="*/ 0 60000 65536"/>
              <a:gd name="T11" fmla="*/ 0 60000 65536"/>
              <a:gd name="T12" fmla="*/ 0 w 987"/>
              <a:gd name="T13" fmla="*/ 0 h 260"/>
              <a:gd name="T14" fmla="*/ 987 w 987"/>
              <a:gd name="T15" fmla="*/ 260 h 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87" h="260">
                <a:moveTo>
                  <a:pt x="0" y="260"/>
                </a:moveTo>
                <a:lnTo>
                  <a:pt x="985" y="19"/>
                </a:lnTo>
                <a:lnTo>
                  <a:pt x="987" y="0"/>
                </a:lnTo>
                <a:lnTo>
                  <a:pt x="8" y="238"/>
                </a:lnTo>
              </a:path>
            </a:pathLst>
          </a:custGeom>
          <a:solidFill>
            <a:schemeClr val="bg1"/>
          </a:solidFill>
          <a:ln w="11113" cap="flat" cmpd="sng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" name="Freeform 15"/>
          <p:cNvSpPr>
            <a:spLocks/>
          </p:cNvSpPr>
          <p:nvPr/>
        </p:nvSpPr>
        <p:spPr bwMode="auto">
          <a:xfrm>
            <a:off x="614490" y="2792563"/>
            <a:ext cx="2541587" cy="845344"/>
          </a:xfrm>
          <a:custGeom>
            <a:avLst/>
            <a:gdLst>
              <a:gd name="T0" fmla="*/ 1002 w 1002"/>
              <a:gd name="T1" fmla="*/ 3 h 396"/>
              <a:gd name="T2" fmla="*/ 997 w 1002"/>
              <a:gd name="T3" fmla="*/ 12 h 396"/>
              <a:gd name="T4" fmla="*/ 993 w 1002"/>
              <a:gd name="T5" fmla="*/ 11 h 396"/>
              <a:gd name="T6" fmla="*/ 982 w 1002"/>
              <a:gd name="T7" fmla="*/ 9 h 396"/>
              <a:gd name="T8" fmla="*/ 967 w 1002"/>
              <a:gd name="T9" fmla="*/ 9 h 396"/>
              <a:gd name="T10" fmla="*/ 953 w 1002"/>
              <a:gd name="T11" fmla="*/ 11 h 396"/>
              <a:gd name="T12" fmla="*/ 939 w 1002"/>
              <a:gd name="T13" fmla="*/ 16 h 396"/>
              <a:gd name="T14" fmla="*/ 424 w 1002"/>
              <a:gd name="T15" fmla="*/ 224 h 396"/>
              <a:gd name="T16" fmla="*/ 376 w 1002"/>
              <a:gd name="T17" fmla="*/ 244 h 396"/>
              <a:gd name="T18" fmla="*/ 1 w 1002"/>
              <a:gd name="T19" fmla="*/ 396 h 396"/>
              <a:gd name="T20" fmla="*/ 0 w 1002"/>
              <a:gd name="T21" fmla="*/ 390 h 396"/>
              <a:gd name="T22" fmla="*/ 377 w 1002"/>
              <a:gd name="T23" fmla="*/ 237 h 396"/>
              <a:gd name="T24" fmla="*/ 424 w 1002"/>
              <a:gd name="T25" fmla="*/ 218 h 396"/>
              <a:gd name="T26" fmla="*/ 938 w 1002"/>
              <a:gd name="T27" fmla="*/ 8 h 396"/>
              <a:gd name="T28" fmla="*/ 954 w 1002"/>
              <a:gd name="T29" fmla="*/ 3 h 396"/>
              <a:gd name="T30" fmla="*/ 971 w 1002"/>
              <a:gd name="T31" fmla="*/ 1 h 396"/>
              <a:gd name="T32" fmla="*/ 987 w 1002"/>
              <a:gd name="T33" fmla="*/ 0 h 396"/>
              <a:gd name="T34" fmla="*/ 1000 w 1002"/>
              <a:gd name="T35" fmla="*/ 3 h 396"/>
              <a:gd name="T36" fmla="*/ 1002 w 1002"/>
              <a:gd name="T37" fmla="*/ 3 h 39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002"/>
              <a:gd name="T58" fmla="*/ 0 h 396"/>
              <a:gd name="T59" fmla="*/ 1002 w 1002"/>
              <a:gd name="T60" fmla="*/ 396 h 39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002" h="396">
                <a:moveTo>
                  <a:pt x="1002" y="3"/>
                </a:moveTo>
                <a:cubicBezTo>
                  <a:pt x="997" y="12"/>
                  <a:pt x="997" y="12"/>
                  <a:pt x="997" y="12"/>
                </a:cubicBezTo>
                <a:cubicBezTo>
                  <a:pt x="993" y="11"/>
                  <a:pt x="993" y="11"/>
                  <a:pt x="993" y="11"/>
                </a:cubicBezTo>
                <a:cubicBezTo>
                  <a:pt x="990" y="10"/>
                  <a:pt x="986" y="9"/>
                  <a:pt x="982" y="9"/>
                </a:cubicBezTo>
                <a:cubicBezTo>
                  <a:pt x="977" y="9"/>
                  <a:pt x="972" y="9"/>
                  <a:pt x="967" y="9"/>
                </a:cubicBezTo>
                <a:cubicBezTo>
                  <a:pt x="962" y="10"/>
                  <a:pt x="957" y="10"/>
                  <a:pt x="953" y="11"/>
                </a:cubicBezTo>
                <a:cubicBezTo>
                  <a:pt x="948" y="13"/>
                  <a:pt x="943" y="14"/>
                  <a:pt x="939" y="16"/>
                </a:cubicBezTo>
                <a:cubicBezTo>
                  <a:pt x="424" y="224"/>
                  <a:pt x="424" y="224"/>
                  <a:pt x="424" y="224"/>
                </a:cubicBezTo>
                <a:cubicBezTo>
                  <a:pt x="376" y="244"/>
                  <a:pt x="376" y="244"/>
                  <a:pt x="376" y="244"/>
                </a:cubicBezTo>
                <a:cubicBezTo>
                  <a:pt x="1" y="396"/>
                  <a:pt x="1" y="396"/>
                  <a:pt x="1" y="396"/>
                </a:cubicBezTo>
                <a:cubicBezTo>
                  <a:pt x="0" y="390"/>
                  <a:pt x="0" y="390"/>
                  <a:pt x="0" y="390"/>
                </a:cubicBezTo>
                <a:cubicBezTo>
                  <a:pt x="377" y="237"/>
                  <a:pt x="377" y="237"/>
                  <a:pt x="377" y="237"/>
                </a:cubicBezTo>
                <a:cubicBezTo>
                  <a:pt x="424" y="218"/>
                  <a:pt x="424" y="218"/>
                  <a:pt x="424" y="218"/>
                </a:cubicBezTo>
                <a:cubicBezTo>
                  <a:pt x="938" y="8"/>
                  <a:pt x="938" y="8"/>
                  <a:pt x="938" y="8"/>
                </a:cubicBezTo>
                <a:cubicBezTo>
                  <a:pt x="943" y="6"/>
                  <a:pt x="948" y="5"/>
                  <a:pt x="954" y="3"/>
                </a:cubicBezTo>
                <a:cubicBezTo>
                  <a:pt x="959" y="2"/>
                  <a:pt x="965" y="1"/>
                  <a:pt x="971" y="1"/>
                </a:cubicBezTo>
                <a:cubicBezTo>
                  <a:pt x="976" y="0"/>
                  <a:pt x="982" y="0"/>
                  <a:pt x="987" y="0"/>
                </a:cubicBezTo>
                <a:cubicBezTo>
                  <a:pt x="992" y="1"/>
                  <a:pt x="996" y="1"/>
                  <a:pt x="1000" y="3"/>
                </a:cubicBezTo>
                <a:cubicBezTo>
                  <a:pt x="1002" y="3"/>
                  <a:pt x="1002" y="3"/>
                  <a:pt x="1002" y="3"/>
                </a:cubicBezTo>
              </a:path>
            </a:pathLst>
          </a:custGeom>
          <a:solidFill>
            <a:schemeClr val="bg1"/>
          </a:solidFill>
          <a:ln w="11113" cap="flat" cmpd="sng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" name="Freeform 16"/>
          <p:cNvSpPr>
            <a:spLocks/>
          </p:cNvSpPr>
          <p:nvPr/>
        </p:nvSpPr>
        <p:spPr bwMode="auto">
          <a:xfrm>
            <a:off x="292224" y="3624810"/>
            <a:ext cx="325438" cy="1190625"/>
          </a:xfrm>
          <a:custGeom>
            <a:avLst/>
            <a:gdLst>
              <a:gd name="T0" fmla="*/ 128 w 128"/>
              <a:gd name="T1" fmla="*/ 6 h 558"/>
              <a:gd name="T2" fmla="*/ 124 w 128"/>
              <a:gd name="T3" fmla="*/ 7 h 558"/>
              <a:gd name="T4" fmla="*/ 118 w 128"/>
              <a:gd name="T5" fmla="*/ 11 h 558"/>
              <a:gd name="T6" fmla="*/ 112 w 128"/>
              <a:gd name="T7" fmla="*/ 17 h 558"/>
              <a:gd name="T8" fmla="*/ 108 w 128"/>
              <a:gd name="T9" fmla="*/ 24 h 558"/>
              <a:gd name="T10" fmla="*/ 106 w 128"/>
              <a:gd name="T11" fmla="*/ 31 h 558"/>
              <a:gd name="T12" fmla="*/ 64 w 128"/>
              <a:gd name="T13" fmla="*/ 240 h 558"/>
              <a:gd name="T14" fmla="*/ 55 w 128"/>
              <a:gd name="T15" fmla="*/ 287 h 558"/>
              <a:gd name="T16" fmla="*/ 7 w 128"/>
              <a:gd name="T17" fmla="*/ 530 h 558"/>
              <a:gd name="T18" fmla="*/ 6 w 128"/>
              <a:gd name="T19" fmla="*/ 539 h 558"/>
              <a:gd name="T20" fmla="*/ 8 w 128"/>
              <a:gd name="T21" fmla="*/ 545 h 558"/>
              <a:gd name="T22" fmla="*/ 13 w 128"/>
              <a:gd name="T23" fmla="*/ 549 h 558"/>
              <a:gd name="T24" fmla="*/ 19 w 128"/>
              <a:gd name="T25" fmla="*/ 550 h 558"/>
              <a:gd name="T26" fmla="*/ 86 w 128"/>
              <a:gd name="T27" fmla="*/ 535 h 558"/>
              <a:gd name="T28" fmla="*/ 85 w 128"/>
              <a:gd name="T29" fmla="*/ 543 h 558"/>
              <a:gd name="T30" fmla="*/ 17 w 128"/>
              <a:gd name="T31" fmla="*/ 558 h 558"/>
              <a:gd name="T32" fmla="*/ 9 w 128"/>
              <a:gd name="T33" fmla="*/ 557 h 558"/>
              <a:gd name="T34" fmla="*/ 3 w 128"/>
              <a:gd name="T35" fmla="*/ 552 h 558"/>
              <a:gd name="T36" fmla="*/ 0 w 128"/>
              <a:gd name="T37" fmla="*/ 543 h 558"/>
              <a:gd name="T38" fmla="*/ 1 w 128"/>
              <a:gd name="T39" fmla="*/ 531 h 558"/>
              <a:gd name="T40" fmla="*/ 49 w 128"/>
              <a:gd name="T41" fmla="*/ 289 h 558"/>
              <a:gd name="T42" fmla="*/ 58 w 128"/>
              <a:gd name="T43" fmla="*/ 242 h 558"/>
              <a:gd name="T44" fmla="*/ 100 w 128"/>
              <a:gd name="T45" fmla="*/ 33 h 558"/>
              <a:gd name="T46" fmla="*/ 104 w 128"/>
              <a:gd name="T47" fmla="*/ 23 h 558"/>
              <a:gd name="T48" fmla="*/ 110 w 128"/>
              <a:gd name="T49" fmla="*/ 14 h 558"/>
              <a:gd name="T50" fmla="*/ 117 w 128"/>
              <a:gd name="T51" fmla="*/ 6 h 558"/>
              <a:gd name="T52" fmla="*/ 126 w 128"/>
              <a:gd name="T53" fmla="*/ 1 h 558"/>
              <a:gd name="T54" fmla="*/ 127 w 128"/>
              <a:gd name="T55" fmla="*/ 0 h 558"/>
              <a:gd name="T56" fmla="*/ 128 w 128"/>
              <a:gd name="T57" fmla="*/ 6 h 55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28"/>
              <a:gd name="T88" fmla="*/ 0 h 558"/>
              <a:gd name="T89" fmla="*/ 128 w 128"/>
              <a:gd name="T90" fmla="*/ 558 h 558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28" h="558">
                <a:moveTo>
                  <a:pt x="128" y="6"/>
                </a:moveTo>
                <a:cubicBezTo>
                  <a:pt x="124" y="7"/>
                  <a:pt x="124" y="7"/>
                  <a:pt x="124" y="7"/>
                </a:cubicBezTo>
                <a:cubicBezTo>
                  <a:pt x="122" y="8"/>
                  <a:pt x="120" y="9"/>
                  <a:pt x="118" y="11"/>
                </a:cubicBezTo>
                <a:cubicBezTo>
                  <a:pt x="116" y="13"/>
                  <a:pt x="114" y="15"/>
                  <a:pt x="112" y="17"/>
                </a:cubicBezTo>
                <a:cubicBezTo>
                  <a:pt x="111" y="19"/>
                  <a:pt x="109" y="21"/>
                  <a:pt x="108" y="24"/>
                </a:cubicBezTo>
                <a:cubicBezTo>
                  <a:pt x="107" y="26"/>
                  <a:pt x="106" y="28"/>
                  <a:pt x="106" y="31"/>
                </a:cubicBezTo>
                <a:cubicBezTo>
                  <a:pt x="64" y="240"/>
                  <a:pt x="64" y="240"/>
                  <a:pt x="64" y="240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7" y="530"/>
                  <a:pt x="7" y="530"/>
                  <a:pt x="7" y="530"/>
                </a:cubicBezTo>
                <a:cubicBezTo>
                  <a:pt x="6" y="533"/>
                  <a:pt x="6" y="536"/>
                  <a:pt x="6" y="539"/>
                </a:cubicBezTo>
                <a:cubicBezTo>
                  <a:pt x="6" y="541"/>
                  <a:pt x="7" y="544"/>
                  <a:pt x="8" y="545"/>
                </a:cubicBezTo>
                <a:cubicBezTo>
                  <a:pt x="9" y="547"/>
                  <a:pt x="11" y="548"/>
                  <a:pt x="13" y="549"/>
                </a:cubicBezTo>
                <a:cubicBezTo>
                  <a:pt x="14" y="550"/>
                  <a:pt x="17" y="550"/>
                  <a:pt x="19" y="550"/>
                </a:cubicBezTo>
                <a:cubicBezTo>
                  <a:pt x="86" y="535"/>
                  <a:pt x="86" y="535"/>
                  <a:pt x="86" y="535"/>
                </a:cubicBezTo>
                <a:cubicBezTo>
                  <a:pt x="85" y="543"/>
                  <a:pt x="85" y="543"/>
                  <a:pt x="85" y="543"/>
                </a:cubicBezTo>
                <a:cubicBezTo>
                  <a:pt x="17" y="558"/>
                  <a:pt x="17" y="558"/>
                  <a:pt x="17" y="558"/>
                </a:cubicBezTo>
                <a:cubicBezTo>
                  <a:pt x="14" y="558"/>
                  <a:pt x="11" y="558"/>
                  <a:pt x="9" y="557"/>
                </a:cubicBezTo>
                <a:cubicBezTo>
                  <a:pt x="6" y="556"/>
                  <a:pt x="4" y="554"/>
                  <a:pt x="3" y="552"/>
                </a:cubicBezTo>
                <a:cubicBezTo>
                  <a:pt x="1" y="550"/>
                  <a:pt x="0" y="547"/>
                  <a:pt x="0" y="543"/>
                </a:cubicBezTo>
                <a:cubicBezTo>
                  <a:pt x="0" y="540"/>
                  <a:pt x="0" y="536"/>
                  <a:pt x="1" y="531"/>
                </a:cubicBezTo>
                <a:cubicBezTo>
                  <a:pt x="49" y="289"/>
                  <a:pt x="49" y="289"/>
                  <a:pt x="49" y="289"/>
                </a:cubicBezTo>
                <a:cubicBezTo>
                  <a:pt x="58" y="242"/>
                  <a:pt x="58" y="242"/>
                  <a:pt x="58" y="242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101" y="30"/>
                  <a:pt x="102" y="26"/>
                  <a:pt x="104" y="23"/>
                </a:cubicBezTo>
                <a:cubicBezTo>
                  <a:pt x="105" y="20"/>
                  <a:pt x="107" y="17"/>
                  <a:pt x="110" y="14"/>
                </a:cubicBezTo>
                <a:cubicBezTo>
                  <a:pt x="112" y="11"/>
                  <a:pt x="114" y="8"/>
                  <a:pt x="117" y="6"/>
                </a:cubicBezTo>
                <a:cubicBezTo>
                  <a:pt x="120" y="4"/>
                  <a:pt x="123" y="2"/>
                  <a:pt x="126" y="1"/>
                </a:cubicBezTo>
                <a:cubicBezTo>
                  <a:pt x="127" y="0"/>
                  <a:pt x="127" y="0"/>
                  <a:pt x="127" y="0"/>
                </a:cubicBezTo>
                <a:lnTo>
                  <a:pt x="128" y="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" name="Freeform 17"/>
          <p:cNvSpPr>
            <a:spLocks/>
          </p:cNvSpPr>
          <p:nvPr/>
        </p:nvSpPr>
        <p:spPr bwMode="auto">
          <a:xfrm>
            <a:off x="3027487" y="2798516"/>
            <a:ext cx="1308100" cy="1528763"/>
          </a:xfrm>
          <a:custGeom>
            <a:avLst/>
            <a:gdLst>
              <a:gd name="T0" fmla="*/ 46 w 516"/>
              <a:gd name="T1" fmla="*/ 9 h 716"/>
              <a:gd name="T2" fmla="*/ 485 w 516"/>
              <a:gd name="T3" fmla="*/ 148 h 716"/>
              <a:gd name="T4" fmla="*/ 496 w 516"/>
              <a:gd name="T5" fmla="*/ 154 h 716"/>
              <a:gd name="T6" fmla="*/ 501 w 516"/>
              <a:gd name="T7" fmla="*/ 164 h 716"/>
              <a:gd name="T8" fmla="*/ 501 w 516"/>
              <a:gd name="T9" fmla="*/ 175 h 716"/>
              <a:gd name="T10" fmla="*/ 494 w 516"/>
              <a:gd name="T11" fmla="*/ 187 h 716"/>
              <a:gd name="T12" fmla="*/ 113 w 516"/>
              <a:gd name="T13" fmla="*/ 656 h 716"/>
              <a:gd name="T14" fmla="*/ 100 w 516"/>
              <a:gd name="T15" fmla="*/ 668 h 716"/>
              <a:gd name="T16" fmla="*/ 84 w 516"/>
              <a:gd name="T17" fmla="*/ 679 h 716"/>
              <a:gd name="T18" fmla="*/ 66 w 516"/>
              <a:gd name="T19" fmla="*/ 689 h 716"/>
              <a:gd name="T20" fmla="*/ 49 w 516"/>
              <a:gd name="T21" fmla="*/ 694 h 716"/>
              <a:gd name="T22" fmla="*/ 0 w 516"/>
              <a:gd name="T23" fmla="*/ 705 h 716"/>
              <a:gd name="T24" fmla="*/ 0 w 516"/>
              <a:gd name="T25" fmla="*/ 716 h 716"/>
              <a:gd name="T26" fmla="*/ 50 w 516"/>
              <a:gd name="T27" fmla="*/ 705 h 716"/>
              <a:gd name="T28" fmla="*/ 69 w 516"/>
              <a:gd name="T29" fmla="*/ 699 h 716"/>
              <a:gd name="T30" fmla="*/ 89 w 516"/>
              <a:gd name="T31" fmla="*/ 689 h 716"/>
              <a:gd name="T32" fmla="*/ 108 w 516"/>
              <a:gd name="T33" fmla="*/ 676 h 716"/>
              <a:gd name="T34" fmla="*/ 122 w 516"/>
              <a:gd name="T35" fmla="*/ 661 h 716"/>
              <a:gd name="T36" fmla="*/ 506 w 516"/>
              <a:gd name="T37" fmla="*/ 190 h 716"/>
              <a:gd name="T38" fmla="*/ 515 w 516"/>
              <a:gd name="T39" fmla="*/ 174 h 716"/>
              <a:gd name="T40" fmla="*/ 515 w 516"/>
              <a:gd name="T41" fmla="*/ 159 h 716"/>
              <a:gd name="T42" fmla="*/ 508 w 516"/>
              <a:gd name="T43" fmla="*/ 147 h 716"/>
              <a:gd name="T44" fmla="*/ 493 w 516"/>
              <a:gd name="T45" fmla="*/ 138 h 716"/>
              <a:gd name="T46" fmla="*/ 51 w 516"/>
              <a:gd name="T47" fmla="*/ 0 h 716"/>
              <a:gd name="T48" fmla="*/ 46 w 516"/>
              <a:gd name="T49" fmla="*/ 9 h 71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516"/>
              <a:gd name="T76" fmla="*/ 0 h 716"/>
              <a:gd name="T77" fmla="*/ 516 w 516"/>
              <a:gd name="T78" fmla="*/ 716 h 71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516" h="716">
                <a:moveTo>
                  <a:pt x="46" y="9"/>
                </a:moveTo>
                <a:cubicBezTo>
                  <a:pt x="485" y="148"/>
                  <a:pt x="485" y="148"/>
                  <a:pt x="485" y="148"/>
                </a:cubicBezTo>
                <a:cubicBezTo>
                  <a:pt x="490" y="150"/>
                  <a:pt x="493" y="152"/>
                  <a:pt x="496" y="154"/>
                </a:cubicBezTo>
                <a:cubicBezTo>
                  <a:pt x="499" y="157"/>
                  <a:pt x="500" y="160"/>
                  <a:pt x="501" y="164"/>
                </a:cubicBezTo>
                <a:cubicBezTo>
                  <a:pt x="502" y="167"/>
                  <a:pt x="502" y="171"/>
                  <a:pt x="501" y="175"/>
                </a:cubicBezTo>
                <a:cubicBezTo>
                  <a:pt x="500" y="179"/>
                  <a:pt x="498" y="183"/>
                  <a:pt x="494" y="187"/>
                </a:cubicBezTo>
                <a:cubicBezTo>
                  <a:pt x="113" y="656"/>
                  <a:pt x="113" y="656"/>
                  <a:pt x="113" y="656"/>
                </a:cubicBezTo>
                <a:cubicBezTo>
                  <a:pt x="109" y="660"/>
                  <a:pt x="105" y="664"/>
                  <a:pt x="100" y="668"/>
                </a:cubicBezTo>
                <a:cubicBezTo>
                  <a:pt x="95" y="672"/>
                  <a:pt x="89" y="676"/>
                  <a:pt x="84" y="679"/>
                </a:cubicBezTo>
                <a:cubicBezTo>
                  <a:pt x="78" y="683"/>
                  <a:pt x="72" y="686"/>
                  <a:pt x="66" y="689"/>
                </a:cubicBezTo>
                <a:cubicBezTo>
                  <a:pt x="60" y="691"/>
                  <a:pt x="55" y="693"/>
                  <a:pt x="49" y="694"/>
                </a:cubicBezTo>
                <a:cubicBezTo>
                  <a:pt x="0" y="705"/>
                  <a:pt x="0" y="705"/>
                  <a:pt x="0" y="705"/>
                </a:cubicBezTo>
                <a:cubicBezTo>
                  <a:pt x="0" y="716"/>
                  <a:pt x="0" y="716"/>
                  <a:pt x="0" y="716"/>
                </a:cubicBezTo>
                <a:cubicBezTo>
                  <a:pt x="50" y="705"/>
                  <a:pt x="50" y="705"/>
                  <a:pt x="50" y="705"/>
                </a:cubicBezTo>
                <a:cubicBezTo>
                  <a:pt x="56" y="704"/>
                  <a:pt x="63" y="702"/>
                  <a:pt x="69" y="699"/>
                </a:cubicBezTo>
                <a:cubicBezTo>
                  <a:pt x="76" y="696"/>
                  <a:pt x="83" y="693"/>
                  <a:pt x="89" y="689"/>
                </a:cubicBezTo>
                <a:cubicBezTo>
                  <a:pt x="96" y="685"/>
                  <a:pt x="102" y="680"/>
                  <a:pt x="108" y="676"/>
                </a:cubicBezTo>
                <a:cubicBezTo>
                  <a:pt x="113" y="671"/>
                  <a:pt x="118" y="666"/>
                  <a:pt x="122" y="661"/>
                </a:cubicBezTo>
                <a:cubicBezTo>
                  <a:pt x="506" y="190"/>
                  <a:pt x="506" y="190"/>
                  <a:pt x="506" y="190"/>
                </a:cubicBezTo>
                <a:cubicBezTo>
                  <a:pt x="510" y="185"/>
                  <a:pt x="513" y="180"/>
                  <a:pt x="515" y="174"/>
                </a:cubicBezTo>
                <a:cubicBezTo>
                  <a:pt x="516" y="169"/>
                  <a:pt x="516" y="164"/>
                  <a:pt x="515" y="159"/>
                </a:cubicBezTo>
                <a:cubicBezTo>
                  <a:pt x="514" y="154"/>
                  <a:pt x="511" y="150"/>
                  <a:pt x="508" y="147"/>
                </a:cubicBezTo>
                <a:cubicBezTo>
                  <a:pt x="504" y="143"/>
                  <a:pt x="499" y="140"/>
                  <a:pt x="493" y="138"/>
                </a:cubicBezTo>
                <a:cubicBezTo>
                  <a:pt x="51" y="0"/>
                  <a:pt x="51" y="0"/>
                  <a:pt x="51" y="0"/>
                </a:cubicBezTo>
                <a:lnTo>
                  <a:pt x="46" y="9"/>
                </a:lnTo>
                <a:close/>
              </a:path>
            </a:pathLst>
          </a:custGeom>
          <a:solidFill>
            <a:schemeClr val="bg1"/>
          </a:solidFill>
          <a:ln w="11113" cap="flat" cmpd="sng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2" name="Line 51"/>
          <p:cNvSpPr>
            <a:spLocks noChangeShapeType="1"/>
          </p:cNvSpPr>
          <p:nvPr/>
        </p:nvSpPr>
        <p:spPr bwMode="auto">
          <a:xfrm>
            <a:off x="2482974" y="6212038"/>
            <a:ext cx="2659063" cy="4763"/>
          </a:xfrm>
          <a:prstGeom prst="line">
            <a:avLst/>
          </a:prstGeom>
          <a:noFill/>
          <a:ln w="33338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3" name="Text Box 52"/>
          <p:cNvSpPr txBox="1">
            <a:spLocks noChangeArrowheads="1"/>
          </p:cNvSpPr>
          <p:nvPr/>
        </p:nvSpPr>
        <p:spPr bwMode="auto">
          <a:xfrm>
            <a:off x="5553819" y="3897463"/>
            <a:ext cx="3233737" cy="351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dirty="0" smtClean="0">
                <a:solidFill>
                  <a:srgbClr val="FFFFFF"/>
                </a:solidFill>
                <a:latin typeface="Arial" pitchFamily="34" charset="0"/>
              </a:rPr>
              <a:t>1046550@qq.com</a:t>
            </a:r>
            <a:endParaRPr lang="en-GB" altLang="zh-CN" dirty="0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4" name="Text Box 54"/>
          <p:cNvSpPr txBox="1">
            <a:spLocks noChangeArrowheads="1"/>
          </p:cNvSpPr>
          <p:nvPr/>
        </p:nvSpPr>
        <p:spPr bwMode="auto">
          <a:xfrm>
            <a:off x="5553819" y="4689228"/>
            <a:ext cx="2952328" cy="351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dirty="0" smtClean="0">
                <a:solidFill>
                  <a:srgbClr val="FFFFFF"/>
                </a:solidFill>
                <a:latin typeface="Arial" pitchFamily="34" charset="0"/>
              </a:rPr>
              <a:t>1046550</a:t>
            </a:r>
            <a:endParaRPr lang="en-US" altLang="zh-CN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5" name="Text Box 59"/>
          <p:cNvSpPr txBox="1">
            <a:spLocks noChangeArrowheads="1"/>
          </p:cNvSpPr>
          <p:nvPr/>
        </p:nvSpPr>
        <p:spPr bwMode="auto">
          <a:xfrm>
            <a:off x="5553818" y="5531001"/>
            <a:ext cx="5922941" cy="28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dirty="0">
                <a:solidFill>
                  <a:srgbClr val="FFFFFF"/>
                </a:solidFill>
                <a:latin typeface="Arial" pitchFamily="34" charset="0"/>
              </a:rPr>
              <a:t>http://weibo.com/TianTianChange</a:t>
            </a:r>
            <a:r>
              <a:rPr lang="en-US" altLang="zh-CN" dirty="0" smtClean="0">
                <a:solidFill>
                  <a:srgbClr val="FFFFFF"/>
                </a:solidFill>
                <a:latin typeface="Arial" pitchFamily="34" charset="0"/>
              </a:rPr>
              <a:t>/     @</a:t>
            </a:r>
            <a:r>
              <a:rPr lang="zh-CN" altLang="en-US" dirty="0" smtClean="0">
                <a:solidFill>
                  <a:srgbClr val="FFFFFF"/>
                </a:solidFill>
                <a:latin typeface="Arial" pitchFamily="34" charset="0"/>
              </a:rPr>
              <a:t>天天向</a:t>
            </a:r>
            <a:r>
              <a:rPr lang="en-US" altLang="zh-CN" dirty="0" smtClean="0">
                <a:solidFill>
                  <a:srgbClr val="FFFFFF"/>
                </a:solidFill>
                <a:latin typeface="Arial" pitchFamily="34" charset="0"/>
              </a:rPr>
              <a:t>Qian</a:t>
            </a:r>
            <a:r>
              <a:rPr lang="zh-CN" altLang="en-US" dirty="0" smtClean="0">
                <a:solidFill>
                  <a:srgbClr val="FFFFFF"/>
                </a:solidFill>
                <a:latin typeface="Arial" pitchFamily="34" charset="0"/>
              </a:rPr>
              <a:t>前</a:t>
            </a:r>
            <a:r>
              <a:rPr lang="en-US" altLang="zh-CN" dirty="0" smtClean="0">
                <a:solidFill>
                  <a:srgbClr val="FFFFFF"/>
                </a:solidFill>
                <a:latin typeface="Arial" pitchFamily="34" charset="0"/>
              </a:rPr>
              <a:t> </a:t>
            </a:r>
            <a:endParaRPr lang="en-GB" altLang="zh-CN" dirty="0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6" name="Text Box 62"/>
          <p:cNvSpPr txBox="1">
            <a:spLocks noChangeArrowheads="1"/>
          </p:cNvSpPr>
          <p:nvPr/>
        </p:nvSpPr>
        <p:spPr bwMode="auto">
          <a:xfrm>
            <a:off x="5625827" y="2556819"/>
            <a:ext cx="3316685" cy="91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个人微信：</a:t>
            </a:r>
            <a:r>
              <a:rPr lang="en-US" altLang="zh-CN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kin-</a:t>
            </a:r>
            <a:r>
              <a:rPr lang="en-US" altLang="zh-CN" dirty="0" err="1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liang</a:t>
            </a:r>
            <a:endParaRPr lang="en-GB" altLang="zh-CN" dirty="0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41"/>
          <p:cNvSpPr txBox="1"/>
          <p:nvPr/>
        </p:nvSpPr>
        <p:spPr>
          <a:xfrm rot="20445248">
            <a:off x="744504" y="3338167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400" dirty="0" smtClean="0">
                <a:solidFill>
                  <a:srgbClr val="FFFFFF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谢谢</a:t>
            </a:r>
            <a:r>
              <a:rPr lang="zh-CN" altLang="en-US" sz="5400" dirty="0">
                <a:solidFill>
                  <a:srgbClr val="FFFFFF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观看</a:t>
            </a:r>
          </a:p>
        </p:txBody>
      </p:sp>
      <p:pic>
        <p:nvPicPr>
          <p:cNvPr id="39" name="Picture 3" descr="C:\Documents and Settings\tdz\桌面\未标题-2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0382" y="5478613"/>
            <a:ext cx="457143" cy="411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6" descr="C:\Documents and Settings\tdz\桌面\未标题-2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0775" y="4660639"/>
            <a:ext cx="360363" cy="408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标题 1"/>
          <p:cNvSpPr txBox="1">
            <a:spLocks/>
          </p:cNvSpPr>
          <p:nvPr/>
        </p:nvSpPr>
        <p:spPr>
          <a:xfrm>
            <a:off x="727393" y="327394"/>
            <a:ext cx="10749367" cy="12088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zh-CN" sz="360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j-cs"/>
              </a:defRPr>
            </a:lvl1pPr>
          </a:lstStyle>
          <a:p>
            <a:r>
              <a:rPr lang="en-US" altLang="zh-CN" dirty="0" smtClean="0">
                <a:solidFill>
                  <a:srgbClr val="D24726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@</a:t>
            </a:r>
            <a:r>
              <a:rPr lang="zh-CN" altLang="en-US" dirty="0" smtClean="0">
                <a:solidFill>
                  <a:srgbClr val="D24726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天天向</a:t>
            </a:r>
            <a:r>
              <a:rPr lang="en-US" altLang="zh-CN" dirty="0" smtClean="0">
                <a:solidFill>
                  <a:srgbClr val="D24726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Qian</a:t>
            </a:r>
            <a:r>
              <a:rPr lang="zh-CN" altLang="en-US" dirty="0" smtClean="0">
                <a:solidFill>
                  <a:srgbClr val="D24726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前   </a:t>
            </a:r>
            <a:r>
              <a:rPr lang="zh-CN" altLang="en-US" dirty="0" smtClean="0">
                <a:solidFill>
                  <a:srgbClr val="FF6600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读书笔记</a:t>
            </a:r>
            <a:r>
              <a:rPr lang="en-US" altLang="zh-CN" dirty="0" smtClean="0">
                <a:solidFill>
                  <a:srgbClr val="FF6600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PPT</a:t>
            </a:r>
            <a:r>
              <a:rPr lang="zh-CN" altLang="en-US" dirty="0" smtClean="0">
                <a:solidFill>
                  <a:srgbClr val="FF6600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作品</a:t>
            </a:r>
            <a:endParaRPr lang="zh-CN" altLang="en-US" dirty="0">
              <a:solidFill>
                <a:srgbClr val="FF6600"/>
              </a:solidFill>
              <a:effectLst>
                <a:reflection blurRad="6350" stA="60000" endA="900" endPos="60000" dist="60007" dir="5400000" sy="-100000" algn="bl" rotWithShape="0"/>
              </a:effectLst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3451" y="2592472"/>
            <a:ext cx="897550" cy="89755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75013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7000">
        <p:wipe/>
      </p:transition>
    </mc:Choice>
    <mc:Fallback xmlns="">
      <p:transition advTm="17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750"/>
                            </p:stCondLst>
                            <p:childTnLst>
                              <p:par>
                                <p:cTn id="6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75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3" grpId="0" animBg="1"/>
      <p:bldP spid="14" grpId="0" animBg="1"/>
      <p:bldP spid="1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623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9829800" y="4916187"/>
            <a:ext cx="179614" cy="179614"/>
          </a:xfrm>
          <a:prstGeom prst="ellipse">
            <a:avLst/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9552214" y="4541917"/>
            <a:ext cx="277586" cy="277586"/>
          </a:xfrm>
          <a:prstGeom prst="ellipse">
            <a:avLst/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8997042" y="3896938"/>
            <a:ext cx="555172" cy="555172"/>
          </a:xfrm>
          <a:prstGeom prst="ellipse">
            <a:avLst/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5600701" y="136401"/>
            <a:ext cx="3951513" cy="3951513"/>
          </a:xfrm>
          <a:prstGeom prst="ellipse">
            <a:avLst/>
          </a:prstGeom>
          <a:solidFill>
            <a:srgbClr val="D24726"/>
          </a:solidFill>
          <a:ln w="76200">
            <a:solidFill>
              <a:srgbClr val="EFC5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17327" y="904587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你有没有感觉跟同事相处</a:t>
            </a:r>
          </a:p>
        </p:txBody>
      </p:sp>
      <p:sp>
        <p:nvSpPr>
          <p:cNvPr id="13" name="矩形 12"/>
          <p:cNvSpPr/>
          <p:nvPr/>
        </p:nvSpPr>
        <p:spPr>
          <a:xfrm>
            <a:off x="5560520" y="1405211"/>
            <a:ext cx="4031873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不融洽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0202826" y="4819503"/>
            <a:ext cx="1322424" cy="2377020"/>
            <a:chOff x="10202826" y="4819503"/>
            <a:chExt cx="1322424" cy="2377020"/>
          </a:xfrm>
        </p:grpSpPr>
        <p:sp>
          <p:nvSpPr>
            <p:cNvPr id="15" name="椭圆 14"/>
            <p:cNvSpPr/>
            <p:nvPr/>
          </p:nvSpPr>
          <p:spPr>
            <a:xfrm>
              <a:off x="10448144" y="4819503"/>
              <a:ext cx="831789" cy="831789"/>
            </a:xfrm>
            <a:prstGeom prst="ellipse">
              <a:avLst/>
            </a:prstGeom>
            <a:solidFill>
              <a:srgbClr val="E75035"/>
            </a:solidFill>
            <a:ln>
              <a:solidFill>
                <a:srgbClr val="E750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flipH="1" flipV="1">
              <a:off x="10202826" y="5725736"/>
              <a:ext cx="1322424" cy="1470787"/>
            </a:xfrm>
            <a:custGeom>
              <a:avLst/>
              <a:gdLst>
                <a:gd name="connsiteX0" fmla="*/ 131146 w 262304"/>
                <a:gd name="connsiteY0" fmla="*/ 369462 h 369462"/>
                <a:gd name="connsiteX1" fmla="*/ 8365 w 262304"/>
                <a:gd name="connsiteY1" fmla="*/ 328637 h 369462"/>
                <a:gd name="connsiteX2" fmla="*/ 57045 w 262304"/>
                <a:gd name="connsiteY2" fmla="*/ 29470 h 369462"/>
                <a:gd name="connsiteX3" fmla="*/ 69131 w 262304"/>
                <a:gd name="connsiteY3" fmla="*/ 3387 h 369462"/>
                <a:gd name="connsiteX4" fmla="*/ 69768 w 262304"/>
                <a:gd name="connsiteY4" fmla="*/ 0 h 369462"/>
                <a:gd name="connsiteX5" fmla="*/ 192549 w 262304"/>
                <a:gd name="connsiteY5" fmla="*/ 0 h 369462"/>
                <a:gd name="connsiteX6" fmla="*/ 253939 w 262304"/>
                <a:gd name="connsiteY6" fmla="*/ 326596 h 369462"/>
                <a:gd name="connsiteX7" fmla="*/ 253604 w 262304"/>
                <a:gd name="connsiteY7" fmla="*/ 326926 h 369462"/>
                <a:gd name="connsiteX8" fmla="*/ 253926 w 262304"/>
                <a:gd name="connsiteY8" fmla="*/ 328637 h 369462"/>
                <a:gd name="connsiteX9" fmla="*/ 131146 w 262304"/>
                <a:gd name="connsiteY9" fmla="*/ 369462 h 369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304" h="369462">
                  <a:moveTo>
                    <a:pt x="131146" y="369462"/>
                  </a:moveTo>
                  <a:cubicBezTo>
                    <a:pt x="77429" y="369462"/>
                    <a:pt x="23713" y="355854"/>
                    <a:pt x="8365" y="328637"/>
                  </a:cubicBezTo>
                  <a:cubicBezTo>
                    <a:pt x="-18493" y="281008"/>
                    <a:pt x="25151" y="108355"/>
                    <a:pt x="57045" y="29470"/>
                  </a:cubicBezTo>
                  <a:lnTo>
                    <a:pt x="69131" y="3387"/>
                  </a:lnTo>
                  <a:lnTo>
                    <a:pt x="69768" y="0"/>
                  </a:lnTo>
                  <a:lnTo>
                    <a:pt x="192549" y="0"/>
                  </a:lnTo>
                  <a:cubicBezTo>
                    <a:pt x="223244" y="54433"/>
                    <a:pt x="284634" y="272163"/>
                    <a:pt x="253939" y="326596"/>
                  </a:cubicBezTo>
                  <a:lnTo>
                    <a:pt x="253604" y="326926"/>
                  </a:lnTo>
                  <a:lnTo>
                    <a:pt x="253926" y="328637"/>
                  </a:lnTo>
                  <a:cubicBezTo>
                    <a:pt x="238579" y="355854"/>
                    <a:pt x="184862" y="369462"/>
                    <a:pt x="131146" y="369462"/>
                  </a:cubicBezTo>
                  <a:close/>
                </a:path>
              </a:pathLst>
            </a:custGeom>
            <a:solidFill>
              <a:srgbClr val="E75035"/>
            </a:solidFill>
            <a:ln w="9525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153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7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9829800" y="4916187"/>
            <a:ext cx="179614" cy="179614"/>
          </a:xfrm>
          <a:prstGeom prst="ellipse">
            <a:avLst/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9552214" y="4541917"/>
            <a:ext cx="277586" cy="277586"/>
          </a:xfrm>
          <a:prstGeom prst="ellipse">
            <a:avLst/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8997042" y="3896938"/>
            <a:ext cx="555172" cy="555172"/>
          </a:xfrm>
          <a:prstGeom prst="ellipse">
            <a:avLst/>
          </a:prstGeom>
          <a:noFill/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5600701" y="136401"/>
            <a:ext cx="3951513" cy="3951513"/>
          </a:xfrm>
          <a:prstGeom prst="ellipse">
            <a:avLst/>
          </a:prstGeom>
          <a:solidFill>
            <a:srgbClr val="D24726"/>
          </a:solidFill>
          <a:ln w="76200">
            <a:solidFill>
              <a:srgbClr val="EFC5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873463" y="1112823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跟领导的沟通</a:t>
            </a:r>
          </a:p>
        </p:txBody>
      </p:sp>
      <p:sp>
        <p:nvSpPr>
          <p:cNvPr id="2" name="矩形 1"/>
          <p:cNvSpPr/>
          <p:nvPr/>
        </p:nvSpPr>
        <p:spPr>
          <a:xfrm>
            <a:off x="5600232" y="1405211"/>
            <a:ext cx="4031873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不顺畅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0202826" y="4819503"/>
            <a:ext cx="1322424" cy="2377020"/>
            <a:chOff x="10202826" y="4819503"/>
            <a:chExt cx="1322424" cy="2377020"/>
          </a:xfrm>
        </p:grpSpPr>
        <p:sp>
          <p:nvSpPr>
            <p:cNvPr id="14" name="椭圆 13"/>
            <p:cNvSpPr/>
            <p:nvPr/>
          </p:nvSpPr>
          <p:spPr>
            <a:xfrm>
              <a:off x="10448144" y="4819503"/>
              <a:ext cx="831789" cy="831789"/>
            </a:xfrm>
            <a:prstGeom prst="ellipse">
              <a:avLst/>
            </a:prstGeom>
            <a:solidFill>
              <a:srgbClr val="E75035"/>
            </a:solidFill>
            <a:ln>
              <a:solidFill>
                <a:srgbClr val="E750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 flipH="1" flipV="1">
              <a:off x="10202826" y="5725736"/>
              <a:ext cx="1322424" cy="1470787"/>
            </a:xfrm>
            <a:custGeom>
              <a:avLst/>
              <a:gdLst>
                <a:gd name="connsiteX0" fmla="*/ 131146 w 262304"/>
                <a:gd name="connsiteY0" fmla="*/ 369462 h 369462"/>
                <a:gd name="connsiteX1" fmla="*/ 8365 w 262304"/>
                <a:gd name="connsiteY1" fmla="*/ 328637 h 369462"/>
                <a:gd name="connsiteX2" fmla="*/ 57045 w 262304"/>
                <a:gd name="connsiteY2" fmla="*/ 29470 h 369462"/>
                <a:gd name="connsiteX3" fmla="*/ 69131 w 262304"/>
                <a:gd name="connsiteY3" fmla="*/ 3387 h 369462"/>
                <a:gd name="connsiteX4" fmla="*/ 69768 w 262304"/>
                <a:gd name="connsiteY4" fmla="*/ 0 h 369462"/>
                <a:gd name="connsiteX5" fmla="*/ 192549 w 262304"/>
                <a:gd name="connsiteY5" fmla="*/ 0 h 369462"/>
                <a:gd name="connsiteX6" fmla="*/ 253939 w 262304"/>
                <a:gd name="connsiteY6" fmla="*/ 326596 h 369462"/>
                <a:gd name="connsiteX7" fmla="*/ 253604 w 262304"/>
                <a:gd name="connsiteY7" fmla="*/ 326926 h 369462"/>
                <a:gd name="connsiteX8" fmla="*/ 253926 w 262304"/>
                <a:gd name="connsiteY8" fmla="*/ 328637 h 369462"/>
                <a:gd name="connsiteX9" fmla="*/ 131146 w 262304"/>
                <a:gd name="connsiteY9" fmla="*/ 369462 h 369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304" h="369462">
                  <a:moveTo>
                    <a:pt x="131146" y="369462"/>
                  </a:moveTo>
                  <a:cubicBezTo>
                    <a:pt x="77429" y="369462"/>
                    <a:pt x="23713" y="355854"/>
                    <a:pt x="8365" y="328637"/>
                  </a:cubicBezTo>
                  <a:cubicBezTo>
                    <a:pt x="-18493" y="281008"/>
                    <a:pt x="25151" y="108355"/>
                    <a:pt x="57045" y="29470"/>
                  </a:cubicBezTo>
                  <a:lnTo>
                    <a:pt x="69131" y="3387"/>
                  </a:lnTo>
                  <a:lnTo>
                    <a:pt x="69768" y="0"/>
                  </a:lnTo>
                  <a:lnTo>
                    <a:pt x="192549" y="0"/>
                  </a:lnTo>
                  <a:cubicBezTo>
                    <a:pt x="223244" y="54433"/>
                    <a:pt x="284634" y="272163"/>
                    <a:pt x="253939" y="326596"/>
                  </a:cubicBezTo>
                  <a:lnTo>
                    <a:pt x="253604" y="326926"/>
                  </a:lnTo>
                  <a:lnTo>
                    <a:pt x="253926" y="328637"/>
                  </a:lnTo>
                  <a:cubicBezTo>
                    <a:pt x="238579" y="355854"/>
                    <a:pt x="184862" y="369462"/>
                    <a:pt x="131146" y="369462"/>
                  </a:cubicBezTo>
                  <a:close/>
                </a:path>
              </a:pathLst>
            </a:custGeom>
            <a:solidFill>
              <a:srgbClr val="E75035"/>
            </a:solidFill>
            <a:ln w="9525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568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7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875153" y="2985736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你想不想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3907901" y="-1716791"/>
            <a:ext cx="4376057" cy="4376057"/>
            <a:chOff x="3859000" y="-1716791"/>
            <a:chExt cx="4376057" cy="4376057"/>
          </a:xfrm>
        </p:grpSpPr>
        <p:sp>
          <p:nvSpPr>
            <p:cNvPr id="2" name="椭圆 1"/>
            <p:cNvSpPr/>
            <p:nvPr/>
          </p:nvSpPr>
          <p:spPr>
            <a:xfrm>
              <a:off x="3859000" y="-1716791"/>
              <a:ext cx="4376057" cy="4376057"/>
            </a:xfrm>
            <a:prstGeom prst="ellipse">
              <a:avLst/>
            </a:prstGeom>
            <a:solidFill>
              <a:srgbClr val="D24726"/>
            </a:solidFill>
            <a:ln w="76200">
              <a:solidFill>
                <a:srgbClr val="E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3902852" y="205092"/>
              <a:ext cx="42883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0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了解自己</a:t>
              </a:r>
              <a:endParaRPr lang="zh-CN" altLang="en-US" sz="80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907901" y="4047604"/>
            <a:ext cx="4427741" cy="4376057"/>
            <a:chOff x="3956802" y="4047604"/>
            <a:chExt cx="4427741" cy="4376057"/>
          </a:xfrm>
        </p:grpSpPr>
        <p:sp>
          <p:nvSpPr>
            <p:cNvPr id="4" name="椭圆 3"/>
            <p:cNvSpPr/>
            <p:nvPr/>
          </p:nvSpPr>
          <p:spPr>
            <a:xfrm>
              <a:off x="3956802" y="4047604"/>
              <a:ext cx="4376057" cy="4376057"/>
            </a:xfrm>
            <a:prstGeom prst="ellipse">
              <a:avLst/>
            </a:prstGeom>
            <a:solidFill>
              <a:srgbClr val="D24726"/>
            </a:solidFill>
            <a:ln w="76200">
              <a:solidFill>
                <a:srgbClr val="EFC5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4096190" y="5243327"/>
              <a:ext cx="42883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000" dirty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看</a:t>
              </a:r>
              <a:r>
                <a:rPr lang="zh-CN" altLang="en-US" sz="8000" dirty="0" smtClean="0">
                  <a:solidFill>
                    <a:schemeClr val="bg1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懂别人</a:t>
              </a:r>
              <a:endParaRPr lang="zh-CN" altLang="en-US" sz="8000" dirty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674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057713" y="1233054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你想不想工作、生活更</a:t>
            </a:r>
          </a:p>
        </p:txBody>
      </p:sp>
      <p:sp>
        <p:nvSpPr>
          <p:cNvPr id="2" name="椭圆 1"/>
          <p:cNvSpPr/>
          <p:nvPr/>
        </p:nvSpPr>
        <p:spPr>
          <a:xfrm>
            <a:off x="6096000" y="609600"/>
            <a:ext cx="5181600" cy="5181600"/>
          </a:xfrm>
          <a:prstGeom prst="ellipse">
            <a:avLst/>
          </a:prstGeom>
          <a:solidFill>
            <a:srgbClr val="D24726"/>
          </a:solidFill>
          <a:ln w="76200">
            <a:solidFill>
              <a:srgbClr val="EFC5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771807" y="1068037"/>
            <a:ext cx="3775393" cy="44012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快乐</a:t>
            </a:r>
            <a:endParaRPr lang="en-US" altLang="zh-CN" sz="14000" dirty="0" smtClean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  <a:p>
            <a:r>
              <a:rPr lang="zh-CN" altLang="en-US" sz="14000" dirty="0" smtClean="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幸福</a:t>
            </a:r>
            <a:endParaRPr lang="zh-CN" altLang="en-US" sz="14000" dirty="0">
              <a:solidFill>
                <a:schemeClr val="bg1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096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  <p:bldP spid="3" grpId="0"/>
    </p:bldLst>
  </p:timing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Doc" id="{E1E7EDF9-8B79-4E5D-B508-2301E35CD219}" vid="{4342E303-0389-44F2-B6F0-C13C203CC598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8DBC0A1-66E1-4B9D-88C2-9B3A32A2147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欢迎使用 PowerPoint</Template>
  <TotalTime>0</TotalTime>
  <Words>1220</Words>
  <Application>Microsoft Office PowerPoint</Application>
  <PresentationFormat>宽屏</PresentationFormat>
  <Paragraphs>323</Paragraphs>
  <Slides>58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58</vt:i4>
      </vt:variant>
    </vt:vector>
  </HeadingPairs>
  <TitlesOfParts>
    <vt:vector size="73" baseType="lpstr">
      <vt:lpstr>Meiryo</vt:lpstr>
      <vt:lpstr>Microsoft YaHei UI</vt:lpstr>
      <vt:lpstr>MS PGothic</vt:lpstr>
      <vt:lpstr>方正静蕾简体</vt:lpstr>
      <vt:lpstr>方正综艺简体</vt:lpstr>
      <vt:lpstr>宋体</vt:lpstr>
      <vt:lpstr>微软雅黑</vt:lpstr>
      <vt:lpstr>Arial</vt:lpstr>
      <vt:lpstr>Calibri</vt:lpstr>
      <vt:lpstr>Calibri Light</vt:lpstr>
      <vt:lpstr>Segoe UI</vt:lpstr>
      <vt:lpstr>Segoe UI Black</vt:lpstr>
      <vt:lpstr>Segoe UI Light</vt:lpstr>
      <vt:lpstr>WelcomeDoc</vt:lpstr>
      <vt:lpstr>Office Theme</vt:lpstr>
      <vt:lpstr>小时学会DISC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https:/www.ypppt.com</cp:keywords>
  <cp:lastModifiedBy/>
  <cp:revision>1</cp:revision>
  <dcterms:created xsi:type="dcterms:W3CDTF">2014-08-19T22:44:27Z</dcterms:created>
  <dcterms:modified xsi:type="dcterms:W3CDTF">2021-02-13T08:32:04Z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TC029239449991</vt:lpwstr>
  </property>
</Properties>
</file>