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67" r:id="rId4"/>
    <p:sldId id="260" r:id="rId5"/>
    <p:sldId id="269" r:id="rId6"/>
    <p:sldId id="263" r:id="rId7"/>
    <p:sldId id="264" r:id="rId8"/>
    <p:sldId id="272" r:id="rId9"/>
    <p:sldId id="271" r:id="rId10"/>
    <p:sldId id="280" r:id="rId11"/>
    <p:sldId id="265" r:id="rId12"/>
    <p:sldId id="275" r:id="rId13"/>
    <p:sldId id="277" r:id="rId14"/>
    <p:sldId id="279" r:id="rId15"/>
    <p:sldId id="282" r:id="rId16"/>
    <p:sldId id="284" r:id="rId17"/>
    <p:sldId id="278" r:id="rId18"/>
    <p:sldId id="262" r:id="rId19"/>
    <p:sldId id="283" r:id="rId20"/>
    <p:sldId id="261" r:id="rId21"/>
    <p:sldId id="274" r:id="rId22"/>
    <p:sldId id="28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415" userDrawn="1">
          <p15:clr>
            <a:srgbClr val="A4A3A4"/>
          </p15:clr>
        </p15:guide>
        <p15:guide id="3" pos="7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ACA8"/>
    <a:srgbClr val="CC0000"/>
    <a:srgbClr val="D80C18"/>
    <a:srgbClr val="C94417"/>
    <a:srgbClr val="CB3E2B"/>
    <a:srgbClr val="322A20"/>
    <a:srgbClr val="FCEB00"/>
    <a:srgbClr val="F4F51A"/>
    <a:srgbClr val="CE3A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78"/>
      </p:cViewPr>
      <p:guideLst>
        <p:guide orient="horz" pos="288"/>
        <p:guide pos="415"/>
        <p:guide pos="7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E554F-AB04-4E43-AA6F-FD89FD4F515A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FF90A-83C6-45F4-B6F9-E1EFB0441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93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873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39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altLang="zh-CN" sz="1200" b="1" dirty="0">
              <a:solidFill>
                <a:srgbClr val="FCEB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027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54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altLang="zh-CN" sz="1200" b="1" dirty="0">
              <a:solidFill>
                <a:srgbClr val="FCEB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98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54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>
                <a:solidFill>
                  <a:prstClr val="black"/>
                </a:solidFill>
              </a:rPr>
              <a:t>均衡饮食永远放在第一位</a:t>
            </a:r>
            <a:endParaRPr lang="en-US" altLang="zh-CN" sz="1200" dirty="0" smtClean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3841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2029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477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24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74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盐</a:t>
            </a:r>
            <a:endParaRPr lang="en-US" altLang="zh-CN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71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270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6859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11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74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47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75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86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67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>
                <a:solidFill>
                  <a:prstClr val="black"/>
                </a:solidFill>
              </a:rPr>
              <a:t>均衡饮食永远放在第一位</a:t>
            </a:r>
            <a:endParaRPr lang="en-US" altLang="zh-CN" sz="1200" dirty="0" smtClean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FF90A-83C6-45F4-B6F9-E1EFB044175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82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898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81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835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287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548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94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421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370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762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411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288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998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01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913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922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3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8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1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5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55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1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C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1D93A-7DF9-471A-8170-E67DBC533ABB}" type="datetimeFigureOut">
              <a:rPr lang="en-US" smtClean="0"/>
              <a:t>2/13/2021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E3758-9D75-4B2A-A4E9-ED1E1B213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2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3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41535" y="361244"/>
            <a:ext cx="6340197" cy="3293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F4F5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顾中一</a:t>
            </a:r>
            <a:r>
              <a:rPr lang="zh-CN" altLang="en-US" sz="4800" b="1" dirty="0" smtClean="0">
                <a:solidFill>
                  <a:srgbClr val="F4F5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</a:t>
            </a:r>
            <a:r>
              <a:rPr lang="en-US" altLang="zh-CN" sz="4800" b="1" dirty="0" smtClean="0">
                <a:solidFill>
                  <a:srgbClr val="F4F5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r>
              <a:rPr lang="zh-CN" altLang="en-US" sz="8000" b="1" dirty="0" smtClean="0">
                <a:solidFill>
                  <a:srgbClr val="F4F5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我们到底应该</a:t>
            </a:r>
            <a:endParaRPr lang="en-US" altLang="zh-CN" sz="8000" b="1" dirty="0" smtClean="0">
              <a:solidFill>
                <a:srgbClr val="F4F5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0" b="1" dirty="0" smtClean="0">
                <a:solidFill>
                  <a:srgbClr val="F4F5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怎么吃？</a:t>
            </a:r>
            <a:endParaRPr lang="zh-CN" altLang="en-US" sz="8000" b="1" dirty="0">
              <a:solidFill>
                <a:srgbClr val="F4F5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667" b="99667" l="10000" r="97250">
                        <a14:foregroundMark x1="67000" y1="32500" x2="72750" y2="41833"/>
                        <a14:foregroundMark x1="44000" y1="40833" x2="29500" y2="48500"/>
                        <a14:foregroundMark x1="46500" y1="38833" x2="33000" y2="41167"/>
                        <a14:foregroundMark x1="46500" y1="37833" x2="37500" y2="38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732" y="822136"/>
            <a:ext cx="4590197" cy="68065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41535" y="5678730"/>
            <a:ext cx="31454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科学文献技术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</a:t>
            </a:r>
            <a:endParaRPr lang="en-US" altLang="zh-CN" sz="11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寻求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突破和改变的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阿力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723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5866361" y="-1260856"/>
            <a:ext cx="7353295" cy="8694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5900" b="1" dirty="0">
                <a:solidFill>
                  <a:srgbClr val="FCEB00"/>
                </a:solidFill>
              </a:rPr>
              <a:t>？</a:t>
            </a:r>
            <a:endParaRPr lang="zh-CN" altLang="en-US" sz="5400" b="1" dirty="0"/>
          </a:p>
        </p:txBody>
      </p:sp>
      <p:grpSp>
        <p:nvGrpSpPr>
          <p:cNvPr id="56" name="组合 55"/>
          <p:cNvGrpSpPr/>
          <p:nvPr/>
        </p:nvGrpSpPr>
        <p:grpSpPr>
          <a:xfrm>
            <a:off x="7130446" y="3345622"/>
            <a:ext cx="2946911" cy="2460818"/>
            <a:chOff x="2303820" y="3345622"/>
            <a:chExt cx="2946911" cy="2460818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100" b="94600" l="10000" r="90000">
                          <a14:foregroundMark x1="50000" y1="13700" x2="60400" y2="13300"/>
                          <a14:foregroundMark x1="49800" y1="17200" x2="63300" y2="16300"/>
                          <a14:foregroundMark x1="48700" y1="20000" x2="62600" y2="21100"/>
                          <a14:foregroundMark x1="45400" y1="10600" x2="60700" y2="10700"/>
                        </a14:backgroundRemoval>
                      </a14:imgEffect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635"/>
            <a:stretch/>
          </p:blipFill>
          <p:spPr>
            <a:xfrm>
              <a:off x="2303820" y="3345622"/>
              <a:ext cx="2946911" cy="2460818"/>
            </a:xfrm>
            <a:prstGeom prst="rect">
              <a:avLst/>
            </a:prstGeom>
            <a:effectLst>
              <a:reflection blurRad="25400" stA="35000" endPos="20000" dist="12700" dir="5400000" sy="-100000" algn="bl" rotWithShape="0"/>
            </a:effectLst>
          </p:spPr>
        </p:pic>
        <p:sp>
          <p:nvSpPr>
            <p:cNvPr id="58" name="圆角矩形 38"/>
            <p:cNvSpPr/>
            <p:nvPr/>
          </p:nvSpPr>
          <p:spPr>
            <a:xfrm rot="10800000">
              <a:off x="3184568" y="3886197"/>
              <a:ext cx="1326450" cy="1757480"/>
            </a:xfrm>
            <a:custGeom>
              <a:avLst/>
              <a:gdLst>
                <a:gd name="connsiteX0" fmla="*/ 0 w 1339715"/>
                <a:gd name="connsiteY0" fmla="*/ 34792 h 1700407"/>
                <a:gd name="connsiteX1" fmla="*/ 34792 w 1339715"/>
                <a:gd name="connsiteY1" fmla="*/ 0 h 1700407"/>
                <a:gd name="connsiteX2" fmla="*/ 1304923 w 1339715"/>
                <a:gd name="connsiteY2" fmla="*/ 0 h 1700407"/>
                <a:gd name="connsiteX3" fmla="*/ 1339715 w 1339715"/>
                <a:gd name="connsiteY3" fmla="*/ 34792 h 1700407"/>
                <a:gd name="connsiteX4" fmla="*/ 1339715 w 1339715"/>
                <a:gd name="connsiteY4" fmla="*/ 1665615 h 1700407"/>
                <a:gd name="connsiteX5" fmla="*/ 1304923 w 1339715"/>
                <a:gd name="connsiteY5" fmla="*/ 1700407 h 1700407"/>
                <a:gd name="connsiteX6" fmla="*/ 34792 w 1339715"/>
                <a:gd name="connsiteY6" fmla="*/ 1700407 h 1700407"/>
                <a:gd name="connsiteX7" fmla="*/ 0 w 1339715"/>
                <a:gd name="connsiteY7" fmla="*/ 1665615 h 1700407"/>
                <a:gd name="connsiteX8" fmla="*/ 0 w 1339715"/>
                <a:gd name="connsiteY8" fmla="*/ 34792 h 1700407"/>
                <a:gd name="connsiteX0" fmla="*/ 0 w 1339715"/>
                <a:gd name="connsiteY0" fmla="*/ 34792 h 1701164"/>
                <a:gd name="connsiteX1" fmla="*/ 34792 w 1339715"/>
                <a:gd name="connsiteY1" fmla="*/ 0 h 1701164"/>
                <a:gd name="connsiteX2" fmla="*/ 1304923 w 1339715"/>
                <a:gd name="connsiteY2" fmla="*/ 0 h 1701164"/>
                <a:gd name="connsiteX3" fmla="*/ 1339715 w 1339715"/>
                <a:gd name="connsiteY3" fmla="*/ 34792 h 1701164"/>
                <a:gd name="connsiteX4" fmla="*/ 1339715 w 1339715"/>
                <a:gd name="connsiteY4" fmla="*/ 1665615 h 1701164"/>
                <a:gd name="connsiteX5" fmla="*/ 1304923 w 1339715"/>
                <a:gd name="connsiteY5" fmla="*/ 1700407 h 1701164"/>
                <a:gd name="connsiteX6" fmla="*/ 669551 w 1339715"/>
                <a:gd name="connsiteY6" fmla="*/ 1701164 h 1701164"/>
                <a:gd name="connsiteX7" fmla="*/ 34792 w 1339715"/>
                <a:gd name="connsiteY7" fmla="*/ 1700407 h 1701164"/>
                <a:gd name="connsiteX8" fmla="*/ 0 w 1339715"/>
                <a:gd name="connsiteY8" fmla="*/ 1665615 h 1701164"/>
                <a:gd name="connsiteX9" fmla="*/ 0 w 1339715"/>
                <a:gd name="connsiteY9" fmla="*/ 34792 h 1701164"/>
                <a:gd name="connsiteX0" fmla="*/ 0 w 1339715"/>
                <a:gd name="connsiteY0" fmla="*/ 34792 h 1739264"/>
                <a:gd name="connsiteX1" fmla="*/ 34792 w 1339715"/>
                <a:gd name="connsiteY1" fmla="*/ 0 h 1739264"/>
                <a:gd name="connsiteX2" fmla="*/ 1304923 w 1339715"/>
                <a:gd name="connsiteY2" fmla="*/ 0 h 1739264"/>
                <a:gd name="connsiteX3" fmla="*/ 1339715 w 1339715"/>
                <a:gd name="connsiteY3" fmla="*/ 34792 h 1739264"/>
                <a:gd name="connsiteX4" fmla="*/ 1339715 w 1339715"/>
                <a:gd name="connsiteY4" fmla="*/ 1665615 h 1739264"/>
                <a:gd name="connsiteX5" fmla="*/ 1304923 w 1339715"/>
                <a:gd name="connsiteY5" fmla="*/ 1700407 h 1739264"/>
                <a:gd name="connsiteX6" fmla="*/ 660026 w 1339715"/>
                <a:gd name="connsiteY6" fmla="*/ 1739264 h 1739264"/>
                <a:gd name="connsiteX7" fmla="*/ 34792 w 1339715"/>
                <a:gd name="connsiteY7" fmla="*/ 1700407 h 1739264"/>
                <a:gd name="connsiteX8" fmla="*/ 0 w 1339715"/>
                <a:gd name="connsiteY8" fmla="*/ 1665615 h 1739264"/>
                <a:gd name="connsiteX9" fmla="*/ 0 w 1339715"/>
                <a:gd name="connsiteY9" fmla="*/ 34792 h 1739264"/>
                <a:gd name="connsiteX0" fmla="*/ 0 w 1339715"/>
                <a:gd name="connsiteY0" fmla="*/ 53008 h 1757480"/>
                <a:gd name="connsiteX1" fmla="*/ 34792 w 1339715"/>
                <a:gd name="connsiteY1" fmla="*/ 18216 h 1757480"/>
                <a:gd name="connsiteX2" fmla="*/ 688601 w 1339715"/>
                <a:gd name="connsiteY2" fmla="*/ 117 h 1757480"/>
                <a:gd name="connsiteX3" fmla="*/ 1304923 w 1339715"/>
                <a:gd name="connsiteY3" fmla="*/ 18216 h 1757480"/>
                <a:gd name="connsiteX4" fmla="*/ 1339715 w 1339715"/>
                <a:gd name="connsiteY4" fmla="*/ 53008 h 1757480"/>
                <a:gd name="connsiteX5" fmla="*/ 1339715 w 1339715"/>
                <a:gd name="connsiteY5" fmla="*/ 1683831 h 1757480"/>
                <a:gd name="connsiteX6" fmla="*/ 1304923 w 1339715"/>
                <a:gd name="connsiteY6" fmla="*/ 1718623 h 1757480"/>
                <a:gd name="connsiteX7" fmla="*/ 660026 w 1339715"/>
                <a:gd name="connsiteY7" fmla="*/ 1757480 h 1757480"/>
                <a:gd name="connsiteX8" fmla="*/ 34792 w 1339715"/>
                <a:gd name="connsiteY8" fmla="*/ 1718623 h 1757480"/>
                <a:gd name="connsiteX9" fmla="*/ 0 w 1339715"/>
                <a:gd name="connsiteY9" fmla="*/ 1683831 h 1757480"/>
                <a:gd name="connsiteX10" fmla="*/ 0 w 1339715"/>
                <a:gd name="connsiteY10" fmla="*/ 53008 h 1757480"/>
                <a:gd name="connsiteX0" fmla="*/ 0 w 1339715"/>
                <a:gd name="connsiteY0" fmla="*/ 53008 h 1757480"/>
                <a:gd name="connsiteX1" fmla="*/ 34792 w 1339715"/>
                <a:gd name="connsiteY1" fmla="*/ 18216 h 1757480"/>
                <a:gd name="connsiteX2" fmla="*/ 688601 w 1339715"/>
                <a:gd name="connsiteY2" fmla="*/ 117 h 1757480"/>
                <a:gd name="connsiteX3" fmla="*/ 1304923 w 1339715"/>
                <a:gd name="connsiteY3" fmla="*/ 18216 h 1757480"/>
                <a:gd name="connsiteX4" fmla="*/ 1339715 w 1339715"/>
                <a:gd name="connsiteY4" fmla="*/ 53008 h 1757480"/>
                <a:gd name="connsiteX5" fmla="*/ 1339715 w 1339715"/>
                <a:gd name="connsiteY5" fmla="*/ 1683831 h 1757480"/>
                <a:gd name="connsiteX6" fmla="*/ 1304923 w 1339715"/>
                <a:gd name="connsiteY6" fmla="*/ 1718623 h 1757480"/>
                <a:gd name="connsiteX7" fmla="*/ 660026 w 1339715"/>
                <a:gd name="connsiteY7" fmla="*/ 1757480 h 1757480"/>
                <a:gd name="connsiteX8" fmla="*/ 225292 w 1339715"/>
                <a:gd name="connsiteY8" fmla="*/ 1737673 h 1757480"/>
                <a:gd name="connsiteX9" fmla="*/ 0 w 1339715"/>
                <a:gd name="connsiteY9" fmla="*/ 1683831 h 1757480"/>
                <a:gd name="connsiteX10" fmla="*/ 0 w 1339715"/>
                <a:gd name="connsiteY10" fmla="*/ 53008 h 1757480"/>
                <a:gd name="connsiteX0" fmla="*/ 0 w 1339715"/>
                <a:gd name="connsiteY0" fmla="*/ 53008 h 1757480"/>
                <a:gd name="connsiteX1" fmla="*/ 34792 w 1339715"/>
                <a:gd name="connsiteY1" fmla="*/ 18216 h 1757480"/>
                <a:gd name="connsiteX2" fmla="*/ 688601 w 1339715"/>
                <a:gd name="connsiteY2" fmla="*/ 117 h 1757480"/>
                <a:gd name="connsiteX3" fmla="*/ 1304923 w 1339715"/>
                <a:gd name="connsiteY3" fmla="*/ 18216 h 1757480"/>
                <a:gd name="connsiteX4" fmla="*/ 1339715 w 1339715"/>
                <a:gd name="connsiteY4" fmla="*/ 53008 h 1757480"/>
                <a:gd name="connsiteX5" fmla="*/ 1339715 w 1339715"/>
                <a:gd name="connsiteY5" fmla="*/ 1683831 h 1757480"/>
                <a:gd name="connsiteX6" fmla="*/ 1090610 w 1339715"/>
                <a:gd name="connsiteY6" fmla="*/ 1737673 h 1757480"/>
                <a:gd name="connsiteX7" fmla="*/ 660026 w 1339715"/>
                <a:gd name="connsiteY7" fmla="*/ 1757480 h 1757480"/>
                <a:gd name="connsiteX8" fmla="*/ 225292 w 1339715"/>
                <a:gd name="connsiteY8" fmla="*/ 1737673 h 1757480"/>
                <a:gd name="connsiteX9" fmla="*/ 0 w 1339715"/>
                <a:gd name="connsiteY9" fmla="*/ 1683831 h 1757480"/>
                <a:gd name="connsiteX10" fmla="*/ 0 w 1339715"/>
                <a:gd name="connsiteY10" fmla="*/ 53008 h 17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9715" h="1757480">
                  <a:moveTo>
                    <a:pt x="0" y="53008"/>
                  </a:moveTo>
                  <a:cubicBezTo>
                    <a:pt x="0" y="33793"/>
                    <a:pt x="15577" y="18216"/>
                    <a:pt x="34792" y="18216"/>
                  </a:cubicBezTo>
                  <a:cubicBezTo>
                    <a:pt x="252728" y="20121"/>
                    <a:pt x="470665" y="-1788"/>
                    <a:pt x="688601" y="117"/>
                  </a:cubicBezTo>
                  <a:lnTo>
                    <a:pt x="1304923" y="18216"/>
                  </a:lnTo>
                  <a:cubicBezTo>
                    <a:pt x="1324138" y="18216"/>
                    <a:pt x="1339715" y="33793"/>
                    <a:pt x="1339715" y="53008"/>
                  </a:cubicBezTo>
                  <a:lnTo>
                    <a:pt x="1339715" y="1683831"/>
                  </a:lnTo>
                  <a:cubicBezTo>
                    <a:pt x="1339715" y="1703046"/>
                    <a:pt x="1109825" y="1737673"/>
                    <a:pt x="1090610" y="1737673"/>
                  </a:cubicBezTo>
                  <a:lnTo>
                    <a:pt x="660026" y="1757480"/>
                  </a:lnTo>
                  <a:lnTo>
                    <a:pt x="225292" y="1737673"/>
                  </a:lnTo>
                  <a:cubicBezTo>
                    <a:pt x="206077" y="1737673"/>
                    <a:pt x="0" y="1703046"/>
                    <a:pt x="0" y="1683831"/>
                  </a:cubicBezTo>
                  <a:lnTo>
                    <a:pt x="0" y="53008"/>
                  </a:lnTo>
                  <a:close/>
                </a:path>
              </a:pathLst>
            </a:custGeom>
            <a:gradFill>
              <a:gsLst>
                <a:gs pos="0">
                  <a:srgbClr val="CC0000"/>
                </a:gs>
                <a:gs pos="25000">
                  <a:srgbClr val="C94417"/>
                </a:gs>
                <a:gs pos="85000">
                  <a:srgbClr val="D80C18"/>
                </a:gs>
                <a:gs pos="100000">
                  <a:srgbClr val="322A20">
                    <a:lumMod val="95000"/>
                    <a:lumOff val="5000"/>
                  </a:srgbClr>
                </a:gs>
              </a:gsLst>
              <a:lin ang="21594000" scaled="0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7986239" y="4030606"/>
            <a:ext cx="1364212" cy="1323439"/>
          </a:xfrm>
          <a:prstGeom prst="rect">
            <a:avLst/>
          </a:prstGeom>
          <a:effectLst>
            <a:reflection blurRad="25400" stA="35000" endPos="20000" dist="12700" dir="5400000" sy="-100000" algn="bl" rotWithShape="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FCEB00"/>
                </a:solidFill>
                <a:effectLst>
                  <a:outerShdw blurRad="12700" dist="38100" dir="2700000" sx="101000" sy="101000" algn="tl" rotWithShape="0">
                    <a:prstClr val="black">
                      <a:alpha val="76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r>
              <a:rPr lang="zh-CN" altLang="en-US" sz="2000" b="1" dirty="0">
                <a:solidFill>
                  <a:srgbClr val="FCEB00"/>
                </a:solidFill>
                <a:effectLst>
                  <a:outerShdw blurRad="12700" dist="38100" dir="2700000" sx="101000" sy="101000" algn="tl" rotWithShape="0">
                    <a:prstClr val="black">
                      <a:alpha val="76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吃甜食将加工食品改为粗粮全谷物</a:t>
            </a:r>
            <a:endParaRPr lang="en-US" altLang="zh-CN" sz="2000" b="1" dirty="0">
              <a:solidFill>
                <a:srgbClr val="FCEB00"/>
              </a:solidFill>
              <a:effectLst>
                <a:outerShdw blurRad="12700" dist="38100" dir="2700000" sx="101000" sy="101000" algn="tl" rotWithShape="0">
                  <a:prstClr val="black">
                    <a:alpha val="76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5388401" y="3345622"/>
            <a:ext cx="2946911" cy="2460818"/>
            <a:chOff x="5215120" y="3345622"/>
            <a:chExt cx="2946911" cy="2460818"/>
          </a:xfrm>
        </p:grpSpPr>
        <p:grpSp>
          <p:nvGrpSpPr>
            <p:cNvPr id="53" name="组合 52"/>
            <p:cNvGrpSpPr/>
            <p:nvPr/>
          </p:nvGrpSpPr>
          <p:grpSpPr>
            <a:xfrm>
              <a:off x="5215120" y="3345622"/>
              <a:ext cx="2946911" cy="2460818"/>
              <a:chOff x="2303820" y="3345622"/>
              <a:chExt cx="2946911" cy="2460818"/>
            </a:xfrm>
          </p:grpSpPr>
          <p:pic>
            <p:nvPicPr>
              <p:cNvPr id="54" name="图片 5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8100" b="94600" l="10000" r="90000">
                            <a14:foregroundMark x1="50000" y1="13700" x2="60400" y2="13300"/>
                            <a14:foregroundMark x1="49800" y1="17200" x2="63300" y2="16300"/>
                            <a14:foregroundMark x1="48700" y1="20000" x2="62600" y2="21100"/>
                            <a14:foregroundMark x1="45400" y1="10600" x2="60700" y2="10700"/>
                          </a14:backgroundRemoval>
                        </a14:imgEffect>
                        <a14:imgEffect>
                          <a14:sharpenSoften amount="-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35"/>
              <a:stretch/>
            </p:blipFill>
            <p:spPr>
              <a:xfrm>
                <a:off x="2303820" y="3345622"/>
                <a:ext cx="2946911" cy="2460818"/>
              </a:xfrm>
              <a:prstGeom prst="rect">
                <a:avLst/>
              </a:prstGeom>
              <a:effectLst>
                <a:reflection blurRad="25400" stA="35000" endPos="20000" dist="12700" dir="5400000" sy="-100000" algn="bl" rotWithShape="0"/>
              </a:effectLst>
            </p:spPr>
          </p:pic>
          <p:sp>
            <p:nvSpPr>
              <p:cNvPr id="55" name="圆角矩形 38"/>
              <p:cNvSpPr/>
              <p:nvPr/>
            </p:nvSpPr>
            <p:spPr>
              <a:xfrm rot="10800000">
                <a:off x="3184568" y="3886197"/>
                <a:ext cx="1326450" cy="1757480"/>
              </a:xfrm>
              <a:custGeom>
                <a:avLst/>
                <a:gdLst>
                  <a:gd name="connsiteX0" fmla="*/ 0 w 1339715"/>
                  <a:gd name="connsiteY0" fmla="*/ 34792 h 1700407"/>
                  <a:gd name="connsiteX1" fmla="*/ 34792 w 1339715"/>
                  <a:gd name="connsiteY1" fmla="*/ 0 h 1700407"/>
                  <a:gd name="connsiteX2" fmla="*/ 1304923 w 1339715"/>
                  <a:gd name="connsiteY2" fmla="*/ 0 h 1700407"/>
                  <a:gd name="connsiteX3" fmla="*/ 1339715 w 1339715"/>
                  <a:gd name="connsiteY3" fmla="*/ 34792 h 1700407"/>
                  <a:gd name="connsiteX4" fmla="*/ 1339715 w 1339715"/>
                  <a:gd name="connsiteY4" fmla="*/ 1665615 h 1700407"/>
                  <a:gd name="connsiteX5" fmla="*/ 1304923 w 1339715"/>
                  <a:gd name="connsiteY5" fmla="*/ 1700407 h 1700407"/>
                  <a:gd name="connsiteX6" fmla="*/ 34792 w 1339715"/>
                  <a:gd name="connsiteY6" fmla="*/ 1700407 h 1700407"/>
                  <a:gd name="connsiteX7" fmla="*/ 0 w 1339715"/>
                  <a:gd name="connsiteY7" fmla="*/ 1665615 h 1700407"/>
                  <a:gd name="connsiteX8" fmla="*/ 0 w 1339715"/>
                  <a:gd name="connsiteY8" fmla="*/ 34792 h 1700407"/>
                  <a:gd name="connsiteX0" fmla="*/ 0 w 1339715"/>
                  <a:gd name="connsiteY0" fmla="*/ 34792 h 1701164"/>
                  <a:gd name="connsiteX1" fmla="*/ 34792 w 1339715"/>
                  <a:gd name="connsiteY1" fmla="*/ 0 h 1701164"/>
                  <a:gd name="connsiteX2" fmla="*/ 1304923 w 1339715"/>
                  <a:gd name="connsiteY2" fmla="*/ 0 h 1701164"/>
                  <a:gd name="connsiteX3" fmla="*/ 1339715 w 1339715"/>
                  <a:gd name="connsiteY3" fmla="*/ 34792 h 1701164"/>
                  <a:gd name="connsiteX4" fmla="*/ 1339715 w 1339715"/>
                  <a:gd name="connsiteY4" fmla="*/ 1665615 h 1701164"/>
                  <a:gd name="connsiteX5" fmla="*/ 1304923 w 1339715"/>
                  <a:gd name="connsiteY5" fmla="*/ 1700407 h 1701164"/>
                  <a:gd name="connsiteX6" fmla="*/ 669551 w 1339715"/>
                  <a:gd name="connsiteY6" fmla="*/ 1701164 h 1701164"/>
                  <a:gd name="connsiteX7" fmla="*/ 34792 w 1339715"/>
                  <a:gd name="connsiteY7" fmla="*/ 1700407 h 1701164"/>
                  <a:gd name="connsiteX8" fmla="*/ 0 w 1339715"/>
                  <a:gd name="connsiteY8" fmla="*/ 1665615 h 1701164"/>
                  <a:gd name="connsiteX9" fmla="*/ 0 w 1339715"/>
                  <a:gd name="connsiteY9" fmla="*/ 34792 h 1701164"/>
                  <a:gd name="connsiteX0" fmla="*/ 0 w 1339715"/>
                  <a:gd name="connsiteY0" fmla="*/ 34792 h 1739264"/>
                  <a:gd name="connsiteX1" fmla="*/ 34792 w 1339715"/>
                  <a:gd name="connsiteY1" fmla="*/ 0 h 1739264"/>
                  <a:gd name="connsiteX2" fmla="*/ 1304923 w 1339715"/>
                  <a:gd name="connsiteY2" fmla="*/ 0 h 1739264"/>
                  <a:gd name="connsiteX3" fmla="*/ 1339715 w 1339715"/>
                  <a:gd name="connsiteY3" fmla="*/ 34792 h 1739264"/>
                  <a:gd name="connsiteX4" fmla="*/ 1339715 w 1339715"/>
                  <a:gd name="connsiteY4" fmla="*/ 1665615 h 1739264"/>
                  <a:gd name="connsiteX5" fmla="*/ 1304923 w 1339715"/>
                  <a:gd name="connsiteY5" fmla="*/ 1700407 h 1739264"/>
                  <a:gd name="connsiteX6" fmla="*/ 660026 w 1339715"/>
                  <a:gd name="connsiteY6" fmla="*/ 1739264 h 1739264"/>
                  <a:gd name="connsiteX7" fmla="*/ 34792 w 1339715"/>
                  <a:gd name="connsiteY7" fmla="*/ 1700407 h 1739264"/>
                  <a:gd name="connsiteX8" fmla="*/ 0 w 1339715"/>
                  <a:gd name="connsiteY8" fmla="*/ 1665615 h 1739264"/>
                  <a:gd name="connsiteX9" fmla="*/ 0 w 1339715"/>
                  <a:gd name="connsiteY9" fmla="*/ 34792 h 1739264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304923 w 1339715"/>
                  <a:gd name="connsiteY6" fmla="*/ 1718623 h 1757480"/>
                  <a:gd name="connsiteX7" fmla="*/ 660026 w 1339715"/>
                  <a:gd name="connsiteY7" fmla="*/ 1757480 h 1757480"/>
                  <a:gd name="connsiteX8" fmla="*/ 34792 w 1339715"/>
                  <a:gd name="connsiteY8" fmla="*/ 171862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304923 w 1339715"/>
                  <a:gd name="connsiteY6" fmla="*/ 1718623 h 1757480"/>
                  <a:gd name="connsiteX7" fmla="*/ 660026 w 1339715"/>
                  <a:gd name="connsiteY7" fmla="*/ 1757480 h 1757480"/>
                  <a:gd name="connsiteX8" fmla="*/ 225292 w 1339715"/>
                  <a:gd name="connsiteY8" fmla="*/ 173767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090610 w 1339715"/>
                  <a:gd name="connsiteY6" fmla="*/ 1737673 h 1757480"/>
                  <a:gd name="connsiteX7" fmla="*/ 660026 w 1339715"/>
                  <a:gd name="connsiteY7" fmla="*/ 1757480 h 1757480"/>
                  <a:gd name="connsiteX8" fmla="*/ 225292 w 1339715"/>
                  <a:gd name="connsiteY8" fmla="*/ 173767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9715" h="1757480">
                    <a:moveTo>
                      <a:pt x="0" y="53008"/>
                    </a:moveTo>
                    <a:cubicBezTo>
                      <a:pt x="0" y="33793"/>
                      <a:pt x="15577" y="18216"/>
                      <a:pt x="34792" y="18216"/>
                    </a:cubicBezTo>
                    <a:cubicBezTo>
                      <a:pt x="252728" y="20121"/>
                      <a:pt x="470665" y="-1788"/>
                      <a:pt x="688601" y="117"/>
                    </a:cubicBezTo>
                    <a:lnTo>
                      <a:pt x="1304923" y="18216"/>
                    </a:lnTo>
                    <a:cubicBezTo>
                      <a:pt x="1324138" y="18216"/>
                      <a:pt x="1339715" y="33793"/>
                      <a:pt x="1339715" y="53008"/>
                    </a:cubicBezTo>
                    <a:lnTo>
                      <a:pt x="1339715" y="1683831"/>
                    </a:lnTo>
                    <a:cubicBezTo>
                      <a:pt x="1339715" y="1703046"/>
                      <a:pt x="1109825" y="1737673"/>
                      <a:pt x="1090610" y="1737673"/>
                    </a:cubicBezTo>
                    <a:lnTo>
                      <a:pt x="660026" y="1757480"/>
                    </a:lnTo>
                    <a:lnTo>
                      <a:pt x="225292" y="1737673"/>
                    </a:lnTo>
                    <a:cubicBezTo>
                      <a:pt x="206077" y="1737673"/>
                      <a:pt x="0" y="1703046"/>
                      <a:pt x="0" y="1683831"/>
                    </a:cubicBezTo>
                    <a:lnTo>
                      <a:pt x="0" y="53008"/>
                    </a:lnTo>
                    <a:close/>
                  </a:path>
                </a:pathLst>
              </a:custGeom>
              <a:gradFill>
                <a:gsLst>
                  <a:gs pos="0">
                    <a:srgbClr val="CC0000"/>
                  </a:gs>
                  <a:gs pos="25000">
                    <a:srgbClr val="C94417"/>
                  </a:gs>
                  <a:gs pos="85000">
                    <a:srgbClr val="D80C18"/>
                  </a:gs>
                  <a:gs pos="100000">
                    <a:srgbClr val="322A20">
                      <a:lumMod val="95000"/>
                      <a:lumOff val="5000"/>
                    </a:srgbClr>
                  </a:gs>
                </a:gsLst>
                <a:lin ang="21594000" scaled="0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6098177" y="4030606"/>
              <a:ext cx="1359866" cy="1200329"/>
            </a:xfrm>
            <a:prstGeom prst="rect">
              <a:avLst/>
            </a:prstGeom>
            <a:effectLst>
              <a:reflection blurRad="25400" stA="35000" endPos="20000" dist="12700" dir="5400000" sy="-100000" algn="bl" rotWithShape="0"/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FCEB00"/>
                  </a:solidFill>
                  <a:effectLst>
                    <a:outerShdw blurRad="12700" dist="38100" dir="2700000" sx="101000" sy="101000" algn="tl" rotWithShape="0">
                      <a:prstClr val="black">
                        <a:alpha val="76000"/>
                      </a:prst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少肥肉拒绝</a:t>
              </a:r>
              <a:r>
                <a:rPr lang="zh-CN" altLang="en-US" sz="2400" b="1" dirty="0">
                  <a:solidFill>
                    <a:srgbClr val="FCEB00"/>
                  </a:solidFill>
                  <a:effectLst>
                    <a:outerShdw blurRad="12700" dist="38100" dir="2700000" sx="101000" sy="101000" algn="tl" rotWithShape="0">
                      <a:prstClr val="black">
                        <a:alpha val="76000"/>
                      </a:prst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油炸食品</a:t>
              </a:r>
              <a:endParaRPr lang="en-US" altLang="zh-CN" sz="2400" b="1" dirty="0">
                <a:solidFill>
                  <a:srgbClr val="FCEB00"/>
                </a:solidFill>
                <a:effectLst>
                  <a:outerShdw blurRad="12700" dist="38100" dir="2700000" sx="101000" sy="101000" algn="tl" rotWithShape="0">
                    <a:prstClr val="black">
                      <a:alpha val="76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646356" y="3345622"/>
            <a:ext cx="2946911" cy="2460818"/>
            <a:chOff x="3619270" y="3345622"/>
            <a:chExt cx="2946911" cy="2460818"/>
          </a:xfrm>
        </p:grpSpPr>
        <p:grpSp>
          <p:nvGrpSpPr>
            <p:cNvPr id="50" name="组合 49"/>
            <p:cNvGrpSpPr/>
            <p:nvPr/>
          </p:nvGrpSpPr>
          <p:grpSpPr>
            <a:xfrm>
              <a:off x="3619270" y="3345622"/>
              <a:ext cx="2946911" cy="2460818"/>
              <a:chOff x="2303820" y="3345622"/>
              <a:chExt cx="2946911" cy="2460818"/>
            </a:xfrm>
          </p:grpSpPr>
          <p:pic>
            <p:nvPicPr>
              <p:cNvPr id="51" name="图片 5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8100" b="94600" l="10000" r="90000">
                            <a14:foregroundMark x1="50000" y1="13700" x2="60400" y2="13300"/>
                            <a14:foregroundMark x1="49800" y1="17200" x2="63300" y2="16300"/>
                            <a14:foregroundMark x1="48700" y1="20000" x2="62600" y2="21100"/>
                            <a14:foregroundMark x1="45400" y1="10600" x2="60700" y2="10700"/>
                          </a14:backgroundRemoval>
                        </a14:imgEffect>
                        <a14:imgEffect>
                          <a14:sharpenSoften amount="-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35"/>
              <a:stretch/>
            </p:blipFill>
            <p:spPr>
              <a:xfrm>
                <a:off x="2303820" y="3345622"/>
                <a:ext cx="2946911" cy="2460818"/>
              </a:xfrm>
              <a:prstGeom prst="rect">
                <a:avLst/>
              </a:prstGeom>
              <a:effectLst>
                <a:reflection blurRad="25400" stA="35000" endPos="20000" dist="12700" dir="5400000" sy="-100000" algn="bl" rotWithShape="0"/>
              </a:effectLst>
            </p:spPr>
          </p:pic>
          <p:sp>
            <p:nvSpPr>
              <p:cNvPr id="52" name="圆角矩形 38"/>
              <p:cNvSpPr/>
              <p:nvPr/>
            </p:nvSpPr>
            <p:spPr>
              <a:xfrm rot="10800000">
                <a:off x="3184568" y="3886197"/>
                <a:ext cx="1326450" cy="1757480"/>
              </a:xfrm>
              <a:custGeom>
                <a:avLst/>
                <a:gdLst>
                  <a:gd name="connsiteX0" fmla="*/ 0 w 1339715"/>
                  <a:gd name="connsiteY0" fmla="*/ 34792 h 1700407"/>
                  <a:gd name="connsiteX1" fmla="*/ 34792 w 1339715"/>
                  <a:gd name="connsiteY1" fmla="*/ 0 h 1700407"/>
                  <a:gd name="connsiteX2" fmla="*/ 1304923 w 1339715"/>
                  <a:gd name="connsiteY2" fmla="*/ 0 h 1700407"/>
                  <a:gd name="connsiteX3" fmla="*/ 1339715 w 1339715"/>
                  <a:gd name="connsiteY3" fmla="*/ 34792 h 1700407"/>
                  <a:gd name="connsiteX4" fmla="*/ 1339715 w 1339715"/>
                  <a:gd name="connsiteY4" fmla="*/ 1665615 h 1700407"/>
                  <a:gd name="connsiteX5" fmla="*/ 1304923 w 1339715"/>
                  <a:gd name="connsiteY5" fmla="*/ 1700407 h 1700407"/>
                  <a:gd name="connsiteX6" fmla="*/ 34792 w 1339715"/>
                  <a:gd name="connsiteY6" fmla="*/ 1700407 h 1700407"/>
                  <a:gd name="connsiteX7" fmla="*/ 0 w 1339715"/>
                  <a:gd name="connsiteY7" fmla="*/ 1665615 h 1700407"/>
                  <a:gd name="connsiteX8" fmla="*/ 0 w 1339715"/>
                  <a:gd name="connsiteY8" fmla="*/ 34792 h 1700407"/>
                  <a:gd name="connsiteX0" fmla="*/ 0 w 1339715"/>
                  <a:gd name="connsiteY0" fmla="*/ 34792 h 1701164"/>
                  <a:gd name="connsiteX1" fmla="*/ 34792 w 1339715"/>
                  <a:gd name="connsiteY1" fmla="*/ 0 h 1701164"/>
                  <a:gd name="connsiteX2" fmla="*/ 1304923 w 1339715"/>
                  <a:gd name="connsiteY2" fmla="*/ 0 h 1701164"/>
                  <a:gd name="connsiteX3" fmla="*/ 1339715 w 1339715"/>
                  <a:gd name="connsiteY3" fmla="*/ 34792 h 1701164"/>
                  <a:gd name="connsiteX4" fmla="*/ 1339715 w 1339715"/>
                  <a:gd name="connsiteY4" fmla="*/ 1665615 h 1701164"/>
                  <a:gd name="connsiteX5" fmla="*/ 1304923 w 1339715"/>
                  <a:gd name="connsiteY5" fmla="*/ 1700407 h 1701164"/>
                  <a:gd name="connsiteX6" fmla="*/ 669551 w 1339715"/>
                  <a:gd name="connsiteY6" fmla="*/ 1701164 h 1701164"/>
                  <a:gd name="connsiteX7" fmla="*/ 34792 w 1339715"/>
                  <a:gd name="connsiteY7" fmla="*/ 1700407 h 1701164"/>
                  <a:gd name="connsiteX8" fmla="*/ 0 w 1339715"/>
                  <a:gd name="connsiteY8" fmla="*/ 1665615 h 1701164"/>
                  <a:gd name="connsiteX9" fmla="*/ 0 w 1339715"/>
                  <a:gd name="connsiteY9" fmla="*/ 34792 h 1701164"/>
                  <a:gd name="connsiteX0" fmla="*/ 0 w 1339715"/>
                  <a:gd name="connsiteY0" fmla="*/ 34792 h 1739264"/>
                  <a:gd name="connsiteX1" fmla="*/ 34792 w 1339715"/>
                  <a:gd name="connsiteY1" fmla="*/ 0 h 1739264"/>
                  <a:gd name="connsiteX2" fmla="*/ 1304923 w 1339715"/>
                  <a:gd name="connsiteY2" fmla="*/ 0 h 1739264"/>
                  <a:gd name="connsiteX3" fmla="*/ 1339715 w 1339715"/>
                  <a:gd name="connsiteY3" fmla="*/ 34792 h 1739264"/>
                  <a:gd name="connsiteX4" fmla="*/ 1339715 w 1339715"/>
                  <a:gd name="connsiteY4" fmla="*/ 1665615 h 1739264"/>
                  <a:gd name="connsiteX5" fmla="*/ 1304923 w 1339715"/>
                  <a:gd name="connsiteY5" fmla="*/ 1700407 h 1739264"/>
                  <a:gd name="connsiteX6" fmla="*/ 660026 w 1339715"/>
                  <a:gd name="connsiteY6" fmla="*/ 1739264 h 1739264"/>
                  <a:gd name="connsiteX7" fmla="*/ 34792 w 1339715"/>
                  <a:gd name="connsiteY7" fmla="*/ 1700407 h 1739264"/>
                  <a:gd name="connsiteX8" fmla="*/ 0 w 1339715"/>
                  <a:gd name="connsiteY8" fmla="*/ 1665615 h 1739264"/>
                  <a:gd name="connsiteX9" fmla="*/ 0 w 1339715"/>
                  <a:gd name="connsiteY9" fmla="*/ 34792 h 1739264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304923 w 1339715"/>
                  <a:gd name="connsiteY6" fmla="*/ 1718623 h 1757480"/>
                  <a:gd name="connsiteX7" fmla="*/ 660026 w 1339715"/>
                  <a:gd name="connsiteY7" fmla="*/ 1757480 h 1757480"/>
                  <a:gd name="connsiteX8" fmla="*/ 34792 w 1339715"/>
                  <a:gd name="connsiteY8" fmla="*/ 171862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304923 w 1339715"/>
                  <a:gd name="connsiteY6" fmla="*/ 1718623 h 1757480"/>
                  <a:gd name="connsiteX7" fmla="*/ 660026 w 1339715"/>
                  <a:gd name="connsiteY7" fmla="*/ 1757480 h 1757480"/>
                  <a:gd name="connsiteX8" fmla="*/ 225292 w 1339715"/>
                  <a:gd name="connsiteY8" fmla="*/ 173767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090610 w 1339715"/>
                  <a:gd name="connsiteY6" fmla="*/ 1737673 h 1757480"/>
                  <a:gd name="connsiteX7" fmla="*/ 660026 w 1339715"/>
                  <a:gd name="connsiteY7" fmla="*/ 1757480 h 1757480"/>
                  <a:gd name="connsiteX8" fmla="*/ 225292 w 1339715"/>
                  <a:gd name="connsiteY8" fmla="*/ 173767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9715" h="1757480">
                    <a:moveTo>
                      <a:pt x="0" y="53008"/>
                    </a:moveTo>
                    <a:cubicBezTo>
                      <a:pt x="0" y="33793"/>
                      <a:pt x="15577" y="18216"/>
                      <a:pt x="34792" y="18216"/>
                    </a:cubicBezTo>
                    <a:cubicBezTo>
                      <a:pt x="252728" y="20121"/>
                      <a:pt x="470665" y="-1788"/>
                      <a:pt x="688601" y="117"/>
                    </a:cubicBezTo>
                    <a:lnTo>
                      <a:pt x="1304923" y="18216"/>
                    </a:lnTo>
                    <a:cubicBezTo>
                      <a:pt x="1324138" y="18216"/>
                      <a:pt x="1339715" y="33793"/>
                      <a:pt x="1339715" y="53008"/>
                    </a:cubicBezTo>
                    <a:lnTo>
                      <a:pt x="1339715" y="1683831"/>
                    </a:lnTo>
                    <a:cubicBezTo>
                      <a:pt x="1339715" y="1703046"/>
                      <a:pt x="1109825" y="1737673"/>
                      <a:pt x="1090610" y="1737673"/>
                    </a:cubicBezTo>
                    <a:lnTo>
                      <a:pt x="660026" y="1757480"/>
                    </a:lnTo>
                    <a:lnTo>
                      <a:pt x="225292" y="1737673"/>
                    </a:lnTo>
                    <a:cubicBezTo>
                      <a:pt x="206077" y="1737673"/>
                      <a:pt x="0" y="1703046"/>
                      <a:pt x="0" y="1683831"/>
                    </a:cubicBezTo>
                    <a:lnTo>
                      <a:pt x="0" y="53008"/>
                    </a:lnTo>
                    <a:close/>
                  </a:path>
                </a:pathLst>
              </a:custGeom>
              <a:gradFill>
                <a:gsLst>
                  <a:gs pos="0">
                    <a:srgbClr val="CC0000"/>
                  </a:gs>
                  <a:gs pos="25000">
                    <a:srgbClr val="C94417"/>
                  </a:gs>
                  <a:gs pos="85000">
                    <a:srgbClr val="D80C18"/>
                  </a:gs>
                  <a:gs pos="100000">
                    <a:srgbClr val="322A20">
                      <a:lumMod val="95000"/>
                      <a:lumOff val="5000"/>
                    </a:srgbClr>
                  </a:gs>
                </a:gsLst>
                <a:lin ang="21594000" scaled="0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4455831" y="4030606"/>
              <a:ext cx="1389384" cy="1200329"/>
            </a:xfrm>
            <a:prstGeom prst="rect">
              <a:avLst/>
            </a:prstGeom>
            <a:effectLst>
              <a:reflection blurRad="25400" stA="35000" endPos="20000" dist="12700" dir="5400000" sy="-100000" algn="bl" rotWithShape="0"/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FCEB00"/>
                  </a:solidFill>
                  <a:effectLst>
                    <a:outerShdw blurRad="12700" dist="38100" dir="2700000" sx="101000" sy="101000" algn="tl" rotWithShape="0">
                      <a:prstClr val="black">
                        <a:alpha val="76000"/>
                      </a:prst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饭后漱口每天刷牙</a:t>
              </a:r>
              <a:endParaRPr lang="en-US" altLang="zh-CN" sz="2400" b="1" dirty="0">
                <a:solidFill>
                  <a:srgbClr val="FCEB00"/>
                </a:solidFill>
                <a:effectLst>
                  <a:outerShdw blurRad="12700" dist="38100" dir="2700000" sx="101000" sy="101000" algn="tl" rotWithShape="0">
                    <a:prstClr val="black">
                      <a:alpha val="76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100" b="94600" l="10000" r="90000">
                        <a14:foregroundMark x1="50000" y1="13700" x2="60400" y2="13300"/>
                        <a14:foregroundMark x1="49800" y1="17200" x2="63300" y2="16300"/>
                        <a14:foregroundMark x1="48700" y1="20000" x2="62600" y2="21100"/>
                        <a14:foregroundMark x1="45400" y1="10600" x2="60700" y2="10700"/>
                      </a14:backgroundRemoval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635"/>
          <a:stretch/>
        </p:blipFill>
        <p:spPr>
          <a:xfrm>
            <a:off x="162266" y="3345622"/>
            <a:ext cx="2946911" cy="2460818"/>
          </a:xfrm>
          <a:prstGeom prst="rect">
            <a:avLst/>
          </a:prstGeom>
          <a:effectLst>
            <a:reflection blurRad="25400" stA="35000" endPos="20000" dist="12700" dir="5400000" sy="-100000" algn="bl" rotWithShape="0"/>
          </a:effectLst>
        </p:spPr>
      </p:pic>
      <p:sp>
        <p:nvSpPr>
          <p:cNvPr id="34" name="矩形 33"/>
          <p:cNvSpPr/>
          <p:nvPr/>
        </p:nvSpPr>
        <p:spPr>
          <a:xfrm>
            <a:off x="850678" y="436213"/>
            <a:ext cx="433965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0800" b="1" dirty="0" smtClean="0">
                <a:solidFill>
                  <a:srgbClr val="FCEB00"/>
                </a:solidFill>
              </a:rPr>
              <a:t>怕上火</a:t>
            </a:r>
            <a:endParaRPr lang="en-US" altLang="zh-CN" sz="10800" dirty="0">
              <a:solidFill>
                <a:srgbClr val="FCEB00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405020" y="2486792"/>
            <a:ext cx="5455340" cy="64633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+mn-ea"/>
              </a:rPr>
              <a:t>除了那啥</a:t>
            </a: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，</a:t>
            </a:r>
            <a:r>
              <a:rPr lang="zh-CN" altLang="en-US" sz="3600" dirty="0" smtClean="0">
                <a:solidFill>
                  <a:schemeClr val="bg1"/>
                </a:solidFill>
                <a:latin typeface="+mn-ea"/>
              </a:rPr>
              <a:t>   你</a:t>
            </a: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还可以</a:t>
            </a:r>
            <a:r>
              <a:rPr lang="en-US" altLang="zh-CN" sz="3600" dirty="0" smtClean="0">
                <a:solidFill>
                  <a:schemeClr val="bg1"/>
                </a:solidFill>
                <a:latin typeface="+mn-ea"/>
              </a:rPr>
              <a:t>……</a:t>
            </a:r>
            <a:endParaRPr lang="zh-CN" altLang="en-US" sz="36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904311" y="3345622"/>
            <a:ext cx="2946911" cy="2460818"/>
            <a:chOff x="2303820" y="3345622"/>
            <a:chExt cx="2946911" cy="2460818"/>
          </a:xfrm>
        </p:grpSpPr>
        <p:grpSp>
          <p:nvGrpSpPr>
            <p:cNvPr id="49" name="组合 48"/>
            <p:cNvGrpSpPr/>
            <p:nvPr/>
          </p:nvGrpSpPr>
          <p:grpSpPr>
            <a:xfrm>
              <a:off x="2303820" y="3345622"/>
              <a:ext cx="2946911" cy="2460818"/>
              <a:chOff x="2303820" y="3345622"/>
              <a:chExt cx="2946911" cy="2460818"/>
            </a:xfrm>
          </p:grpSpPr>
          <p:pic>
            <p:nvPicPr>
              <p:cNvPr id="48" name="图片 4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8100" b="94600" l="10000" r="90000">
                            <a14:foregroundMark x1="50000" y1="13700" x2="60400" y2="13300"/>
                            <a14:foregroundMark x1="49800" y1="17200" x2="63300" y2="16300"/>
                            <a14:foregroundMark x1="48700" y1="20000" x2="62600" y2="21100"/>
                            <a14:foregroundMark x1="45400" y1="10600" x2="60700" y2="10700"/>
                          </a14:backgroundRemoval>
                        </a14:imgEffect>
                        <a14:imgEffect>
                          <a14:sharpenSoften amount="-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35"/>
              <a:stretch/>
            </p:blipFill>
            <p:spPr>
              <a:xfrm>
                <a:off x="2303820" y="3345622"/>
                <a:ext cx="2946911" cy="2460818"/>
              </a:xfrm>
              <a:prstGeom prst="rect">
                <a:avLst/>
              </a:prstGeom>
              <a:effectLst>
                <a:reflection blurRad="25400" stA="35000" endPos="20000" dist="12700" dir="5400000" sy="-100000" algn="bl" rotWithShape="0"/>
              </a:effectLst>
            </p:spPr>
          </p:pic>
          <p:sp>
            <p:nvSpPr>
              <p:cNvPr id="39" name="圆角矩形 38"/>
              <p:cNvSpPr/>
              <p:nvPr/>
            </p:nvSpPr>
            <p:spPr>
              <a:xfrm rot="10800000">
                <a:off x="3184568" y="3886197"/>
                <a:ext cx="1326450" cy="1757480"/>
              </a:xfrm>
              <a:custGeom>
                <a:avLst/>
                <a:gdLst>
                  <a:gd name="connsiteX0" fmla="*/ 0 w 1339715"/>
                  <a:gd name="connsiteY0" fmla="*/ 34792 h 1700407"/>
                  <a:gd name="connsiteX1" fmla="*/ 34792 w 1339715"/>
                  <a:gd name="connsiteY1" fmla="*/ 0 h 1700407"/>
                  <a:gd name="connsiteX2" fmla="*/ 1304923 w 1339715"/>
                  <a:gd name="connsiteY2" fmla="*/ 0 h 1700407"/>
                  <a:gd name="connsiteX3" fmla="*/ 1339715 w 1339715"/>
                  <a:gd name="connsiteY3" fmla="*/ 34792 h 1700407"/>
                  <a:gd name="connsiteX4" fmla="*/ 1339715 w 1339715"/>
                  <a:gd name="connsiteY4" fmla="*/ 1665615 h 1700407"/>
                  <a:gd name="connsiteX5" fmla="*/ 1304923 w 1339715"/>
                  <a:gd name="connsiteY5" fmla="*/ 1700407 h 1700407"/>
                  <a:gd name="connsiteX6" fmla="*/ 34792 w 1339715"/>
                  <a:gd name="connsiteY6" fmla="*/ 1700407 h 1700407"/>
                  <a:gd name="connsiteX7" fmla="*/ 0 w 1339715"/>
                  <a:gd name="connsiteY7" fmla="*/ 1665615 h 1700407"/>
                  <a:gd name="connsiteX8" fmla="*/ 0 w 1339715"/>
                  <a:gd name="connsiteY8" fmla="*/ 34792 h 1700407"/>
                  <a:gd name="connsiteX0" fmla="*/ 0 w 1339715"/>
                  <a:gd name="connsiteY0" fmla="*/ 34792 h 1701164"/>
                  <a:gd name="connsiteX1" fmla="*/ 34792 w 1339715"/>
                  <a:gd name="connsiteY1" fmla="*/ 0 h 1701164"/>
                  <a:gd name="connsiteX2" fmla="*/ 1304923 w 1339715"/>
                  <a:gd name="connsiteY2" fmla="*/ 0 h 1701164"/>
                  <a:gd name="connsiteX3" fmla="*/ 1339715 w 1339715"/>
                  <a:gd name="connsiteY3" fmla="*/ 34792 h 1701164"/>
                  <a:gd name="connsiteX4" fmla="*/ 1339715 w 1339715"/>
                  <a:gd name="connsiteY4" fmla="*/ 1665615 h 1701164"/>
                  <a:gd name="connsiteX5" fmla="*/ 1304923 w 1339715"/>
                  <a:gd name="connsiteY5" fmla="*/ 1700407 h 1701164"/>
                  <a:gd name="connsiteX6" fmla="*/ 669551 w 1339715"/>
                  <a:gd name="connsiteY6" fmla="*/ 1701164 h 1701164"/>
                  <a:gd name="connsiteX7" fmla="*/ 34792 w 1339715"/>
                  <a:gd name="connsiteY7" fmla="*/ 1700407 h 1701164"/>
                  <a:gd name="connsiteX8" fmla="*/ 0 w 1339715"/>
                  <a:gd name="connsiteY8" fmla="*/ 1665615 h 1701164"/>
                  <a:gd name="connsiteX9" fmla="*/ 0 w 1339715"/>
                  <a:gd name="connsiteY9" fmla="*/ 34792 h 1701164"/>
                  <a:gd name="connsiteX0" fmla="*/ 0 w 1339715"/>
                  <a:gd name="connsiteY0" fmla="*/ 34792 h 1739264"/>
                  <a:gd name="connsiteX1" fmla="*/ 34792 w 1339715"/>
                  <a:gd name="connsiteY1" fmla="*/ 0 h 1739264"/>
                  <a:gd name="connsiteX2" fmla="*/ 1304923 w 1339715"/>
                  <a:gd name="connsiteY2" fmla="*/ 0 h 1739264"/>
                  <a:gd name="connsiteX3" fmla="*/ 1339715 w 1339715"/>
                  <a:gd name="connsiteY3" fmla="*/ 34792 h 1739264"/>
                  <a:gd name="connsiteX4" fmla="*/ 1339715 w 1339715"/>
                  <a:gd name="connsiteY4" fmla="*/ 1665615 h 1739264"/>
                  <a:gd name="connsiteX5" fmla="*/ 1304923 w 1339715"/>
                  <a:gd name="connsiteY5" fmla="*/ 1700407 h 1739264"/>
                  <a:gd name="connsiteX6" fmla="*/ 660026 w 1339715"/>
                  <a:gd name="connsiteY6" fmla="*/ 1739264 h 1739264"/>
                  <a:gd name="connsiteX7" fmla="*/ 34792 w 1339715"/>
                  <a:gd name="connsiteY7" fmla="*/ 1700407 h 1739264"/>
                  <a:gd name="connsiteX8" fmla="*/ 0 w 1339715"/>
                  <a:gd name="connsiteY8" fmla="*/ 1665615 h 1739264"/>
                  <a:gd name="connsiteX9" fmla="*/ 0 w 1339715"/>
                  <a:gd name="connsiteY9" fmla="*/ 34792 h 1739264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304923 w 1339715"/>
                  <a:gd name="connsiteY6" fmla="*/ 1718623 h 1757480"/>
                  <a:gd name="connsiteX7" fmla="*/ 660026 w 1339715"/>
                  <a:gd name="connsiteY7" fmla="*/ 1757480 h 1757480"/>
                  <a:gd name="connsiteX8" fmla="*/ 34792 w 1339715"/>
                  <a:gd name="connsiteY8" fmla="*/ 171862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304923 w 1339715"/>
                  <a:gd name="connsiteY6" fmla="*/ 1718623 h 1757480"/>
                  <a:gd name="connsiteX7" fmla="*/ 660026 w 1339715"/>
                  <a:gd name="connsiteY7" fmla="*/ 1757480 h 1757480"/>
                  <a:gd name="connsiteX8" fmla="*/ 225292 w 1339715"/>
                  <a:gd name="connsiteY8" fmla="*/ 173767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090610 w 1339715"/>
                  <a:gd name="connsiteY6" fmla="*/ 1737673 h 1757480"/>
                  <a:gd name="connsiteX7" fmla="*/ 660026 w 1339715"/>
                  <a:gd name="connsiteY7" fmla="*/ 1757480 h 1757480"/>
                  <a:gd name="connsiteX8" fmla="*/ 225292 w 1339715"/>
                  <a:gd name="connsiteY8" fmla="*/ 173767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9715" h="1757480">
                    <a:moveTo>
                      <a:pt x="0" y="53008"/>
                    </a:moveTo>
                    <a:cubicBezTo>
                      <a:pt x="0" y="33793"/>
                      <a:pt x="15577" y="18216"/>
                      <a:pt x="34792" y="18216"/>
                    </a:cubicBezTo>
                    <a:cubicBezTo>
                      <a:pt x="252728" y="20121"/>
                      <a:pt x="470665" y="-1788"/>
                      <a:pt x="688601" y="117"/>
                    </a:cubicBezTo>
                    <a:lnTo>
                      <a:pt x="1304923" y="18216"/>
                    </a:lnTo>
                    <a:cubicBezTo>
                      <a:pt x="1324138" y="18216"/>
                      <a:pt x="1339715" y="33793"/>
                      <a:pt x="1339715" y="53008"/>
                    </a:cubicBezTo>
                    <a:lnTo>
                      <a:pt x="1339715" y="1683831"/>
                    </a:lnTo>
                    <a:cubicBezTo>
                      <a:pt x="1339715" y="1703046"/>
                      <a:pt x="1109825" y="1737673"/>
                      <a:pt x="1090610" y="1737673"/>
                    </a:cubicBezTo>
                    <a:lnTo>
                      <a:pt x="660026" y="1757480"/>
                    </a:lnTo>
                    <a:lnTo>
                      <a:pt x="225292" y="1737673"/>
                    </a:lnTo>
                    <a:cubicBezTo>
                      <a:pt x="206077" y="1737673"/>
                      <a:pt x="0" y="1703046"/>
                      <a:pt x="0" y="1683831"/>
                    </a:cubicBezTo>
                    <a:lnTo>
                      <a:pt x="0" y="53008"/>
                    </a:lnTo>
                    <a:close/>
                  </a:path>
                </a:pathLst>
              </a:custGeom>
              <a:gradFill>
                <a:gsLst>
                  <a:gs pos="0">
                    <a:srgbClr val="CC0000"/>
                  </a:gs>
                  <a:gs pos="25000">
                    <a:srgbClr val="C94417"/>
                  </a:gs>
                  <a:gs pos="85000">
                    <a:srgbClr val="D80C18"/>
                  </a:gs>
                  <a:gs pos="100000">
                    <a:srgbClr val="322A20">
                      <a:lumMod val="95000"/>
                      <a:lumOff val="5000"/>
                    </a:srgbClr>
                  </a:gs>
                </a:gsLst>
                <a:lin ang="21594000" scaled="0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3182848" y="4030606"/>
              <a:ext cx="1310339" cy="1508105"/>
            </a:xfrm>
            <a:prstGeom prst="rect">
              <a:avLst/>
            </a:prstGeom>
            <a:effectLst>
              <a:reflection blurRad="25400" stA="35000" endPos="20000" dist="12700" dir="5400000" sy="-100000" algn="bl" rotWithShape="0"/>
            </a:effec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400" b="1" dirty="0">
                  <a:solidFill>
                    <a:srgbClr val="FCEB00"/>
                  </a:solidFill>
                  <a:effectLst>
                    <a:outerShdw blurRad="12700" dist="38100" dir="2700000" sx="101000" sy="101000" algn="tl" rotWithShape="0">
                      <a:prstClr val="black">
                        <a:alpha val="76000"/>
                      </a:prst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多吃色彩丰富的水果</a:t>
              </a:r>
              <a:endParaRPr lang="en-US" altLang="zh-CN" sz="2400" b="1" dirty="0">
                <a:solidFill>
                  <a:srgbClr val="FCEB00"/>
                </a:solidFill>
                <a:effectLst>
                  <a:outerShdw blurRad="12700" dist="38100" dir="2700000" sx="101000" sy="101000" algn="tl" rotWithShape="0">
                    <a:prstClr val="black">
                      <a:alpha val="76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endParaRPr lang="en-US" altLang="zh-CN" sz="2000" dirty="0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9031836" y="3345622"/>
            <a:ext cx="2946911" cy="2460818"/>
            <a:chOff x="8538351" y="3345622"/>
            <a:chExt cx="2946911" cy="2460818"/>
          </a:xfrm>
        </p:grpSpPr>
        <p:grpSp>
          <p:nvGrpSpPr>
            <p:cNvPr id="69" name="组合 68"/>
            <p:cNvGrpSpPr/>
            <p:nvPr/>
          </p:nvGrpSpPr>
          <p:grpSpPr>
            <a:xfrm>
              <a:off x="8538351" y="3345622"/>
              <a:ext cx="2946911" cy="2460818"/>
              <a:chOff x="2303820" y="3345622"/>
              <a:chExt cx="2946911" cy="2460818"/>
            </a:xfrm>
          </p:grpSpPr>
          <p:pic>
            <p:nvPicPr>
              <p:cNvPr id="71" name="图片 7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8100" b="94600" l="10000" r="90000">
                            <a14:foregroundMark x1="50000" y1="13700" x2="60400" y2="13300"/>
                            <a14:foregroundMark x1="49800" y1="17200" x2="63300" y2="16300"/>
                            <a14:foregroundMark x1="48700" y1="20000" x2="62600" y2="21100"/>
                            <a14:foregroundMark x1="45400" y1="10600" x2="60700" y2="10700"/>
                          </a14:backgroundRemoval>
                        </a14:imgEffect>
                        <a14:imgEffect>
                          <a14:sharpenSoften amount="-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35"/>
              <a:stretch/>
            </p:blipFill>
            <p:spPr>
              <a:xfrm>
                <a:off x="2303820" y="3345622"/>
                <a:ext cx="2946911" cy="2460818"/>
              </a:xfrm>
              <a:prstGeom prst="rect">
                <a:avLst/>
              </a:prstGeom>
              <a:effectLst>
                <a:reflection blurRad="25400" stA="35000" endPos="20000" dist="12700" dir="5400000" sy="-100000" algn="bl" rotWithShape="0"/>
              </a:effectLst>
            </p:spPr>
          </p:pic>
          <p:sp>
            <p:nvSpPr>
              <p:cNvPr id="72" name="圆角矩形 38"/>
              <p:cNvSpPr/>
              <p:nvPr/>
            </p:nvSpPr>
            <p:spPr>
              <a:xfrm rot="10800000">
                <a:off x="3184568" y="3886197"/>
                <a:ext cx="1326450" cy="1757480"/>
              </a:xfrm>
              <a:custGeom>
                <a:avLst/>
                <a:gdLst>
                  <a:gd name="connsiteX0" fmla="*/ 0 w 1339715"/>
                  <a:gd name="connsiteY0" fmla="*/ 34792 h 1700407"/>
                  <a:gd name="connsiteX1" fmla="*/ 34792 w 1339715"/>
                  <a:gd name="connsiteY1" fmla="*/ 0 h 1700407"/>
                  <a:gd name="connsiteX2" fmla="*/ 1304923 w 1339715"/>
                  <a:gd name="connsiteY2" fmla="*/ 0 h 1700407"/>
                  <a:gd name="connsiteX3" fmla="*/ 1339715 w 1339715"/>
                  <a:gd name="connsiteY3" fmla="*/ 34792 h 1700407"/>
                  <a:gd name="connsiteX4" fmla="*/ 1339715 w 1339715"/>
                  <a:gd name="connsiteY4" fmla="*/ 1665615 h 1700407"/>
                  <a:gd name="connsiteX5" fmla="*/ 1304923 w 1339715"/>
                  <a:gd name="connsiteY5" fmla="*/ 1700407 h 1700407"/>
                  <a:gd name="connsiteX6" fmla="*/ 34792 w 1339715"/>
                  <a:gd name="connsiteY6" fmla="*/ 1700407 h 1700407"/>
                  <a:gd name="connsiteX7" fmla="*/ 0 w 1339715"/>
                  <a:gd name="connsiteY7" fmla="*/ 1665615 h 1700407"/>
                  <a:gd name="connsiteX8" fmla="*/ 0 w 1339715"/>
                  <a:gd name="connsiteY8" fmla="*/ 34792 h 1700407"/>
                  <a:gd name="connsiteX0" fmla="*/ 0 w 1339715"/>
                  <a:gd name="connsiteY0" fmla="*/ 34792 h 1701164"/>
                  <a:gd name="connsiteX1" fmla="*/ 34792 w 1339715"/>
                  <a:gd name="connsiteY1" fmla="*/ 0 h 1701164"/>
                  <a:gd name="connsiteX2" fmla="*/ 1304923 w 1339715"/>
                  <a:gd name="connsiteY2" fmla="*/ 0 h 1701164"/>
                  <a:gd name="connsiteX3" fmla="*/ 1339715 w 1339715"/>
                  <a:gd name="connsiteY3" fmla="*/ 34792 h 1701164"/>
                  <a:gd name="connsiteX4" fmla="*/ 1339715 w 1339715"/>
                  <a:gd name="connsiteY4" fmla="*/ 1665615 h 1701164"/>
                  <a:gd name="connsiteX5" fmla="*/ 1304923 w 1339715"/>
                  <a:gd name="connsiteY5" fmla="*/ 1700407 h 1701164"/>
                  <a:gd name="connsiteX6" fmla="*/ 669551 w 1339715"/>
                  <a:gd name="connsiteY6" fmla="*/ 1701164 h 1701164"/>
                  <a:gd name="connsiteX7" fmla="*/ 34792 w 1339715"/>
                  <a:gd name="connsiteY7" fmla="*/ 1700407 h 1701164"/>
                  <a:gd name="connsiteX8" fmla="*/ 0 w 1339715"/>
                  <a:gd name="connsiteY8" fmla="*/ 1665615 h 1701164"/>
                  <a:gd name="connsiteX9" fmla="*/ 0 w 1339715"/>
                  <a:gd name="connsiteY9" fmla="*/ 34792 h 1701164"/>
                  <a:gd name="connsiteX0" fmla="*/ 0 w 1339715"/>
                  <a:gd name="connsiteY0" fmla="*/ 34792 h 1739264"/>
                  <a:gd name="connsiteX1" fmla="*/ 34792 w 1339715"/>
                  <a:gd name="connsiteY1" fmla="*/ 0 h 1739264"/>
                  <a:gd name="connsiteX2" fmla="*/ 1304923 w 1339715"/>
                  <a:gd name="connsiteY2" fmla="*/ 0 h 1739264"/>
                  <a:gd name="connsiteX3" fmla="*/ 1339715 w 1339715"/>
                  <a:gd name="connsiteY3" fmla="*/ 34792 h 1739264"/>
                  <a:gd name="connsiteX4" fmla="*/ 1339715 w 1339715"/>
                  <a:gd name="connsiteY4" fmla="*/ 1665615 h 1739264"/>
                  <a:gd name="connsiteX5" fmla="*/ 1304923 w 1339715"/>
                  <a:gd name="connsiteY5" fmla="*/ 1700407 h 1739264"/>
                  <a:gd name="connsiteX6" fmla="*/ 660026 w 1339715"/>
                  <a:gd name="connsiteY6" fmla="*/ 1739264 h 1739264"/>
                  <a:gd name="connsiteX7" fmla="*/ 34792 w 1339715"/>
                  <a:gd name="connsiteY7" fmla="*/ 1700407 h 1739264"/>
                  <a:gd name="connsiteX8" fmla="*/ 0 w 1339715"/>
                  <a:gd name="connsiteY8" fmla="*/ 1665615 h 1739264"/>
                  <a:gd name="connsiteX9" fmla="*/ 0 w 1339715"/>
                  <a:gd name="connsiteY9" fmla="*/ 34792 h 1739264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304923 w 1339715"/>
                  <a:gd name="connsiteY6" fmla="*/ 1718623 h 1757480"/>
                  <a:gd name="connsiteX7" fmla="*/ 660026 w 1339715"/>
                  <a:gd name="connsiteY7" fmla="*/ 1757480 h 1757480"/>
                  <a:gd name="connsiteX8" fmla="*/ 34792 w 1339715"/>
                  <a:gd name="connsiteY8" fmla="*/ 171862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304923 w 1339715"/>
                  <a:gd name="connsiteY6" fmla="*/ 1718623 h 1757480"/>
                  <a:gd name="connsiteX7" fmla="*/ 660026 w 1339715"/>
                  <a:gd name="connsiteY7" fmla="*/ 1757480 h 1757480"/>
                  <a:gd name="connsiteX8" fmla="*/ 225292 w 1339715"/>
                  <a:gd name="connsiteY8" fmla="*/ 173767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  <a:gd name="connsiteX0" fmla="*/ 0 w 1339715"/>
                  <a:gd name="connsiteY0" fmla="*/ 53008 h 1757480"/>
                  <a:gd name="connsiteX1" fmla="*/ 34792 w 1339715"/>
                  <a:gd name="connsiteY1" fmla="*/ 18216 h 1757480"/>
                  <a:gd name="connsiteX2" fmla="*/ 688601 w 1339715"/>
                  <a:gd name="connsiteY2" fmla="*/ 117 h 1757480"/>
                  <a:gd name="connsiteX3" fmla="*/ 1304923 w 1339715"/>
                  <a:gd name="connsiteY3" fmla="*/ 18216 h 1757480"/>
                  <a:gd name="connsiteX4" fmla="*/ 1339715 w 1339715"/>
                  <a:gd name="connsiteY4" fmla="*/ 53008 h 1757480"/>
                  <a:gd name="connsiteX5" fmla="*/ 1339715 w 1339715"/>
                  <a:gd name="connsiteY5" fmla="*/ 1683831 h 1757480"/>
                  <a:gd name="connsiteX6" fmla="*/ 1090610 w 1339715"/>
                  <a:gd name="connsiteY6" fmla="*/ 1737673 h 1757480"/>
                  <a:gd name="connsiteX7" fmla="*/ 660026 w 1339715"/>
                  <a:gd name="connsiteY7" fmla="*/ 1757480 h 1757480"/>
                  <a:gd name="connsiteX8" fmla="*/ 225292 w 1339715"/>
                  <a:gd name="connsiteY8" fmla="*/ 1737673 h 1757480"/>
                  <a:gd name="connsiteX9" fmla="*/ 0 w 1339715"/>
                  <a:gd name="connsiteY9" fmla="*/ 1683831 h 1757480"/>
                  <a:gd name="connsiteX10" fmla="*/ 0 w 1339715"/>
                  <a:gd name="connsiteY10" fmla="*/ 53008 h 175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9715" h="1757480">
                    <a:moveTo>
                      <a:pt x="0" y="53008"/>
                    </a:moveTo>
                    <a:cubicBezTo>
                      <a:pt x="0" y="33793"/>
                      <a:pt x="15577" y="18216"/>
                      <a:pt x="34792" y="18216"/>
                    </a:cubicBezTo>
                    <a:cubicBezTo>
                      <a:pt x="252728" y="20121"/>
                      <a:pt x="470665" y="-1788"/>
                      <a:pt x="688601" y="117"/>
                    </a:cubicBezTo>
                    <a:lnTo>
                      <a:pt x="1304923" y="18216"/>
                    </a:lnTo>
                    <a:cubicBezTo>
                      <a:pt x="1324138" y="18216"/>
                      <a:pt x="1339715" y="33793"/>
                      <a:pt x="1339715" y="53008"/>
                    </a:cubicBezTo>
                    <a:lnTo>
                      <a:pt x="1339715" y="1683831"/>
                    </a:lnTo>
                    <a:cubicBezTo>
                      <a:pt x="1339715" y="1703046"/>
                      <a:pt x="1109825" y="1737673"/>
                      <a:pt x="1090610" y="1737673"/>
                    </a:cubicBezTo>
                    <a:lnTo>
                      <a:pt x="660026" y="1757480"/>
                    </a:lnTo>
                    <a:lnTo>
                      <a:pt x="225292" y="1737673"/>
                    </a:lnTo>
                    <a:cubicBezTo>
                      <a:pt x="206077" y="1737673"/>
                      <a:pt x="0" y="1703046"/>
                      <a:pt x="0" y="1683831"/>
                    </a:cubicBezTo>
                    <a:lnTo>
                      <a:pt x="0" y="53008"/>
                    </a:lnTo>
                    <a:close/>
                  </a:path>
                </a:pathLst>
              </a:custGeom>
              <a:gradFill>
                <a:gsLst>
                  <a:gs pos="0">
                    <a:srgbClr val="CC0000"/>
                  </a:gs>
                  <a:gs pos="25000">
                    <a:srgbClr val="C94417"/>
                  </a:gs>
                  <a:gs pos="85000">
                    <a:srgbClr val="D80C18"/>
                  </a:gs>
                  <a:gs pos="100000">
                    <a:srgbClr val="322A20">
                      <a:lumMod val="95000"/>
                      <a:lumOff val="5000"/>
                    </a:srgbClr>
                  </a:gs>
                </a:gsLst>
                <a:lin ang="21594000" scaled="0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9444482" y="4030606"/>
              <a:ext cx="1310339" cy="1015663"/>
            </a:xfrm>
            <a:prstGeom prst="rect">
              <a:avLst/>
            </a:prstGeom>
            <a:effectLst>
              <a:reflection blurRad="25400" stA="35000" endPos="20000" dist="12700" dir="5400000" sy="-100000" algn="bl" rotWithShape="0"/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CEB00"/>
                  </a:solidFill>
                  <a:effectLst>
                    <a:outerShdw blurRad="12700" dist="38100" dir="2700000" sx="101000" sy="101000" algn="tl" rotWithShape="0">
                      <a:prstClr val="black">
                        <a:alpha val="76000"/>
                      </a:prst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休息好多运动以增强免疫力</a:t>
              </a:r>
              <a:endParaRPr lang="en-US" altLang="zh-CN" sz="2000" b="1" dirty="0">
                <a:solidFill>
                  <a:srgbClr val="FCEB00"/>
                </a:solidFill>
                <a:effectLst>
                  <a:outerShdw blurRad="12700" dist="38100" dir="2700000" sx="101000" sy="101000" algn="tl" rotWithShape="0">
                    <a:prstClr val="black">
                      <a:alpha val="76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158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8629" y="0"/>
            <a:ext cx="5480988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41300" b="1" dirty="0" smtClean="0">
                <a:solidFill>
                  <a:srgbClr val="FCE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胖</a:t>
            </a:r>
            <a:endParaRPr lang="en-US" altLang="zh-CN" sz="9000" dirty="0" smtClean="0">
              <a:solidFill>
                <a:srgbClr val="FCE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02388" y="3969112"/>
            <a:ext cx="8092280" cy="1799426"/>
            <a:chOff x="3745932" y="3099199"/>
            <a:chExt cx="8092280" cy="1799426"/>
          </a:xfrm>
        </p:grpSpPr>
        <p:sp>
          <p:nvSpPr>
            <p:cNvPr id="3" name="矩形 2"/>
            <p:cNvSpPr/>
            <p:nvPr/>
          </p:nvSpPr>
          <p:spPr>
            <a:xfrm>
              <a:off x="3745932" y="3099199"/>
              <a:ext cx="8092280" cy="144655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8800" b="1" dirty="0" smtClean="0">
                  <a:solidFill>
                    <a:schemeClr val="bg1"/>
                  </a:solidFill>
                  <a:latin typeface="新宋体" panose="02010609030101010101" pitchFamily="49" charset="-122"/>
                  <a:ea typeface="新宋体" panose="02010609030101010101" pitchFamily="49" charset="-122"/>
                </a:rPr>
                <a:t>“</a:t>
              </a:r>
              <a:r>
                <a:rPr lang="zh-CN" altLang="en-US" sz="4000" b="1" dirty="0" smtClean="0">
                  <a:solidFill>
                    <a:schemeClr val="bg1"/>
                  </a:solidFill>
                </a:rPr>
                <a:t>摄入</a:t>
              </a:r>
              <a:r>
                <a:rPr lang="zh-CN" altLang="en-US" sz="4000" b="1" dirty="0">
                  <a:solidFill>
                    <a:schemeClr val="bg1"/>
                  </a:solidFill>
                </a:rPr>
                <a:t>的能量多过消耗的</a:t>
              </a:r>
              <a:r>
                <a:rPr lang="zh-CN" altLang="en-US" sz="4000" b="1" dirty="0" smtClean="0">
                  <a:solidFill>
                    <a:schemeClr val="bg1"/>
                  </a:solidFill>
                </a:rPr>
                <a:t>能量</a:t>
              </a:r>
              <a:r>
                <a:rPr lang="zh-CN" altLang="en-US" sz="5400" b="1" dirty="0">
                  <a:solidFill>
                    <a:schemeClr val="bg1"/>
                  </a:solidFill>
                  <a:latin typeface="新宋体" panose="02010609030101010101" pitchFamily="49" charset="-122"/>
                  <a:ea typeface="新宋体" panose="02010609030101010101" pitchFamily="49" charset="-122"/>
                </a:rPr>
                <a:t>”</a:t>
              </a:r>
              <a:endParaRPr lang="en-US" altLang="zh-C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852725" y="4498515"/>
              <a:ext cx="63401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</a:rPr>
                <a:t>维持体重的关键就在于热量的获得和消耗应当维持一致</a:t>
              </a:r>
              <a:endParaRPr lang="en-US" altLang="zh-CN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425" b="97216" l="10000" r="94667">
                        <a14:foregroundMark x1="21500" y1="37355" x2="43333" y2="61949"/>
                        <a14:foregroundMark x1="57167" y1="45708" x2="81667" y2="58933"/>
                        <a14:foregroundMark x1="80500" y1="45244" x2="88500" y2="64733"/>
                        <a14:foregroundMark x1="22500" y1="39443" x2="23333" y2="46868"/>
                        <a14:foregroundMark x1="90333" y1="58933" x2="90333" y2="672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929" y="570996"/>
            <a:ext cx="5866201" cy="421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0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33412" y="429258"/>
            <a:ext cx="112646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记住</a:t>
            </a:r>
            <a:r>
              <a:rPr lang="zh-CN" altLang="en-US" sz="5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，以下方法减</a:t>
            </a:r>
            <a:r>
              <a:rPr lang="zh-CN" altLang="en-US" sz="5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不了肥，减</a:t>
            </a:r>
            <a:r>
              <a:rPr lang="zh-CN" altLang="en-US" sz="5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不了！</a:t>
            </a:r>
            <a:endParaRPr lang="en-US" altLang="zh-CN" sz="5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2009063" y="1750948"/>
            <a:ext cx="8518679" cy="4401205"/>
          </a:xfrm>
          <a:prstGeom prst="wedgeRectCallout">
            <a:avLst>
              <a:gd name="adj1" fmla="val 43510"/>
              <a:gd name="adj2" fmla="val -60508"/>
            </a:avLst>
          </a:prstGeom>
          <a:ln>
            <a:solidFill>
              <a:schemeClr val="bg1">
                <a:lumMod val="9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FFFF00"/>
                </a:solidFill>
              </a:rPr>
              <a:t>×</a:t>
            </a:r>
            <a:r>
              <a:rPr lang="zh-CN" altLang="en-US" sz="2800" dirty="0" smtClean="0">
                <a:solidFill>
                  <a:srgbClr val="FFFF00"/>
                </a:solidFill>
              </a:rPr>
              <a:t>局部减肥</a:t>
            </a:r>
            <a:r>
              <a:rPr lang="en-US" altLang="zh-CN" sz="2800" dirty="0" smtClean="0">
                <a:solidFill>
                  <a:srgbClr val="FFFF00"/>
                </a:solidFill>
              </a:rPr>
              <a:t>	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>
                <a:solidFill>
                  <a:schemeClr val="bg1"/>
                </a:solidFill>
              </a:rPr>
              <a:t>减肥是</a:t>
            </a:r>
            <a:r>
              <a:rPr lang="zh-CN" altLang="en-US" sz="2400" dirty="0" smtClean="0">
                <a:solidFill>
                  <a:schemeClr val="bg1"/>
                </a:solidFill>
              </a:rPr>
              <a:t>全身呈比例缩减！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rgbClr val="FFFF00"/>
                </a:solidFill>
              </a:rPr>
              <a:t>×</a:t>
            </a:r>
            <a:r>
              <a:rPr lang="zh-CN" altLang="en-US" sz="2800" dirty="0" smtClean="0">
                <a:solidFill>
                  <a:srgbClr val="FFFF00"/>
                </a:solidFill>
              </a:rPr>
              <a:t>只吃水果</a:t>
            </a:r>
            <a:r>
              <a:rPr lang="en-US" altLang="zh-CN" sz="2800" dirty="0" smtClean="0">
                <a:solidFill>
                  <a:srgbClr val="FFFF00"/>
                </a:solidFill>
              </a:rPr>
              <a:t>	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 smtClean="0">
                <a:solidFill>
                  <a:schemeClr val="bg1"/>
                </a:solidFill>
              </a:rPr>
              <a:t>损伤心肾，肠胃，易反弹！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rgbClr val="FFFF00"/>
                </a:solidFill>
              </a:rPr>
              <a:t>×</a:t>
            </a:r>
            <a:r>
              <a:rPr lang="zh-CN" altLang="en-US" sz="2800" dirty="0" smtClean="0">
                <a:solidFill>
                  <a:srgbClr val="FFFF00"/>
                </a:solidFill>
              </a:rPr>
              <a:t>不吃主食</a:t>
            </a:r>
            <a:r>
              <a:rPr lang="en-US" altLang="zh-CN" sz="2800" dirty="0" smtClean="0">
                <a:solidFill>
                  <a:srgbClr val="FFFF00"/>
                </a:solidFill>
              </a:rPr>
              <a:t>	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 smtClean="0">
                <a:solidFill>
                  <a:schemeClr val="bg1"/>
                </a:solidFill>
              </a:rPr>
              <a:t>增加肝肾负担，有危险性！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800" dirty="0" smtClean="0">
                <a:solidFill>
                  <a:srgbClr val="FFFF00"/>
                </a:solidFill>
              </a:rPr>
              <a:t>×</a:t>
            </a:r>
            <a:r>
              <a:rPr lang="zh-CN" altLang="en-US" sz="2800" dirty="0" smtClean="0">
                <a:solidFill>
                  <a:srgbClr val="FFFF00"/>
                </a:solidFill>
              </a:rPr>
              <a:t>不睡觉减肥</a:t>
            </a:r>
            <a:r>
              <a:rPr lang="en-US" altLang="zh-CN" sz="2800" dirty="0" smtClean="0">
                <a:solidFill>
                  <a:srgbClr val="FFFF00"/>
                </a:solidFill>
              </a:rPr>
              <a:t>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 smtClean="0">
                <a:solidFill>
                  <a:schemeClr val="bg1"/>
                </a:solidFill>
              </a:rPr>
              <a:t>你想累瘦吗！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rgbClr val="FFFF00"/>
                </a:solidFill>
              </a:rPr>
              <a:t>×</a:t>
            </a:r>
            <a:r>
              <a:rPr lang="zh-CN" altLang="en-US" sz="2800" dirty="0" smtClean="0">
                <a:solidFill>
                  <a:srgbClr val="FFFF00"/>
                </a:solidFill>
              </a:rPr>
              <a:t>拉肚子减肥</a:t>
            </a:r>
            <a:r>
              <a:rPr lang="en-US" altLang="zh-CN" sz="2800" dirty="0" smtClean="0">
                <a:solidFill>
                  <a:srgbClr val="FFFF00"/>
                </a:solidFill>
              </a:rPr>
              <a:t>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 smtClean="0">
                <a:solidFill>
                  <a:schemeClr val="bg1"/>
                </a:solidFill>
              </a:rPr>
              <a:t>肠道紊乱，免疫力下降！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rgbClr val="FFFF00"/>
                </a:solidFill>
              </a:rPr>
              <a:t>×</a:t>
            </a:r>
            <a:r>
              <a:rPr lang="zh-CN" altLang="en-US" sz="2800" dirty="0" smtClean="0">
                <a:solidFill>
                  <a:srgbClr val="FFFF00"/>
                </a:solidFill>
              </a:rPr>
              <a:t>蜂蜜减肥</a:t>
            </a:r>
            <a:r>
              <a:rPr lang="en-US" altLang="zh-CN" sz="2800" dirty="0" smtClean="0">
                <a:solidFill>
                  <a:srgbClr val="FFFF00"/>
                </a:solidFill>
              </a:rPr>
              <a:t>	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 smtClean="0">
                <a:solidFill>
                  <a:schemeClr val="bg1"/>
                </a:solidFill>
              </a:rPr>
              <a:t>这货说白了就是糖啊！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rgbClr val="FFFF00"/>
                </a:solidFill>
              </a:rPr>
              <a:t>×</a:t>
            </a:r>
            <a:r>
              <a:rPr lang="zh-CN" altLang="en-US" sz="2800" dirty="0" smtClean="0">
                <a:solidFill>
                  <a:srgbClr val="FFFF00"/>
                </a:solidFill>
              </a:rPr>
              <a:t>咖啡减肥</a:t>
            </a:r>
            <a:r>
              <a:rPr lang="en-US" altLang="zh-CN" sz="2800" dirty="0" smtClean="0">
                <a:solidFill>
                  <a:srgbClr val="FFFF00"/>
                </a:solidFill>
              </a:rPr>
              <a:t>	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 smtClean="0">
                <a:solidFill>
                  <a:schemeClr val="bg1"/>
                </a:solidFill>
              </a:rPr>
              <a:t>只暂时</a:t>
            </a:r>
            <a:r>
              <a:rPr lang="zh-CN" altLang="en-US" sz="2400" dirty="0">
                <a:solidFill>
                  <a:schemeClr val="bg1"/>
                </a:solidFill>
              </a:rPr>
              <a:t>提高代谢不能</a:t>
            </a:r>
            <a:r>
              <a:rPr lang="zh-CN" altLang="en-US" sz="2400" dirty="0" smtClean="0">
                <a:solidFill>
                  <a:schemeClr val="bg1"/>
                </a:solidFill>
              </a:rPr>
              <a:t>减肥！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rgbClr val="FFFF00"/>
                </a:solidFill>
              </a:rPr>
              <a:t>×</a:t>
            </a:r>
            <a:r>
              <a:rPr lang="zh-CN" altLang="en-US" sz="2800" dirty="0">
                <a:solidFill>
                  <a:srgbClr val="FFFF00"/>
                </a:solidFill>
              </a:rPr>
              <a:t>普洱茶</a:t>
            </a:r>
            <a:r>
              <a:rPr lang="zh-CN" altLang="en-US" sz="2800" dirty="0" smtClean="0">
                <a:solidFill>
                  <a:srgbClr val="FFFF00"/>
                </a:solidFill>
              </a:rPr>
              <a:t>减肥</a:t>
            </a:r>
            <a:r>
              <a:rPr lang="en-US" altLang="zh-CN" sz="2800" dirty="0">
                <a:solidFill>
                  <a:srgbClr val="FFFF00"/>
                </a:solidFill>
              </a:rPr>
              <a:t>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 smtClean="0">
                <a:solidFill>
                  <a:schemeClr val="bg1"/>
                </a:solidFill>
              </a:rPr>
              <a:t>尚无证据表明茶叶和体重有关！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rgbClr val="FFFF00"/>
                </a:solidFill>
              </a:rPr>
              <a:t>×</a:t>
            </a:r>
            <a:r>
              <a:rPr lang="zh-CN" altLang="en-US" sz="2800" dirty="0" smtClean="0">
                <a:solidFill>
                  <a:srgbClr val="FFFF00"/>
                </a:solidFill>
              </a:rPr>
              <a:t>巧克力减肥</a:t>
            </a:r>
            <a:r>
              <a:rPr lang="en-US" altLang="zh-CN" sz="2800" dirty="0" smtClean="0">
                <a:solidFill>
                  <a:srgbClr val="FFFF00"/>
                </a:solidFill>
              </a:rPr>
              <a:t>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 smtClean="0">
                <a:solidFill>
                  <a:schemeClr val="bg1"/>
                </a:solidFill>
              </a:rPr>
              <a:t>除了黑巧，贸然摄入只会增肥！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rgbClr val="FFFF00"/>
                </a:solidFill>
              </a:rPr>
              <a:t>×</a:t>
            </a:r>
            <a:r>
              <a:rPr lang="zh-CN" altLang="en-US" sz="2800" dirty="0" smtClean="0">
                <a:solidFill>
                  <a:srgbClr val="FFFF00"/>
                </a:solidFill>
              </a:rPr>
              <a:t>迷信减肥食品</a:t>
            </a:r>
            <a:r>
              <a:rPr lang="en-US" altLang="zh-CN" sz="2800" dirty="0" smtClean="0">
                <a:solidFill>
                  <a:srgbClr val="FFFF00"/>
                </a:solidFill>
              </a:rPr>
              <a:t>		</a:t>
            </a:r>
            <a:r>
              <a:rPr lang="en-US" altLang="zh-CN" sz="2400" dirty="0" smtClean="0">
                <a:solidFill>
                  <a:schemeClr val="bg1"/>
                </a:solidFill>
              </a:rPr>
              <a:t>—</a:t>
            </a:r>
            <a:r>
              <a:rPr lang="zh-CN" altLang="en-US" sz="2400" dirty="0" smtClean="0">
                <a:solidFill>
                  <a:schemeClr val="bg1"/>
                </a:solidFill>
              </a:rPr>
              <a:t>零热量食物不存在！</a:t>
            </a:r>
            <a:endParaRPr lang="en-US" altLang="zh-CN" sz="2400" dirty="0" smtClean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16112" y="89092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zh-C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8629" y="0"/>
            <a:ext cx="5480988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41300" b="1" dirty="0" smtClean="0">
                <a:solidFill>
                  <a:srgbClr val="FCE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</a:t>
            </a:r>
            <a:endParaRPr lang="en-US" altLang="zh-CN" sz="9000" dirty="0" smtClean="0">
              <a:solidFill>
                <a:srgbClr val="FCE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86873" y="3722369"/>
            <a:ext cx="6543948" cy="2107202"/>
            <a:chOff x="5109215" y="3099199"/>
            <a:chExt cx="6543948" cy="2107202"/>
          </a:xfrm>
        </p:grpSpPr>
        <p:sp>
          <p:nvSpPr>
            <p:cNvPr id="3" name="矩形 2"/>
            <p:cNvSpPr/>
            <p:nvPr/>
          </p:nvSpPr>
          <p:spPr>
            <a:xfrm>
              <a:off x="6561705" y="3099199"/>
              <a:ext cx="5091458" cy="144655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8800" b="1" dirty="0" smtClean="0">
                  <a:solidFill>
                    <a:schemeClr val="bg1"/>
                  </a:solidFill>
                  <a:latin typeface="新宋体" panose="02010609030101010101" pitchFamily="49" charset="-122"/>
                  <a:ea typeface="新宋体" panose="02010609030101010101" pitchFamily="49" charset="-122"/>
                </a:rPr>
                <a:t>“</a:t>
              </a:r>
              <a:r>
                <a:rPr lang="zh-CN" altLang="en-US" sz="4000" b="1" dirty="0">
                  <a:solidFill>
                    <a:schemeClr val="bg1"/>
                  </a:solidFill>
                </a:rPr>
                <a:t>控制</a:t>
              </a:r>
              <a:r>
                <a:rPr lang="zh-CN" altLang="en-US" sz="4000" b="1" dirty="0" smtClean="0">
                  <a:solidFill>
                    <a:schemeClr val="bg1"/>
                  </a:solidFill>
                </a:rPr>
                <a:t>一进一出</a:t>
              </a:r>
              <a:r>
                <a:rPr lang="zh-CN" altLang="en-US" sz="5400" b="1" dirty="0" smtClean="0">
                  <a:solidFill>
                    <a:schemeClr val="bg1"/>
                  </a:solidFill>
                  <a:latin typeface="新宋体" panose="02010609030101010101" pitchFamily="49" charset="-122"/>
                  <a:ea typeface="新宋体" panose="02010609030101010101" pitchFamily="49" charset="-122"/>
                </a:rPr>
                <a:t>”</a:t>
              </a:r>
              <a:endParaRPr lang="en-US" altLang="zh-CN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109215" y="4498515"/>
              <a:ext cx="582723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</a:rPr>
                <a:t>减肥的关键是减少全日膳食能量的摄入</a:t>
              </a:r>
              <a:r>
                <a:rPr lang="zh-CN" altLang="en-US" sz="2000" dirty="0">
                  <a:solidFill>
                    <a:schemeClr val="bg1"/>
                  </a:solidFill>
                </a:rPr>
                <a:t>、</a:t>
              </a:r>
              <a:r>
                <a:rPr lang="zh-CN" altLang="en-US" sz="2000" dirty="0" smtClean="0">
                  <a:solidFill>
                    <a:schemeClr val="bg1"/>
                  </a:solidFill>
                </a:rPr>
                <a:t>增加运动</a:t>
              </a:r>
              <a:endParaRPr lang="en-US" altLang="zh-CN" sz="20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</a:rPr>
                <a:t>另外减肥一定要慢，一个月减去三四斤非常不错了</a:t>
              </a:r>
              <a:endParaRPr lang="en-US" altLang="zh-CN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15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1454937" y="3659748"/>
            <a:ext cx="10217586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-240431" y="1134049"/>
            <a:ext cx="273664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9900" b="1" dirty="0">
                <a:solidFill>
                  <a:srgbClr val="FCE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</a:t>
            </a:r>
          </a:p>
        </p:txBody>
      </p:sp>
      <p:sp>
        <p:nvSpPr>
          <p:cNvPr id="4" name="矩形 3"/>
          <p:cNvSpPr/>
          <p:nvPr/>
        </p:nvSpPr>
        <p:spPr>
          <a:xfrm>
            <a:off x="491468" y="429258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减肥饮食建议</a:t>
            </a:r>
            <a:endParaRPr lang="zh-CN" altLang="en-US" sz="5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76246" y="1672204"/>
            <a:ext cx="2626651" cy="1798033"/>
            <a:chOff x="962066" y="1672204"/>
            <a:chExt cx="2626651" cy="1798033"/>
          </a:xfrm>
        </p:grpSpPr>
        <p:sp>
          <p:nvSpPr>
            <p:cNvPr id="2" name="矩形 1"/>
            <p:cNvSpPr/>
            <p:nvPr/>
          </p:nvSpPr>
          <p:spPr>
            <a:xfrm>
              <a:off x="962066" y="1672204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油</a:t>
              </a:r>
              <a:endParaRPr lang="en-US" altLang="zh-C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962066" y="2269908"/>
              <a:ext cx="262665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bg1"/>
                  </a:solidFill>
                </a:rPr>
                <a:t>烹调少放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油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bg1"/>
                  </a:solidFill>
                </a:rPr>
                <a:t>不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吃过油或油炸食品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注意食品中的油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bg1"/>
                  </a:solidFill>
                </a:rPr>
                <a:t>少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吃加工食品和零食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802522" y="1672204"/>
            <a:ext cx="2141489" cy="1244035"/>
            <a:chOff x="3430261" y="1672204"/>
            <a:chExt cx="2141489" cy="1244035"/>
          </a:xfrm>
        </p:grpSpPr>
        <p:sp>
          <p:nvSpPr>
            <p:cNvPr id="5" name="矩形 4"/>
            <p:cNvSpPr/>
            <p:nvPr/>
          </p:nvSpPr>
          <p:spPr>
            <a:xfrm>
              <a:off x="3430261" y="1672204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糖</a:t>
              </a:r>
              <a:endParaRPr lang="en-US" altLang="zh-C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430261" y="2269908"/>
              <a:ext cx="21414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禁忌所有饮料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忌甜食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050511" y="1675984"/>
            <a:ext cx="2141489" cy="1244035"/>
            <a:chOff x="962066" y="4343850"/>
            <a:chExt cx="2141489" cy="1244035"/>
          </a:xfrm>
        </p:grpSpPr>
        <p:sp>
          <p:nvSpPr>
            <p:cNvPr id="6" name="矩形 5"/>
            <p:cNvSpPr/>
            <p:nvPr/>
          </p:nvSpPr>
          <p:spPr>
            <a:xfrm>
              <a:off x="962066" y="4343850"/>
              <a:ext cx="9028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啤酒</a:t>
              </a:r>
              <a:endParaRPr lang="en-US" altLang="zh-C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62066" y="4941554"/>
              <a:ext cx="21414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少饮啤酒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bg1"/>
                  </a:solidFill>
                </a:rPr>
                <a:t>下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酒菜少吃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33407" y="1672204"/>
            <a:ext cx="2339102" cy="1798033"/>
            <a:chOff x="3430261" y="4343850"/>
            <a:chExt cx="2339102" cy="1798033"/>
          </a:xfrm>
        </p:grpSpPr>
        <p:sp>
          <p:nvSpPr>
            <p:cNvPr id="7" name="矩形 6"/>
            <p:cNvSpPr/>
            <p:nvPr/>
          </p:nvSpPr>
          <p:spPr>
            <a:xfrm>
              <a:off x="3430261" y="4343850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矫正饮食行为</a:t>
              </a:r>
              <a:endParaRPr lang="en-US" altLang="zh-C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30261" y="4941554"/>
              <a:ext cx="214148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打扫剩饭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进食速度过快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bg1"/>
                  </a:solidFill>
                </a:rPr>
                <a:t>生气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时大吃一顿</a:t>
              </a:r>
              <a:endParaRPr lang="en-US" altLang="zh-CN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饭后吃水果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9665851" y="3703290"/>
            <a:ext cx="273664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9900" b="1" dirty="0" smtClean="0">
                <a:solidFill>
                  <a:srgbClr val="FCE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endParaRPr lang="zh-CN" altLang="en-US" sz="19900" b="1" dirty="0">
              <a:solidFill>
                <a:srgbClr val="FCE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420968" y="4407335"/>
            <a:ext cx="2362643" cy="2075032"/>
            <a:chOff x="962066" y="1672204"/>
            <a:chExt cx="2362643" cy="2075032"/>
          </a:xfrm>
        </p:grpSpPr>
        <p:sp>
          <p:nvSpPr>
            <p:cNvPr id="41" name="矩形 40"/>
            <p:cNvSpPr/>
            <p:nvPr/>
          </p:nvSpPr>
          <p:spPr>
            <a:xfrm>
              <a:off x="962066" y="1672204"/>
              <a:ext cx="9028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肉蛋</a:t>
              </a:r>
              <a:endParaRPr lang="en-US" altLang="zh-C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962066" y="2269908"/>
              <a:ext cx="236264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鱼虾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瘦肉</a:t>
              </a:r>
              <a:endParaRPr lang="en-US" altLang="zh-CN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去皮禽肉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蛋黄不超过一个</a:t>
              </a:r>
              <a:endParaRPr lang="en-US" altLang="zh-CN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蛋清可多吃几个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29913" y="4383021"/>
            <a:ext cx="2141489" cy="1244035"/>
            <a:chOff x="3430261" y="1672204"/>
            <a:chExt cx="2141489" cy="1244035"/>
          </a:xfrm>
        </p:grpSpPr>
        <p:sp>
          <p:nvSpPr>
            <p:cNvPr id="44" name="矩形 43"/>
            <p:cNvSpPr/>
            <p:nvPr/>
          </p:nvSpPr>
          <p:spPr>
            <a:xfrm>
              <a:off x="3430261" y="1672204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蔬菜水果</a:t>
              </a:r>
              <a:endParaRPr lang="en-US" altLang="zh-C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30261" y="2269908"/>
              <a:ext cx="21414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每天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300~500g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深色为好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74896" y="4407335"/>
            <a:ext cx="2510612" cy="1798033"/>
            <a:chOff x="962066" y="4343850"/>
            <a:chExt cx="1951547" cy="1798033"/>
          </a:xfrm>
        </p:grpSpPr>
        <p:sp>
          <p:nvSpPr>
            <p:cNvPr id="47" name="矩形 46"/>
            <p:cNvSpPr/>
            <p:nvPr/>
          </p:nvSpPr>
          <p:spPr>
            <a:xfrm>
              <a:off x="962066" y="4343850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</a:rPr>
                <a:t>五谷</a:t>
              </a:r>
              <a:r>
                <a:rPr lang="zh-CN" altLang="en-US" sz="2800" b="1" dirty="0" smtClean="0">
                  <a:solidFill>
                    <a:schemeClr val="bg1"/>
                  </a:solidFill>
                </a:rPr>
                <a:t>杂粮</a:t>
              </a:r>
              <a:endParaRPr lang="en-US" altLang="zh-C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962066" y="4941554"/>
              <a:ext cx="195154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全日干重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150-250g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早餐燕麦牛奶、午餐白米饭、晚饭杂豆粥或薯类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910256" y="4383021"/>
            <a:ext cx="2141489" cy="1244035"/>
            <a:chOff x="3430261" y="4343850"/>
            <a:chExt cx="2141489" cy="1244035"/>
          </a:xfrm>
        </p:grpSpPr>
        <p:sp>
          <p:nvSpPr>
            <p:cNvPr id="50" name="矩形 49"/>
            <p:cNvSpPr/>
            <p:nvPr/>
          </p:nvSpPr>
          <p:spPr>
            <a:xfrm>
              <a:off x="3430261" y="4343850"/>
              <a:ext cx="126188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奶制品</a:t>
              </a:r>
              <a:endParaRPr lang="en-US" altLang="zh-C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430261" y="4941554"/>
              <a:ext cx="21414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低脂肪</a:t>
              </a:r>
              <a:endParaRPr lang="en-US" altLang="zh-CN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solidFill>
                    <a:schemeClr val="bg1"/>
                  </a:solidFill>
                </a:rPr>
                <a:t>无脂肪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11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5400000">
            <a:off x="985764" y="974893"/>
            <a:ext cx="1573827" cy="788904"/>
          </a:xfrm>
          <a:prstGeom prst="triangle">
            <a:avLst/>
          </a:prstGeom>
          <a:solidFill>
            <a:srgbClr val="017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0"/>
            <a:ext cx="1603512" cy="6858000"/>
          </a:xfrm>
          <a:prstGeom prst="rect">
            <a:avLst/>
          </a:prstGeom>
          <a:solidFill>
            <a:srgbClr val="00A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523584"/>
            <a:ext cx="2167132" cy="845762"/>
          </a:xfrm>
          <a:prstGeom prst="rect">
            <a:avLst/>
          </a:prstGeom>
          <a:solidFill>
            <a:srgbClr val="F4F5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7903" y="62329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prstClr val="black"/>
                </a:solidFill>
              </a:rPr>
              <a:t>实用笔记</a:t>
            </a:r>
            <a:endParaRPr lang="zh-CN" altLang="en-US" sz="3600" b="1" dirty="0">
              <a:solidFill>
                <a:prstClr val="black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25627" y="951539"/>
            <a:ext cx="61734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吃饭时候先吃素菜、再喝汤，然后吃饭，最后吃肉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25627" y="1535596"/>
            <a:ext cx="7863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prstClr val="black"/>
                </a:solidFill>
              </a:rPr>
              <a:t>1</a:t>
            </a:r>
            <a:r>
              <a:rPr lang="zh-CN" altLang="en-US" sz="2000" dirty="0" smtClean="0">
                <a:solidFill>
                  <a:prstClr val="black"/>
                </a:solidFill>
              </a:rPr>
              <a:t>小时内出汗量不大的运动，纯水足矣，运动饮料会增加心肾负担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25627" y="2119653"/>
            <a:ext cx="48910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高蛋白饮食最大的好处就是有助于减肥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25627" y="2703710"/>
            <a:ext cx="46346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从脂肪角度来说奶茶最应该首先抛弃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25627" y="3287767"/>
            <a:ext cx="7627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要想皮肤好，维</a:t>
            </a:r>
            <a:r>
              <a:rPr lang="en-US" altLang="zh-CN" sz="2000" dirty="0" smtClean="0">
                <a:solidFill>
                  <a:prstClr val="black"/>
                </a:solidFill>
              </a:rPr>
              <a:t>C</a:t>
            </a:r>
            <a:r>
              <a:rPr lang="zh-CN" altLang="en-US" sz="2000" dirty="0" smtClean="0">
                <a:solidFill>
                  <a:prstClr val="black"/>
                </a:solidFill>
              </a:rPr>
              <a:t>很强大，拒绝甜食和甜饮料，植物性食物为主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25627" y="3871824"/>
            <a:ext cx="66864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女性脱发往往和贫血、蛋白质营养不良及精神紧张有关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25627" y="4455881"/>
            <a:ext cx="66014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经期注意补铁，瘦肉、肝脏，血制品，同时多补充维</a:t>
            </a:r>
            <a:r>
              <a:rPr lang="en-US" altLang="zh-CN" sz="2000" dirty="0" smtClean="0">
                <a:solidFill>
                  <a:prstClr val="black"/>
                </a:solidFill>
              </a:rPr>
              <a:t>C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25627" y="5039938"/>
            <a:ext cx="71144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胶原蛋白人体自身是可以合成的，只要有优质蛋白质和维</a:t>
            </a:r>
            <a:r>
              <a:rPr lang="en-US" altLang="zh-CN" sz="2000" dirty="0" smtClean="0">
                <a:solidFill>
                  <a:prstClr val="black"/>
                </a:solidFill>
              </a:rPr>
              <a:t>C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25627" y="5623995"/>
            <a:ext cx="69429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高脂肪、低膳食纤维饮食以及加工肉类会增加乳腺癌风险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64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1468" y="429258"/>
            <a:ext cx="50321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父母的饮食建议</a:t>
            </a:r>
            <a:endParaRPr lang="zh-CN" altLang="en-US" sz="5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559" y="1918409"/>
            <a:ext cx="6097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</a:rPr>
              <a:t>每天</a:t>
            </a:r>
            <a:r>
              <a:rPr lang="en-US" altLang="zh-CN" sz="2000" dirty="0">
                <a:solidFill>
                  <a:schemeClr val="bg1"/>
                </a:solidFill>
              </a:rPr>
              <a:t>300~500ml</a:t>
            </a:r>
            <a:r>
              <a:rPr lang="zh-CN" altLang="en-US" sz="2000" dirty="0">
                <a:solidFill>
                  <a:schemeClr val="bg1"/>
                </a:solidFill>
              </a:rPr>
              <a:t>牛奶，</a:t>
            </a:r>
            <a:r>
              <a:rPr lang="en-US" altLang="zh-CN" sz="2000" dirty="0">
                <a:solidFill>
                  <a:schemeClr val="bg1"/>
                </a:solidFill>
              </a:rPr>
              <a:t>300~500g</a:t>
            </a:r>
            <a:r>
              <a:rPr lang="zh-CN" altLang="en-US" sz="2000" dirty="0">
                <a:solidFill>
                  <a:schemeClr val="bg1"/>
                </a:solidFill>
              </a:rPr>
              <a:t>蔬菜，</a:t>
            </a:r>
            <a:r>
              <a:rPr lang="en-US" altLang="zh-CN" sz="2000" dirty="0">
                <a:solidFill>
                  <a:schemeClr val="bg1"/>
                </a:solidFill>
              </a:rPr>
              <a:t>100g</a:t>
            </a:r>
            <a:r>
              <a:rPr lang="zh-CN" altLang="en-US" sz="2000" dirty="0" smtClean="0">
                <a:solidFill>
                  <a:schemeClr val="bg1"/>
                </a:solidFill>
              </a:rPr>
              <a:t>豆制品</a:t>
            </a:r>
            <a:r>
              <a:rPr lang="zh-CN" altLang="en-US" sz="2000" dirty="0">
                <a:solidFill>
                  <a:schemeClr val="bg1"/>
                </a:solidFill>
              </a:rPr>
              <a:t>，</a:t>
            </a:r>
            <a:r>
              <a:rPr lang="zh-CN" altLang="en-US" sz="2000" dirty="0" smtClean="0">
                <a:solidFill>
                  <a:schemeClr val="bg1"/>
                </a:solidFill>
              </a:rPr>
              <a:t>补</a:t>
            </a:r>
            <a:r>
              <a:rPr lang="zh-CN" altLang="en-US" sz="2000" dirty="0">
                <a:solidFill>
                  <a:schemeClr val="bg1"/>
                </a:solidFill>
              </a:rPr>
              <a:t>钙和维生素</a:t>
            </a:r>
            <a:r>
              <a:rPr lang="en-US" altLang="zh-CN" sz="2000" dirty="0" smtClean="0">
                <a:solidFill>
                  <a:schemeClr val="bg1"/>
                </a:solidFill>
              </a:rPr>
              <a:t>D</a:t>
            </a:r>
            <a:r>
              <a:rPr lang="zh-CN" altLang="en-US" sz="2000" dirty="0" smtClean="0">
                <a:solidFill>
                  <a:schemeClr val="bg1"/>
                </a:solidFill>
              </a:rPr>
              <a:t>。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altLang="zh-CN" sz="2000" dirty="0" smtClean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</a:rPr>
              <a:t>低</a:t>
            </a:r>
            <a:r>
              <a:rPr lang="zh-CN" altLang="en-US" sz="2000" dirty="0">
                <a:solidFill>
                  <a:schemeClr val="bg1"/>
                </a:solidFill>
              </a:rPr>
              <a:t>钠高钾，少加工食物多天然</a:t>
            </a:r>
            <a:r>
              <a:rPr lang="zh-CN" altLang="en-US" sz="2000" dirty="0" smtClean="0">
                <a:solidFill>
                  <a:schemeClr val="bg1"/>
                </a:solidFill>
              </a:rPr>
              <a:t>食物多</a:t>
            </a:r>
            <a:r>
              <a:rPr lang="zh-CN" altLang="en-US" sz="2000" dirty="0">
                <a:solidFill>
                  <a:schemeClr val="bg1"/>
                </a:solidFill>
              </a:rPr>
              <a:t>一些燕麦、玉米、香菇和</a:t>
            </a:r>
            <a:r>
              <a:rPr lang="zh-CN" altLang="en-US" sz="2000" dirty="0" smtClean="0">
                <a:solidFill>
                  <a:schemeClr val="bg1"/>
                </a:solidFill>
              </a:rPr>
              <a:t>木耳。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altLang="zh-CN" sz="2000" dirty="0" smtClean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</a:rPr>
              <a:t>关注</a:t>
            </a:r>
            <a:r>
              <a:rPr lang="zh-CN" altLang="en-US" sz="2000" dirty="0">
                <a:solidFill>
                  <a:schemeClr val="bg1"/>
                </a:solidFill>
              </a:rPr>
              <a:t>食用油的品质和</a:t>
            </a:r>
            <a:r>
              <a:rPr lang="zh-CN" altLang="en-US" sz="2000" dirty="0" smtClean="0">
                <a:solidFill>
                  <a:schemeClr val="bg1"/>
                </a:solidFill>
              </a:rPr>
              <a:t>用量，一天两三白瓷勺的量。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altLang="zh-CN" sz="2000" dirty="0" smtClean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chemeClr val="bg1"/>
                </a:solidFill>
              </a:rPr>
              <a:t>多</a:t>
            </a:r>
            <a:r>
              <a:rPr lang="zh-CN" altLang="en-US" sz="2000" dirty="0">
                <a:solidFill>
                  <a:schemeClr val="bg1"/>
                </a:solidFill>
              </a:rPr>
              <a:t>吃水果，戒烟戒酒、适量运动、保持心情</a:t>
            </a:r>
            <a:r>
              <a:rPr lang="zh-CN" altLang="en-US" sz="2000" dirty="0" smtClean="0">
                <a:solidFill>
                  <a:schemeClr val="bg1"/>
                </a:solidFill>
              </a:rPr>
              <a:t>舒畅。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45841" y="1866893"/>
            <a:ext cx="35397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</a:rPr>
              <a:t>预防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骨质疏松</a:t>
            </a:r>
            <a:endParaRPr lang="en-US" altLang="zh-CN" sz="2000" b="1" dirty="0">
              <a:solidFill>
                <a:srgbClr val="FFFF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45841" y="2956990"/>
            <a:ext cx="25442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</a:rPr>
              <a:t>保护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心脑血管</a:t>
            </a:r>
            <a:endParaRPr lang="en-US" altLang="zh-CN" sz="2000" b="1" dirty="0">
              <a:solidFill>
                <a:srgbClr val="FFFF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45841" y="4034208"/>
            <a:ext cx="31598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</a:rPr>
              <a:t>预防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阿尔兹海默病</a:t>
            </a:r>
            <a:endParaRPr lang="en-US" altLang="zh-CN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1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25816" y="3778261"/>
            <a:ext cx="40318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应有の逻辑</a:t>
            </a:r>
            <a:endParaRPr lang="zh-CN" altLang="en-US" sz="6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8207" y="1226158"/>
            <a:ext cx="4262705" cy="25391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900" b="1" i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偏方</a:t>
            </a:r>
            <a:endParaRPr lang="zh-CN" altLang="en-US" sz="15900" b="1" dirty="0"/>
          </a:p>
        </p:txBody>
      </p:sp>
      <p:sp>
        <p:nvSpPr>
          <p:cNvPr id="21" name="矩形 20"/>
          <p:cNvSpPr/>
          <p:nvPr/>
        </p:nvSpPr>
        <p:spPr>
          <a:xfrm>
            <a:off x="7056461" y="855479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明确功效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的含义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56461" y="1972517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什么证据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证明功效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56461" y="3178095"/>
            <a:ext cx="486731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食用方式和剂量能否发挥功效</a:t>
            </a:r>
            <a:endParaRPr lang="en-US" altLang="zh-CN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056461" y="434070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对于你是否有意义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056461" y="5546283"/>
            <a:ext cx="47453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投入金钱时间成本是否可接受</a:t>
            </a:r>
            <a:endParaRPr lang="en-US" altLang="zh-CN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016862" y="670440"/>
            <a:ext cx="893299" cy="893299"/>
            <a:chOff x="7125469" y="450984"/>
            <a:chExt cx="893299" cy="893299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5469" y="450984"/>
              <a:ext cx="893299" cy="8932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矩形 8"/>
            <p:cNvSpPr/>
            <p:nvPr/>
          </p:nvSpPr>
          <p:spPr>
            <a:xfrm>
              <a:off x="7321890" y="543691"/>
              <a:ext cx="50045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00ACA8"/>
                  </a:solidFill>
                </a:rPr>
                <a:t>1</a:t>
              </a:r>
              <a:endParaRPr lang="zh-CN" altLang="en-US" sz="3200" b="1" dirty="0">
                <a:solidFill>
                  <a:srgbClr val="00ACA8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39800" y="5223119"/>
            <a:ext cx="3803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solidFill>
                  <a:schemeClr val="bg1"/>
                </a:solidFill>
              </a:rPr>
              <a:t>有的偏方确实有</a:t>
            </a:r>
            <a:r>
              <a:rPr lang="zh-CN" altLang="en-US" dirty="0" smtClean="0">
                <a:solidFill>
                  <a:schemeClr val="bg1"/>
                </a:solidFill>
              </a:rPr>
              <a:t>治疗功效</a:t>
            </a:r>
            <a:r>
              <a:rPr lang="zh-CN" altLang="en-US" dirty="0">
                <a:solidFill>
                  <a:schemeClr val="bg1"/>
                </a:solidFill>
              </a:rPr>
              <a:t>，而有的</a:t>
            </a:r>
            <a:r>
              <a:rPr lang="zh-CN" altLang="en-US" dirty="0" smtClean="0">
                <a:solidFill>
                  <a:schemeClr val="bg1"/>
                </a:solidFill>
              </a:rPr>
              <a:t>偏方则完全是</a:t>
            </a:r>
            <a:r>
              <a:rPr lang="zh-CN" altLang="en-US" dirty="0">
                <a:solidFill>
                  <a:schemeClr val="bg1"/>
                </a:solidFill>
              </a:rPr>
              <a:t>迷信，如何鉴别靠的是</a:t>
            </a:r>
            <a:r>
              <a:rPr lang="zh-CN" altLang="en-US" dirty="0" smtClean="0">
                <a:solidFill>
                  <a:schemeClr val="bg1"/>
                </a:solidFill>
              </a:rPr>
              <a:t>科学还是迷信，</a:t>
            </a:r>
            <a:r>
              <a:rPr lang="zh-CN" altLang="en-US" dirty="0">
                <a:solidFill>
                  <a:schemeClr val="bg1"/>
                </a:solidFill>
              </a:rPr>
              <a:t>有</a:t>
            </a:r>
            <a:r>
              <a:rPr lang="en-US" altLang="zh-CN" dirty="0">
                <a:solidFill>
                  <a:schemeClr val="bg1"/>
                </a:solidFill>
              </a:rPr>
              <a:t>5</a:t>
            </a:r>
            <a:r>
              <a:rPr lang="zh-CN" altLang="en-US" dirty="0">
                <a:solidFill>
                  <a:schemeClr val="bg1"/>
                </a:solidFill>
              </a:rPr>
              <a:t>条值得</a:t>
            </a:r>
            <a:r>
              <a:rPr lang="zh-CN" altLang="en-US" dirty="0" smtClean="0">
                <a:solidFill>
                  <a:schemeClr val="bg1"/>
                </a:solidFill>
              </a:rPr>
              <a:t>思考！</a:t>
            </a:r>
            <a:endParaRPr lang="en-US" altLang="zh-CN" dirty="0">
              <a:solidFill>
                <a:schemeClr val="bg1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016861" y="1787478"/>
            <a:ext cx="893299" cy="893299"/>
            <a:chOff x="7125469" y="450984"/>
            <a:chExt cx="893299" cy="893299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5469" y="450984"/>
              <a:ext cx="893299" cy="8932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9" name="矩形 38"/>
            <p:cNvSpPr/>
            <p:nvPr/>
          </p:nvSpPr>
          <p:spPr>
            <a:xfrm>
              <a:off x="7321890" y="543691"/>
              <a:ext cx="50045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00ACA8"/>
                  </a:solidFill>
                </a:rPr>
                <a:t>2</a:t>
              </a:r>
              <a:endParaRPr lang="zh-CN" altLang="en-US" sz="3200" b="1" dirty="0">
                <a:solidFill>
                  <a:srgbClr val="00ACA8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016860" y="2977668"/>
            <a:ext cx="893299" cy="893299"/>
            <a:chOff x="7125469" y="450984"/>
            <a:chExt cx="893299" cy="893299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5469" y="450984"/>
              <a:ext cx="893299" cy="8932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2" name="矩形 41"/>
            <p:cNvSpPr/>
            <p:nvPr/>
          </p:nvSpPr>
          <p:spPr>
            <a:xfrm>
              <a:off x="7321890" y="543691"/>
              <a:ext cx="50045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00ACA8"/>
                  </a:solidFill>
                </a:rPr>
                <a:t>3</a:t>
              </a:r>
              <a:endParaRPr lang="zh-CN" altLang="en-US" sz="3200" b="1" dirty="0">
                <a:solidFill>
                  <a:srgbClr val="00ACA8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16859" y="4155666"/>
            <a:ext cx="893299" cy="893299"/>
            <a:chOff x="7125469" y="450984"/>
            <a:chExt cx="893299" cy="893299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5469" y="450984"/>
              <a:ext cx="893299" cy="8932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5" name="矩形 44"/>
            <p:cNvSpPr/>
            <p:nvPr/>
          </p:nvSpPr>
          <p:spPr>
            <a:xfrm>
              <a:off x="7321890" y="543691"/>
              <a:ext cx="50045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00ACA8"/>
                  </a:solidFill>
                </a:rPr>
                <a:t>4</a:t>
              </a:r>
              <a:endParaRPr lang="zh-CN" altLang="en-US" sz="3200" b="1" dirty="0">
                <a:solidFill>
                  <a:srgbClr val="00ACA8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016858" y="5345856"/>
            <a:ext cx="893299" cy="893299"/>
            <a:chOff x="7125469" y="450984"/>
            <a:chExt cx="893299" cy="893299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5469" y="450984"/>
              <a:ext cx="893299" cy="8932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8" name="矩形 47"/>
            <p:cNvSpPr/>
            <p:nvPr/>
          </p:nvSpPr>
          <p:spPr>
            <a:xfrm>
              <a:off x="7321890" y="543691"/>
              <a:ext cx="50045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00ACA8"/>
                  </a:solidFill>
                </a:rPr>
                <a:t>5</a:t>
              </a:r>
              <a:endParaRPr lang="zh-CN" altLang="en-US" sz="3200" b="1" dirty="0">
                <a:solidFill>
                  <a:srgbClr val="00ACA8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525816" y="565487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</a:t>
            </a:r>
            <a:endParaRPr lang="zh-CN" altLang="en-US" sz="4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632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764103" y="215392"/>
            <a:ext cx="7514194" cy="6014720"/>
            <a:chOff x="629809" y="2822359"/>
            <a:chExt cx="4410182" cy="3873701"/>
          </a:xfrm>
        </p:grpSpPr>
        <p:sp>
          <p:nvSpPr>
            <p:cNvPr id="5" name="折角形 4"/>
            <p:cNvSpPr/>
            <p:nvPr/>
          </p:nvSpPr>
          <p:spPr>
            <a:xfrm>
              <a:off x="904946" y="2822359"/>
              <a:ext cx="3882793" cy="3873701"/>
            </a:xfrm>
            <a:prstGeom prst="foldedCorner">
              <a:avLst>
                <a:gd name="adj" fmla="val 961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29809" y="2914241"/>
              <a:ext cx="4410182" cy="3523640"/>
              <a:chOff x="6893645" y="1486925"/>
              <a:chExt cx="4410182" cy="4327542"/>
            </a:xfrm>
          </p:grpSpPr>
          <p:cxnSp>
            <p:nvCxnSpPr>
              <p:cNvPr id="7" name="直接箭头连接符 6"/>
              <p:cNvCxnSpPr>
                <a:stCxn id="9" idx="2"/>
                <a:endCxn id="10" idx="0"/>
              </p:cNvCxnSpPr>
              <p:nvPr/>
            </p:nvCxnSpPr>
            <p:spPr>
              <a:xfrm>
                <a:off x="9098735" y="2631275"/>
                <a:ext cx="0" cy="216933"/>
              </a:xfrm>
              <a:prstGeom prst="straightConnector1">
                <a:avLst/>
              </a:prstGeom>
              <a:ln w="5080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矩形 7"/>
              <p:cNvSpPr/>
              <p:nvPr/>
            </p:nvSpPr>
            <p:spPr>
              <a:xfrm>
                <a:off x="8004510" y="1486925"/>
                <a:ext cx="2276042" cy="465885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600" b="1" dirty="0">
                    <a:ln w="6350">
                      <a:solidFill>
                        <a:schemeClr val="bg1"/>
                      </a:solidFill>
                    </a:ln>
                    <a:solidFill>
                      <a:srgbClr val="CC0000"/>
                    </a:solidFill>
                  </a:rPr>
                  <a:t>俗话说</a:t>
                </a:r>
                <a:r>
                  <a:rPr lang="zh-CN" altLang="en-US" sz="3600" b="1" dirty="0" smtClean="0">
                    <a:ln w="6350">
                      <a:solidFill>
                        <a:schemeClr val="bg1"/>
                      </a:solidFill>
                    </a:ln>
                    <a:solidFill>
                      <a:srgbClr val="CC0000"/>
                    </a:solidFill>
                  </a:rPr>
                  <a:t>红枣能补血</a:t>
                </a:r>
                <a:endParaRPr lang="en-US" altLang="zh-CN" sz="3600" b="1" dirty="0">
                  <a:ln w="6350">
                    <a:solidFill>
                      <a:schemeClr val="bg1"/>
                    </a:solidFill>
                  </a:ln>
                  <a:solidFill>
                    <a:srgbClr val="CC0000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6893645" y="2136587"/>
                <a:ext cx="4410181" cy="494688"/>
              </a:xfrm>
              <a:prstGeom prst="rect">
                <a:avLst/>
              </a:prstGeom>
              <a:solidFill>
                <a:srgbClr val="00ACA8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chemeClr val="bg1"/>
                    </a:solidFill>
                  </a:rPr>
                  <a:t>所谓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</a:rPr>
                  <a:t>补血</a:t>
                </a:r>
                <a:r>
                  <a:rPr lang="zh-CN" altLang="en-US" sz="2000" dirty="0" smtClean="0">
                    <a:solidFill>
                      <a:schemeClr val="bg1"/>
                    </a:solidFill>
                  </a:rPr>
                  <a:t>，主要是指防治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</a:rPr>
                  <a:t>贫血</a:t>
                </a:r>
                <a:endParaRPr lang="en-US" altLang="zh-CN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6893645" y="2848208"/>
                <a:ext cx="4410181" cy="494688"/>
              </a:xfrm>
              <a:prstGeom prst="rect">
                <a:avLst/>
              </a:prstGeom>
              <a:solidFill>
                <a:srgbClr val="00ACA8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chemeClr val="bg1"/>
                    </a:solidFill>
                  </a:rPr>
                  <a:t>补充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</a:rPr>
                  <a:t>铁元素</a:t>
                </a:r>
                <a:r>
                  <a:rPr lang="zh-CN" altLang="en-US" sz="2000" dirty="0" smtClean="0">
                    <a:solidFill>
                      <a:schemeClr val="bg1"/>
                    </a:solidFill>
                  </a:rPr>
                  <a:t>能够有助于治疗贫血</a:t>
                </a:r>
                <a:endParaRPr lang="en-US" altLang="zh-CN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6893645" y="3559828"/>
                <a:ext cx="4410181" cy="494688"/>
              </a:xfrm>
              <a:prstGeom prst="rect">
                <a:avLst/>
              </a:prstGeom>
              <a:solidFill>
                <a:srgbClr val="00ACA8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chemeClr val="bg1"/>
                    </a:solidFill>
                  </a:rPr>
                  <a:t>红枣铁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</a:rPr>
                  <a:t>含量不高</a:t>
                </a:r>
                <a:r>
                  <a:rPr lang="zh-CN" altLang="en-US" sz="2000" dirty="0" smtClean="0">
                    <a:solidFill>
                      <a:schemeClr val="bg1"/>
                    </a:solidFill>
                  </a:rPr>
                  <a:t>，吸收率仅</a:t>
                </a:r>
                <a:r>
                  <a:rPr lang="en-US" altLang="zh-CN" sz="2000" dirty="0" smtClean="0">
                    <a:solidFill>
                      <a:schemeClr val="bg1"/>
                    </a:solidFill>
                  </a:rPr>
                  <a:t>1%</a:t>
                </a:r>
                <a:endParaRPr lang="en-US" altLang="zh-CN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6893645" y="4271447"/>
                <a:ext cx="4410182" cy="494688"/>
              </a:xfrm>
              <a:prstGeom prst="rect">
                <a:avLst/>
              </a:prstGeom>
              <a:solidFill>
                <a:srgbClr val="00ACA8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chemeClr val="bg1"/>
                    </a:solidFill>
                  </a:rPr>
                  <a:t>肝脏瘦肉的补铁效果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</a:rPr>
                  <a:t>百倍</a:t>
                </a:r>
                <a:r>
                  <a:rPr lang="zh-CN" altLang="en-US" sz="2000" dirty="0" smtClean="0">
                    <a:solidFill>
                      <a:schemeClr val="bg1"/>
                    </a:solidFill>
                  </a:rPr>
                  <a:t>于红枣</a:t>
                </a:r>
                <a:endParaRPr lang="en-US" altLang="zh-CN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7815981" y="5037992"/>
                <a:ext cx="2588395" cy="7764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b="1" dirty="0">
                    <a:ln w="6350">
                      <a:solidFill>
                        <a:schemeClr val="bg1"/>
                      </a:solidFill>
                    </a:ln>
                    <a:solidFill>
                      <a:srgbClr val="CC0000"/>
                    </a:solidFill>
                  </a:rPr>
                  <a:t> 显然红枣补血是迷信</a:t>
                </a:r>
                <a:r>
                  <a:rPr lang="zh-CN" altLang="en-US" sz="3200" b="1" dirty="0" smtClean="0">
                    <a:ln w="6350">
                      <a:solidFill>
                        <a:schemeClr val="bg1"/>
                      </a:solidFill>
                    </a:ln>
                    <a:solidFill>
                      <a:srgbClr val="CC0000"/>
                    </a:solidFill>
                  </a:rPr>
                  <a:t>！</a:t>
                </a:r>
                <a:endParaRPr lang="en-US" altLang="zh-CN" sz="3200" b="1" dirty="0" smtClean="0">
                  <a:ln w="6350">
                    <a:solidFill>
                      <a:schemeClr val="bg1"/>
                    </a:solidFill>
                  </a:ln>
                  <a:solidFill>
                    <a:srgbClr val="CC0000"/>
                  </a:solidFill>
                </a:endParaRPr>
              </a:p>
              <a:p>
                <a:pPr algn="ctr"/>
                <a:r>
                  <a:rPr lang="zh-CN" altLang="en-US" sz="3200" b="1" dirty="0">
                    <a:ln w="6350">
                      <a:solidFill>
                        <a:schemeClr val="bg1"/>
                      </a:solidFill>
                    </a:ln>
                    <a:solidFill>
                      <a:srgbClr val="CC0000"/>
                    </a:solidFill>
                  </a:rPr>
                  <a:t>想</a:t>
                </a:r>
                <a:r>
                  <a:rPr lang="zh-CN" altLang="en-US" sz="3200" b="1" dirty="0" smtClean="0">
                    <a:ln w="6350">
                      <a:solidFill>
                        <a:schemeClr val="bg1"/>
                      </a:solidFill>
                    </a:ln>
                    <a:solidFill>
                      <a:srgbClr val="CC0000"/>
                    </a:solidFill>
                  </a:rPr>
                  <a:t>补血不如吃猪肝吃肉</a:t>
                </a:r>
                <a:endParaRPr lang="zh-CN" altLang="en-US" sz="3200" b="1" dirty="0">
                  <a:ln w="6350">
                    <a:solidFill>
                      <a:schemeClr val="bg1"/>
                    </a:solidFill>
                  </a:ln>
                  <a:solidFill>
                    <a:srgbClr val="CC0000"/>
                  </a:solidFill>
                </a:endParaRPr>
              </a:p>
            </p:txBody>
          </p:sp>
          <p:cxnSp>
            <p:nvCxnSpPr>
              <p:cNvPr id="15" name="直接箭头连接符 14"/>
              <p:cNvCxnSpPr/>
              <p:nvPr/>
            </p:nvCxnSpPr>
            <p:spPr>
              <a:xfrm>
                <a:off x="9098440" y="3342896"/>
                <a:ext cx="0" cy="216933"/>
              </a:xfrm>
              <a:prstGeom prst="straightConnector1">
                <a:avLst/>
              </a:prstGeom>
              <a:ln w="5080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箭头连接符 15"/>
              <p:cNvCxnSpPr/>
              <p:nvPr/>
            </p:nvCxnSpPr>
            <p:spPr>
              <a:xfrm>
                <a:off x="9098146" y="4054516"/>
                <a:ext cx="0" cy="216933"/>
              </a:xfrm>
              <a:prstGeom prst="straightConnector1">
                <a:avLst/>
              </a:prstGeom>
              <a:ln w="5080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箭头连接符 16"/>
              <p:cNvCxnSpPr/>
              <p:nvPr/>
            </p:nvCxnSpPr>
            <p:spPr>
              <a:xfrm>
                <a:off x="9097852" y="4766137"/>
                <a:ext cx="0" cy="216933"/>
              </a:xfrm>
              <a:prstGeom prst="straightConnector1">
                <a:avLst/>
              </a:prstGeom>
              <a:ln w="5080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组合 17"/>
          <p:cNvGrpSpPr/>
          <p:nvPr/>
        </p:nvGrpSpPr>
        <p:grpSpPr>
          <a:xfrm>
            <a:off x="-59469" y="-469424"/>
            <a:ext cx="5337299" cy="7511336"/>
            <a:chOff x="80231" y="-990124"/>
            <a:chExt cx="5337299" cy="7511336"/>
          </a:xfrm>
        </p:grpSpPr>
        <p:sp>
          <p:nvSpPr>
            <p:cNvPr id="14" name="矩形 13"/>
            <p:cNvSpPr/>
            <p:nvPr/>
          </p:nvSpPr>
          <p:spPr>
            <a:xfrm>
              <a:off x="80231" y="-990124"/>
              <a:ext cx="4596130" cy="53860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34400" b="1" dirty="0" smtClean="0">
                  <a:solidFill>
                    <a:srgbClr val="FCEB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例</a:t>
              </a:r>
              <a:endParaRPr lang="en-US" altLang="zh-CN" sz="8800" dirty="0" smtClean="0">
                <a:solidFill>
                  <a:srgbClr val="FCEB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680882" y="3366502"/>
              <a:ext cx="2736648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9900" b="1" dirty="0" smtClean="0">
                  <a:solidFill>
                    <a:srgbClr val="FCEB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</a:t>
              </a:r>
              <a:endParaRPr lang="en-US" altLang="zh-CN" sz="3200" dirty="0">
                <a:solidFill>
                  <a:srgbClr val="FCEB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036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451428" y="1045028"/>
            <a:ext cx="9129485" cy="5341257"/>
          </a:xfrm>
          <a:prstGeom prst="roundRect">
            <a:avLst>
              <a:gd name="adj" fmla="val 579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/>
              <a:t>妈妈说，最幸福的莫过于能吃的好了，但是看着自己二十多岁的年纪就已经微微隆起的小腹，却怎么也幸福不起来。</a:t>
            </a:r>
            <a:endParaRPr lang="en-US" altLang="zh-CN" sz="2000" b="1" dirty="0" smtClean="0"/>
          </a:p>
          <a:p>
            <a:endParaRPr lang="en-US" altLang="zh-CN" sz="2000" b="1" dirty="0"/>
          </a:p>
          <a:p>
            <a:r>
              <a:rPr lang="zh-CN" altLang="en-US" sz="2000" b="1" dirty="0" smtClean="0"/>
              <a:t>到底怎么吃能够又幸福又没有后顾之忧，在顾大夫的书里从食物、四季、三餐、男人、女人，老人等等不同的角度给</a:t>
            </a:r>
            <a:r>
              <a:rPr lang="zh-CN" altLang="en-US" sz="2000" b="1" dirty="0"/>
              <a:t>了</a:t>
            </a:r>
            <a:r>
              <a:rPr lang="zh-CN" altLang="en-US" sz="2000" b="1" dirty="0" smtClean="0"/>
              <a:t>答案，如果</a:t>
            </a:r>
            <a:r>
              <a:rPr lang="zh-CN" altLang="en-US" sz="2000" b="1" dirty="0"/>
              <a:t>没时间细看，选择你想了解的角度翻看</a:t>
            </a:r>
            <a:r>
              <a:rPr lang="zh-CN" altLang="en-US" sz="2000" b="1" dirty="0" smtClean="0"/>
              <a:t>一下也是十分</a:t>
            </a:r>
            <a:r>
              <a:rPr lang="zh-CN" altLang="en-US" sz="2000" b="1" dirty="0"/>
              <a:t>方便。 </a:t>
            </a:r>
            <a:endParaRPr lang="en-US" altLang="zh-CN" sz="2000" b="1" dirty="0" smtClean="0"/>
          </a:p>
          <a:p>
            <a:endParaRPr lang="en-US" altLang="zh-CN" sz="2000" b="1" dirty="0" smtClean="0"/>
          </a:p>
          <a:p>
            <a:r>
              <a:rPr lang="zh-CN" altLang="en-US" sz="2000" b="1" dirty="0"/>
              <a:t>对我</a:t>
            </a:r>
            <a:r>
              <a:rPr lang="zh-CN" altLang="en-US" sz="2000" b="1" dirty="0" smtClean="0"/>
              <a:t>而言，感触最大的是现代人吃的太油太咸，果蔬太少，三餐不均衡，加上生活无规律又缺少运动，终于成就了我们臃肿的身体和开心不起来的每一天。</a:t>
            </a:r>
            <a:endParaRPr lang="en-US" altLang="zh-CN" sz="2000" b="1" dirty="0" smtClean="0"/>
          </a:p>
          <a:p>
            <a:endParaRPr lang="en-US" altLang="zh-CN" sz="2000" b="1" dirty="0"/>
          </a:p>
          <a:p>
            <a:r>
              <a:rPr lang="zh-CN" altLang="en-US" sz="2000" b="1" dirty="0" smtClean="0"/>
              <a:t>而仅仅知道如何吃是不够的，想要健康、想要好身材还必须有亲身的付出和坚持。吃，仅仅是一部分，管好进的同时更要做好出，尽管书的名字是“到底应该怎么吃”其实更多的是“如何健康的生活”。</a:t>
            </a:r>
            <a:endParaRPr lang="en-US" altLang="zh-CN" sz="2000" b="1" dirty="0" smtClean="0"/>
          </a:p>
          <a:p>
            <a:endParaRPr lang="en-US" altLang="zh-CN" sz="2000" b="1" dirty="0"/>
          </a:p>
          <a:p>
            <a:r>
              <a:rPr lang="zh-CN" altLang="en-US" sz="2000" b="1" dirty="0" smtClean="0"/>
              <a:t>这个</a:t>
            </a:r>
            <a:r>
              <a:rPr lang="en-US" altLang="zh-CN" sz="2000" b="1" dirty="0" smtClean="0"/>
              <a:t>PPT</a:t>
            </a:r>
            <a:r>
              <a:rPr lang="zh-CN" altLang="en-US" sz="2000" b="1" dirty="0" smtClean="0"/>
              <a:t>做的仓促，很多内容都是点到为止，多是“这么做”，至于“为什么这么做”欢迎大家买书来了解吧！</a:t>
            </a:r>
            <a:endParaRPr lang="en-US" altLang="zh-CN" sz="2000" b="1" dirty="0" smtClean="0"/>
          </a:p>
        </p:txBody>
      </p:sp>
      <p:sp>
        <p:nvSpPr>
          <p:cNvPr id="3" name="矩形 2"/>
          <p:cNvSpPr/>
          <p:nvPr/>
        </p:nvSpPr>
        <p:spPr>
          <a:xfrm>
            <a:off x="4897915" y="337142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CEB00"/>
                </a:solidFill>
              </a:rPr>
              <a:t>阅读感受</a:t>
            </a:r>
          </a:p>
        </p:txBody>
      </p:sp>
    </p:spTree>
    <p:extLst>
      <p:ext uri="{BB962C8B-B14F-4D97-AF65-F5344CB8AC3E}">
        <p14:creationId xmlns:p14="http://schemas.microsoft.com/office/powerpoint/2010/main" val="376738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27933" y="429258"/>
            <a:ext cx="4801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饮食</a:t>
            </a:r>
            <a:r>
              <a:rPr lang="zh-CN" altLang="en-US" sz="6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的少和多</a:t>
            </a:r>
            <a:endParaRPr lang="zh-CN" altLang="en-US" sz="6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68519" y="1636765"/>
            <a:ext cx="3760728" cy="3927070"/>
            <a:chOff x="1349543" y="1607268"/>
            <a:chExt cx="3760728" cy="3927070"/>
          </a:xfrm>
        </p:grpSpPr>
        <p:sp>
          <p:nvSpPr>
            <p:cNvPr id="2" name="矩形 1"/>
            <p:cNvSpPr/>
            <p:nvPr/>
          </p:nvSpPr>
          <p:spPr>
            <a:xfrm>
              <a:off x="1349543" y="1607268"/>
              <a:ext cx="131318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b="1" dirty="0">
                  <a:solidFill>
                    <a:schemeClr val="bg1"/>
                  </a:solidFill>
                </a:rPr>
                <a:t>少</a:t>
              </a:r>
              <a:endParaRPr lang="en-US" altLang="zh-CN" sz="88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495005" y="1926447"/>
              <a:ext cx="2615266" cy="3607891"/>
            </a:xfrm>
            <a:prstGeom prst="roundRect">
              <a:avLst>
                <a:gd name="adj" fmla="val 5938"/>
              </a:avLst>
            </a:prstGeom>
            <a:ln w="6350">
              <a:solidFill>
                <a:schemeClr val="bg1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</a:rPr>
                <a:t>盐</a:t>
              </a:r>
              <a:endParaRPr lang="en-US" altLang="zh-CN" sz="3200" dirty="0" smtClean="0">
                <a:solidFill>
                  <a:schemeClr val="bg1"/>
                </a:solidFill>
              </a:endParaRPr>
            </a:p>
            <a:p>
              <a:r>
                <a:rPr lang="zh-CN" altLang="en-US" sz="3200" dirty="0" smtClean="0">
                  <a:solidFill>
                    <a:schemeClr val="bg1"/>
                  </a:solidFill>
                </a:rPr>
                <a:t>油</a:t>
              </a:r>
              <a:endParaRPr lang="en-US" altLang="zh-CN" sz="3200" dirty="0" smtClean="0">
                <a:solidFill>
                  <a:schemeClr val="bg1"/>
                </a:solidFill>
              </a:endParaRPr>
            </a:p>
            <a:p>
              <a:r>
                <a:rPr lang="zh-CN" altLang="en-US" sz="3200" dirty="0" smtClean="0">
                  <a:solidFill>
                    <a:schemeClr val="bg1"/>
                  </a:solidFill>
                </a:rPr>
                <a:t>胆固醇</a:t>
              </a:r>
              <a:endParaRPr lang="en-US" altLang="zh-CN" sz="3200" dirty="0" smtClean="0">
                <a:solidFill>
                  <a:schemeClr val="bg1"/>
                </a:solidFill>
              </a:endParaRPr>
            </a:p>
            <a:p>
              <a:r>
                <a:rPr lang="zh-CN" altLang="en-US" sz="3200" dirty="0">
                  <a:solidFill>
                    <a:schemeClr val="bg1"/>
                  </a:solidFill>
                </a:rPr>
                <a:t>反式</a:t>
              </a:r>
              <a:r>
                <a:rPr lang="zh-CN" altLang="en-US" sz="3200" dirty="0" smtClean="0">
                  <a:solidFill>
                    <a:schemeClr val="bg1"/>
                  </a:solidFill>
                </a:rPr>
                <a:t>脂肪酸</a:t>
              </a:r>
              <a:endParaRPr lang="en-US" altLang="zh-CN" sz="3200" dirty="0" smtClean="0">
                <a:solidFill>
                  <a:schemeClr val="bg1"/>
                </a:solidFill>
              </a:endParaRPr>
            </a:p>
            <a:p>
              <a:r>
                <a:rPr lang="zh-CN" altLang="en-US" sz="3200" dirty="0" smtClean="0">
                  <a:solidFill>
                    <a:schemeClr val="bg1"/>
                  </a:solidFill>
                </a:rPr>
                <a:t>热量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（糖）</a:t>
              </a:r>
              <a:endParaRPr lang="en-US" altLang="zh-CN" sz="3200" dirty="0" smtClean="0">
                <a:solidFill>
                  <a:schemeClr val="bg1"/>
                </a:solidFill>
              </a:endParaRPr>
            </a:p>
            <a:p>
              <a:r>
                <a:rPr lang="zh-CN" altLang="en-US" sz="3200" dirty="0" smtClean="0">
                  <a:solidFill>
                    <a:schemeClr val="bg1"/>
                  </a:solidFill>
                </a:rPr>
                <a:t>精制主食</a:t>
              </a:r>
              <a:endParaRPr lang="en-US" altLang="zh-CN" sz="3200" dirty="0" smtClean="0">
                <a:solidFill>
                  <a:schemeClr val="bg1"/>
                </a:solidFill>
              </a:endParaRPr>
            </a:p>
            <a:p>
              <a:r>
                <a:rPr lang="zh-CN" altLang="en-US" sz="3200" dirty="0" smtClean="0">
                  <a:solidFill>
                    <a:schemeClr val="bg1"/>
                  </a:solidFill>
                </a:rPr>
                <a:t>酒</a:t>
              </a:r>
              <a:endParaRPr lang="en-US" altLang="zh-CN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79165" y="1636765"/>
            <a:ext cx="4304687" cy="3944185"/>
            <a:chOff x="5960189" y="1607268"/>
            <a:chExt cx="4304687" cy="3944185"/>
          </a:xfrm>
        </p:grpSpPr>
        <p:sp>
          <p:nvSpPr>
            <p:cNvPr id="5" name="矩形 4"/>
            <p:cNvSpPr/>
            <p:nvPr/>
          </p:nvSpPr>
          <p:spPr>
            <a:xfrm>
              <a:off x="5960189" y="1607268"/>
              <a:ext cx="131318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b="1" dirty="0" smtClean="0">
                  <a:solidFill>
                    <a:schemeClr val="bg1"/>
                  </a:solidFill>
                </a:rPr>
                <a:t>多</a:t>
              </a:r>
              <a:endParaRPr lang="en-US" altLang="zh-CN" sz="88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7061403" y="1909331"/>
              <a:ext cx="3203473" cy="3642122"/>
            </a:xfrm>
            <a:prstGeom prst="roundRect">
              <a:avLst>
                <a:gd name="adj" fmla="val 5938"/>
              </a:avLst>
            </a:prstGeom>
            <a:ln w="6350">
              <a:solidFill>
                <a:schemeClr val="bg1"/>
              </a:solidFill>
              <a:prstDash val="dash"/>
            </a:ln>
          </p:spPr>
          <p:txBody>
            <a:bodyPr wrap="square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</a:rPr>
                <a:t>水果蔬菜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</a:rPr>
                <a:t>深色蔬菜和豆类</a:t>
              </a:r>
              <a:endParaRPr lang="en-US" altLang="zh-CN" sz="2800" dirty="0">
                <a:solidFill>
                  <a:schemeClr val="bg1"/>
                </a:solidFill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</a:rPr>
                <a:t>谷物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</a:rPr>
                <a:t>奶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</a:rPr>
                <a:t>高蛋白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</a:rPr>
                <a:t>海产品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</a:rPr>
                <a:t>植物油</a:t>
              </a:r>
              <a:endParaRPr lang="en-US" altLang="zh-CN" sz="2800" dirty="0">
                <a:solidFill>
                  <a:schemeClr val="bg1"/>
                </a:solidFill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</a:rPr>
                <a:t>微量元素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47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74691" y="2676697"/>
            <a:ext cx="464261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b="1" dirty="0">
                <a:solidFill>
                  <a:srgbClr val="FCEB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Thanks</a:t>
            </a:r>
            <a:r>
              <a:rPr lang="en-US" altLang="zh-CN" sz="8800" b="1" i="1" dirty="0">
                <a:solidFill>
                  <a:srgbClr val="FCEB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!</a:t>
            </a:r>
            <a:endParaRPr lang="zh-CN" altLang="en-US" sz="8800" b="1" i="1" dirty="0">
              <a:solidFill>
                <a:srgbClr val="FCEB00"/>
              </a:solidFill>
              <a:latin typeface="Tahoma" panose="020B0604030504040204" pitchFamily="34" charset="0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49505" y="3938581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寻求突破和改变的阿力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269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709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7933" y="429258"/>
            <a:ext cx="63401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中国居民膳食指南</a:t>
            </a:r>
            <a:endParaRPr lang="zh-CN" altLang="en-US" sz="6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2317" y="1842484"/>
            <a:ext cx="5094639" cy="425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1.</a:t>
            </a:r>
            <a:r>
              <a:rPr lang="zh-CN" altLang="en-US" sz="2100" dirty="0">
                <a:solidFill>
                  <a:schemeClr val="bg1"/>
                </a:solidFill>
              </a:rPr>
              <a:t>食物多样</a:t>
            </a:r>
            <a:r>
              <a:rPr lang="en-US" altLang="zh-CN" sz="2100" dirty="0">
                <a:solidFill>
                  <a:schemeClr val="bg1"/>
                </a:solidFill>
              </a:rPr>
              <a:t>,</a:t>
            </a:r>
            <a:r>
              <a:rPr lang="zh-CN" altLang="en-US" sz="2100" dirty="0">
                <a:solidFill>
                  <a:schemeClr val="bg1"/>
                </a:solidFill>
              </a:rPr>
              <a:t>谷类为主</a:t>
            </a:r>
            <a:r>
              <a:rPr lang="en-US" altLang="zh-CN" sz="2100" dirty="0">
                <a:solidFill>
                  <a:schemeClr val="bg1"/>
                </a:solidFill>
              </a:rPr>
              <a:t>,</a:t>
            </a:r>
            <a:r>
              <a:rPr lang="zh-CN" altLang="en-US" sz="2100" dirty="0">
                <a:solidFill>
                  <a:schemeClr val="bg1"/>
                </a:solidFill>
              </a:rPr>
              <a:t>粗细搭配</a:t>
            </a:r>
            <a:endParaRPr lang="en-US" altLang="zh-CN" sz="210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2.</a:t>
            </a:r>
            <a:r>
              <a:rPr lang="zh-CN" altLang="en-US" sz="2100" dirty="0">
                <a:solidFill>
                  <a:schemeClr val="bg1"/>
                </a:solidFill>
              </a:rPr>
              <a:t>多吃蔬菜水果和薯类</a:t>
            </a:r>
            <a:endParaRPr lang="en-US" altLang="zh-CN" sz="210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3.</a:t>
            </a:r>
            <a:r>
              <a:rPr lang="zh-CN" altLang="en-US" sz="2100" dirty="0">
                <a:solidFill>
                  <a:schemeClr val="bg1"/>
                </a:solidFill>
              </a:rPr>
              <a:t>每天吃奶类、大豆或其制品</a:t>
            </a:r>
            <a:endParaRPr lang="en-US" altLang="zh-CN" sz="210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4.</a:t>
            </a:r>
            <a:r>
              <a:rPr lang="zh-CN" altLang="en-US" sz="2100" dirty="0">
                <a:solidFill>
                  <a:schemeClr val="bg1"/>
                </a:solidFill>
              </a:rPr>
              <a:t>常吃适量的鱼、禽、蛋和瘦肉</a:t>
            </a:r>
            <a:endParaRPr lang="en-US" altLang="zh-CN" sz="210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5.</a:t>
            </a:r>
            <a:r>
              <a:rPr lang="zh-CN" altLang="en-US" sz="2100" dirty="0">
                <a:solidFill>
                  <a:schemeClr val="bg1"/>
                </a:solidFill>
              </a:rPr>
              <a:t>减少烹调油的用量，吃清淡少盐膳食</a:t>
            </a:r>
            <a:endParaRPr lang="en-US" altLang="zh-CN" sz="210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6.</a:t>
            </a:r>
            <a:r>
              <a:rPr lang="zh-CN" altLang="en-US" sz="2100" dirty="0">
                <a:solidFill>
                  <a:schemeClr val="bg1"/>
                </a:solidFill>
              </a:rPr>
              <a:t>食不过量，天天运动，保持健康体重</a:t>
            </a:r>
            <a:endParaRPr lang="en-US" altLang="zh-CN" sz="210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7.</a:t>
            </a:r>
            <a:r>
              <a:rPr lang="zh-CN" altLang="en-US" sz="2100" dirty="0">
                <a:solidFill>
                  <a:schemeClr val="bg1"/>
                </a:solidFill>
              </a:rPr>
              <a:t>三餐分配要合理，零食要适当</a:t>
            </a:r>
            <a:endParaRPr lang="en-US" altLang="zh-CN" sz="210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8.</a:t>
            </a:r>
            <a:r>
              <a:rPr lang="zh-CN" altLang="en-US" sz="2100" dirty="0">
                <a:solidFill>
                  <a:schemeClr val="bg1"/>
                </a:solidFill>
              </a:rPr>
              <a:t>每天足量饮水，合理选择饮料</a:t>
            </a:r>
            <a:endParaRPr lang="en-US" altLang="zh-CN" sz="210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9.</a:t>
            </a:r>
            <a:r>
              <a:rPr lang="zh-CN" altLang="en-US" sz="2100" dirty="0">
                <a:solidFill>
                  <a:schemeClr val="bg1"/>
                </a:solidFill>
              </a:rPr>
              <a:t>如饮酒，应限量</a:t>
            </a:r>
            <a:endParaRPr lang="en-US" altLang="zh-CN" sz="210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100" dirty="0">
                <a:solidFill>
                  <a:schemeClr val="bg1"/>
                </a:solidFill>
              </a:rPr>
              <a:t>10.</a:t>
            </a:r>
            <a:r>
              <a:rPr lang="zh-CN" altLang="en-US" sz="2100" dirty="0">
                <a:solidFill>
                  <a:schemeClr val="bg1"/>
                </a:solidFill>
              </a:rPr>
              <a:t>吃新鲜卫生的食物</a:t>
            </a:r>
            <a:endParaRPr lang="en-US" altLang="zh-CN" sz="2100" dirty="0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680960" y="2137473"/>
            <a:ext cx="3837538" cy="4117732"/>
            <a:chOff x="7307838" y="2429058"/>
            <a:chExt cx="3945185" cy="3870392"/>
          </a:xfrm>
        </p:grpSpPr>
        <p:sp>
          <p:nvSpPr>
            <p:cNvPr id="13" name="矩形 12"/>
            <p:cNvSpPr/>
            <p:nvPr/>
          </p:nvSpPr>
          <p:spPr>
            <a:xfrm>
              <a:off x="7431084" y="2551865"/>
              <a:ext cx="3821939" cy="3747585"/>
            </a:xfrm>
            <a:prstGeom prst="rect">
              <a:avLst/>
            </a:prstGeom>
            <a:solidFill>
              <a:srgbClr val="01797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87" t="16912"/>
            <a:stretch/>
          </p:blipFill>
          <p:spPr>
            <a:xfrm>
              <a:off x="7307838" y="2429058"/>
              <a:ext cx="3783201" cy="3695503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81528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7933" y="429258"/>
            <a:ext cx="63401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中国居民膳食指南</a:t>
            </a:r>
            <a:endParaRPr lang="zh-CN" altLang="en-US" sz="6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28025" y="772552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の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懒</a:t>
            </a:r>
            <a:r>
              <a:rPr lang="zh-CN" altLang="en-US" sz="3200" b="1" dirty="0">
                <a:solidFill>
                  <a:schemeClr val="bg1"/>
                </a:solidFill>
              </a:rPr>
              <a:t>人记法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3"/>
          <a:stretch/>
        </p:blipFill>
        <p:spPr>
          <a:xfrm>
            <a:off x="750505" y="1891860"/>
            <a:ext cx="2255530" cy="134589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9"/>
          <a:stretch/>
        </p:blipFill>
        <p:spPr>
          <a:xfrm>
            <a:off x="3683458" y="1886494"/>
            <a:ext cx="2255530" cy="1351849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855" y="1886496"/>
            <a:ext cx="2075374" cy="135247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697" y="1886496"/>
            <a:ext cx="2075375" cy="135185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4" y="4140713"/>
            <a:ext cx="2264777" cy="1351849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458" y="4135349"/>
            <a:ext cx="2255530" cy="135780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150" y="4135349"/>
            <a:ext cx="2075374" cy="135780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697" y="4135349"/>
            <a:ext cx="2075375" cy="135780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</p:pic>
      <p:sp>
        <p:nvSpPr>
          <p:cNvPr id="21" name="矩形 20"/>
          <p:cNvSpPr/>
          <p:nvPr/>
        </p:nvSpPr>
        <p:spPr>
          <a:xfrm>
            <a:off x="1093439" y="339395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蔬菜</a:t>
            </a:r>
            <a:r>
              <a:rPr lang="zh-CN" altLang="en-US" b="1" dirty="0" smtClean="0">
                <a:solidFill>
                  <a:schemeClr val="bg1"/>
                </a:solidFill>
              </a:rPr>
              <a:t>类一大把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141807" y="339395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水果</a:t>
            </a:r>
            <a:r>
              <a:rPr lang="zh-CN" altLang="en-US" b="1" dirty="0" smtClean="0">
                <a:solidFill>
                  <a:schemeClr val="bg1"/>
                </a:solidFill>
              </a:rPr>
              <a:t>类一个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34187" y="3393956"/>
            <a:ext cx="2130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奶类奶制品</a:t>
            </a:r>
            <a:r>
              <a:rPr lang="en-US" altLang="zh-CN" b="1" dirty="0" smtClean="0">
                <a:solidFill>
                  <a:schemeClr val="bg1"/>
                </a:solidFill>
              </a:rPr>
              <a:t>300ml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886387" y="339395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蛋类一个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78024" y="5643997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豆类、坚果一把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795559" y="56439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鱼虾</a:t>
            </a:r>
            <a:r>
              <a:rPr lang="zh-CN" altLang="en-US" b="1" dirty="0" smtClean="0">
                <a:solidFill>
                  <a:schemeClr val="bg1"/>
                </a:solidFill>
              </a:rPr>
              <a:t>肉类半个手掌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584647" y="5643997"/>
            <a:ext cx="217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主食</a:t>
            </a:r>
            <a:r>
              <a:rPr lang="en-US" altLang="zh-CN" b="1" dirty="0" smtClean="0">
                <a:solidFill>
                  <a:schemeClr val="bg1"/>
                </a:solidFill>
              </a:rPr>
              <a:t>100~150g/</a:t>
            </a:r>
            <a:r>
              <a:rPr lang="zh-CN" altLang="en-US" b="1" dirty="0">
                <a:solidFill>
                  <a:schemeClr val="bg1"/>
                </a:solidFill>
              </a:rPr>
              <a:t>餐</a:t>
            </a:r>
          </a:p>
        </p:txBody>
      </p:sp>
      <p:sp>
        <p:nvSpPr>
          <p:cNvPr id="48" name="矩形 47"/>
          <p:cNvSpPr/>
          <p:nvPr/>
        </p:nvSpPr>
        <p:spPr>
          <a:xfrm>
            <a:off x="9594641" y="5643997"/>
            <a:ext cx="1691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8</a:t>
            </a:r>
            <a:r>
              <a:rPr lang="zh-CN" altLang="en-US" b="1" dirty="0">
                <a:solidFill>
                  <a:schemeClr val="bg1"/>
                </a:solidFill>
              </a:rPr>
              <a:t>水杯</a:t>
            </a:r>
            <a:r>
              <a:rPr lang="en-US" altLang="zh-CN" b="1" dirty="0" smtClean="0">
                <a:solidFill>
                  <a:schemeClr val="bg1"/>
                </a:solidFill>
              </a:rPr>
              <a:t>(150ml)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5400000">
            <a:off x="985764" y="974893"/>
            <a:ext cx="1573827" cy="788904"/>
          </a:xfrm>
          <a:prstGeom prst="triangle">
            <a:avLst/>
          </a:prstGeom>
          <a:solidFill>
            <a:srgbClr val="017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1" y="0"/>
            <a:ext cx="1603512" cy="6858000"/>
          </a:xfrm>
          <a:prstGeom prst="rect">
            <a:avLst/>
          </a:prstGeom>
          <a:solidFill>
            <a:srgbClr val="00A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0" y="523584"/>
            <a:ext cx="2167132" cy="845762"/>
          </a:xfrm>
          <a:prstGeom prst="rect">
            <a:avLst/>
          </a:prstGeom>
          <a:solidFill>
            <a:srgbClr val="F4F5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矩形 1"/>
          <p:cNvSpPr/>
          <p:nvPr/>
        </p:nvSpPr>
        <p:spPr>
          <a:xfrm>
            <a:off x="67903" y="62329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/>
              <a:t>实用笔记</a:t>
            </a:r>
            <a:endParaRPr lang="zh-CN" altLang="en-US" sz="3600" b="1" dirty="0"/>
          </a:p>
        </p:txBody>
      </p:sp>
      <p:grpSp>
        <p:nvGrpSpPr>
          <p:cNvPr id="4" name="组合 3"/>
          <p:cNvGrpSpPr/>
          <p:nvPr/>
        </p:nvGrpSpPr>
        <p:grpSpPr>
          <a:xfrm>
            <a:off x="2625627" y="951539"/>
            <a:ext cx="8225329" cy="5072566"/>
            <a:chOff x="2530377" y="1122989"/>
            <a:chExt cx="8225329" cy="5072566"/>
          </a:xfrm>
        </p:grpSpPr>
        <p:sp>
          <p:nvSpPr>
            <p:cNvPr id="3" name="矩形 2"/>
            <p:cNvSpPr/>
            <p:nvPr/>
          </p:nvSpPr>
          <p:spPr>
            <a:xfrm>
              <a:off x="2530377" y="1122989"/>
              <a:ext cx="650210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/>
                <a:t>食用</a:t>
              </a:r>
              <a:r>
                <a:rPr lang="en-US" altLang="zh-CN" sz="2000" dirty="0"/>
                <a:t>4g</a:t>
              </a:r>
              <a:r>
                <a:rPr lang="zh-CN" altLang="en-US" sz="2000" dirty="0"/>
                <a:t>盐比较合适，大约相当于一个啤酒瓶盖的</a:t>
              </a:r>
              <a:r>
                <a:rPr lang="zh-CN" altLang="en-US" sz="2000" dirty="0" smtClean="0"/>
                <a:t>量。</a:t>
              </a:r>
              <a:endParaRPr lang="en-US" altLang="zh-CN" sz="2000" dirty="0"/>
            </a:p>
          </p:txBody>
        </p:sp>
        <p:sp>
          <p:nvSpPr>
            <p:cNvPr id="10" name="矩形 9"/>
            <p:cNvSpPr/>
            <p:nvPr/>
          </p:nvSpPr>
          <p:spPr>
            <a:xfrm>
              <a:off x="2530377" y="1707046"/>
              <a:ext cx="56605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动物内脏，脑花</a:t>
              </a:r>
              <a:r>
                <a:rPr lang="zh-CN" altLang="en-US" sz="2000" dirty="0"/>
                <a:t>食物</a:t>
              </a:r>
              <a:r>
                <a:rPr lang="zh-CN" altLang="en-US" sz="2000" dirty="0" smtClean="0"/>
                <a:t>尽量少吃，胆固醇太高。</a:t>
              </a:r>
              <a:endParaRPr lang="en-US" altLang="zh-CN" sz="2000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2530377" y="2291103"/>
              <a:ext cx="74558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容易脸红说明乙醛脱氢酶不足，乙醛蓄积过多，更不应喝酒。</a:t>
              </a:r>
              <a:endParaRPr lang="en-US" altLang="zh-CN" sz="20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530377" y="2875160"/>
              <a:ext cx="82253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精炼植物油，植物奶油，氢化植物油，起酥油均可能含反式脂肪酸。</a:t>
              </a:r>
              <a:endParaRPr lang="en-US" altLang="zh-CN" sz="2000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2530377" y="3459217"/>
              <a:ext cx="61734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别问什么时候吃水果好，血糖不高的人饿了就吃。</a:t>
              </a:r>
              <a:endParaRPr lang="en-US" altLang="zh-CN" sz="2000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2530377" y="4043274"/>
              <a:ext cx="66864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国人多乳糖不耐受（喝牛奶拉肚子），可以改喝酸奶。</a:t>
              </a:r>
              <a:endParaRPr lang="en-US" altLang="zh-CN" sz="2000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2530377" y="4627331"/>
              <a:ext cx="283923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豆浆不能代替牛奶。</a:t>
              </a:r>
              <a:endParaRPr lang="en-US" altLang="zh-CN" sz="2000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2530377" y="5211388"/>
              <a:ext cx="386516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补充蛋白质，吃肉才是王道。</a:t>
              </a:r>
              <a:endParaRPr lang="en-US" altLang="zh-CN" sz="2000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2530377" y="5795445"/>
              <a:ext cx="309571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/>
                <a:t>尽量选择植物油烹调。</a:t>
              </a:r>
              <a:endParaRPr lang="en-US" altLang="zh-CN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7303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02070" y="746727"/>
            <a:ext cx="40318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餐怎么吃？</a:t>
            </a:r>
            <a:endParaRPr lang="zh-CN" altLang="en-US" sz="6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 rot="300000">
            <a:off x="3896850" y="2123096"/>
            <a:ext cx="107273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200" b="1" dirty="0" smtClean="0">
                <a:solidFill>
                  <a:schemeClr val="bg1"/>
                </a:solidFill>
              </a:rPr>
              <a:t>早餐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pPr algn="ctr">
              <a:lnSpc>
                <a:spcPct val="125000"/>
              </a:lnSpc>
            </a:pPr>
            <a:r>
              <a:rPr lang="en-US" altLang="zh-CN" sz="3200" b="1" dirty="0" smtClean="0">
                <a:solidFill>
                  <a:schemeClr val="bg1"/>
                </a:solidFill>
              </a:rPr>
              <a:t>30</a:t>
            </a:r>
            <a:r>
              <a:rPr lang="en-US" altLang="zh-CN" sz="3200" b="1" dirty="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6" name="矩形 5"/>
          <p:cNvSpPr/>
          <p:nvPr/>
        </p:nvSpPr>
        <p:spPr>
          <a:xfrm>
            <a:off x="-885598" y="-965031"/>
            <a:ext cx="4889480" cy="9248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95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9600" b="1" dirty="0"/>
          </a:p>
        </p:txBody>
      </p:sp>
      <p:sp>
        <p:nvSpPr>
          <p:cNvPr id="10" name="矩形 9"/>
          <p:cNvSpPr/>
          <p:nvPr/>
        </p:nvSpPr>
        <p:spPr>
          <a:xfrm rot="300000">
            <a:off x="6670164" y="2123096"/>
            <a:ext cx="107273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200" b="1" dirty="0" smtClean="0">
                <a:solidFill>
                  <a:schemeClr val="bg1"/>
                </a:solidFill>
              </a:rPr>
              <a:t>午餐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pPr algn="ctr">
              <a:lnSpc>
                <a:spcPct val="125000"/>
              </a:lnSpc>
            </a:pPr>
            <a:r>
              <a:rPr lang="en-US" altLang="zh-CN" sz="3200" b="1" dirty="0" smtClean="0">
                <a:solidFill>
                  <a:schemeClr val="bg1"/>
                </a:solidFill>
              </a:rPr>
              <a:t>40</a:t>
            </a:r>
            <a:r>
              <a:rPr lang="en-US" altLang="zh-CN" sz="3200" b="1" dirty="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1" name="矩形 10"/>
          <p:cNvSpPr/>
          <p:nvPr/>
        </p:nvSpPr>
        <p:spPr>
          <a:xfrm rot="300000">
            <a:off x="9226570" y="2123096"/>
            <a:ext cx="107273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200" b="1" dirty="0" smtClean="0">
                <a:solidFill>
                  <a:schemeClr val="bg1"/>
                </a:solidFill>
              </a:rPr>
              <a:t>晚餐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pPr algn="ctr">
              <a:lnSpc>
                <a:spcPct val="125000"/>
              </a:lnSpc>
            </a:pPr>
            <a:r>
              <a:rPr lang="en-US" altLang="zh-CN" sz="3200" b="1" dirty="0" smtClean="0">
                <a:solidFill>
                  <a:schemeClr val="bg1"/>
                </a:solidFill>
              </a:rPr>
              <a:t>30</a:t>
            </a:r>
            <a:r>
              <a:rPr lang="en-US" altLang="zh-CN" sz="3200" b="1" dirty="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2" name="圆角矩形 11"/>
          <p:cNvSpPr/>
          <p:nvPr/>
        </p:nvSpPr>
        <p:spPr>
          <a:xfrm rot="389798">
            <a:off x="3726714" y="3563843"/>
            <a:ext cx="2456252" cy="1123712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吃容易消化的</a:t>
            </a:r>
            <a:r>
              <a:rPr lang="zh-CN" altLang="en-US" sz="2000" dirty="0" smtClean="0">
                <a:solidFill>
                  <a:schemeClr val="bg1"/>
                </a:solidFill>
              </a:rPr>
              <a:t>食物可</a:t>
            </a:r>
            <a:r>
              <a:rPr lang="zh-CN" altLang="en-US" sz="2000" dirty="0">
                <a:solidFill>
                  <a:schemeClr val="bg1"/>
                </a:solidFill>
              </a:rPr>
              <a:t>将较为油腻的食物放在早餐中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 rot="389798">
            <a:off x="6514769" y="3563843"/>
            <a:ext cx="2456252" cy="1123712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1ABA8"/>
                </a:solidFill>
              </a:rPr>
              <a:t>吃容易消化的食物，可将较为油腻的食物放在早餐中</a:t>
            </a:r>
            <a:endParaRPr lang="en-US" altLang="zh-CN" sz="2000" dirty="0">
              <a:solidFill>
                <a:srgbClr val="01ABA8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 rot="389798">
            <a:off x="9244155" y="3563843"/>
            <a:ext cx="2456252" cy="1123712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01ABA8"/>
                </a:solidFill>
              </a:rPr>
              <a:t>吃容易消化的食物，可将较为油腻的食物放在早餐中</a:t>
            </a:r>
            <a:endParaRPr lang="en-US" altLang="zh-CN" sz="2000" dirty="0">
              <a:solidFill>
                <a:srgbClr val="01ABA8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 rot="360000">
            <a:off x="6702911" y="3751821"/>
            <a:ext cx="20799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全天对营养需要最多的一餐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 rot="360000">
            <a:off x="9243567" y="3764177"/>
            <a:ext cx="24149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回家吃饭，根据入睡时间安排进食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3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5400000">
            <a:off x="985764" y="974893"/>
            <a:ext cx="1573827" cy="788904"/>
          </a:xfrm>
          <a:prstGeom prst="triangle">
            <a:avLst/>
          </a:prstGeom>
          <a:solidFill>
            <a:srgbClr val="017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1" y="0"/>
            <a:ext cx="1603512" cy="6858000"/>
          </a:xfrm>
          <a:prstGeom prst="rect">
            <a:avLst/>
          </a:prstGeom>
          <a:solidFill>
            <a:srgbClr val="00A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0" y="523584"/>
            <a:ext cx="2167132" cy="845762"/>
          </a:xfrm>
          <a:prstGeom prst="rect">
            <a:avLst/>
          </a:prstGeom>
          <a:solidFill>
            <a:srgbClr val="F4F5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矩形 1"/>
          <p:cNvSpPr/>
          <p:nvPr/>
        </p:nvSpPr>
        <p:spPr>
          <a:xfrm>
            <a:off x="67903" y="62329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/>
              <a:t>实用笔记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2099228" y="1838759"/>
            <a:ext cx="4357251" cy="4357251"/>
            <a:chOff x="4051568" y="1885600"/>
            <a:chExt cx="4357251" cy="435725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051568" y="1885600"/>
              <a:ext cx="4357251" cy="4357251"/>
            </a:xfrm>
            <a:prstGeom prst="rect">
              <a:avLst/>
            </a:prstGeom>
          </p:spPr>
        </p:pic>
        <p:grpSp>
          <p:nvGrpSpPr>
            <p:cNvPr id="36" name="组合 35"/>
            <p:cNvGrpSpPr/>
            <p:nvPr/>
          </p:nvGrpSpPr>
          <p:grpSpPr>
            <a:xfrm>
              <a:off x="4736519" y="2482364"/>
              <a:ext cx="3092469" cy="3067631"/>
              <a:chOff x="4736519" y="2482364"/>
              <a:chExt cx="3092469" cy="3067631"/>
            </a:xfrm>
          </p:grpSpPr>
          <p:sp>
            <p:nvSpPr>
              <p:cNvPr id="26" name="任意多边形 25"/>
              <p:cNvSpPr/>
              <p:nvPr/>
            </p:nvSpPr>
            <p:spPr>
              <a:xfrm>
                <a:off x="6255594" y="2482364"/>
                <a:ext cx="1573394" cy="1569162"/>
              </a:xfrm>
              <a:custGeom>
                <a:avLst/>
                <a:gdLst>
                  <a:gd name="connsiteX0" fmla="*/ 0 w 935554"/>
                  <a:gd name="connsiteY0" fmla="*/ 0 h 933038"/>
                  <a:gd name="connsiteX1" fmla="*/ 3 w 935554"/>
                  <a:gd name="connsiteY1" fmla="*/ 0 h 933038"/>
                  <a:gd name="connsiteX2" fmla="*/ 916822 w 935554"/>
                  <a:gd name="connsiteY2" fmla="*/ 747229 h 933038"/>
                  <a:gd name="connsiteX3" fmla="*/ 935554 w 935554"/>
                  <a:gd name="connsiteY3" fmla="*/ 933038 h 933038"/>
                  <a:gd name="connsiteX4" fmla="*/ 1 w 935554"/>
                  <a:gd name="connsiteY4" fmla="*/ 933038 h 933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554" h="933038">
                    <a:moveTo>
                      <a:pt x="0" y="0"/>
                    </a:moveTo>
                    <a:lnTo>
                      <a:pt x="3" y="0"/>
                    </a:lnTo>
                    <a:cubicBezTo>
                      <a:pt x="452244" y="0"/>
                      <a:pt x="829560" y="320786"/>
                      <a:pt x="916822" y="747229"/>
                    </a:cubicBezTo>
                    <a:lnTo>
                      <a:pt x="935554" y="933038"/>
                    </a:lnTo>
                    <a:lnTo>
                      <a:pt x="1" y="933038"/>
                    </a:ln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 rot="5400000">
                <a:off x="6337314" y="4058319"/>
                <a:ext cx="1409954" cy="1573394"/>
              </a:xfrm>
              <a:custGeom>
                <a:avLst/>
                <a:gdLst>
                  <a:gd name="connsiteX0" fmla="*/ 0 w 935554"/>
                  <a:gd name="connsiteY0" fmla="*/ 0 h 933038"/>
                  <a:gd name="connsiteX1" fmla="*/ 3 w 935554"/>
                  <a:gd name="connsiteY1" fmla="*/ 0 h 933038"/>
                  <a:gd name="connsiteX2" fmla="*/ 916822 w 935554"/>
                  <a:gd name="connsiteY2" fmla="*/ 747229 h 933038"/>
                  <a:gd name="connsiteX3" fmla="*/ 935554 w 935554"/>
                  <a:gd name="connsiteY3" fmla="*/ 933038 h 933038"/>
                  <a:gd name="connsiteX4" fmla="*/ 1 w 935554"/>
                  <a:gd name="connsiteY4" fmla="*/ 933038 h 933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554" h="933038">
                    <a:moveTo>
                      <a:pt x="0" y="0"/>
                    </a:moveTo>
                    <a:lnTo>
                      <a:pt x="3" y="0"/>
                    </a:lnTo>
                    <a:cubicBezTo>
                      <a:pt x="452244" y="0"/>
                      <a:pt x="829560" y="320786"/>
                      <a:pt x="916822" y="747229"/>
                    </a:cubicBezTo>
                    <a:lnTo>
                      <a:pt x="935554" y="933038"/>
                    </a:lnTo>
                    <a:lnTo>
                      <a:pt x="1" y="933038"/>
                    </a:lnTo>
                    <a:close/>
                  </a:path>
                </a:pathLst>
              </a:custGeom>
              <a:solidFill>
                <a:srgbClr val="8238BA"/>
              </a:solidFill>
              <a:ln w="381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 flipH="1">
                <a:off x="4736519" y="2482364"/>
                <a:ext cx="1409954" cy="1336377"/>
              </a:xfrm>
              <a:custGeom>
                <a:avLst/>
                <a:gdLst>
                  <a:gd name="connsiteX0" fmla="*/ 0 w 935554"/>
                  <a:gd name="connsiteY0" fmla="*/ 0 h 933038"/>
                  <a:gd name="connsiteX1" fmla="*/ 3 w 935554"/>
                  <a:gd name="connsiteY1" fmla="*/ 0 h 933038"/>
                  <a:gd name="connsiteX2" fmla="*/ 916822 w 935554"/>
                  <a:gd name="connsiteY2" fmla="*/ 747229 h 933038"/>
                  <a:gd name="connsiteX3" fmla="*/ 935554 w 935554"/>
                  <a:gd name="connsiteY3" fmla="*/ 933038 h 933038"/>
                  <a:gd name="connsiteX4" fmla="*/ 1 w 935554"/>
                  <a:gd name="connsiteY4" fmla="*/ 933038 h 933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554" h="933038">
                    <a:moveTo>
                      <a:pt x="0" y="0"/>
                    </a:moveTo>
                    <a:lnTo>
                      <a:pt x="3" y="0"/>
                    </a:lnTo>
                    <a:cubicBezTo>
                      <a:pt x="452244" y="0"/>
                      <a:pt x="829560" y="320786"/>
                      <a:pt x="916822" y="747229"/>
                    </a:cubicBezTo>
                    <a:lnTo>
                      <a:pt x="935554" y="933038"/>
                    </a:lnTo>
                    <a:lnTo>
                      <a:pt x="1" y="933038"/>
                    </a:lnTo>
                    <a:close/>
                  </a:path>
                </a:pathLst>
              </a:custGeom>
              <a:solidFill>
                <a:srgbClr val="CE3A2A"/>
              </a:solidFill>
              <a:ln w="381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16200000" flipH="1">
                <a:off x="4637476" y="4044789"/>
                <a:ext cx="1604250" cy="1406162"/>
              </a:xfrm>
              <a:custGeom>
                <a:avLst/>
                <a:gdLst>
                  <a:gd name="connsiteX0" fmla="*/ 0 w 935554"/>
                  <a:gd name="connsiteY0" fmla="*/ 0 h 933038"/>
                  <a:gd name="connsiteX1" fmla="*/ 3 w 935554"/>
                  <a:gd name="connsiteY1" fmla="*/ 0 h 933038"/>
                  <a:gd name="connsiteX2" fmla="*/ 916822 w 935554"/>
                  <a:gd name="connsiteY2" fmla="*/ 747229 h 933038"/>
                  <a:gd name="connsiteX3" fmla="*/ 935554 w 935554"/>
                  <a:gd name="connsiteY3" fmla="*/ 933038 h 933038"/>
                  <a:gd name="connsiteX4" fmla="*/ 1 w 935554"/>
                  <a:gd name="connsiteY4" fmla="*/ 933038 h 933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554" h="933038">
                    <a:moveTo>
                      <a:pt x="0" y="0"/>
                    </a:moveTo>
                    <a:lnTo>
                      <a:pt x="3" y="0"/>
                    </a:lnTo>
                    <a:cubicBezTo>
                      <a:pt x="452244" y="0"/>
                      <a:pt x="829560" y="320786"/>
                      <a:pt x="916822" y="747229"/>
                    </a:cubicBezTo>
                    <a:lnTo>
                      <a:pt x="935554" y="933038"/>
                    </a:lnTo>
                    <a:lnTo>
                      <a:pt x="1" y="933038"/>
                    </a:lnTo>
                    <a:close/>
                  </a:path>
                </a:pathLst>
              </a:custGeom>
              <a:solidFill>
                <a:srgbClr val="28AF23"/>
              </a:solidFill>
              <a:ln w="381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474948" y="3244333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</a:rPr>
                  <a:t>谷物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359531" y="4444163"/>
                <a:ext cx="8771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</a:rPr>
                  <a:t>蛋白质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5228955" y="4444163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</a:rPr>
                  <a:t>蔬菜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5224719" y="3244333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</a:rPr>
                  <a:t>水果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5935029" y="1775259"/>
            <a:ext cx="1653741" cy="1653741"/>
            <a:chOff x="8356600" y="1623345"/>
            <a:chExt cx="1653741" cy="1653741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356600" y="1623345"/>
              <a:ext cx="1653741" cy="1653741"/>
            </a:xfrm>
            <a:prstGeom prst="rect">
              <a:avLst/>
            </a:prstGeom>
          </p:spPr>
        </p:pic>
        <p:sp>
          <p:nvSpPr>
            <p:cNvPr id="8" name="椭圆 7"/>
            <p:cNvSpPr/>
            <p:nvPr/>
          </p:nvSpPr>
          <p:spPr>
            <a:xfrm>
              <a:off x="8584073" y="1838118"/>
              <a:ext cx="1234155" cy="1234155"/>
            </a:xfrm>
            <a:prstGeom prst="ellipse">
              <a:avLst/>
            </a:prstGeom>
            <a:solidFill>
              <a:schemeClr val="accent1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/>
                <a:t>乳制品</a:t>
              </a:r>
            </a:p>
          </p:txBody>
        </p:sp>
      </p:grpSp>
      <p:sp>
        <p:nvSpPr>
          <p:cNvPr id="38" name="矩形 37"/>
          <p:cNvSpPr/>
          <p:nvPr/>
        </p:nvSpPr>
        <p:spPr>
          <a:xfrm>
            <a:off x="2313406" y="623299"/>
            <a:ext cx="387798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/>
              <a:t>顾老师心中的健康早餐</a:t>
            </a:r>
            <a:r>
              <a:rPr lang="zh-CN" altLang="en-US" sz="2400" b="1" dirty="0" smtClean="0"/>
              <a:t>标准</a:t>
            </a:r>
            <a:endParaRPr lang="en-US" altLang="zh-CN" sz="2400" b="1" dirty="0" smtClean="0"/>
          </a:p>
          <a:p>
            <a:r>
              <a:rPr lang="en-US" altLang="zh-CN" dirty="0" smtClean="0"/>
              <a:t>(</a:t>
            </a:r>
            <a:r>
              <a:rPr lang="zh-CN" altLang="en-US" dirty="0" smtClean="0"/>
              <a:t>膳食比例如下图</a:t>
            </a:r>
            <a:r>
              <a:rPr lang="en-US" altLang="zh-CN" dirty="0" smtClean="0"/>
              <a:t>)</a:t>
            </a:r>
            <a:endParaRPr lang="zh-CN" altLang="en-US" sz="2400" dirty="0"/>
          </a:p>
        </p:txBody>
      </p:sp>
      <p:grpSp>
        <p:nvGrpSpPr>
          <p:cNvPr id="43" name="组合 42"/>
          <p:cNvGrpSpPr/>
          <p:nvPr/>
        </p:nvGrpSpPr>
        <p:grpSpPr>
          <a:xfrm>
            <a:off x="7588770" y="2807745"/>
            <a:ext cx="2239012" cy="3179154"/>
            <a:chOff x="8034442" y="1587500"/>
            <a:chExt cx="1815072" cy="3179154"/>
          </a:xfrm>
        </p:grpSpPr>
        <p:sp>
          <p:nvSpPr>
            <p:cNvPr id="42" name="圆角矩形 41"/>
            <p:cNvSpPr/>
            <p:nvPr/>
          </p:nvSpPr>
          <p:spPr>
            <a:xfrm>
              <a:off x="8034442" y="1587500"/>
              <a:ext cx="1596411" cy="3179154"/>
            </a:xfrm>
            <a:prstGeom prst="roundRect">
              <a:avLst>
                <a:gd name="adj" fmla="val 4919"/>
              </a:avLst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8087493" y="1737498"/>
              <a:ext cx="1762021" cy="28623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/>
                <a:t>加分</a:t>
              </a:r>
              <a:r>
                <a:rPr lang="zh-CN" altLang="en-US" sz="2400" b="1" dirty="0" smtClean="0"/>
                <a:t>项√</a:t>
              </a:r>
              <a:endParaRPr lang="en-US" altLang="zh-CN" sz="2400" b="1" dirty="0" smtClean="0"/>
            </a:p>
            <a:p>
              <a:endParaRPr lang="en-US" altLang="zh-CN" sz="1200" b="1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400" dirty="0" smtClean="0"/>
                <a:t>食物多样</a:t>
              </a:r>
              <a:endParaRPr lang="en-US" altLang="zh-CN" sz="2400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400" dirty="0" smtClean="0"/>
                <a:t>品种新奇</a:t>
              </a:r>
              <a:endParaRPr lang="en-US" altLang="zh-CN" sz="24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400" dirty="0" smtClean="0"/>
                <a:t>方便快捷</a:t>
              </a:r>
              <a:endParaRPr lang="en-US" altLang="zh-CN" sz="2400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400" dirty="0" smtClean="0"/>
                <a:t>称重量化</a:t>
              </a:r>
              <a:endParaRPr lang="en-US" altLang="zh-CN" sz="24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400" dirty="0" smtClean="0"/>
                <a:t>长期习惯</a:t>
              </a:r>
              <a:endParaRPr lang="en-US" altLang="zh-CN" sz="2400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400" dirty="0"/>
                <a:t>全家</a:t>
              </a:r>
              <a:r>
                <a:rPr lang="zh-CN" altLang="en-US" sz="2400" dirty="0" smtClean="0"/>
                <a:t>动手</a:t>
              </a:r>
              <a:endParaRPr lang="en-US" altLang="zh-CN" sz="2400" dirty="0" smtClean="0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815604" y="2807745"/>
            <a:ext cx="1957296" cy="3179154"/>
            <a:chOff x="8034441" y="1587500"/>
            <a:chExt cx="1957296" cy="3179154"/>
          </a:xfrm>
        </p:grpSpPr>
        <p:sp>
          <p:nvSpPr>
            <p:cNvPr id="45" name="圆角矩形 44"/>
            <p:cNvSpPr/>
            <p:nvPr/>
          </p:nvSpPr>
          <p:spPr>
            <a:xfrm>
              <a:off x="8034441" y="1587500"/>
              <a:ext cx="1957295" cy="3179154"/>
            </a:xfrm>
            <a:prstGeom prst="roundRect">
              <a:avLst>
                <a:gd name="adj" fmla="val 4919"/>
              </a:avLst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8087493" y="1737498"/>
              <a:ext cx="1904244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/>
                <a:t>减分</a:t>
              </a:r>
              <a:r>
                <a:rPr lang="zh-CN" altLang="en-US" sz="2400" b="1" dirty="0" smtClean="0"/>
                <a:t>项</a:t>
              </a:r>
              <a:r>
                <a:rPr lang="en-US" altLang="zh-CN" sz="2400" b="1" dirty="0" smtClean="0"/>
                <a:t>×</a:t>
              </a:r>
            </a:p>
            <a:p>
              <a:endParaRPr lang="en-US" altLang="zh-CN" sz="1200" b="1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市售蛋糕</a:t>
              </a:r>
              <a:endParaRPr lang="en-US" altLang="zh-CN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/>
                <a:t>白</a:t>
              </a:r>
              <a:r>
                <a:rPr lang="zh-CN" altLang="en-US" sz="2000" dirty="0" smtClean="0"/>
                <a:t>切面包</a:t>
              </a:r>
              <a:endParaRPr lang="en-US" altLang="zh-CN" sz="2000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放糖</a:t>
              </a:r>
              <a:endParaRPr lang="en-US" altLang="zh-CN" sz="2000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人均</a:t>
              </a:r>
              <a:r>
                <a:rPr lang="en-US" altLang="zh-CN" sz="2000" dirty="0" smtClean="0"/>
                <a:t>1</a:t>
              </a:r>
              <a:r>
                <a:rPr lang="zh-CN" altLang="en-US" sz="2000" dirty="0" smtClean="0"/>
                <a:t>块以上加工红肉</a:t>
              </a:r>
              <a:endParaRPr lang="en-US" altLang="zh-CN" sz="2000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zh-CN" altLang="en-US" sz="2000" dirty="0" smtClean="0"/>
                <a:t>人均</a:t>
              </a:r>
              <a:r>
                <a:rPr lang="en-US" altLang="zh-CN" sz="2000" dirty="0" smtClean="0"/>
                <a:t>2</a:t>
              </a:r>
              <a:r>
                <a:rPr lang="zh-CN" altLang="en-US" sz="2000" dirty="0" smtClean="0"/>
                <a:t>个以上鸡蛋</a:t>
              </a:r>
              <a:endParaRPr lang="en-US" altLang="zh-CN" sz="20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9737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640670" y="-1603659"/>
            <a:ext cx="4889480" cy="9248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9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9600" b="1" dirty="0"/>
          </a:p>
        </p:txBody>
      </p:sp>
      <p:sp>
        <p:nvSpPr>
          <p:cNvPr id="2" name="矩形 1"/>
          <p:cNvSpPr/>
          <p:nvPr/>
        </p:nvSpPr>
        <p:spPr>
          <a:xfrm>
            <a:off x="267261" y="5803900"/>
            <a:ext cx="40318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季怎么吃？</a:t>
            </a:r>
            <a:endParaRPr lang="zh-CN" altLang="en-US" sz="6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342676" y="3570515"/>
            <a:ext cx="78493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98929" y="1564"/>
            <a:ext cx="2188478" cy="684702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4124155" y="124823"/>
            <a:ext cx="664753" cy="664753"/>
          </a:xfrm>
          <a:prstGeom prst="ellipse">
            <a:avLst/>
          </a:prstGeom>
          <a:solidFill>
            <a:srgbClr val="00ACA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/>
              <a:t>春</a:t>
            </a:r>
            <a:endParaRPr lang="zh-CN" altLang="en-US" b="1" dirty="0"/>
          </a:p>
        </p:txBody>
      </p:sp>
      <p:sp>
        <p:nvSpPr>
          <p:cNvPr id="13" name="椭圆 12"/>
          <p:cNvSpPr/>
          <p:nvPr/>
        </p:nvSpPr>
        <p:spPr>
          <a:xfrm>
            <a:off x="4124155" y="3665385"/>
            <a:ext cx="664753" cy="664753"/>
          </a:xfrm>
          <a:prstGeom prst="ellipse">
            <a:avLst/>
          </a:prstGeom>
          <a:solidFill>
            <a:srgbClr val="00ACA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/>
              <a:t>秋</a:t>
            </a:r>
            <a:endParaRPr lang="zh-CN" altLang="en-US" b="1" dirty="0"/>
          </a:p>
        </p:txBody>
      </p:sp>
      <p:sp>
        <p:nvSpPr>
          <p:cNvPr id="14" name="椭圆 13"/>
          <p:cNvSpPr/>
          <p:nvPr/>
        </p:nvSpPr>
        <p:spPr>
          <a:xfrm>
            <a:off x="11081015" y="124823"/>
            <a:ext cx="664753" cy="664753"/>
          </a:xfrm>
          <a:prstGeom prst="ellipse">
            <a:avLst/>
          </a:prstGeom>
          <a:solidFill>
            <a:srgbClr val="00ACA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/>
              <a:t>夏</a:t>
            </a:r>
            <a:endParaRPr lang="zh-CN" altLang="en-US" b="1" dirty="0"/>
          </a:p>
        </p:txBody>
      </p:sp>
      <p:sp>
        <p:nvSpPr>
          <p:cNvPr id="15" name="椭圆 14"/>
          <p:cNvSpPr/>
          <p:nvPr/>
        </p:nvSpPr>
        <p:spPr>
          <a:xfrm>
            <a:off x="11081015" y="3665385"/>
            <a:ext cx="664753" cy="664753"/>
          </a:xfrm>
          <a:prstGeom prst="ellipse">
            <a:avLst/>
          </a:prstGeom>
          <a:solidFill>
            <a:srgbClr val="00ACA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/>
              <a:t>冬</a:t>
            </a:r>
            <a:endParaRPr lang="zh-CN" altLang="en-US" b="1" dirty="0"/>
          </a:p>
        </p:txBody>
      </p:sp>
      <p:sp>
        <p:nvSpPr>
          <p:cNvPr id="18" name="矩形 17"/>
          <p:cNvSpPr/>
          <p:nvPr/>
        </p:nvSpPr>
        <p:spPr>
          <a:xfrm>
            <a:off x="8972101" y="4358529"/>
            <a:ext cx="29478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1"/>
                </a:solidFill>
              </a:rPr>
              <a:t>别以为天冷就能放开多吃，还是要有节制！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just"/>
            <a:r>
              <a:rPr lang="zh-CN" altLang="en-US" dirty="0" smtClean="0">
                <a:solidFill>
                  <a:schemeClr val="bg1"/>
                </a:solidFill>
              </a:rPr>
              <a:t>体</a:t>
            </a:r>
            <a:r>
              <a:rPr lang="zh-CN" altLang="en-US" dirty="0">
                <a:solidFill>
                  <a:schemeClr val="bg1"/>
                </a:solidFill>
              </a:rPr>
              <a:t>寒手脚</a:t>
            </a:r>
            <a:r>
              <a:rPr lang="zh-CN" altLang="en-US" dirty="0" smtClean="0">
                <a:solidFill>
                  <a:schemeClr val="bg1"/>
                </a:solidFill>
              </a:rPr>
              <a:t>冰凉的，主要是保证每天</a:t>
            </a:r>
            <a:r>
              <a:rPr lang="en-US" altLang="zh-CN" dirty="0" smtClean="0">
                <a:solidFill>
                  <a:schemeClr val="bg1"/>
                </a:solidFill>
              </a:rPr>
              <a:t>30</a:t>
            </a:r>
            <a:r>
              <a:rPr lang="zh-CN" altLang="en-US" dirty="0" smtClean="0">
                <a:solidFill>
                  <a:schemeClr val="bg1"/>
                </a:solidFill>
              </a:rPr>
              <a:t>分钟以上的有氧运动。保证每天一个鸡蛋和</a:t>
            </a:r>
            <a:r>
              <a:rPr lang="en-US" altLang="zh-CN" dirty="0" smtClean="0">
                <a:solidFill>
                  <a:schemeClr val="bg1"/>
                </a:solidFill>
              </a:rPr>
              <a:t>150g</a:t>
            </a:r>
            <a:r>
              <a:rPr lang="zh-CN" altLang="en-US" dirty="0" smtClean="0">
                <a:solidFill>
                  <a:schemeClr val="bg1"/>
                </a:solidFill>
              </a:rPr>
              <a:t>瘦肉补充蛋白质和铁。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13476" y="4358529"/>
            <a:ext cx="29478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1"/>
                </a:solidFill>
              </a:rPr>
              <a:t>一般人不需要贴秋膘！体重略轻的年轻人应通过多吃肉，锻炼后及时吃东西，睡前加餐等方式改善。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just"/>
            <a:r>
              <a:rPr lang="zh-CN" altLang="en-US" dirty="0">
                <a:solidFill>
                  <a:schemeClr val="bg1"/>
                </a:solidFill>
              </a:rPr>
              <a:t>一块</a:t>
            </a:r>
            <a:r>
              <a:rPr lang="zh-CN" altLang="en-US" dirty="0" smtClean="0">
                <a:solidFill>
                  <a:schemeClr val="bg1"/>
                </a:solidFill>
              </a:rPr>
              <a:t>月饼，一半糖，两成脂肪，尽量少吃，尽量早上吃。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213476" y="1180204"/>
            <a:ext cx="29478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1"/>
                </a:solidFill>
              </a:rPr>
              <a:t>关键不要熬夜，保证</a:t>
            </a:r>
            <a:r>
              <a:rPr lang="en-US" altLang="zh-CN" dirty="0" smtClean="0">
                <a:solidFill>
                  <a:schemeClr val="bg1"/>
                </a:solidFill>
              </a:rPr>
              <a:t>7</a:t>
            </a:r>
            <a:r>
              <a:rPr lang="zh-CN" altLang="en-US" dirty="0" smtClean="0">
                <a:solidFill>
                  <a:schemeClr val="bg1"/>
                </a:solidFill>
              </a:rPr>
              <a:t>小时以上睡眠，保证</a:t>
            </a:r>
            <a:r>
              <a:rPr lang="en-US" altLang="zh-CN" dirty="0" smtClean="0">
                <a:solidFill>
                  <a:schemeClr val="bg1"/>
                </a:solidFill>
              </a:rPr>
              <a:t>1500ml</a:t>
            </a:r>
            <a:r>
              <a:rPr lang="zh-CN" altLang="en-US" dirty="0" smtClean="0">
                <a:solidFill>
                  <a:schemeClr val="bg1"/>
                </a:solidFill>
              </a:rPr>
              <a:t>饮水，不要常吃炸鸡烧烤和饱和脂肪酸高刺激性强的食物，保证</a:t>
            </a:r>
            <a:r>
              <a:rPr lang="en-US" altLang="zh-CN" dirty="0" smtClean="0">
                <a:solidFill>
                  <a:schemeClr val="bg1"/>
                </a:solidFill>
              </a:rPr>
              <a:t>500g</a:t>
            </a:r>
            <a:r>
              <a:rPr lang="zh-CN" altLang="en-US" dirty="0" smtClean="0">
                <a:solidFill>
                  <a:schemeClr val="bg1"/>
                </a:solidFill>
              </a:rPr>
              <a:t>蔬菜和一个水果。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752114" y="1180204"/>
            <a:ext cx="31699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1"/>
                </a:solidFill>
              </a:rPr>
              <a:t>吃含有苦味的食物，苦味物质可以起到抗氧化</a:t>
            </a:r>
            <a:r>
              <a:rPr lang="zh-CN" altLang="en-US" dirty="0">
                <a:solidFill>
                  <a:schemeClr val="bg1"/>
                </a:solidFill>
              </a:rPr>
              <a:t>、</a:t>
            </a:r>
            <a:r>
              <a:rPr lang="zh-CN" altLang="en-US" dirty="0" smtClean="0">
                <a:solidFill>
                  <a:schemeClr val="bg1"/>
                </a:solidFill>
              </a:rPr>
              <a:t>抗感染甚至抗肿瘤的作用，如</a:t>
            </a:r>
            <a:r>
              <a:rPr lang="zh-CN" altLang="en-US" dirty="0">
                <a:solidFill>
                  <a:schemeClr val="bg1"/>
                </a:solidFill>
              </a:rPr>
              <a:t>莴苣</a:t>
            </a:r>
            <a:r>
              <a:rPr lang="zh-CN" altLang="en-US" dirty="0" smtClean="0">
                <a:solidFill>
                  <a:schemeClr val="bg1"/>
                </a:solidFill>
              </a:rPr>
              <a:t>、生菜、芹菜、茴香、香菜、苦瓜、杏仁、桃仁、茶叶、薄荷叶等。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62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5400000">
            <a:off x="985764" y="974893"/>
            <a:ext cx="1573827" cy="788904"/>
          </a:xfrm>
          <a:prstGeom prst="triangle">
            <a:avLst/>
          </a:prstGeom>
          <a:solidFill>
            <a:srgbClr val="017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0"/>
            <a:ext cx="1603512" cy="6858000"/>
          </a:xfrm>
          <a:prstGeom prst="rect">
            <a:avLst/>
          </a:prstGeom>
          <a:solidFill>
            <a:srgbClr val="00A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523584"/>
            <a:ext cx="2167132" cy="845762"/>
          </a:xfrm>
          <a:prstGeom prst="rect">
            <a:avLst/>
          </a:prstGeom>
          <a:solidFill>
            <a:srgbClr val="F4F5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7903" y="62329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prstClr val="black"/>
                </a:solidFill>
              </a:rPr>
              <a:t>实用笔记</a:t>
            </a:r>
            <a:endParaRPr lang="zh-CN" altLang="en-US" sz="3600" b="1" dirty="0">
              <a:solidFill>
                <a:prstClr val="black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25627" y="951539"/>
            <a:ext cx="25827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减肥也要吃早餐！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25627" y="1535596"/>
            <a:ext cx="41216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有胃病早餐不能吃太酸太凉的。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25627" y="2119653"/>
            <a:ext cx="7968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总热量不超标，选择健康食品作为夜宵有益健康，如清粥和面条。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25627" y="2703710"/>
            <a:ext cx="71994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骨头汤里的钙含量比你想象当中少，牛奶是骨汤的数十倍。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25627" y="3287767"/>
            <a:ext cx="44823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聚餐点菜，菜量数</a:t>
            </a:r>
            <a:r>
              <a:rPr lang="en-US" altLang="zh-CN" sz="2000" dirty="0">
                <a:solidFill>
                  <a:prstClr val="black"/>
                </a:solidFill>
              </a:rPr>
              <a:t>=</a:t>
            </a:r>
            <a:r>
              <a:rPr lang="zh-CN" altLang="en-US" sz="2000" dirty="0" smtClean="0">
                <a:solidFill>
                  <a:prstClr val="black"/>
                </a:solidFill>
              </a:rPr>
              <a:t>人头数</a:t>
            </a:r>
            <a:r>
              <a:rPr lang="en-US" altLang="zh-CN" sz="2000" dirty="0" smtClean="0">
                <a:solidFill>
                  <a:prstClr val="black"/>
                </a:solidFill>
              </a:rPr>
              <a:t>+2~3</a:t>
            </a:r>
            <a:r>
              <a:rPr lang="zh-CN" altLang="en-US" sz="2000" dirty="0" smtClean="0">
                <a:solidFill>
                  <a:prstClr val="black"/>
                </a:solidFill>
              </a:rPr>
              <a:t>。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25627" y="3871824"/>
            <a:ext cx="7351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身高</a:t>
            </a:r>
            <a:r>
              <a:rPr lang="en-US" altLang="zh-CN" sz="2000" dirty="0" smtClean="0">
                <a:solidFill>
                  <a:prstClr val="black"/>
                </a:solidFill>
              </a:rPr>
              <a:t>(cm)-105=</a:t>
            </a:r>
            <a:r>
              <a:rPr lang="zh-CN" altLang="en-US" sz="2000" dirty="0" smtClean="0">
                <a:solidFill>
                  <a:prstClr val="black"/>
                </a:solidFill>
              </a:rPr>
              <a:t>每日脂肪上限，参考</a:t>
            </a:r>
            <a:r>
              <a:rPr lang="en-US" altLang="zh-CN" sz="2000" dirty="0" smtClean="0">
                <a:solidFill>
                  <a:prstClr val="black"/>
                </a:solidFill>
              </a:rPr>
              <a:t>35g</a:t>
            </a:r>
            <a:r>
              <a:rPr lang="zh-CN" altLang="en-US" sz="2000" dirty="0" smtClean="0">
                <a:solidFill>
                  <a:prstClr val="black"/>
                </a:solidFill>
              </a:rPr>
              <a:t>脂肪</a:t>
            </a:r>
            <a:r>
              <a:rPr lang="en-US" altLang="zh-CN" sz="2000" dirty="0" smtClean="0">
                <a:solidFill>
                  <a:prstClr val="black"/>
                </a:solidFill>
              </a:rPr>
              <a:t>=</a:t>
            </a:r>
            <a:r>
              <a:rPr lang="zh-CN" altLang="en-US" sz="2000" dirty="0" smtClean="0">
                <a:solidFill>
                  <a:prstClr val="black"/>
                </a:solidFill>
              </a:rPr>
              <a:t>三四勺香油。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25627" y="4455881"/>
            <a:ext cx="58320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服用维生素</a:t>
            </a:r>
            <a:r>
              <a:rPr lang="en-US" altLang="zh-CN" sz="2000" dirty="0" smtClean="0">
                <a:solidFill>
                  <a:prstClr val="black"/>
                </a:solidFill>
              </a:rPr>
              <a:t>C</a:t>
            </a:r>
            <a:r>
              <a:rPr lang="zh-CN" altLang="en-US" sz="2000" dirty="0" smtClean="0">
                <a:solidFill>
                  <a:prstClr val="black"/>
                </a:solidFill>
              </a:rPr>
              <a:t>可能缩短感冒病程，但不能预防。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25627" y="5039938"/>
            <a:ext cx="5404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是否使用营养补充剂要以平衡膳食为基础。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25627" y="5623995"/>
            <a:ext cx="5404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prstClr val="black"/>
                </a:solidFill>
              </a:rPr>
              <a:t>营养补充剂要见效，需要长期规律的服务。</a:t>
            </a:r>
            <a:endParaRPr lang="en-US" altLang="zh-CN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6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2834</TotalTime>
  <Words>1648</Words>
  <Application>Microsoft Office PowerPoint</Application>
  <PresentationFormat>宽屏</PresentationFormat>
  <Paragraphs>259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楷体</vt:lpstr>
      <vt:lpstr>宋体</vt:lpstr>
      <vt:lpstr>微软雅黑</vt:lpstr>
      <vt:lpstr>新宋体</vt:lpstr>
      <vt:lpstr>Arial</vt:lpstr>
      <vt:lpstr>Calibri</vt:lpstr>
      <vt:lpstr>Calibri Light</vt:lpstr>
      <vt:lpstr>Tahoma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108</cp:revision>
  <dcterms:created xsi:type="dcterms:W3CDTF">2015-02-23T08:15:45Z</dcterms:created>
  <dcterms:modified xsi:type="dcterms:W3CDTF">2021-02-13T08:42:02Z</dcterms:modified>
</cp:coreProperties>
</file>