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7" r:id="rId3"/>
    <p:sldId id="260" r:id="rId4"/>
    <p:sldId id="282" r:id="rId5"/>
    <p:sldId id="259" r:id="rId6"/>
    <p:sldId id="275" r:id="rId7"/>
    <p:sldId id="262" r:id="rId8"/>
    <p:sldId id="268" r:id="rId9"/>
    <p:sldId id="273" r:id="rId10"/>
    <p:sldId id="279" r:id="rId11"/>
    <p:sldId id="280" r:id="rId12"/>
    <p:sldId id="281" r:id="rId13"/>
    <p:sldId id="270" r:id="rId14"/>
    <p:sldId id="283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7779"/>
    <a:srgbClr val="FFFFFF"/>
    <a:srgbClr val="00AEFF"/>
    <a:srgbClr val="4FC7FF"/>
    <a:srgbClr val="FB7BBB"/>
    <a:srgbClr val="00B0F0"/>
    <a:srgbClr val="F5676A"/>
    <a:srgbClr val="FA62AE"/>
    <a:srgbClr val="6BE4F1"/>
    <a:srgbClr val="CC5C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1" autoAdjust="0"/>
    <p:restoredTop sz="96314" autoAdjust="0"/>
  </p:normalViewPr>
  <p:slideViewPr>
    <p:cSldViewPr snapToGrid="0">
      <p:cViewPr varScale="1">
        <p:scale>
          <a:sx n="106" d="100"/>
          <a:sy n="106" d="100"/>
        </p:scale>
        <p:origin x="78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642D42-06E8-4A9A-9B93-4EF512684CFE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62BBD-8EAB-4169-8BA2-DD653E22FD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457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62BBD-8EAB-4169-8BA2-DD653E22FDB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5267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563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65E5-40F8-47AA-BF8C-7E781EAA3AB9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92E6-7D96-4523-ADBE-0B046B2E0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2479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65E5-40F8-47AA-BF8C-7E781EAA3AB9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92E6-7D96-4523-ADBE-0B046B2E0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843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65E5-40F8-47AA-BF8C-7E781EAA3AB9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92E6-7D96-4523-ADBE-0B046B2E0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027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115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4092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1888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2754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0036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0364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4925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250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65E5-40F8-47AA-BF8C-7E781EAA3AB9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92E6-7D96-4523-ADBE-0B046B2E0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23282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230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7610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226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65E5-40F8-47AA-BF8C-7E781EAA3AB9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92E6-7D96-4523-ADBE-0B046B2E0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190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65E5-40F8-47AA-BF8C-7E781EAA3AB9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92E6-7D96-4523-ADBE-0B046B2E0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4204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65E5-40F8-47AA-BF8C-7E781EAA3AB9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92E6-7D96-4523-ADBE-0B046B2E0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6384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65E5-40F8-47AA-BF8C-7E781EAA3AB9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92E6-7D96-4523-ADBE-0B046B2E0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223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65E5-40F8-47AA-BF8C-7E781EAA3AB9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92E6-7D96-4523-ADBE-0B046B2E0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979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65E5-40F8-47AA-BF8C-7E781EAA3AB9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92E6-7D96-4523-ADBE-0B046B2E0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782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65E5-40F8-47AA-BF8C-7E781EAA3AB9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92E6-7D96-4523-ADBE-0B046B2E0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9882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865E5-40F8-47AA-BF8C-7E781EAA3AB9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C92E6-7D96-4523-ADBE-0B046B2E0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0542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2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5246667" y="936811"/>
            <a:ext cx="1740309" cy="1681315"/>
            <a:chOff x="5014451" y="840658"/>
            <a:chExt cx="1902545" cy="1946787"/>
          </a:xfrm>
        </p:grpSpPr>
        <p:sp>
          <p:nvSpPr>
            <p:cNvPr id="39" name="流程图: 过程 38"/>
            <p:cNvSpPr/>
            <p:nvPr/>
          </p:nvSpPr>
          <p:spPr>
            <a:xfrm>
              <a:off x="5014451" y="840658"/>
              <a:ext cx="1902543" cy="1946787"/>
            </a:xfrm>
            <a:prstGeom prst="flowChartProcess">
              <a:avLst/>
            </a:prstGeom>
            <a:solidFill>
              <a:srgbClr val="00B0F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0" name="直接连接符 39"/>
            <p:cNvCxnSpPr>
              <a:stCxn id="39" idx="1"/>
            </p:cNvCxnSpPr>
            <p:nvPr/>
          </p:nvCxnSpPr>
          <p:spPr>
            <a:xfrm>
              <a:off x="5014451" y="1814052"/>
              <a:ext cx="190254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>
              <a:stCxn id="39" idx="0"/>
              <a:endCxn id="39" idx="2"/>
            </p:cNvCxnSpPr>
            <p:nvPr/>
          </p:nvCxnSpPr>
          <p:spPr>
            <a:xfrm>
              <a:off x="5965723" y="840658"/>
              <a:ext cx="0" cy="19467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3247474" y="1177302"/>
            <a:ext cx="85065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当众             的艺术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049990" y="2922698"/>
            <a:ext cx="33553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</a:rPr>
              <a:t>John   Hasling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34238" y="3765487"/>
            <a:ext cx="26711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@ME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李小可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 rot="21439353">
            <a:off x="1261833" y="4365746"/>
            <a:ext cx="678426" cy="664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 rot="21439353">
            <a:off x="1630973" y="5023395"/>
            <a:ext cx="50800" cy="740376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21439353">
            <a:off x="1624464" y="5227561"/>
            <a:ext cx="457200" cy="332045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21439353" flipH="1">
            <a:off x="1317160" y="5191981"/>
            <a:ext cx="332456" cy="367625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rot="21439353">
            <a:off x="1692374" y="5678814"/>
            <a:ext cx="288413" cy="64138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rot="21439353" flipH="1">
            <a:off x="1476373" y="5683055"/>
            <a:ext cx="222460" cy="64138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梯形 25"/>
          <p:cNvSpPr/>
          <p:nvPr/>
        </p:nvSpPr>
        <p:spPr>
          <a:xfrm rot="14494902">
            <a:off x="2249388" y="4143778"/>
            <a:ext cx="443624" cy="545193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闪电形 33"/>
          <p:cNvSpPr/>
          <p:nvPr/>
        </p:nvSpPr>
        <p:spPr>
          <a:xfrm rot="2826580">
            <a:off x="2626287" y="3707130"/>
            <a:ext cx="267937" cy="252066"/>
          </a:xfrm>
          <a:prstGeom prst="lightningBol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闪电形 34"/>
          <p:cNvSpPr/>
          <p:nvPr/>
        </p:nvSpPr>
        <p:spPr>
          <a:xfrm rot="9057415">
            <a:off x="2894855" y="4287603"/>
            <a:ext cx="339130" cy="269238"/>
          </a:xfrm>
          <a:prstGeom prst="lightningBol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闪电形 35"/>
          <p:cNvSpPr/>
          <p:nvPr/>
        </p:nvSpPr>
        <p:spPr>
          <a:xfrm rot="5968690">
            <a:off x="2935022" y="3867745"/>
            <a:ext cx="330244" cy="261935"/>
          </a:xfrm>
          <a:prstGeom prst="lightningBol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 rot="20155504">
            <a:off x="2646295" y="4045689"/>
            <a:ext cx="115086" cy="46305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1699038" y="4608624"/>
            <a:ext cx="183271" cy="136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1955409" y="6325631"/>
            <a:ext cx="133350" cy="95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1454253" y="6324681"/>
            <a:ext cx="133350" cy="95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6856584" y="936810"/>
            <a:ext cx="1740309" cy="1681315"/>
            <a:chOff x="5014451" y="840658"/>
            <a:chExt cx="1902545" cy="1946787"/>
          </a:xfrm>
        </p:grpSpPr>
        <p:sp>
          <p:nvSpPr>
            <p:cNvPr id="11" name="流程图: 过程 10"/>
            <p:cNvSpPr/>
            <p:nvPr/>
          </p:nvSpPr>
          <p:spPr>
            <a:xfrm>
              <a:off x="5014451" y="840658"/>
              <a:ext cx="1902543" cy="1946787"/>
            </a:xfrm>
            <a:prstGeom prst="flowChartProcess">
              <a:avLst/>
            </a:prstGeom>
            <a:solidFill>
              <a:srgbClr val="00B0F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/>
            <p:cNvCxnSpPr>
              <a:stCxn id="11" idx="1"/>
              <a:endCxn id="24" idx="1"/>
            </p:cNvCxnSpPr>
            <p:nvPr/>
          </p:nvCxnSpPr>
          <p:spPr>
            <a:xfrm>
              <a:off x="5014451" y="1814052"/>
              <a:ext cx="190254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>
              <a:stCxn id="11" idx="0"/>
              <a:endCxn id="11" idx="2"/>
            </p:cNvCxnSpPr>
            <p:nvPr/>
          </p:nvCxnSpPr>
          <p:spPr>
            <a:xfrm>
              <a:off x="5965723" y="840658"/>
              <a:ext cx="0" cy="19467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5005997" y="568527"/>
            <a:ext cx="608798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b="1" dirty="0" smtClean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讲话</a:t>
            </a:r>
            <a:endParaRPr lang="zh-CN" altLang="en-US" sz="13800" b="1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286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D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6973906" y="-1165672"/>
            <a:ext cx="6036472" cy="6036472"/>
          </a:xfrm>
          <a:prstGeom prst="ellipse">
            <a:avLst/>
          </a:prstGeom>
          <a:solidFill>
            <a:schemeClr val="accent1">
              <a:lumMod val="20000"/>
              <a:lumOff val="80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579850" y="766631"/>
            <a:ext cx="900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4CDFE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想让别人聆听的欲望</a:t>
            </a:r>
            <a:endParaRPr lang="zh-CN" altLang="en-US" sz="3600" b="1" dirty="0">
              <a:solidFill>
                <a:srgbClr val="4CDF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788786" y="1852564"/>
            <a:ext cx="60121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4CDFE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建立新的自我形象</a:t>
            </a:r>
            <a:endParaRPr lang="zh-CN" altLang="en-US" sz="3600" b="1" dirty="0">
              <a:solidFill>
                <a:srgbClr val="4CDF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160537" y="2938497"/>
            <a:ext cx="6272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4CDFE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赋予全新形象</a:t>
            </a:r>
            <a:endParaRPr lang="zh-CN" altLang="en-US" sz="3600" b="1" dirty="0">
              <a:solidFill>
                <a:srgbClr val="4CDF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172238" y="2412727"/>
            <a:ext cx="27268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演讲者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831642" y="3328819"/>
            <a:ext cx="4881716" cy="33625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1033333" y="3812778"/>
            <a:ext cx="513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的态度有助于缓解焦虑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642933" y="4662204"/>
            <a:ext cx="368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符合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道德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标准的言语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713358" y="1089796"/>
            <a:ext cx="835046" cy="828486"/>
          </a:xfrm>
          <a:prstGeom prst="ellipse">
            <a:avLst/>
          </a:prstGeom>
          <a:solidFill>
            <a:schemeClr val="accent1">
              <a:lumMod val="20000"/>
              <a:lumOff val="80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120477" y="3158972"/>
            <a:ext cx="835046" cy="828486"/>
          </a:xfrm>
          <a:prstGeom prst="ellipse">
            <a:avLst/>
          </a:prstGeom>
          <a:solidFill>
            <a:schemeClr val="accent1">
              <a:lumMod val="20000"/>
              <a:lumOff val="80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579850" y="4696120"/>
            <a:ext cx="835046" cy="828486"/>
          </a:xfrm>
          <a:prstGeom prst="ellipse">
            <a:avLst/>
          </a:prstGeom>
          <a:solidFill>
            <a:schemeClr val="accent1">
              <a:lumMod val="20000"/>
              <a:lumOff val="80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9872283" y="5233101"/>
            <a:ext cx="835046" cy="828486"/>
          </a:xfrm>
          <a:prstGeom prst="ellipse">
            <a:avLst/>
          </a:prstGeom>
          <a:solidFill>
            <a:schemeClr val="accent1">
              <a:lumMod val="20000"/>
              <a:lumOff val="80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39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E1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6973906" y="-1165672"/>
            <a:ext cx="6036472" cy="6036472"/>
          </a:xfrm>
          <a:prstGeom prst="ellipse">
            <a:avLst/>
          </a:prstGeom>
          <a:solidFill>
            <a:schemeClr val="accent2">
              <a:lumMod val="20000"/>
              <a:lumOff val="80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5713358" y="1089796"/>
            <a:ext cx="835046" cy="828486"/>
          </a:xfrm>
          <a:prstGeom prst="ellipse">
            <a:avLst/>
          </a:prstGeom>
          <a:solidFill>
            <a:schemeClr val="accent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6120477" y="3158972"/>
            <a:ext cx="835046" cy="828486"/>
          </a:xfrm>
          <a:prstGeom prst="ellipse">
            <a:avLst/>
          </a:prstGeom>
          <a:solidFill>
            <a:schemeClr val="accent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7579850" y="4696120"/>
            <a:ext cx="835046" cy="828486"/>
          </a:xfrm>
          <a:prstGeom prst="ellipse">
            <a:avLst/>
          </a:prstGeom>
          <a:solidFill>
            <a:schemeClr val="accent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9872283" y="5233101"/>
            <a:ext cx="835046" cy="828486"/>
          </a:xfrm>
          <a:prstGeom prst="ellipse">
            <a:avLst/>
          </a:prstGeom>
          <a:solidFill>
            <a:schemeClr val="accent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132007" y="766631"/>
            <a:ext cx="900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8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视觉工具的力量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620713" y="1852563"/>
            <a:ext cx="60121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8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非语言沟通</a:t>
            </a:r>
            <a:endParaRPr lang="zh-CN" altLang="en-US" sz="3600" b="1" dirty="0">
              <a:solidFill>
                <a:srgbClr val="FF8E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974846" y="2893478"/>
            <a:ext cx="6272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8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有声沟通</a:t>
            </a:r>
            <a:endParaRPr lang="zh-CN" altLang="en-US" sz="3600" b="1" dirty="0">
              <a:solidFill>
                <a:srgbClr val="FF8E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101196" y="2351183"/>
            <a:ext cx="27268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发表演讲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831642" y="3328819"/>
            <a:ext cx="4881716" cy="33625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970243" y="3584828"/>
            <a:ext cx="513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良好的姿势能让听众看到你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头  脑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清晰、精力充沛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908251" y="4767160"/>
            <a:ext cx="5760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音量、投射、音调、重音、语速</a:t>
            </a:r>
          </a:p>
        </p:txBody>
      </p:sp>
    </p:spTree>
    <p:extLst>
      <p:ext uri="{BB962C8B-B14F-4D97-AF65-F5344CB8AC3E}">
        <p14:creationId xmlns:p14="http://schemas.microsoft.com/office/powerpoint/2010/main" val="113328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7BB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7568553" y="834003"/>
            <a:ext cx="896699" cy="904523"/>
            <a:chOff x="5014451" y="840658"/>
            <a:chExt cx="1902545" cy="1946787"/>
          </a:xfrm>
          <a:solidFill>
            <a:srgbClr val="FB7BBB"/>
          </a:solidFill>
        </p:grpSpPr>
        <p:sp>
          <p:nvSpPr>
            <p:cNvPr id="15" name="流程图: 过程 14"/>
            <p:cNvSpPr/>
            <p:nvPr/>
          </p:nvSpPr>
          <p:spPr>
            <a:xfrm>
              <a:off x="5014451" y="840658"/>
              <a:ext cx="1902543" cy="1946787"/>
            </a:xfrm>
            <a:prstGeom prst="flowChartProcess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" name="直接连接符 15"/>
            <p:cNvCxnSpPr>
              <a:stCxn id="15" idx="1"/>
            </p:cNvCxnSpPr>
            <p:nvPr/>
          </p:nvCxnSpPr>
          <p:spPr>
            <a:xfrm>
              <a:off x="5014451" y="1814052"/>
              <a:ext cx="1902545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5" idx="0"/>
              <a:endCxn id="15" idx="2"/>
            </p:cNvCxnSpPr>
            <p:nvPr/>
          </p:nvCxnSpPr>
          <p:spPr>
            <a:xfrm>
              <a:off x="5965723" y="840658"/>
              <a:ext cx="0" cy="194678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8465250" y="834003"/>
            <a:ext cx="896699" cy="904524"/>
            <a:chOff x="5014451" y="840658"/>
            <a:chExt cx="1902545" cy="1946787"/>
          </a:xfrm>
          <a:solidFill>
            <a:srgbClr val="FB7BBB"/>
          </a:solidFill>
        </p:grpSpPr>
        <p:sp>
          <p:nvSpPr>
            <p:cNvPr id="23" name="流程图: 过程 22"/>
            <p:cNvSpPr/>
            <p:nvPr/>
          </p:nvSpPr>
          <p:spPr>
            <a:xfrm>
              <a:off x="5014451" y="840658"/>
              <a:ext cx="1902543" cy="1946787"/>
            </a:xfrm>
            <a:prstGeom prst="flowChartProcess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>
              <a:stCxn id="23" idx="1"/>
            </p:cNvCxnSpPr>
            <p:nvPr/>
          </p:nvCxnSpPr>
          <p:spPr>
            <a:xfrm>
              <a:off x="5014451" y="1814052"/>
              <a:ext cx="1902545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stCxn id="23" idx="0"/>
              <a:endCxn id="23" idx="2"/>
            </p:cNvCxnSpPr>
            <p:nvPr/>
          </p:nvCxnSpPr>
          <p:spPr>
            <a:xfrm>
              <a:off x="5965723" y="840658"/>
              <a:ext cx="0" cy="194678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9347117" y="837568"/>
            <a:ext cx="896699" cy="900958"/>
            <a:chOff x="5014451" y="840658"/>
            <a:chExt cx="1902545" cy="1946787"/>
          </a:xfrm>
          <a:solidFill>
            <a:srgbClr val="FB7BBB"/>
          </a:solidFill>
        </p:grpSpPr>
        <p:sp>
          <p:nvSpPr>
            <p:cNvPr id="27" name="流程图: 过程 26"/>
            <p:cNvSpPr/>
            <p:nvPr/>
          </p:nvSpPr>
          <p:spPr>
            <a:xfrm>
              <a:off x="5014451" y="840658"/>
              <a:ext cx="1902543" cy="1946787"/>
            </a:xfrm>
            <a:prstGeom prst="flowChartProcess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" name="直接连接符 27"/>
            <p:cNvCxnSpPr>
              <a:stCxn id="27" idx="1"/>
            </p:cNvCxnSpPr>
            <p:nvPr/>
          </p:nvCxnSpPr>
          <p:spPr>
            <a:xfrm>
              <a:off x="5014451" y="1814052"/>
              <a:ext cx="1902545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stCxn id="27" idx="0"/>
              <a:endCxn id="27" idx="2"/>
            </p:cNvCxnSpPr>
            <p:nvPr/>
          </p:nvCxnSpPr>
          <p:spPr>
            <a:xfrm>
              <a:off x="5965723" y="840658"/>
              <a:ext cx="0" cy="194678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10243814" y="841132"/>
            <a:ext cx="896699" cy="897394"/>
            <a:chOff x="5014451" y="840658"/>
            <a:chExt cx="1902545" cy="1946787"/>
          </a:xfrm>
          <a:solidFill>
            <a:srgbClr val="FB7BBB"/>
          </a:solidFill>
        </p:grpSpPr>
        <p:sp>
          <p:nvSpPr>
            <p:cNvPr id="31" name="流程图: 过程 30"/>
            <p:cNvSpPr/>
            <p:nvPr/>
          </p:nvSpPr>
          <p:spPr>
            <a:xfrm>
              <a:off x="5014451" y="840658"/>
              <a:ext cx="1902543" cy="1946787"/>
            </a:xfrm>
            <a:prstGeom prst="flowChartProcess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2" name="直接连接符 31"/>
            <p:cNvCxnSpPr>
              <a:stCxn id="31" idx="1"/>
            </p:cNvCxnSpPr>
            <p:nvPr/>
          </p:nvCxnSpPr>
          <p:spPr>
            <a:xfrm>
              <a:off x="5014451" y="1814052"/>
              <a:ext cx="1902545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>
              <a:stCxn id="31" idx="0"/>
              <a:endCxn id="31" idx="2"/>
            </p:cNvCxnSpPr>
            <p:nvPr/>
          </p:nvCxnSpPr>
          <p:spPr>
            <a:xfrm>
              <a:off x="5965723" y="840658"/>
              <a:ext cx="0" cy="194678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3467820" y="645595"/>
            <a:ext cx="82014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你能面对多少人</a:t>
            </a:r>
            <a:r>
              <a:rPr lang="zh-CN" altLang="en-US" sz="7200" b="1" dirty="0" smtClean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当众讲话</a:t>
            </a:r>
            <a:endParaRPr lang="zh-CN" altLang="en-US" sz="7200" b="1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52111" y="2034332"/>
            <a:ext cx="52927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你的事业就会有多大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98472" y="2992181"/>
            <a:ext cx="2690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丘吉尔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04962" y="3821424"/>
            <a:ext cx="100841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HOW  MANY  PEOPLE  ONE  CAN  TALK  TO  MEANS HOW  MUCH  ACCOMPLISHMENT   HE   MADE.</a:t>
            </a:r>
            <a:endParaRPr lang="zh-CN" altLang="en-US" sz="2800" dirty="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grpSp>
        <p:nvGrpSpPr>
          <p:cNvPr id="10" name="组合 9"/>
          <p:cNvGrpSpPr/>
          <p:nvPr/>
        </p:nvGrpSpPr>
        <p:grpSpPr>
          <a:xfrm rot="20363680">
            <a:off x="690060" y="5378009"/>
            <a:ext cx="954316" cy="666209"/>
            <a:chOff x="956602" y="4189952"/>
            <a:chExt cx="850611" cy="854637"/>
          </a:xfrm>
          <a:solidFill>
            <a:schemeClr val="bg1"/>
          </a:solidFill>
        </p:grpSpPr>
        <p:sp>
          <p:nvSpPr>
            <p:cNvPr id="11" name="矩形 10"/>
            <p:cNvSpPr/>
            <p:nvPr/>
          </p:nvSpPr>
          <p:spPr>
            <a:xfrm>
              <a:off x="956602" y="4443416"/>
              <a:ext cx="364198" cy="3477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直角三角形 11"/>
            <p:cNvSpPr/>
            <p:nvPr/>
          </p:nvSpPr>
          <p:spPr>
            <a:xfrm rot="2866542">
              <a:off x="1110445" y="4347822"/>
              <a:ext cx="854637" cy="53889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弧形 1"/>
          <p:cNvSpPr/>
          <p:nvPr/>
        </p:nvSpPr>
        <p:spPr>
          <a:xfrm rot="475924">
            <a:off x="1351599" y="5276085"/>
            <a:ext cx="503473" cy="833165"/>
          </a:xfrm>
          <a:prstGeom prst="arc">
            <a:avLst>
              <a:gd name="adj1" fmla="val 16200000"/>
              <a:gd name="adj2" fmla="val 503441"/>
            </a:avLst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弧形 2"/>
          <p:cNvSpPr/>
          <p:nvPr/>
        </p:nvSpPr>
        <p:spPr>
          <a:xfrm rot="660380">
            <a:off x="1311213" y="5020333"/>
            <a:ext cx="780517" cy="1371823"/>
          </a:xfrm>
          <a:prstGeom prst="arc">
            <a:avLst>
              <a:gd name="adj1" fmla="val 16200000"/>
              <a:gd name="adj2" fmla="val 255717"/>
            </a:avLst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弧形 12"/>
          <p:cNvSpPr/>
          <p:nvPr/>
        </p:nvSpPr>
        <p:spPr>
          <a:xfrm rot="21203311">
            <a:off x="1469593" y="5396557"/>
            <a:ext cx="180572" cy="541442"/>
          </a:xfrm>
          <a:prstGeom prst="arc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04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265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4496">
            <a:off x="805937" y="1540942"/>
            <a:ext cx="11120068" cy="5584420"/>
          </a:xfrm>
          <a:prstGeom prst="rect">
            <a:avLst/>
          </a:prstGeom>
        </p:spPr>
      </p:pic>
      <p:sp>
        <p:nvSpPr>
          <p:cNvPr id="6" name="弦形 5"/>
          <p:cNvSpPr/>
          <p:nvPr/>
        </p:nvSpPr>
        <p:spPr>
          <a:xfrm rot="15881712">
            <a:off x="398410" y="-2796660"/>
            <a:ext cx="5091599" cy="5036995"/>
          </a:xfrm>
          <a:prstGeom prst="chord">
            <a:avLst>
              <a:gd name="adj1" fmla="val 6071748"/>
              <a:gd name="adj2" fmla="val 16163654"/>
            </a:avLst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805787" y="478691"/>
            <a:ext cx="5728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 篇 精 彩 的 演 讲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122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676A">
            <a:alpha val="8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070198" y="1596039"/>
            <a:ext cx="2332318" cy="233231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7198569" y="2690280"/>
            <a:ext cx="1750928" cy="17499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1272478" y="2690280"/>
            <a:ext cx="1750928" cy="17499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24024" y="3284717"/>
            <a:ext cx="13837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567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听 </a:t>
            </a:r>
            <a:r>
              <a:rPr lang="zh-CN" altLang="en-US" sz="3600" b="1" dirty="0" smtClean="0">
                <a:solidFill>
                  <a:srgbClr val="F567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众</a:t>
            </a:r>
            <a:endParaRPr lang="en-US" altLang="zh-CN" sz="3600" b="1" dirty="0">
              <a:solidFill>
                <a:srgbClr val="F567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70917" y="2143492"/>
            <a:ext cx="13308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>
                <a:solidFill>
                  <a:srgbClr val="F567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 讲 </a:t>
            </a:r>
            <a:endParaRPr lang="en-US" altLang="zh-CN" sz="3600" b="1" dirty="0" smtClean="0">
              <a:solidFill>
                <a:srgbClr val="F567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r>
              <a:rPr lang="zh-CN" altLang="en-US" sz="3600" b="1" dirty="0" smtClean="0">
                <a:solidFill>
                  <a:srgbClr val="F567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 </a:t>
            </a:r>
            <a:r>
              <a:rPr lang="zh-CN" altLang="en-US" sz="3600" b="1" dirty="0">
                <a:solidFill>
                  <a:srgbClr val="F567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息</a:t>
            </a:r>
            <a:endParaRPr lang="en-US" altLang="zh-CN" sz="3600" b="1" dirty="0">
              <a:solidFill>
                <a:srgbClr val="F567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298862" y="2174031"/>
            <a:ext cx="17890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3600" b="1" dirty="0">
              <a:solidFill>
                <a:srgbClr val="F567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b="1" dirty="0">
              <a:solidFill>
                <a:srgbClr val="F567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srgbClr val="F567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演讲者 </a:t>
            </a:r>
            <a:endParaRPr lang="zh-CN" altLang="en-US" sz="3600" b="1" dirty="0">
              <a:solidFill>
                <a:srgbClr val="F567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612458" y="-146000"/>
            <a:ext cx="4009" cy="1724077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1272478" y="712219"/>
            <a:ext cx="3451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925277" y="0"/>
            <a:ext cx="12797" cy="878503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图片 17"/>
          <p:cNvPicPr>
            <a:picLocks noChangeAspect="1" noChangeArrowheads="1"/>
          </p:cNvPicPr>
          <p:nvPr/>
        </p:nvPicPr>
        <p:blipFill>
          <a:blip r:embed="rId2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80"/>
          <a:stretch>
            <a:fillRect/>
          </a:stretch>
        </p:blipFill>
        <p:spPr bwMode="auto">
          <a:xfrm>
            <a:off x="8949497" y="1019865"/>
            <a:ext cx="3156155" cy="3384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557" y="5865963"/>
            <a:ext cx="968778" cy="386015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810" y="5243194"/>
            <a:ext cx="848684" cy="354904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473" y="5756425"/>
            <a:ext cx="715760" cy="299318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390" y="5865963"/>
            <a:ext cx="923079" cy="38601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186469" y="630315"/>
            <a:ext cx="2755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57779"/>
                </a:solidFill>
              </a:rPr>
              <a:t>https://www.ypppt.com/</a:t>
            </a:r>
            <a:endParaRPr lang="zh-CN" altLang="en-US" dirty="0">
              <a:solidFill>
                <a:srgbClr val="F577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35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103141" y="492191"/>
            <a:ext cx="2616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交流过程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192693" y="1809064"/>
            <a:ext cx="2616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信息质量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117059" y="775383"/>
            <a:ext cx="40116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有组织的沟通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54216" y="2132230"/>
            <a:ext cx="26165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inventio</a:t>
            </a:r>
            <a:endParaRPr lang="zh-CN" altLang="en-US" sz="4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691615" y="3943370"/>
            <a:ext cx="2616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后勤信息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914227" y="2846894"/>
            <a:ext cx="2616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人员信息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192693" y="3907475"/>
            <a:ext cx="54336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让你的演讲适应听众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30811" y="3081953"/>
            <a:ext cx="26165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尊重听众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954216" y="5672199"/>
            <a:ext cx="5953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你无法改变的差异放在一边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70619" y="4989453"/>
            <a:ext cx="59535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多元化文化的影响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030577" y="5620418"/>
            <a:ext cx="5953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了解你自己和别人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0" y="21315"/>
            <a:ext cx="12182993" cy="6858000"/>
          </a:xfrm>
          <a:prstGeom prst="rect">
            <a:avLst/>
          </a:prstGeom>
          <a:solidFill>
            <a:srgbClr val="00AEFF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322339" y="633933"/>
            <a:ext cx="5217317" cy="5217317"/>
          </a:xfrm>
          <a:prstGeom prst="ellipse">
            <a:avLst/>
          </a:prstGeom>
          <a:solidFill>
            <a:schemeClr val="accent1">
              <a:lumMod val="20000"/>
              <a:lumOff val="80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006948" y="1584698"/>
            <a:ext cx="6189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沟通始于听众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316877" y="2954219"/>
            <a:ext cx="6189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准备见听众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316877" y="4267448"/>
            <a:ext cx="6189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发现共同点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254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FE4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228989" y="149358"/>
            <a:ext cx="6559747" cy="6559747"/>
          </a:xfrm>
          <a:prstGeom prst="ellipse">
            <a:avLst/>
          </a:prstGeom>
          <a:solidFill>
            <a:schemeClr val="accent4">
              <a:lumMod val="20000"/>
              <a:lumOff val="8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5249220" y="1393118"/>
            <a:ext cx="5184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让你的演讲        听众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273525" y="2782901"/>
            <a:ext cx="518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站在听众的          上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538015" y="4210433"/>
            <a:ext cx="6053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你的演讲要让人们            听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7697651" y="2535182"/>
            <a:ext cx="1214298" cy="11317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7784202" y="2802020"/>
            <a:ext cx="1467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9FE4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角度</a:t>
            </a:r>
            <a:endParaRPr lang="zh-CN" altLang="en-US" sz="3600" b="1" dirty="0">
              <a:solidFill>
                <a:srgbClr val="9FE4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4399" y="3810927"/>
            <a:ext cx="1464766" cy="1445341"/>
          </a:xfrm>
          <a:prstGeom prst="rect">
            <a:avLst/>
          </a:prstGeom>
        </p:spPr>
      </p:pic>
      <p:sp>
        <p:nvSpPr>
          <p:cNvPr id="50" name="文本框 49"/>
          <p:cNvSpPr txBox="1"/>
          <p:nvPr/>
        </p:nvSpPr>
        <p:spPr>
          <a:xfrm>
            <a:off x="8455388" y="4133845"/>
            <a:ext cx="15009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9FE4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愿意</a:t>
            </a:r>
            <a:endParaRPr lang="zh-CN" altLang="en-US" sz="4400" b="1" dirty="0">
              <a:solidFill>
                <a:srgbClr val="9FE4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9890" y="1236620"/>
            <a:ext cx="1021894" cy="959816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7697651" y="1447237"/>
            <a:ext cx="1199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9FE4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适应</a:t>
            </a:r>
          </a:p>
        </p:txBody>
      </p:sp>
      <p:sp>
        <p:nvSpPr>
          <p:cNvPr id="14" name="椭圆 13"/>
          <p:cNvSpPr/>
          <p:nvPr/>
        </p:nvSpPr>
        <p:spPr>
          <a:xfrm>
            <a:off x="2261445" y="2752259"/>
            <a:ext cx="1173192" cy="10931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>
            <a:stCxn id="14" idx="4"/>
          </p:cNvCxnSpPr>
          <p:nvPr/>
        </p:nvCxnSpPr>
        <p:spPr>
          <a:xfrm flipH="1">
            <a:off x="2199590" y="3845432"/>
            <a:ext cx="648451" cy="861826"/>
          </a:xfrm>
          <a:prstGeom prst="line">
            <a:avLst/>
          </a:prstGeom>
          <a:ln w="730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226939" y="4707258"/>
            <a:ext cx="914400" cy="914400"/>
          </a:xfrm>
          <a:prstGeom prst="line">
            <a:avLst/>
          </a:prstGeom>
          <a:ln w="730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14" idx="4"/>
          </p:cNvCxnSpPr>
          <p:nvPr/>
        </p:nvCxnSpPr>
        <p:spPr>
          <a:xfrm flipV="1">
            <a:off x="2848041" y="3701405"/>
            <a:ext cx="1380948" cy="144027"/>
          </a:xfrm>
          <a:prstGeom prst="line">
            <a:avLst/>
          </a:prstGeom>
          <a:ln w="730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 flipH="1">
            <a:off x="1881830" y="4678228"/>
            <a:ext cx="322994" cy="943430"/>
          </a:xfrm>
          <a:prstGeom prst="line">
            <a:avLst/>
          </a:prstGeom>
          <a:ln w="730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文本框 83"/>
          <p:cNvSpPr txBox="1"/>
          <p:nvPr/>
        </p:nvSpPr>
        <p:spPr>
          <a:xfrm>
            <a:off x="3056983" y="1167158"/>
            <a:ext cx="13966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bg1"/>
                </a:solidFill>
              </a:rPr>
              <a:t>“</a:t>
            </a:r>
            <a:endParaRPr lang="zh-CN" altLang="en-US" sz="8800" dirty="0">
              <a:solidFill>
                <a:schemeClr val="bg1"/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10503071" y="1393118"/>
            <a:ext cx="13966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bg1"/>
                </a:solidFill>
              </a:rPr>
              <a:t>”</a:t>
            </a:r>
            <a:endParaRPr lang="zh-CN" altLang="en-US" sz="8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56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5222487" y="862252"/>
            <a:ext cx="8169415" cy="8169415"/>
          </a:xfrm>
          <a:prstGeom prst="ellipse">
            <a:avLst/>
          </a:prstGeom>
          <a:solidFill>
            <a:srgbClr val="00AEF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74766" y="594915"/>
            <a:ext cx="5439966" cy="1298377"/>
          </a:xfrm>
          <a:prstGeom prst="teardrop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00AE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演讲信息</a:t>
            </a:r>
            <a:endParaRPr lang="zh-CN" altLang="en-US" sz="5400" dirty="0">
              <a:solidFill>
                <a:srgbClr val="00AE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674766" y="1752615"/>
            <a:ext cx="4744790" cy="0"/>
          </a:xfrm>
          <a:prstGeom prst="line">
            <a:avLst/>
          </a:prstGeom>
          <a:ln w="34925">
            <a:solidFill>
              <a:srgbClr val="00A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192031" y="2364987"/>
            <a:ext cx="61406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当你寻找一个演讲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</a:t>
            </a:r>
            <a:r>
              <a:rPr lang="zh-CN" altLang="en-US" sz="2400" dirty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endParaRPr lang="en-US" altLang="zh-CN" sz="2400" dirty="0" smtClean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可以思考你的个人经历和你喜欢做的事情</a:t>
            </a:r>
            <a:endParaRPr lang="zh-CN" altLang="en-US" sz="2400" dirty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192031" y="3371734"/>
            <a:ext cx="95142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根据不同的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目的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确定不同的演讲形式</a:t>
            </a:r>
            <a:endParaRPr lang="zh-CN" altLang="en-US" sz="2400" dirty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114732" y="4378481"/>
            <a:ext cx="80958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用开放的心态收集信息</a:t>
            </a:r>
            <a:endParaRPr lang="en-US" altLang="zh-CN" sz="2400" dirty="0" smtClean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找到论据资料，完成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2400" dirty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部分</a:t>
            </a:r>
            <a:endParaRPr lang="zh-CN" altLang="en-US" sz="3200" b="1" dirty="0">
              <a:solidFill>
                <a:srgbClr val="00AE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192031" y="5271772"/>
            <a:ext cx="8465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撰写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大纲</a:t>
            </a:r>
            <a:r>
              <a:rPr lang="zh-CN" altLang="en-US" sz="2400" dirty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，看清演讲内容的结构</a:t>
            </a:r>
            <a:endParaRPr lang="zh-CN" altLang="en-US" sz="2400" dirty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1834" y="2075279"/>
            <a:ext cx="4350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AE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演讲前足够的</a:t>
            </a:r>
            <a:r>
              <a:rPr lang="zh-CN" altLang="en-US" sz="3200" b="1" dirty="0" smtClean="0">
                <a:solidFill>
                  <a:srgbClr val="00AE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准备工作</a:t>
            </a:r>
            <a:r>
              <a:rPr lang="zh-CN" altLang="en-US" sz="2400" dirty="0" smtClean="0">
                <a:solidFill>
                  <a:srgbClr val="00AE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能让</a:t>
            </a:r>
            <a:endParaRPr lang="zh-CN" altLang="en-US" sz="3200" b="1" dirty="0">
              <a:solidFill>
                <a:srgbClr val="00AE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58531" y="2842041"/>
            <a:ext cx="27494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AE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你更加</a:t>
            </a:r>
            <a:r>
              <a:rPr lang="zh-CN" altLang="en-US" sz="3200" b="1" dirty="0">
                <a:solidFill>
                  <a:srgbClr val="00AE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从容自如</a:t>
            </a:r>
          </a:p>
        </p:txBody>
      </p:sp>
    </p:spTree>
    <p:extLst>
      <p:ext uri="{BB962C8B-B14F-4D97-AF65-F5344CB8AC3E}">
        <p14:creationId xmlns:p14="http://schemas.microsoft.com/office/powerpoint/2010/main" val="249924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8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椭圆 31"/>
          <p:cNvSpPr/>
          <p:nvPr/>
        </p:nvSpPr>
        <p:spPr>
          <a:xfrm>
            <a:off x="5222487" y="862252"/>
            <a:ext cx="8169415" cy="8169415"/>
          </a:xfrm>
          <a:prstGeom prst="ellipse">
            <a:avLst/>
          </a:prstGeom>
          <a:solidFill>
            <a:schemeClr val="accent4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242113" y="626086"/>
            <a:ext cx="48845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 合</a:t>
            </a:r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式演讲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448501" y="2160432"/>
            <a:ext cx="63643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包含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幽默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74038" y="2815024"/>
            <a:ext cx="122225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以一种</a:t>
            </a:r>
            <a:r>
              <a:rPr lang="zh-CN" alt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激励人心</a:t>
            </a:r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的方式表达出来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456303" y="1933518"/>
            <a:ext cx="5501991" cy="0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8448745" y="4528693"/>
            <a:ext cx="416959" cy="4278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629435" y="4458794"/>
            <a:ext cx="163494" cy="1397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flipH="1">
            <a:off x="10214274" y="3633471"/>
            <a:ext cx="133207" cy="1219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7169853" y="1747993"/>
            <a:ext cx="2337730" cy="233773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7390851" y="2254291"/>
            <a:ext cx="2619477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z="40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</a:t>
            </a:r>
            <a:endParaRPr lang="en-US" altLang="zh-CN" sz="4000" dirty="0" smtClean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40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40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0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</a:t>
            </a:r>
            <a:endParaRPr lang="en-US" altLang="zh-CN" sz="2800" dirty="0" smtClean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8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28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9733902" y="2012930"/>
            <a:ext cx="299146" cy="29914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6247861" y="4224061"/>
            <a:ext cx="2404949" cy="2404949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033048" y="1915359"/>
            <a:ext cx="1747390" cy="174739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874235" y="4003908"/>
            <a:ext cx="2074643" cy="2074643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10257294" y="2393248"/>
            <a:ext cx="27596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劝说</a:t>
            </a:r>
            <a:r>
              <a:rPr lang="zh-CN" altLang="en-US" sz="2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</a:t>
            </a:r>
            <a:endParaRPr lang="en-US" altLang="zh-CN" sz="2800" dirty="0" smtClean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8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</a:t>
            </a:r>
            <a:endParaRPr lang="zh-CN" altLang="en-US" sz="28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642215" y="4818420"/>
            <a:ext cx="270226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激励</a:t>
            </a:r>
            <a:r>
              <a:rPr lang="zh-CN" altLang="en-US" sz="2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</a:t>
            </a:r>
            <a:endParaRPr lang="en-US" altLang="zh-CN" sz="2800" dirty="0" smtClean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8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</a:t>
            </a:r>
            <a:endParaRPr lang="zh-CN" altLang="en-US" sz="28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0159631" y="4493072"/>
            <a:ext cx="406473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娱乐</a:t>
            </a:r>
            <a:r>
              <a:rPr lang="zh-CN" altLang="en-US" sz="2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</a:t>
            </a:r>
            <a:endParaRPr lang="en-US" altLang="zh-CN" sz="2800" dirty="0" smtClean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8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</a:t>
            </a:r>
            <a:endParaRPr lang="zh-CN" altLang="en-US" sz="28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70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F6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-1338196" y="1186269"/>
            <a:ext cx="7195710" cy="7195710"/>
          </a:xfrm>
          <a:prstGeom prst="ellipse">
            <a:avLst/>
          </a:prstGeom>
          <a:solidFill>
            <a:schemeClr val="accent4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7204747" y="338514"/>
            <a:ext cx="41451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式演</a:t>
            </a:r>
            <a:r>
              <a: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</a:t>
            </a:r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6034209" y="1446510"/>
            <a:ext cx="5879629" cy="55868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6756751" y="1996102"/>
            <a:ext cx="36215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一定</a:t>
            </a:r>
            <a:r>
              <a:rPr lang="zh-CN" alt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</a:t>
            </a:r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能带有</a:t>
            </a:r>
            <a:r>
              <a:rPr lang="zh-CN" alt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主观</a:t>
            </a:r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</a:t>
            </a:r>
          </a:p>
        </p:txBody>
      </p:sp>
      <p:sp>
        <p:nvSpPr>
          <p:cNvPr id="33" name="矩形 32"/>
          <p:cNvSpPr/>
          <p:nvPr/>
        </p:nvSpPr>
        <p:spPr>
          <a:xfrm>
            <a:off x="6565022" y="2732025"/>
            <a:ext cx="43396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对各种依据给予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同等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重视</a:t>
            </a:r>
          </a:p>
        </p:txBody>
      </p:sp>
      <p:sp>
        <p:nvSpPr>
          <p:cNvPr id="4" name="椭圆 3"/>
          <p:cNvSpPr/>
          <p:nvPr/>
        </p:nvSpPr>
        <p:spPr>
          <a:xfrm>
            <a:off x="888831" y="1768384"/>
            <a:ext cx="2105705" cy="210570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114391" y="2748509"/>
            <a:ext cx="2035615" cy="20356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45245" y="4326778"/>
            <a:ext cx="2084611" cy="20846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3547684" y="3166153"/>
            <a:ext cx="12388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48F6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说明要点</a:t>
            </a:r>
            <a:endParaRPr lang="zh-CN" altLang="en-US" sz="3600" b="1" dirty="0">
              <a:solidFill>
                <a:srgbClr val="48F65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02203" y="4794671"/>
            <a:ext cx="12388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48F6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中立态度</a:t>
            </a:r>
            <a:endParaRPr lang="zh-CN" altLang="en-US" sz="3600" b="1" dirty="0">
              <a:solidFill>
                <a:srgbClr val="48F65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22252" y="2221073"/>
            <a:ext cx="12388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48F6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熟悉主题</a:t>
            </a:r>
            <a:endParaRPr lang="zh-CN" altLang="en-US" sz="3600" b="1" dirty="0">
              <a:solidFill>
                <a:srgbClr val="48F65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574904" y="5177354"/>
            <a:ext cx="383458" cy="3834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801176" y="4173122"/>
            <a:ext cx="193360" cy="1933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47113" y="2339444"/>
            <a:ext cx="343586" cy="3435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502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365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-1338196" y="1186269"/>
            <a:ext cx="7195710" cy="7195710"/>
          </a:xfrm>
          <a:prstGeom prst="ellipse">
            <a:avLst/>
          </a:prstGeom>
          <a:solidFill>
            <a:schemeClr val="accent4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88831" y="1768384"/>
            <a:ext cx="2105705" cy="210570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3114391" y="2748509"/>
            <a:ext cx="2035615" cy="20356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545245" y="4326778"/>
            <a:ext cx="2084611" cy="20846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574904" y="5177354"/>
            <a:ext cx="383458" cy="3834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2801176" y="4173122"/>
            <a:ext cx="193360" cy="1933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47113" y="2339444"/>
            <a:ext cx="343586" cy="3435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7204747" y="338514"/>
            <a:ext cx="41451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劝说</a:t>
            </a:r>
            <a:r>
              <a:rPr lang="zh-CN" altLang="en-US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式演</a:t>
            </a:r>
            <a:r>
              <a: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</a:t>
            </a:r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6034209" y="1446510"/>
            <a:ext cx="5879629" cy="55868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6565022" y="1906716"/>
            <a:ext cx="53142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支持</a:t>
            </a:r>
            <a:r>
              <a:rPr lang="zh-CN" alt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争议</a:t>
            </a:r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性问题一方观点的演说</a:t>
            </a:r>
          </a:p>
        </p:txBody>
      </p:sp>
      <p:sp>
        <p:nvSpPr>
          <p:cNvPr id="33" name="矩形 32"/>
          <p:cNvSpPr/>
          <p:nvPr/>
        </p:nvSpPr>
        <p:spPr>
          <a:xfrm>
            <a:off x="7529091" y="2822661"/>
            <a:ext cx="34964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归纳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         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演绎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624252" y="3166153"/>
            <a:ext cx="12388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A365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建立论证</a:t>
            </a:r>
            <a:endParaRPr lang="zh-CN" altLang="en-US" sz="3600" b="1" dirty="0">
              <a:solidFill>
                <a:srgbClr val="A365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44666" y="4768918"/>
            <a:ext cx="12388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A365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情感诉求</a:t>
            </a:r>
            <a:endParaRPr lang="zh-CN" altLang="en-US" sz="3600" b="1" dirty="0">
              <a:solidFill>
                <a:srgbClr val="A365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390991" y="2223112"/>
            <a:ext cx="12388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A365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选取立场</a:t>
            </a:r>
            <a:endParaRPr lang="zh-CN" altLang="en-US" sz="3600" b="1" dirty="0">
              <a:solidFill>
                <a:srgbClr val="A365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291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1350</TotalTime>
  <Words>414</Words>
  <Application>Microsoft Office PowerPoint</Application>
  <PresentationFormat>宽屏</PresentationFormat>
  <Paragraphs>96</Paragraphs>
  <Slides>13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 Unicode MS</vt:lpstr>
      <vt:lpstr>Meiryo</vt:lpstr>
      <vt:lpstr>Microsoft JhengHei</vt:lpstr>
      <vt:lpstr>华文新魏</vt:lpstr>
      <vt:lpstr>宋体</vt:lpstr>
      <vt:lpstr>微软雅黑</vt:lpstr>
      <vt:lpstr>Arial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https://www.ypppt.com/</dc:subject>
  <dc:creator>优品PPT</dc:creator>
  <cp:keywords>https:/www.ypppt.com</cp:keywords>
  <dc:description>https://www.ypppt.com/</dc:description>
  <cp:lastModifiedBy>kan</cp:lastModifiedBy>
  <cp:revision>128</cp:revision>
  <dcterms:created xsi:type="dcterms:W3CDTF">2014-04-12T13:42:33Z</dcterms:created>
  <dcterms:modified xsi:type="dcterms:W3CDTF">2021-02-24T13:24:55Z</dcterms:modified>
</cp:coreProperties>
</file>