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345" r:id="rId4"/>
    <p:sldId id="384" r:id="rId5"/>
    <p:sldId id="287" r:id="rId6"/>
    <p:sldId id="425" r:id="rId7"/>
    <p:sldId id="419" r:id="rId8"/>
    <p:sldId id="420" r:id="rId9"/>
    <p:sldId id="421" r:id="rId10"/>
    <p:sldId id="422" r:id="rId11"/>
    <p:sldId id="423" r:id="rId12"/>
    <p:sldId id="424" r:id="rId13"/>
    <p:sldId id="371" r:id="rId14"/>
    <p:sldId id="426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D3C7B"/>
    <a:srgbClr val="9A0000"/>
    <a:srgbClr val="414042"/>
    <a:srgbClr val="DDDDDD"/>
    <a:srgbClr val="E83430"/>
    <a:srgbClr val="FFCC99"/>
    <a:srgbClr val="FFCCCC"/>
    <a:srgbClr val="FAF0D8"/>
    <a:srgbClr val="F2B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9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F6160-AF6C-43C4-BD9B-60DA749E475F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AA150-F626-486E-BE73-73B8A6A314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676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AA150-F626-486E-BE73-73B8A6A314D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498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787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0D76-BEFF-46D1-99F4-2E24C78A7C3E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5D44F-EB10-42C2-8A3F-847D298D39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30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9CAF-D339-4091-8409-7E1A6E660E55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43F7-E507-44E3-BDF6-205823352D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16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07D0D-7AB1-4256-B42B-A7EFB5AC305B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14EB6-EB5E-4EEF-8A05-4275F5B868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506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9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191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91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332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36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73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09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2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ED70C-D483-42BA-962E-282D2317741F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6D9A5-555F-4FD9-BC4C-9BB713E22B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19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343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37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1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86B82-9FBE-486C-8F19-00BE900F1F25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1D93F-68B5-4BA6-83CD-F4296A3F3C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257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36B15-E915-4C45-9CE5-90618FCA9315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D7B6E-3342-442A-B375-24B9B4EDF14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323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92648-0BE8-4E1F-BD4D-6D0F2F36F7EE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B5445-25DA-444F-9474-D7DD133F48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344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522A-2A35-4BC6-BFF7-66844AAFDC0B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F20F-A918-4E70-A811-4FFDB3F898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53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F8D8-DFF4-4B1E-9A78-5EF7BFB6DED5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7EDD8-925B-421F-BF93-1A11DAAF1F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23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26015-660C-471F-B83A-7AEBC06F6F4B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6EB64-EDC9-4A03-8CA2-11FAE476FF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62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E64D0-EBB1-4F7F-9525-C125C6AD5EE6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DF2DB-AEA0-4420-B5E3-706803E322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BCCC9F-EE57-4A8B-AA43-1110452DDFE6}" type="datetimeFigureOut">
              <a:rPr lang="zh-CN" altLang="en-US"/>
              <a:pPr>
                <a:defRPr/>
              </a:pPr>
              <a:t>2021/2/26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69F6B58-C87A-4753-A252-F6B892A15FD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宋体" charset="-122"/>
          <a:cs typeface="宋体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3978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3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584200" y="333375"/>
            <a:ext cx="2784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Reading report</a:t>
            </a:r>
            <a:endParaRPr lang="zh-CN" altLang="en-US" sz="28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604838" y="966788"/>
            <a:ext cx="228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 charset="0"/>
                <a:cs typeface="Arial" charset="0"/>
              </a:rPr>
              <a:t>By </a:t>
            </a:r>
            <a:r>
              <a:rPr lang="en-US" altLang="zh-CN" sz="120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Sarah94elf / Jan 05 2014</a:t>
            </a:r>
            <a:endParaRPr lang="zh-CN" altLang="en-US" sz="12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  <a:p>
            <a:pPr>
              <a:defRPr/>
            </a:pPr>
            <a:endParaRPr lang="zh-CN" altLang="en-US" sz="12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428625" y="2374900"/>
            <a:ext cx="4143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《</a:t>
            </a:r>
            <a:r>
              <a:rPr lang="zh-CN" altLang="en-US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把你的英语用起来！</a:t>
            </a:r>
            <a:r>
              <a:rPr lang="en-US" altLang="zh-CN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》</a:t>
            </a:r>
            <a:endParaRPr lang="zh-CN" altLang="en-US" sz="2800" dirty="0">
              <a:solidFill>
                <a:schemeClr val="bg1"/>
              </a:solidFill>
              <a:latin typeface="Microsoft JhengHei" pitchFamily="34" charset="-120"/>
              <a:ea typeface="Microsoft JhengHei" pitchFamily="34" charset="-120"/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177800" y="820738"/>
            <a:ext cx="785813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" y="1446213"/>
            <a:ext cx="6429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54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奶爸教你玩转英语</a:t>
            </a:r>
          </a:p>
        </p:txBody>
      </p:sp>
      <p:sp>
        <p:nvSpPr>
          <p:cNvPr id="9" name="椭圆 8"/>
          <p:cNvSpPr/>
          <p:nvPr/>
        </p:nvSpPr>
        <p:spPr>
          <a:xfrm>
            <a:off x="5429250" y="2071688"/>
            <a:ext cx="3929063" cy="3929062"/>
          </a:xfrm>
          <a:prstGeom prst="ellipse">
            <a:avLst/>
          </a:prstGeom>
          <a:solidFill>
            <a:srgbClr val="FFCC9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786563" y="3973513"/>
            <a:ext cx="2286000" cy="95567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chemeClr val="bg1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大秘籍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2125" y="2357438"/>
            <a:ext cx="857250" cy="95567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r>
              <a:rPr lang="en-US" altLang="zh-CN" sz="18000" dirty="0">
                <a:solidFill>
                  <a:schemeClr val="bg1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8</a:t>
            </a:r>
            <a:endParaRPr lang="zh-CN" altLang="en-US" sz="18000" dirty="0">
              <a:solidFill>
                <a:schemeClr val="bg1">
                  <a:lumMod val="50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SARAH\Desktop\正能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" r="8333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72125" y="1571625"/>
            <a:ext cx="3500438" cy="1500188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NO.7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2571750" y="3214688"/>
            <a:ext cx="6500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调整时间 早上学习</a:t>
            </a: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681288" y="4105275"/>
            <a:ext cx="53197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早上学习的好处：意志力最强、效率最高、最容易坚持</a:t>
            </a:r>
            <a:endParaRPr lang="en-US" altLang="zh-CN" sz="14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夜猫子可将晚睡晚起调整为早睡早起以保证充足的睡眠时间</a:t>
            </a:r>
            <a:endParaRPr lang="en-US" altLang="zh-CN" sz="14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C:\Users\SARAH\Desktop\20120701115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142875" y="3000375"/>
            <a:ext cx="6000750" cy="1928813"/>
          </a:xfrm>
          <a:prstGeom prst="roundRect">
            <a:avLst>
              <a:gd name="adj" fmla="val 7085"/>
            </a:avLst>
          </a:prstGeom>
          <a:solidFill>
            <a:srgbClr val="FFCC9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572125" y="3714750"/>
            <a:ext cx="3643313" cy="1500188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NO.8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4313" y="4048125"/>
            <a:ext cx="5643562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  <a:buFont typeface="Wingdings" pitchFamily="2" charset="2"/>
              <a:buChar char="u"/>
              <a:defRPr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  平日保证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1.5-2hr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碎片时间、周末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3hr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大块时间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>
              <a:lnSpc>
                <a:spcPts val="2000"/>
              </a:lnSpc>
              <a:buFont typeface="Wingdings" pitchFamily="2" charset="2"/>
              <a:buChar char="u"/>
              <a:defRPr/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  合理分配不同时间段，在路途中练听力、在无人打扰时练发音口语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3127375"/>
            <a:ext cx="5857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  <a:cs typeface="Microsoft Himalaya" pitchFamily="2" charset="0"/>
              </a:rPr>
              <a:t>碎片</a:t>
            </a:r>
            <a:r>
              <a:rPr lang="en-US" altLang="zh-CN" sz="60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  <a:cs typeface="Microsoft Himalaya" pitchFamily="2" charset="0"/>
              </a:rPr>
              <a:t>VS</a:t>
            </a:r>
            <a:r>
              <a:rPr lang="zh-CN" altLang="en-US" sz="6000" dirty="0">
                <a:solidFill>
                  <a:schemeClr val="bg2">
                    <a:lumMod val="25000"/>
                  </a:schemeClr>
                </a:solidFill>
                <a:latin typeface="Microsoft JhengHei" pitchFamily="34" charset="-120"/>
                <a:ea typeface="Microsoft JhengHei" pitchFamily="34" charset="-120"/>
                <a:cs typeface="Microsoft Himalaya" pitchFamily="2" charset="0"/>
              </a:rPr>
              <a:t>大块时间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3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0" y="208756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4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THANK U FOR UR TIME</a:t>
            </a:r>
          </a:p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DESIGE  BY  SARAH94ELF</a:t>
            </a:r>
          </a:p>
          <a:p>
            <a:pPr algn="ctr">
              <a:defRPr/>
            </a:pPr>
            <a:endParaRPr lang="zh-CN" altLang="en-US" sz="1400" dirty="0">
              <a:solidFill>
                <a:schemeClr val="bg1"/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86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标题 3"/>
          <p:cNvSpPr>
            <a:spLocks noGrp="1"/>
          </p:cNvSpPr>
          <p:nvPr>
            <p:ph type="title"/>
          </p:nvPr>
        </p:nvSpPr>
        <p:spPr>
          <a:xfrm rot="458862">
            <a:off x="1285875" y="4000500"/>
            <a:ext cx="3286125" cy="428625"/>
          </a:xfr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kumimoji="0" lang="zh-CN" altLang="en-US" sz="2400" dirty="0" smtClean="0">
                <a:solidFill>
                  <a:schemeClr val="bg1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只听</a:t>
            </a:r>
            <a:r>
              <a:rPr kumimoji="0" lang="zh-CN" altLang="en-US" sz="4600" b="1" dirty="0" smtClean="0">
                <a:solidFill>
                  <a:schemeClr val="bg1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标准音</a:t>
            </a:r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3071813" y="1143000"/>
            <a:ext cx="2928937" cy="2928938"/>
          </a:xfrm>
          <a:prstGeom prst="ellipse">
            <a:avLst/>
          </a:prstGeom>
          <a:solidFill>
            <a:srgbClr val="C0000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9200" dirty="0">
                <a:latin typeface="Microsoft JhengHei" pitchFamily="34" charset="-120"/>
                <a:ea typeface="Microsoft JhengHei" pitchFamily="34" charset="-120"/>
              </a:rPr>
              <a:t>误区</a:t>
            </a:r>
          </a:p>
        </p:txBody>
      </p:sp>
      <p:sp>
        <p:nvSpPr>
          <p:cNvPr id="3076" name="矩形 4"/>
          <p:cNvSpPr>
            <a:spLocks noChangeArrowheads="1"/>
          </p:cNvSpPr>
          <p:nvPr/>
        </p:nvSpPr>
        <p:spPr bwMode="auto">
          <a:xfrm rot="-1874093">
            <a:off x="6072188" y="2071688"/>
            <a:ext cx="24733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玩命背</a:t>
            </a:r>
            <a:endParaRPr lang="en-US" altLang="zh-CN" sz="2400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/>
            <a:r>
              <a:rPr lang="zh-CN" altLang="en-US" sz="5400" b="1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</a:t>
            </a:r>
            <a:r>
              <a:rPr lang="zh-CN" altLang="en-US" sz="4600" b="1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新概念</a:t>
            </a:r>
            <a:endParaRPr lang="zh-CN" altLang="en-US" sz="460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 rot="1236777">
            <a:off x="409575" y="2036763"/>
            <a:ext cx="27860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600" b="1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语法无用</a:t>
            </a:r>
            <a:endParaRPr lang="en-US" altLang="zh-CN" sz="4600" b="1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 rot="286046">
            <a:off x="5581650" y="3500438"/>
            <a:ext cx="31337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口音</a:t>
            </a:r>
            <a:endParaRPr lang="en-US" altLang="zh-CN" sz="2400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/>
            <a:r>
              <a:rPr lang="zh-CN" altLang="en-US" sz="4600" b="1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不纯正会死</a:t>
            </a:r>
            <a:endParaRPr lang="zh-CN" altLang="en-US" sz="460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79" name="矩形 7"/>
          <p:cNvSpPr>
            <a:spLocks noChangeArrowheads="1"/>
          </p:cNvSpPr>
          <p:nvPr/>
        </p:nvSpPr>
        <p:spPr bwMode="auto">
          <a:xfrm rot="1137596">
            <a:off x="5500688" y="857250"/>
            <a:ext cx="27495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40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还在</a:t>
            </a:r>
            <a:r>
              <a:rPr lang="zh-CN" altLang="en-US" sz="4600" b="1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啃字典</a:t>
            </a:r>
            <a:endParaRPr lang="en-US" altLang="zh-CN" sz="4600" b="1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r" eaLnBrk="1" hangingPunct="1"/>
            <a:r>
              <a:rPr lang="zh-CN" altLang="en-US" sz="240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背单词</a:t>
            </a:r>
            <a:endParaRPr lang="zh-CN" altLang="en-US" sz="240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80" name="矩形 8"/>
          <p:cNvSpPr>
            <a:spLocks noChangeArrowheads="1"/>
          </p:cNvSpPr>
          <p:nvPr/>
        </p:nvSpPr>
        <p:spPr bwMode="auto">
          <a:xfrm rot="-744219">
            <a:off x="1955800" y="32575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口语万能</a:t>
            </a:r>
            <a:endParaRPr lang="en-US" altLang="zh-CN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81" name="矩形 9"/>
          <p:cNvSpPr>
            <a:spLocks noChangeArrowheads="1"/>
          </p:cNvSpPr>
          <p:nvPr/>
        </p:nvSpPr>
        <p:spPr bwMode="auto">
          <a:xfrm rot="-708013">
            <a:off x="2171700" y="606425"/>
            <a:ext cx="18573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600" b="1" dirty="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语感</a:t>
            </a:r>
            <a:endParaRPr lang="en-US" altLang="zh-CN" sz="4600" b="1" dirty="0">
              <a:solidFill>
                <a:srgbClr val="7F7F7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/>
            <a:r>
              <a:rPr lang="zh-CN" altLang="en-US" sz="2400" dirty="0">
                <a:solidFill>
                  <a:srgbClr val="7F7F7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才重要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7"/>
          <p:cNvSpPr txBox="1">
            <a:spLocks noChangeArrowheads="1"/>
          </p:cNvSpPr>
          <p:nvPr/>
        </p:nvSpPr>
        <p:spPr bwMode="auto">
          <a:xfrm>
            <a:off x="2286000" y="2571750"/>
            <a:ext cx="52863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90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奶爸带你</a:t>
            </a:r>
            <a:endParaRPr lang="en-US" altLang="zh-CN" sz="9000" dirty="0">
              <a:solidFill>
                <a:schemeClr val="bg1"/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破除迷信</a:t>
            </a:r>
            <a:r>
              <a:rPr lang="en-US" altLang="zh-CN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Microsoft JhengHei" pitchFamily="34" charset="-120"/>
                <a:ea typeface="Microsoft JhengHei" pitchFamily="34" charset="-120"/>
              </a:rPr>
              <a:t>彻底学好英语</a:t>
            </a:r>
          </a:p>
        </p:txBody>
      </p:sp>
      <p:grpSp>
        <p:nvGrpSpPr>
          <p:cNvPr id="4099" name="组合 13"/>
          <p:cNvGrpSpPr>
            <a:grpSpLocks/>
          </p:cNvGrpSpPr>
          <p:nvPr/>
        </p:nvGrpSpPr>
        <p:grpSpPr bwMode="auto">
          <a:xfrm>
            <a:off x="6643688" y="-1071563"/>
            <a:ext cx="3571875" cy="3500438"/>
            <a:chOff x="6286512" y="-1071588"/>
            <a:chExt cx="3929090" cy="3929090"/>
          </a:xfrm>
        </p:grpSpPr>
        <p:sp>
          <p:nvSpPr>
            <p:cNvPr id="9" name="椭圆 8"/>
            <p:cNvSpPr/>
            <p:nvPr/>
          </p:nvSpPr>
          <p:spPr>
            <a:xfrm>
              <a:off x="6286512" y="-1071588"/>
              <a:ext cx="3929090" cy="3929090"/>
            </a:xfrm>
            <a:prstGeom prst="ellipse">
              <a:avLst/>
            </a:prstGeom>
            <a:solidFill>
              <a:schemeClr val="bg1">
                <a:lumMod val="9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4108" name="图片 7" descr="ul60709551-13_副本-0-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90995">
              <a:off x="7136766" y="381982"/>
              <a:ext cx="1315221" cy="187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椭圆 10"/>
          <p:cNvSpPr/>
          <p:nvPr/>
        </p:nvSpPr>
        <p:spPr>
          <a:xfrm>
            <a:off x="5919788" y="1143000"/>
            <a:ext cx="438150" cy="438150"/>
          </a:xfrm>
          <a:prstGeom prst="ellipse">
            <a:avLst/>
          </a:prstGeom>
          <a:solidFill>
            <a:schemeClr val="bg1">
              <a:lumMod val="9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553075" y="1552575"/>
            <a:ext cx="233363" cy="233363"/>
          </a:xfrm>
          <a:prstGeom prst="ellipse">
            <a:avLst/>
          </a:prstGeom>
          <a:solidFill>
            <a:schemeClr val="bg1">
              <a:lumMod val="9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267325" y="1785938"/>
            <a:ext cx="161925" cy="161925"/>
          </a:xfrm>
          <a:prstGeom prst="ellipse">
            <a:avLst/>
          </a:prstGeom>
          <a:solidFill>
            <a:schemeClr val="bg1">
              <a:lumMod val="9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103" name="组合 19"/>
          <p:cNvGrpSpPr>
            <a:grpSpLocks/>
          </p:cNvGrpSpPr>
          <p:nvPr/>
        </p:nvGrpSpPr>
        <p:grpSpPr bwMode="auto">
          <a:xfrm rot="-577447">
            <a:off x="642938" y="1285875"/>
            <a:ext cx="1643062" cy="1785938"/>
            <a:chOff x="714348" y="1000114"/>
            <a:chExt cx="1404940" cy="1562100"/>
          </a:xfrm>
        </p:grpSpPr>
        <p:pic>
          <p:nvPicPr>
            <p:cNvPr id="19" name="Picture 6" descr="E:\PPT\图片资料\1603963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800989">
              <a:off x="706968" y="996039"/>
              <a:ext cx="1047936" cy="15621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3" name="Picture 6" descr="E:\PPT\图片资料\1603963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5005" y="993017"/>
              <a:ext cx="1047936" cy="156209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18" name="Picture 6" descr="E:\PPT\图片资料\1603963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77637">
              <a:off x="1071156" y="1000058"/>
              <a:ext cx="1047936" cy="15621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</p:grpSp>
      <p:sp>
        <p:nvSpPr>
          <p:cNvPr id="13" name="文本框 12"/>
          <p:cNvSpPr txBox="1"/>
          <p:nvPr/>
        </p:nvSpPr>
        <p:spPr>
          <a:xfrm>
            <a:off x="539552" y="33950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https://www.ypppt.com/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286"/>
            <a:ext cx="8229600" cy="514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C:\Users\SARAH\Desktop\p14863167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0"/>
            <a:ext cx="3643312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214313" y="4071938"/>
            <a:ext cx="43576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拔掉网线，排除干扰</a:t>
            </a:r>
            <a:endParaRPr lang="en-US" altLang="zh-CN" sz="14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放弃打卡，该行为成功率太低</a:t>
            </a:r>
            <a:endParaRPr lang="en-US" altLang="zh-CN" sz="14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关于目标，闭口不提，反而更易实现</a:t>
            </a:r>
            <a:endParaRPr lang="en-US" altLang="zh-CN" sz="14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142875" y="3214688"/>
            <a:ext cx="5429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避免社交网络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8813" y="571500"/>
            <a:ext cx="4214812" cy="1500188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1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C:\Users\Administrator\Desktop\notebook_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429000" y="3495675"/>
            <a:ext cx="57150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000">
                <a:solidFill>
                  <a:srgbClr val="9A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用记事本自我监督</a:t>
            </a: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3727450" y="4346575"/>
            <a:ext cx="370205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9A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自我记录并观察学习进度，适时反刍</a:t>
            </a:r>
            <a:endParaRPr lang="en-US" altLang="zh-CN" sz="1400" dirty="0">
              <a:solidFill>
                <a:srgbClr val="9A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9A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记录学习收获与成就以便激励自己</a:t>
            </a:r>
            <a:endParaRPr lang="en-US" altLang="zh-CN" sz="1400" dirty="0">
              <a:solidFill>
                <a:srgbClr val="9A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85749" y="1571625"/>
            <a:ext cx="4214812" cy="1500187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2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:\Users\Administrator\Desktop\anan_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8" b="4480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9063" y="2786063"/>
            <a:ext cx="4214812" cy="1500187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3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2071688" y="1619250"/>
            <a:ext cx="47148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  善待你的</a:t>
            </a:r>
            <a:r>
              <a:rPr lang="en-US" altLang="zh-CN" sz="1400" dirty="0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willpower</a:t>
            </a:r>
            <a:r>
              <a:rPr lang="zh-CN" altLang="en-US" sz="1400" dirty="0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（心智力量），它像肌肉需要经过长时间、不断训练才能承担起多线程工作</a:t>
            </a: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  放弃考研、美容、塑型、男朋友一手抓的妄想，请转化为一项一项，分别搞定</a:t>
            </a:r>
            <a:endParaRPr lang="en-US" altLang="zh-CN" sz="1400" dirty="0">
              <a:solidFill>
                <a:schemeClr val="bg2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Microsoft Himalaya" panose="01010100010101010101" pitchFamily="2" charset="0"/>
            </a:endParaRP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2282825" y="627063"/>
            <a:ext cx="4432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rgbClr val="FFC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降低期望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5" descr="1531959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3" b="457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86375" y="3714750"/>
            <a:ext cx="4214813" cy="1500188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4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714875" y="1339850"/>
            <a:ext cx="3929063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  当你要做某件事时，花</a:t>
            </a:r>
            <a:r>
              <a:rPr lang="en-US" altLang="zh-CN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5</a:t>
            </a:r>
            <a:r>
              <a:rPr lang="zh-CN" altLang="en-US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分钟写下</a:t>
            </a:r>
            <a:r>
              <a:rPr lang="en-US" altLang="zh-CN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to do list </a:t>
            </a:r>
            <a:r>
              <a:rPr lang="zh-CN" altLang="en-US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然后选择最容易的一项开始</a:t>
            </a:r>
            <a:endParaRPr lang="en-US" altLang="zh-CN" sz="1400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Microsoft Himalaya" panose="01010100010101010101" pitchFamily="2" charset="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  过于乐观地估计“明天的自己”是人类的通病，必须清楚地认识这一点并去克服它</a:t>
            </a:r>
            <a:endParaRPr lang="en-US" altLang="zh-CN" sz="1400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Microsoft Himalaya" panose="01010100010101010101" pitchFamily="2" charset="0"/>
            </a:endParaRPr>
          </a:p>
          <a:p>
            <a:pPr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en-US" altLang="zh-CN" sz="14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  It is  Now or Never~!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4714875" y="428625"/>
            <a:ext cx="3857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立即行动！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8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C:\Users\SARAH\Desktop\Positive-Attitude-285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2791">
            <a:off x="6707188" y="1447800"/>
            <a:ext cx="17637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6" descr="C:\Users\SARAH\Desktop\Positive-Thinking-word-clou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85750"/>
            <a:ext cx="3929062" cy="450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4105275" y="1404938"/>
            <a:ext cx="3429000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将自怨自艾和自我辱骂式改为正面激励 </a:t>
            </a:r>
            <a:r>
              <a:rPr lang="en-US" altLang="zh-CN" sz="1400" dirty="0" err="1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eg</a:t>
            </a: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“希望</a:t>
            </a:r>
            <a:r>
              <a:rPr lang="en-US" altLang="zh-CN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/</a:t>
            </a: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要去</a:t>
            </a:r>
            <a:r>
              <a:rPr lang="en-US" altLang="zh-CN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/</a:t>
            </a: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一定可以</a:t>
            </a:r>
            <a:r>
              <a:rPr lang="en-US" altLang="zh-CN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</a:t>
            </a:r>
            <a:endParaRPr lang="en-US" altLang="zh-CN" sz="1400" dirty="0">
              <a:solidFill>
                <a:schemeClr val="tx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285750" indent="-285750" algn="just" eaLnBrk="1" hangingPunct="1">
              <a:lnSpc>
                <a:spcPts val="2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建立自我奖励机制，完成一个目标就奖励一下自己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3748088" y="428625"/>
            <a:ext cx="3857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chemeClr val="tx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Microsoft Himalaya" panose="01010100010101010101" pitchFamily="2" charset="0"/>
              </a:rPr>
              <a:t>正面激励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3563" y="3571875"/>
            <a:ext cx="3500437" cy="1285875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5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 descr="sof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3" b="264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6063" y="714375"/>
            <a:ext cx="4214812" cy="1500188"/>
          </a:xfrm>
          <a:prstGeom prst="rect">
            <a:avLst/>
          </a:prstGeom>
          <a:noFill/>
          <a:effectLst/>
        </p:spPr>
        <p:txBody>
          <a:bodyPr/>
          <a:lstStyle/>
          <a:p>
            <a:pPr>
              <a:defRPr/>
            </a:pP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Arial Unicode MS" pitchFamily="34" charset="-122"/>
              </a:rPr>
              <a:t>NO.</a:t>
            </a:r>
            <a:r>
              <a:rPr lang="en-US" altLang="zh-CN" sz="11000" spc="-150" dirty="0">
                <a:solidFill>
                  <a:schemeClr val="bg1">
                    <a:lumMod val="65000"/>
                  </a:schemeClr>
                </a:solidFill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6</a:t>
            </a:r>
            <a:endParaRPr lang="zh-CN" altLang="en-US" sz="11000" spc="-150" dirty="0">
              <a:solidFill>
                <a:schemeClr val="bg1">
                  <a:lumMod val="65000"/>
                </a:schemeClr>
              </a:solidFill>
              <a:latin typeface="Microsoft JhengHei" pitchFamily="34" charset="-120"/>
              <a:ea typeface="Microsoft JhengHei" pitchFamily="34" charset="-120"/>
              <a:cs typeface="Times New Roman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23838" y="3071813"/>
            <a:ext cx="5572125" cy="1928812"/>
          </a:xfrm>
          <a:prstGeom prst="roundRect">
            <a:avLst>
              <a:gd name="adj" fmla="val 5572"/>
            </a:avLst>
          </a:prstGeom>
          <a:solidFill>
            <a:srgbClr val="FFCC9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214313" y="3198813"/>
            <a:ext cx="57245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6000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拒绝做沙发土豆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261938" y="4143375"/>
            <a:ext cx="5319712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  <a:buFont typeface="Wingdings" pitchFamily="2" charset="2"/>
              <a:buChar char="u"/>
              <a:defRPr/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  每个人都抱怨时间不够用，可大块的时间就在身边却熟视无睹</a:t>
            </a:r>
            <a:endParaRPr lang="en-US" altLang="zh-CN" sz="1400" b="1" dirty="0">
              <a:solidFill>
                <a:schemeClr val="tx2">
                  <a:lumMod val="50000"/>
                </a:schemeClr>
              </a:solidFill>
              <a:latin typeface="Microsoft JhengHei" pitchFamily="34" charset="-120"/>
              <a:ea typeface="Microsoft JhengHei" pitchFamily="34" charset="-120"/>
            </a:endParaRPr>
          </a:p>
          <a:p>
            <a:pPr>
              <a:lnSpc>
                <a:spcPts val="2000"/>
              </a:lnSpc>
              <a:buFont typeface="Wingdings" pitchFamily="2" charset="2"/>
              <a:buChar char="u"/>
              <a:defRPr/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  放弃肥皂剧，每天节约</a:t>
            </a:r>
            <a:r>
              <a:rPr lang="en-US" altLang="zh-CN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3</a:t>
            </a: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小时，</a:t>
            </a:r>
            <a:r>
              <a:rPr lang="en-US" altLang="zh-CN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40</a:t>
            </a: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年便是</a:t>
            </a:r>
            <a:r>
              <a:rPr lang="en-US" altLang="zh-CN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36000</a:t>
            </a: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latin typeface="Microsoft JhengHei" pitchFamily="34" charset="-120"/>
                <a:ea typeface="Microsoft JhengHei" pitchFamily="34" charset="-120"/>
              </a:rPr>
              <a:t>小时！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C99">
            <a:alpha val="90000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4210</TotalTime>
  <Words>466</Words>
  <Application>Microsoft Office PowerPoint</Application>
  <PresentationFormat>全屏显示(16:9)</PresentationFormat>
  <Paragraphs>68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 Unicode MS</vt:lpstr>
      <vt:lpstr>Meiryo</vt:lpstr>
      <vt:lpstr>Microsoft JhengHei</vt:lpstr>
      <vt:lpstr>宋体</vt:lpstr>
      <vt:lpstr>微软雅黑</vt:lpstr>
      <vt:lpstr>Arial</vt:lpstr>
      <vt:lpstr>Calibri</vt:lpstr>
      <vt:lpstr>Calibri Light</vt:lpstr>
      <vt:lpstr>Microsoft Himalaya</vt:lpstr>
      <vt:lpstr>Segoe UI</vt:lpstr>
      <vt:lpstr>Times New Roman</vt:lpstr>
      <vt:lpstr>Wingdings</vt:lpstr>
      <vt:lpstr>Office 主题​​</vt:lpstr>
      <vt:lpstr>Office Theme</vt:lpstr>
      <vt:lpstr>PowerPoint 演示文稿</vt:lpstr>
      <vt:lpstr>只听标准音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201</cp:revision>
  <dcterms:created xsi:type="dcterms:W3CDTF">2012-01-12T08:01:21Z</dcterms:created>
  <dcterms:modified xsi:type="dcterms:W3CDTF">2021-02-26T15:44:24Z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0008001c3f000000000001024140</vt:lpwstr>
  </property>
</Properties>
</file>