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7"/>
  </p:notesMasterIdLst>
  <p:sldIdLst>
    <p:sldId id="256" r:id="rId3"/>
    <p:sldId id="257" r:id="rId4"/>
    <p:sldId id="259" r:id="rId5"/>
    <p:sldId id="258" r:id="rId6"/>
    <p:sldId id="263" r:id="rId7"/>
    <p:sldId id="261" r:id="rId8"/>
    <p:sldId id="260" r:id="rId9"/>
    <p:sldId id="275" r:id="rId10"/>
    <p:sldId id="276" r:id="rId11"/>
    <p:sldId id="262" r:id="rId12"/>
    <p:sldId id="277" r:id="rId13"/>
    <p:sldId id="264" r:id="rId14"/>
    <p:sldId id="269" r:id="rId15"/>
    <p:sldId id="265" r:id="rId16"/>
    <p:sldId id="270" r:id="rId17"/>
    <p:sldId id="266" r:id="rId18"/>
    <p:sldId id="271" r:id="rId19"/>
    <p:sldId id="279" r:id="rId20"/>
    <p:sldId id="280" r:id="rId21"/>
    <p:sldId id="267" r:id="rId22"/>
    <p:sldId id="268" r:id="rId23"/>
    <p:sldId id="272" r:id="rId24"/>
    <p:sldId id="278" r:id="rId25"/>
    <p:sldId id="281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7786E"/>
    <a:srgbClr val="9D8679"/>
    <a:srgbClr val="907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14" autoAdjust="0"/>
  </p:normalViewPr>
  <p:slideViewPr>
    <p:cSldViewPr>
      <p:cViewPr varScale="1">
        <p:scale>
          <a:sx n="143" d="100"/>
          <a:sy n="143" d="100"/>
        </p:scale>
        <p:origin x="68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94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79931-356F-49CF-9AB2-6544E87095C5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84815-5168-480C-9723-B92979F495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9179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4815-5168-480C-9723-B92979F495D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04397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26895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977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88558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19491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737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0228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783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7392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3185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7648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71231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9268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055403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6004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231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0173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0580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065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5115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1348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4919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0418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043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8098D5-51EC-4160-866A-2E2301AFEFAE}" type="datetimeFigureOut">
              <a:rPr lang="zh-CN" altLang="en-US" smtClean="0"/>
              <a:t>2021/3/2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BE9AD3-1781-4C71-85BB-479B0EB1655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4886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7471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54560" y="629415"/>
            <a:ext cx="3366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明黒" pitchFamily="34" charset="-122"/>
                <a:ea typeface="明黒" pitchFamily="34" charset="-122"/>
              </a:rPr>
              <a:t>在知识中寻找见识</a:t>
            </a:r>
            <a:endParaRPr lang="zh-CN" altLang="en-US" sz="2400" dirty="0">
              <a:solidFill>
                <a:schemeClr val="bg1"/>
              </a:solidFill>
              <a:latin typeface="明黒" pitchFamily="34" charset="-122"/>
              <a:ea typeface="明黒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64823" y="3291830"/>
            <a:ext cx="4145594" cy="552375"/>
            <a:chOff x="1887135" y="2520108"/>
            <a:chExt cx="4145594" cy="552375"/>
          </a:xfrm>
        </p:grpSpPr>
        <p:sp>
          <p:nvSpPr>
            <p:cNvPr id="3" name="TextBox 2"/>
            <p:cNvSpPr txBox="1"/>
            <p:nvPr/>
          </p:nvSpPr>
          <p:spPr>
            <a:xfrm>
              <a:off x="1887135" y="2528528"/>
              <a:ext cx="414559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dirty="0" smtClean="0">
                  <a:solidFill>
                    <a:schemeClr val="bg1"/>
                  </a:solidFill>
                  <a:latin typeface="冬青黑体简体中文 W6" pitchFamily="34" charset="-122"/>
                  <a:ea typeface="冬青黑体简体中文 W6" pitchFamily="34" charset="-122"/>
                </a:rPr>
                <a:t>有种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冬青黑体简体中文 W6" pitchFamily="34" charset="-122"/>
                  <a:ea typeface="冬青黑体简体中文 W6" pitchFamily="34" charset="-122"/>
                </a:rPr>
                <a:t>·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冬青黑体简体中文 W6" pitchFamily="34" charset="-122"/>
                  <a:ea typeface="冬青黑体简体中文 W6" pitchFamily="34" charset="-122"/>
                </a:rPr>
                <a:t>有趣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冬青黑体简体中文 W6" pitchFamily="34" charset="-122"/>
                  <a:ea typeface="冬青黑体简体中文 W6" pitchFamily="34" charset="-122"/>
                </a:rPr>
                <a:t>·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冬青黑体简体中文 W6" pitchFamily="34" charset="-122"/>
                  <a:ea typeface="冬青黑体简体中文 W6" pitchFamily="34" charset="-122"/>
                </a:rPr>
                <a:t>有料</a:t>
              </a:r>
              <a:endParaRPr lang="zh-CN" altLang="en-US" sz="2800" dirty="0">
                <a:solidFill>
                  <a:schemeClr val="bg1"/>
                </a:solidFill>
                <a:latin typeface="冬青黑体简体中文 W6" pitchFamily="34" charset="-122"/>
                <a:ea typeface="冬青黑体简体中文 W6" pitchFamily="34" charset="-122"/>
              </a:endParaRPr>
            </a:p>
          </p:txBody>
        </p:sp>
        <p:sp>
          <p:nvSpPr>
            <p:cNvPr id="6" name="L 形 5"/>
            <p:cNvSpPr/>
            <p:nvPr/>
          </p:nvSpPr>
          <p:spPr>
            <a:xfrm rot="5400000">
              <a:off x="2441245" y="2520108"/>
              <a:ext cx="180020" cy="180020"/>
            </a:xfrm>
            <a:prstGeom prst="corner">
              <a:avLst>
                <a:gd name="adj1" fmla="val 25390"/>
                <a:gd name="adj2" fmla="val 2628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L 形 6"/>
            <p:cNvSpPr/>
            <p:nvPr/>
          </p:nvSpPr>
          <p:spPr>
            <a:xfrm rot="16200000">
              <a:off x="5274078" y="2892463"/>
              <a:ext cx="180020" cy="180020"/>
            </a:xfrm>
            <a:prstGeom prst="corner">
              <a:avLst>
                <a:gd name="adj1" fmla="val 25390"/>
                <a:gd name="adj2" fmla="val 26285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" name="Picture 2" descr="C:\Users\董翔\Desktop\IMG_2372副本2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2" t="33492" r="24069" b="40645"/>
          <a:stretch/>
        </p:blipFill>
        <p:spPr bwMode="auto">
          <a:xfrm>
            <a:off x="395536" y="1347614"/>
            <a:ext cx="5454352" cy="1650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6136" y="1562414"/>
            <a:ext cx="430887" cy="115335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明黒" pitchFamily="34" charset="-122"/>
                <a:ea typeface="明黒" pitchFamily="34" charset="-122"/>
              </a:rPr>
              <a:t>罗振宇   著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37420" y="4515966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读书笔记</a:t>
            </a:r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：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@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木爱橘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3076" name="Picture 4" descr="d:\已安装~1\360浏~1\360se6\USERDA~1\Temp\S_JPG_~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3411" b="100000" l="4435" r="9512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9114"/>
          <a:stretch/>
        </p:blipFill>
        <p:spPr bwMode="auto">
          <a:xfrm>
            <a:off x="5616495" y="606367"/>
            <a:ext cx="3751256" cy="4545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9697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已安装~1\360浏~1\360se6\USERDA~1\Temp\200908~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3814"/>
            <a:ext cx="3312368" cy="478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3167" y="987574"/>
            <a:ext cx="1020521" cy="1261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92D050"/>
                </a:solidFill>
                <a:ea typeface="方正粗黑宋简体" pitchFamily="2" charset="-122"/>
              </a:rPr>
              <a:t>70</a:t>
            </a:r>
            <a:endParaRPr lang="en-US" altLang="zh-CN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01835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必杀技</a:t>
            </a:r>
            <a:r>
              <a:rPr lang="zh-CN" altLang="en-US" sz="32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之一</a:t>
            </a:r>
            <a:endParaRPr lang="zh-CN" altLang="en-US" sz="32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54" y="3742655"/>
            <a:ext cx="6264280" cy="64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赶上</a:t>
            </a:r>
            <a:r>
              <a:rPr lang="zh-CN" altLang="en-US" sz="3600" dirty="0" smtClean="0">
                <a:solidFill>
                  <a:srgbClr val="92D050"/>
                </a:solidFill>
                <a:ea typeface="方正粗黑宋简体" pitchFamily="2" charset="-122"/>
              </a:rPr>
              <a:t>互联网爆发</a:t>
            </a:r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第一个时代</a:t>
            </a:r>
            <a:endParaRPr lang="zh-CN" altLang="en-US" sz="3600" dirty="0">
              <a:solidFill>
                <a:schemeClr val="bg1"/>
              </a:solidFill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073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25344" y="881693"/>
            <a:ext cx="5472608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ea typeface="方正粗黑宋简体" pitchFamily="2" charset="-122"/>
              </a:rPr>
              <a:t>90</a:t>
            </a:r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后是数字时代的</a:t>
            </a:r>
            <a:r>
              <a:rPr lang="zh-CN" altLang="en-US" sz="3600" dirty="0">
                <a:solidFill>
                  <a:srgbClr val="92D050"/>
                </a:solidFill>
                <a:ea typeface="方正粗黑宋简体" pitchFamily="2" charset="-122"/>
              </a:rPr>
              <a:t>原著民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33498" y="1585091"/>
            <a:ext cx="5375273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而</a:t>
            </a:r>
            <a:r>
              <a:rPr lang="en-US" altLang="zh-CN" sz="4000" dirty="0">
                <a:solidFill>
                  <a:schemeClr val="bg1"/>
                </a:solidFill>
                <a:ea typeface="方正粗黑宋简体" pitchFamily="2" charset="-122"/>
              </a:rPr>
              <a:t>8</a:t>
            </a:r>
            <a:r>
              <a:rPr lang="en-US" altLang="zh-CN" sz="4000" dirty="0" smtClean="0">
                <a:solidFill>
                  <a:schemeClr val="bg1"/>
                </a:solidFill>
                <a:ea typeface="方正粗黑宋简体" pitchFamily="2" charset="-122"/>
              </a:rPr>
              <a:t>0</a:t>
            </a:r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后是数字时代的</a:t>
            </a:r>
            <a:r>
              <a:rPr lang="zh-CN" altLang="en-US" sz="3600" dirty="0">
                <a:solidFill>
                  <a:srgbClr val="92D050"/>
                </a:solidFill>
                <a:ea typeface="方正粗黑宋简体" pitchFamily="2" charset="-122"/>
              </a:rPr>
              <a:t>移民</a:t>
            </a:r>
          </a:p>
        </p:txBody>
      </p:sp>
      <p:pic>
        <p:nvPicPr>
          <p:cNvPr id="8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628283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2915816" y="627534"/>
            <a:ext cx="5691664" cy="1885211"/>
          </a:xfrm>
          <a:prstGeom prst="wedgeRoundRectCallout">
            <a:avLst>
              <a:gd name="adj1" fmla="val -57594"/>
              <a:gd name="adj2" fmla="val -1952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4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003798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圆角矩形标注 10"/>
          <p:cNvSpPr/>
          <p:nvPr/>
        </p:nvSpPr>
        <p:spPr>
          <a:xfrm>
            <a:off x="898614" y="3244670"/>
            <a:ext cx="5378288" cy="1199288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1052409" y="3376470"/>
            <a:ext cx="5225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罗胖，小点声，华妃娘娘是</a:t>
            </a:r>
            <a:r>
              <a:rPr lang="en-US" altLang="zh-CN" sz="2800" dirty="0">
                <a:solidFill>
                  <a:srgbClr val="92D050"/>
                </a:solidFill>
                <a:ea typeface="方正粗黑宋简体" pitchFamily="2" charset="-122"/>
              </a:rPr>
              <a:t>80</a:t>
            </a:r>
            <a:r>
              <a:rPr lang="zh-CN" altLang="en-US" sz="2800" dirty="0" smtClean="0">
                <a:solidFill>
                  <a:srgbClr val="92D050"/>
                </a:solidFill>
                <a:ea typeface="方正粗黑宋简体" pitchFamily="2" charset="-122"/>
              </a:rPr>
              <a:t>后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她要是听见了定会不高兴的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215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已安装~1\360浏~1\360se6\USERDA~1\Temp\100589~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t="-3731" r="14502" b="7882"/>
          <a:stretch/>
        </p:blipFill>
        <p:spPr bwMode="auto">
          <a:xfrm>
            <a:off x="755576" y="392830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2938054" y="699542"/>
            <a:ext cx="5378361" cy="1533249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090944" y="847796"/>
            <a:ext cx="52254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刚才是谁在议论本宫是数字时代的移民啊，御花园的枫叶好像不太红啊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7" name="Picture 4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003798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圆角矩形标注 7"/>
          <p:cNvSpPr/>
          <p:nvPr/>
        </p:nvSpPr>
        <p:spPr>
          <a:xfrm>
            <a:off x="898614" y="3154660"/>
            <a:ext cx="5378288" cy="1563638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52409" y="3291830"/>
            <a:ext cx="52254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回娘娘的话，罗胖见识浅薄，只是随口说说，娘娘息怒，千万别往心里去，当心气坏了身子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8926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已安装~1\360浏~1\360se6\USERDA~1\Temp\200908~1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3814"/>
            <a:ext cx="3312368" cy="47896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43167" y="987574"/>
            <a:ext cx="1020521" cy="12618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 smtClean="0">
                <a:solidFill>
                  <a:srgbClr val="92D050"/>
                </a:solidFill>
                <a:ea typeface="方正粗黑宋简体" pitchFamily="2" charset="-122"/>
              </a:rPr>
              <a:t>70</a:t>
            </a:r>
            <a:endParaRPr lang="en-US" altLang="zh-CN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pPr algn="ctr"/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018351"/>
            <a:ext cx="45365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必杀技</a:t>
            </a:r>
            <a:r>
              <a:rPr lang="zh-CN" altLang="en-US" sz="32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之二</a:t>
            </a:r>
            <a:endParaRPr lang="zh-CN" altLang="en-US" sz="32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354" y="3742655"/>
            <a:ext cx="6264280" cy="64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ea typeface="方正粗黑宋简体" pitchFamily="2" charset="-122"/>
              </a:rPr>
              <a:t>赶上近十年来的</a:t>
            </a:r>
            <a:r>
              <a:rPr lang="zh-CN" altLang="en-US" sz="3600" dirty="0" smtClean="0">
                <a:solidFill>
                  <a:srgbClr val="92D050"/>
                </a:solidFill>
                <a:ea typeface="方正粗黑宋简体" pitchFamily="2" charset="-122"/>
              </a:rPr>
              <a:t>财富大爆发</a:t>
            </a:r>
            <a:endParaRPr lang="zh-CN" altLang="en-US" sz="3600" dirty="0">
              <a:solidFill>
                <a:srgbClr val="92D050"/>
              </a:solidFill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47155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087" y="129575"/>
            <a:ext cx="4476905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再看看</a:t>
            </a:r>
            <a:r>
              <a:rPr lang="en-US" altLang="zh-CN" sz="4000" dirty="0" smtClean="0">
                <a:solidFill>
                  <a:srgbClr val="92D050"/>
                </a:solidFill>
                <a:ea typeface="方正粗黑宋简体" pitchFamily="2" charset="-122"/>
              </a:rPr>
              <a:t>80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r>
              <a:rPr lang="en-US" altLang="zh-CN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……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2050" name="Picture 2" descr="d:\已安装~1\360浏~1\360se6\USERDA~1\Temp\201301~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163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84265"/>
            <a:ext cx="1577310" cy="1155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2958" y="1238819"/>
            <a:ext cx="4476905" cy="64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工资基本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糊口</a:t>
            </a:r>
            <a:endParaRPr lang="zh-CN" altLang="en-US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2052" name="Picture 4" descr="d:\已安装~1\360浏~1\360se6\USERDA~1\Temp\245733~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9727" b="91504" l="9961" r="8994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166" t="22236" r="8034" b="9091"/>
          <a:stretch/>
        </p:blipFill>
        <p:spPr bwMode="auto">
          <a:xfrm>
            <a:off x="1382730" y="2355726"/>
            <a:ext cx="1655050" cy="1356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2872958" y="2650758"/>
            <a:ext cx="4476905" cy="64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房子基本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靠租</a:t>
            </a:r>
            <a:endParaRPr lang="zh-CN" altLang="en-US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2054" name="Picture 6" descr="d:\已安装~1\360浏~1\360se6\USERDA~1\Temp\221821~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9108" t="23656" r="8447" b="19708"/>
          <a:stretch/>
        </p:blipFill>
        <p:spPr bwMode="auto">
          <a:xfrm>
            <a:off x="1251683" y="3939902"/>
            <a:ext cx="1836794" cy="89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872957" y="4062698"/>
            <a:ext cx="4476905" cy="64633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上班基本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靠挤</a:t>
            </a:r>
            <a:endParaRPr lang="zh-CN" altLang="en-US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77221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已安装~1\360浏~1\360se6\USERDA~1\Temp\100589~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t="-3731" r="14502" b="7882"/>
          <a:stretch/>
        </p:blipFill>
        <p:spPr bwMode="auto">
          <a:xfrm>
            <a:off x="755576" y="392830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圆角矩形标注 3"/>
          <p:cNvSpPr/>
          <p:nvPr/>
        </p:nvSpPr>
        <p:spPr>
          <a:xfrm>
            <a:off x="2938054" y="699542"/>
            <a:ext cx="5508686" cy="1102361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090944" y="812171"/>
            <a:ext cx="52254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大胆罗胖，赶快给本宫说说解决办法，不然当心本宫赏你一丈红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755576" y="3154660"/>
            <a:ext cx="5616624" cy="1217290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827584" y="3291830"/>
            <a:ext cx="57606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回娘娘的话，</a:t>
            </a:r>
            <a:r>
              <a:rPr lang="en-US" altLang="zh-CN" sz="3200" dirty="0" smtClean="0">
                <a:solidFill>
                  <a:schemeClr val="bg1"/>
                </a:solidFill>
                <a:ea typeface="方正粗黑宋简体" pitchFamily="2" charset="-122"/>
              </a:rPr>
              <a:t>80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后们办法有，娘娘息怒，好戏还在后头呢！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10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42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7551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圆角矩形标注 2"/>
          <p:cNvSpPr/>
          <p:nvPr/>
        </p:nvSpPr>
        <p:spPr>
          <a:xfrm>
            <a:off x="2938054" y="673611"/>
            <a:ext cx="5508686" cy="1154224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090944" y="812171"/>
            <a:ext cx="522547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老夫</a:t>
            </a:r>
            <a:r>
              <a:rPr lang="zh-CN" altLang="en-US" sz="2800" dirty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有一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本珍藏多年的秘籍，轻易不传外人，那就是</a:t>
            </a:r>
            <a:r>
              <a:rPr lang="en-US" altLang="zh-CN" sz="3200" dirty="0" smtClean="0">
                <a:solidFill>
                  <a:srgbClr val="92D050"/>
                </a:solidFill>
                <a:ea typeface="方正粗黑宋简体" pitchFamily="2" charset="-122"/>
              </a:rPr>
              <a:t>U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盘化生存</a:t>
            </a:r>
            <a:endParaRPr lang="zh-CN" altLang="en-US" sz="28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683568" y="3154660"/>
            <a:ext cx="5688632" cy="1217290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696959" y="3232455"/>
            <a:ext cx="588885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所谓</a:t>
            </a:r>
            <a:r>
              <a:rPr lang="en-US" altLang="zh-CN" sz="3200" dirty="0">
                <a:solidFill>
                  <a:srgbClr val="92D050"/>
                </a:solidFill>
                <a:ea typeface="方正粗黑宋简体" pitchFamily="2" charset="-122"/>
              </a:rPr>
              <a:t>U</a:t>
            </a:r>
            <a:r>
              <a:rPr lang="zh-CN" altLang="en-US" sz="2800" dirty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盘化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生存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，在罗胖看来十六个字概括足矣，别急，往下看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8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42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已安装~1\360浏~1\360se6\USERDA~1\Temp\A4D6A4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000" r="4000"/>
          <a:stretch/>
        </p:blipFill>
        <p:spPr bwMode="auto">
          <a:xfrm>
            <a:off x="629040" y="393922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1726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:\已安装~1\360浏~1\360se6\USERDA~1\Temp\322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500" b="90000" l="2167" r="978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448" y="674280"/>
            <a:ext cx="6651104" cy="4434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116687" y="1514218"/>
            <a:ext cx="615553" cy="1777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迷你简启体" pitchFamily="65" charset="-122"/>
                <a:ea typeface="迷你简启体" pitchFamily="65" charset="-122"/>
              </a:rPr>
              <a:t>自带信息</a:t>
            </a:r>
            <a:endParaRPr lang="zh-CN" altLang="en-US" sz="2800" dirty="0"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08575" y="1536079"/>
            <a:ext cx="615553" cy="1777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迷你简启体" pitchFamily="65" charset="-122"/>
                <a:ea typeface="迷你简启体" pitchFamily="65" charset="-122"/>
              </a:rPr>
              <a:t>不装系统</a:t>
            </a:r>
            <a:endParaRPr lang="zh-CN" altLang="en-US" sz="2800" dirty="0"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443457" y="1536079"/>
            <a:ext cx="615553" cy="1777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迷你简启体" pitchFamily="65" charset="-122"/>
                <a:ea typeface="迷你简启体" pitchFamily="65" charset="-122"/>
              </a:rPr>
              <a:t>随时插拔</a:t>
            </a:r>
            <a:endParaRPr lang="zh-CN" altLang="en-US" sz="2800" dirty="0">
              <a:latin typeface="迷你简启体" pitchFamily="65" charset="-122"/>
              <a:ea typeface="迷你简启体" pitchFamily="65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433141" y="1619744"/>
            <a:ext cx="615553" cy="177761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2800" dirty="0" smtClean="0">
                <a:latin typeface="迷你简启体" pitchFamily="65" charset="-122"/>
                <a:ea typeface="迷你简启体" pitchFamily="65" charset="-122"/>
              </a:rPr>
              <a:t>自由协作</a:t>
            </a:r>
            <a:endParaRPr lang="zh-CN" altLang="en-US" sz="2800" dirty="0">
              <a:latin typeface="迷你简启体" pitchFamily="65" charset="-122"/>
              <a:ea typeface="迷你简启体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668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标注 7"/>
          <p:cNvSpPr/>
          <p:nvPr/>
        </p:nvSpPr>
        <p:spPr>
          <a:xfrm>
            <a:off x="2938054" y="673610"/>
            <a:ext cx="5508686" cy="4108879"/>
          </a:xfrm>
          <a:prstGeom prst="wedgeRoundRectCallout">
            <a:avLst>
              <a:gd name="adj1" fmla="val -61721"/>
              <a:gd name="adj2" fmla="val -34240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3221569" y="812171"/>
            <a:ext cx="52254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在罗胖看来，</a:t>
            </a:r>
            <a:r>
              <a:rPr lang="en-US" altLang="zh-CN" sz="3200" dirty="0">
                <a:solidFill>
                  <a:srgbClr val="92D050"/>
                </a:solidFill>
                <a:ea typeface="方正粗黑宋简体" pitchFamily="2" charset="-122"/>
              </a:rPr>
              <a:t>U</a:t>
            </a:r>
            <a:r>
              <a:rPr lang="zh-CN" altLang="en-US" sz="2800" dirty="0">
                <a:solidFill>
                  <a:srgbClr val="92D050"/>
                </a:solidFill>
                <a:ea typeface="方正粗黑宋简体" pitchFamily="2" charset="-122"/>
              </a:rPr>
              <a:t>盘</a:t>
            </a:r>
            <a:r>
              <a:rPr lang="zh-CN" altLang="en-US" sz="2800" dirty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化生存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通俗来讲就是要拥有一门手艺。作为一个手艺人，市场会给你一个公道的价格，比如木匠。我们留给历史的背影往往是一门手艺，而不是某个组织内的一级官衔。在未来的互联网社会里，往往以一个</a:t>
            </a:r>
            <a:r>
              <a:rPr lang="zh-CN" altLang="en-US" sz="2800" dirty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独立的手艺人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方式存活，比加入组织要好得多。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10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9502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3427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11510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标注 2"/>
          <p:cNvSpPr/>
          <p:nvPr/>
        </p:nvSpPr>
        <p:spPr>
          <a:xfrm>
            <a:off x="2938054" y="482768"/>
            <a:ext cx="5378361" cy="1928511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090944" y="512273"/>
            <a:ext cx="522547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我有个朋友，</a:t>
            </a:r>
            <a:r>
              <a:rPr lang="en-US" altLang="zh-CN" sz="3200" dirty="0" smtClean="0">
                <a:solidFill>
                  <a:schemeClr val="bg1"/>
                </a:solidFill>
                <a:ea typeface="方正粗黑宋简体" pitchFamily="2" charset="-122"/>
              </a:rPr>
              <a:t>PPT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做得特别好，有了这门手艺，他现在就可以辞职开一间小工作室，教大家怎么做优秀的</a:t>
            </a:r>
            <a:r>
              <a:rPr lang="en-US" altLang="zh-CN" sz="2800" dirty="0">
                <a:solidFill>
                  <a:schemeClr val="bg1"/>
                </a:solidFill>
                <a:ea typeface="方正粗黑宋简体" pitchFamily="2" charset="-122"/>
              </a:rPr>
              <a:t>PPT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7171" name="Picture 3" descr="C:\Users\董翔\Desktop\和秋叶一起学PPT\《和秋叶一起学PPT》 设计必读\《和秋叶一起学PPT》 设计必读\图书的素材和以往作品\秋叶PPT微信二维码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02" y="3102161"/>
            <a:ext cx="1404000" cy="1404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d:\已安装~1\360浏~1\360se6\USERDA~1\Temp\7845C4~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2" t="5854" r="26877" b="35883"/>
          <a:stretch/>
        </p:blipFill>
        <p:spPr bwMode="auto">
          <a:xfrm>
            <a:off x="7020272" y="3047657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圆角矩形标注 9"/>
          <p:cNvSpPr/>
          <p:nvPr/>
        </p:nvSpPr>
        <p:spPr>
          <a:xfrm flipH="1">
            <a:off x="539552" y="2931041"/>
            <a:ext cx="6026434" cy="1719873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TextBox 3"/>
          <p:cNvSpPr txBox="1"/>
          <p:nvPr/>
        </p:nvSpPr>
        <p:spPr>
          <a:xfrm>
            <a:off x="2098803" y="3092891"/>
            <a:ext cx="434540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你说的这个盆友叫“秋叶”吧？他的微信“</a:t>
            </a:r>
            <a:r>
              <a:rPr lang="en-US" altLang="zh-CN" sz="2800" dirty="0" smtClean="0">
                <a:solidFill>
                  <a:schemeClr val="bg1"/>
                </a:solidFill>
                <a:ea typeface="方正粗黑宋简体" pitchFamily="2" charset="-122"/>
              </a:rPr>
              <a:t>PPT100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”本宫也关注了，哈哈哈！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24184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50126" y="1992504"/>
            <a:ext cx="4878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觉得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有种</a:t>
            </a:r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你就翻开它</a:t>
            </a:r>
            <a:endParaRPr lang="zh-CN" altLang="en-US" sz="24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6659" y="2856398"/>
            <a:ext cx="4878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觉得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有趣</a:t>
            </a:r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你就读下去</a:t>
            </a:r>
            <a:endParaRPr lang="zh-CN" altLang="en-US" sz="24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7454" y="3648688"/>
            <a:ext cx="4878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觉得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有料</a:t>
            </a:r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你就与小伙伴们分享吧</a:t>
            </a:r>
            <a:endParaRPr lang="zh-CN" altLang="en-US" sz="24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1026" name="Picture 2" descr="C:\Users\董翔\Desktop\罗辑思维读书笔记PPT\W0201310285698097497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51866">
            <a:off x="942263" y="1375930"/>
            <a:ext cx="2118937" cy="2960936"/>
          </a:xfrm>
          <a:prstGeom prst="rect">
            <a:avLst/>
          </a:prstGeom>
          <a:ln w="28575">
            <a:solidFill>
              <a:schemeClr val="bg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董翔\Desktop\IMG_2372副本2.png"/>
          <p:cNvPicPr>
            <a:picLocks noChangeAspect="1" noChangeArrowheads="1"/>
          </p:cNvPicPr>
          <p:nvPr/>
        </p:nvPicPr>
        <p:blipFill rotWithShape="1">
          <a:blip r:embed="rId3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42" t="33492" r="24069" b="40645"/>
          <a:stretch/>
        </p:blipFill>
        <p:spPr bwMode="auto">
          <a:xfrm>
            <a:off x="6982912" y="407858"/>
            <a:ext cx="1533338" cy="463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3563888" y="699542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87786E"/>
                </a:solidFill>
              </a:rPr>
              <a:t>https://www.ypppt.com/</a:t>
            </a:r>
            <a:endParaRPr lang="zh-CN" altLang="en-US" dirty="0">
              <a:solidFill>
                <a:srgbClr val="87786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4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已安装~1\360浏~1\360se6\USERDA~1\Temp\7845C4~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2" t="5854" r="26877" b="35883"/>
          <a:stretch/>
        </p:blipFill>
        <p:spPr bwMode="auto">
          <a:xfrm>
            <a:off x="683568" y="478857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标注 2"/>
          <p:cNvSpPr/>
          <p:nvPr/>
        </p:nvSpPr>
        <p:spPr>
          <a:xfrm>
            <a:off x="2938054" y="699542"/>
            <a:ext cx="5738402" cy="1492915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090944" y="812171"/>
            <a:ext cx="55855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既然这么有共鸣，本宫这次就饶了你，你的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罗辑思维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本宫预定了，今天本宫累了，就先到这儿吧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539552" y="3154660"/>
            <a:ext cx="5832648" cy="1217290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539552" y="3303705"/>
            <a:ext cx="58888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罗胖恭送娘娘，娘娘万福金安，小的</a:t>
            </a:r>
            <a:endParaRPr lang="en-US" altLang="zh-CN" sz="2800" dirty="0" smtClean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再送娘娘三本书，望娘娘笑纳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7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6442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84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652057" y="900311"/>
            <a:ext cx="7839887" cy="3342878"/>
            <a:chOff x="683568" y="699542"/>
            <a:chExt cx="7839887" cy="3342878"/>
          </a:xfrm>
        </p:grpSpPr>
        <p:pic>
          <p:nvPicPr>
            <p:cNvPr id="6146" name="Picture 2" descr="d:\已安装~1\360浏~1\360se6\USERDA~1\Temp\207175~1.JP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09" r="13132"/>
            <a:stretch/>
          </p:blipFill>
          <p:spPr bwMode="auto">
            <a:xfrm>
              <a:off x="683568" y="699542"/>
              <a:ext cx="2458970" cy="33428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48" name="Picture 4" descr="d:\已安装~1\360浏~1\360se6\USERDA~1\Temp\918107~1.JP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95" r="13843"/>
            <a:stretch/>
          </p:blipFill>
          <p:spPr bwMode="auto">
            <a:xfrm>
              <a:off x="3449192" y="711514"/>
              <a:ext cx="2400329" cy="3330906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150" name="Picture 6" descr="d:\已安装~1\360浏~1\360se6\USERDA~1\Temp\209874~1.JPG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78" r="14506"/>
            <a:stretch/>
          </p:blipFill>
          <p:spPr bwMode="auto">
            <a:xfrm>
              <a:off x="6156176" y="699542"/>
              <a:ext cx="2367279" cy="334287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2381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d:\已安装~1\360浏~1\360se6\USERDA~1\Temp\100589~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t="-3731" r="14502" b="7882"/>
          <a:stretch/>
        </p:blipFill>
        <p:spPr bwMode="auto">
          <a:xfrm>
            <a:off x="755576" y="392830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圆角矩形标注 2"/>
          <p:cNvSpPr/>
          <p:nvPr/>
        </p:nvSpPr>
        <p:spPr>
          <a:xfrm>
            <a:off x="2938054" y="699542"/>
            <a:ext cx="5508686" cy="1497624"/>
          </a:xfrm>
          <a:prstGeom prst="wedgeRoundRectCallout">
            <a:avLst>
              <a:gd name="adj1" fmla="val -57625"/>
              <a:gd name="adj2" fmla="val -18606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3090944" y="812171"/>
            <a:ext cx="522547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本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宫可没这么多闲工夫读这些，还是你读给本宫听吧，你不是有个口号叫什么来着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395536" y="3154660"/>
            <a:ext cx="6120680" cy="1217290"/>
          </a:xfrm>
          <a:prstGeom prst="wedgeRoundRectCallout">
            <a:avLst>
              <a:gd name="adj1" fmla="val 57095"/>
              <a:gd name="adj2" fmla="val -19751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397052" y="3303705"/>
            <a:ext cx="68407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回娘娘的话，叫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死</a:t>
            </a:r>
            <a:r>
              <a:rPr lang="zh-CN" altLang="en-US" sz="2800" dirty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磕自己，愉悦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大家，</a:t>
            </a:r>
            <a:endParaRPr lang="en-US" altLang="zh-CN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娘娘如果想听书随时呼唤罗胖便是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7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881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7022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7704" y="1995686"/>
            <a:ext cx="18722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谢谢观赏</a:t>
            </a:r>
          </a:p>
        </p:txBody>
      </p:sp>
      <p:sp>
        <p:nvSpPr>
          <p:cNvPr id="11" name="矩形 10"/>
          <p:cNvSpPr/>
          <p:nvPr/>
        </p:nvSpPr>
        <p:spPr>
          <a:xfrm>
            <a:off x="2051720" y="2671306"/>
            <a:ext cx="2736304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2060104" y="2696602"/>
            <a:ext cx="2727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87786E"/>
                </a:solidFill>
                <a:latin typeface="方正粗黑宋简体" pitchFamily="2" charset="-122"/>
                <a:ea typeface="方正粗黑宋简体" pitchFamily="2" charset="-122"/>
              </a:rPr>
              <a:t>设计：</a:t>
            </a:r>
            <a:r>
              <a:rPr lang="en-US" altLang="zh-CN" sz="2800" dirty="0" smtClean="0">
                <a:solidFill>
                  <a:srgbClr val="87786E"/>
                </a:solidFill>
                <a:latin typeface="方正粗黑宋简体" pitchFamily="2" charset="-122"/>
                <a:ea typeface="方正粗黑宋简体" pitchFamily="2" charset="-122"/>
              </a:rPr>
              <a:t>@</a:t>
            </a:r>
            <a:r>
              <a:rPr lang="zh-CN" altLang="en-US" sz="2800" dirty="0" smtClean="0">
                <a:solidFill>
                  <a:srgbClr val="87786E"/>
                </a:solidFill>
                <a:latin typeface="方正粗黑宋简体" pitchFamily="2" charset="-122"/>
                <a:ea typeface="方正粗黑宋简体" pitchFamily="2" charset="-122"/>
              </a:rPr>
              <a:t>木爱橘</a:t>
            </a:r>
            <a:endParaRPr lang="zh-CN" altLang="en-US" sz="2800" dirty="0">
              <a:solidFill>
                <a:srgbClr val="87786E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4965686" y="1995686"/>
            <a:ext cx="4178313" cy="11988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4995264" y="2026463"/>
            <a:ext cx="4148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爱</a:t>
            </a:r>
            <a:r>
              <a:rPr lang="en-US" altLang="zh-CN" sz="2800" b="1" dirty="0" smtClean="0">
                <a:solidFill>
                  <a:srgbClr val="92D050"/>
                </a:solidFill>
                <a:ea typeface="方正粗黑宋简体" pitchFamily="2" charset="-122"/>
              </a:rPr>
              <a:t>PPT </a:t>
            </a:r>
            <a:r>
              <a:rPr lang="en-US" altLang="zh-CN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 </a:t>
            </a:r>
            <a:r>
              <a:rPr lang="zh-CN" altLang="en-US" sz="28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爱摄影  爱吹牛逼</a:t>
            </a:r>
            <a:endParaRPr lang="zh-CN" altLang="en-US" sz="28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95264" y="2671306"/>
            <a:ext cx="41487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87786E"/>
                </a:solidFill>
                <a:latin typeface="方正粗黑宋简体" pitchFamily="2" charset="-122"/>
                <a:ea typeface="方正粗黑宋简体" pitchFamily="2" charset="-122"/>
              </a:rPr>
              <a:t>我是老董  我为自己代盐</a:t>
            </a:r>
            <a:endParaRPr lang="zh-CN" altLang="en-US" sz="2800" dirty="0">
              <a:solidFill>
                <a:srgbClr val="87786E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pic>
        <p:nvPicPr>
          <p:cNvPr id="9" name="Picture 4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651590"/>
            <a:ext cx="994420" cy="994420"/>
          </a:xfrm>
          <a:prstGeom prst="ellipse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061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6119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58392" y="948146"/>
            <a:ext cx="523003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罗胖</a:t>
            </a:r>
            <a:r>
              <a:rPr lang="zh-CN" altLang="en-US" sz="32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，今儿准备演哪一出啊</a:t>
            </a:r>
            <a:endParaRPr lang="zh-CN" altLang="en-US" sz="32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57300" y="3451643"/>
            <a:ext cx="5742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娘娘请看戏谱，您说了算</a:t>
            </a:r>
            <a:endParaRPr lang="zh-CN" altLang="en-US" sz="32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3131840" y="771550"/>
            <a:ext cx="5112568" cy="876413"/>
          </a:xfrm>
          <a:prstGeom prst="wedgeRoundRectCallout">
            <a:avLst>
              <a:gd name="adj1" fmla="val -59686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8"/>
          <p:cNvSpPr/>
          <p:nvPr/>
        </p:nvSpPr>
        <p:spPr>
          <a:xfrm>
            <a:off x="561864" y="3284342"/>
            <a:ext cx="5378288" cy="876413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Picture 2" descr="d:\已安装~1\360浏~1\360se6\USERDA~1\Temp\7845C4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42" t="5854" r="26877" b="35883"/>
          <a:stretch/>
        </p:blipFill>
        <p:spPr bwMode="auto">
          <a:xfrm>
            <a:off x="683568" y="352956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6816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6"/>
          <p:cNvSpPr txBox="1"/>
          <p:nvPr/>
        </p:nvSpPr>
        <p:spPr>
          <a:xfrm>
            <a:off x="664332" y="2555554"/>
            <a:ext cx="523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“治不好”的地域歧视</a:t>
            </a:r>
            <a:endParaRPr lang="zh-CN" altLang="en-US" sz="36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04048" y="414507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……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1266000" y="704867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末日启示：向死而生</a:t>
            </a:r>
            <a:endParaRPr lang="zh-CN" altLang="en-US" sz="36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3" name="TextBox 4"/>
          <p:cNvSpPr txBox="1"/>
          <p:nvPr/>
        </p:nvSpPr>
        <p:spPr>
          <a:xfrm>
            <a:off x="5732512" y="2324721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拒绝逃离北上广</a:t>
            </a:r>
          </a:p>
        </p:txBody>
      </p:sp>
      <p:sp>
        <p:nvSpPr>
          <p:cNvPr id="14" name="TextBox 5"/>
          <p:cNvSpPr txBox="1"/>
          <p:nvPr/>
        </p:nvSpPr>
        <p:spPr>
          <a:xfrm>
            <a:off x="1657858" y="1705849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大国的“武器”</a:t>
            </a:r>
            <a:endParaRPr lang="zh-CN" altLang="en-US" sz="24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6" name="TextBox 7"/>
          <p:cNvSpPr txBox="1"/>
          <p:nvPr/>
        </p:nvSpPr>
        <p:spPr>
          <a:xfrm>
            <a:off x="5588496" y="1125353"/>
            <a:ext cx="3600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夹缝中的</a:t>
            </a:r>
            <a:r>
              <a:rPr lang="en-US" altLang="zh-CN" sz="4000" dirty="0" smtClean="0">
                <a:solidFill>
                  <a:schemeClr val="bg1">
                    <a:alpha val="25000"/>
                  </a:schemeClr>
                </a:solidFill>
                <a:ea typeface="方正粗黑宋简体" pitchFamily="2" charset="-122"/>
              </a:rPr>
              <a:t>80</a:t>
            </a:r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36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1420416" y="3742321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剩女照亮未来</a:t>
            </a:r>
            <a:endParaRPr lang="zh-CN" altLang="en-US" sz="36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8" name="TextBox 9"/>
          <p:cNvSpPr txBox="1"/>
          <p:nvPr/>
        </p:nvSpPr>
        <p:spPr>
          <a:xfrm>
            <a:off x="5732512" y="3280656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大国不能认死理</a:t>
            </a:r>
            <a:endParaRPr lang="zh-CN" altLang="en-US" sz="36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9" name="TextBox 1"/>
          <p:cNvSpPr txBox="1"/>
          <p:nvPr/>
        </p:nvSpPr>
        <p:spPr>
          <a:xfrm>
            <a:off x="302110" y="999870"/>
            <a:ext cx="37722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末日启示：向死而生</a:t>
            </a:r>
            <a:endParaRPr lang="zh-CN" altLang="en-US" sz="28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0" name="TextBox 4"/>
          <p:cNvSpPr txBox="1"/>
          <p:nvPr/>
        </p:nvSpPr>
        <p:spPr>
          <a:xfrm>
            <a:off x="4706264" y="2705250"/>
            <a:ext cx="294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拒绝逃离北上广</a:t>
            </a:r>
          </a:p>
        </p:txBody>
      </p:sp>
      <p:sp>
        <p:nvSpPr>
          <p:cNvPr id="21" name="TextBox 5"/>
          <p:cNvSpPr txBox="1"/>
          <p:nvPr/>
        </p:nvSpPr>
        <p:spPr>
          <a:xfrm>
            <a:off x="394168" y="1982936"/>
            <a:ext cx="29470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大国的“武器”</a:t>
            </a:r>
            <a:endParaRPr lang="zh-CN" altLang="en-US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2" name="TextBox 6"/>
          <p:cNvSpPr txBox="1"/>
          <p:nvPr/>
        </p:nvSpPr>
        <p:spPr>
          <a:xfrm>
            <a:off x="204616" y="2999898"/>
            <a:ext cx="42889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“治不好”的地域歧视</a:t>
            </a:r>
            <a:endParaRPr lang="zh-CN" altLang="en-US" sz="28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3" name="TextBox 7"/>
          <p:cNvSpPr txBox="1"/>
          <p:nvPr/>
        </p:nvSpPr>
        <p:spPr>
          <a:xfrm>
            <a:off x="4562248" y="1590969"/>
            <a:ext cx="2947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夹缝中的</a:t>
            </a:r>
            <a:r>
              <a:rPr lang="en-US" altLang="zh-CN" sz="3200" dirty="0" smtClean="0">
                <a:solidFill>
                  <a:schemeClr val="bg1">
                    <a:alpha val="25000"/>
                  </a:schemeClr>
                </a:solidFill>
                <a:ea typeface="方正粗黑宋简体" pitchFamily="2" charset="-122"/>
              </a:rPr>
              <a:t>80</a:t>
            </a:r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28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394168" y="4186665"/>
            <a:ext cx="294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剩女照亮未来</a:t>
            </a:r>
            <a:endParaRPr lang="zh-CN" altLang="en-US" sz="28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5" name="TextBox 9"/>
          <p:cNvSpPr txBox="1"/>
          <p:nvPr/>
        </p:nvSpPr>
        <p:spPr>
          <a:xfrm>
            <a:off x="4706264" y="3725000"/>
            <a:ext cx="294703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>
                    <a:alpha val="25000"/>
                  </a:schemeClr>
                </a:solidFill>
                <a:latin typeface="方正粗黑宋简体" pitchFamily="2" charset="-122"/>
                <a:ea typeface="方正粗黑宋简体" pitchFamily="2" charset="-122"/>
              </a:rPr>
              <a:t>大国不能认死理</a:t>
            </a:r>
            <a:endParaRPr lang="zh-CN" altLang="en-US" sz="2800" dirty="0">
              <a:solidFill>
                <a:schemeClr val="bg1">
                  <a:alpha val="25000"/>
                </a:schemeClr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0" y="515588"/>
            <a:ext cx="9144000" cy="4112325"/>
          </a:xfrm>
          <a:prstGeom prst="rect">
            <a:avLst/>
          </a:prstGeom>
          <a:solidFill>
            <a:schemeClr val="tx1">
              <a:alpha val="2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1"/>
          <p:cNvSpPr txBox="1"/>
          <p:nvPr/>
        </p:nvSpPr>
        <p:spPr>
          <a:xfrm>
            <a:off x="833552" y="1042446"/>
            <a:ext cx="46085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末日启示：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向死而生</a:t>
            </a:r>
            <a:endParaRPr lang="zh-CN" altLang="en-US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7" name="TextBox 4"/>
          <p:cNvSpPr txBox="1"/>
          <p:nvPr/>
        </p:nvSpPr>
        <p:spPr>
          <a:xfrm>
            <a:off x="4855149" y="2660505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拒绝逃离</a:t>
            </a:r>
            <a:r>
              <a:rPr lang="zh-CN" altLang="en-US" sz="3600" dirty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北上广</a:t>
            </a:r>
          </a:p>
        </p:txBody>
      </p:sp>
      <p:sp>
        <p:nvSpPr>
          <p:cNvPr id="28" name="TextBox 5"/>
          <p:cNvSpPr txBox="1"/>
          <p:nvPr/>
        </p:nvSpPr>
        <p:spPr>
          <a:xfrm>
            <a:off x="1690978" y="1744715"/>
            <a:ext cx="36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大国的</a:t>
            </a:r>
            <a:r>
              <a:rPr lang="zh-CN" altLang="en-US" sz="24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“武器”</a:t>
            </a:r>
            <a:endParaRPr lang="zh-CN" altLang="en-US" sz="24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9" name="TextBox 6"/>
          <p:cNvSpPr txBox="1"/>
          <p:nvPr/>
        </p:nvSpPr>
        <p:spPr>
          <a:xfrm>
            <a:off x="424982" y="2281111"/>
            <a:ext cx="5239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“治不好”的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地域歧视</a:t>
            </a:r>
            <a:endParaRPr lang="zh-CN" altLang="en-US" sz="36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30" name="TextBox 7"/>
          <p:cNvSpPr txBox="1"/>
          <p:nvPr/>
        </p:nvSpPr>
        <p:spPr>
          <a:xfrm>
            <a:off x="4638011" y="1541202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夹缝中的</a:t>
            </a:r>
            <a:r>
              <a:rPr lang="en-US" altLang="zh-CN" sz="4400" dirty="0" smtClean="0">
                <a:solidFill>
                  <a:srgbClr val="92D050"/>
                </a:solidFill>
                <a:ea typeface="方正粗黑宋简体" pitchFamily="2" charset="-122"/>
              </a:rPr>
              <a:t>80</a:t>
            </a:r>
            <a:r>
              <a:rPr lang="zh-CN" altLang="en-US" sz="40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40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485916" y="306732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剩女</a:t>
            </a:r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照亮未来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32" name="TextBox 9"/>
          <p:cNvSpPr txBox="1"/>
          <p:nvPr/>
        </p:nvSpPr>
        <p:spPr>
          <a:xfrm>
            <a:off x="4183810" y="3409620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大国</a:t>
            </a:r>
            <a:r>
              <a:rPr lang="zh-CN" altLang="en-US" sz="36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不能认死理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355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21596" y="1122824"/>
            <a:ext cx="48787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那就先来一出夹缝中的</a:t>
            </a:r>
            <a:r>
              <a:rPr lang="en-US" altLang="zh-CN" sz="3200" dirty="0" smtClean="0">
                <a:solidFill>
                  <a:schemeClr val="bg1"/>
                </a:solidFill>
                <a:ea typeface="方正粗黑宋简体" pitchFamily="2" charset="-122"/>
              </a:rPr>
              <a:t>80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后吧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1363" y="3391314"/>
            <a:ext cx="57428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4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坐稳您嘞，马上就来</a:t>
            </a:r>
            <a:endParaRPr lang="zh-CN" altLang="en-US" sz="44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3131840" y="974570"/>
            <a:ext cx="5184576" cy="876413"/>
          </a:xfrm>
          <a:prstGeom prst="wedgeRoundRectCallout">
            <a:avLst>
              <a:gd name="adj1" fmla="val -59686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8"/>
          <p:cNvSpPr/>
          <p:nvPr/>
        </p:nvSpPr>
        <p:spPr>
          <a:xfrm>
            <a:off x="561864" y="3284342"/>
            <a:ext cx="5378288" cy="876413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 descr="d:\已安装~1\360浏~1\360se6\USERDA~1\Temp\100589~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t="-3731" r="14502" b="7882"/>
          <a:stretch/>
        </p:blipFill>
        <p:spPr bwMode="auto">
          <a:xfrm>
            <a:off x="755576" y="392830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51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已安装~1\360浏~1\360se6\USERDA~1\Temp\138733~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9304" b="99684" l="0" r="100000">
                        <a14:foregroundMark x1="42308" y1="49684" x2="42308" y2="49684"/>
                        <a14:foregroundMark x1="16084" y1="38608" x2="16084" y2="38608"/>
                        <a14:foregroundMark x1="78322" y1="44304" x2="78322" y2="44304"/>
                        <a14:foregroundMark x1="94056" y1="68354" x2="94056" y2="6835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838" b="8673"/>
          <a:stretch/>
        </p:blipFill>
        <p:spPr bwMode="auto">
          <a:xfrm>
            <a:off x="2231740" y="1275606"/>
            <a:ext cx="4680520" cy="3696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231740" y="168191"/>
            <a:ext cx="46805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夹缝中的</a:t>
            </a:r>
            <a:r>
              <a:rPr lang="en-US" altLang="zh-CN" sz="8000" dirty="0" smtClean="0">
                <a:solidFill>
                  <a:srgbClr val="92D050"/>
                </a:solidFill>
                <a:ea typeface="方正粗黑宋简体" pitchFamily="2" charset="-122"/>
              </a:rPr>
              <a:t>80</a:t>
            </a:r>
            <a:r>
              <a:rPr lang="zh-CN" altLang="en-US" sz="72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7200" dirty="0">
              <a:solidFill>
                <a:srgbClr val="92D050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50831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2943" y="129575"/>
            <a:ext cx="6205281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先来看看这些</a:t>
            </a:r>
            <a:r>
              <a:rPr lang="en-US" altLang="zh-CN" sz="4000" dirty="0" smtClean="0">
                <a:solidFill>
                  <a:srgbClr val="92D050"/>
                </a:solidFill>
                <a:ea typeface="方正粗黑宋简体" pitchFamily="2" charset="-122"/>
              </a:rPr>
              <a:t>70</a:t>
            </a:r>
            <a:r>
              <a:rPr lang="zh-CN" altLang="en-US" sz="3600" dirty="0" smtClean="0">
                <a:solidFill>
                  <a:srgbClr val="92D050"/>
                </a:solidFill>
                <a:latin typeface="方正粗黑宋简体" pitchFamily="2" charset="-122"/>
                <a:ea typeface="方正粗黑宋简体" pitchFamily="2" charset="-122"/>
              </a:rPr>
              <a:t>后</a:t>
            </a:r>
            <a:endParaRPr lang="zh-CN" altLang="en-US" sz="36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31648" y="4394942"/>
            <a:ext cx="6912352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你们这么</a:t>
            </a:r>
            <a:r>
              <a:rPr lang="zh-CN" altLang="en-US" sz="4000" dirty="0" smtClean="0">
                <a:solidFill>
                  <a:srgbClr val="92D050"/>
                </a:solidFill>
                <a:ea typeface="方正粗黑宋简体" pitchFamily="2" charset="-122"/>
              </a:rPr>
              <a:t>厉害</a:t>
            </a:r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，爸妈知道吗？</a:t>
            </a:r>
            <a:endParaRPr lang="zh-CN" altLang="en-US" sz="3600" dirty="0">
              <a:solidFill>
                <a:schemeClr val="bg1"/>
              </a:solidFill>
              <a:ea typeface="方正粗黑宋简体" pitchFamily="2" charset="-122"/>
            </a:endParaRPr>
          </a:p>
        </p:txBody>
      </p:sp>
      <p:pic>
        <p:nvPicPr>
          <p:cNvPr id="2052" name="Picture 4" descr="d:\已安装~1\360浏~1\360se6\USERDA~1\Temp\131521~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7" t="344" b="7064"/>
          <a:stretch/>
        </p:blipFill>
        <p:spPr bwMode="auto">
          <a:xfrm>
            <a:off x="382943" y="759680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d:\已安装~1\360浏~1\360se6\USERDA~1\Temp\B21BB0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9" t="-445" r="17509" b="53583"/>
          <a:stretch/>
        </p:blipFill>
        <p:spPr bwMode="auto">
          <a:xfrm>
            <a:off x="4279771" y="759680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已安装~1\360浏~1\360se6\USERDA~1\Temp\100719~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2" r="23988" b="55959"/>
          <a:stretch/>
        </p:blipFill>
        <p:spPr bwMode="auto">
          <a:xfrm>
            <a:off x="2331357" y="759680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已安装~1\360浏~1\360se6\USERDA~1\Temp\201210~1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2" t="2808" r="24904" b="65280"/>
          <a:stretch/>
        </p:blipFill>
        <p:spPr bwMode="auto">
          <a:xfrm>
            <a:off x="6228184" y="759680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已安装~1\360浏~1\360se6\USERDA~1\Temp\102477~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" t="4678" r="46763" b="23999"/>
          <a:stretch/>
        </p:blipFill>
        <p:spPr bwMode="auto">
          <a:xfrm>
            <a:off x="1331640" y="2499558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8" descr="d:\已安装~1\360浏~1\360se6\USERDA~1\Temp\EDUCHN~1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7" r="18727" b="27941"/>
          <a:stretch/>
        </p:blipFill>
        <p:spPr bwMode="auto">
          <a:xfrm>
            <a:off x="3345408" y="2499558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d:\已安装~1\360浏~1\360se6\USERDA~1\Temp\U_1455~1.JP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4" r="48357" b="26215"/>
          <a:stretch/>
        </p:blipFill>
        <p:spPr bwMode="auto">
          <a:xfrm>
            <a:off x="5359176" y="2499558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21592" y="2418531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锤子科技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罗永浩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115745" y="2418531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腾讯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马化腾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09898" y="2418531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360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董事长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周鸿祎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104051" y="2418531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网易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丁磊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41539" y="4085832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盛大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陈天桥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175811" y="4085832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京东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刘强东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10083" y="4085832"/>
            <a:ext cx="2012452" cy="2616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魅族科技</a:t>
            </a:r>
            <a:r>
              <a:rPr lang="en-US" altLang="zh-CN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CEO  </a:t>
            </a:r>
            <a:r>
              <a:rPr lang="zh-CN" altLang="en-US" sz="11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黄章</a:t>
            </a:r>
            <a:endParaRPr lang="zh-CN" altLang="en-US" sz="11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8388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已安装~1\360浏~1\360se6\USERDA~1\Temp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918784"/>
            <a:ext cx="1714500" cy="17145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36596" y="1122824"/>
            <a:ext cx="5670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难道</a:t>
            </a:r>
            <a:r>
              <a:rPr lang="en-US" altLang="zh-CN" sz="3200" dirty="0" smtClean="0">
                <a:solidFill>
                  <a:schemeClr val="bg1"/>
                </a:solidFill>
                <a:ea typeface="方正粗黑宋简体" pitchFamily="2" charset="-122"/>
              </a:rPr>
              <a:t>70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后当中就没有优秀女人了吗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9933" y="3507854"/>
            <a:ext cx="57428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娘娘稍安勿躁，罗胖马上给您数数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2" name="圆角矩形标注 1"/>
          <p:cNvSpPr/>
          <p:nvPr/>
        </p:nvSpPr>
        <p:spPr>
          <a:xfrm>
            <a:off x="2915816" y="974571"/>
            <a:ext cx="5691664" cy="877100"/>
          </a:xfrm>
          <a:prstGeom prst="wedgeRoundRectCallout">
            <a:avLst>
              <a:gd name="adj1" fmla="val -55508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圆角矩形标注 8"/>
          <p:cNvSpPr/>
          <p:nvPr/>
        </p:nvSpPr>
        <p:spPr>
          <a:xfrm>
            <a:off x="561864" y="3284342"/>
            <a:ext cx="5522304" cy="876413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Picture 2" descr="d:\已安装~1\360浏~1\360se6\USERDA~1\Temp\100589~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61" t="-3731" r="14502" b="7882"/>
          <a:stretch/>
        </p:blipFill>
        <p:spPr bwMode="auto">
          <a:xfrm>
            <a:off x="755576" y="392830"/>
            <a:ext cx="1713600" cy="17136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978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7786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29575"/>
            <a:ext cx="6205281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巾帼不让须眉的</a:t>
            </a:r>
            <a:r>
              <a:rPr lang="en-US" altLang="zh-CN" sz="4000" dirty="0">
                <a:solidFill>
                  <a:srgbClr val="92D050"/>
                </a:solidFill>
                <a:ea typeface="方正粗黑宋简体" pitchFamily="2" charset="-122"/>
              </a:rPr>
              <a:t>70</a:t>
            </a:r>
            <a:r>
              <a:rPr lang="zh-CN" altLang="en-US" sz="4000" dirty="0">
                <a:solidFill>
                  <a:srgbClr val="92D050"/>
                </a:solidFill>
                <a:ea typeface="方正粗黑宋简体" pitchFamily="2" charset="-122"/>
              </a:rPr>
              <a:t>后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105231" y="2583944"/>
            <a:ext cx="6912352" cy="70788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这些</a:t>
            </a:r>
            <a:r>
              <a:rPr lang="en-US" altLang="zh-CN" sz="4000" dirty="0" smtClean="0">
                <a:solidFill>
                  <a:schemeClr val="bg1"/>
                </a:solidFill>
                <a:ea typeface="方正粗黑宋简体" pitchFamily="2" charset="-122"/>
              </a:rPr>
              <a:t>70</a:t>
            </a:r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后的</a:t>
            </a:r>
            <a:r>
              <a:rPr lang="zh-CN" altLang="en-US" sz="4000" dirty="0">
                <a:solidFill>
                  <a:srgbClr val="92D050"/>
                </a:solidFill>
                <a:ea typeface="方正粗黑宋简体" pitchFamily="2" charset="-122"/>
              </a:rPr>
              <a:t>厉害之处</a:t>
            </a:r>
            <a:r>
              <a:rPr lang="zh-CN" altLang="en-US" sz="4000" dirty="0" smtClean="0">
                <a:solidFill>
                  <a:schemeClr val="bg1"/>
                </a:solidFill>
                <a:ea typeface="方正粗黑宋简体" pitchFamily="2" charset="-122"/>
              </a:rPr>
              <a:t>在哪儿呢</a:t>
            </a:r>
            <a:endParaRPr lang="zh-CN" altLang="en-US" sz="4000" dirty="0">
              <a:solidFill>
                <a:schemeClr val="bg1"/>
              </a:solidFill>
              <a:ea typeface="方正粗黑宋简体" pitchFamily="2" charset="-122"/>
            </a:endParaRPr>
          </a:p>
        </p:txBody>
      </p:sp>
      <p:pic>
        <p:nvPicPr>
          <p:cNvPr id="1026" name="Picture 2" descr="d:\已安装~1\360浏~1\360se6\USERDA~1\Temp\013000~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64" t="-91" b="45189"/>
          <a:stretch/>
        </p:blipFill>
        <p:spPr bwMode="auto">
          <a:xfrm>
            <a:off x="7073569" y="3351828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d:\已安装~1\360浏~1\360se6\USERDA~1\Temp\201204~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78" r="25534" b="38329"/>
          <a:stretch/>
        </p:blipFill>
        <p:spPr bwMode="auto">
          <a:xfrm>
            <a:off x="391569" y="799841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d:\已安装~1\360浏~1\360se6\USERDA~1\Temp\806448~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96"/>
          <a:stretch/>
        </p:blipFill>
        <p:spPr bwMode="auto">
          <a:xfrm>
            <a:off x="2037688" y="799841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 descr="d:\已安装~1\360浏~1\360se6\USERDA~1\Temp\201106~2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55" t="-291" r="16779" b="46921"/>
          <a:stretch/>
        </p:blipFill>
        <p:spPr bwMode="auto">
          <a:xfrm>
            <a:off x="3683807" y="799841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2" descr="d:\已安装~1\360浏~1\360se6\USERDA~1\Temp\590449~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4" t="167" b="26106"/>
          <a:stretch/>
        </p:blipFill>
        <p:spPr bwMode="auto">
          <a:xfrm>
            <a:off x="5329926" y="799841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d:\已安装~1\360浏~1\360se6\USERDA~1\Temp\PAOJIA~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0" t="256" r="11470" b="13118"/>
          <a:stretch/>
        </p:blipFill>
        <p:spPr bwMode="auto">
          <a:xfrm>
            <a:off x="6976044" y="799841"/>
            <a:ext cx="1656000" cy="165600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5"/>
          <p:cNvSpPr txBox="1"/>
          <p:nvPr/>
        </p:nvSpPr>
        <p:spPr>
          <a:xfrm>
            <a:off x="708961" y="3783707"/>
            <a:ext cx="57428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抗议，只有姐混的是</a:t>
            </a:r>
            <a:r>
              <a:rPr lang="en-US" altLang="zh-CN" sz="3200" dirty="0" smtClean="0">
                <a:solidFill>
                  <a:schemeClr val="bg1"/>
                </a:solidFill>
                <a:ea typeface="方正粗黑宋简体" pitchFamily="2" charset="-122"/>
              </a:rPr>
              <a:t>IT</a:t>
            </a:r>
            <a:r>
              <a:rPr lang="zh-CN" altLang="en-US" sz="2800" dirty="0" smtClean="0">
                <a:solidFill>
                  <a:schemeClr val="bg1"/>
                </a:solidFill>
                <a:latin typeface="方正粗黑宋简体" pitchFamily="2" charset="-122"/>
                <a:ea typeface="方正粗黑宋简体" pitchFamily="2" charset="-122"/>
              </a:rPr>
              <a:t>圈，好不好？</a:t>
            </a:r>
            <a:endParaRPr lang="zh-CN" altLang="en-US" sz="2800" dirty="0">
              <a:solidFill>
                <a:schemeClr val="bg1"/>
              </a:solidFill>
              <a:latin typeface="方正粗黑宋简体" pitchFamily="2" charset="-122"/>
              <a:ea typeface="方正粗黑宋简体" pitchFamily="2" charset="-122"/>
            </a:endParaRPr>
          </a:p>
        </p:txBody>
      </p:sp>
      <p:sp>
        <p:nvSpPr>
          <p:cNvPr id="12" name="圆角矩形标注 11"/>
          <p:cNvSpPr/>
          <p:nvPr/>
        </p:nvSpPr>
        <p:spPr>
          <a:xfrm>
            <a:off x="611560" y="3642736"/>
            <a:ext cx="5937695" cy="876413"/>
          </a:xfrm>
          <a:prstGeom prst="wedgeRoundRectCallout">
            <a:avLst>
              <a:gd name="adj1" fmla="val 56732"/>
              <a:gd name="adj2" fmla="val -20155"/>
              <a:gd name="adj3" fmla="val 16667"/>
            </a:avLst>
          </a:prstGeom>
          <a:noFill/>
          <a:ln w="635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59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852</Words>
  <Application>Microsoft Office PowerPoint</Application>
  <PresentationFormat>全屏显示(16:9)</PresentationFormat>
  <Paragraphs>98</Paragraphs>
  <Slides>24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6" baseType="lpstr">
      <vt:lpstr>Meiryo</vt:lpstr>
      <vt:lpstr>冬青黑体简体中文 W6</vt:lpstr>
      <vt:lpstr>方正粗黑宋简体</vt:lpstr>
      <vt:lpstr>迷你简启体</vt:lpstr>
      <vt:lpstr>明黒</vt:lpstr>
      <vt:lpstr>宋体</vt:lpstr>
      <vt:lpstr>微软雅黑</vt:lpstr>
      <vt:lpstr>Arial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88</cp:revision>
  <dcterms:created xsi:type="dcterms:W3CDTF">2014-01-03T12:12:41Z</dcterms:created>
  <dcterms:modified xsi:type="dcterms:W3CDTF">2021-03-02T12:15:29Z</dcterms:modified>
</cp:coreProperties>
</file>