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56" r:id="rId3"/>
    <p:sldId id="271" r:id="rId4"/>
    <p:sldId id="265" r:id="rId5"/>
    <p:sldId id="258" r:id="rId6"/>
    <p:sldId id="266" r:id="rId7"/>
    <p:sldId id="259" r:id="rId8"/>
    <p:sldId id="274" r:id="rId9"/>
    <p:sldId id="269" r:id="rId10"/>
    <p:sldId id="276" r:id="rId11"/>
    <p:sldId id="260" r:id="rId12"/>
    <p:sldId id="261" r:id="rId13"/>
    <p:sldId id="270" r:id="rId14"/>
    <p:sldId id="272" r:id="rId15"/>
    <p:sldId id="268" r:id="rId16"/>
    <p:sldId id="262" r:id="rId17"/>
    <p:sldId id="275" r:id="rId18"/>
    <p:sldId id="264" r:id="rId19"/>
    <p:sldId id="277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63" userDrawn="1">
          <p15:clr>
            <a:srgbClr val="A4A3A4"/>
          </p15:clr>
        </p15:guide>
        <p15:guide id="3" pos="5450" userDrawn="1">
          <p15:clr>
            <a:srgbClr val="A4A3A4"/>
          </p15:clr>
        </p15:guide>
        <p15:guide id="4" orient="horz" pos="346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pos="211" userDrawn="1">
          <p15:clr>
            <a:srgbClr val="A4A3A4"/>
          </p15:clr>
        </p15:guide>
        <p15:guide id="7" pos="74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89F0"/>
    <a:srgbClr val="FDE200"/>
    <a:srgbClr val="7C7C7E"/>
    <a:srgbClr val="FF33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8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816" y="120"/>
      </p:cViewPr>
      <p:guideLst>
        <p:guide orient="horz" pos="2205"/>
        <p:guide pos="3863"/>
        <p:guide pos="5450"/>
        <p:guide orient="horz" pos="346"/>
        <p:guide orient="horz" pos="4065"/>
        <p:guide pos="211"/>
        <p:guide pos="7491"/>
      </p:guideLst>
    </p:cSldViewPr>
  </p:slideViewPr>
  <p:outlineViewPr>
    <p:cViewPr>
      <p:scale>
        <a:sx n="33" d="100"/>
        <a:sy n="33" d="100"/>
      </p:scale>
      <p:origin x="0" y="-4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F785E-2BCB-452F-97AB-2B0191F790BF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690181-FD30-46E6-9EBD-68FFD52E10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0629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90181-FD30-46E6-9EBD-68FFD52E107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21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90181-FD30-46E6-9EBD-68FFD52E107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862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7967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9772617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652026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289960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7446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2194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661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2865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46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2866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0570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337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3480790"/>
      </p:ext>
    </p:extLst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8078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6121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354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454621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67908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945710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50370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71993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5641141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A6881-3106-418F-8782-384E9A4CB8D8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7F2B-0FB0-4F4D-99E6-4A226FFF9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407417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A6881-3106-418F-8782-384E9A4CB8D8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C7F2B-0FB0-4F4D-99E6-4A226FFF9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5759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638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直接连接符 70"/>
          <p:cNvCxnSpPr/>
          <p:nvPr/>
        </p:nvCxnSpPr>
        <p:spPr>
          <a:xfrm flipH="1">
            <a:off x="930396" y="2603347"/>
            <a:ext cx="742670" cy="212400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 rot="21051349">
            <a:off x="-687677" y="-1301464"/>
            <a:ext cx="13619480" cy="4631532"/>
          </a:xfrm>
          <a:prstGeom prst="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89F0"/>
              </a:solidFill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1955" y="5462073"/>
            <a:ext cx="1405128" cy="1346733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3568" y="3936643"/>
            <a:ext cx="2996701" cy="287216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4602" y="5462072"/>
            <a:ext cx="1405128" cy="1346733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 rot="20921415">
            <a:off x="2938894" y="1045466"/>
            <a:ext cx="5681157" cy="22159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谁</a:t>
            </a:r>
            <a:r>
              <a:rPr lang="zh-CN" altLang="en-US" sz="13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背</a:t>
            </a:r>
            <a:r>
              <a:rPr lang="zh-CN" altLang="en-US" sz="5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上了猴子</a:t>
            </a:r>
            <a:endParaRPr lang="zh-CN" altLang="en-US" sz="5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9033416" y="1645885"/>
            <a:ext cx="2149246" cy="21492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10698712" y="1852043"/>
            <a:ext cx="1018875" cy="101887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8602583" y="2507217"/>
            <a:ext cx="604790" cy="6047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2" name="组合 81"/>
          <p:cNvGrpSpPr/>
          <p:nvPr/>
        </p:nvGrpSpPr>
        <p:grpSpPr>
          <a:xfrm>
            <a:off x="-752362" y="584076"/>
            <a:ext cx="8611336" cy="1287928"/>
            <a:chOff x="-795773" y="597232"/>
            <a:chExt cx="8611336" cy="1287928"/>
          </a:xfrm>
        </p:grpSpPr>
        <p:sp>
          <p:nvSpPr>
            <p:cNvPr id="29" name="文本框 28"/>
            <p:cNvSpPr txBox="1"/>
            <p:nvPr/>
          </p:nvSpPr>
          <p:spPr>
            <a:xfrm rot="20968789">
              <a:off x="327371" y="597232"/>
              <a:ext cx="74881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《</a:t>
              </a:r>
              <a:r>
                <a:rPr lang="zh-CN" altLang="en-US" sz="3200" dirty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哈佛商业评论</a:t>
              </a:r>
              <a:r>
                <a:rPr lang="en-US" altLang="zh-CN" sz="32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》</a:t>
              </a:r>
              <a:r>
                <a:rPr lang="zh-CN" altLang="en-US" sz="32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经典解读系列</a:t>
              </a:r>
              <a:endParaRPr lang="zh-CN" altLang="en-US" sz="32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30" name="平行四边形 29"/>
            <p:cNvSpPr/>
            <p:nvPr/>
          </p:nvSpPr>
          <p:spPr>
            <a:xfrm rot="21051349">
              <a:off x="-795773" y="1363375"/>
              <a:ext cx="1328275" cy="521785"/>
            </a:xfrm>
            <a:prstGeom prst="parallelogram">
              <a:avLst>
                <a:gd name="adj" fmla="val 4824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1" name="直接连接符 40"/>
            <p:cNvCxnSpPr/>
            <p:nvPr/>
          </p:nvCxnSpPr>
          <p:spPr>
            <a:xfrm flipH="1">
              <a:off x="407421" y="1261146"/>
              <a:ext cx="158102" cy="568344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9" name="直接连接符 58"/>
          <p:cNvCxnSpPr/>
          <p:nvPr/>
        </p:nvCxnSpPr>
        <p:spPr>
          <a:xfrm flipH="1">
            <a:off x="2351703" y="2594678"/>
            <a:ext cx="742670" cy="266974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本框 71"/>
          <p:cNvSpPr txBox="1"/>
          <p:nvPr/>
        </p:nvSpPr>
        <p:spPr>
          <a:xfrm rot="21080038">
            <a:off x="1099033" y="3805541"/>
            <a:ext cx="56811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PPT</a:t>
            </a:r>
            <a:r>
              <a:rPr lang="zh-CN" altLang="en-US" sz="28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制作：</a:t>
            </a:r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@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小巴</a:t>
            </a:r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_1990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197032" y="5838016"/>
            <a:ext cx="74881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chemeClr val="bg1">
                    <a:lumMod val="50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一张图教你如何摆脱重负</a:t>
            </a:r>
            <a:endParaRPr lang="zh-CN" altLang="en-US" sz="4400" dirty="0">
              <a:solidFill>
                <a:schemeClr val="bg1">
                  <a:lumMod val="50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183384" y="5755511"/>
            <a:ext cx="6336000" cy="64052"/>
          </a:xfrm>
          <a:prstGeom prst="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77"/>
          <p:cNvSpPr/>
          <p:nvPr/>
        </p:nvSpPr>
        <p:spPr>
          <a:xfrm>
            <a:off x="183385" y="6552908"/>
            <a:ext cx="6336000" cy="64052"/>
          </a:xfrm>
          <a:prstGeom prst="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 rot="21056374">
            <a:off x="5746769" y="3038021"/>
            <a:ext cx="52437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   指导</a:t>
            </a:r>
            <a:r>
              <a:rPr lang="zh-CN" altLang="en-US" sz="2800" dirty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老师</a:t>
            </a:r>
            <a:r>
              <a:rPr lang="zh-CN" altLang="en-US" sz="28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：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智慧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云</a:t>
            </a: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CEO</a:t>
            </a: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陈雪频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8706360" y="109184"/>
            <a:ext cx="3889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原文作者：</a:t>
            </a:r>
            <a:endParaRPr lang="en-US" altLang="zh-CN" sz="2000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威廉</a:t>
            </a:r>
            <a:r>
              <a:rPr lang="ja-JP" altLang="en-US" sz="2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・</a:t>
            </a:r>
            <a:r>
              <a:rPr lang="zh-CN" altLang="en-US" sz="2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翁肯</a:t>
            </a:r>
            <a:r>
              <a:rPr lang="en-US" altLang="zh-CN" sz="2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&amp;</a:t>
            </a:r>
            <a:r>
              <a:rPr lang="zh-CN" altLang="en-US" sz="2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唐纳德</a:t>
            </a:r>
            <a:r>
              <a:rPr lang="ja-JP" altLang="en-US" sz="2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・</a:t>
            </a:r>
            <a:r>
              <a:rPr lang="zh-CN" altLang="en-US" sz="2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沃斯</a:t>
            </a:r>
            <a:endParaRPr lang="zh-CN" altLang="en-US" sz="2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96545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067032" y="-1"/>
            <a:ext cx="3998795" cy="40638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89F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22333" y="3389381"/>
            <a:ext cx="74881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bg1">
                    <a:lumMod val="50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解决问题的关键</a:t>
            </a:r>
            <a:endParaRPr lang="zh-CN" altLang="en-US" sz="4400" dirty="0">
              <a:solidFill>
                <a:schemeClr val="bg1">
                  <a:lumMod val="50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92513" y="4328280"/>
            <a:ext cx="713849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把主动权还给下属！</a:t>
            </a:r>
            <a:endParaRPr lang="zh-CN" altLang="en-US" sz="6000" dirty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892513" y="5283372"/>
            <a:ext cx="648000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892513" y="4178156"/>
            <a:ext cx="6480000" cy="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892513" y="4287338"/>
            <a:ext cx="648000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892513" y="5395080"/>
            <a:ext cx="6480000" cy="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892513" y="5368545"/>
            <a:ext cx="67837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经理必须合理分配自己的工作时间！</a:t>
            </a:r>
            <a:endParaRPr lang="zh-CN" altLang="en-US" sz="32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39729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6047349" y="1970658"/>
            <a:ext cx="5962681" cy="735313"/>
          </a:xfrm>
          <a:prstGeom prst="rect">
            <a:avLst/>
          </a:prstGeom>
          <a:noFill/>
          <a:ln w="38100">
            <a:solidFill>
              <a:srgbClr val="0089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91980" y="3379033"/>
            <a:ext cx="5962681" cy="735313"/>
          </a:xfrm>
          <a:prstGeom prst="rect">
            <a:avLst/>
          </a:prstGeom>
          <a:noFill/>
          <a:ln w="38100">
            <a:solidFill>
              <a:srgbClr val="0089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091979" y="4827171"/>
            <a:ext cx="5962681" cy="735313"/>
          </a:xfrm>
          <a:prstGeom prst="rect">
            <a:avLst/>
          </a:prstGeom>
          <a:noFill/>
          <a:ln w="38100">
            <a:solidFill>
              <a:srgbClr val="0089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13185" y="313145"/>
            <a:ext cx="85656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经理的时间分配</a:t>
            </a:r>
            <a:endParaRPr lang="zh-CN" altLang="en-US" sz="5400" dirty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31398" y="1828494"/>
            <a:ext cx="3384644" cy="3384644"/>
            <a:chOff x="532263" y="1844628"/>
            <a:chExt cx="3384644" cy="3384644"/>
          </a:xfrm>
        </p:grpSpPr>
        <p:sp>
          <p:nvSpPr>
            <p:cNvPr id="3" name="椭圆 2"/>
            <p:cNvSpPr/>
            <p:nvPr/>
          </p:nvSpPr>
          <p:spPr>
            <a:xfrm>
              <a:off x="532263" y="1844628"/>
              <a:ext cx="3384644" cy="3384644"/>
            </a:xfrm>
            <a:prstGeom prst="ellipse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660779" y="1973144"/>
              <a:ext cx="3127611" cy="31276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20646067">
              <a:off x="1524123" y="2619198"/>
              <a:ext cx="1400919" cy="1342699"/>
            </a:xfrm>
            <a:prstGeom prst="rect">
              <a:avLst/>
            </a:prstGeom>
          </p:spPr>
        </p:pic>
        <p:sp>
          <p:nvSpPr>
            <p:cNvPr id="5" name="椭圆 4"/>
            <p:cNvSpPr/>
            <p:nvPr/>
          </p:nvSpPr>
          <p:spPr>
            <a:xfrm>
              <a:off x="2084125" y="2043562"/>
              <a:ext cx="280917" cy="280917"/>
            </a:xfrm>
            <a:prstGeom prst="ellipse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2084125" y="4736528"/>
              <a:ext cx="280917" cy="280917"/>
            </a:xfrm>
            <a:prstGeom prst="ellipse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3431273" y="3396491"/>
              <a:ext cx="280917" cy="280917"/>
            </a:xfrm>
            <a:prstGeom prst="ellipse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742667" y="3396491"/>
              <a:ext cx="280917" cy="280917"/>
            </a:xfrm>
            <a:prstGeom prst="ellipse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2143552" y="2353953"/>
              <a:ext cx="167752" cy="1212470"/>
            </a:xfrm>
            <a:prstGeom prst="roundRec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 rot="19704195">
              <a:off x="2320532" y="3279044"/>
              <a:ext cx="617208" cy="209861"/>
            </a:xfrm>
            <a:prstGeom prst="roundRec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2102605" y="3401325"/>
              <a:ext cx="352046" cy="352046"/>
            </a:xfrm>
            <a:prstGeom prst="ellipse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270866" y="1957010"/>
            <a:ext cx="2859028" cy="3617994"/>
            <a:chOff x="3448024" y="2029428"/>
            <a:chExt cx="2859028" cy="3617994"/>
          </a:xfrm>
        </p:grpSpPr>
        <p:sp>
          <p:nvSpPr>
            <p:cNvPr id="13" name="等腰三角形 12"/>
            <p:cNvSpPr/>
            <p:nvPr/>
          </p:nvSpPr>
          <p:spPr>
            <a:xfrm rot="14326457">
              <a:off x="4457777" y="1752873"/>
              <a:ext cx="710671" cy="2326222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5551052" y="2029428"/>
              <a:ext cx="756000" cy="756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/>
                </a:solidFill>
              </a:endParaRPr>
            </a:p>
          </p:txBody>
        </p:sp>
        <p:sp>
          <p:nvSpPr>
            <p:cNvPr id="15" name="等腰三角形 14"/>
            <p:cNvSpPr/>
            <p:nvPr/>
          </p:nvSpPr>
          <p:spPr>
            <a:xfrm rot="16707190">
              <a:off x="4366300" y="2739449"/>
              <a:ext cx="776320" cy="1875916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551052" y="3443231"/>
              <a:ext cx="756000" cy="756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/>
                </a:solidFill>
              </a:endParaRPr>
            </a:p>
          </p:txBody>
        </p:sp>
        <p:sp>
          <p:nvSpPr>
            <p:cNvPr id="17" name="等腰三角形 16"/>
            <p:cNvSpPr/>
            <p:nvPr/>
          </p:nvSpPr>
          <p:spPr>
            <a:xfrm rot="18769266">
              <a:off x="4463977" y="3150619"/>
              <a:ext cx="648750" cy="2680656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5551052" y="4891422"/>
              <a:ext cx="756000" cy="756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/>
                </a:solidFill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5517693" y="1988572"/>
            <a:ext cx="5068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1</a:t>
            </a:r>
            <a:endParaRPr lang="zh-CN" altLang="en-US" sz="4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540479" y="3388176"/>
            <a:ext cx="5068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2</a:t>
            </a:r>
            <a:endParaRPr lang="zh-CN" altLang="en-US" sz="4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540479" y="4828417"/>
            <a:ext cx="5068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3</a:t>
            </a:r>
            <a:endParaRPr lang="zh-CN" altLang="en-US" sz="4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124832" y="2063056"/>
            <a:ext cx="59298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受上司支配的时间</a:t>
            </a:r>
            <a:r>
              <a:rPr lang="en-US" altLang="zh-CN" sz="28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——</a:t>
            </a:r>
            <a:r>
              <a:rPr lang="zh-CN" altLang="en-US" sz="28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不可掉以轻心</a:t>
            </a:r>
            <a:endParaRPr lang="zh-CN" altLang="en-US" sz="28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124832" y="3485079"/>
            <a:ext cx="59298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受组织支配的时间</a:t>
            </a:r>
            <a:r>
              <a:rPr lang="en-US" altLang="zh-CN" sz="28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——</a:t>
            </a:r>
            <a:r>
              <a:rPr lang="zh-CN" altLang="en-US" sz="28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满足同级要求</a:t>
            </a:r>
            <a:endParaRPr lang="zh-CN" altLang="en-US" sz="28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124832" y="4935394"/>
            <a:ext cx="58432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个人</a:t>
            </a:r>
            <a:r>
              <a:rPr lang="en-US" altLang="zh-CN" sz="2800" dirty="0">
                <a:latin typeface="华文细黑" panose="02010600040101010101" pitchFamily="2" charset="-122"/>
                <a:ea typeface="华文细黑" panose="02010600040101010101" pitchFamily="2" charset="-122"/>
              </a:rPr>
              <a:t>&amp;</a:t>
            </a:r>
            <a:r>
              <a:rPr lang="zh-CN" altLang="en-US" sz="28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下属支配的时间</a:t>
            </a:r>
            <a:r>
              <a:rPr lang="en-US" altLang="zh-CN" sz="28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——</a:t>
            </a:r>
            <a:r>
              <a:rPr lang="zh-CN" altLang="en-US" sz="28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此消彼长</a:t>
            </a:r>
            <a:endParaRPr lang="zh-CN" altLang="en-US" sz="28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任意多边形 29"/>
          <p:cNvSpPr/>
          <p:nvPr/>
        </p:nvSpPr>
        <p:spPr>
          <a:xfrm flipH="1">
            <a:off x="5751894" y="5548836"/>
            <a:ext cx="686467" cy="1309164"/>
          </a:xfrm>
          <a:custGeom>
            <a:avLst/>
            <a:gdLst>
              <a:gd name="connsiteX0" fmla="*/ 1433469 w 1433469"/>
              <a:gd name="connsiteY0" fmla="*/ 0 h 1228299"/>
              <a:gd name="connsiteX1" fmla="*/ 1406173 w 1433469"/>
              <a:gd name="connsiteY1" fmla="*/ 177421 h 1228299"/>
              <a:gd name="connsiteX2" fmla="*/ 1351582 w 1433469"/>
              <a:gd name="connsiteY2" fmla="*/ 259308 h 1228299"/>
              <a:gd name="connsiteX3" fmla="*/ 1324287 w 1433469"/>
              <a:gd name="connsiteY3" fmla="*/ 300251 h 1228299"/>
              <a:gd name="connsiteX4" fmla="*/ 1296991 w 1433469"/>
              <a:gd name="connsiteY4" fmla="*/ 341194 h 1228299"/>
              <a:gd name="connsiteX5" fmla="*/ 1256048 w 1433469"/>
              <a:gd name="connsiteY5" fmla="*/ 368490 h 1228299"/>
              <a:gd name="connsiteX6" fmla="*/ 1187809 w 1433469"/>
              <a:gd name="connsiteY6" fmla="*/ 450376 h 1228299"/>
              <a:gd name="connsiteX7" fmla="*/ 1146866 w 1433469"/>
              <a:gd name="connsiteY7" fmla="*/ 477672 h 1228299"/>
              <a:gd name="connsiteX8" fmla="*/ 1024036 w 1433469"/>
              <a:gd name="connsiteY8" fmla="*/ 573206 h 1228299"/>
              <a:gd name="connsiteX9" fmla="*/ 983093 w 1433469"/>
              <a:gd name="connsiteY9" fmla="*/ 600502 h 1228299"/>
              <a:gd name="connsiteX10" fmla="*/ 901206 w 1433469"/>
              <a:gd name="connsiteY10" fmla="*/ 627797 h 1228299"/>
              <a:gd name="connsiteX11" fmla="*/ 764728 w 1433469"/>
              <a:gd name="connsiteY11" fmla="*/ 696036 h 1228299"/>
              <a:gd name="connsiteX12" fmla="*/ 723785 w 1433469"/>
              <a:gd name="connsiteY12" fmla="*/ 723332 h 1228299"/>
              <a:gd name="connsiteX13" fmla="*/ 628251 w 1433469"/>
              <a:gd name="connsiteY13" fmla="*/ 750627 h 1228299"/>
              <a:gd name="connsiteX14" fmla="*/ 546364 w 1433469"/>
              <a:gd name="connsiteY14" fmla="*/ 805218 h 1228299"/>
              <a:gd name="connsiteX15" fmla="*/ 464478 w 1433469"/>
              <a:gd name="connsiteY15" fmla="*/ 846162 h 1228299"/>
              <a:gd name="connsiteX16" fmla="*/ 423534 w 1433469"/>
              <a:gd name="connsiteY16" fmla="*/ 859809 h 1228299"/>
              <a:gd name="connsiteX17" fmla="*/ 287057 w 1433469"/>
              <a:gd name="connsiteY17" fmla="*/ 928048 h 1228299"/>
              <a:gd name="connsiteX18" fmla="*/ 246113 w 1433469"/>
              <a:gd name="connsiteY18" fmla="*/ 955344 h 1228299"/>
              <a:gd name="connsiteX19" fmla="*/ 164227 w 1433469"/>
              <a:gd name="connsiteY19" fmla="*/ 1023582 h 1228299"/>
              <a:gd name="connsiteX20" fmla="*/ 123284 w 1433469"/>
              <a:gd name="connsiteY20" fmla="*/ 1037230 h 1228299"/>
              <a:gd name="connsiteX21" fmla="*/ 82340 w 1433469"/>
              <a:gd name="connsiteY21" fmla="*/ 1078174 h 1228299"/>
              <a:gd name="connsiteX22" fmla="*/ 55045 w 1433469"/>
              <a:gd name="connsiteY22" fmla="*/ 1119117 h 1228299"/>
              <a:gd name="connsiteX23" fmla="*/ 14102 w 1433469"/>
              <a:gd name="connsiteY23" fmla="*/ 1146412 h 1228299"/>
              <a:gd name="connsiteX24" fmla="*/ 454 w 1433469"/>
              <a:gd name="connsiteY24" fmla="*/ 1228299 h 12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433469" h="1228299">
                <a:moveTo>
                  <a:pt x="1433469" y="0"/>
                </a:moveTo>
                <a:cubicBezTo>
                  <a:pt x="1431461" y="20083"/>
                  <a:pt x="1430166" y="134233"/>
                  <a:pt x="1406173" y="177421"/>
                </a:cubicBezTo>
                <a:cubicBezTo>
                  <a:pt x="1390241" y="206098"/>
                  <a:pt x="1369779" y="232012"/>
                  <a:pt x="1351582" y="259308"/>
                </a:cubicBezTo>
                <a:lnTo>
                  <a:pt x="1324287" y="300251"/>
                </a:lnTo>
                <a:cubicBezTo>
                  <a:pt x="1315188" y="313899"/>
                  <a:pt x="1310639" y="332095"/>
                  <a:pt x="1296991" y="341194"/>
                </a:cubicBezTo>
                <a:cubicBezTo>
                  <a:pt x="1283343" y="350293"/>
                  <a:pt x="1268649" y="357989"/>
                  <a:pt x="1256048" y="368490"/>
                </a:cubicBezTo>
                <a:cubicBezTo>
                  <a:pt x="1121901" y="480280"/>
                  <a:pt x="1295163" y="343022"/>
                  <a:pt x="1187809" y="450376"/>
                </a:cubicBezTo>
                <a:cubicBezTo>
                  <a:pt x="1176211" y="461974"/>
                  <a:pt x="1159467" y="467171"/>
                  <a:pt x="1146866" y="477672"/>
                </a:cubicBezTo>
                <a:cubicBezTo>
                  <a:pt x="1018587" y="584570"/>
                  <a:pt x="1230993" y="435233"/>
                  <a:pt x="1024036" y="573206"/>
                </a:cubicBezTo>
                <a:cubicBezTo>
                  <a:pt x="1010388" y="582305"/>
                  <a:pt x="998654" y="595315"/>
                  <a:pt x="983093" y="600502"/>
                </a:cubicBezTo>
                <a:lnTo>
                  <a:pt x="901206" y="627797"/>
                </a:lnTo>
                <a:cubicBezTo>
                  <a:pt x="803712" y="692793"/>
                  <a:pt x="851145" y="674431"/>
                  <a:pt x="764728" y="696036"/>
                </a:cubicBezTo>
                <a:cubicBezTo>
                  <a:pt x="751080" y="705135"/>
                  <a:pt x="738861" y="716871"/>
                  <a:pt x="723785" y="723332"/>
                </a:cubicBezTo>
                <a:cubicBezTo>
                  <a:pt x="692853" y="736588"/>
                  <a:pt x="658138" y="734023"/>
                  <a:pt x="628251" y="750627"/>
                </a:cubicBezTo>
                <a:cubicBezTo>
                  <a:pt x="599574" y="766559"/>
                  <a:pt x="577486" y="794844"/>
                  <a:pt x="546364" y="805218"/>
                </a:cubicBezTo>
                <a:cubicBezTo>
                  <a:pt x="443443" y="839526"/>
                  <a:pt x="570315" y="793244"/>
                  <a:pt x="464478" y="846162"/>
                </a:cubicBezTo>
                <a:cubicBezTo>
                  <a:pt x="451611" y="852596"/>
                  <a:pt x="437182" y="855260"/>
                  <a:pt x="423534" y="859809"/>
                </a:cubicBezTo>
                <a:cubicBezTo>
                  <a:pt x="326041" y="924805"/>
                  <a:pt x="373473" y="906443"/>
                  <a:pt x="287057" y="928048"/>
                </a:cubicBezTo>
                <a:cubicBezTo>
                  <a:pt x="273409" y="937147"/>
                  <a:pt x="258714" y="944843"/>
                  <a:pt x="246113" y="955344"/>
                </a:cubicBezTo>
                <a:cubicBezTo>
                  <a:pt x="200837" y="993074"/>
                  <a:pt x="215055" y="998168"/>
                  <a:pt x="164227" y="1023582"/>
                </a:cubicBezTo>
                <a:cubicBezTo>
                  <a:pt x="151360" y="1030016"/>
                  <a:pt x="136932" y="1032681"/>
                  <a:pt x="123284" y="1037230"/>
                </a:cubicBezTo>
                <a:cubicBezTo>
                  <a:pt x="109636" y="1050878"/>
                  <a:pt x="94696" y="1063346"/>
                  <a:pt x="82340" y="1078174"/>
                </a:cubicBezTo>
                <a:cubicBezTo>
                  <a:pt x="71839" y="1090775"/>
                  <a:pt x="66643" y="1107519"/>
                  <a:pt x="55045" y="1119117"/>
                </a:cubicBezTo>
                <a:cubicBezTo>
                  <a:pt x="43447" y="1130715"/>
                  <a:pt x="27750" y="1137314"/>
                  <a:pt x="14102" y="1146412"/>
                </a:cubicBezTo>
                <a:cubicBezTo>
                  <a:pt x="-3862" y="1200303"/>
                  <a:pt x="454" y="1172970"/>
                  <a:pt x="454" y="1228299"/>
                </a:cubicBezTo>
              </a:path>
            </a:pathLst>
          </a:custGeom>
          <a:noFill/>
          <a:ln w="38100">
            <a:solidFill>
              <a:srgbClr val="0089F0"/>
            </a:solidFill>
            <a:prstDash val="sysDash"/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2" name="直接连接符 31"/>
          <p:cNvCxnSpPr/>
          <p:nvPr/>
        </p:nvCxnSpPr>
        <p:spPr>
          <a:xfrm>
            <a:off x="8548569" y="774810"/>
            <a:ext cx="4143849" cy="2576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-500417" y="774810"/>
            <a:ext cx="4143849" cy="2576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72497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圆角矩形 27"/>
          <p:cNvSpPr/>
          <p:nvPr/>
        </p:nvSpPr>
        <p:spPr>
          <a:xfrm>
            <a:off x="356534" y="4708098"/>
            <a:ext cx="11500504" cy="1833464"/>
          </a:xfrm>
          <a:prstGeom prst="roundRect">
            <a:avLst>
              <a:gd name="adj" fmla="val 9223"/>
            </a:avLst>
          </a:prstGeom>
          <a:noFill/>
          <a:ln w="28575">
            <a:solidFill>
              <a:srgbClr val="0089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96355" y="299496"/>
            <a:ext cx="51103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“三步走”战略</a:t>
            </a:r>
            <a:endParaRPr lang="en-US" altLang="zh-CN" sz="5400" dirty="0" smtClean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54110" y="1015808"/>
            <a:ext cx="48526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管理工作时间，控制工作内容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8548569" y="774810"/>
            <a:ext cx="4143849" cy="2576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-500417" y="774810"/>
            <a:ext cx="4143849" cy="2576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270735" y="4673089"/>
            <a:ext cx="10437473" cy="19020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8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1</a:t>
            </a:r>
            <a:r>
              <a:rPr lang="zh-CN" altLang="en-US" sz="28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、要消除受下属支配的时间扩大自由支配的时间；</a:t>
            </a:r>
            <a:endParaRPr lang="en-US" altLang="zh-CN" sz="2800" dirty="0" smtClean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28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2</a:t>
            </a:r>
            <a:r>
              <a:rPr lang="zh-CN" altLang="en-US" sz="28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、把增加时间的一部分用来确保下属具有主动性和发挥；</a:t>
            </a:r>
            <a:endParaRPr lang="en-US" altLang="zh-CN" sz="2800" dirty="0" smtClean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28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3</a:t>
            </a:r>
            <a:r>
              <a:rPr lang="zh-CN" altLang="en-US" sz="28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、把增加时间的另一部分用来控制上司和同级之间分派的任务。</a:t>
            </a:r>
            <a:endParaRPr lang="zh-CN" altLang="en-US" sz="2800" dirty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399979" y="1663013"/>
            <a:ext cx="1787550" cy="1787550"/>
            <a:chOff x="532263" y="1844628"/>
            <a:chExt cx="3384644" cy="3384644"/>
          </a:xfrm>
        </p:grpSpPr>
        <p:sp>
          <p:nvSpPr>
            <p:cNvPr id="10" name="椭圆 9"/>
            <p:cNvSpPr/>
            <p:nvPr/>
          </p:nvSpPr>
          <p:spPr>
            <a:xfrm>
              <a:off x="532263" y="1844628"/>
              <a:ext cx="3384644" cy="3384644"/>
            </a:xfrm>
            <a:prstGeom prst="ellipse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660779" y="1973144"/>
              <a:ext cx="3127611" cy="31276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20646067">
              <a:off x="1524123" y="2619198"/>
              <a:ext cx="1400919" cy="1342699"/>
            </a:xfrm>
            <a:prstGeom prst="rect">
              <a:avLst/>
            </a:prstGeom>
          </p:spPr>
        </p:pic>
        <p:sp>
          <p:nvSpPr>
            <p:cNvPr id="13" name="椭圆 12"/>
            <p:cNvSpPr/>
            <p:nvPr/>
          </p:nvSpPr>
          <p:spPr>
            <a:xfrm>
              <a:off x="2084125" y="2043562"/>
              <a:ext cx="280917" cy="280917"/>
            </a:xfrm>
            <a:prstGeom prst="ellipse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2084125" y="4736528"/>
              <a:ext cx="280917" cy="280917"/>
            </a:xfrm>
            <a:prstGeom prst="ellipse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3431273" y="3396491"/>
              <a:ext cx="280917" cy="280917"/>
            </a:xfrm>
            <a:prstGeom prst="ellipse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742667" y="3396491"/>
              <a:ext cx="280917" cy="280917"/>
            </a:xfrm>
            <a:prstGeom prst="ellipse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2143552" y="2353953"/>
              <a:ext cx="167752" cy="1212470"/>
            </a:xfrm>
            <a:prstGeom prst="roundRec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 rot="19704195">
              <a:off x="2320532" y="3279044"/>
              <a:ext cx="617208" cy="209861"/>
            </a:xfrm>
            <a:prstGeom prst="roundRec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2102605" y="3401325"/>
              <a:ext cx="352046" cy="352046"/>
            </a:xfrm>
            <a:prstGeom prst="ellipse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矩形 19"/>
          <p:cNvSpPr/>
          <p:nvPr/>
        </p:nvSpPr>
        <p:spPr>
          <a:xfrm>
            <a:off x="1075562" y="3450563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消除下属支配时间</a:t>
            </a:r>
            <a:endParaRPr lang="en-US" altLang="zh-CN" sz="24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增加个人支配时间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3300881" y="2879959"/>
            <a:ext cx="4350299" cy="745888"/>
          </a:xfrm>
          <a:custGeom>
            <a:avLst/>
            <a:gdLst>
              <a:gd name="connsiteX0" fmla="*/ 0 w 3234520"/>
              <a:gd name="connsiteY0" fmla="*/ 0 h 245660"/>
              <a:gd name="connsiteX1" fmla="*/ 95535 w 3234520"/>
              <a:gd name="connsiteY1" fmla="*/ 54591 h 245660"/>
              <a:gd name="connsiteX2" fmla="*/ 136478 w 3234520"/>
              <a:gd name="connsiteY2" fmla="*/ 68239 h 245660"/>
              <a:gd name="connsiteX3" fmla="*/ 204717 w 3234520"/>
              <a:gd name="connsiteY3" fmla="*/ 109182 h 245660"/>
              <a:gd name="connsiteX4" fmla="*/ 313899 w 3234520"/>
              <a:gd name="connsiteY4" fmla="*/ 122830 h 245660"/>
              <a:gd name="connsiteX5" fmla="*/ 382138 w 3234520"/>
              <a:gd name="connsiteY5" fmla="*/ 150126 h 245660"/>
              <a:gd name="connsiteX6" fmla="*/ 518615 w 3234520"/>
              <a:gd name="connsiteY6" fmla="*/ 163774 h 245660"/>
              <a:gd name="connsiteX7" fmla="*/ 627797 w 3234520"/>
              <a:gd name="connsiteY7" fmla="*/ 177421 h 245660"/>
              <a:gd name="connsiteX8" fmla="*/ 982639 w 3234520"/>
              <a:gd name="connsiteY8" fmla="*/ 204717 h 245660"/>
              <a:gd name="connsiteX9" fmla="*/ 1255594 w 3234520"/>
              <a:gd name="connsiteY9" fmla="*/ 232012 h 245660"/>
              <a:gd name="connsiteX10" fmla="*/ 1446663 w 3234520"/>
              <a:gd name="connsiteY10" fmla="*/ 245660 h 245660"/>
              <a:gd name="connsiteX11" fmla="*/ 2456597 w 3234520"/>
              <a:gd name="connsiteY11" fmla="*/ 232012 h 245660"/>
              <a:gd name="connsiteX12" fmla="*/ 2620370 w 3234520"/>
              <a:gd name="connsiteY12" fmla="*/ 218365 h 245660"/>
              <a:gd name="connsiteX13" fmla="*/ 3002508 w 3234520"/>
              <a:gd name="connsiteY13" fmla="*/ 204717 h 245660"/>
              <a:gd name="connsiteX14" fmla="*/ 3166281 w 3234520"/>
              <a:gd name="connsiteY14" fmla="*/ 191069 h 245660"/>
              <a:gd name="connsiteX15" fmla="*/ 3234520 w 3234520"/>
              <a:gd name="connsiteY15" fmla="*/ 177421 h 245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234520" h="245660">
                <a:moveTo>
                  <a:pt x="0" y="0"/>
                </a:moveTo>
                <a:cubicBezTo>
                  <a:pt x="31845" y="18197"/>
                  <a:pt x="62730" y="38188"/>
                  <a:pt x="95535" y="54591"/>
                </a:cubicBezTo>
                <a:cubicBezTo>
                  <a:pt x="108402" y="61025"/>
                  <a:pt x="123611" y="61805"/>
                  <a:pt x="136478" y="68239"/>
                </a:cubicBezTo>
                <a:cubicBezTo>
                  <a:pt x="160204" y="80102"/>
                  <a:pt x="179364" y="101381"/>
                  <a:pt x="204717" y="109182"/>
                </a:cubicBezTo>
                <a:cubicBezTo>
                  <a:pt x="239772" y="119968"/>
                  <a:pt x="277505" y="118281"/>
                  <a:pt x="313899" y="122830"/>
                </a:cubicBezTo>
                <a:cubicBezTo>
                  <a:pt x="336645" y="131929"/>
                  <a:pt x="358115" y="145321"/>
                  <a:pt x="382138" y="150126"/>
                </a:cubicBezTo>
                <a:cubicBezTo>
                  <a:pt x="426969" y="159092"/>
                  <a:pt x="473175" y="158725"/>
                  <a:pt x="518615" y="163774"/>
                </a:cubicBezTo>
                <a:cubicBezTo>
                  <a:pt x="555068" y="167824"/>
                  <a:pt x="591442" y="172574"/>
                  <a:pt x="627797" y="177421"/>
                </a:cubicBezTo>
                <a:cubicBezTo>
                  <a:pt x="857724" y="208077"/>
                  <a:pt x="560154" y="176551"/>
                  <a:pt x="982639" y="204717"/>
                </a:cubicBezTo>
                <a:cubicBezTo>
                  <a:pt x="1196231" y="218957"/>
                  <a:pt x="1064425" y="215389"/>
                  <a:pt x="1255594" y="232012"/>
                </a:cubicBezTo>
                <a:cubicBezTo>
                  <a:pt x="1319206" y="237543"/>
                  <a:pt x="1382973" y="241111"/>
                  <a:pt x="1446663" y="245660"/>
                </a:cubicBezTo>
                <a:lnTo>
                  <a:pt x="2456597" y="232012"/>
                </a:lnTo>
                <a:cubicBezTo>
                  <a:pt x="2511362" y="230738"/>
                  <a:pt x="2565658" y="221101"/>
                  <a:pt x="2620370" y="218365"/>
                </a:cubicBezTo>
                <a:cubicBezTo>
                  <a:pt x="2747672" y="212000"/>
                  <a:pt x="2875129" y="209266"/>
                  <a:pt x="3002508" y="204717"/>
                </a:cubicBezTo>
                <a:cubicBezTo>
                  <a:pt x="3057099" y="200168"/>
                  <a:pt x="3111876" y="197470"/>
                  <a:pt x="3166281" y="191069"/>
                </a:cubicBezTo>
                <a:cubicBezTo>
                  <a:pt x="3189319" y="188359"/>
                  <a:pt x="3234520" y="177421"/>
                  <a:pt x="3234520" y="177421"/>
                </a:cubicBezTo>
              </a:path>
            </a:pathLst>
          </a:custGeom>
          <a:noFill/>
          <a:ln w="38100">
            <a:solidFill>
              <a:srgbClr val="0089F0"/>
            </a:solidFill>
            <a:prstDash val="sysDash"/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 rot="20525470">
            <a:off x="3322298" y="2236889"/>
            <a:ext cx="3850017" cy="745935"/>
          </a:xfrm>
          <a:custGeom>
            <a:avLst/>
            <a:gdLst>
              <a:gd name="connsiteX0" fmla="*/ 0 w 3234520"/>
              <a:gd name="connsiteY0" fmla="*/ 0 h 245660"/>
              <a:gd name="connsiteX1" fmla="*/ 95535 w 3234520"/>
              <a:gd name="connsiteY1" fmla="*/ 54591 h 245660"/>
              <a:gd name="connsiteX2" fmla="*/ 136478 w 3234520"/>
              <a:gd name="connsiteY2" fmla="*/ 68239 h 245660"/>
              <a:gd name="connsiteX3" fmla="*/ 204717 w 3234520"/>
              <a:gd name="connsiteY3" fmla="*/ 109182 h 245660"/>
              <a:gd name="connsiteX4" fmla="*/ 313899 w 3234520"/>
              <a:gd name="connsiteY4" fmla="*/ 122830 h 245660"/>
              <a:gd name="connsiteX5" fmla="*/ 382138 w 3234520"/>
              <a:gd name="connsiteY5" fmla="*/ 150126 h 245660"/>
              <a:gd name="connsiteX6" fmla="*/ 518615 w 3234520"/>
              <a:gd name="connsiteY6" fmla="*/ 163774 h 245660"/>
              <a:gd name="connsiteX7" fmla="*/ 627797 w 3234520"/>
              <a:gd name="connsiteY7" fmla="*/ 177421 h 245660"/>
              <a:gd name="connsiteX8" fmla="*/ 982639 w 3234520"/>
              <a:gd name="connsiteY8" fmla="*/ 204717 h 245660"/>
              <a:gd name="connsiteX9" fmla="*/ 1255594 w 3234520"/>
              <a:gd name="connsiteY9" fmla="*/ 232012 h 245660"/>
              <a:gd name="connsiteX10" fmla="*/ 1446663 w 3234520"/>
              <a:gd name="connsiteY10" fmla="*/ 245660 h 245660"/>
              <a:gd name="connsiteX11" fmla="*/ 2456597 w 3234520"/>
              <a:gd name="connsiteY11" fmla="*/ 232012 h 245660"/>
              <a:gd name="connsiteX12" fmla="*/ 2620370 w 3234520"/>
              <a:gd name="connsiteY12" fmla="*/ 218365 h 245660"/>
              <a:gd name="connsiteX13" fmla="*/ 3002508 w 3234520"/>
              <a:gd name="connsiteY13" fmla="*/ 204717 h 245660"/>
              <a:gd name="connsiteX14" fmla="*/ 3166281 w 3234520"/>
              <a:gd name="connsiteY14" fmla="*/ 191069 h 245660"/>
              <a:gd name="connsiteX15" fmla="*/ 3234520 w 3234520"/>
              <a:gd name="connsiteY15" fmla="*/ 177421 h 245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234520" h="245660">
                <a:moveTo>
                  <a:pt x="0" y="0"/>
                </a:moveTo>
                <a:cubicBezTo>
                  <a:pt x="31845" y="18197"/>
                  <a:pt x="62730" y="38188"/>
                  <a:pt x="95535" y="54591"/>
                </a:cubicBezTo>
                <a:cubicBezTo>
                  <a:pt x="108402" y="61025"/>
                  <a:pt x="123611" y="61805"/>
                  <a:pt x="136478" y="68239"/>
                </a:cubicBezTo>
                <a:cubicBezTo>
                  <a:pt x="160204" y="80102"/>
                  <a:pt x="179364" y="101381"/>
                  <a:pt x="204717" y="109182"/>
                </a:cubicBezTo>
                <a:cubicBezTo>
                  <a:pt x="239772" y="119968"/>
                  <a:pt x="277505" y="118281"/>
                  <a:pt x="313899" y="122830"/>
                </a:cubicBezTo>
                <a:cubicBezTo>
                  <a:pt x="336645" y="131929"/>
                  <a:pt x="358115" y="145321"/>
                  <a:pt x="382138" y="150126"/>
                </a:cubicBezTo>
                <a:cubicBezTo>
                  <a:pt x="426969" y="159092"/>
                  <a:pt x="473175" y="158725"/>
                  <a:pt x="518615" y="163774"/>
                </a:cubicBezTo>
                <a:cubicBezTo>
                  <a:pt x="555068" y="167824"/>
                  <a:pt x="591442" y="172574"/>
                  <a:pt x="627797" y="177421"/>
                </a:cubicBezTo>
                <a:cubicBezTo>
                  <a:pt x="857724" y="208077"/>
                  <a:pt x="560154" y="176551"/>
                  <a:pt x="982639" y="204717"/>
                </a:cubicBezTo>
                <a:cubicBezTo>
                  <a:pt x="1196231" y="218957"/>
                  <a:pt x="1064425" y="215389"/>
                  <a:pt x="1255594" y="232012"/>
                </a:cubicBezTo>
                <a:cubicBezTo>
                  <a:pt x="1319206" y="237543"/>
                  <a:pt x="1382973" y="241111"/>
                  <a:pt x="1446663" y="245660"/>
                </a:cubicBezTo>
                <a:lnTo>
                  <a:pt x="2456597" y="232012"/>
                </a:lnTo>
                <a:cubicBezTo>
                  <a:pt x="2511362" y="230738"/>
                  <a:pt x="2565658" y="221101"/>
                  <a:pt x="2620370" y="218365"/>
                </a:cubicBezTo>
                <a:cubicBezTo>
                  <a:pt x="2747672" y="212000"/>
                  <a:pt x="2875129" y="209266"/>
                  <a:pt x="3002508" y="204717"/>
                </a:cubicBezTo>
                <a:cubicBezTo>
                  <a:pt x="3057099" y="200168"/>
                  <a:pt x="3111876" y="197470"/>
                  <a:pt x="3166281" y="191069"/>
                </a:cubicBezTo>
                <a:cubicBezTo>
                  <a:pt x="3189319" y="188359"/>
                  <a:pt x="3234520" y="177421"/>
                  <a:pt x="3234520" y="177421"/>
                </a:cubicBezTo>
              </a:path>
            </a:pathLst>
          </a:custGeom>
          <a:noFill/>
          <a:ln w="38100">
            <a:solidFill>
              <a:srgbClr val="0089F0"/>
            </a:solidFill>
            <a:prstDash val="sysDash"/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7221028" y="1892770"/>
            <a:ext cx="3866278" cy="756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675089" y="3211264"/>
            <a:ext cx="3442915" cy="756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221028" y="2043492"/>
            <a:ext cx="41344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提高下属工作</a:t>
            </a:r>
            <a:r>
              <a:rPr lang="zh-CN" altLang="en-US" sz="28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的</a:t>
            </a:r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主动性。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651180" y="3347133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处理上司及同事任务。</a:t>
            </a:r>
          </a:p>
        </p:txBody>
      </p:sp>
    </p:spTree>
    <p:extLst>
      <p:ext uri="{BB962C8B-B14F-4D97-AF65-F5344CB8AC3E}">
        <p14:creationId xmlns:p14="http://schemas.microsoft.com/office/powerpoint/2010/main" val="40138740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79230" y="2930372"/>
            <a:ext cx="63401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怎样提高下属工作主动性？</a:t>
            </a:r>
            <a:endParaRPr lang="zh-CN" altLang="en-US" sz="4000" dirty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-709686" y="3511266"/>
            <a:ext cx="457200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3922045" y="2890891"/>
            <a:ext cx="0" cy="61200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4006526" y="3068315"/>
            <a:ext cx="0" cy="432000"/>
          </a:xfrm>
          <a:prstGeom prst="line">
            <a:avLst/>
          </a:prstGeom>
          <a:ln w="38100">
            <a:solidFill>
              <a:srgbClr val="0089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56512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-92469" y="193115"/>
            <a:ext cx="490634" cy="17245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71475" y="158043"/>
            <a:ext cx="896610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chemeClr val="bg1">
                    <a:lumMod val="50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工作主动性发挥的</a:t>
            </a:r>
            <a:r>
              <a:rPr lang="zh-CN" altLang="en-US" sz="66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五个层次</a:t>
            </a:r>
            <a:endParaRPr lang="en-US" altLang="zh-CN" sz="6600" dirty="0" smtClean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107976" y="5991723"/>
            <a:ext cx="8084024" cy="8662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614378" y="5128414"/>
            <a:ext cx="6577622" cy="8662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567803" y="4265104"/>
            <a:ext cx="5624197" cy="8662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683690" y="3401794"/>
            <a:ext cx="4508310" cy="8662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651875" y="2538484"/>
            <a:ext cx="3540125" cy="8662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8692819" y="2655420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主动行事，定期汇报。</a:t>
            </a:r>
            <a:endParaRPr lang="zh-CN" altLang="en-US" sz="2800" dirty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45021" y="3538436"/>
            <a:ext cx="48526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采取行动，但立即提出建议；</a:t>
            </a:r>
            <a:endParaRPr lang="zh-CN" altLang="en-US" sz="2800" dirty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567803" y="4492072"/>
            <a:ext cx="59298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提出建议，然后就采取相应的行动；</a:t>
            </a:r>
            <a:endParaRPr lang="zh-CN" altLang="en-US" sz="2800" dirty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727905" y="535834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询问该做些什么；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199281" y="6224626"/>
            <a:ext cx="62889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等待别人吩咐（最低层次的主动性）；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2290" y="121775"/>
            <a:ext cx="2387759" cy="2288528"/>
          </a:xfrm>
          <a:prstGeom prst="rect">
            <a:avLst/>
          </a:prstGeom>
        </p:spPr>
      </p:pic>
      <p:sp>
        <p:nvSpPr>
          <p:cNvPr id="23" name="任意多边形 22"/>
          <p:cNvSpPr/>
          <p:nvPr/>
        </p:nvSpPr>
        <p:spPr>
          <a:xfrm rot="376285">
            <a:off x="3232369" y="1337390"/>
            <a:ext cx="6059606" cy="4913194"/>
          </a:xfrm>
          <a:custGeom>
            <a:avLst/>
            <a:gdLst>
              <a:gd name="connsiteX0" fmla="*/ 0 w 6059606"/>
              <a:gd name="connsiteY0" fmla="*/ 4913194 h 4913194"/>
              <a:gd name="connsiteX1" fmla="*/ 27295 w 6059606"/>
              <a:gd name="connsiteY1" fmla="*/ 4735773 h 4913194"/>
              <a:gd name="connsiteX2" fmla="*/ 40943 w 6059606"/>
              <a:gd name="connsiteY2" fmla="*/ 4681182 h 4913194"/>
              <a:gd name="connsiteX3" fmla="*/ 68238 w 6059606"/>
              <a:gd name="connsiteY3" fmla="*/ 4640239 h 4913194"/>
              <a:gd name="connsiteX4" fmla="*/ 81886 w 6059606"/>
              <a:gd name="connsiteY4" fmla="*/ 4599296 h 4913194"/>
              <a:gd name="connsiteX5" fmla="*/ 136477 w 6059606"/>
              <a:gd name="connsiteY5" fmla="*/ 4558353 h 4913194"/>
              <a:gd name="connsiteX6" fmla="*/ 177420 w 6059606"/>
              <a:gd name="connsiteY6" fmla="*/ 4503762 h 4913194"/>
              <a:gd name="connsiteX7" fmla="*/ 204716 w 6059606"/>
              <a:gd name="connsiteY7" fmla="*/ 4462818 h 4913194"/>
              <a:gd name="connsiteX8" fmla="*/ 259307 w 6059606"/>
              <a:gd name="connsiteY8" fmla="*/ 4421875 h 4913194"/>
              <a:gd name="connsiteX9" fmla="*/ 341194 w 6059606"/>
              <a:gd name="connsiteY9" fmla="*/ 4339988 h 4913194"/>
              <a:gd name="connsiteX10" fmla="*/ 395785 w 6059606"/>
              <a:gd name="connsiteY10" fmla="*/ 4299045 h 4913194"/>
              <a:gd name="connsiteX11" fmla="*/ 477671 w 6059606"/>
              <a:gd name="connsiteY11" fmla="*/ 4217159 h 4913194"/>
              <a:gd name="connsiteX12" fmla="*/ 518614 w 6059606"/>
              <a:gd name="connsiteY12" fmla="*/ 4189863 h 4913194"/>
              <a:gd name="connsiteX13" fmla="*/ 627797 w 6059606"/>
              <a:gd name="connsiteY13" fmla="*/ 4107976 h 4913194"/>
              <a:gd name="connsiteX14" fmla="*/ 709683 w 6059606"/>
              <a:gd name="connsiteY14" fmla="*/ 4067033 h 4913194"/>
              <a:gd name="connsiteX15" fmla="*/ 764274 w 6059606"/>
              <a:gd name="connsiteY15" fmla="*/ 4053385 h 4913194"/>
              <a:gd name="connsiteX16" fmla="*/ 846161 w 6059606"/>
              <a:gd name="connsiteY16" fmla="*/ 4026090 h 4913194"/>
              <a:gd name="connsiteX17" fmla="*/ 968991 w 6059606"/>
              <a:gd name="connsiteY17" fmla="*/ 4039738 h 4913194"/>
              <a:gd name="connsiteX18" fmla="*/ 1009934 w 6059606"/>
              <a:gd name="connsiteY18" fmla="*/ 4053385 h 4913194"/>
              <a:gd name="connsiteX19" fmla="*/ 1050877 w 6059606"/>
              <a:gd name="connsiteY19" fmla="*/ 4135272 h 4913194"/>
              <a:gd name="connsiteX20" fmla="*/ 1091820 w 6059606"/>
              <a:gd name="connsiteY20" fmla="*/ 4148920 h 4913194"/>
              <a:gd name="connsiteX21" fmla="*/ 1160059 w 6059606"/>
              <a:gd name="connsiteY21" fmla="*/ 4080681 h 4913194"/>
              <a:gd name="connsiteX22" fmla="*/ 1201003 w 6059606"/>
              <a:gd name="connsiteY22" fmla="*/ 4026090 h 4913194"/>
              <a:gd name="connsiteX23" fmla="*/ 1255594 w 6059606"/>
              <a:gd name="connsiteY23" fmla="*/ 3998794 h 4913194"/>
              <a:gd name="connsiteX24" fmla="*/ 1296537 w 6059606"/>
              <a:gd name="connsiteY24" fmla="*/ 3957851 h 4913194"/>
              <a:gd name="connsiteX25" fmla="*/ 1351128 w 6059606"/>
              <a:gd name="connsiteY25" fmla="*/ 3916908 h 4913194"/>
              <a:gd name="connsiteX26" fmla="*/ 1392071 w 6059606"/>
              <a:gd name="connsiteY26" fmla="*/ 3889612 h 4913194"/>
              <a:gd name="connsiteX27" fmla="*/ 1433014 w 6059606"/>
              <a:gd name="connsiteY27" fmla="*/ 3848669 h 4913194"/>
              <a:gd name="connsiteX28" fmla="*/ 1473958 w 6059606"/>
              <a:gd name="connsiteY28" fmla="*/ 3821373 h 4913194"/>
              <a:gd name="connsiteX29" fmla="*/ 1569492 w 6059606"/>
              <a:gd name="connsiteY29" fmla="*/ 3725839 h 4913194"/>
              <a:gd name="connsiteX30" fmla="*/ 1692322 w 6059606"/>
              <a:gd name="connsiteY30" fmla="*/ 3603009 h 4913194"/>
              <a:gd name="connsiteX31" fmla="*/ 1760561 w 6059606"/>
              <a:gd name="connsiteY31" fmla="*/ 3521123 h 4913194"/>
              <a:gd name="connsiteX32" fmla="*/ 1801504 w 6059606"/>
              <a:gd name="connsiteY32" fmla="*/ 3480179 h 4913194"/>
              <a:gd name="connsiteX33" fmla="*/ 1869743 w 6059606"/>
              <a:gd name="connsiteY33" fmla="*/ 3398293 h 4913194"/>
              <a:gd name="connsiteX34" fmla="*/ 1910686 w 6059606"/>
              <a:gd name="connsiteY34" fmla="*/ 3370997 h 4913194"/>
              <a:gd name="connsiteX35" fmla="*/ 2115403 w 6059606"/>
              <a:gd name="connsiteY35" fmla="*/ 3357350 h 4913194"/>
              <a:gd name="connsiteX36" fmla="*/ 2238232 w 6059606"/>
              <a:gd name="connsiteY36" fmla="*/ 3343702 h 4913194"/>
              <a:gd name="connsiteX37" fmla="*/ 2361062 w 6059606"/>
              <a:gd name="connsiteY37" fmla="*/ 3248168 h 4913194"/>
              <a:gd name="connsiteX38" fmla="*/ 2456597 w 6059606"/>
              <a:gd name="connsiteY38" fmla="*/ 3098042 h 4913194"/>
              <a:gd name="connsiteX39" fmla="*/ 2511188 w 6059606"/>
              <a:gd name="connsiteY39" fmla="*/ 3002508 h 4913194"/>
              <a:gd name="connsiteX40" fmla="*/ 2524835 w 6059606"/>
              <a:gd name="connsiteY40" fmla="*/ 2961565 h 4913194"/>
              <a:gd name="connsiteX41" fmla="*/ 2565779 w 6059606"/>
              <a:gd name="connsiteY41" fmla="*/ 2934269 h 4913194"/>
              <a:gd name="connsiteX42" fmla="*/ 2647665 w 6059606"/>
              <a:gd name="connsiteY42" fmla="*/ 2852382 h 4913194"/>
              <a:gd name="connsiteX43" fmla="*/ 2702256 w 6059606"/>
              <a:gd name="connsiteY43" fmla="*/ 2811439 h 4913194"/>
              <a:gd name="connsiteX44" fmla="*/ 3179928 w 6059606"/>
              <a:gd name="connsiteY44" fmla="*/ 2770496 h 4913194"/>
              <a:gd name="connsiteX45" fmla="*/ 3234519 w 6059606"/>
              <a:gd name="connsiteY45" fmla="*/ 2729553 h 4913194"/>
              <a:gd name="connsiteX46" fmla="*/ 3275462 w 6059606"/>
              <a:gd name="connsiteY46" fmla="*/ 2702257 h 4913194"/>
              <a:gd name="connsiteX47" fmla="*/ 3316406 w 6059606"/>
              <a:gd name="connsiteY47" fmla="*/ 2661314 h 4913194"/>
              <a:gd name="connsiteX48" fmla="*/ 3370997 w 6059606"/>
              <a:gd name="connsiteY48" fmla="*/ 2620371 h 4913194"/>
              <a:gd name="connsiteX49" fmla="*/ 3425588 w 6059606"/>
              <a:gd name="connsiteY49" fmla="*/ 2524836 h 4913194"/>
              <a:gd name="connsiteX50" fmla="*/ 3439235 w 6059606"/>
              <a:gd name="connsiteY50" fmla="*/ 2483893 h 4913194"/>
              <a:gd name="connsiteX51" fmla="*/ 3493826 w 6059606"/>
              <a:gd name="connsiteY51" fmla="*/ 2402006 h 4913194"/>
              <a:gd name="connsiteX52" fmla="*/ 3562065 w 6059606"/>
              <a:gd name="connsiteY52" fmla="*/ 2279176 h 4913194"/>
              <a:gd name="connsiteX53" fmla="*/ 3589361 w 6059606"/>
              <a:gd name="connsiteY53" fmla="*/ 2183642 h 4913194"/>
              <a:gd name="connsiteX54" fmla="*/ 3616656 w 6059606"/>
              <a:gd name="connsiteY54" fmla="*/ 2142699 h 4913194"/>
              <a:gd name="connsiteX55" fmla="*/ 3684895 w 6059606"/>
              <a:gd name="connsiteY55" fmla="*/ 2006221 h 4913194"/>
              <a:gd name="connsiteX56" fmla="*/ 3712191 w 6059606"/>
              <a:gd name="connsiteY56" fmla="*/ 1924335 h 4913194"/>
              <a:gd name="connsiteX57" fmla="*/ 3753134 w 6059606"/>
              <a:gd name="connsiteY57" fmla="*/ 1842448 h 4913194"/>
              <a:gd name="connsiteX58" fmla="*/ 3848668 w 6059606"/>
              <a:gd name="connsiteY58" fmla="*/ 1760562 h 4913194"/>
              <a:gd name="connsiteX59" fmla="*/ 3944203 w 6059606"/>
              <a:gd name="connsiteY59" fmla="*/ 1705971 h 4913194"/>
              <a:gd name="connsiteX60" fmla="*/ 3985146 w 6059606"/>
              <a:gd name="connsiteY60" fmla="*/ 1692323 h 4913194"/>
              <a:gd name="connsiteX61" fmla="*/ 4080680 w 6059606"/>
              <a:gd name="connsiteY61" fmla="*/ 1637732 h 4913194"/>
              <a:gd name="connsiteX62" fmla="*/ 4135271 w 6059606"/>
              <a:gd name="connsiteY62" fmla="*/ 1610436 h 4913194"/>
              <a:gd name="connsiteX63" fmla="*/ 4230806 w 6059606"/>
              <a:gd name="connsiteY63" fmla="*/ 1528550 h 4913194"/>
              <a:gd name="connsiteX64" fmla="*/ 4271749 w 6059606"/>
              <a:gd name="connsiteY64" fmla="*/ 1473959 h 4913194"/>
              <a:gd name="connsiteX65" fmla="*/ 4380931 w 6059606"/>
              <a:gd name="connsiteY65" fmla="*/ 1337481 h 4913194"/>
              <a:gd name="connsiteX66" fmla="*/ 4421874 w 6059606"/>
              <a:gd name="connsiteY66" fmla="*/ 1132765 h 4913194"/>
              <a:gd name="connsiteX67" fmla="*/ 4435522 w 6059606"/>
              <a:gd name="connsiteY67" fmla="*/ 736979 h 4913194"/>
              <a:gd name="connsiteX68" fmla="*/ 4503761 w 6059606"/>
              <a:gd name="connsiteY68" fmla="*/ 696036 h 4913194"/>
              <a:gd name="connsiteX69" fmla="*/ 4572000 w 6059606"/>
              <a:gd name="connsiteY69" fmla="*/ 668741 h 4913194"/>
              <a:gd name="connsiteX70" fmla="*/ 4626591 w 6059606"/>
              <a:gd name="connsiteY70" fmla="*/ 641445 h 4913194"/>
              <a:gd name="connsiteX71" fmla="*/ 4694829 w 6059606"/>
              <a:gd name="connsiteY71" fmla="*/ 614150 h 4913194"/>
              <a:gd name="connsiteX72" fmla="*/ 4940489 w 6059606"/>
              <a:gd name="connsiteY72" fmla="*/ 573206 h 4913194"/>
              <a:gd name="connsiteX73" fmla="*/ 5076967 w 6059606"/>
              <a:gd name="connsiteY73" fmla="*/ 559559 h 4913194"/>
              <a:gd name="connsiteX74" fmla="*/ 5158853 w 6059606"/>
              <a:gd name="connsiteY74" fmla="*/ 545911 h 4913194"/>
              <a:gd name="connsiteX75" fmla="*/ 5390865 w 6059606"/>
              <a:gd name="connsiteY75" fmla="*/ 518615 h 4913194"/>
              <a:gd name="connsiteX76" fmla="*/ 5445456 w 6059606"/>
              <a:gd name="connsiteY76" fmla="*/ 504968 h 4913194"/>
              <a:gd name="connsiteX77" fmla="*/ 5527343 w 6059606"/>
              <a:gd name="connsiteY77" fmla="*/ 464024 h 4913194"/>
              <a:gd name="connsiteX78" fmla="*/ 5609229 w 6059606"/>
              <a:gd name="connsiteY78" fmla="*/ 423081 h 4913194"/>
              <a:gd name="connsiteX79" fmla="*/ 5691116 w 6059606"/>
              <a:gd name="connsiteY79" fmla="*/ 341194 h 4913194"/>
              <a:gd name="connsiteX80" fmla="*/ 5732059 w 6059606"/>
              <a:gd name="connsiteY80" fmla="*/ 313899 h 4913194"/>
              <a:gd name="connsiteX81" fmla="*/ 5800298 w 6059606"/>
              <a:gd name="connsiteY81" fmla="*/ 232012 h 4913194"/>
              <a:gd name="connsiteX82" fmla="*/ 5841241 w 6059606"/>
              <a:gd name="connsiteY82" fmla="*/ 204717 h 4913194"/>
              <a:gd name="connsiteX83" fmla="*/ 5868537 w 6059606"/>
              <a:gd name="connsiteY83" fmla="*/ 163773 h 4913194"/>
              <a:gd name="connsiteX84" fmla="*/ 5964071 w 6059606"/>
              <a:gd name="connsiteY84" fmla="*/ 81887 h 4913194"/>
              <a:gd name="connsiteX85" fmla="*/ 5991367 w 6059606"/>
              <a:gd name="connsiteY85" fmla="*/ 40944 h 4913194"/>
              <a:gd name="connsiteX86" fmla="*/ 6032310 w 6059606"/>
              <a:gd name="connsiteY86" fmla="*/ 27296 h 4913194"/>
              <a:gd name="connsiteX87" fmla="*/ 6059606 w 6059606"/>
              <a:gd name="connsiteY87" fmla="*/ 0 h 4913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6059606" h="4913194">
                <a:moveTo>
                  <a:pt x="0" y="4913194"/>
                </a:moveTo>
                <a:cubicBezTo>
                  <a:pt x="21948" y="4693702"/>
                  <a:pt x="-2972" y="4841707"/>
                  <a:pt x="27295" y="4735773"/>
                </a:cubicBezTo>
                <a:cubicBezTo>
                  <a:pt x="32448" y="4717738"/>
                  <a:pt x="33554" y="4698422"/>
                  <a:pt x="40943" y="4681182"/>
                </a:cubicBezTo>
                <a:cubicBezTo>
                  <a:pt x="47404" y="4666106"/>
                  <a:pt x="60903" y="4654910"/>
                  <a:pt x="68238" y="4640239"/>
                </a:cubicBezTo>
                <a:cubicBezTo>
                  <a:pt x="74672" y="4627372"/>
                  <a:pt x="72676" y="4610348"/>
                  <a:pt x="81886" y="4599296"/>
                </a:cubicBezTo>
                <a:cubicBezTo>
                  <a:pt x="96448" y="4581822"/>
                  <a:pt x="120393" y="4574437"/>
                  <a:pt x="136477" y="4558353"/>
                </a:cubicBezTo>
                <a:cubicBezTo>
                  <a:pt x="152561" y="4542269"/>
                  <a:pt x="164199" y="4522271"/>
                  <a:pt x="177420" y="4503762"/>
                </a:cubicBezTo>
                <a:cubicBezTo>
                  <a:pt x="186954" y="4490414"/>
                  <a:pt x="193117" y="4474417"/>
                  <a:pt x="204716" y="4462818"/>
                </a:cubicBezTo>
                <a:cubicBezTo>
                  <a:pt x="220800" y="4446734"/>
                  <a:pt x="242400" y="4437091"/>
                  <a:pt x="259307" y="4421875"/>
                </a:cubicBezTo>
                <a:cubicBezTo>
                  <a:pt x="288000" y="4396052"/>
                  <a:pt x="310312" y="4363149"/>
                  <a:pt x="341194" y="4339988"/>
                </a:cubicBezTo>
                <a:cubicBezTo>
                  <a:pt x="359391" y="4326340"/>
                  <a:pt x="378878" y="4314261"/>
                  <a:pt x="395785" y="4299045"/>
                </a:cubicBezTo>
                <a:cubicBezTo>
                  <a:pt x="424477" y="4273222"/>
                  <a:pt x="445553" y="4238572"/>
                  <a:pt x="477671" y="4217159"/>
                </a:cubicBezTo>
                <a:cubicBezTo>
                  <a:pt x="491319" y="4208060"/>
                  <a:pt x="505349" y="4199511"/>
                  <a:pt x="518614" y="4189863"/>
                </a:cubicBezTo>
                <a:cubicBezTo>
                  <a:pt x="555406" y="4163105"/>
                  <a:pt x="589945" y="4133211"/>
                  <a:pt x="627797" y="4107976"/>
                </a:cubicBezTo>
                <a:cubicBezTo>
                  <a:pt x="672656" y="4078070"/>
                  <a:pt x="660243" y="4081159"/>
                  <a:pt x="709683" y="4067033"/>
                </a:cubicBezTo>
                <a:cubicBezTo>
                  <a:pt x="727718" y="4061880"/>
                  <a:pt x="746308" y="4058775"/>
                  <a:pt x="764274" y="4053385"/>
                </a:cubicBezTo>
                <a:cubicBezTo>
                  <a:pt x="791833" y="4045117"/>
                  <a:pt x="846161" y="4026090"/>
                  <a:pt x="846161" y="4026090"/>
                </a:cubicBezTo>
                <a:cubicBezTo>
                  <a:pt x="887104" y="4030639"/>
                  <a:pt x="928356" y="4032966"/>
                  <a:pt x="968991" y="4039738"/>
                </a:cubicBezTo>
                <a:cubicBezTo>
                  <a:pt x="983181" y="4042103"/>
                  <a:pt x="998701" y="4044398"/>
                  <a:pt x="1009934" y="4053385"/>
                </a:cubicBezTo>
                <a:cubicBezTo>
                  <a:pt x="1136491" y="4154631"/>
                  <a:pt x="951983" y="4036378"/>
                  <a:pt x="1050877" y="4135272"/>
                </a:cubicBezTo>
                <a:cubicBezTo>
                  <a:pt x="1061049" y="4145444"/>
                  <a:pt x="1078172" y="4144371"/>
                  <a:pt x="1091820" y="4148920"/>
                </a:cubicBezTo>
                <a:cubicBezTo>
                  <a:pt x="1164608" y="4039738"/>
                  <a:pt x="1069075" y="4171664"/>
                  <a:pt x="1160059" y="4080681"/>
                </a:cubicBezTo>
                <a:cubicBezTo>
                  <a:pt x="1176143" y="4064597"/>
                  <a:pt x="1183733" y="4040893"/>
                  <a:pt x="1201003" y="4026090"/>
                </a:cubicBezTo>
                <a:cubicBezTo>
                  <a:pt x="1216450" y="4012850"/>
                  <a:pt x="1239039" y="4010619"/>
                  <a:pt x="1255594" y="3998794"/>
                </a:cubicBezTo>
                <a:cubicBezTo>
                  <a:pt x="1271300" y="3987576"/>
                  <a:pt x="1281883" y="3970412"/>
                  <a:pt x="1296537" y="3957851"/>
                </a:cubicBezTo>
                <a:cubicBezTo>
                  <a:pt x="1313807" y="3943048"/>
                  <a:pt x="1332619" y="3930129"/>
                  <a:pt x="1351128" y="3916908"/>
                </a:cubicBezTo>
                <a:cubicBezTo>
                  <a:pt x="1364475" y="3907374"/>
                  <a:pt x="1379470" y="3900113"/>
                  <a:pt x="1392071" y="3889612"/>
                </a:cubicBezTo>
                <a:cubicBezTo>
                  <a:pt x="1406898" y="3877256"/>
                  <a:pt x="1418187" y="3861025"/>
                  <a:pt x="1433014" y="3848669"/>
                </a:cubicBezTo>
                <a:cubicBezTo>
                  <a:pt x="1445615" y="3838168"/>
                  <a:pt x="1461766" y="3832346"/>
                  <a:pt x="1473958" y="3821373"/>
                </a:cubicBezTo>
                <a:cubicBezTo>
                  <a:pt x="1507432" y="3791246"/>
                  <a:pt x="1537647" y="3757684"/>
                  <a:pt x="1569492" y="3725839"/>
                </a:cubicBezTo>
                <a:lnTo>
                  <a:pt x="1692322" y="3603009"/>
                </a:lnTo>
                <a:cubicBezTo>
                  <a:pt x="1811936" y="3483393"/>
                  <a:pt x="1665557" y="3635128"/>
                  <a:pt x="1760561" y="3521123"/>
                </a:cubicBezTo>
                <a:cubicBezTo>
                  <a:pt x="1772917" y="3506296"/>
                  <a:pt x="1789148" y="3495006"/>
                  <a:pt x="1801504" y="3480179"/>
                </a:cubicBezTo>
                <a:cubicBezTo>
                  <a:pt x="1850300" y="3421624"/>
                  <a:pt x="1804501" y="3452662"/>
                  <a:pt x="1869743" y="3398293"/>
                </a:cubicBezTo>
                <a:cubicBezTo>
                  <a:pt x="1882344" y="3387792"/>
                  <a:pt x="1894507" y="3373694"/>
                  <a:pt x="1910686" y="3370997"/>
                </a:cubicBezTo>
                <a:cubicBezTo>
                  <a:pt x="1978146" y="3359754"/>
                  <a:pt x="2047249" y="3363029"/>
                  <a:pt x="2115403" y="3357350"/>
                </a:cubicBezTo>
                <a:cubicBezTo>
                  <a:pt x="2156456" y="3353929"/>
                  <a:pt x="2197289" y="3348251"/>
                  <a:pt x="2238232" y="3343702"/>
                </a:cubicBezTo>
                <a:cubicBezTo>
                  <a:pt x="2267325" y="3324307"/>
                  <a:pt x="2337432" y="3285302"/>
                  <a:pt x="2361062" y="3248168"/>
                </a:cubicBezTo>
                <a:cubicBezTo>
                  <a:pt x="2471699" y="3074308"/>
                  <a:pt x="2364390" y="3190247"/>
                  <a:pt x="2456597" y="3098042"/>
                </a:cubicBezTo>
                <a:cubicBezTo>
                  <a:pt x="2485460" y="2982583"/>
                  <a:pt x="2446140" y="3100080"/>
                  <a:pt x="2511188" y="3002508"/>
                </a:cubicBezTo>
                <a:cubicBezTo>
                  <a:pt x="2519168" y="2990538"/>
                  <a:pt x="2515848" y="2972798"/>
                  <a:pt x="2524835" y="2961565"/>
                </a:cubicBezTo>
                <a:cubicBezTo>
                  <a:pt x="2535082" y="2948757"/>
                  <a:pt x="2553519" y="2945167"/>
                  <a:pt x="2565779" y="2934269"/>
                </a:cubicBezTo>
                <a:cubicBezTo>
                  <a:pt x="2594630" y="2908623"/>
                  <a:pt x="2616784" y="2875543"/>
                  <a:pt x="2647665" y="2852382"/>
                </a:cubicBezTo>
                <a:cubicBezTo>
                  <a:pt x="2665862" y="2838734"/>
                  <a:pt x="2681911" y="2821611"/>
                  <a:pt x="2702256" y="2811439"/>
                </a:cubicBezTo>
                <a:cubicBezTo>
                  <a:pt x="2835220" y="2744958"/>
                  <a:pt x="3095615" y="2773403"/>
                  <a:pt x="3179928" y="2770496"/>
                </a:cubicBezTo>
                <a:cubicBezTo>
                  <a:pt x="3198125" y="2756848"/>
                  <a:pt x="3216010" y="2742774"/>
                  <a:pt x="3234519" y="2729553"/>
                </a:cubicBezTo>
                <a:cubicBezTo>
                  <a:pt x="3247866" y="2720019"/>
                  <a:pt x="3262861" y="2712758"/>
                  <a:pt x="3275462" y="2702257"/>
                </a:cubicBezTo>
                <a:cubicBezTo>
                  <a:pt x="3290289" y="2689901"/>
                  <a:pt x="3301752" y="2673875"/>
                  <a:pt x="3316406" y="2661314"/>
                </a:cubicBezTo>
                <a:cubicBezTo>
                  <a:pt x="3333676" y="2646511"/>
                  <a:pt x="3352800" y="2634019"/>
                  <a:pt x="3370997" y="2620371"/>
                </a:cubicBezTo>
                <a:cubicBezTo>
                  <a:pt x="3402287" y="2526495"/>
                  <a:pt x="3359489" y="2640509"/>
                  <a:pt x="3425588" y="2524836"/>
                </a:cubicBezTo>
                <a:cubicBezTo>
                  <a:pt x="3432725" y="2512346"/>
                  <a:pt x="3432249" y="2496469"/>
                  <a:pt x="3439235" y="2483893"/>
                </a:cubicBezTo>
                <a:cubicBezTo>
                  <a:pt x="3455166" y="2455216"/>
                  <a:pt x="3481642" y="2432465"/>
                  <a:pt x="3493826" y="2402006"/>
                </a:cubicBezTo>
                <a:cubicBezTo>
                  <a:pt x="3529570" y="2312649"/>
                  <a:pt x="3506423" y="2353367"/>
                  <a:pt x="3562065" y="2279176"/>
                </a:cubicBezTo>
                <a:cubicBezTo>
                  <a:pt x="3566438" y="2261683"/>
                  <a:pt x="3579571" y="2203222"/>
                  <a:pt x="3589361" y="2183642"/>
                </a:cubicBezTo>
                <a:cubicBezTo>
                  <a:pt x="3596696" y="2168971"/>
                  <a:pt x="3609994" y="2157688"/>
                  <a:pt x="3616656" y="2142699"/>
                </a:cubicBezTo>
                <a:cubicBezTo>
                  <a:pt x="3679362" y="2001610"/>
                  <a:pt x="3604382" y="2113573"/>
                  <a:pt x="3684895" y="2006221"/>
                </a:cubicBezTo>
                <a:lnTo>
                  <a:pt x="3712191" y="1924335"/>
                </a:lnTo>
                <a:cubicBezTo>
                  <a:pt x="3725871" y="1883296"/>
                  <a:pt x="3723734" y="1877727"/>
                  <a:pt x="3753134" y="1842448"/>
                </a:cubicBezTo>
                <a:cubicBezTo>
                  <a:pt x="3782311" y="1807435"/>
                  <a:pt x="3811458" y="1787141"/>
                  <a:pt x="3848668" y="1760562"/>
                </a:cubicBezTo>
                <a:cubicBezTo>
                  <a:pt x="3882939" y="1736082"/>
                  <a:pt x="3904212" y="1723110"/>
                  <a:pt x="3944203" y="1705971"/>
                </a:cubicBezTo>
                <a:cubicBezTo>
                  <a:pt x="3957426" y="1700304"/>
                  <a:pt x="3972279" y="1698757"/>
                  <a:pt x="3985146" y="1692323"/>
                </a:cubicBezTo>
                <a:cubicBezTo>
                  <a:pt x="4017951" y="1675920"/>
                  <a:pt x="4048481" y="1655295"/>
                  <a:pt x="4080680" y="1637732"/>
                </a:cubicBezTo>
                <a:cubicBezTo>
                  <a:pt x="4098541" y="1627990"/>
                  <a:pt x="4117074" y="1619535"/>
                  <a:pt x="4135271" y="1610436"/>
                </a:cubicBezTo>
                <a:cubicBezTo>
                  <a:pt x="4251255" y="1455789"/>
                  <a:pt x="4099668" y="1640953"/>
                  <a:pt x="4230806" y="1528550"/>
                </a:cubicBezTo>
                <a:cubicBezTo>
                  <a:pt x="4248076" y="1513747"/>
                  <a:pt x="4257345" y="1491564"/>
                  <a:pt x="4271749" y="1473959"/>
                </a:cubicBezTo>
                <a:cubicBezTo>
                  <a:pt x="4382824" y="1338199"/>
                  <a:pt x="4323129" y="1424182"/>
                  <a:pt x="4380931" y="1337481"/>
                </a:cubicBezTo>
                <a:cubicBezTo>
                  <a:pt x="4410591" y="1159518"/>
                  <a:pt x="4390724" y="1226212"/>
                  <a:pt x="4421874" y="1132765"/>
                </a:cubicBezTo>
                <a:cubicBezTo>
                  <a:pt x="4426423" y="1000836"/>
                  <a:pt x="4411195" y="866725"/>
                  <a:pt x="4435522" y="736979"/>
                </a:cubicBezTo>
                <a:cubicBezTo>
                  <a:pt x="4440411" y="710907"/>
                  <a:pt x="4480035" y="707899"/>
                  <a:pt x="4503761" y="696036"/>
                </a:cubicBezTo>
                <a:cubicBezTo>
                  <a:pt x="4525673" y="685080"/>
                  <a:pt x="4549613" y="678691"/>
                  <a:pt x="4572000" y="668741"/>
                </a:cubicBezTo>
                <a:cubicBezTo>
                  <a:pt x="4590591" y="660478"/>
                  <a:pt x="4608000" y="649708"/>
                  <a:pt x="4626591" y="641445"/>
                </a:cubicBezTo>
                <a:cubicBezTo>
                  <a:pt x="4648978" y="631495"/>
                  <a:pt x="4671158" y="620462"/>
                  <a:pt x="4694829" y="614150"/>
                </a:cubicBezTo>
                <a:cubicBezTo>
                  <a:pt x="4775836" y="592548"/>
                  <a:pt x="4857558" y="582420"/>
                  <a:pt x="4940489" y="573206"/>
                </a:cubicBezTo>
                <a:cubicBezTo>
                  <a:pt x="4985929" y="568157"/>
                  <a:pt x="5031601" y="565230"/>
                  <a:pt x="5076967" y="559559"/>
                </a:cubicBezTo>
                <a:cubicBezTo>
                  <a:pt x="5104425" y="556127"/>
                  <a:pt x="5131395" y="549343"/>
                  <a:pt x="5158853" y="545911"/>
                </a:cubicBezTo>
                <a:cubicBezTo>
                  <a:pt x="5264275" y="532733"/>
                  <a:pt x="5294443" y="536146"/>
                  <a:pt x="5390865" y="518615"/>
                </a:cubicBezTo>
                <a:cubicBezTo>
                  <a:pt x="5409319" y="515260"/>
                  <a:pt x="5427259" y="509517"/>
                  <a:pt x="5445456" y="504968"/>
                </a:cubicBezTo>
                <a:cubicBezTo>
                  <a:pt x="5562793" y="426744"/>
                  <a:pt x="5414338" y="520527"/>
                  <a:pt x="5527343" y="464024"/>
                </a:cubicBezTo>
                <a:cubicBezTo>
                  <a:pt x="5633169" y="411111"/>
                  <a:pt x="5506317" y="457386"/>
                  <a:pt x="5609229" y="423081"/>
                </a:cubicBezTo>
                <a:cubicBezTo>
                  <a:pt x="5636525" y="395785"/>
                  <a:pt x="5658997" y="362606"/>
                  <a:pt x="5691116" y="341194"/>
                </a:cubicBezTo>
                <a:cubicBezTo>
                  <a:pt x="5704764" y="332096"/>
                  <a:pt x="5719458" y="324399"/>
                  <a:pt x="5732059" y="313899"/>
                </a:cubicBezTo>
                <a:cubicBezTo>
                  <a:pt x="5866206" y="202112"/>
                  <a:pt x="5692947" y="339365"/>
                  <a:pt x="5800298" y="232012"/>
                </a:cubicBezTo>
                <a:cubicBezTo>
                  <a:pt x="5811896" y="220414"/>
                  <a:pt x="5827593" y="213815"/>
                  <a:pt x="5841241" y="204717"/>
                </a:cubicBezTo>
                <a:cubicBezTo>
                  <a:pt x="5850340" y="191069"/>
                  <a:pt x="5856938" y="175372"/>
                  <a:pt x="5868537" y="163773"/>
                </a:cubicBezTo>
                <a:cubicBezTo>
                  <a:pt x="5958908" y="73402"/>
                  <a:pt x="5889786" y="171028"/>
                  <a:pt x="5964071" y="81887"/>
                </a:cubicBezTo>
                <a:cubicBezTo>
                  <a:pt x="5974572" y="69286"/>
                  <a:pt x="5978559" y="51191"/>
                  <a:pt x="5991367" y="40944"/>
                </a:cubicBezTo>
                <a:cubicBezTo>
                  <a:pt x="6002601" y="31957"/>
                  <a:pt x="6019974" y="34698"/>
                  <a:pt x="6032310" y="27296"/>
                </a:cubicBezTo>
                <a:cubicBezTo>
                  <a:pt x="6043344" y="20676"/>
                  <a:pt x="6050507" y="9099"/>
                  <a:pt x="6059606" y="0"/>
                </a:cubicBezTo>
              </a:path>
            </a:pathLst>
          </a:custGeom>
          <a:noFill/>
          <a:ln w="38100">
            <a:solidFill>
              <a:srgbClr val="0089F0"/>
            </a:solidFill>
            <a:prstDash val="sysDash"/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571745" y="4345647"/>
            <a:ext cx="2506359" cy="2402199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5239916" y="5194398"/>
            <a:ext cx="7505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chemeClr val="bg1">
                    <a:lumMod val="50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！</a:t>
            </a:r>
            <a:endParaRPr lang="zh-CN" altLang="en-US" sz="4400" b="1" dirty="0">
              <a:solidFill>
                <a:schemeClr val="bg1">
                  <a:lumMod val="50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733514" y="6040140"/>
            <a:ext cx="7489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solidFill>
                  <a:schemeClr val="bg1">
                    <a:lumMod val="50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！</a:t>
            </a:r>
            <a:endParaRPr lang="zh-CN" altLang="en-US" sz="4400" b="1" dirty="0">
              <a:solidFill>
                <a:schemeClr val="bg1">
                  <a:lumMod val="50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98165" y="1167635"/>
            <a:ext cx="743344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、禁止下属采取第一和第二层次的主动性！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、确保下属带着问题离开，并约定好下次见面安排。</a:t>
            </a:r>
            <a:endParaRPr lang="en-US" altLang="zh-CN" sz="24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398165" y="1171248"/>
            <a:ext cx="7092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05349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141962" y="310065"/>
            <a:ext cx="641714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从猴子的喂养学</a:t>
            </a:r>
            <a:r>
              <a:rPr lang="zh-CN" altLang="en-US" sz="54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管理</a:t>
            </a:r>
            <a:endParaRPr lang="zh-CN" altLang="en-US" sz="5400" dirty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9" name="矩形 8"/>
          <p:cNvSpPr/>
          <p:nvPr/>
        </p:nvSpPr>
        <p:spPr>
          <a:xfrm rot="2717011">
            <a:off x="5304257" y="1717693"/>
            <a:ext cx="1620000" cy="162000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 rot="2717011">
            <a:off x="371475" y="1717693"/>
            <a:ext cx="1620000" cy="162000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 rot="2717011">
            <a:off x="2837866" y="1717693"/>
            <a:ext cx="1620000" cy="162000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 rot="2717011">
            <a:off x="7770648" y="1717693"/>
            <a:ext cx="1620000" cy="162000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 rot="2717011">
            <a:off x="10237038" y="1717693"/>
            <a:ext cx="1620000" cy="162000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71475" y="2050639"/>
            <a:ext cx="162095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0089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要么喂，</a:t>
            </a:r>
            <a:endParaRPr lang="en-US" altLang="zh-CN" sz="2800" dirty="0" smtClean="0">
              <a:solidFill>
                <a:srgbClr val="0089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2800" dirty="0" smtClean="0">
                <a:solidFill>
                  <a:srgbClr val="0089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要么打死</a:t>
            </a:r>
            <a:endParaRPr lang="zh-CN" altLang="en-US" sz="2800" dirty="0">
              <a:solidFill>
                <a:srgbClr val="0089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769372" y="2050639"/>
            <a:ext cx="189346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0089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数量</a:t>
            </a:r>
            <a:r>
              <a:rPr lang="en-US" altLang="zh-CN" sz="2800" dirty="0" smtClean="0">
                <a:solidFill>
                  <a:srgbClr val="0089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&amp;</a:t>
            </a:r>
            <a:r>
              <a:rPr lang="zh-CN" altLang="en-US" sz="2800" dirty="0" smtClean="0">
                <a:solidFill>
                  <a:srgbClr val="0089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时间</a:t>
            </a:r>
            <a:endParaRPr lang="en-US" altLang="zh-CN" sz="2800" dirty="0" smtClean="0">
              <a:solidFill>
                <a:srgbClr val="0089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2800" dirty="0" smtClean="0">
                <a:solidFill>
                  <a:srgbClr val="0089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要可控</a:t>
            </a:r>
            <a:endParaRPr lang="zh-CN" altLang="en-US" sz="2800" dirty="0">
              <a:solidFill>
                <a:srgbClr val="0089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178834" y="2107049"/>
            <a:ext cx="198002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0089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在约定时间</a:t>
            </a:r>
            <a:endParaRPr lang="en-US" altLang="zh-CN" sz="2800" dirty="0" smtClean="0">
              <a:solidFill>
                <a:srgbClr val="0089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2800" dirty="0" smtClean="0">
                <a:solidFill>
                  <a:srgbClr val="0089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喂养</a:t>
            </a:r>
            <a:endParaRPr lang="zh-CN" altLang="en-US" sz="2800" dirty="0">
              <a:solidFill>
                <a:srgbClr val="0089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661860" y="2306463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0089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面对面喂养</a:t>
            </a:r>
            <a:endParaRPr lang="zh-CN" altLang="en-US" sz="2800" dirty="0">
              <a:solidFill>
                <a:srgbClr val="0089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292545" y="2107049"/>
            <a:ext cx="162095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0089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确定下次</a:t>
            </a:r>
            <a:endParaRPr lang="en-US" altLang="zh-CN" sz="2800" dirty="0" smtClean="0">
              <a:solidFill>
                <a:srgbClr val="0089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2800" dirty="0" smtClean="0">
                <a:solidFill>
                  <a:srgbClr val="0089F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喂养时间</a:t>
            </a:r>
            <a:endParaRPr lang="zh-CN" altLang="en-US" sz="2800" dirty="0">
              <a:solidFill>
                <a:srgbClr val="0089F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 rot="2794843">
            <a:off x="1070995" y="1687345"/>
            <a:ext cx="682247" cy="255824"/>
          </a:xfrm>
          <a:prstGeom prst="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 rot="2794843">
            <a:off x="3543515" y="1687346"/>
            <a:ext cx="682247" cy="255824"/>
          </a:xfrm>
          <a:prstGeom prst="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 rot="2794843">
            <a:off x="6016630" y="1689251"/>
            <a:ext cx="682247" cy="255824"/>
          </a:xfrm>
          <a:prstGeom prst="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 rot="2794843">
            <a:off x="8489150" y="1689252"/>
            <a:ext cx="682247" cy="255824"/>
          </a:xfrm>
          <a:prstGeom prst="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 rot="2794843">
            <a:off x="10961671" y="1694063"/>
            <a:ext cx="682247" cy="255824"/>
          </a:xfrm>
          <a:prstGeom prst="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9480264" y="774810"/>
            <a:ext cx="3672000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-500417" y="774810"/>
            <a:ext cx="3672000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166631" y="4321329"/>
            <a:ext cx="11727497" cy="2348877"/>
            <a:chOff x="110963" y="4341637"/>
            <a:chExt cx="11727497" cy="2348877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89259" y="5097823"/>
              <a:ext cx="1549201" cy="1484819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342288" y="5587137"/>
              <a:ext cx="1049693" cy="1006069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219964" y="5571110"/>
              <a:ext cx="1142452" cy="1094974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2623208" y="5043679"/>
              <a:ext cx="862656" cy="826806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2182524" y="5306981"/>
              <a:ext cx="660557" cy="633106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412809" y="4341637"/>
              <a:ext cx="1142452" cy="1094974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2309623" y="6057408"/>
              <a:ext cx="660557" cy="633106"/>
            </a:xfrm>
            <a:prstGeom prst="rect">
              <a:avLst/>
            </a:prstGeom>
          </p:spPr>
        </p:pic>
        <p:sp>
          <p:nvSpPr>
            <p:cNvPr id="7" name="任意多边形 6"/>
            <p:cNvSpPr/>
            <p:nvPr/>
          </p:nvSpPr>
          <p:spPr>
            <a:xfrm>
              <a:off x="3344781" y="5337020"/>
              <a:ext cx="6640290" cy="1066930"/>
            </a:xfrm>
            <a:custGeom>
              <a:avLst/>
              <a:gdLst>
                <a:gd name="connsiteX0" fmla="*/ 0 w 5022376"/>
                <a:gd name="connsiteY0" fmla="*/ 300287 h 712124"/>
                <a:gd name="connsiteX1" fmla="*/ 81887 w 5022376"/>
                <a:gd name="connsiteY1" fmla="*/ 232048 h 712124"/>
                <a:gd name="connsiteX2" fmla="*/ 204717 w 5022376"/>
                <a:gd name="connsiteY2" fmla="*/ 163809 h 712124"/>
                <a:gd name="connsiteX3" fmla="*/ 245660 w 5022376"/>
                <a:gd name="connsiteY3" fmla="*/ 136514 h 712124"/>
                <a:gd name="connsiteX4" fmla="*/ 382138 w 5022376"/>
                <a:gd name="connsiteY4" fmla="*/ 95570 h 712124"/>
                <a:gd name="connsiteX5" fmla="*/ 450376 w 5022376"/>
                <a:gd name="connsiteY5" fmla="*/ 81923 h 712124"/>
                <a:gd name="connsiteX6" fmla="*/ 545911 w 5022376"/>
                <a:gd name="connsiteY6" fmla="*/ 54627 h 712124"/>
                <a:gd name="connsiteX7" fmla="*/ 600502 w 5022376"/>
                <a:gd name="connsiteY7" fmla="*/ 40979 h 712124"/>
                <a:gd name="connsiteX8" fmla="*/ 1050878 w 5022376"/>
                <a:gd name="connsiteY8" fmla="*/ 54627 h 712124"/>
                <a:gd name="connsiteX9" fmla="*/ 1132764 w 5022376"/>
                <a:gd name="connsiteY9" fmla="*/ 68275 h 712124"/>
                <a:gd name="connsiteX10" fmla="*/ 1228299 w 5022376"/>
                <a:gd name="connsiteY10" fmla="*/ 122866 h 712124"/>
                <a:gd name="connsiteX11" fmla="*/ 1337481 w 5022376"/>
                <a:gd name="connsiteY11" fmla="*/ 259344 h 712124"/>
                <a:gd name="connsiteX12" fmla="*/ 1337481 w 5022376"/>
                <a:gd name="connsiteY12" fmla="*/ 491355 h 712124"/>
                <a:gd name="connsiteX13" fmla="*/ 1173708 w 5022376"/>
                <a:gd name="connsiteY13" fmla="*/ 573242 h 712124"/>
                <a:gd name="connsiteX14" fmla="*/ 1132764 w 5022376"/>
                <a:gd name="connsiteY14" fmla="*/ 586890 h 712124"/>
                <a:gd name="connsiteX15" fmla="*/ 955344 w 5022376"/>
                <a:gd name="connsiteY15" fmla="*/ 518651 h 712124"/>
                <a:gd name="connsiteX16" fmla="*/ 941696 w 5022376"/>
                <a:gd name="connsiteY16" fmla="*/ 477708 h 712124"/>
                <a:gd name="connsiteX17" fmla="*/ 955344 w 5022376"/>
                <a:gd name="connsiteY17" fmla="*/ 436764 h 712124"/>
                <a:gd name="connsiteX18" fmla="*/ 1037230 w 5022376"/>
                <a:gd name="connsiteY18" fmla="*/ 395821 h 712124"/>
                <a:gd name="connsiteX19" fmla="*/ 1228299 w 5022376"/>
                <a:gd name="connsiteY19" fmla="*/ 354878 h 712124"/>
                <a:gd name="connsiteX20" fmla="*/ 1678675 w 5022376"/>
                <a:gd name="connsiteY20" fmla="*/ 368526 h 712124"/>
                <a:gd name="connsiteX21" fmla="*/ 2115403 w 5022376"/>
                <a:gd name="connsiteY21" fmla="*/ 423117 h 712124"/>
                <a:gd name="connsiteX22" fmla="*/ 2197290 w 5022376"/>
                <a:gd name="connsiteY22" fmla="*/ 450412 h 712124"/>
                <a:gd name="connsiteX23" fmla="*/ 2238233 w 5022376"/>
                <a:gd name="connsiteY23" fmla="*/ 464060 h 712124"/>
                <a:gd name="connsiteX24" fmla="*/ 2279176 w 5022376"/>
                <a:gd name="connsiteY24" fmla="*/ 491355 h 712124"/>
                <a:gd name="connsiteX25" fmla="*/ 2306472 w 5022376"/>
                <a:gd name="connsiteY25" fmla="*/ 532299 h 712124"/>
                <a:gd name="connsiteX26" fmla="*/ 2347415 w 5022376"/>
                <a:gd name="connsiteY26" fmla="*/ 627833 h 712124"/>
                <a:gd name="connsiteX27" fmla="*/ 2333767 w 5022376"/>
                <a:gd name="connsiteY27" fmla="*/ 682424 h 712124"/>
                <a:gd name="connsiteX28" fmla="*/ 2169994 w 5022376"/>
                <a:gd name="connsiteY28" fmla="*/ 696072 h 712124"/>
                <a:gd name="connsiteX29" fmla="*/ 2101756 w 5022376"/>
                <a:gd name="connsiteY29" fmla="*/ 573242 h 712124"/>
                <a:gd name="connsiteX30" fmla="*/ 2142699 w 5022376"/>
                <a:gd name="connsiteY30" fmla="*/ 436764 h 712124"/>
                <a:gd name="connsiteX31" fmla="*/ 2224585 w 5022376"/>
                <a:gd name="connsiteY31" fmla="*/ 395821 h 712124"/>
                <a:gd name="connsiteX32" fmla="*/ 2279176 w 5022376"/>
                <a:gd name="connsiteY32" fmla="*/ 368526 h 712124"/>
                <a:gd name="connsiteX33" fmla="*/ 2333767 w 5022376"/>
                <a:gd name="connsiteY33" fmla="*/ 354878 h 712124"/>
                <a:gd name="connsiteX34" fmla="*/ 2388358 w 5022376"/>
                <a:gd name="connsiteY34" fmla="*/ 327582 h 712124"/>
                <a:gd name="connsiteX35" fmla="*/ 2715905 w 5022376"/>
                <a:gd name="connsiteY35" fmla="*/ 300287 h 712124"/>
                <a:gd name="connsiteX36" fmla="*/ 3439236 w 5022376"/>
                <a:gd name="connsiteY36" fmla="*/ 313935 h 712124"/>
                <a:gd name="connsiteX37" fmla="*/ 3534770 w 5022376"/>
                <a:gd name="connsiteY37" fmla="*/ 327582 h 712124"/>
                <a:gd name="connsiteX38" fmla="*/ 3835021 w 5022376"/>
                <a:gd name="connsiteY38" fmla="*/ 354878 h 712124"/>
                <a:gd name="connsiteX39" fmla="*/ 4380932 w 5022376"/>
                <a:gd name="connsiteY39" fmla="*/ 341230 h 712124"/>
                <a:gd name="connsiteX40" fmla="*/ 4421875 w 5022376"/>
                <a:gd name="connsiteY40" fmla="*/ 327582 h 712124"/>
                <a:gd name="connsiteX41" fmla="*/ 4476466 w 5022376"/>
                <a:gd name="connsiteY41" fmla="*/ 313935 h 712124"/>
                <a:gd name="connsiteX42" fmla="*/ 4558353 w 5022376"/>
                <a:gd name="connsiteY42" fmla="*/ 286639 h 712124"/>
                <a:gd name="connsiteX43" fmla="*/ 4653887 w 5022376"/>
                <a:gd name="connsiteY43" fmla="*/ 259344 h 712124"/>
                <a:gd name="connsiteX44" fmla="*/ 4694830 w 5022376"/>
                <a:gd name="connsiteY44" fmla="*/ 232048 h 712124"/>
                <a:gd name="connsiteX45" fmla="*/ 4735773 w 5022376"/>
                <a:gd name="connsiteY45" fmla="*/ 218400 h 712124"/>
                <a:gd name="connsiteX46" fmla="*/ 4817660 w 5022376"/>
                <a:gd name="connsiteY46" fmla="*/ 163809 h 712124"/>
                <a:gd name="connsiteX47" fmla="*/ 4885899 w 5022376"/>
                <a:gd name="connsiteY47" fmla="*/ 54627 h 712124"/>
                <a:gd name="connsiteX48" fmla="*/ 4926842 w 5022376"/>
                <a:gd name="connsiteY48" fmla="*/ 40979 h 712124"/>
                <a:gd name="connsiteX49" fmla="*/ 4967785 w 5022376"/>
                <a:gd name="connsiteY49" fmla="*/ 13684 h 712124"/>
                <a:gd name="connsiteX50" fmla="*/ 5022376 w 5022376"/>
                <a:gd name="connsiteY50" fmla="*/ 36 h 71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5022376" h="712124">
                  <a:moveTo>
                    <a:pt x="0" y="300287"/>
                  </a:moveTo>
                  <a:cubicBezTo>
                    <a:pt x="27296" y="277541"/>
                    <a:pt x="53152" y="252946"/>
                    <a:pt x="81887" y="232048"/>
                  </a:cubicBezTo>
                  <a:cubicBezTo>
                    <a:pt x="144390" y="186591"/>
                    <a:pt x="144179" y="198402"/>
                    <a:pt x="204717" y="163809"/>
                  </a:cubicBezTo>
                  <a:cubicBezTo>
                    <a:pt x="218958" y="155671"/>
                    <a:pt x="230671" y="143176"/>
                    <a:pt x="245660" y="136514"/>
                  </a:cubicBezTo>
                  <a:cubicBezTo>
                    <a:pt x="279680" y="121394"/>
                    <a:pt x="342440" y="104392"/>
                    <a:pt x="382138" y="95570"/>
                  </a:cubicBezTo>
                  <a:cubicBezTo>
                    <a:pt x="404782" y="90538"/>
                    <a:pt x="427732" y="86955"/>
                    <a:pt x="450376" y="81923"/>
                  </a:cubicBezTo>
                  <a:cubicBezTo>
                    <a:pt x="546358" y="60594"/>
                    <a:pt x="466131" y="77422"/>
                    <a:pt x="545911" y="54627"/>
                  </a:cubicBezTo>
                  <a:cubicBezTo>
                    <a:pt x="563946" y="49474"/>
                    <a:pt x="582305" y="45528"/>
                    <a:pt x="600502" y="40979"/>
                  </a:cubicBezTo>
                  <a:cubicBezTo>
                    <a:pt x="750627" y="45528"/>
                    <a:pt x="900881" y="46935"/>
                    <a:pt x="1050878" y="54627"/>
                  </a:cubicBezTo>
                  <a:cubicBezTo>
                    <a:pt x="1078514" y="56044"/>
                    <a:pt x="1106259" y="60324"/>
                    <a:pt x="1132764" y="68275"/>
                  </a:cubicBezTo>
                  <a:cubicBezTo>
                    <a:pt x="1153626" y="74534"/>
                    <a:pt x="1209450" y="107158"/>
                    <a:pt x="1228299" y="122866"/>
                  </a:cubicBezTo>
                  <a:cubicBezTo>
                    <a:pt x="1273650" y="160659"/>
                    <a:pt x="1305144" y="210838"/>
                    <a:pt x="1337481" y="259344"/>
                  </a:cubicBezTo>
                  <a:cubicBezTo>
                    <a:pt x="1357670" y="340098"/>
                    <a:pt x="1377376" y="394467"/>
                    <a:pt x="1337481" y="491355"/>
                  </a:cubicBezTo>
                  <a:cubicBezTo>
                    <a:pt x="1320644" y="532244"/>
                    <a:pt x="1208668" y="561589"/>
                    <a:pt x="1173708" y="573242"/>
                  </a:cubicBezTo>
                  <a:lnTo>
                    <a:pt x="1132764" y="586890"/>
                  </a:lnTo>
                  <a:cubicBezTo>
                    <a:pt x="1008358" y="574449"/>
                    <a:pt x="1006453" y="608091"/>
                    <a:pt x="955344" y="518651"/>
                  </a:cubicBezTo>
                  <a:cubicBezTo>
                    <a:pt x="948207" y="506161"/>
                    <a:pt x="946245" y="491356"/>
                    <a:pt x="941696" y="477708"/>
                  </a:cubicBezTo>
                  <a:cubicBezTo>
                    <a:pt x="946245" y="464060"/>
                    <a:pt x="946357" y="447998"/>
                    <a:pt x="955344" y="436764"/>
                  </a:cubicBezTo>
                  <a:cubicBezTo>
                    <a:pt x="981417" y="404172"/>
                    <a:pt x="1004266" y="412303"/>
                    <a:pt x="1037230" y="395821"/>
                  </a:cubicBezTo>
                  <a:cubicBezTo>
                    <a:pt x="1153695" y="337589"/>
                    <a:pt x="958561" y="379400"/>
                    <a:pt x="1228299" y="354878"/>
                  </a:cubicBezTo>
                  <a:cubicBezTo>
                    <a:pt x="1378424" y="359427"/>
                    <a:pt x="1528688" y="360632"/>
                    <a:pt x="1678675" y="368526"/>
                  </a:cubicBezTo>
                  <a:cubicBezTo>
                    <a:pt x="1816896" y="375801"/>
                    <a:pt x="1977559" y="377170"/>
                    <a:pt x="2115403" y="423117"/>
                  </a:cubicBezTo>
                  <a:lnTo>
                    <a:pt x="2197290" y="450412"/>
                  </a:lnTo>
                  <a:cubicBezTo>
                    <a:pt x="2210938" y="454961"/>
                    <a:pt x="2226263" y="456080"/>
                    <a:pt x="2238233" y="464060"/>
                  </a:cubicBezTo>
                  <a:lnTo>
                    <a:pt x="2279176" y="491355"/>
                  </a:lnTo>
                  <a:cubicBezTo>
                    <a:pt x="2288275" y="505003"/>
                    <a:pt x="2300011" y="517222"/>
                    <a:pt x="2306472" y="532299"/>
                  </a:cubicBezTo>
                  <a:cubicBezTo>
                    <a:pt x="2359351" y="655683"/>
                    <a:pt x="2278888" y="525041"/>
                    <a:pt x="2347415" y="627833"/>
                  </a:cubicBezTo>
                  <a:cubicBezTo>
                    <a:pt x="2342866" y="646030"/>
                    <a:pt x="2344172" y="666817"/>
                    <a:pt x="2333767" y="682424"/>
                  </a:cubicBezTo>
                  <a:cubicBezTo>
                    <a:pt x="2297454" y="736894"/>
                    <a:pt x="2211413" y="700674"/>
                    <a:pt x="2169994" y="696072"/>
                  </a:cubicBezTo>
                  <a:cubicBezTo>
                    <a:pt x="2107423" y="602215"/>
                    <a:pt x="2125776" y="645307"/>
                    <a:pt x="2101756" y="573242"/>
                  </a:cubicBezTo>
                  <a:cubicBezTo>
                    <a:pt x="2110346" y="513109"/>
                    <a:pt x="2101321" y="478142"/>
                    <a:pt x="2142699" y="436764"/>
                  </a:cubicBezTo>
                  <a:cubicBezTo>
                    <a:pt x="2175482" y="403981"/>
                    <a:pt x="2185737" y="412470"/>
                    <a:pt x="2224585" y="395821"/>
                  </a:cubicBezTo>
                  <a:cubicBezTo>
                    <a:pt x="2243285" y="387807"/>
                    <a:pt x="2260127" y="375669"/>
                    <a:pt x="2279176" y="368526"/>
                  </a:cubicBezTo>
                  <a:cubicBezTo>
                    <a:pt x="2296739" y="361940"/>
                    <a:pt x="2316204" y="361464"/>
                    <a:pt x="2333767" y="354878"/>
                  </a:cubicBezTo>
                  <a:cubicBezTo>
                    <a:pt x="2352817" y="347734"/>
                    <a:pt x="2368534" y="332157"/>
                    <a:pt x="2388358" y="327582"/>
                  </a:cubicBezTo>
                  <a:cubicBezTo>
                    <a:pt x="2440026" y="315659"/>
                    <a:pt x="2701068" y="301276"/>
                    <a:pt x="2715905" y="300287"/>
                  </a:cubicBezTo>
                  <a:lnTo>
                    <a:pt x="3439236" y="313935"/>
                  </a:lnTo>
                  <a:cubicBezTo>
                    <a:pt x="3471386" y="315007"/>
                    <a:pt x="3502822" y="323824"/>
                    <a:pt x="3534770" y="327582"/>
                  </a:cubicBezTo>
                  <a:cubicBezTo>
                    <a:pt x="3627545" y="338496"/>
                    <a:pt x="3743361" y="347240"/>
                    <a:pt x="3835021" y="354878"/>
                  </a:cubicBezTo>
                  <a:cubicBezTo>
                    <a:pt x="4016991" y="350329"/>
                    <a:pt x="4199101" y="349687"/>
                    <a:pt x="4380932" y="341230"/>
                  </a:cubicBezTo>
                  <a:cubicBezTo>
                    <a:pt x="4395302" y="340562"/>
                    <a:pt x="4408043" y="331534"/>
                    <a:pt x="4421875" y="327582"/>
                  </a:cubicBezTo>
                  <a:cubicBezTo>
                    <a:pt x="4439910" y="322429"/>
                    <a:pt x="4458500" y="319325"/>
                    <a:pt x="4476466" y="313935"/>
                  </a:cubicBezTo>
                  <a:cubicBezTo>
                    <a:pt x="4504025" y="305667"/>
                    <a:pt x="4530440" y="293617"/>
                    <a:pt x="4558353" y="286639"/>
                  </a:cubicBezTo>
                  <a:cubicBezTo>
                    <a:pt x="4626900" y="269502"/>
                    <a:pt x="4595149" y="278922"/>
                    <a:pt x="4653887" y="259344"/>
                  </a:cubicBezTo>
                  <a:cubicBezTo>
                    <a:pt x="4667535" y="250245"/>
                    <a:pt x="4680159" y="239384"/>
                    <a:pt x="4694830" y="232048"/>
                  </a:cubicBezTo>
                  <a:cubicBezTo>
                    <a:pt x="4707697" y="225614"/>
                    <a:pt x="4723197" y="225386"/>
                    <a:pt x="4735773" y="218400"/>
                  </a:cubicBezTo>
                  <a:cubicBezTo>
                    <a:pt x="4764450" y="202468"/>
                    <a:pt x="4817660" y="163809"/>
                    <a:pt x="4817660" y="163809"/>
                  </a:cubicBezTo>
                  <a:cubicBezTo>
                    <a:pt x="4842555" y="89125"/>
                    <a:pt x="4825342" y="84906"/>
                    <a:pt x="4885899" y="54627"/>
                  </a:cubicBezTo>
                  <a:cubicBezTo>
                    <a:pt x="4898766" y="48193"/>
                    <a:pt x="4913975" y="47413"/>
                    <a:pt x="4926842" y="40979"/>
                  </a:cubicBezTo>
                  <a:cubicBezTo>
                    <a:pt x="4941513" y="33644"/>
                    <a:pt x="4953114" y="21019"/>
                    <a:pt x="4967785" y="13684"/>
                  </a:cubicBezTo>
                  <a:cubicBezTo>
                    <a:pt x="4997958" y="-1403"/>
                    <a:pt x="4999113" y="36"/>
                    <a:pt x="5022376" y="36"/>
                  </a:cubicBezTo>
                </a:path>
              </a:pathLst>
            </a:custGeom>
            <a:noFill/>
            <a:ln w="38100">
              <a:solidFill>
                <a:srgbClr val="0089F0"/>
              </a:solidFill>
              <a:prstDash val="sysDash"/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4968758" y="4888919"/>
              <a:ext cx="2954655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5400" dirty="0" smtClean="0">
                  <a:solidFill>
                    <a:schemeClr val="bg1">
                      <a:lumMod val="50000"/>
                    </a:schemeClr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五条原则</a:t>
              </a:r>
              <a:endParaRPr lang="zh-CN" altLang="en-US" sz="3200" dirty="0">
                <a:solidFill>
                  <a:schemeClr val="bg1">
                    <a:lumMod val="50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110963" y="4652106"/>
              <a:ext cx="1466236" cy="1405302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48780" y="4419427"/>
              <a:ext cx="1049693" cy="10060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76917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4517409" y="2897686"/>
            <a:ext cx="7233313" cy="3286930"/>
          </a:xfrm>
          <a:prstGeom prst="roundRect">
            <a:avLst>
              <a:gd name="adj" fmla="val 8363"/>
            </a:avLst>
          </a:prstGeom>
          <a:noFill/>
          <a:ln w="28575">
            <a:solidFill>
              <a:srgbClr val="0089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58" y="549274"/>
            <a:ext cx="334963" cy="163436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89F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5321" y="549275"/>
            <a:ext cx="433965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经理</a:t>
            </a:r>
            <a:endParaRPr lang="en-US" altLang="zh-CN" sz="5400" dirty="0" smtClean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r>
              <a:rPr lang="zh-CN" altLang="en-US" sz="54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可以这样做：</a:t>
            </a:r>
            <a:endParaRPr lang="zh-CN" altLang="en-US" sz="5400" dirty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010292" y="2986879"/>
            <a:ext cx="6846746" cy="3108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8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1</a:t>
            </a:r>
            <a:r>
              <a:rPr lang="zh-CN" altLang="en-US" sz="28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、要么解决问题，要么消灭问题；</a:t>
            </a:r>
            <a:endParaRPr lang="en-US" altLang="zh-CN" sz="2800" dirty="0" smtClean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28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2</a:t>
            </a:r>
            <a:r>
              <a:rPr lang="zh-CN" altLang="en-US" sz="28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、不能超出正常处理问题的范围；</a:t>
            </a:r>
            <a:endParaRPr lang="en-US" altLang="zh-CN" sz="2800" dirty="0" smtClean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28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3</a:t>
            </a:r>
            <a:r>
              <a:rPr lang="zh-CN" altLang="en-US" sz="28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、只在事先约定的情况下解决问题；</a:t>
            </a:r>
            <a:endParaRPr lang="en-US" altLang="zh-CN" sz="2800" dirty="0" smtClean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28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3</a:t>
            </a:r>
            <a:r>
              <a:rPr lang="zh-CN" altLang="en-US" sz="28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、面对面或电话处理，不要通过邮件；</a:t>
            </a:r>
            <a:endParaRPr lang="en-US" altLang="zh-CN" sz="2800" dirty="0" smtClean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28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4</a:t>
            </a:r>
            <a:r>
              <a:rPr lang="zh-CN" altLang="en-US" sz="28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、必须约定好下次会谈的确定时间地点。</a:t>
            </a:r>
            <a:endParaRPr lang="zh-CN" altLang="en-US" sz="2800" dirty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31950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755" y="2938566"/>
            <a:ext cx="1710384" cy="171038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72" y="91128"/>
            <a:ext cx="3527353" cy="5106994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8896177" y="3249857"/>
            <a:ext cx="1948265" cy="1948265"/>
          </a:xfrm>
          <a:prstGeom prst="ellips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0455770" y="3350312"/>
            <a:ext cx="923598" cy="923598"/>
          </a:xfrm>
          <a:prstGeom prst="ellips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8536013" y="3999793"/>
            <a:ext cx="548235" cy="548235"/>
          </a:xfrm>
          <a:prstGeom prst="ellips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rot="21051349">
            <a:off x="-268222" y="4673658"/>
            <a:ext cx="13619480" cy="4631532"/>
          </a:xfrm>
          <a:prstGeom prst="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89F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42594" y="455920"/>
            <a:ext cx="6836774" cy="2382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本期推荐书籍：</a:t>
            </a:r>
            <a:endParaRPr lang="en-US" altLang="zh-CN" sz="2800" b="1" dirty="0" smtClean="0">
              <a:solidFill>
                <a:srgbClr val="0089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600" b="1" dirty="0" smtClean="0">
              <a:solidFill>
                <a:srgbClr val="0089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湛庐文化</a:t>
            </a:r>
            <a:endParaRPr lang="en-US" altLang="zh-CN" sz="3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20000"/>
              </a:lnSpc>
            </a:pPr>
            <a:r>
              <a:rPr lang="en-US" altLang="zh-CN" sz="44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《</a:t>
            </a:r>
            <a:r>
              <a:rPr lang="zh-CN" altLang="en-US" sz="44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别让猴子跳回背上</a:t>
            </a:r>
            <a:r>
              <a:rPr lang="en-US" altLang="zh-CN" sz="44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》</a:t>
            </a:r>
            <a:endParaRPr lang="zh-CN" altLang="en-US" sz="4400" dirty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678567" y="5298577"/>
            <a:ext cx="10050953" cy="1387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培养</a:t>
            </a:r>
            <a:r>
              <a:rPr lang="zh-CN" altLang="en-US" sz="3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员工自己去解决问题的能力，</a:t>
            </a:r>
            <a:endParaRPr lang="en-US" altLang="zh-CN" sz="3600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而</a:t>
            </a:r>
            <a:r>
              <a:rPr lang="zh-CN" altLang="en-US" sz="3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不是把问题转移到自己的身上！</a:t>
            </a:r>
            <a:endParaRPr lang="en-US" altLang="zh-CN" sz="3600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281823" y="3020161"/>
            <a:ext cx="2492991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 smtClean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扫一扫！</a:t>
            </a:r>
            <a:endParaRPr lang="en-US" altLang="zh-CN" b="1" dirty="0" smtClean="0">
              <a:solidFill>
                <a:srgbClr val="0089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深度阅读，更多精彩！</a:t>
            </a:r>
            <a:endParaRPr lang="en-US" altLang="zh-CN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59280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3546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879488">
            <a:off x="7560860" y="2481013"/>
            <a:ext cx="794762" cy="719297"/>
          </a:xfrm>
          <a:custGeom>
            <a:avLst/>
            <a:gdLst>
              <a:gd name="connsiteX0" fmla="*/ 777923 w 794762"/>
              <a:gd name="connsiteY0" fmla="*/ 682389 h 682389"/>
              <a:gd name="connsiteX1" fmla="*/ 777923 w 794762"/>
              <a:gd name="connsiteY1" fmla="*/ 191069 h 682389"/>
              <a:gd name="connsiteX2" fmla="*/ 668741 w 794762"/>
              <a:gd name="connsiteY2" fmla="*/ 122830 h 682389"/>
              <a:gd name="connsiteX3" fmla="*/ 627797 w 794762"/>
              <a:gd name="connsiteY3" fmla="*/ 109183 h 682389"/>
              <a:gd name="connsiteX4" fmla="*/ 532263 w 794762"/>
              <a:gd name="connsiteY4" fmla="*/ 54592 h 682389"/>
              <a:gd name="connsiteX5" fmla="*/ 368490 w 794762"/>
              <a:gd name="connsiteY5" fmla="*/ 40944 h 682389"/>
              <a:gd name="connsiteX6" fmla="*/ 272955 w 794762"/>
              <a:gd name="connsiteY6" fmla="*/ 27296 h 682389"/>
              <a:gd name="connsiteX7" fmla="*/ 0 w 794762"/>
              <a:gd name="connsiteY7" fmla="*/ 0 h 682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94762" h="682389">
                <a:moveTo>
                  <a:pt x="777923" y="682389"/>
                </a:moveTo>
                <a:cubicBezTo>
                  <a:pt x="794941" y="478161"/>
                  <a:pt x="805228" y="436813"/>
                  <a:pt x="777923" y="191069"/>
                </a:cubicBezTo>
                <a:cubicBezTo>
                  <a:pt x="772100" y="138665"/>
                  <a:pt x="700526" y="133425"/>
                  <a:pt x="668741" y="122830"/>
                </a:cubicBezTo>
                <a:lnTo>
                  <a:pt x="627797" y="109183"/>
                </a:lnTo>
                <a:cubicBezTo>
                  <a:pt x="606342" y="94879"/>
                  <a:pt x="556357" y="59110"/>
                  <a:pt x="532263" y="54592"/>
                </a:cubicBezTo>
                <a:cubicBezTo>
                  <a:pt x="478421" y="44497"/>
                  <a:pt x="422969" y="46679"/>
                  <a:pt x="368490" y="40944"/>
                </a:cubicBezTo>
                <a:cubicBezTo>
                  <a:pt x="336498" y="37576"/>
                  <a:pt x="304927" y="30848"/>
                  <a:pt x="272955" y="27296"/>
                </a:cubicBezTo>
                <a:cubicBezTo>
                  <a:pt x="182075" y="17198"/>
                  <a:pt x="0" y="0"/>
                  <a:pt x="0" y="0"/>
                </a:cubicBezTo>
              </a:path>
            </a:pathLst>
          </a:custGeom>
          <a:noFill/>
          <a:ln w="38100">
            <a:solidFill>
              <a:schemeClr val="bg1">
                <a:lumMod val="7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069602" y="2840662"/>
            <a:ext cx="85656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经理，我们有个问题…</a:t>
            </a:r>
            <a:r>
              <a:rPr lang="en-US" altLang="zh-CN" sz="54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…</a:t>
            </a:r>
            <a:endParaRPr lang="zh-CN" altLang="en-US" sz="5400" dirty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89902">
            <a:off x="7893038" y="1096143"/>
            <a:ext cx="1599563" cy="1533088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 rot="796619">
            <a:off x="5771322" y="3713293"/>
            <a:ext cx="780297" cy="3099667"/>
          </a:xfrm>
          <a:custGeom>
            <a:avLst/>
            <a:gdLst>
              <a:gd name="connsiteX0" fmla="*/ 314594 w 724412"/>
              <a:gd name="connsiteY0" fmla="*/ 0 h 3029802"/>
              <a:gd name="connsiteX1" fmla="*/ 219060 w 724412"/>
              <a:gd name="connsiteY1" fmla="*/ 13647 h 3029802"/>
              <a:gd name="connsiteX2" fmla="*/ 178117 w 724412"/>
              <a:gd name="connsiteY2" fmla="*/ 40943 h 3029802"/>
              <a:gd name="connsiteX3" fmla="*/ 123525 w 724412"/>
              <a:gd name="connsiteY3" fmla="*/ 68238 h 3029802"/>
              <a:gd name="connsiteX4" fmla="*/ 82582 w 724412"/>
              <a:gd name="connsiteY4" fmla="*/ 109182 h 3029802"/>
              <a:gd name="connsiteX5" fmla="*/ 41639 w 724412"/>
              <a:gd name="connsiteY5" fmla="*/ 204716 h 3029802"/>
              <a:gd name="connsiteX6" fmla="*/ 14343 w 724412"/>
              <a:gd name="connsiteY6" fmla="*/ 272955 h 3029802"/>
              <a:gd name="connsiteX7" fmla="*/ 27991 w 724412"/>
              <a:gd name="connsiteY7" fmla="*/ 627797 h 3029802"/>
              <a:gd name="connsiteX8" fmla="*/ 41639 w 724412"/>
              <a:gd name="connsiteY8" fmla="*/ 696035 h 3029802"/>
              <a:gd name="connsiteX9" fmla="*/ 109878 w 724412"/>
              <a:gd name="connsiteY9" fmla="*/ 791570 h 3029802"/>
              <a:gd name="connsiteX10" fmla="*/ 137173 w 724412"/>
              <a:gd name="connsiteY10" fmla="*/ 846161 h 3029802"/>
              <a:gd name="connsiteX11" fmla="*/ 314594 w 724412"/>
              <a:gd name="connsiteY11" fmla="*/ 968991 h 3029802"/>
              <a:gd name="connsiteX12" fmla="*/ 451072 w 724412"/>
              <a:gd name="connsiteY12" fmla="*/ 1037229 h 3029802"/>
              <a:gd name="connsiteX13" fmla="*/ 560254 w 724412"/>
              <a:gd name="connsiteY13" fmla="*/ 1064525 h 3029802"/>
              <a:gd name="connsiteX14" fmla="*/ 724027 w 724412"/>
              <a:gd name="connsiteY14" fmla="*/ 1009934 h 3029802"/>
              <a:gd name="connsiteX15" fmla="*/ 710379 w 724412"/>
              <a:gd name="connsiteY15" fmla="*/ 955343 h 3029802"/>
              <a:gd name="connsiteX16" fmla="*/ 410128 w 724412"/>
              <a:gd name="connsiteY16" fmla="*/ 968991 h 3029802"/>
              <a:gd name="connsiteX17" fmla="*/ 341890 w 724412"/>
              <a:gd name="connsiteY17" fmla="*/ 982638 h 3029802"/>
              <a:gd name="connsiteX18" fmla="*/ 273651 w 724412"/>
              <a:gd name="connsiteY18" fmla="*/ 1023582 h 3029802"/>
              <a:gd name="connsiteX19" fmla="*/ 246355 w 724412"/>
              <a:gd name="connsiteY19" fmla="*/ 1064525 h 3029802"/>
              <a:gd name="connsiteX20" fmla="*/ 109878 w 724412"/>
              <a:gd name="connsiteY20" fmla="*/ 1228298 h 3029802"/>
              <a:gd name="connsiteX21" fmla="*/ 41639 w 724412"/>
              <a:gd name="connsiteY21" fmla="*/ 1378423 h 3029802"/>
              <a:gd name="connsiteX22" fmla="*/ 27991 w 724412"/>
              <a:gd name="connsiteY22" fmla="*/ 1460310 h 3029802"/>
              <a:gd name="connsiteX23" fmla="*/ 696 w 724412"/>
              <a:gd name="connsiteY23" fmla="*/ 1528549 h 3029802"/>
              <a:gd name="connsiteX24" fmla="*/ 55287 w 724412"/>
              <a:gd name="connsiteY24" fmla="*/ 1856095 h 3029802"/>
              <a:gd name="connsiteX25" fmla="*/ 109878 w 724412"/>
              <a:gd name="connsiteY25" fmla="*/ 1937982 h 3029802"/>
              <a:gd name="connsiteX26" fmla="*/ 150821 w 724412"/>
              <a:gd name="connsiteY26" fmla="*/ 1978925 h 3029802"/>
              <a:gd name="connsiteX27" fmla="*/ 205412 w 724412"/>
              <a:gd name="connsiteY27" fmla="*/ 2019868 h 3029802"/>
              <a:gd name="connsiteX28" fmla="*/ 246355 w 724412"/>
              <a:gd name="connsiteY28" fmla="*/ 2033516 h 3029802"/>
              <a:gd name="connsiteX29" fmla="*/ 369185 w 724412"/>
              <a:gd name="connsiteY29" fmla="*/ 2060811 h 3029802"/>
              <a:gd name="connsiteX30" fmla="*/ 546606 w 724412"/>
              <a:gd name="connsiteY30" fmla="*/ 2047164 h 3029802"/>
              <a:gd name="connsiteX31" fmla="*/ 628493 w 724412"/>
              <a:gd name="connsiteY31" fmla="*/ 2033516 h 3029802"/>
              <a:gd name="connsiteX32" fmla="*/ 669436 w 724412"/>
              <a:gd name="connsiteY32" fmla="*/ 2019868 h 3029802"/>
              <a:gd name="connsiteX33" fmla="*/ 519311 w 724412"/>
              <a:gd name="connsiteY33" fmla="*/ 2047164 h 3029802"/>
              <a:gd name="connsiteX34" fmla="*/ 437424 w 724412"/>
              <a:gd name="connsiteY34" fmla="*/ 2101755 h 3029802"/>
              <a:gd name="connsiteX35" fmla="*/ 341890 w 724412"/>
              <a:gd name="connsiteY35" fmla="*/ 2183641 h 3029802"/>
              <a:gd name="connsiteX36" fmla="*/ 287299 w 724412"/>
              <a:gd name="connsiteY36" fmla="*/ 2265528 h 3029802"/>
              <a:gd name="connsiteX37" fmla="*/ 273651 w 724412"/>
              <a:gd name="connsiteY37" fmla="*/ 2320119 h 3029802"/>
              <a:gd name="connsiteX38" fmla="*/ 246355 w 724412"/>
              <a:gd name="connsiteY38" fmla="*/ 2361062 h 3029802"/>
              <a:gd name="connsiteX39" fmla="*/ 232708 w 724412"/>
              <a:gd name="connsiteY39" fmla="*/ 2442949 h 3029802"/>
              <a:gd name="connsiteX40" fmla="*/ 205412 w 724412"/>
              <a:gd name="connsiteY40" fmla="*/ 2593074 h 3029802"/>
              <a:gd name="connsiteX41" fmla="*/ 232708 w 724412"/>
              <a:gd name="connsiteY41" fmla="*/ 2866029 h 3029802"/>
              <a:gd name="connsiteX42" fmla="*/ 260003 w 724412"/>
              <a:gd name="connsiteY42" fmla="*/ 2947916 h 3029802"/>
              <a:gd name="connsiteX43" fmla="*/ 314594 w 724412"/>
              <a:gd name="connsiteY43" fmla="*/ 3029802 h 3029802"/>
              <a:gd name="connsiteX44" fmla="*/ 355537 w 724412"/>
              <a:gd name="connsiteY44" fmla="*/ 3016155 h 3029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724412" h="3029802">
                <a:moveTo>
                  <a:pt x="314594" y="0"/>
                </a:moveTo>
                <a:cubicBezTo>
                  <a:pt x="282749" y="4549"/>
                  <a:pt x="249871" y="4404"/>
                  <a:pt x="219060" y="13647"/>
                </a:cubicBezTo>
                <a:cubicBezTo>
                  <a:pt x="203349" y="18360"/>
                  <a:pt x="192358" y="32805"/>
                  <a:pt x="178117" y="40943"/>
                </a:cubicBezTo>
                <a:cubicBezTo>
                  <a:pt x="160452" y="51037"/>
                  <a:pt x="141722" y="59140"/>
                  <a:pt x="123525" y="68238"/>
                </a:cubicBezTo>
                <a:cubicBezTo>
                  <a:pt x="109877" y="81886"/>
                  <a:pt x="93800" y="93476"/>
                  <a:pt x="82582" y="109182"/>
                </a:cubicBezTo>
                <a:cubicBezTo>
                  <a:pt x="57358" y="144496"/>
                  <a:pt x="55707" y="167201"/>
                  <a:pt x="41639" y="204716"/>
                </a:cubicBezTo>
                <a:cubicBezTo>
                  <a:pt x="33037" y="227655"/>
                  <a:pt x="23442" y="250209"/>
                  <a:pt x="14343" y="272955"/>
                </a:cubicBezTo>
                <a:cubicBezTo>
                  <a:pt x="18892" y="391236"/>
                  <a:pt x="20370" y="509674"/>
                  <a:pt x="27991" y="627797"/>
                </a:cubicBezTo>
                <a:cubicBezTo>
                  <a:pt x="29484" y="650945"/>
                  <a:pt x="33494" y="674315"/>
                  <a:pt x="41639" y="696035"/>
                </a:cubicBezTo>
                <a:cubicBezTo>
                  <a:pt x="47056" y="710479"/>
                  <a:pt x="106929" y="786852"/>
                  <a:pt x="109878" y="791570"/>
                </a:cubicBezTo>
                <a:cubicBezTo>
                  <a:pt x="120661" y="808822"/>
                  <a:pt x="122787" y="831775"/>
                  <a:pt x="137173" y="846161"/>
                </a:cubicBezTo>
                <a:cubicBezTo>
                  <a:pt x="171437" y="880425"/>
                  <a:pt x="263405" y="941690"/>
                  <a:pt x="314594" y="968991"/>
                </a:cubicBezTo>
                <a:cubicBezTo>
                  <a:pt x="359472" y="992926"/>
                  <a:pt x="401198" y="1027254"/>
                  <a:pt x="451072" y="1037229"/>
                </a:cubicBezTo>
                <a:cubicBezTo>
                  <a:pt x="533418" y="1053698"/>
                  <a:pt x="497305" y="1043541"/>
                  <a:pt x="560254" y="1064525"/>
                </a:cubicBezTo>
                <a:cubicBezTo>
                  <a:pt x="596060" y="1060944"/>
                  <a:pt x="713343" y="1084720"/>
                  <a:pt x="724027" y="1009934"/>
                </a:cubicBezTo>
                <a:cubicBezTo>
                  <a:pt x="726680" y="991365"/>
                  <a:pt x="714928" y="973540"/>
                  <a:pt x="710379" y="955343"/>
                </a:cubicBezTo>
                <a:cubicBezTo>
                  <a:pt x="610295" y="959892"/>
                  <a:pt x="510041" y="961590"/>
                  <a:pt x="410128" y="968991"/>
                </a:cubicBezTo>
                <a:cubicBezTo>
                  <a:pt x="386995" y="970705"/>
                  <a:pt x="363427" y="974023"/>
                  <a:pt x="341890" y="982638"/>
                </a:cubicBezTo>
                <a:cubicBezTo>
                  <a:pt x="317261" y="992490"/>
                  <a:pt x="296397" y="1009934"/>
                  <a:pt x="273651" y="1023582"/>
                </a:cubicBezTo>
                <a:cubicBezTo>
                  <a:pt x="264552" y="1037230"/>
                  <a:pt x="257252" y="1052266"/>
                  <a:pt x="246355" y="1064525"/>
                </a:cubicBezTo>
                <a:cubicBezTo>
                  <a:pt x="205811" y="1110136"/>
                  <a:pt x="131033" y="1164834"/>
                  <a:pt x="109878" y="1228298"/>
                </a:cubicBezTo>
                <a:cubicBezTo>
                  <a:pt x="74194" y="1335350"/>
                  <a:pt x="97385" y="1285513"/>
                  <a:pt x="41639" y="1378423"/>
                </a:cubicBezTo>
                <a:cubicBezTo>
                  <a:pt x="37090" y="1405719"/>
                  <a:pt x="35272" y="1433613"/>
                  <a:pt x="27991" y="1460310"/>
                </a:cubicBezTo>
                <a:cubicBezTo>
                  <a:pt x="21545" y="1483945"/>
                  <a:pt x="1919" y="1504081"/>
                  <a:pt x="696" y="1528549"/>
                </a:cubicBezTo>
                <a:cubicBezTo>
                  <a:pt x="-2759" y="1597645"/>
                  <a:pt x="5320" y="1781144"/>
                  <a:pt x="55287" y="1856095"/>
                </a:cubicBezTo>
                <a:cubicBezTo>
                  <a:pt x="73484" y="1883391"/>
                  <a:pt x="86681" y="1914785"/>
                  <a:pt x="109878" y="1937982"/>
                </a:cubicBezTo>
                <a:cubicBezTo>
                  <a:pt x="123526" y="1951630"/>
                  <a:pt x="136167" y="1966364"/>
                  <a:pt x="150821" y="1978925"/>
                </a:cubicBezTo>
                <a:cubicBezTo>
                  <a:pt x="168091" y="1993728"/>
                  <a:pt x="185663" y="2008583"/>
                  <a:pt x="205412" y="2019868"/>
                </a:cubicBezTo>
                <a:cubicBezTo>
                  <a:pt x="217902" y="2027005"/>
                  <a:pt x="232523" y="2029564"/>
                  <a:pt x="246355" y="2033516"/>
                </a:cubicBezTo>
                <a:cubicBezTo>
                  <a:pt x="291333" y="2046367"/>
                  <a:pt x="322273" y="2051429"/>
                  <a:pt x="369185" y="2060811"/>
                </a:cubicBezTo>
                <a:cubicBezTo>
                  <a:pt x="428325" y="2056262"/>
                  <a:pt x="487617" y="2053373"/>
                  <a:pt x="546606" y="2047164"/>
                </a:cubicBezTo>
                <a:cubicBezTo>
                  <a:pt x="574126" y="2044267"/>
                  <a:pt x="601480" y="2039519"/>
                  <a:pt x="628493" y="2033516"/>
                </a:cubicBezTo>
                <a:cubicBezTo>
                  <a:pt x="642536" y="2030395"/>
                  <a:pt x="683822" y="2019868"/>
                  <a:pt x="669436" y="2019868"/>
                </a:cubicBezTo>
                <a:cubicBezTo>
                  <a:pt x="620535" y="2019868"/>
                  <a:pt x="567091" y="2035219"/>
                  <a:pt x="519311" y="2047164"/>
                </a:cubicBezTo>
                <a:cubicBezTo>
                  <a:pt x="492015" y="2065361"/>
                  <a:pt x="464299" y="2082943"/>
                  <a:pt x="437424" y="2101755"/>
                </a:cubicBezTo>
                <a:cubicBezTo>
                  <a:pt x="406155" y="2123643"/>
                  <a:pt x="366026" y="2152609"/>
                  <a:pt x="341890" y="2183641"/>
                </a:cubicBezTo>
                <a:cubicBezTo>
                  <a:pt x="321750" y="2209536"/>
                  <a:pt x="287299" y="2265528"/>
                  <a:pt x="287299" y="2265528"/>
                </a:cubicBezTo>
                <a:cubicBezTo>
                  <a:pt x="282750" y="2283725"/>
                  <a:pt x="281040" y="2302879"/>
                  <a:pt x="273651" y="2320119"/>
                </a:cubicBezTo>
                <a:cubicBezTo>
                  <a:pt x="267190" y="2335195"/>
                  <a:pt x="251542" y="2345501"/>
                  <a:pt x="246355" y="2361062"/>
                </a:cubicBezTo>
                <a:cubicBezTo>
                  <a:pt x="237604" y="2387314"/>
                  <a:pt x="237658" y="2415723"/>
                  <a:pt x="232708" y="2442949"/>
                </a:cubicBezTo>
                <a:cubicBezTo>
                  <a:pt x="194540" y="2652879"/>
                  <a:pt x="245650" y="2351651"/>
                  <a:pt x="205412" y="2593074"/>
                </a:cubicBezTo>
                <a:cubicBezTo>
                  <a:pt x="211218" y="2680157"/>
                  <a:pt x="208830" y="2778478"/>
                  <a:pt x="232708" y="2866029"/>
                </a:cubicBezTo>
                <a:cubicBezTo>
                  <a:pt x="240278" y="2893787"/>
                  <a:pt x="244043" y="2923976"/>
                  <a:pt x="260003" y="2947916"/>
                </a:cubicBezTo>
                <a:lnTo>
                  <a:pt x="314594" y="3029802"/>
                </a:lnTo>
                <a:lnTo>
                  <a:pt x="355537" y="3016155"/>
                </a:lnTo>
              </a:path>
            </a:pathLst>
          </a:custGeom>
          <a:noFill/>
          <a:ln w="38100">
            <a:solidFill>
              <a:srgbClr val="0089F0"/>
            </a:solidFill>
            <a:prstDash val="sysDash"/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 rot="1389110">
            <a:off x="8426598" y="2780333"/>
            <a:ext cx="723331" cy="550466"/>
          </a:xfrm>
          <a:custGeom>
            <a:avLst/>
            <a:gdLst>
              <a:gd name="connsiteX0" fmla="*/ 0 w 723331"/>
              <a:gd name="connsiteY0" fmla="*/ 522221 h 522221"/>
              <a:gd name="connsiteX1" fmla="*/ 13648 w 723331"/>
              <a:gd name="connsiteY1" fmla="*/ 290209 h 522221"/>
              <a:gd name="connsiteX2" fmla="*/ 40943 w 723331"/>
              <a:gd name="connsiteY2" fmla="*/ 153732 h 522221"/>
              <a:gd name="connsiteX3" fmla="*/ 95534 w 723331"/>
              <a:gd name="connsiteY3" fmla="*/ 71845 h 522221"/>
              <a:gd name="connsiteX4" fmla="*/ 136478 w 723331"/>
              <a:gd name="connsiteY4" fmla="*/ 44550 h 522221"/>
              <a:gd name="connsiteX5" fmla="*/ 723331 w 723331"/>
              <a:gd name="connsiteY5" fmla="*/ 17254 h 522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3331" h="522221">
                <a:moveTo>
                  <a:pt x="0" y="522221"/>
                </a:moveTo>
                <a:cubicBezTo>
                  <a:pt x="4549" y="444884"/>
                  <a:pt x="7214" y="367412"/>
                  <a:pt x="13648" y="290209"/>
                </a:cubicBezTo>
                <a:cubicBezTo>
                  <a:pt x="15376" y="269472"/>
                  <a:pt x="23365" y="185374"/>
                  <a:pt x="40943" y="153732"/>
                </a:cubicBezTo>
                <a:cubicBezTo>
                  <a:pt x="56874" y="125055"/>
                  <a:pt x="68238" y="90042"/>
                  <a:pt x="95534" y="71845"/>
                </a:cubicBezTo>
                <a:cubicBezTo>
                  <a:pt x="109182" y="62747"/>
                  <a:pt x="121489" y="51212"/>
                  <a:pt x="136478" y="44550"/>
                </a:cubicBezTo>
                <a:cubicBezTo>
                  <a:pt x="317660" y="-35975"/>
                  <a:pt x="542875" y="17254"/>
                  <a:pt x="723331" y="17254"/>
                </a:cubicBezTo>
              </a:path>
            </a:pathLst>
          </a:custGeom>
          <a:noFill/>
          <a:ln w="38100">
            <a:solidFill>
              <a:schemeClr val="bg1">
                <a:lumMod val="7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895425" y="4509856"/>
            <a:ext cx="2894121" cy="372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909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>
            <a:off x="5090615" y="2347414"/>
            <a:ext cx="1285516" cy="2082741"/>
          </a:xfrm>
          <a:custGeom>
            <a:avLst/>
            <a:gdLst>
              <a:gd name="connsiteX0" fmla="*/ 109182 w 1285516"/>
              <a:gd name="connsiteY0" fmla="*/ 0 h 1596788"/>
              <a:gd name="connsiteX1" fmla="*/ 68239 w 1285516"/>
              <a:gd name="connsiteY1" fmla="*/ 81886 h 1596788"/>
              <a:gd name="connsiteX2" fmla="*/ 40943 w 1285516"/>
              <a:gd name="connsiteY2" fmla="*/ 122830 h 1596788"/>
              <a:gd name="connsiteX3" fmla="*/ 27295 w 1285516"/>
              <a:gd name="connsiteY3" fmla="*/ 191069 h 1596788"/>
              <a:gd name="connsiteX4" fmla="*/ 13648 w 1285516"/>
              <a:gd name="connsiteY4" fmla="*/ 232012 h 1596788"/>
              <a:gd name="connsiteX5" fmla="*/ 0 w 1285516"/>
              <a:gd name="connsiteY5" fmla="*/ 300251 h 1596788"/>
              <a:gd name="connsiteX6" fmla="*/ 13648 w 1285516"/>
              <a:gd name="connsiteY6" fmla="*/ 559558 h 1596788"/>
              <a:gd name="connsiteX7" fmla="*/ 27295 w 1285516"/>
              <a:gd name="connsiteY7" fmla="*/ 600501 h 1596788"/>
              <a:gd name="connsiteX8" fmla="*/ 54591 w 1285516"/>
              <a:gd name="connsiteY8" fmla="*/ 668740 h 1596788"/>
              <a:gd name="connsiteX9" fmla="*/ 95534 w 1285516"/>
              <a:gd name="connsiteY9" fmla="*/ 764275 h 1596788"/>
              <a:gd name="connsiteX10" fmla="*/ 177421 w 1285516"/>
              <a:gd name="connsiteY10" fmla="*/ 846161 h 1596788"/>
              <a:gd name="connsiteX11" fmla="*/ 313898 w 1285516"/>
              <a:gd name="connsiteY11" fmla="*/ 955343 h 1596788"/>
              <a:gd name="connsiteX12" fmla="*/ 354842 w 1285516"/>
              <a:gd name="connsiteY12" fmla="*/ 982639 h 1596788"/>
              <a:gd name="connsiteX13" fmla="*/ 409433 w 1285516"/>
              <a:gd name="connsiteY13" fmla="*/ 996286 h 1596788"/>
              <a:gd name="connsiteX14" fmla="*/ 464024 w 1285516"/>
              <a:gd name="connsiteY14" fmla="*/ 1023582 h 1596788"/>
              <a:gd name="connsiteX15" fmla="*/ 736979 w 1285516"/>
              <a:gd name="connsiteY15" fmla="*/ 996286 h 1596788"/>
              <a:gd name="connsiteX16" fmla="*/ 777922 w 1285516"/>
              <a:gd name="connsiteY16" fmla="*/ 968991 h 1596788"/>
              <a:gd name="connsiteX17" fmla="*/ 791570 w 1285516"/>
              <a:gd name="connsiteY17" fmla="*/ 928048 h 1596788"/>
              <a:gd name="connsiteX18" fmla="*/ 805218 w 1285516"/>
              <a:gd name="connsiteY18" fmla="*/ 832513 h 1596788"/>
              <a:gd name="connsiteX19" fmla="*/ 764275 w 1285516"/>
              <a:gd name="connsiteY19" fmla="*/ 805218 h 1596788"/>
              <a:gd name="connsiteX20" fmla="*/ 709684 w 1285516"/>
              <a:gd name="connsiteY20" fmla="*/ 818866 h 1596788"/>
              <a:gd name="connsiteX21" fmla="*/ 668740 w 1285516"/>
              <a:gd name="connsiteY21" fmla="*/ 900752 h 1596788"/>
              <a:gd name="connsiteX22" fmla="*/ 641445 w 1285516"/>
              <a:gd name="connsiteY22" fmla="*/ 941695 h 1596788"/>
              <a:gd name="connsiteX23" fmla="*/ 614149 w 1285516"/>
              <a:gd name="connsiteY23" fmla="*/ 996286 h 1596788"/>
              <a:gd name="connsiteX24" fmla="*/ 614149 w 1285516"/>
              <a:gd name="connsiteY24" fmla="*/ 1214651 h 1596788"/>
              <a:gd name="connsiteX25" fmla="*/ 641445 w 1285516"/>
              <a:gd name="connsiteY25" fmla="*/ 1269242 h 1596788"/>
              <a:gd name="connsiteX26" fmla="*/ 696036 w 1285516"/>
              <a:gd name="connsiteY26" fmla="*/ 1310185 h 1596788"/>
              <a:gd name="connsiteX27" fmla="*/ 818866 w 1285516"/>
              <a:gd name="connsiteY27" fmla="*/ 1364776 h 1596788"/>
              <a:gd name="connsiteX28" fmla="*/ 1009934 w 1285516"/>
              <a:gd name="connsiteY28" fmla="*/ 1405719 h 1596788"/>
              <a:gd name="connsiteX29" fmla="*/ 1064525 w 1285516"/>
              <a:gd name="connsiteY29" fmla="*/ 1419367 h 1596788"/>
              <a:gd name="connsiteX30" fmla="*/ 1269242 w 1285516"/>
              <a:gd name="connsiteY30" fmla="*/ 1446663 h 1596788"/>
              <a:gd name="connsiteX31" fmla="*/ 1282889 w 1285516"/>
              <a:gd name="connsiteY31" fmla="*/ 1596788 h 1596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285516" h="1596788">
                <a:moveTo>
                  <a:pt x="109182" y="0"/>
                </a:moveTo>
                <a:cubicBezTo>
                  <a:pt x="95534" y="27295"/>
                  <a:pt x="83059" y="55209"/>
                  <a:pt x="68239" y="81886"/>
                </a:cubicBezTo>
                <a:cubicBezTo>
                  <a:pt x="60273" y="96225"/>
                  <a:pt x="46702" y="107472"/>
                  <a:pt x="40943" y="122830"/>
                </a:cubicBezTo>
                <a:cubicBezTo>
                  <a:pt x="32798" y="144550"/>
                  <a:pt x="32921" y="168565"/>
                  <a:pt x="27295" y="191069"/>
                </a:cubicBezTo>
                <a:cubicBezTo>
                  <a:pt x="23806" y="205025"/>
                  <a:pt x="17137" y="218056"/>
                  <a:pt x="13648" y="232012"/>
                </a:cubicBezTo>
                <a:cubicBezTo>
                  <a:pt x="8022" y="254516"/>
                  <a:pt x="4549" y="277505"/>
                  <a:pt x="0" y="300251"/>
                </a:cubicBezTo>
                <a:cubicBezTo>
                  <a:pt x="4549" y="386687"/>
                  <a:pt x="5812" y="473358"/>
                  <a:pt x="13648" y="559558"/>
                </a:cubicBezTo>
                <a:cubicBezTo>
                  <a:pt x="14950" y="573885"/>
                  <a:pt x="22244" y="587031"/>
                  <a:pt x="27295" y="600501"/>
                </a:cubicBezTo>
                <a:cubicBezTo>
                  <a:pt x="35897" y="623440"/>
                  <a:pt x="45989" y="645801"/>
                  <a:pt x="54591" y="668740"/>
                </a:cubicBezTo>
                <a:cubicBezTo>
                  <a:pt x="66771" y="701219"/>
                  <a:pt x="72980" y="736083"/>
                  <a:pt x="95534" y="764275"/>
                </a:cubicBezTo>
                <a:cubicBezTo>
                  <a:pt x="119648" y="794418"/>
                  <a:pt x="150125" y="818866"/>
                  <a:pt x="177421" y="846161"/>
                </a:cubicBezTo>
                <a:cubicBezTo>
                  <a:pt x="255210" y="923949"/>
                  <a:pt x="210598" y="886476"/>
                  <a:pt x="313898" y="955343"/>
                </a:cubicBezTo>
                <a:cubicBezTo>
                  <a:pt x="327546" y="964442"/>
                  <a:pt x="338929" y="978661"/>
                  <a:pt x="354842" y="982639"/>
                </a:cubicBezTo>
                <a:lnTo>
                  <a:pt x="409433" y="996286"/>
                </a:lnTo>
                <a:cubicBezTo>
                  <a:pt x="427630" y="1005385"/>
                  <a:pt x="443702" y="1022614"/>
                  <a:pt x="464024" y="1023582"/>
                </a:cubicBezTo>
                <a:cubicBezTo>
                  <a:pt x="474956" y="1024103"/>
                  <a:pt x="666261" y="1031645"/>
                  <a:pt x="736979" y="996286"/>
                </a:cubicBezTo>
                <a:cubicBezTo>
                  <a:pt x="751650" y="988951"/>
                  <a:pt x="764274" y="978089"/>
                  <a:pt x="777922" y="968991"/>
                </a:cubicBezTo>
                <a:cubicBezTo>
                  <a:pt x="782471" y="955343"/>
                  <a:pt x="785136" y="940915"/>
                  <a:pt x="791570" y="928048"/>
                </a:cubicBezTo>
                <a:cubicBezTo>
                  <a:pt x="812875" y="885438"/>
                  <a:pt x="841593" y="887075"/>
                  <a:pt x="805218" y="832513"/>
                </a:cubicBezTo>
                <a:cubicBezTo>
                  <a:pt x="796120" y="818865"/>
                  <a:pt x="777923" y="814316"/>
                  <a:pt x="764275" y="805218"/>
                </a:cubicBezTo>
                <a:cubicBezTo>
                  <a:pt x="746078" y="809767"/>
                  <a:pt x="725291" y="808461"/>
                  <a:pt x="709684" y="818866"/>
                </a:cubicBezTo>
                <a:cubicBezTo>
                  <a:pt x="680349" y="838422"/>
                  <a:pt x="682364" y="873503"/>
                  <a:pt x="668740" y="900752"/>
                </a:cubicBezTo>
                <a:cubicBezTo>
                  <a:pt x="661405" y="915423"/>
                  <a:pt x="649583" y="927454"/>
                  <a:pt x="641445" y="941695"/>
                </a:cubicBezTo>
                <a:cubicBezTo>
                  <a:pt x="631351" y="959359"/>
                  <a:pt x="623248" y="978089"/>
                  <a:pt x="614149" y="996286"/>
                </a:cubicBezTo>
                <a:cubicBezTo>
                  <a:pt x="590934" y="1089147"/>
                  <a:pt x="588082" y="1075630"/>
                  <a:pt x="614149" y="1214651"/>
                </a:cubicBezTo>
                <a:cubicBezTo>
                  <a:pt x="617898" y="1234647"/>
                  <a:pt x="628205" y="1253795"/>
                  <a:pt x="641445" y="1269242"/>
                </a:cubicBezTo>
                <a:cubicBezTo>
                  <a:pt x="656248" y="1286512"/>
                  <a:pt x="677527" y="1296964"/>
                  <a:pt x="696036" y="1310185"/>
                </a:cubicBezTo>
                <a:cubicBezTo>
                  <a:pt x="744296" y="1344657"/>
                  <a:pt x="750576" y="1347703"/>
                  <a:pt x="818866" y="1364776"/>
                </a:cubicBezTo>
                <a:cubicBezTo>
                  <a:pt x="1062345" y="1425647"/>
                  <a:pt x="811784" y="1366090"/>
                  <a:pt x="1009934" y="1405719"/>
                </a:cubicBezTo>
                <a:cubicBezTo>
                  <a:pt x="1028327" y="1409398"/>
                  <a:pt x="1046071" y="1416012"/>
                  <a:pt x="1064525" y="1419367"/>
                </a:cubicBezTo>
                <a:cubicBezTo>
                  <a:pt x="1105960" y="1426901"/>
                  <a:pt x="1231221" y="1441910"/>
                  <a:pt x="1269242" y="1446663"/>
                </a:cubicBezTo>
                <a:cubicBezTo>
                  <a:pt x="1294397" y="1522133"/>
                  <a:pt x="1282889" y="1473220"/>
                  <a:pt x="1282889" y="1596788"/>
                </a:cubicBezTo>
              </a:path>
            </a:pathLst>
          </a:custGeom>
          <a:noFill/>
          <a:ln w="38100">
            <a:solidFill>
              <a:srgbClr val="0089F0"/>
            </a:solidFill>
            <a:prstDash val="sysDash"/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215806" y="462759"/>
            <a:ext cx="6968841" cy="2419755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264471" y="508380"/>
            <a:ext cx="6968841" cy="2419755"/>
          </a:xfrm>
          <a:prstGeom prst="roundRect">
            <a:avLst>
              <a:gd name="adj" fmla="val 0"/>
            </a:avLst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3247094" y="4657386"/>
            <a:ext cx="5851520" cy="1050877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3292480" y="4706476"/>
            <a:ext cx="5851520" cy="1050877"/>
          </a:xfrm>
          <a:prstGeom prst="roundRect">
            <a:avLst>
              <a:gd name="adj" fmla="val 0"/>
            </a:avLst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44347" y="532318"/>
            <a:ext cx="7412298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40000"/>
              </a:lnSpc>
              <a:buFont typeface="Wingdings" panose="05000000000000000000" pitchFamily="2" charset="2"/>
              <a:buChar char="n"/>
            </a:pPr>
            <a:r>
              <a:rPr lang="zh-CN" altLang="en-US" sz="3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这个问题，我会给你答复的。</a:t>
            </a:r>
            <a:endParaRPr lang="en-US" altLang="zh-CN" sz="3600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marL="571500" indent="-571500">
              <a:lnSpc>
                <a:spcPct val="140000"/>
              </a:lnSpc>
              <a:buFont typeface="Wingdings" panose="05000000000000000000" pitchFamily="2" charset="2"/>
              <a:buChar char="n"/>
            </a:pPr>
            <a:r>
              <a:rPr lang="zh-CN" altLang="en-US" sz="36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把</a:t>
            </a:r>
            <a:r>
              <a:rPr lang="zh-CN" altLang="en-US" sz="3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这个问题备忘录给我送来。</a:t>
            </a:r>
            <a:endParaRPr lang="en-US" altLang="zh-CN" sz="3600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marL="571500" indent="-571500">
              <a:lnSpc>
                <a:spcPct val="140000"/>
              </a:lnSpc>
              <a:buFont typeface="Wingdings" panose="05000000000000000000" pitchFamily="2" charset="2"/>
              <a:buChar char="n"/>
            </a:pPr>
            <a:r>
              <a:rPr lang="zh-CN" altLang="en-US" sz="3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需要帮助的话，尽管告诉我。</a:t>
            </a:r>
            <a:endParaRPr lang="en-US" altLang="zh-CN" sz="3600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9376012" y="4143686"/>
            <a:ext cx="2697456" cy="258885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310272" y="5008144"/>
            <a:ext cx="61863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下属：好的经理，等您回复。</a:t>
            </a:r>
            <a:endParaRPr lang="zh-CN" altLang="en-US" sz="36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4" name="矩形 13"/>
          <p:cNvSpPr/>
          <p:nvPr/>
        </p:nvSpPr>
        <p:spPr>
          <a:xfrm rot="20852079">
            <a:off x="7456919" y="1316496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是不是经常用这几句？</a:t>
            </a:r>
            <a:endParaRPr lang="zh-CN" altLang="en-US" sz="2800" b="1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94848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3662" y="1464593"/>
            <a:ext cx="1309945" cy="1257207"/>
          </a:xfrm>
          <a:prstGeom prst="rect">
            <a:avLst/>
          </a:prstGeom>
        </p:spPr>
      </p:pic>
      <p:sp>
        <p:nvSpPr>
          <p:cNvPr id="6" name="平行四边形 5"/>
          <p:cNvSpPr/>
          <p:nvPr/>
        </p:nvSpPr>
        <p:spPr>
          <a:xfrm>
            <a:off x="9762404" y="5129494"/>
            <a:ext cx="2538000" cy="1515600"/>
          </a:xfrm>
          <a:prstGeom prst="parallelogram">
            <a:avLst>
              <a:gd name="adj" fmla="val 39634"/>
            </a:avLst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/>
          <p:cNvSpPr/>
          <p:nvPr/>
        </p:nvSpPr>
        <p:spPr>
          <a:xfrm>
            <a:off x="-259307" y="218364"/>
            <a:ext cx="2538483" cy="1514902"/>
          </a:xfrm>
          <a:prstGeom prst="parallelogram">
            <a:avLst>
              <a:gd name="adj" fmla="val 39634"/>
            </a:avLst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平行四边形 11"/>
          <p:cNvSpPr/>
          <p:nvPr/>
        </p:nvSpPr>
        <p:spPr>
          <a:xfrm>
            <a:off x="7034118" y="4159998"/>
            <a:ext cx="4822920" cy="1882222"/>
          </a:xfrm>
          <a:prstGeom prst="parallelogram">
            <a:avLst>
              <a:gd name="adj" fmla="val 39634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平行四边形 10"/>
          <p:cNvSpPr/>
          <p:nvPr/>
        </p:nvSpPr>
        <p:spPr>
          <a:xfrm>
            <a:off x="334013" y="823751"/>
            <a:ext cx="4822920" cy="1898049"/>
          </a:xfrm>
          <a:prstGeom prst="parallelogram">
            <a:avLst>
              <a:gd name="adj" fmla="val 39634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34013" y="250788"/>
            <a:ext cx="5888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下属：</a:t>
            </a:r>
            <a:endParaRPr lang="zh-CN" altLang="en-US" sz="36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68589" y="6032581"/>
            <a:ext cx="2431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经理</a:t>
            </a:r>
            <a:r>
              <a:rPr lang="zh-CN" altLang="en-US" sz="3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：</a:t>
            </a:r>
            <a:endParaRPr lang="zh-CN" altLang="en-US" sz="36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693007" y="4450633"/>
            <a:ext cx="377539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无言以对</a:t>
            </a:r>
            <a:endParaRPr lang="en-US" altLang="zh-CN" sz="4000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r>
              <a:rPr lang="zh-CN" altLang="en-US" sz="4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还是继续推迟？</a:t>
            </a:r>
            <a:endParaRPr lang="zh-CN" altLang="en-US" sz="40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56127" y="1137080"/>
            <a:ext cx="377539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领导还不解决</a:t>
            </a:r>
            <a:endParaRPr lang="en-US" altLang="zh-CN" sz="4000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r>
              <a:rPr lang="zh-CN" altLang="en-US" sz="4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没效率</a:t>
            </a:r>
            <a:r>
              <a:rPr lang="zh-CN" altLang="en-US" sz="40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！</a:t>
            </a:r>
            <a:r>
              <a:rPr lang="zh-CN" altLang="en-US" sz="4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无能！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939282" y="3049313"/>
            <a:ext cx="85656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经理，问题进行的怎么样</a:t>
            </a:r>
            <a:r>
              <a:rPr lang="zh-CN" altLang="en-US" sz="5400" dirty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？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666166" y="4689882"/>
            <a:ext cx="1400919" cy="1342699"/>
          </a:xfrm>
          <a:prstGeom prst="rect">
            <a:avLst/>
          </a:prstGeom>
        </p:spPr>
      </p:pic>
      <p:sp>
        <p:nvSpPr>
          <p:cNvPr id="25" name="任意多边形 24"/>
          <p:cNvSpPr/>
          <p:nvPr/>
        </p:nvSpPr>
        <p:spPr>
          <a:xfrm rot="11033882">
            <a:off x="2639799" y="3978783"/>
            <a:ext cx="3315115" cy="1422198"/>
          </a:xfrm>
          <a:custGeom>
            <a:avLst/>
            <a:gdLst>
              <a:gd name="connsiteX0" fmla="*/ 2006221 w 2060812"/>
              <a:gd name="connsiteY0" fmla="*/ 1064525 h 1064525"/>
              <a:gd name="connsiteX1" fmla="*/ 2047164 w 2060812"/>
              <a:gd name="connsiteY1" fmla="*/ 955343 h 1064525"/>
              <a:gd name="connsiteX2" fmla="*/ 2060812 w 2060812"/>
              <a:gd name="connsiteY2" fmla="*/ 900752 h 1064525"/>
              <a:gd name="connsiteX3" fmla="*/ 2047164 w 2060812"/>
              <a:gd name="connsiteY3" fmla="*/ 641444 h 1064525"/>
              <a:gd name="connsiteX4" fmla="*/ 2019869 w 2060812"/>
              <a:gd name="connsiteY4" fmla="*/ 559558 h 1064525"/>
              <a:gd name="connsiteX5" fmla="*/ 1978925 w 2060812"/>
              <a:gd name="connsiteY5" fmla="*/ 532262 h 1064525"/>
              <a:gd name="connsiteX6" fmla="*/ 1897039 w 2060812"/>
              <a:gd name="connsiteY6" fmla="*/ 464024 h 1064525"/>
              <a:gd name="connsiteX7" fmla="*/ 1801504 w 2060812"/>
              <a:gd name="connsiteY7" fmla="*/ 436728 h 1064525"/>
              <a:gd name="connsiteX8" fmla="*/ 1746913 w 2060812"/>
              <a:gd name="connsiteY8" fmla="*/ 409433 h 1064525"/>
              <a:gd name="connsiteX9" fmla="*/ 1555845 w 2060812"/>
              <a:gd name="connsiteY9" fmla="*/ 368489 h 1064525"/>
              <a:gd name="connsiteX10" fmla="*/ 1337481 w 2060812"/>
              <a:gd name="connsiteY10" fmla="*/ 341194 h 1064525"/>
              <a:gd name="connsiteX11" fmla="*/ 1064525 w 2060812"/>
              <a:gd name="connsiteY11" fmla="*/ 354841 h 1064525"/>
              <a:gd name="connsiteX12" fmla="*/ 968991 w 2060812"/>
              <a:gd name="connsiteY12" fmla="*/ 395785 h 1064525"/>
              <a:gd name="connsiteX13" fmla="*/ 928048 w 2060812"/>
              <a:gd name="connsiteY13" fmla="*/ 409433 h 1064525"/>
              <a:gd name="connsiteX14" fmla="*/ 887104 w 2060812"/>
              <a:gd name="connsiteY14" fmla="*/ 559558 h 1064525"/>
              <a:gd name="connsiteX15" fmla="*/ 1023582 w 2060812"/>
              <a:gd name="connsiteY15" fmla="*/ 545910 h 1064525"/>
              <a:gd name="connsiteX16" fmla="*/ 1105469 w 2060812"/>
              <a:gd name="connsiteY16" fmla="*/ 504967 h 1064525"/>
              <a:gd name="connsiteX17" fmla="*/ 1146412 w 2060812"/>
              <a:gd name="connsiteY17" fmla="*/ 491319 h 1064525"/>
              <a:gd name="connsiteX18" fmla="*/ 1187355 w 2060812"/>
              <a:gd name="connsiteY18" fmla="*/ 464024 h 1064525"/>
              <a:gd name="connsiteX19" fmla="*/ 1269242 w 2060812"/>
              <a:gd name="connsiteY19" fmla="*/ 423080 h 1064525"/>
              <a:gd name="connsiteX20" fmla="*/ 1296537 w 2060812"/>
              <a:gd name="connsiteY20" fmla="*/ 382137 h 1064525"/>
              <a:gd name="connsiteX21" fmla="*/ 1282889 w 2060812"/>
              <a:gd name="connsiteY21" fmla="*/ 245659 h 1064525"/>
              <a:gd name="connsiteX22" fmla="*/ 1187355 w 2060812"/>
              <a:gd name="connsiteY22" fmla="*/ 163773 h 1064525"/>
              <a:gd name="connsiteX23" fmla="*/ 1037230 w 2060812"/>
              <a:gd name="connsiteY23" fmla="*/ 109182 h 1064525"/>
              <a:gd name="connsiteX24" fmla="*/ 955343 w 2060812"/>
              <a:gd name="connsiteY24" fmla="*/ 81886 h 1064525"/>
              <a:gd name="connsiteX25" fmla="*/ 805218 w 2060812"/>
              <a:gd name="connsiteY25" fmla="*/ 40943 h 1064525"/>
              <a:gd name="connsiteX26" fmla="*/ 696036 w 2060812"/>
              <a:gd name="connsiteY26" fmla="*/ 27295 h 1064525"/>
              <a:gd name="connsiteX27" fmla="*/ 614149 w 2060812"/>
              <a:gd name="connsiteY27" fmla="*/ 13647 h 1064525"/>
              <a:gd name="connsiteX28" fmla="*/ 423081 w 2060812"/>
              <a:gd name="connsiteY28" fmla="*/ 0 h 1064525"/>
              <a:gd name="connsiteX29" fmla="*/ 40943 w 2060812"/>
              <a:gd name="connsiteY29" fmla="*/ 13647 h 1064525"/>
              <a:gd name="connsiteX30" fmla="*/ 0 w 2060812"/>
              <a:gd name="connsiteY30" fmla="*/ 27295 h 106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060812" h="1064525">
                <a:moveTo>
                  <a:pt x="2006221" y="1064525"/>
                </a:moveTo>
                <a:cubicBezTo>
                  <a:pt x="2020639" y="1028480"/>
                  <a:pt x="2036468" y="992779"/>
                  <a:pt x="2047164" y="955343"/>
                </a:cubicBezTo>
                <a:cubicBezTo>
                  <a:pt x="2052317" y="937308"/>
                  <a:pt x="2056263" y="918949"/>
                  <a:pt x="2060812" y="900752"/>
                </a:cubicBezTo>
                <a:cubicBezTo>
                  <a:pt x="2056263" y="814316"/>
                  <a:pt x="2057477" y="727383"/>
                  <a:pt x="2047164" y="641444"/>
                </a:cubicBezTo>
                <a:cubicBezTo>
                  <a:pt x="2043736" y="612877"/>
                  <a:pt x="2043809" y="575518"/>
                  <a:pt x="2019869" y="559558"/>
                </a:cubicBezTo>
                <a:cubicBezTo>
                  <a:pt x="2006221" y="550459"/>
                  <a:pt x="1991526" y="542763"/>
                  <a:pt x="1978925" y="532262"/>
                </a:cubicBezTo>
                <a:cubicBezTo>
                  <a:pt x="1933650" y="494533"/>
                  <a:pt x="1947866" y="489437"/>
                  <a:pt x="1897039" y="464024"/>
                </a:cubicBezTo>
                <a:cubicBezTo>
                  <a:pt x="1864045" y="447527"/>
                  <a:pt x="1836486" y="449846"/>
                  <a:pt x="1801504" y="436728"/>
                </a:cubicBezTo>
                <a:cubicBezTo>
                  <a:pt x="1782455" y="429585"/>
                  <a:pt x="1766214" y="415867"/>
                  <a:pt x="1746913" y="409433"/>
                </a:cubicBezTo>
                <a:cubicBezTo>
                  <a:pt x="1685553" y="388980"/>
                  <a:pt x="1619657" y="378306"/>
                  <a:pt x="1555845" y="368489"/>
                </a:cubicBezTo>
                <a:cubicBezTo>
                  <a:pt x="1454579" y="352909"/>
                  <a:pt x="1447397" y="353406"/>
                  <a:pt x="1337481" y="341194"/>
                </a:cubicBezTo>
                <a:cubicBezTo>
                  <a:pt x="1246496" y="345743"/>
                  <a:pt x="1155282" y="346949"/>
                  <a:pt x="1064525" y="354841"/>
                </a:cubicBezTo>
                <a:cubicBezTo>
                  <a:pt x="1037757" y="357169"/>
                  <a:pt x="989107" y="387164"/>
                  <a:pt x="968991" y="395785"/>
                </a:cubicBezTo>
                <a:cubicBezTo>
                  <a:pt x="955768" y="401452"/>
                  <a:pt x="941696" y="404884"/>
                  <a:pt x="928048" y="409433"/>
                </a:cubicBezTo>
                <a:cubicBezTo>
                  <a:pt x="860590" y="510620"/>
                  <a:pt x="867024" y="459151"/>
                  <a:pt x="887104" y="559558"/>
                </a:cubicBezTo>
                <a:cubicBezTo>
                  <a:pt x="932597" y="555009"/>
                  <a:pt x="978394" y="552862"/>
                  <a:pt x="1023582" y="545910"/>
                </a:cubicBezTo>
                <a:cubicBezTo>
                  <a:pt x="1073129" y="538287"/>
                  <a:pt x="1060488" y="527457"/>
                  <a:pt x="1105469" y="504967"/>
                </a:cubicBezTo>
                <a:cubicBezTo>
                  <a:pt x="1118336" y="498533"/>
                  <a:pt x="1133545" y="497753"/>
                  <a:pt x="1146412" y="491319"/>
                </a:cubicBezTo>
                <a:cubicBezTo>
                  <a:pt x="1161083" y="483984"/>
                  <a:pt x="1172684" y="471359"/>
                  <a:pt x="1187355" y="464024"/>
                </a:cubicBezTo>
                <a:cubicBezTo>
                  <a:pt x="1300360" y="407521"/>
                  <a:pt x="1151905" y="501304"/>
                  <a:pt x="1269242" y="423080"/>
                </a:cubicBezTo>
                <a:cubicBezTo>
                  <a:pt x="1278340" y="409432"/>
                  <a:pt x="1295279" y="398491"/>
                  <a:pt x="1296537" y="382137"/>
                </a:cubicBezTo>
                <a:cubicBezTo>
                  <a:pt x="1300043" y="336552"/>
                  <a:pt x="1296334" y="289357"/>
                  <a:pt x="1282889" y="245659"/>
                </a:cubicBezTo>
                <a:cubicBezTo>
                  <a:pt x="1277300" y="227496"/>
                  <a:pt x="1196766" y="170495"/>
                  <a:pt x="1187355" y="163773"/>
                </a:cubicBezTo>
                <a:cubicBezTo>
                  <a:pt x="1112250" y="110126"/>
                  <a:pt x="1169069" y="153129"/>
                  <a:pt x="1037230" y="109182"/>
                </a:cubicBezTo>
                <a:lnTo>
                  <a:pt x="955343" y="81886"/>
                </a:lnTo>
                <a:cubicBezTo>
                  <a:pt x="907141" y="65818"/>
                  <a:pt x="854481" y="47101"/>
                  <a:pt x="805218" y="40943"/>
                </a:cubicBezTo>
                <a:lnTo>
                  <a:pt x="696036" y="27295"/>
                </a:lnTo>
                <a:cubicBezTo>
                  <a:pt x="668642" y="23382"/>
                  <a:pt x="641684" y="16400"/>
                  <a:pt x="614149" y="13647"/>
                </a:cubicBezTo>
                <a:cubicBezTo>
                  <a:pt x="550614" y="7294"/>
                  <a:pt x="486770" y="4549"/>
                  <a:pt x="423081" y="0"/>
                </a:cubicBezTo>
                <a:cubicBezTo>
                  <a:pt x="295702" y="4549"/>
                  <a:pt x="168139" y="5441"/>
                  <a:pt x="40943" y="13647"/>
                </a:cubicBezTo>
                <a:cubicBezTo>
                  <a:pt x="26587" y="14573"/>
                  <a:pt x="0" y="27295"/>
                  <a:pt x="0" y="27295"/>
                </a:cubicBezTo>
              </a:path>
            </a:pathLst>
          </a:custGeom>
          <a:noFill/>
          <a:ln w="38100">
            <a:solidFill>
              <a:srgbClr val="0089F0"/>
            </a:solidFill>
            <a:prstDash val="sysDash"/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10026283" y="3544970"/>
            <a:ext cx="4143849" cy="2576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-2331232" y="3544970"/>
            <a:ext cx="4143849" cy="2576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05068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761249" y="2664728"/>
            <a:ext cx="8340745" cy="15081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800" baseline="200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谁</a:t>
            </a:r>
            <a:r>
              <a:rPr lang="zh-CN" altLang="en-US" sz="36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在</a:t>
            </a:r>
            <a:r>
              <a:rPr lang="zh-CN" altLang="en-US" sz="13800" baseline="-140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为谁</a:t>
            </a:r>
            <a:r>
              <a:rPr lang="zh-CN" altLang="en-US" sz="36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工作，谁在监督谁？</a:t>
            </a:r>
            <a:endParaRPr lang="zh-CN" altLang="en-US" sz="3600" dirty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5" name="矩形 4"/>
          <p:cNvSpPr/>
          <p:nvPr/>
        </p:nvSpPr>
        <p:spPr>
          <a:xfrm rot="21051349">
            <a:off x="-785177" y="-2801769"/>
            <a:ext cx="13619480" cy="46315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89F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 rot="21051349">
            <a:off x="-270728" y="4589720"/>
            <a:ext cx="13619480" cy="46315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89F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47601" y="2814156"/>
            <a:ext cx="1400919" cy="1342699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06679" y="37290"/>
            <a:ext cx="15078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好累</a:t>
            </a:r>
          </a:p>
        </p:txBody>
      </p:sp>
      <p:sp>
        <p:nvSpPr>
          <p:cNvPr id="10" name="矩形 9"/>
          <p:cNvSpPr/>
          <p:nvPr/>
        </p:nvSpPr>
        <p:spPr>
          <a:xfrm rot="427551">
            <a:off x="8916612" y="3104856"/>
            <a:ext cx="3865161" cy="45089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700" dirty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？</a:t>
            </a:r>
          </a:p>
        </p:txBody>
      </p:sp>
      <p:sp>
        <p:nvSpPr>
          <p:cNvPr id="11" name="矩形 10"/>
          <p:cNvSpPr/>
          <p:nvPr/>
        </p:nvSpPr>
        <p:spPr>
          <a:xfrm rot="19799482">
            <a:off x="7668519" y="4504520"/>
            <a:ext cx="2313454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600" dirty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？</a:t>
            </a:r>
          </a:p>
        </p:txBody>
      </p:sp>
      <p:sp>
        <p:nvSpPr>
          <p:cNvPr id="12" name="矩形 11"/>
          <p:cNvSpPr/>
          <p:nvPr/>
        </p:nvSpPr>
        <p:spPr>
          <a:xfrm rot="1117191">
            <a:off x="10678245" y="5081258"/>
            <a:ext cx="1954381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800" dirty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？</a:t>
            </a:r>
          </a:p>
        </p:txBody>
      </p:sp>
      <p:sp>
        <p:nvSpPr>
          <p:cNvPr id="13" name="矩形 12"/>
          <p:cNvSpPr/>
          <p:nvPr/>
        </p:nvSpPr>
        <p:spPr>
          <a:xfrm>
            <a:off x="1732805" y="169895"/>
            <a:ext cx="15078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加班</a:t>
            </a:r>
            <a:endParaRPr lang="zh-CN" altLang="en-US" sz="72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848520" y="937928"/>
            <a:ext cx="150785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熬夜</a:t>
            </a:r>
            <a:endParaRPr lang="zh-CN" altLang="en-US" sz="4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269041" y="211202"/>
            <a:ext cx="215872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恶性循环</a:t>
            </a:r>
            <a:endParaRPr lang="zh-CN" altLang="en-US" sz="54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104596" y="268122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丧失威信</a:t>
            </a:r>
            <a:endParaRPr lang="zh-CN" altLang="en-US" sz="28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4208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-819617" y="1584788"/>
            <a:ext cx="13011617" cy="4097441"/>
            <a:chOff x="-900263" y="1345578"/>
            <a:chExt cx="13011617" cy="4097441"/>
          </a:xfrm>
        </p:grpSpPr>
        <p:grpSp>
          <p:nvGrpSpPr>
            <p:cNvPr id="69" name="组合 68"/>
            <p:cNvGrpSpPr/>
            <p:nvPr/>
          </p:nvGrpSpPr>
          <p:grpSpPr>
            <a:xfrm>
              <a:off x="-900263" y="1345578"/>
              <a:ext cx="7826245" cy="4069197"/>
              <a:chOff x="-900263" y="1513703"/>
              <a:chExt cx="7826245" cy="4069197"/>
            </a:xfrm>
          </p:grpSpPr>
          <p:grpSp>
            <p:nvGrpSpPr>
              <p:cNvPr id="45" name="组合 44"/>
              <p:cNvGrpSpPr/>
              <p:nvPr/>
            </p:nvGrpSpPr>
            <p:grpSpPr>
              <a:xfrm>
                <a:off x="4254524" y="1513703"/>
                <a:ext cx="2671458" cy="4069197"/>
                <a:chOff x="9439896" y="1345578"/>
                <a:chExt cx="2671458" cy="4069197"/>
              </a:xfrm>
            </p:grpSpPr>
            <p:pic>
              <p:nvPicPr>
                <p:cNvPr id="46" name="图片 45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 rot="1318809">
                  <a:off x="10710435" y="1345578"/>
                  <a:ext cx="1400919" cy="1342699"/>
                </a:xfrm>
                <a:prstGeom prst="rect">
                  <a:avLst/>
                </a:prstGeom>
              </p:spPr>
            </p:pic>
            <p:pic>
              <p:nvPicPr>
                <p:cNvPr id="47" name="图片 46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 rot="1318809">
                  <a:off x="10710435" y="2688278"/>
                  <a:ext cx="1400919" cy="1342699"/>
                </a:xfrm>
                <a:prstGeom prst="rect">
                  <a:avLst/>
                </a:prstGeom>
              </p:spPr>
            </p:pic>
            <p:pic>
              <p:nvPicPr>
                <p:cNvPr id="48" name="图片 47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 rot="1318809">
                  <a:off x="10710435" y="4030978"/>
                  <a:ext cx="1400919" cy="1342699"/>
                </a:xfrm>
                <a:prstGeom prst="rect">
                  <a:avLst/>
                </a:prstGeom>
              </p:spPr>
            </p:pic>
            <p:grpSp>
              <p:nvGrpSpPr>
                <p:cNvPr id="49" name="组合 48"/>
                <p:cNvGrpSpPr/>
                <p:nvPr/>
              </p:nvGrpSpPr>
              <p:grpSpPr>
                <a:xfrm>
                  <a:off x="9439896" y="1386676"/>
                  <a:ext cx="1400919" cy="4028099"/>
                  <a:chOff x="9439896" y="1386676"/>
                  <a:chExt cx="1400919" cy="4028099"/>
                </a:xfrm>
              </p:grpSpPr>
              <p:pic>
                <p:nvPicPr>
                  <p:cNvPr id="50" name="图片 49"/>
                  <p:cNvPicPr>
                    <a:picLocks noChangeAspect="1"/>
                  </p:cNvPicPr>
                  <p:nvPr/>
                </p:nvPicPr>
                <p:blipFill>
                  <a:blip r:embed="rId2">
                    <a:duotone>
                      <a:schemeClr val="bg2">
                        <a:shade val="45000"/>
                        <a:satMod val="135000"/>
                      </a:schemeClr>
                      <a:prstClr val="white"/>
                    </a:duotone>
                  </a:blip>
                  <a:stretch>
                    <a:fillRect/>
                  </a:stretch>
                </p:blipFill>
                <p:spPr>
                  <a:xfrm rot="1318809">
                    <a:off x="9439896" y="1386676"/>
                    <a:ext cx="1400919" cy="1342699"/>
                  </a:xfrm>
                  <a:prstGeom prst="rect">
                    <a:avLst/>
                  </a:prstGeom>
                </p:spPr>
              </p:pic>
              <p:pic>
                <p:nvPicPr>
                  <p:cNvPr id="51" name="图片 50"/>
                  <p:cNvPicPr>
                    <a:picLocks noChangeAspect="1"/>
                  </p:cNvPicPr>
                  <p:nvPr/>
                </p:nvPicPr>
                <p:blipFill>
                  <a:blip r:embed="rId2">
                    <a:duotone>
                      <a:schemeClr val="bg2">
                        <a:shade val="45000"/>
                        <a:satMod val="135000"/>
                      </a:schemeClr>
                      <a:prstClr val="white"/>
                    </a:duotone>
                  </a:blip>
                  <a:stretch>
                    <a:fillRect/>
                  </a:stretch>
                </p:blipFill>
                <p:spPr>
                  <a:xfrm rot="1318809">
                    <a:off x="9439896" y="2729376"/>
                    <a:ext cx="1400919" cy="1342699"/>
                  </a:xfrm>
                  <a:prstGeom prst="rect">
                    <a:avLst/>
                  </a:prstGeom>
                </p:spPr>
              </p:pic>
              <p:pic>
                <p:nvPicPr>
                  <p:cNvPr id="52" name="图片 51"/>
                  <p:cNvPicPr>
                    <a:picLocks noChangeAspect="1"/>
                  </p:cNvPicPr>
                  <p:nvPr/>
                </p:nvPicPr>
                <p:blipFill>
                  <a:blip r:embed="rId2">
                    <a:duotone>
                      <a:schemeClr val="bg2">
                        <a:shade val="45000"/>
                        <a:satMod val="135000"/>
                      </a:schemeClr>
                      <a:prstClr val="white"/>
                    </a:duotone>
                  </a:blip>
                  <a:stretch>
                    <a:fillRect/>
                  </a:stretch>
                </p:blipFill>
                <p:spPr>
                  <a:xfrm rot="1318809">
                    <a:off x="9439896" y="4072076"/>
                    <a:ext cx="1400919" cy="1342699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53" name="组合 52"/>
              <p:cNvGrpSpPr/>
              <p:nvPr/>
            </p:nvGrpSpPr>
            <p:grpSpPr>
              <a:xfrm>
                <a:off x="1607271" y="1513703"/>
                <a:ext cx="2671458" cy="4069197"/>
                <a:chOff x="9439896" y="1345578"/>
                <a:chExt cx="2671458" cy="4069197"/>
              </a:xfrm>
            </p:grpSpPr>
            <p:pic>
              <p:nvPicPr>
                <p:cNvPr id="54" name="图片 53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 rot="1318809">
                  <a:off x="10710435" y="1345578"/>
                  <a:ext cx="1400919" cy="1342699"/>
                </a:xfrm>
                <a:prstGeom prst="rect">
                  <a:avLst/>
                </a:prstGeom>
              </p:spPr>
            </p:pic>
            <p:pic>
              <p:nvPicPr>
                <p:cNvPr id="55" name="图片 54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 rot="1318809">
                  <a:off x="10710435" y="2688278"/>
                  <a:ext cx="1400919" cy="1342699"/>
                </a:xfrm>
                <a:prstGeom prst="rect">
                  <a:avLst/>
                </a:prstGeom>
              </p:spPr>
            </p:pic>
            <p:pic>
              <p:nvPicPr>
                <p:cNvPr id="56" name="图片 55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 rot="1318809">
                  <a:off x="10710435" y="4030978"/>
                  <a:ext cx="1400919" cy="1342699"/>
                </a:xfrm>
                <a:prstGeom prst="rect">
                  <a:avLst/>
                </a:prstGeom>
              </p:spPr>
            </p:pic>
            <p:grpSp>
              <p:nvGrpSpPr>
                <p:cNvPr id="57" name="组合 56"/>
                <p:cNvGrpSpPr/>
                <p:nvPr/>
              </p:nvGrpSpPr>
              <p:grpSpPr>
                <a:xfrm>
                  <a:off x="9439896" y="1386676"/>
                  <a:ext cx="1400919" cy="4028099"/>
                  <a:chOff x="9439896" y="1386676"/>
                  <a:chExt cx="1400919" cy="4028099"/>
                </a:xfrm>
              </p:grpSpPr>
              <p:pic>
                <p:nvPicPr>
                  <p:cNvPr id="58" name="图片 57"/>
                  <p:cNvPicPr>
                    <a:picLocks noChangeAspect="1"/>
                  </p:cNvPicPr>
                  <p:nvPr/>
                </p:nvPicPr>
                <p:blipFill>
                  <a:blip r:embed="rId2">
                    <a:duotone>
                      <a:schemeClr val="bg2">
                        <a:shade val="45000"/>
                        <a:satMod val="135000"/>
                      </a:schemeClr>
                      <a:prstClr val="white"/>
                    </a:duotone>
                  </a:blip>
                  <a:stretch>
                    <a:fillRect/>
                  </a:stretch>
                </p:blipFill>
                <p:spPr>
                  <a:xfrm rot="1318809">
                    <a:off x="9439896" y="1386676"/>
                    <a:ext cx="1400919" cy="1342699"/>
                  </a:xfrm>
                  <a:prstGeom prst="rect">
                    <a:avLst/>
                  </a:prstGeom>
                </p:spPr>
              </p:pic>
              <p:pic>
                <p:nvPicPr>
                  <p:cNvPr id="59" name="图片 58"/>
                  <p:cNvPicPr>
                    <a:picLocks noChangeAspect="1"/>
                  </p:cNvPicPr>
                  <p:nvPr/>
                </p:nvPicPr>
                <p:blipFill>
                  <a:blip r:embed="rId2">
                    <a:duotone>
                      <a:schemeClr val="bg2">
                        <a:shade val="45000"/>
                        <a:satMod val="135000"/>
                      </a:schemeClr>
                      <a:prstClr val="white"/>
                    </a:duotone>
                  </a:blip>
                  <a:stretch>
                    <a:fillRect/>
                  </a:stretch>
                </p:blipFill>
                <p:spPr>
                  <a:xfrm rot="1318809">
                    <a:off x="9439896" y="2729376"/>
                    <a:ext cx="1400919" cy="1342699"/>
                  </a:xfrm>
                  <a:prstGeom prst="rect">
                    <a:avLst/>
                  </a:prstGeom>
                </p:spPr>
              </p:pic>
              <p:pic>
                <p:nvPicPr>
                  <p:cNvPr id="60" name="图片 59"/>
                  <p:cNvPicPr>
                    <a:picLocks noChangeAspect="1"/>
                  </p:cNvPicPr>
                  <p:nvPr/>
                </p:nvPicPr>
                <p:blipFill>
                  <a:blip r:embed="rId2">
                    <a:duotone>
                      <a:schemeClr val="bg2">
                        <a:shade val="45000"/>
                        <a:satMod val="135000"/>
                      </a:schemeClr>
                      <a:prstClr val="white"/>
                    </a:duotone>
                  </a:blip>
                  <a:stretch>
                    <a:fillRect/>
                  </a:stretch>
                </p:blipFill>
                <p:spPr>
                  <a:xfrm rot="1318809">
                    <a:off x="9439896" y="4072076"/>
                    <a:ext cx="1400919" cy="1342699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61" name="组合 60"/>
              <p:cNvGrpSpPr/>
              <p:nvPr/>
            </p:nvGrpSpPr>
            <p:grpSpPr>
              <a:xfrm>
                <a:off x="-900263" y="1513703"/>
                <a:ext cx="2671458" cy="4069197"/>
                <a:chOff x="9439896" y="1345578"/>
                <a:chExt cx="2671458" cy="4069197"/>
              </a:xfrm>
            </p:grpSpPr>
            <p:pic>
              <p:nvPicPr>
                <p:cNvPr id="62" name="图片 61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 rot="1318809">
                  <a:off x="10710435" y="1345578"/>
                  <a:ext cx="1400919" cy="1342699"/>
                </a:xfrm>
                <a:prstGeom prst="rect">
                  <a:avLst/>
                </a:prstGeom>
              </p:spPr>
            </p:pic>
            <p:pic>
              <p:nvPicPr>
                <p:cNvPr id="63" name="图片 62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 rot="1318809">
                  <a:off x="10710435" y="2688278"/>
                  <a:ext cx="1400919" cy="1342699"/>
                </a:xfrm>
                <a:prstGeom prst="rect">
                  <a:avLst/>
                </a:prstGeom>
              </p:spPr>
            </p:pic>
            <p:pic>
              <p:nvPicPr>
                <p:cNvPr id="64" name="图片 63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 rot="1318809">
                  <a:off x="10710435" y="4030978"/>
                  <a:ext cx="1400919" cy="1342699"/>
                </a:xfrm>
                <a:prstGeom prst="rect">
                  <a:avLst/>
                </a:prstGeom>
              </p:spPr>
            </p:pic>
            <p:grpSp>
              <p:nvGrpSpPr>
                <p:cNvPr id="65" name="组合 64"/>
                <p:cNvGrpSpPr/>
                <p:nvPr/>
              </p:nvGrpSpPr>
              <p:grpSpPr>
                <a:xfrm>
                  <a:off x="9439896" y="1386676"/>
                  <a:ext cx="1400919" cy="4028099"/>
                  <a:chOff x="9439896" y="1386676"/>
                  <a:chExt cx="1400919" cy="4028099"/>
                </a:xfrm>
              </p:grpSpPr>
              <p:pic>
                <p:nvPicPr>
                  <p:cNvPr id="66" name="图片 65"/>
                  <p:cNvPicPr>
                    <a:picLocks noChangeAspect="1"/>
                  </p:cNvPicPr>
                  <p:nvPr/>
                </p:nvPicPr>
                <p:blipFill>
                  <a:blip r:embed="rId2">
                    <a:duotone>
                      <a:schemeClr val="bg2">
                        <a:shade val="45000"/>
                        <a:satMod val="135000"/>
                      </a:schemeClr>
                      <a:prstClr val="white"/>
                    </a:duotone>
                  </a:blip>
                  <a:stretch>
                    <a:fillRect/>
                  </a:stretch>
                </p:blipFill>
                <p:spPr>
                  <a:xfrm rot="1318809">
                    <a:off x="9439896" y="1386676"/>
                    <a:ext cx="1400919" cy="1342699"/>
                  </a:xfrm>
                  <a:prstGeom prst="rect">
                    <a:avLst/>
                  </a:prstGeom>
                </p:spPr>
              </p:pic>
              <p:pic>
                <p:nvPicPr>
                  <p:cNvPr id="67" name="图片 66"/>
                  <p:cNvPicPr>
                    <a:picLocks noChangeAspect="1"/>
                  </p:cNvPicPr>
                  <p:nvPr/>
                </p:nvPicPr>
                <p:blipFill>
                  <a:blip r:embed="rId2">
                    <a:duotone>
                      <a:schemeClr val="bg2">
                        <a:shade val="45000"/>
                        <a:satMod val="135000"/>
                      </a:schemeClr>
                      <a:prstClr val="white"/>
                    </a:duotone>
                  </a:blip>
                  <a:stretch>
                    <a:fillRect/>
                  </a:stretch>
                </p:blipFill>
                <p:spPr>
                  <a:xfrm rot="1318809">
                    <a:off x="9439896" y="2729376"/>
                    <a:ext cx="1400919" cy="1342699"/>
                  </a:xfrm>
                  <a:prstGeom prst="rect">
                    <a:avLst/>
                  </a:prstGeom>
                </p:spPr>
              </p:pic>
              <p:pic>
                <p:nvPicPr>
                  <p:cNvPr id="68" name="图片 67"/>
                  <p:cNvPicPr>
                    <a:picLocks noChangeAspect="1"/>
                  </p:cNvPicPr>
                  <p:nvPr/>
                </p:nvPicPr>
                <p:blipFill>
                  <a:blip r:embed="rId2">
                    <a:duotone>
                      <a:schemeClr val="bg2">
                        <a:shade val="45000"/>
                        <a:satMod val="135000"/>
                      </a:schemeClr>
                      <a:prstClr val="white"/>
                    </a:duotone>
                  </a:blip>
                  <a:stretch>
                    <a:fillRect/>
                  </a:stretch>
                </p:blipFill>
                <p:spPr>
                  <a:xfrm rot="1318809">
                    <a:off x="9439896" y="4072076"/>
                    <a:ext cx="1400919" cy="1342699"/>
                  </a:xfrm>
                  <a:prstGeom prst="rect">
                    <a:avLst/>
                  </a:prstGeom>
                </p:spPr>
              </p:pic>
            </p:grpSp>
          </p:grpSp>
        </p:grpSp>
        <p:grpSp>
          <p:nvGrpSpPr>
            <p:cNvPr id="36" name="组合 35"/>
            <p:cNvGrpSpPr/>
            <p:nvPr/>
          </p:nvGrpSpPr>
          <p:grpSpPr>
            <a:xfrm>
              <a:off x="9439896" y="1345578"/>
              <a:ext cx="2671458" cy="4069197"/>
              <a:chOff x="9439896" y="1345578"/>
              <a:chExt cx="2671458" cy="4069197"/>
            </a:xfrm>
          </p:grpSpPr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1318809">
                <a:off x="10710435" y="1345578"/>
                <a:ext cx="1400919" cy="1342699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1318809">
                <a:off x="10710435" y="2688278"/>
                <a:ext cx="1400919" cy="1342699"/>
              </a:xfrm>
              <a:prstGeom prst="rect">
                <a:avLst/>
              </a:prstGeom>
            </p:spPr>
          </p:pic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1318809">
                <a:off x="10710435" y="4030978"/>
                <a:ext cx="1400919" cy="1342699"/>
              </a:xfrm>
              <a:prstGeom prst="rect">
                <a:avLst/>
              </a:prstGeom>
            </p:spPr>
          </p:pic>
          <p:grpSp>
            <p:nvGrpSpPr>
              <p:cNvPr id="35" name="组合 34"/>
              <p:cNvGrpSpPr/>
              <p:nvPr/>
            </p:nvGrpSpPr>
            <p:grpSpPr>
              <a:xfrm>
                <a:off x="9439896" y="1386676"/>
                <a:ext cx="1400919" cy="4028099"/>
                <a:chOff x="9439896" y="1386676"/>
                <a:chExt cx="1400919" cy="4028099"/>
              </a:xfrm>
            </p:grpSpPr>
            <p:pic>
              <p:nvPicPr>
                <p:cNvPr id="32" name="图片 31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 rot="1318809">
                  <a:off x="9439896" y="1386676"/>
                  <a:ext cx="1400919" cy="1342699"/>
                </a:xfrm>
                <a:prstGeom prst="rect">
                  <a:avLst/>
                </a:prstGeom>
              </p:spPr>
            </p:pic>
            <p:pic>
              <p:nvPicPr>
                <p:cNvPr id="33" name="图片 32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 rot="1318809">
                  <a:off x="9439896" y="2729376"/>
                  <a:ext cx="1400919" cy="1342699"/>
                </a:xfrm>
                <a:prstGeom prst="rect">
                  <a:avLst/>
                </a:prstGeom>
              </p:spPr>
            </p:pic>
            <p:pic>
              <p:nvPicPr>
                <p:cNvPr id="34" name="图片 33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 rot="1318809">
                  <a:off x="9439896" y="4072076"/>
                  <a:ext cx="1400919" cy="1342699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7" name="组合 36"/>
            <p:cNvGrpSpPr/>
            <p:nvPr/>
          </p:nvGrpSpPr>
          <p:grpSpPr>
            <a:xfrm>
              <a:off x="6807586" y="1373822"/>
              <a:ext cx="2671458" cy="4069197"/>
              <a:chOff x="9439896" y="1345578"/>
              <a:chExt cx="2671458" cy="4069197"/>
            </a:xfrm>
          </p:grpSpPr>
          <p:pic>
            <p:nvPicPr>
              <p:cNvPr id="38" name="图片 37"/>
              <p:cNvPicPr>
                <a:picLocks noChangeAspect="1"/>
              </p:cNvPicPr>
              <p:nvPr/>
            </p:nvPicPr>
            <p:blipFill>
              <a:blip r:embed="rId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1318809">
                <a:off x="10710435" y="1345578"/>
                <a:ext cx="1400919" cy="1342699"/>
              </a:xfrm>
              <a:prstGeom prst="rect">
                <a:avLst/>
              </a:prstGeom>
            </p:spPr>
          </p:pic>
          <p:pic>
            <p:nvPicPr>
              <p:cNvPr id="39" name="图片 38"/>
              <p:cNvPicPr>
                <a:picLocks noChangeAspect="1"/>
              </p:cNvPicPr>
              <p:nvPr/>
            </p:nvPicPr>
            <p:blipFill>
              <a:blip r:embed="rId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1318809">
                <a:off x="10710435" y="2688278"/>
                <a:ext cx="1400919" cy="1342699"/>
              </a:xfrm>
              <a:prstGeom prst="rect">
                <a:avLst/>
              </a:prstGeom>
            </p:spPr>
          </p:pic>
          <p:pic>
            <p:nvPicPr>
              <p:cNvPr id="40" name="图片 39"/>
              <p:cNvPicPr>
                <a:picLocks noChangeAspect="1"/>
              </p:cNvPicPr>
              <p:nvPr/>
            </p:nvPicPr>
            <p:blipFill>
              <a:blip r:embed="rId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 rot="1318809">
                <a:off x="10710435" y="4030978"/>
                <a:ext cx="1400919" cy="1342699"/>
              </a:xfrm>
              <a:prstGeom prst="rect">
                <a:avLst/>
              </a:prstGeom>
            </p:spPr>
          </p:pic>
          <p:grpSp>
            <p:nvGrpSpPr>
              <p:cNvPr id="41" name="组合 40"/>
              <p:cNvGrpSpPr/>
              <p:nvPr/>
            </p:nvGrpSpPr>
            <p:grpSpPr>
              <a:xfrm>
                <a:off x="9439896" y="1386676"/>
                <a:ext cx="1400919" cy="4028099"/>
                <a:chOff x="9439896" y="1386676"/>
                <a:chExt cx="1400919" cy="4028099"/>
              </a:xfrm>
            </p:grpSpPr>
            <p:pic>
              <p:nvPicPr>
                <p:cNvPr id="42" name="图片 41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 rot="1318809">
                  <a:off x="9439896" y="1386676"/>
                  <a:ext cx="1400919" cy="1342699"/>
                </a:xfrm>
                <a:prstGeom prst="rect">
                  <a:avLst/>
                </a:prstGeom>
              </p:spPr>
            </p:pic>
            <p:pic>
              <p:nvPicPr>
                <p:cNvPr id="43" name="图片 42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 rot="1318809">
                  <a:off x="9439896" y="2729376"/>
                  <a:ext cx="1400919" cy="1342699"/>
                </a:xfrm>
                <a:prstGeom prst="rect">
                  <a:avLst/>
                </a:prstGeom>
              </p:spPr>
            </p:pic>
            <p:pic>
              <p:nvPicPr>
                <p:cNvPr id="44" name="图片 43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 rot="1318809">
                  <a:off x="9439896" y="4072076"/>
                  <a:ext cx="1400919" cy="1342699"/>
                </a:xfrm>
                <a:prstGeom prst="rect">
                  <a:avLst/>
                </a:prstGeom>
              </p:spPr>
            </p:pic>
          </p:grpSp>
        </p:grpSp>
      </p:grpSp>
      <p:grpSp>
        <p:nvGrpSpPr>
          <p:cNvPr id="10" name="组合 9"/>
          <p:cNvGrpSpPr/>
          <p:nvPr/>
        </p:nvGrpSpPr>
        <p:grpSpPr>
          <a:xfrm>
            <a:off x="1785310" y="1344373"/>
            <a:ext cx="8644469" cy="4508927"/>
            <a:chOff x="1537490" y="1282486"/>
            <a:chExt cx="8644469" cy="4508927"/>
          </a:xfrm>
        </p:grpSpPr>
        <p:sp>
          <p:nvSpPr>
            <p:cNvPr id="8" name="矩形 7"/>
            <p:cNvSpPr/>
            <p:nvPr/>
          </p:nvSpPr>
          <p:spPr>
            <a:xfrm>
              <a:off x="1537490" y="2930351"/>
              <a:ext cx="2313454" cy="26468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600" dirty="0" smtClean="0">
                  <a:solidFill>
                    <a:srgbClr val="0089F0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忙</a:t>
              </a:r>
              <a:endParaRPr lang="zh-CN" altLang="en-US" sz="16600" dirty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3527306" y="1939262"/>
              <a:ext cx="3249608" cy="3770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3900" dirty="0" smtClean="0">
                  <a:solidFill>
                    <a:srgbClr val="0089F0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忙</a:t>
              </a:r>
              <a:endParaRPr lang="zh-CN" altLang="en-US" sz="23900" dirty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6316798" y="1282486"/>
              <a:ext cx="3865161" cy="45089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700" dirty="0" smtClean="0">
                  <a:solidFill>
                    <a:srgbClr val="0089F0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忙</a:t>
              </a:r>
              <a:endParaRPr lang="zh-CN" altLang="en-US" sz="28700" dirty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4659" y="60316"/>
            <a:ext cx="1400919" cy="134269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228208" y="550783"/>
            <a:ext cx="85656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做好领导真的好累！</a:t>
            </a:r>
            <a:endParaRPr lang="zh-CN" altLang="en-US" sz="5400" dirty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 rot="18172090">
            <a:off x="5776949" y="5105569"/>
            <a:ext cx="3247918" cy="1577659"/>
          </a:xfrm>
          <a:custGeom>
            <a:avLst/>
            <a:gdLst>
              <a:gd name="connsiteX0" fmla="*/ 2006221 w 2060812"/>
              <a:gd name="connsiteY0" fmla="*/ 1064525 h 1064525"/>
              <a:gd name="connsiteX1" fmla="*/ 2047164 w 2060812"/>
              <a:gd name="connsiteY1" fmla="*/ 955343 h 1064525"/>
              <a:gd name="connsiteX2" fmla="*/ 2060812 w 2060812"/>
              <a:gd name="connsiteY2" fmla="*/ 900752 h 1064525"/>
              <a:gd name="connsiteX3" fmla="*/ 2047164 w 2060812"/>
              <a:gd name="connsiteY3" fmla="*/ 641444 h 1064525"/>
              <a:gd name="connsiteX4" fmla="*/ 2019869 w 2060812"/>
              <a:gd name="connsiteY4" fmla="*/ 559558 h 1064525"/>
              <a:gd name="connsiteX5" fmla="*/ 1978925 w 2060812"/>
              <a:gd name="connsiteY5" fmla="*/ 532262 h 1064525"/>
              <a:gd name="connsiteX6" fmla="*/ 1897039 w 2060812"/>
              <a:gd name="connsiteY6" fmla="*/ 464024 h 1064525"/>
              <a:gd name="connsiteX7" fmla="*/ 1801504 w 2060812"/>
              <a:gd name="connsiteY7" fmla="*/ 436728 h 1064525"/>
              <a:gd name="connsiteX8" fmla="*/ 1746913 w 2060812"/>
              <a:gd name="connsiteY8" fmla="*/ 409433 h 1064525"/>
              <a:gd name="connsiteX9" fmla="*/ 1555845 w 2060812"/>
              <a:gd name="connsiteY9" fmla="*/ 368489 h 1064525"/>
              <a:gd name="connsiteX10" fmla="*/ 1337481 w 2060812"/>
              <a:gd name="connsiteY10" fmla="*/ 341194 h 1064525"/>
              <a:gd name="connsiteX11" fmla="*/ 1064525 w 2060812"/>
              <a:gd name="connsiteY11" fmla="*/ 354841 h 1064525"/>
              <a:gd name="connsiteX12" fmla="*/ 968991 w 2060812"/>
              <a:gd name="connsiteY12" fmla="*/ 395785 h 1064525"/>
              <a:gd name="connsiteX13" fmla="*/ 928048 w 2060812"/>
              <a:gd name="connsiteY13" fmla="*/ 409433 h 1064525"/>
              <a:gd name="connsiteX14" fmla="*/ 887104 w 2060812"/>
              <a:gd name="connsiteY14" fmla="*/ 559558 h 1064525"/>
              <a:gd name="connsiteX15" fmla="*/ 1023582 w 2060812"/>
              <a:gd name="connsiteY15" fmla="*/ 545910 h 1064525"/>
              <a:gd name="connsiteX16" fmla="*/ 1105469 w 2060812"/>
              <a:gd name="connsiteY16" fmla="*/ 504967 h 1064525"/>
              <a:gd name="connsiteX17" fmla="*/ 1146412 w 2060812"/>
              <a:gd name="connsiteY17" fmla="*/ 491319 h 1064525"/>
              <a:gd name="connsiteX18" fmla="*/ 1187355 w 2060812"/>
              <a:gd name="connsiteY18" fmla="*/ 464024 h 1064525"/>
              <a:gd name="connsiteX19" fmla="*/ 1269242 w 2060812"/>
              <a:gd name="connsiteY19" fmla="*/ 423080 h 1064525"/>
              <a:gd name="connsiteX20" fmla="*/ 1296537 w 2060812"/>
              <a:gd name="connsiteY20" fmla="*/ 382137 h 1064525"/>
              <a:gd name="connsiteX21" fmla="*/ 1282889 w 2060812"/>
              <a:gd name="connsiteY21" fmla="*/ 245659 h 1064525"/>
              <a:gd name="connsiteX22" fmla="*/ 1187355 w 2060812"/>
              <a:gd name="connsiteY22" fmla="*/ 163773 h 1064525"/>
              <a:gd name="connsiteX23" fmla="*/ 1037230 w 2060812"/>
              <a:gd name="connsiteY23" fmla="*/ 109182 h 1064525"/>
              <a:gd name="connsiteX24" fmla="*/ 955343 w 2060812"/>
              <a:gd name="connsiteY24" fmla="*/ 81886 h 1064525"/>
              <a:gd name="connsiteX25" fmla="*/ 805218 w 2060812"/>
              <a:gd name="connsiteY25" fmla="*/ 40943 h 1064525"/>
              <a:gd name="connsiteX26" fmla="*/ 696036 w 2060812"/>
              <a:gd name="connsiteY26" fmla="*/ 27295 h 1064525"/>
              <a:gd name="connsiteX27" fmla="*/ 614149 w 2060812"/>
              <a:gd name="connsiteY27" fmla="*/ 13647 h 1064525"/>
              <a:gd name="connsiteX28" fmla="*/ 423081 w 2060812"/>
              <a:gd name="connsiteY28" fmla="*/ 0 h 1064525"/>
              <a:gd name="connsiteX29" fmla="*/ 40943 w 2060812"/>
              <a:gd name="connsiteY29" fmla="*/ 13647 h 1064525"/>
              <a:gd name="connsiteX30" fmla="*/ 0 w 2060812"/>
              <a:gd name="connsiteY30" fmla="*/ 27295 h 106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060812" h="1064525">
                <a:moveTo>
                  <a:pt x="2006221" y="1064525"/>
                </a:moveTo>
                <a:cubicBezTo>
                  <a:pt x="2020639" y="1028480"/>
                  <a:pt x="2036468" y="992779"/>
                  <a:pt x="2047164" y="955343"/>
                </a:cubicBezTo>
                <a:cubicBezTo>
                  <a:pt x="2052317" y="937308"/>
                  <a:pt x="2056263" y="918949"/>
                  <a:pt x="2060812" y="900752"/>
                </a:cubicBezTo>
                <a:cubicBezTo>
                  <a:pt x="2056263" y="814316"/>
                  <a:pt x="2057477" y="727383"/>
                  <a:pt x="2047164" y="641444"/>
                </a:cubicBezTo>
                <a:cubicBezTo>
                  <a:pt x="2043736" y="612877"/>
                  <a:pt x="2043809" y="575518"/>
                  <a:pt x="2019869" y="559558"/>
                </a:cubicBezTo>
                <a:cubicBezTo>
                  <a:pt x="2006221" y="550459"/>
                  <a:pt x="1991526" y="542763"/>
                  <a:pt x="1978925" y="532262"/>
                </a:cubicBezTo>
                <a:cubicBezTo>
                  <a:pt x="1933650" y="494533"/>
                  <a:pt x="1947866" y="489437"/>
                  <a:pt x="1897039" y="464024"/>
                </a:cubicBezTo>
                <a:cubicBezTo>
                  <a:pt x="1864045" y="447527"/>
                  <a:pt x="1836486" y="449846"/>
                  <a:pt x="1801504" y="436728"/>
                </a:cubicBezTo>
                <a:cubicBezTo>
                  <a:pt x="1782455" y="429585"/>
                  <a:pt x="1766214" y="415867"/>
                  <a:pt x="1746913" y="409433"/>
                </a:cubicBezTo>
                <a:cubicBezTo>
                  <a:pt x="1685553" y="388980"/>
                  <a:pt x="1619657" y="378306"/>
                  <a:pt x="1555845" y="368489"/>
                </a:cubicBezTo>
                <a:cubicBezTo>
                  <a:pt x="1454579" y="352909"/>
                  <a:pt x="1447397" y="353406"/>
                  <a:pt x="1337481" y="341194"/>
                </a:cubicBezTo>
                <a:cubicBezTo>
                  <a:pt x="1246496" y="345743"/>
                  <a:pt x="1155282" y="346949"/>
                  <a:pt x="1064525" y="354841"/>
                </a:cubicBezTo>
                <a:cubicBezTo>
                  <a:pt x="1037757" y="357169"/>
                  <a:pt x="989107" y="387164"/>
                  <a:pt x="968991" y="395785"/>
                </a:cubicBezTo>
                <a:cubicBezTo>
                  <a:pt x="955768" y="401452"/>
                  <a:pt x="941696" y="404884"/>
                  <a:pt x="928048" y="409433"/>
                </a:cubicBezTo>
                <a:cubicBezTo>
                  <a:pt x="860590" y="510620"/>
                  <a:pt x="867024" y="459151"/>
                  <a:pt x="887104" y="559558"/>
                </a:cubicBezTo>
                <a:cubicBezTo>
                  <a:pt x="932597" y="555009"/>
                  <a:pt x="978394" y="552862"/>
                  <a:pt x="1023582" y="545910"/>
                </a:cubicBezTo>
                <a:cubicBezTo>
                  <a:pt x="1073129" y="538287"/>
                  <a:pt x="1060488" y="527457"/>
                  <a:pt x="1105469" y="504967"/>
                </a:cubicBezTo>
                <a:cubicBezTo>
                  <a:pt x="1118336" y="498533"/>
                  <a:pt x="1133545" y="497753"/>
                  <a:pt x="1146412" y="491319"/>
                </a:cubicBezTo>
                <a:cubicBezTo>
                  <a:pt x="1161083" y="483984"/>
                  <a:pt x="1172684" y="471359"/>
                  <a:pt x="1187355" y="464024"/>
                </a:cubicBezTo>
                <a:cubicBezTo>
                  <a:pt x="1300360" y="407521"/>
                  <a:pt x="1151905" y="501304"/>
                  <a:pt x="1269242" y="423080"/>
                </a:cubicBezTo>
                <a:cubicBezTo>
                  <a:pt x="1278340" y="409432"/>
                  <a:pt x="1295279" y="398491"/>
                  <a:pt x="1296537" y="382137"/>
                </a:cubicBezTo>
                <a:cubicBezTo>
                  <a:pt x="1300043" y="336552"/>
                  <a:pt x="1296334" y="289357"/>
                  <a:pt x="1282889" y="245659"/>
                </a:cubicBezTo>
                <a:cubicBezTo>
                  <a:pt x="1277300" y="227496"/>
                  <a:pt x="1196766" y="170495"/>
                  <a:pt x="1187355" y="163773"/>
                </a:cubicBezTo>
                <a:cubicBezTo>
                  <a:pt x="1112250" y="110126"/>
                  <a:pt x="1169069" y="153129"/>
                  <a:pt x="1037230" y="109182"/>
                </a:cubicBezTo>
                <a:lnTo>
                  <a:pt x="955343" y="81886"/>
                </a:lnTo>
                <a:cubicBezTo>
                  <a:pt x="907141" y="65818"/>
                  <a:pt x="854481" y="47101"/>
                  <a:pt x="805218" y="40943"/>
                </a:cubicBezTo>
                <a:lnTo>
                  <a:pt x="696036" y="27295"/>
                </a:lnTo>
                <a:cubicBezTo>
                  <a:pt x="668642" y="23382"/>
                  <a:pt x="641684" y="16400"/>
                  <a:pt x="614149" y="13647"/>
                </a:cubicBezTo>
                <a:cubicBezTo>
                  <a:pt x="550614" y="7294"/>
                  <a:pt x="486770" y="4549"/>
                  <a:pt x="423081" y="0"/>
                </a:cubicBezTo>
                <a:cubicBezTo>
                  <a:pt x="295702" y="4549"/>
                  <a:pt x="168139" y="5441"/>
                  <a:pt x="40943" y="13647"/>
                </a:cubicBezTo>
                <a:cubicBezTo>
                  <a:pt x="26587" y="14573"/>
                  <a:pt x="0" y="27295"/>
                  <a:pt x="0" y="27295"/>
                </a:cubicBezTo>
              </a:path>
            </a:pathLst>
          </a:custGeom>
          <a:noFill/>
          <a:ln w="38100">
            <a:solidFill>
              <a:srgbClr val="0089F0"/>
            </a:solidFill>
            <a:prstDash val="sysDash"/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6126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48411" y="2397948"/>
            <a:ext cx="856563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更令你生气的是</a:t>
            </a:r>
            <a:endParaRPr lang="en-US" altLang="zh-CN" sz="8800" dirty="0" smtClean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r>
              <a:rPr lang="zh-CN" altLang="en-US" sz="40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你忙的不可开交，下属却无所事事？</a:t>
            </a:r>
            <a:endParaRPr lang="zh-CN" altLang="en-US" sz="4000" dirty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" y="2463472"/>
            <a:ext cx="1815151" cy="19965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89F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401870" y="2463472"/>
            <a:ext cx="1790130" cy="19965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89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8619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107049" y="2930372"/>
            <a:ext cx="73661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与其相互抱怨，不如找找原因。</a:t>
            </a:r>
            <a:endParaRPr lang="zh-CN" altLang="en-US" sz="4000" dirty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-1581867" y="3511266"/>
            <a:ext cx="4572000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3049864" y="2890891"/>
            <a:ext cx="0" cy="61200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3134345" y="3068315"/>
            <a:ext cx="0" cy="432000"/>
          </a:xfrm>
          <a:prstGeom prst="line">
            <a:avLst/>
          </a:prstGeom>
          <a:ln w="38100">
            <a:solidFill>
              <a:srgbClr val="0089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59868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>
            <a:off x="605762" y="3187065"/>
            <a:ext cx="2358077" cy="2396415"/>
          </a:xfrm>
          <a:prstGeom prst="ellips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89F0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485214" y="3187065"/>
            <a:ext cx="2358077" cy="2396415"/>
          </a:xfrm>
          <a:prstGeom prst="ellips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89F0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364666" y="3187065"/>
            <a:ext cx="2358077" cy="2396415"/>
          </a:xfrm>
          <a:prstGeom prst="ellips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89F0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244119" y="3187065"/>
            <a:ext cx="2358077" cy="2396415"/>
          </a:xfrm>
          <a:prstGeom prst="ellips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89F0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494305" y="3150195"/>
            <a:ext cx="2358077" cy="239641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89F0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3373757" y="3150195"/>
            <a:ext cx="2358077" cy="239641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89F0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253209" y="3150195"/>
            <a:ext cx="2358077" cy="239641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89F0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9132662" y="3150195"/>
            <a:ext cx="2358077" cy="239641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89F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40705" y="4186265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 smtClean="0">
                <a:solidFill>
                  <a:srgbClr val="0089F0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Tahoma" panose="020B0604030504040204" pitchFamily="34" charset="0"/>
              </a:rPr>
              <a:t>请教问题</a:t>
            </a:r>
            <a:endParaRPr lang="zh-CN" altLang="en-US" sz="3200" dirty="0">
              <a:solidFill>
                <a:srgbClr val="0089F0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Tahoma" panose="020B060403050404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678845" y="4186265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 smtClean="0">
                <a:solidFill>
                  <a:srgbClr val="0089F0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Tahoma" panose="020B0604030504040204" pitchFamily="34" charset="0"/>
              </a:rPr>
              <a:t>进度跟进</a:t>
            </a:r>
            <a:endParaRPr lang="zh-CN" altLang="en-US" sz="3200" dirty="0">
              <a:solidFill>
                <a:srgbClr val="0089F0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Tahoma" panose="020B060403050404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630633" y="4186265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 smtClean="0">
                <a:solidFill>
                  <a:srgbClr val="0089F0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Tahoma" panose="020B0604030504040204" pitchFamily="34" charset="0"/>
              </a:rPr>
              <a:t>寻求支持</a:t>
            </a:r>
            <a:endParaRPr lang="zh-CN" altLang="en-US" sz="3200" dirty="0">
              <a:solidFill>
                <a:srgbClr val="0089F0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Tahoma" panose="020B060403050404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459588" y="4163043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200" dirty="0" smtClean="0">
                <a:solidFill>
                  <a:srgbClr val="0089F0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Tahoma" panose="020B0604030504040204" pitchFamily="34" charset="0"/>
              </a:rPr>
              <a:t>分配任务</a:t>
            </a:r>
            <a:endParaRPr lang="zh-CN" altLang="en-US" sz="3200" dirty="0">
              <a:solidFill>
                <a:srgbClr val="0089F0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Tahoma" panose="020B060403050404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348130" y="3565845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①</a:t>
            </a:r>
            <a:endParaRPr lang="zh-CN" altLang="en-US" sz="3600" dirty="0"/>
          </a:p>
        </p:txBody>
      </p:sp>
      <p:sp>
        <p:nvSpPr>
          <p:cNvPr id="22" name="矩形 21"/>
          <p:cNvSpPr/>
          <p:nvPr/>
        </p:nvSpPr>
        <p:spPr>
          <a:xfrm>
            <a:off x="4262491" y="3565845"/>
            <a:ext cx="8771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②</a:t>
            </a:r>
            <a:endParaRPr lang="zh-CN" altLang="en-US" sz="3600" dirty="0"/>
          </a:p>
        </p:txBody>
      </p:sp>
      <p:sp>
        <p:nvSpPr>
          <p:cNvPr id="23" name="矩形 22"/>
          <p:cNvSpPr/>
          <p:nvPr/>
        </p:nvSpPr>
        <p:spPr>
          <a:xfrm>
            <a:off x="7109081" y="3565845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③</a:t>
            </a:r>
            <a:endParaRPr lang="zh-CN" altLang="en-US" sz="3600" dirty="0"/>
          </a:p>
        </p:txBody>
      </p:sp>
      <p:sp>
        <p:nvSpPr>
          <p:cNvPr id="24" name="矩形 23"/>
          <p:cNvSpPr/>
          <p:nvPr/>
        </p:nvSpPr>
        <p:spPr>
          <a:xfrm>
            <a:off x="10091479" y="3555969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④</a:t>
            </a:r>
            <a:endParaRPr lang="zh-CN" altLang="en-US" sz="3600" dirty="0"/>
          </a:p>
        </p:txBody>
      </p:sp>
      <p:sp>
        <p:nvSpPr>
          <p:cNvPr id="25" name="矩形 24"/>
          <p:cNvSpPr/>
          <p:nvPr/>
        </p:nvSpPr>
        <p:spPr>
          <a:xfrm>
            <a:off x="4067032" y="-1"/>
            <a:ext cx="3998795" cy="170597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89F0"/>
              </a:solidFill>
            </a:endParaRPr>
          </a:p>
        </p:txBody>
      </p:sp>
      <p:sp>
        <p:nvSpPr>
          <p:cNvPr id="6" name="矩形 3"/>
          <p:cNvSpPr>
            <a:spLocks noChangeArrowheads="1"/>
          </p:cNvSpPr>
          <p:nvPr/>
        </p:nvSpPr>
        <p:spPr bwMode="auto">
          <a:xfrm>
            <a:off x="3637901" y="1042301"/>
            <a:ext cx="4591838" cy="187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3600" dirty="0" smtClean="0">
                <a:solidFill>
                  <a:schemeClr val="bg1">
                    <a:lumMod val="50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ahoma" panose="020B0604030504040204" pitchFamily="34" charset="0"/>
              </a:rPr>
              <a:t>“</a:t>
            </a:r>
            <a:r>
              <a:rPr lang="zh-CN" altLang="en-US" sz="3600" dirty="0">
                <a:solidFill>
                  <a:schemeClr val="bg1">
                    <a:lumMod val="50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ahoma" panose="020B0604030504040204" pitchFamily="34" charset="0"/>
              </a:rPr>
              <a:t>猴子</a:t>
            </a:r>
            <a:r>
              <a:rPr lang="zh-CN" altLang="en-US" sz="3600" dirty="0" smtClean="0">
                <a:solidFill>
                  <a:schemeClr val="bg1">
                    <a:lumMod val="50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ahoma" panose="020B0604030504040204" pitchFamily="34" charset="0"/>
              </a:rPr>
              <a:t>” 最易出现的</a:t>
            </a:r>
            <a:endParaRPr lang="en-US" altLang="zh-CN" sz="3600" dirty="0" smtClean="0">
              <a:solidFill>
                <a:schemeClr val="bg1">
                  <a:lumMod val="50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  <a:cs typeface="Tahoma" panose="020B0604030504040204" pitchFamily="34" charset="0"/>
            </a:endParaRPr>
          </a:p>
          <a:p>
            <a:pPr algn="r">
              <a:spcBef>
                <a:spcPct val="0"/>
              </a:spcBef>
              <a:buNone/>
            </a:pPr>
            <a:r>
              <a:rPr lang="zh-CN" altLang="en-US" sz="8000" dirty="0" smtClean="0">
                <a:solidFill>
                  <a:srgbClr val="0073E8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ahoma" panose="020B0604030504040204" pitchFamily="34" charset="0"/>
              </a:rPr>
              <a:t>四大场景</a:t>
            </a:r>
            <a:endParaRPr lang="zh-CN" altLang="en-US" sz="8000" dirty="0">
              <a:solidFill>
                <a:srgbClr val="0073E8"/>
              </a:solidFill>
              <a:latin typeface="方正粗宋简体" panose="03000509000000000000" pitchFamily="65" charset="-122"/>
              <a:ea typeface="方正粗宋简体" panose="03000509000000000000" pitchFamily="65" charset="-122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642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2936</TotalTime>
  <Words>626</Words>
  <Application>Microsoft Office PowerPoint</Application>
  <PresentationFormat>宽屏</PresentationFormat>
  <Paragraphs>115</Paragraphs>
  <Slides>18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Meiryo</vt:lpstr>
      <vt:lpstr>方正粗宋简体</vt:lpstr>
      <vt:lpstr>华文细黑</vt:lpstr>
      <vt:lpstr>宋体</vt:lpstr>
      <vt:lpstr>微软雅黑</vt:lpstr>
      <vt:lpstr>Arial</vt:lpstr>
      <vt:lpstr>Calibri</vt:lpstr>
      <vt:lpstr>Calibri Light</vt:lpstr>
      <vt:lpstr>Tahoma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dc:description>https://www.ypppt.com/</dc:description>
  <cp:lastModifiedBy>kan</cp:lastModifiedBy>
  <cp:revision>442</cp:revision>
  <dcterms:created xsi:type="dcterms:W3CDTF">2013-02-10T12:07:18Z</dcterms:created>
  <dcterms:modified xsi:type="dcterms:W3CDTF">2021-03-03T12:19:04Z</dcterms:modified>
</cp:coreProperties>
</file>