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79" r:id="rId3"/>
    <p:sldId id="257" r:id="rId4"/>
    <p:sldId id="258" r:id="rId5"/>
    <p:sldId id="275" r:id="rId6"/>
    <p:sldId id="276" r:id="rId7"/>
    <p:sldId id="277" r:id="rId8"/>
    <p:sldId id="278"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80"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1392" userDrawn="1">
          <p15:clr>
            <a:srgbClr val="A4A3A4"/>
          </p15:clr>
        </p15:guide>
        <p15:guide id="3" pos="36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D600"/>
    <a:srgbClr val="BC9D00"/>
    <a:srgbClr val="333333"/>
    <a:srgbClr val="003399"/>
    <a:srgbClr val="FFE043"/>
    <a:srgbClr val="171717"/>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182" autoAdjust="0"/>
  </p:normalViewPr>
  <p:slideViewPr>
    <p:cSldViewPr>
      <p:cViewPr varScale="1">
        <p:scale>
          <a:sx n="138" d="100"/>
          <a:sy n="138" d="100"/>
        </p:scale>
        <p:origin x="528" y="102"/>
      </p:cViewPr>
      <p:guideLst>
        <p:guide orient="horz" pos="1620"/>
        <p:guide pos="1392"/>
        <p:guide pos="3648"/>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ACAC9E-3515-4563-9D9B-53746615290E}" type="datetimeFigureOut">
              <a:rPr lang="zh-CN" altLang="en-US" smtClean="0"/>
              <a:pPr/>
              <a:t>2021/3/15</a:t>
            </a:fld>
            <a:endParaRPr lang="zh-CN" altLang="en-US"/>
          </a:p>
        </p:txBody>
      </p:sp>
      <p:sp>
        <p:nvSpPr>
          <p:cNvPr id="4" name="投影片圖像版面配置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CN"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6C7DCD-568A-488F-BCFD-FDD4F882EE50}" type="slidenum">
              <a:rPr lang="zh-CN" altLang="en-US" smtClean="0"/>
              <a:pPr/>
              <a:t>‹#›</a:t>
            </a:fld>
            <a:endParaRPr lang="zh-CN" altLang="en-US"/>
          </a:p>
        </p:txBody>
      </p:sp>
    </p:spTree>
    <p:extLst>
      <p:ext uri="{BB962C8B-B14F-4D97-AF65-F5344CB8AC3E}">
        <p14:creationId xmlns:p14="http://schemas.microsoft.com/office/powerpoint/2010/main" val="2981174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dirty="0"/>
          </a:p>
        </p:txBody>
      </p:sp>
      <p:sp>
        <p:nvSpPr>
          <p:cNvPr id="4" name="投影片編號版面配置區 3"/>
          <p:cNvSpPr>
            <a:spLocks noGrp="1"/>
          </p:cNvSpPr>
          <p:nvPr>
            <p:ph type="sldNum" sz="quarter" idx="10"/>
          </p:nvPr>
        </p:nvSpPr>
        <p:spPr/>
        <p:txBody>
          <a:bodyPr/>
          <a:lstStyle/>
          <a:p>
            <a:fld id="{3F6C7DCD-568A-488F-BCFD-FDD4F882EE50}" type="slidenum">
              <a:rPr lang="zh-CN" altLang="en-US" smtClean="0"/>
              <a:pPr/>
              <a:t>2</a:t>
            </a:fld>
            <a:endParaRPr lang="zh-CN" altLang="en-US"/>
          </a:p>
        </p:txBody>
      </p:sp>
    </p:spTree>
    <p:extLst>
      <p:ext uri="{BB962C8B-B14F-4D97-AF65-F5344CB8AC3E}">
        <p14:creationId xmlns:p14="http://schemas.microsoft.com/office/powerpoint/2010/main" val="3263916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en-US" altLang="zh-CN" dirty="0" smtClean="0"/>
              <a:t>https://www.ypppt.com/</a:t>
            </a:r>
            <a:endParaRPr lang="zh-CN" altLang="en-US" dirty="0"/>
          </a:p>
        </p:txBody>
      </p:sp>
      <p:sp>
        <p:nvSpPr>
          <p:cNvPr id="4" name="投影片編號版面配置區 3"/>
          <p:cNvSpPr>
            <a:spLocks noGrp="1"/>
          </p:cNvSpPr>
          <p:nvPr>
            <p:ph type="sldNum" sz="quarter" idx="10"/>
          </p:nvPr>
        </p:nvSpPr>
        <p:spPr/>
        <p:txBody>
          <a:bodyPr/>
          <a:lstStyle/>
          <a:p>
            <a:fld id="{3F6C7DCD-568A-488F-BCFD-FDD4F882EE50}"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1176813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CN" altLang="en-US" dirty="0"/>
          </a:p>
        </p:txBody>
      </p:sp>
      <p:sp>
        <p:nvSpPr>
          <p:cNvPr id="4" name="投影片編號版面配置區 3"/>
          <p:cNvSpPr>
            <a:spLocks noGrp="1"/>
          </p:cNvSpPr>
          <p:nvPr>
            <p:ph type="sldNum" sz="quarter" idx="10"/>
          </p:nvPr>
        </p:nvSpPr>
        <p:spPr/>
        <p:txBody>
          <a:bodyPr/>
          <a:lstStyle/>
          <a:p>
            <a:fld id="{3F6C7DCD-568A-488F-BCFD-FDD4F882EE50}" type="slidenum">
              <a:rPr lang="zh-CN" altLang="en-US" smtClean="0"/>
              <a:pPr/>
              <a:t>14</a:t>
            </a:fld>
            <a:endParaRPr lang="zh-CN" altLang="en-US"/>
          </a:p>
        </p:txBody>
      </p:sp>
    </p:spTree>
    <p:extLst>
      <p:ext uri="{BB962C8B-B14F-4D97-AF65-F5344CB8AC3E}">
        <p14:creationId xmlns:p14="http://schemas.microsoft.com/office/powerpoint/2010/main" val="972466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52625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1192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3950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386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45157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2229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6258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291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6244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5958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14858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2565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3/15/2021</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64749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dzzq.njnews.cn/res/1/562/2010-02/27/B08/res03_attpic_brief.jpg"/>
          <p:cNvPicPr>
            <a:picLocks noChangeAspect="1" noChangeArrowheads="1"/>
          </p:cNvPicPr>
          <p:nvPr/>
        </p:nvPicPr>
        <p:blipFill>
          <a:blip r:embed="rId2" cstate="print"/>
          <a:srcRect/>
          <a:stretch>
            <a:fillRect/>
          </a:stretch>
        </p:blipFill>
        <p:spPr bwMode="auto">
          <a:xfrm flipH="1">
            <a:off x="7086600" y="3028950"/>
            <a:ext cx="3254332" cy="2266950"/>
          </a:xfrm>
          <a:prstGeom prst="rect">
            <a:avLst/>
          </a:prstGeom>
          <a:noFill/>
          <a:effectLst>
            <a:softEdge rad="317500"/>
          </a:effectLst>
        </p:spPr>
      </p:pic>
      <p:sp>
        <p:nvSpPr>
          <p:cNvPr id="5" name="矩形 4"/>
          <p:cNvSpPr/>
          <p:nvPr/>
        </p:nvSpPr>
        <p:spPr>
          <a:xfrm>
            <a:off x="0" y="514350"/>
            <a:ext cx="9144000" cy="2286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rgbClr val="FFD600"/>
                </a:solidFill>
                <a:effectLst>
                  <a:outerShdw blurRad="38100" dist="38100" dir="2700000" algn="tl">
                    <a:srgbClr val="000000">
                      <a:alpha val="43137"/>
                    </a:srgbClr>
                  </a:outerShdw>
                </a:effectLst>
                <a:latin typeface="微软雅黑" pitchFamily="34" charset="-122"/>
                <a:ea typeface="微软雅黑" pitchFamily="34" charset="-122"/>
              </a:rPr>
              <a:t>一张图告诉你彼得▪林奇的</a:t>
            </a:r>
            <a:endParaRPr lang="en-US" altLang="zh-CN" sz="4000" b="1" dirty="0" smtClean="0">
              <a:solidFill>
                <a:srgbClr val="FFD600"/>
              </a:solidFill>
              <a:effectLst>
                <a:outerShdw blurRad="38100" dist="38100" dir="2700000" algn="tl">
                  <a:srgbClr val="000000">
                    <a:alpha val="43137"/>
                  </a:srgbClr>
                </a:outerShdw>
              </a:effectLst>
              <a:latin typeface="微软雅黑" pitchFamily="34" charset="-122"/>
              <a:ea typeface="微软雅黑" pitchFamily="34" charset="-122"/>
            </a:endParaRPr>
          </a:p>
          <a:p>
            <a:pPr algn="ctr"/>
            <a:r>
              <a:rPr lang="zh-CN" altLang="en-US" sz="6600" b="1" dirty="0" smtClean="0">
                <a:solidFill>
                  <a:srgbClr val="FFD600"/>
                </a:solidFill>
                <a:effectLst>
                  <a:outerShdw blurRad="38100" dist="38100" dir="2700000" algn="tl">
                    <a:srgbClr val="000000">
                      <a:alpha val="43137"/>
                    </a:srgbClr>
                  </a:outerShdw>
                </a:effectLst>
                <a:latin typeface="微软雅黑" pitchFamily="34" charset="-122"/>
                <a:ea typeface="微软雅黑" pitchFamily="34" charset="-122"/>
              </a:rPr>
              <a:t>投资哲学</a:t>
            </a:r>
            <a:endParaRPr lang="zh-CN" altLang="en-US" sz="6600" b="1" dirty="0">
              <a:solidFill>
                <a:srgbClr val="FFD6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 name="矩形 3"/>
          <p:cNvSpPr/>
          <p:nvPr/>
        </p:nvSpPr>
        <p:spPr>
          <a:xfrm>
            <a:off x="0" y="2800350"/>
            <a:ext cx="1447800" cy="234315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159107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flipV="1">
            <a:off x="0"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286000" y="4336018"/>
            <a:ext cx="66294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2</a:t>
            </a:r>
            <a:r>
              <a:rPr lang="zh-CN" altLang="en-US" sz="2000" b="1" dirty="0" smtClean="0">
                <a:latin typeface="微软雅黑" pitchFamily="34" charset="-122"/>
                <a:ea typeface="微软雅黑" pitchFamily="34" charset="-122"/>
              </a:rPr>
              <a:t>：既然股价已经上涨了这么多，它还能涨多少呢？</a:t>
            </a:r>
            <a:endParaRPr lang="zh-CN" altLang="en-US" sz="2000" b="1" dirty="0">
              <a:latin typeface="微软雅黑" pitchFamily="34" charset="-122"/>
              <a:ea typeface="微软雅黑" pitchFamily="34" charset="-122"/>
            </a:endParaRPr>
          </a:p>
        </p:txBody>
      </p:sp>
      <p:pic>
        <p:nvPicPr>
          <p:cNvPr id="4" name="圖片 3" descr="21181262055734981.jpg"/>
          <p:cNvPicPr>
            <a:picLocks noChangeAspect="1"/>
          </p:cNvPicPr>
          <p:nvPr/>
        </p:nvPicPr>
        <p:blipFill rotWithShape="1">
          <a:blip r:embed="rId2" cstate="print"/>
          <a:srcRect l="3667" r="3667"/>
          <a:stretch/>
        </p:blipFill>
        <p:spPr>
          <a:xfrm>
            <a:off x="7594092" y="971550"/>
            <a:ext cx="1271016" cy="1271016"/>
          </a:xfrm>
          <a:prstGeom prst="ellipse">
            <a:avLst/>
          </a:prstGeom>
        </p:spPr>
      </p:pic>
      <p:sp>
        <p:nvSpPr>
          <p:cNvPr id="5" name="矩形 4"/>
          <p:cNvSpPr/>
          <p:nvPr/>
        </p:nvSpPr>
        <p:spPr>
          <a:xfrm>
            <a:off x="4114800" y="2754690"/>
            <a:ext cx="5029200" cy="15696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200"/>
              </a:spcBef>
            </a:pPr>
            <a:r>
              <a:rPr lang="zh-CN" altLang="en-US" sz="1600" dirty="0" smtClean="0">
                <a:solidFill>
                  <a:srgbClr val="333333"/>
                </a:solidFill>
                <a:latin typeface="微软雅黑" pitchFamily="34" charset="-122"/>
                <a:ea typeface="微软雅黑" pitchFamily="34" charset="-122"/>
              </a:rPr>
              <a:t>如果一只股票的价格上涨，股票评论员会不断地添加新的称谓。如果你喜欢这家公司，你真的需要将这些评论屏蔽起来免遭它们的影响。</a:t>
            </a:r>
            <a:endParaRPr lang="en-US" altLang="zh-CN" sz="1600" dirty="0" smtClean="0">
              <a:solidFill>
                <a:srgbClr val="333333"/>
              </a:solidFill>
              <a:latin typeface="微软雅黑" pitchFamily="34" charset="-122"/>
              <a:ea typeface="微软雅黑" pitchFamily="34" charset="-122"/>
            </a:endParaRPr>
          </a:p>
          <a:p>
            <a:pPr>
              <a:spcBef>
                <a:spcPts val="1200"/>
              </a:spcBef>
            </a:pPr>
            <a:r>
              <a:rPr lang="zh-CN" altLang="en-US" sz="1600" dirty="0" smtClean="0">
                <a:solidFill>
                  <a:srgbClr val="333333"/>
                </a:solidFill>
                <a:latin typeface="微软雅黑" pitchFamily="34" charset="-122"/>
                <a:ea typeface="微软雅黑" pitchFamily="34" charset="-122"/>
              </a:rPr>
              <a:t>股票的历史表现和未来表现无关。公司的绩效才与未来表现有关。</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a:off x="0"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419600" y="3105150"/>
            <a:ext cx="46482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3</a:t>
            </a:r>
            <a:r>
              <a:rPr lang="zh-CN" altLang="en-US" sz="2000" b="1" dirty="0" smtClean="0">
                <a:latin typeface="微软雅黑" pitchFamily="34" charset="-122"/>
                <a:ea typeface="微软雅黑" pitchFamily="34" charset="-122"/>
              </a:rPr>
              <a:t>：我能赔多少？股价只有</a:t>
            </a:r>
            <a:r>
              <a:rPr lang="en-US" altLang="zh-CN" sz="2000" b="1" dirty="0" smtClean="0">
                <a:latin typeface="微软雅黑" pitchFamily="34" charset="-122"/>
                <a:ea typeface="微软雅黑" pitchFamily="34" charset="-122"/>
              </a:rPr>
              <a:t>3</a:t>
            </a:r>
            <a:r>
              <a:rPr lang="zh-CN" altLang="en-US" sz="2000" b="1" dirty="0" smtClean="0">
                <a:latin typeface="微软雅黑" pitchFamily="34" charset="-122"/>
                <a:ea typeface="微软雅黑" pitchFamily="34" charset="-122"/>
              </a:rPr>
              <a:t>美元</a:t>
            </a:r>
            <a:endParaRPr lang="zh-CN" altLang="en-US" sz="2000" b="1" dirty="0">
              <a:latin typeface="微软雅黑" pitchFamily="34" charset="-122"/>
              <a:ea typeface="微软雅黑" pitchFamily="34" charset="-122"/>
            </a:endParaRPr>
          </a:p>
        </p:txBody>
      </p:sp>
      <p:pic>
        <p:nvPicPr>
          <p:cNvPr id="4" name="圖片 3" descr="21181262055734981.jpg"/>
          <p:cNvPicPr>
            <a:picLocks noChangeAspect="1"/>
          </p:cNvPicPr>
          <p:nvPr/>
        </p:nvPicPr>
        <p:blipFill rotWithShape="1">
          <a:blip r:embed="rId2" cstate="print"/>
          <a:srcRect l="3667" r="3667"/>
          <a:stretch/>
        </p:blipFill>
        <p:spPr>
          <a:xfrm>
            <a:off x="3022092" y="157734"/>
            <a:ext cx="1271016" cy="1271016"/>
          </a:xfrm>
          <a:prstGeom prst="ellipse">
            <a:avLst/>
          </a:prstGeom>
        </p:spPr>
      </p:pic>
      <p:sp>
        <p:nvSpPr>
          <p:cNvPr id="5" name="矩形 4"/>
          <p:cNvSpPr/>
          <p:nvPr/>
        </p:nvSpPr>
        <p:spPr>
          <a:xfrm>
            <a:off x="4343400" y="1200150"/>
            <a:ext cx="4800600" cy="190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200"/>
              </a:spcBef>
            </a:pPr>
            <a:r>
              <a:rPr lang="zh-CN" altLang="en-US" sz="1600" dirty="0" smtClean="0">
                <a:solidFill>
                  <a:srgbClr val="333333"/>
                </a:solidFill>
                <a:latin typeface="微软雅黑" pitchFamily="34" charset="-122"/>
                <a:ea typeface="微软雅黑" pitchFamily="34" charset="-122"/>
              </a:rPr>
              <a:t>如果你买入一只股价为</a:t>
            </a:r>
            <a:r>
              <a:rPr lang="en-US" altLang="zh-CN" sz="1600" dirty="0" smtClean="0">
                <a:solidFill>
                  <a:srgbClr val="333333"/>
                </a:solidFill>
                <a:latin typeface="微软雅黑" pitchFamily="34" charset="-122"/>
                <a:ea typeface="微软雅黑" pitchFamily="34" charset="-122"/>
              </a:rPr>
              <a:t>60</a:t>
            </a:r>
            <a:r>
              <a:rPr lang="zh-CN" altLang="en-US" sz="1600" dirty="0" smtClean="0">
                <a:solidFill>
                  <a:srgbClr val="333333"/>
                </a:solidFill>
                <a:latin typeface="微软雅黑" pitchFamily="34" charset="-122"/>
                <a:ea typeface="微软雅黑" pitchFamily="34" charset="-122"/>
              </a:rPr>
              <a:t>美元和另外一只</a:t>
            </a:r>
            <a:r>
              <a:rPr lang="en-US" altLang="zh-CN" sz="1600" dirty="0" smtClean="0">
                <a:solidFill>
                  <a:srgbClr val="333333"/>
                </a:solidFill>
                <a:latin typeface="微软雅黑" pitchFamily="34" charset="-122"/>
                <a:ea typeface="微软雅黑" pitchFamily="34" charset="-122"/>
              </a:rPr>
              <a:t>6</a:t>
            </a:r>
            <a:r>
              <a:rPr lang="zh-CN" altLang="en-US" sz="1600" dirty="0" smtClean="0">
                <a:solidFill>
                  <a:srgbClr val="333333"/>
                </a:solidFill>
                <a:latin typeface="微软雅黑" pitchFamily="34" charset="-122"/>
                <a:ea typeface="微软雅黑" pitchFamily="34" charset="-122"/>
              </a:rPr>
              <a:t>美元的股票，他们的股价全都跌至零，你赔的钱完全一样。</a:t>
            </a:r>
            <a:endParaRPr lang="en-US" altLang="zh-CN" sz="1600" dirty="0" smtClean="0">
              <a:solidFill>
                <a:srgbClr val="333333"/>
              </a:solidFill>
              <a:latin typeface="微软雅黑" pitchFamily="34" charset="-122"/>
              <a:ea typeface="微软雅黑" pitchFamily="34" charset="-122"/>
            </a:endParaRPr>
          </a:p>
          <a:p>
            <a:pPr>
              <a:spcBef>
                <a:spcPts val="1200"/>
              </a:spcBef>
            </a:pPr>
            <a:r>
              <a:rPr lang="zh-CN" altLang="en-US" sz="1600" dirty="0" smtClean="0">
                <a:solidFill>
                  <a:srgbClr val="333333"/>
                </a:solidFill>
                <a:latin typeface="微软雅黑" pitchFamily="34" charset="-122"/>
                <a:ea typeface="微软雅黑" pitchFamily="34" charset="-122"/>
              </a:rPr>
              <a:t>空头会选择在股价下降的过程中杀进来，在股价跌至</a:t>
            </a:r>
            <a:r>
              <a:rPr lang="en-US" altLang="zh-CN" sz="1600" dirty="0" smtClean="0">
                <a:solidFill>
                  <a:srgbClr val="333333"/>
                </a:solidFill>
                <a:latin typeface="微软雅黑" pitchFamily="34" charset="-122"/>
                <a:ea typeface="微软雅黑" pitchFamily="34" charset="-122"/>
              </a:rPr>
              <a:t>3</a:t>
            </a:r>
            <a:r>
              <a:rPr lang="zh-CN" altLang="en-US" sz="1600" dirty="0" smtClean="0">
                <a:solidFill>
                  <a:srgbClr val="333333"/>
                </a:solidFill>
                <a:latin typeface="微软雅黑" pitchFamily="34" charset="-122"/>
                <a:ea typeface="微软雅黑" pitchFamily="34" charset="-122"/>
              </a:rPr>
              <a:t>美元的时候卖空。</a:t>
            </a:r>
            <a:endParaRPr lang="en-US" altLang="zh-CN" sz="1600" dirty="0" smtClean="0">
              <a:solidFill>
                <a:srgbClr val="333333"/>
              </a:solidFill>
              <a:latin typeface="微软雅黑" pitchFamily="34" charset="-122"/>
              <a:ea typeface="微软雅黑" pitchFamily="34" charset="-122"/>
            </a:endParaRPr>
          </a:p>
          <a:p>
            <a:pPr>
              <a:spcBef>
                <a:spcPts val="1200"/>
              </a:spcBef>
            </a:pPr>
            <a:r>
              <a:rPr lang="zh-CN" altLang="en-US" sz="1600" dirty="0" smtClean="0">
                <a:solidFill>
                  <a:srgbClr val="333333"/>
                </a:solidFill>
                <a:latin typeface="微软雅黑" pitchFamily="34" charset="-122"/>
                <a:ea typeface="微软雅黑" pitchFamily="34" charset="-122"/>
              </a:rPr>
              <a:t>那么是谁在接盘这些人卖空的股票呢？就是那些说“股价只有</a:t>
            </a:r>
            <a:r>
              <a:rPr lang="en-US" altLang="zh-CN" sz="1600" dirty="0" smtClean="0">
                <a:solidFill>
                  <a:srgbClr val="333333"/>
                </a:solidFill>
                <a:latin typeface="微软雅黑" pitchFamily="34" charset="-122"/>
                <a:ea typeface="微软雅黑" pitchFamily="34" charset="-122"/>
              </a:rPr>
              <a:t>3</a:t>
            </a:r>
            <a:r>
              <a:rPr lang="zh-CN" altLang="en-US" sz="1600" dirty="0" smtClean="0">
                <a:solidFill>
                  <a:srgbClr val="333333"/>
                </a:solidFill>
                <a:latin typeface="微软雅黑" pitchFamily="34" charset="-122"/>
                <a:ea typeface="微软雅黑" pitchFamily="34" charset="-122"/>
              </a:rPr>
              <a:t>美元，还能跌到哪去”的人。</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flipH="1" flipV="1">
            <a:off x="2209800" y="0"/>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28600" y="4324350"/>
            <a:ext cx="46482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4</a:t>
            </a:r>
            <a:r>
              <a:rPr lang="zh-CN" altLang="en-US" sz="2000" b="1" dirty="0" smtClean="0">
                <a:latin typeface="微软雅黑" pitchFamily="34" charset="-122"/>
                <a:ea typeface="微软雅黑" pitchFamily="34" charset="-122"/>
              </a:rPr>
              <a:t>：最终，跌去的将全部反弹回来</a:t>
            </a:r>
            <a:endParaRPr lang="zh-CN" altLang="en-US" sz="2000" b="1" dirty="0">
              <a:latin typeface="微软雅黑" pitchFamily="34" charset="-122"/>
              <a:ea typeface="微软雅黑" pitchFamily="34" charset="-122"/>
            </a:endParaRPr>
          </a:p>
        </p:txBody>
      </p:sp>
      <p:sp>
        <p:nvSpPr>
          <p:cNvPr id="1025" name="Rectangle 1"/>
          <p:cNvSpPr>
            <a:spLocks noChangeArrowheads="1"/>
          </p:cNvSpPr>
          <p:nvPr/>
        </p:nvSpPr>
        <p:spPr bwMode="auto">
          <a:xfrm>
            <a:off x="152400" y="2647950"/>
            <a:ext cx="4724400" cy="1828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fontAlgn="base">
              <a:lnSpc>
                <a:spcPct val="100000"/>
              </a:lnSpc>
              <a:spcBef>
                <a:spcPts val="1200"/>
              </a:spcBef>
              <a:spcAft>
                <a:spcPct val="0"/>
              </a:spcAft>
              <a:buClrTx/>
              <a:buSzTx/>
              <a:buFontTx/>
              <a:buNone/>
              <a:tabLst/>
            </a:pPr>
            <a:r>
              <a:rPr lang="zh-CN" altLang="zh-CN" sz="1600" dirty="0" smtClean="0">
                <a:solidFill>
                  <a:srgbClr val="333333"/>
                </a:solidFill>
                <a:latin typeface="微软雅黑" pitchFamily="34" charset="-122"/>
                <a:ea typeface="微软雅黑" pitchFamily="34" charset="-122"/>
              </a:rPr>
              <a:t>Johns Manville</a:t>
            </a:r>
            <a:r>
              <a:rPr lang="zh-CN" altLang="en-US" sz="1600" dirty="0" smtClean="0">
                <a:solidFill>
                  <a:srgbClr val="333333"/>
                </a:solidFill>
                <a:latin typeface="微软雅黑" pitchFamily="34" charset="-122"/>
                <a:ea typeface="微软雅黑" pitchFamily="34" charset="-122"/>
              </a:rPr>
              <a:t>公司、移动房屋公司、软盘公司</a:t>
            </a:r>
            <a:r>
              <a:rPr lang="zh-CN" altLang="zh-CN" sz="1600" dirty="0" smtClean="0">
                <a:solidFill>
                  <a:srgbClr val="333333"/>
                </a:solidFill>
                <a:latin typeface="微软雅黑" pitchFamily="34" charset="-122"/>
                <a:ea typeface="微软雅黑" pitchFamily="34" charset="-122"/>
              </a:rPr>
              <a:t>--Winchester</a:t>
            </a:r>
            <a:r>
              <a:rPr lang="zh-CN" altLang="en-US" sz="1600" dirty="0" smtClean="0">
                <a:solidFill>
                  <a:srgbClr val="333333"/>
                </a:solidFill>
                <a:latin typeface="微软雅黑" pitchFamily="34" charset="-122"/>
                <a:ea typeface="微软雅黑" pitchFamily="34" charset="-122"/>
              </a:rPr>
              <a:t>光盘驱动公司，它们的股价跌下去之后就永远没有反弹回去 。</a:t>
            </a:r>
            <a:endParaRPr lang="en-US" altLang="zh-CN" sz="1600" dirty="0" smtClean="0">
              <a:solidFill>
                <a:srgbClr val="333333"/>
              </a:solidFill>
              <a:latin typeface="微软雅黑" pitchFamily="34" charset="-122"/>
              <a:ea typeface="微软雅黑" pitchFamily="34" charset="-122"/>
            </a:endParaRPr>
          </a:p>
          <a:p>
            <a:pPr marR="0" lvl="0" indent="0" fontAlgn="base">
              <a:lnSpc>
                <a:spcPct val="100000"/>
              </a:lnSpc>
              <a:spcBef>
                <a:spcPts val="1200"/>
              </a:spcBef>
              <a:spcAft>
                <a:spcPct val="0"/>
              </a:spcAft>
              <a:buClrTx/>
              <a:buSzTx/>
              <a:buFontTx/>
              <a:buNone/>
              <a:tabLst/>
            </a:pPr>
            <a:r>
              <a:rPr lang="zh-CN" altLang="en-US" sz="1600" dirty="0" smtClean="0">
                <a:solidFill>
                  <a:srgbClr val="333333"/>
                </a:solidFill>
                <a:latin typeface="微软雅黑" pitchFamily="34" charset="-122"/>
                <a:ea typeface="微软雅黑" pitchFamily="34" charset="-122"/>
              </a:rPr>
              <a:t>所以抱牢一只股票并认为它终将反弹到某个价位的想法完全行不通。</a:t>
            </a:r>
          </a:p>
        </p:txBody>
      </p:sp>
      <p:pic>
        <p:nvPicPr>
          <p:cNvPr id="5" name="圖片 4" descr="21181262055734981.jpg"/>
          <p:cNvPicPr>
            <a:picLocks noChangeAspect="1"/>
          </p:cNvPicPr>
          <p:nvPr/>
        </p:nvPicPr>
        <p:blipFill rotWithShape="1">
          <a:blip r:embed="rId2" cstate="print"/>
          <a:srcRect l="3667" r="3667"/>
          <a:stretch/>
        </p:blipFill>
        <p:spPr>
          <a:xfrm>
            <a:off x="355092" y="819150"/>
            <a:ext cx="1271016" cy="1271016"/>
          </a:xfrm>
          <a:prstGeom prst="ellipse">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flipH="1">
            <a:off x="2209800"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04800" y="438150"/>
            <a:ext cx="54864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5</a:t>
            </a:r>
            <a:r>
              <a:rPr lang="zh-CN" altLang="en-US" sz="2000" b="1" dirty="0" smtClean="0">
                <a:latin typeface="微软雅黑" pitchFamily="34" charset="-122"/>
                <a:ea typeface="微软雅黑" pitchFamily="34" charset="-122"/>
              </a:rPr>
              <a:t>：情况糟糕得不能再糟糕了，我应该买入</a:t>
            </a:r>
            <a:endParaRPr lang="zh-CN" altLang="en-US" sz="2000" b="1" dirty="0">
              <a:latin typeface="微软雅黑" pitchFamily="34" charset="-122"/>
              <a:ea typeface="微软雅黑" pitchFamily="34" charset="-122"/>
            </a:endParaRPr>
          </a:p>
        </p:txBody>
      </p:sp>
      <p:pic>
        <p:nvPicPr>
          <p:cNvPr id="4" name="圖片 3" descr="21181262055734981.jpg"/>
          <p:cNvPicPr>
            <a:picLocks noChangeAspect="1"/>
          </p:cNvPicPr>
          <p:nvPr/>
        </p:nvPicPr>
        <p:blipFill rotWithShape="1">
          <a:blip r:embed="rId2" cstate="print"/>
          <a:srcRect l="3667" r="3667"/>
          <a:stretch/>
        </p:blipFill>
        <p:spPr>
          <a:xfrm>
            <a:off x="3250692" y="1047750"/>
            <a:ext cx="1271016" cy="1271016"/>
          </a:xfrm>
          <a:prstGeom prst="ellipse">
            <a:avLst/>
          </a:prstGeom>
        </p:spPr>
      </p:pic>
      <p:sp>
        <p:nvSpPr>
          <p:cNvPr id="5" name="矩形 4"/>
          <p:cNvSpPr/>
          <p:nvPr/>
        </p:nvSpPr>
        <p:spPr>
          <a:xfrm>
            <a:off x="228600" y="1504950"/>
            <a:ext cx="3124200" cy="304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zh-CN" altLang="en-US" sz="1600" dirty="0" smtClean="0">
                <a:solidFill>
                  <a:srgbClr val="333333"/>
                </a:solidFill>
                <a:latin typeface="微软雅黑" pitchFamily="34" charset="-122"/>
                <a:ea typeface="微软雅黑" pitchFamily="34" charset="-122"/>
              </a:rPr>
              <a:t>当情况糟糕得不能再糟糕的时候就是买入的时候是很危险的。我见到过处境不佳的公司，下一次你称它们的情况糟糕得让人难以相信，然后你会用可怕、失望或者惨不忍睹等字眼来形容它们的境况，因此仅仅因为某家公司的状况很糟糕而买入是不明智的。</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flipV="1">
            <a:off x="0" y="0"/>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733800" y="4324350"/>
            <a:ext cx="52578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6</a:t>
            </a:r>
            <a:r>
              <a:rPr lang="zh-CN" altLang="en-US" sz="2000" b="1" dirty="0" smtClean="0">
                <a:latin typeface="微软雅黑" pitchFamily="34" charset="-122"/>
                <a:ea typeface="微软雅黑" pitchFamily="34" charset="-122"/>
              </a:rPr>
              <a:t>：当股价反弹到某个价格，我就卖出</a:t>
            </a:r>
            <a:endParaRPr lang="zh-CN" altLang="en-US" sz="2000" b="1" dirty="0">
              <a:latin typeface="微软雅黑" pitchFamily="34" charset="-122"/>
              <a:ea typeface="微软雅黑" pitchFamily="34" charset="-122"/>
            </a:endParaRPr>
          </a:p>
        </p:txBody>
      </p:sp>
      <p:pic>
        <p:nvPicPr>
          <p:cNvPr id="4" name="圖片 3" descr="21181262055734981.jpg"/>
          <p:cNvPicPr>
            <a:picLocks noChangeAspect="1"/>
          </p:cNvPicPr>
          <p:nvPr/>
        </p:nvPicPr>
        <p:blipFill rotWithShape="1">
          <a:blip r:embed="rId3" cstate="print"/>
          <a:srcRect l="3667" r="3667"/>
          <a:stretch/>
        </p:blipFill>
        <p:spPr>
          <a:xfrm>
            <a:off x="278892" y="209550"/>
            <a:ext cx="1271016" cy="1271016"/>
          </a:xfrm>
          <a:prstGeom prst="ellipse">
            <a:avLst/>
          </a:prstGeom>
        </p:spPr>
      </p:pic>
      <p:sp>
        <p:nvSpPr>
          <p:cNvPr id="5" name="矩形 4"/>
          <p:cNvSpPr/>
          <p:nvPr/>
        </p:nvSpPr>
        <p:spPr>
          <a:xfrm>
            <a:off x="3733800" y="2262247"/>
            <a:ext cx="5410200" cy="20621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你挑选了一个价格，然后说‘我不喜欢这只股票，当股价回到</a:t>
            </a:r>
            <a:r>
              <a:rPr lang="en-US" altLang="zh-CN" sz="1600" dirty="0" smtClean="0">
                <a:solidFill>
                  <a:srgbClr val="333333"/>
                </a:solidFill>
                <a:latin typeface="微软雅黑" pitchFamily="34" charset="-122"/>
                <a:ea typeface="微软雅黑" pitchFamily="34" charset="-122"/>
              </a:rPr>
              <a:t>10</a:t>
            </a:r>
            <a:r>
              <a:rPr lang="zh-CN" altLang="en-US" sz="1600" dirty="0" smtClean="0">
                <a:solidFill>
                  <a:srgbClr val="333333"/>
                </a:solidFill>
                <a:latin typeface="微软雅黑" pitchFamily="34" charset="-122"/>
                <a:ea typeface="微软雅黑" pitchFamily="34" charset="-122"/>
              </a:rPr>
              <a:t>美元的时候，我就卖出。’这种态度将让你饱受折磨。</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不管你当时的买入价是</a:t>
            </a:r>
            <a:r>
              <a:rPr lang="en-US" altLang="zh-CN" sz="1600" dirty="0" smtClean="0">
                <a:solidFill>
                  <a:srgbClr val="333333"/>
                </a:solidFill>
                <a:latin typeface="微软雅黑" pitchFamily="34" charset="-122"/>
                <a:ea typeface="微软雅黑" pitchFamily="34" charset="-122"/>
              </a:rPr>
              <a:t>40</a:t>
            </a:r>
            <a:r>
              <a:rPr lang="zh-CN" altLang="en-US" sz="1600" dirty="0" smtClean="0">
                <a:solidFill>
                  <a:srgbClr val="333333"/>
                </a:solidFill>
                <a:latin typeface="微软雅黑" pitchFamily="34" charset="-122"/>
                <a:ea typeface="微软雅黑" pitchFamily="34" charset="-122"/>
              </a:rPr>
              <a:t>美元还是</a:t>
            </a:r>
            <a:r>
              <a:rPr lang="en-US" altLang="zh-CN" sz="1600" dirty="0" smtClean="0">
                <a:solidFill>
                  <a:srgbClr val="333333"/>
                </a:solidFill>
                <a:latin typeface="微软雅黑" pitchFamily="34" charset="-122"/>
                <a:ea typeface="微软雅黑" pitchFamily="34" charset="-122"/>
              </a:rPr>
              <a:t>4</a:t>
            </a:r>
            <a:r>
              <a:rPr lang="zh-CN" altLang="en-US" sz="1600" dirty="0" smtClean="0">
                <a:solidFill>
                  <a:srgbClr val="333333"/>
                </a:solidFill>
                <a:latin typeface="微软雅黑" pitchFamily="34" charset="-122"/>
                <a:ea typeface="微软雅黑" pitchFamily="34" charset="-122"/>
              </a:rPr>
              <a:t>美元，如果公司成功的因素不在了，如果基本面变弱，那么你应该忘记股票以前的价格走势，希望和祈祷股价上涨没有任何用处。</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我曾经试着这么做过，没用。股票可不知道是你在持有它。</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a:off x="-149441"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505200" y="361950"/>
            <a:ext cx="51054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7</a:t>
            </a:r>
            <a:r>
              <a:rPr lang="zh-CN" altLang="en-US" sz="2000" b="1" dirty="0" smtClean="0">
                <a:latin typeface="微软雅黑" pitchFamily="34" charset="-122"/>
                <a:ea typeface="微软雅黑" pitchFamily="34" charset="-122"/>
              </a:rPr>
              <a:t>：永远不卖某家公司</a:t>
            </a:r>
            <a:endParaRPr lang="zh-CN" altLang="en-US" sz="2000" b="1" dirty="0">
              <a:latin typeface="微软雅黑" pitchFamily="34" charset="-122"/>
              <a:ea typeface="微软雅黑" pitchFamily="34" charset="-122"/>
            </a:endParaRPr>
          </a:p>
        </p:txBody>
      </p:sp>
      <p:sp>
        <p:nvSpPr>
          <p:cNvPr id="4" name="矩形 3"/>
          <p:cNvSpPr/>
          <p:nvPr/>
        </p:nvSpPr>
        <p:spPr>
          <a:xfrm>
            <a:off x="3429000" y="895350"/>
            <a:ext cx="5334000" cy="15696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人生的一个悲剧是有时候人们会继承股票。</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他们继承了一只股票，不知道这只股票是什么，但是他们的母亲告诉他们，‘不管你做什么，永远不要出售长岛照明公司的股票。‘</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公司是动态的。他们的发展是由一些力量推动的。你必须清楚这些力量是什么。</a:t>
            </a:r>
          </a:p>
        </p:txBody>
      </p:sp>
      <p:pic>
        <p:nvPicPr>
          <p:cNvPr id="5" name="圖片 4" descr="21181262055734981.jpg"/>
          <p:cNvPicPr>
            <a:picLocks noChangeAspect="1"/>
          </p:cNvPicPr>
          <p:nvPr/>
        </p:nvPicPr>
        <p:blipFill rotWithShape="1">
          <a:blip r:embed="rId2" cstate="print"/>
          <a:srcRect l="3667" r="3667"/>
          <a:stretch/>
        </p:blipFill>
        <p:spPr>
          <a:xfrm>
            <a:off x="7314692" y="2876550"/>
            <a:ext cx="1271016" cy="1271016"/>
          </a:xfrm>
          <a:prstGeom prst="ellipse">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flipV="1">
            <a:off x="0"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81500" y="4273490"/>
            <a:ext cx="43815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8</a:t>
            </a:r>
            <a:r>
              <a:rPr lang="zh-CN" altLang="en-US" sz="2000" b="1" dirty="0" smtClean="0">
                <a:latin typeface="微软雅黑" pitchFamily="34" charset="-122"/>
                <a:ea typeface="微软雅黑" pitchFamily="34" charset="-122"/>
              </a:rPr>
              <a:t>：因为没有买入而赔的钱</a:t>
            </a:r>
            <a:endParaRPr lang="zh-CN" altLang="en-US" sz="2000" b="1" dirty="0">
              <a:latin typeface="微软雅黑" pitchFamily="34" charset="-122"/>
              <a:ea typeface="微软雅黑" pitchFamily="34" charset="-122"/>
            </a:endParaRPr>
          </a:p>
        </p:txBody>
      </p:sp>
      <p:sp>
        <p:nvSpPr>
          <p:cNvPr id="4" name="矩形 3"/>
          <p:cNvSpPr/>
          <p:nvPr/>
        </p:nvSpPr>
        <p:spPr>
          <a:xfrm>
            <a:off x="4381500" y="2190750"/>
            <a:ext cx="4610100" cy="18158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记住：如果你没有买入某只股票，然而股价后来涨了上去，你实际上并没有赔钱。</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赔钱的唯一方式就是持有了某只股票，然后股价下跌，这种情况我经历了很多次。</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有一个很常见也很基本的事实是，如果你在一只股票上面投入</a:t>
            </a:r>
            <a:r>
              <a:rPr lang="en-US" altLang="zh-CN" sz="1600" dirty="0" smtClean="0">
                <a:solidFill>
                  <a:srgbClr val="333333"/>
                </a:solidFill>
                <a:latin typeface="微软雅黑" pitchFamily="34" charset="-122"/>
                <a:ea typeface="微软雅黑" pitchFamily="34" charset="-122"/>
              </a:rPr>
              <a:t>1000</a:t>
            </a:r>
            <a:r>
              <a:rPr lang="zh-CN" altLang="en-US" sz="1600" dirty="0" smtClean="0">
                <a:solidFill>
                  <a:srgbClr val="333333"/>
                </a:solidFill>
                <a:latin typeface="微软雅黑" pitchFamily="34" charset="-122"/>
                <a:ea typeface="微软雅黑" pitchFamily="34" charset="-122"/>
              </a:rPr>
              <a:t>美元，除非你疯了去做保证金交易，不然你的全部损失顶多是</a:t>
            </a:r>
            <a:r>
              <a:rPr lang="en-US" altLang="zh-CN" sz="1600" dirty="0" smtClean="0">
                <a:solidFill>
                  <a:srgbClr val="333333"/>
                </a:solidFill>
                <a:latin typeface="微软雅黑" pitchFamily="34" charset="-122"/>
                <a:ea typeface="微软雅黑" pitchFamily="34" charset="-122"/>
              </a:rPr>
              <a:t>1000</a:t>
            </a:r>
            <a:r>
              <a:rPr lang="zh-CN" altLang="en-US" sz="1600" dirty="0" smtClean="0">
                <a:solidFill>
                  <a:srgbClr val="333333"/>
                </a:solidFill>
                <a:latin typeface="微软雅黑" pitchFamily="34" charset="-122"/>
                <a:ea typeface="微软雅黑" pitchFamily="34" charset="-122"/>
              </a:rPr>
              <a:t>美元。</a:t>
            </a:r>
          </a:p>
        </p:txBody>
      </p:sp>
      <p:pic>
        <p:nvPicPr>
          <p:cNvPr id="5" name="圖片 4" descr="21181262055734981.jpg"/>
          <p:cNvPicPr>
            <a:picLocks noChangeAspect="1"/>
          </p:cNvPicPr>
          <p:nvPr/>
        </p:nvPicPr>
        <p:blipFill rotWithShape="1">
          <a:blip r:embed="rId2" cstate="print"/>
          <a:srcRect l="3667" r="3667"/>
          <a:stretch/>
        </p:blipFill>
        <p:spPr>
          <a:xfrm>
            <a:off x="7491984" y="652876"/>
            <a:ext cx="1271016" cy="1271016"/>
          </a:xfrm>
          <a:prstGeom prst="ellipse">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a:off x="0"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572000" y="361950"/>
            <a:ext cx="43434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9</a:t>
            </a:r>
            <a:r>
              <a:rPr lang="zh-CN" altLang="en-US" sz="2000" b="1" dirty="0" smtClean="0">
                <a:latin typeface="微软雅黑" pitchFamily="34" charset="-122"/>
                <a:ea typeface="微软雅黑" pitchFamily="34" charset="-122"/>
              </a:rPr>
              <a:t>：这是下一个伟大的公司</a:t>
            </a:r>
            <a:endParaRPr lang="zh-CN" altLang="en-US" sz="2000" b="1" dirty="0">
              <a:latin typeface="微软雅黑" pitchFamily="34" charset="-122"/>
              <a:ea typeface="微软雅黑" pitchFamily="34" charset="-122"/>
            </a:endParaRPr>
          </a:p>
        </p:txBody>
      </p:sp>
      <p:sp>
        <p:nvSpPr>
          <p:cNvPr id="4" name="矩形 3"/>
          <p:cNvSpPr/>
          <p:nvPr/>
        </p:nvSpPr>
        <p:spPr>
          <a:xfrm>
            <a:off x="4495800" y="1200150"/>
            <a:ext cx="4495800" cy="18158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不管什么时候，当你听到‘这是下一个</a:t>
            </a:r>
            <a:r>
              <a:rPr lang="en-US" altLang="zh-CN" sz="1600" dirty="0" smtClean="0">
                <a:solidFill>
                  <a:srgbClr val="333333"/>
                </a:solidFill>
                <a:latin typeface="微软雅黑" pitchFamily="34" charset="-122"/>
                <a:ea typeface="微软雅黑" pitchFamily="34" charset="-122"/>
              </a:rPr>
              <a:t>……’</a:t>
            </a:r>
            <a:r>
              <a:rPr lang="zh-CN" altLang="en-US" sz="1600" dirty="0" smtClean="0">
                <a:solidFill>
                  <a:srgbClr val="333333"/>
                </a:solidFill>
                <a:latin typeface="微软雅黑" pitchFamily="34" charset="-122"/>
                <a:ea typeface="微软雅黑" pitchFamily="34" charset="-122"/>
              </a:rPr>
              <a:t>的时候赶紧试着中断你的思维不要听后面的话，因 为后面的话将永远是激动人心的。</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下一个伟大的公司永远都没有成功过。下一个玩具反斗城没有成功，下一个家德宝没有成功，下一个施乐都失败了。</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任何时候你听到下一个什么什么的时候，不要理它就是了。</a:t>
            </a:r>
          </a:p>
        </p:txBody>
      </p:sp>
      <p:pic>
        <p:nvPicPr>
          <p:cNvPr id="5" name="圖片 4" descr="21181262055734981.jpg"/>
          <p:cNvPicPr>
            <a:picLocks noChangeAspect="1"/>
          </p:cNvPicPr>
          <p:nvPr/>
        </p:nvPicPr>
        <p:blipFill rotWithShape="1">
          <a:blip r:embed="rId2" cstate="print"/>
          <a:srcRect l="3667" r="3667"/>
          <a:stretch/>
        </p:blipFill>
        <p:spPr>
          <a:xfrm>
            <a:off x="7517892" y="3181350"/>
            <a:ext cx="1271016" cy="1271016"/>
          </a:xfrm>
          <a:prstGeom prst="ellipse">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09800" y="0"/>
            <a:ext cx="3581400" cy="5143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04800" y="647640"/>
            <a:ext cx="52578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10</a:t>
            </a:r>
            <a:r>
              <a:rPr lang="zh-CN" altLang="en-US" sz="2000" b="1" dirty="0" smtClean="0">
                <a:latin typeface="微软雅黑" pitchFamily="34" charset="-122"/>
                <a:ea typeface="微软雅黑" pitchFamily="34" charset="-122"/>
              </a:rPr>
              <a:t>：股价上涨了，我的说法肯定是对的</a:t>
            </a:r>
            <a:endParaRPr lang="zh-CN" altLang="en-US" sz="2000" b="1" dirty="0">
              <a:latin typeface="微软雅黑" pitchFamily="34" charset="-122"/>
              <a:ea typeface="微软雅黑" pitchFamily="34" charset="-122"/>
            </a:endParaRPr>
          </a:p>
        </p:txBody>
      </p:sp>
      <p:sp>
        <p:nvSpPr>
          <p:cNvPr id="5" name="矩形 4"/>
          <p:cNvSpPr/>
          <p:nvPr/>
        </p:nvSpPr>
        <p:spPr>
          <a:xfrm>
            <a:off x="6324600" y="2114550"/>
            <a:ext cx="2667000" cy="2819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股价上涨了，所以我的看法肯定是对的，或者股价下跌了，我的看法肯定是错的。</a:t>
            </a:r>
            <a:endParaRPr lang="en-US" altLang="zh-CN" sz="1600" dirty="0" smtClean="0">
              <a:solidFill>
                <a:srgbClr val="333333"/>
              </a:solidFill>
              <a:latin typeface="微软雅黑" pitchFamily="34" charset="-122"/>
              <a:ea typeface="微软雅黑" pitchFamily="34" charset="-122"/>
            </a:endParaRPr>
          </a:p>
          <a:p>
            <a:pPr fontAlgn="base">
              <a:spcBef>
                <a:spcPts val="1200"/>
              </a:spcBef>
              <a:spcAft>
                <a:spcPct val="0"/>
              </a:spcAft>
            </a:pPr>
            <a:r>
              <a:rPr lang="zh-CN" altLang="en-US" sz="1600" dirty="0" smtClean="0">
                <a:solidFill>
                  <a:srgbClr val="333333"/>
                </a:solidFill>
                <a:latin typeface="微软雅黑" pitchFamily="34" charset="-122"/>
                <a:ea typeface="微软雅黑" pitchFamily="34" charset="-122"/>
              </a:rPr>
              <a:t>显然，人们觉得股价上涨的事实意味着他们是对的。这并不意味着他们可以指点别人。这什么都意味不了。</a:t>
            </a:r>
          </a:p>
        </p:txBody>
      </p:sp>
      <p:pic>
        <p:nvPicPr>
          <p:cNvPr id="6" name="圖片 5" descr="21181262055734981.jpg"/>
          <p:cNvPicPr preferRelativeResize="0">
            <a:picLocks/>
          </p:cNvPicPr>
          <p:nvPr/>
        </p:nvPicPr>
        <p:blipFill>
          <a:blip r:embed="rId2" cstate="print"/>
          <a:stretch>
            <a:fillRect/>
          </a:stretch>
        </p:blipFill>
        <p:spPr>
          <a:xfrm>
            <a:off x="6400799" y="1148334"/>
            <a:ext cx="1307654" cy="1296000"/>
          </a:xfrm>
          <a:prstGeom prst="ellipse">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209800" y="2889841"/>
            <a:ext cx="7010400" cy="2286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b="1" dirty="0">
              <a:solidFill>
                <a:srgbClr val="FFD600"/>
              </a:solidFill>
              <a:latin typeface="微软雅黑" pitchFamily="34" charset="-122"/>
              <a:ea typeface="微软雅黑" pitchFamily="34" charset="-122"/>
            </a:endParaRPr>
          </a:p>
        </p:txBody>
      </p:sp>
      <p:sp>
        <p:nvSpPr>
          <p:cNvPr id="12" name="矩形 11"/>
          <p:cNvSpPr/>
          <p:nvPr/>
        </p:nvSpPr>
        <p:spPr>
          <a:xfrm>
            <a:off x="2209800" y="0"/>
            <a:ext cx="3581400" cy="2911771"/>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650" name="Picture 2" descr="http://img32.ddimg.cn/61/20/23233282-1_u_1.jpg"/>
          <p:cNvPicPr>
            <a:picLocks noChangeAspect="1" noChangeArrowheads="1"/>
          </p:cNvPicPr>
          <p:nvPr/>
        </p:nvPicPr>
        <p:blipFill>
          <a:blip r:embed="rId2" cstate="print">
            <a:extLst>
              <a:ext uri="{BEBA8EAE-BF5A-486C-A8C5-ECC9F3942E4B}">
                <a14:imgProps xmlns:a14="http://schemas.microsoft.com/office/drawing/2010/main">
                  <a14:imgLayer>
                    <a14:imgEffect>
                      <a14:backgroundRemoval t="0" b="100000" l="0" r="100000"/>
                    </a14:imgEffect>
                  </a14:imgLayer>
                </a14:imgProps>
              </a:ext>
            </a:extLst>
          </a:blip>
          <a:srcRect/>
          <a:stretch>
            <a:fillRect/>
          </a:stretch>
        </p:blipFill>
        <p:spPr bwMode="auto">
          <a:xfrm>
            <a:off x="235800" y="1055504"/>
            <a:ext cx="3124200" cy="3124200"/>
          </a:xfrm>
          <a:prstGeom prst="rect">
            <a:avLst/>
          </a:prstGeom>
          <a:noFill/>
        </p:spPr>
      </p:pic>
      <p:grpSp>
        <p:nvGrpSpPr>
          <p:cNvPr id="2" name="组合 1"/>
          <p:cNvGrpSpPr/>
          <p:nvPr/>
        </p:nvGrpSpPr>
        <p:grpSpPr>
          <a:xfrm>
            <a:off x="4919663" y="1237919"/>
            <a:ext cx="4010025" cy="2805887"/>
            <a:chOff x="4572000" y="1543050"/>
            <a:chExt cx="4010025" cy="2805887"/>
          </a:xfrm>
        </p:grpSpPr>
        <p:sp>
          <p:nvSpPr>
            <p:cNvPr id="4" name="手繪多邊形 3"/>
            <p:cNvSpPr/>
            <p:nvPr/>
          </p:nvSpPr>
          <p:spPr>
            <a:xfrm>
              <a:off x="6905626" y="3524250"/>
              <a:ext cx="1276350" cy="495300"/>
            </a:xfrm>
            <a:custGeom>
              <a:avLst/>
              <a:gdLst>
                <a:gd name="connsiteX0" fmla="*/ 1209675 w 1209675"/>
                <a:gd name="connsiteY0" fmla="*/ 0 h 485775"/>
                <a:gd name="connsiteX1" fmla="*/ 361950 w 1209675"/>
                <a:gd name="connsiteY1" fmla="*/ 47625 h 485775"/>
                <a:gd name="connsiteX2" fmla="*/ 0 w 1209675"/>
                <a:gd name="connsiteY2" fmla="*/ 485775 h 485775"/>
                <a:gd name="connsiteX3" fmla="*/ 1209675 w 1209675"/>
                <a:gd name="connsiteY3" fmla="*/ 0 h 485775"/>
              </a:gdLst>
              <a:ahLst/>
              <a:cxnLst>
                <a:cxn ang="0">
                  <a:pos x="connsiteX0" y="connsiteY0"/>
                </a:cxn>
                <a:cxn ang="0">
                  <a:pos x="connsiteX1" y="connsiteY1"/>
                </a:cxn>
                <a:cxn ang="0">
                  <a:pos x="connsiteX2" y="connsiteY2"/>
                </a:cxn>
                <a:cxn ang="0">
                  <a:pos x="connsiteX3" y="connsiteY3"/>
                </a:cxn>
              </a:cxnLst>
              <a:rect l="l" t="t" r="r" b="b"/>
              <a:pathLst>
                <a:path w="1209675" h="485775">
                  <a:moveTo>
                    <a:pt x="1209675" y="0"/>
                  </a:moveTo>
                  <a:lnTo>
                    <a:pt x="361950" y="47625"/>
                  </a:lnTo>
                  <a:lnTo>
                    <a:pt x="0" y="485775"/>
                  </a:lnTo>
                  <a:lnTo>
                    <a:pt x="1209675" y="0"/>
                  </a:lnTo>
                  <a:close/>
                </a:path>
              </a:pathLst>
            </a:custGeom>
            <a:gradFill flip="none" rotWithShape="1">
              <a:gsLst>
                <a:gs pos="0">
                  <a:schemeClr val="accent6">
                    <a:lumMod val="75000"/>
                  </a:schemeClr>
                </a:gs>
                <a:gs pos="44000">
                  <a:srgbClr val="FFCF37"/>
                </a:gs>
                <a:gs pos="100000">
                  <a:srgbClr val="FFCF37"/>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手繪多邊形 4"/>
            <p:cNvSpPr/>
            <p:nvPr/>
          </p:nvSpPr>
          <p:spPr>
            <a:xfrm>
              <a:off x="6905626" y="3910787"/>
              <a:ext cx="304800" cy="438150"/>
            </a:xfrm>
            <a:custGeom>
              <a:avLst/>
              <a:gdLst>
                <a:gd name="connsiteX0" fmla="*/ 0 w 304800"/>
                <a:gd name="connsiteY0" fmla="*/ 114300 h 438150"/>
                <a:gd name="connsiteX1" fmla="*/ 304800 w 304800"/>
                <a:gd name="connsiteY1" fmla="*/ 0 h 438150"/>
                <a:gd name="connsiteX2" fmla="*/ 304800 w 304800"/>
                <a:gd name="connsiteY2" fmla="*/ 438150 h 438150"/>
                <a:gd name="connsiteX3" fmla="*/ 0 w 304800"/>
                <a:gd name="connsiteY3" fmla="*/ 114300 h 438150"/>
              </a:gdLst>
              <a:ahLst/>
              <a:cxnLst>
                <a:cxn ang="0">
                  <a:pos x="connsiteX0" y="connsiteY0"/>
                </a:cxn>
                <a:cxn ang="0">
                  <a:pos x="connsiteX1" y="connsiteY1"/>
                </a:cxn>
                <a:cxn ang="0">
                  <a:pos x="connsiteX2" y="connsiteY2"/>
                </a:cxn>
                <a:cxn ang="0">
                  <a:pos x="connsiteX3" y="connsiteY3"/>
                </a:cxn>
              </a:cxnLst>
              <a:rect l="l" t="t" r="r" b="b"/>
              <a:pathLst>
                <a:path w="304800" h="438150">
                  <a:moveTo>
                    <a:pt x="0" y="114300"/>
                  </a:moveTo>
                  <a:lnTo>
                    <a:pt x="304800" y="0"/>
                  </a:lnTo>
                  <a:lnTo>
                    <a:pt x="304800" y="438150"/>
                  </a:lnTo>
                  <a:lnTo>
                    <a:pt x="0" y="11430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手繪多邊形 5"/>
            <p:cNvSpPr/>
            <p:nvPr/>
          </p:nvSpPr>
          <p:spPr>
            <a:xfrm>
              <a:off x="4838700" y="1543050"/>
              <a:ext cx="3571875" cy="2152650"/>
            </a:xfrm>
            <a:custGeom>
              <a:avLst/>
              <a:gdLst>
                <a:gd name="connsiteX0" fmla="*/ 0 w 3571875"/>
                <a:gd name="connsiteY0" fmla="*/ 0 h 2152650"/>
                <a:gd name="connsiteX1" fmla="*/ 0 w 3571875"/>
                <a:gd name="connsiteY1" fmla="*/ 0 h 2152650"/>
                <a:gd name="connsiteX2" fmla="*/ 3571875 w 3571875"/>
                <a:gd name="connsiteY2" fmla="*/ 133350 h 2152650"/>
                <a:gd name="connsiteX3" fmla="*/ 3343275 w 3571875"/>
                <a:gd name="connsiteY3" fmla="*/ 1990725 h 2152650"/>
                <a:gd name="connsiteX4" fmla="*/ 400050 w 3571875"/>
                <a:gd name="connsiteY4" fmla="*/ 2152650 h 2152650"/>
                <a:gd name="connsiteX5" fmla="*/ 0 w 3571875"/>
                <a:gd name="connsiteY5" fmla="*/ 0 h 215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875" h="2152650">
                  <a:moveTo>
                    <a:pt x="0" y="0"/>
                  </a:moveTo>
                  <a:lnTo>
                    <a:pt x="0" y="0"/>
                  </a:lnTo>
                  <a:lnTo>
                    <a:pt x="3571875" y="133350"/>
                  </a:lnTo>
                  <a:lnTo>
                    <a:pt x="3343275" y="1990725"/>
                  </a:lnTo>
                  <a:lnTo>
                    <a:pt x="400050" y="2152650"/>
                  </a:lnTo>
                  <a:lnTo>
                    <a:pt x="0" y="0"/>
                  </a:lnTo>
                  <a:close/>
                </a:path>
              </a:pathLst>
            </a:custGeom>
            <a:gradFill flip="none" rotWithShape="1">
              <a:gsLst>
                <a:gs pos="0">
                  <a:srgbClr val="BC9D00"/>
                </a:gs>
                <a:gs pos="44000">
                  <a:srgbClr val="FFD600">
                    <a:alpha val="68000"/>
                  </a:srgbClr>
                </a:gs>
                <a:gs pos="100000">
                  <a:srgbClr val="FFD600">
                    <a:alpha val="4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手繪多邊形 6"/>
            <p:cNvSpPr/>
            <p:nvPr/>
          </p:nvSpPr>
          <p:spPr>
            <a:xfrm>
              <a:off x="8172450" y="1676400"/>
              <a:ext cx="409575" cy="1847850"/>
            </a:xfrm>
            <a:custGeom>
              <a:avLst/>
              <a:gdLst>
                <a:gd name="connsiteX0" fmla="*/ 228600 w 409575"/>
                <a:gd name="connsiteY0" fmla="*/ 0 h 1847850"/>
                <a:gd name="connsiteX1" fmla="*/ 0 w 409575"/>
                <a:gd name="connsiteY1" fmla="*/ 1847850 h 1847850"/>
                <a:gd name="connsiteX2" fmla="*/ 409575 w 409575"/>
                <a:gd name="connsiteY2" fmla="*/ 209550 h 1847850"/>
                <a:gd name="connsiteX3" fmla="*/ 228600 w 409575"/>
                <a:gd name="connsiteY3" fmla="*/ 0 h 1847850"/>
              </a:gdLst>
              <a:ahLst/>
              <a:cxnLst>
                <a:cxn ang="0">
                  <a:pos x="connsiteX0" y="connsiteY0"/>
                </a:cxn>
                <a:cxn ang="0">
                  <a:pos x="connsiteX1" y="connsiteY1"/>
                </a:cxn>
                <a:cxn ang="0">
                  <a:pos x="connsiteX2" y="connsiteY2"/>
                </a:cxn>
                <a:cxn ang="0">
                  <a:pos x="connsiteX3" y="connsiteY3"/>
                </a:cxn>
              </a:cxnLst>
              <a:rect l="l" t="t" r="r" b="b"/>
              <a:pathLst>
                <a:path w="409575" h="1847850">
                  <a:moveTo>
                    <a:pt x="228600" y="0"/>
                  </a:moveTo>
                  <a:lnTo>
                    <a:pt x="0" y="1847850"/>
                  </a:lnTo>
                  <a:lnTo>
                    <a:pt x="409575" y="209550"/>
                  </a:lnTo>
                  <a:lnTo>
                    <a:pt x="228600" y="0"/>
                  </a:lnTo>
                  <a:close/>
                </a:path>
              </a:pathLst>
            </a:custGeom>
            <a:solidFill>
              <a:srgbClr val="BC9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手繪多邊形 7"/>
            <p:cNvSpPr/>
            <p:nvPr/>
          </p:nvSpPr>
          <p:spPr>
            <a:xfrm>
              <a:off x="4572000" y="1543050"/>
              <a:ext cx="676275" cy="2152650"/>
            </a:xfrm>
            <a:custGeom>
              <a:avLst/>
              <a:gdLst>
                <a:gd name="connsiteX0" fmla="*/ 266700 w 676275"/>
                <a:gd name="connsiteY0" fmla="*/ 0 h 2152650"/>
                <a:gd name="connsiteX1" fmla="*/ 0 w 676275"/>
                <a:gd name="connsiteY1" fmla="*/ 314325 h 2152650"/>
                <a:gd name="connsiteX2" fmla="*/ 409575 w 676275"/>
                <a:gd name="connsiteY2" fmla="*/ 1962150 h 2152650"/>
                <a:gd name="connsiteX3" fmla="*/ 676275 w 676275"/>
                <a:gd name="connsiteY3" fmla="*/ 2152650 h 2152650"/>
                <a:gd name="connsiteX4" fmla="*/ 266700 w 676275"/>
                <a:gd name="connsiteY4" fmla="*/ 0 h 2152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 h="2152650">
                  <a:moveTo>
                    <a:pt x="266700" y="0"/>
                  </a:moveTo>
                  <a:lnTo>
                    <a:pt x="0" y="314325"/>
                  </a:lnTo>
                  <a:lnTo>
                    <a:pt x="409575" y="1962150"/>
                  </a:lnTo>
                  <a:lnTo>
                    <a:pt x="676275" y="2152650"/>
                  </a:lnTo>
                  <a:lnTo>
                    <a:pt x="266700" y="0"/>
                  </a:lnTo>
                  <a:close/>
                </a:path>
              </a:pathLst>
            </a:custGeom>
            <a:gradFill flip="none" rotWithShape="1">
              <a:gsLst>
                <a:gs pos="0">
                  <a:srgbClr val="FFD600"/>
                </a:gs>
                <a:gs pos="44000">
                  <a:srgbClr val="FFD600">
                    <a:alpha val="66000"/>
                  </a:srgbClr>
                </a:gs>
                <a:gs pos="100000">
                  <a:srgbClr val="FFD600">
                    <a:alpha val="6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410200" y="2000250"/>
              <a:ext cx="26670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微软雅黑" pitchFamily="34" charset="-122"/>
                <a:ea typeface="微软雅黑" pitchFamily="34" charset="-122"/>
              </a:endParaRPr>
            </a:p>
          </p:txBody>
        </p:sp>
        <p:sp>
          <p:nvSpPr>
            <p:cNvPr id="10" name="矩形 9"/>
            <p:cNvSpPr/>
            <p:nvPr/>
          </p:nvSpPr>
          <p:spPr>
            <a:xfrm>
              <a:off x="5262561" y="1909043"/>
              <a:ext cx="2895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n>
                    <a:solidFill>
                      <a:sysClr val="windowText" lastClr="000000"/>
                    </a:solidFill>
                  </a:ln>
                  <a:solidFill>
                    <a:sysClr val="windowText" lastClr="000000"/>
                  </a:solidFill>
                  <a:latin typeface="微软雅黑" pitchFamily="34" charset="-122"/>
                  <a:ea typeface="微软雅黑" pitchFamily="34" charset="-122"/>
                </a:rPr>
                <a:t>想了解更多赶紧看书！</a:t>
              </a:r>
              <a:endParaRPr lang="zh-CN" altLang="en-US" sz="3600" dirty="0">
                <a:ln>
                  <a:solidFill>
                    <a:sysClr val="windowText" lastClr="000000"/>
                  </a:solidFill>
                </a:ln>
                <a:solidFill>
                  <a:sysClr val="windowText" lastClr="000000"/>
                </a:solidFill>
                <a:latin typeface="微软雅黑" pitchFamily="34" charset="-122"/>
                <a:ea typeface="微软雅黑" pitchFamily="34" charset="-122"/>
              </a:endParaRPr>
            </a:p>
          </p:txBody>
        </p:sp>
      </p:grpSp>
      <p:sp>
        <p:nvSpPr>
          <p:cNvPr id="13" name="矩形 12"/>
          <p:cNvSpPr/>
          <p:nvPr/>
        </p:nvSpPr>
        <p:spPr>
          <a:xfrm>
            <a:off x="5143722" y="3829715"/>
            <a:ext cx="3581178"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itchFamily="34" charset="-122"/>
                <a:ea typeface="微软雅黑" pitchFamily="34" charset="-122"/>
              </a:rPr>
              <a:t>PPT</a:t>
            </a:r>
            <a:r>
              <a:rPr lang="zh-CN" altLang="en-US" sz="2000" dirty="0" smtClean="0">
                <a:solidFill>
                  <a:schemeClr val="bg1"/>
                </a:solidFill>
                <a:latin typeface="微软雅黑" pitchFamily="34" charset="-122"/>
                <a:ea typeface="微软雅黑" pitchFamily="34" charset="-122"/>
              </a:rPr>
              <a:t>制作：</a:t>
            </a:r>
            <a:r>
              <a:rPr lang="en-US" altLang="zh-CN" sz="2000" dirty="0" smtClean="0">
                <a:solidFill>
                  <a:schemeClr val="bg1"/>
                </a:solidFill>
                <a:latin typeface="微软雅黑" pitchFamily="34" charset="-122"/>
                <a:ea typeface="微软雅黑" pitchFamily="34" charset="-122"/>
              </a:rPr>
              <a:t>@</a:t>
            </a:r>
            <a:r>
              <a:rPr lang="zh-CN" altLang="en-US" sz="2000" dirty="0" smtClean="0">
                <a:solidFill>
                  <a:schemeClr val="bg1"/>
                </a:solidFill>
                <a:latin typeface="微软雅黑" pitchFamily="34" charset="-122"/>
                <a:ea typeface="微软雅黑" pitchFamily="34" charset="-122"/>
              </a:rPr>
              <a:t>林晓飞已被注册</a:t>
            </a:r>
            <a:endParaRPr lang="zh-CN" altLang="en-US" sz="2000" dirty="0">
              <a:solidFill>
                <a:schemeClr val="bg1"/>
              </a:solidFill>
              <a:latin typeface="微软雅黑" pitchFamily="34" charset="-122"/>
              <a:ea typeface="微软雅黑" pitchFamily="34" charset="-122"/>
            </a:endParaRPr>
          </a:p>
        </p:txBody>
      </p:sp>
      <p:sp>
        <p:nvSpPr>
          <p:cNvPr id="14" name="矩形 13"/>
          <p:cNvSpPr/>
          <p:nvPr/>
        </p:nvSpPr>
        <p:spPr>
          <a:xfrm>
            <a:off x="5143722" y="4128091"/>
            <a:ext cx="3581178"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itchFamily="34" charset="-122"/>
              <a:ea typeface="微软雅黑" pitchFamily="34" charset="-122"/>
            </a:endParaRPr>
          </a:p>
        </p:txBody>
      </p:sp>
      <p:sp>
        <p:nvSpPr>
          <p:cNvPr id="3" name="矩形 2"/>
          <p:cNvSpPr/>
          <p:nvPr/>
        </p:nvSpPr>
        <p:spPr>
          <a:xfrm>
            <a:off x="5182843" y="3913873"/>
            <a:ext cx="2031326" cy="369332"/>
          </a:xfrm>
          <a:prstGeom prst="rect">
            <a:avLst/>
          </a:prstGeom>
        </p:spPr>
        <p:txBody>
          <a:bodyPr wrap="none">
            <a:spAutoFit/>
          </a:bodyPr>
          <a:lstStyle/>
          <a:p>
            <a:pPr algn="ctr"/>
            <a:r>
              <a:rPr lang="zh-CN" altLang="en-US" b="1" dirty="0">
                <a:solidFill>
                  <a:schemeClr val="bg1"/>
                </a:solidFill>
                <a:latin typeface="微软雅黑" pitchFamily="34" charset="-122"/>
                <a:ea typeface="微软雅黑" pitchFamily="34" charset="-122"/>
              </a:rPr>
              <a:t>华章</a:t>
            </a:r>
            <a:r>
              <a:rPr lang="zh-CN" altLang="en-US" b="1" dirty="0" smtClean="0">
                <a:solidFill>
                  <a:schemeClr val="bg1"/>
                </a:solidFill>
                <a:latin typeface="微软雅黑" pitchFamily="34" charset="-122"/>
                <a:ea typeface="微软雅黑" pitchFamily="34" charset="-122"/>
              </a:rPr>
              <a:t>经管系列图书</a:t>
            </a:r>
            <a:endParaRPr lang="zh-CN" altLang="en-US" b="1" dirty="0">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手繪多邊形 7"/>
          <p:cNvSpPr/>
          <p:nvPr/>
        </p:nvSpPr>
        <p:spPr>
          <a:xfrm>
            <a:off x="0"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257800" y="1410589"/>
            <a:ext cx="3581400" cy="289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3600" b="1" dirty="0" smtClean="0">
                <a:ln>
                  <a:solidFill>
                    <a:srgbClr val="FFD600"/>
                  </a:solidFill>
                </a:ln>
                <a:solidFill>
                  <a:srgbClr val="FFD600"/>
                </a:solidFill>
                <a:latin typeface="微软雅黑" pitchFamily="34" charset="-122"/>
                <a:ea typeface="微软雅黑" pitchFamily="34" charset="-122"/>
              </a:rPr>
              <a:t>彼得</a:t>
            </a:r>
            <a:r>
              <a:rPr lang="en-US" altLang="zh-CN" sz="3600" b="1" dirty="0" smtClean="0">
                <a:ln>
                  <a:solidFill>
                    <a:srgbClr val="FFD600"/>
                  </a:solidFill>
                </a:ln>
                <a:solidFill>
                  <a:srgbClr val="FFD600"/>
                </a:solidFill>
                <a:latin typeface="微软雅黑" pitchFamily="34" charset="-122"/>
                <a:ea typeface="微软雅黑" pitchFamily="34" charset="-122"/>
              </a:rPr>
              <a:t>·</a:t>
            </a:r>
            <a:r>
              <a:rPr lang="zh-CN" altLang="en-US" sz="3600" b="1" dirty="0" smtClean="0">
                <a:ln>
                  <a:solidFill>
                    <a:srgbClr val="FFD600"/>
                  </a:solidFill>
                </a:ln>
                <a:solidFill>
                  <a:srgbClr val="FFD600"/>
                </a:solidFill>
                <a:latin typeface="微软雅黑" pitchFamily="34" charset="-122"/>
                <a:ea typeface="微软雅黑" pitchFamily="34" charset="-122"/>
              </a:rPr>
              <a:t>林奇</a:t>
            </a:r>
            <a:endParaRPr lang="en-US" altLang="zh-CN" sz="3600" b="1" dirty="0" smtClean="0">
              <a:ln>
                <a:solidFill>
                  <a:srgbClr val="FFD600"/>
                </a:solidFill>
              </a:ln>
              <a:solidFill>
                <a:srgbClr val="FFD600"/>
              </a:solidFill>
              <a:latin typeface="微软雅黑" pitchFamily="34" charset="-122"/>
              <a:ea typeface="微软雅黑" pitchFamily="34" charset="-122"/>
            </a:endParaRPr>
          </a:p>
          <a:p>
            <a:pPr algn="r"/>
            <a:r>
              <a:rPr lang="en-US" altLang="zh-CN" dirty="0" smtClean="0">
                <a:ln>
                  <a:solidFill>
                    <a:srgbClr val="FFD600"/>
                  </a:solidFill>
                </a:ln>
                <a:solidFill>
                  <a:srgbClr val="FFD600"/>
                </a:solidFill>
                <a:latin typeface="Times New Roman" pitchFamily="18" charset="0"/>
                <a:ea typeface="微软雅黑" pitchFamily="34" charset="-122"/>
                <a:cs typeface="Times New Roman" pitchFamily="18" charset="0"/>
              </a:rPr>
              <a:t>Peter  Lynch</a:t>
            </a:r>
          </a:p>
          <a:p>
            <a:pPr algn="r"/>
            <a:endParaRPr lang="en-US" altLang="zh-CN" sz="1050" dirty="0" smtClean="0">
              <a:solidFill>
                <a:srgbClr val="333333"/>
              </a:solidFill>
              <a:latin typeface="微软雅黑" pitchFamily="34" charset="-122"/>
              <a:ea typeface="微软雅黑" pitchFamily="34" charset="-122"/>
            </a:endParaRPr>
          </a:p>
          <a:p>
            <a:pPr algn="r"/>
            <a:r>
              <a:rPr lang="zh-CN" altLang="en-US" sz="1050" dirty="0" smtClean="0">
                <a:solidFill>
                  <a:srgbClr val="333333"/>
                </a:solidFill>
                <a:latin typeface="微软雅黑" pitchFamily="34" charset="-122"/>
                <a:ea typeface="微软雅黑" pitchFamily="34" charset="-122"/>
              </a:rPr>
              <a:t>      </a:t>
            </a:r>
            <a:endParaRPr lang="en-US" altLang="zh-CN" sz="1050" dirty="0" smtClean="0">
              <a:solidFill>
                <a:srgbClr val="333333"/>
              </a:solidFill>
              <a:latin typeface="微软雅黑" pitchFamily="34" charset="-122"/>
              <a:ea typeface="微软雅黑" pitchFamily="34" charset="-122"/>
            </a:endParaRPr>
          </a:p>
          <a:p>
            <a:pPr algn="r"/>
            <a:endParaRPr lang="en-US" altLang="zh-CN" sz="1050" dirty="0">
              <a:solidFill>
                <a:srgbClr val="333333"/>
              </a:solidFill>
              <a:latin typeface="微软雅黑" pitchFamily="34" charset="-122"/>
              <a:ea typeface="微软雅黑" pitchFamily="34" charset="-122"/>
            </a:endParaRPr>
          </a:p>
          <a:p>
            <a:pPr algn="r"/>
            <a:r>
              <a:rPr lang="zh-CN" altLang="en-US" dirty="0" smtClean="0">
                <a:solidFill>
                  <a:srgbClr val="333333"/>
                </a:solidFill>
                <a:latin typeface="微软雅黑" pitchFamily="34" charset="-122"/>
                <a:ea typeface="微软雅黑" pitchFamily="34" charset="-122"/>
              </a:rPr>
              <a:t> 华尔街传奇股圣</a:t>
            </a:r>
            <a:endParaRPr lang="en-US" altLang="zh-CN" dirty="0" smtClean="0">
              <a:solidFill>
                <a:srgbClr val="333333"/>
              </a:solidFill>
              <a:latin typeface="微软雅黑" pitchFamily="34" charset="-122"/>
              <a:ea typeface="微软雅黑" pitchFamily="34" charset="-122"/>
            </a:endParaRPr>
          </a:p>
          <a:p>
            <a:pPr algn="r"/>
            <a:r>
              <a:rPr lang="zh-CN" altLang="en-US" dirty="0" smtClean="0">
                <a:solidFill>
                  <a:srgbClr val="333333"/>
                </a:solidFill>
                <a:latin typeface="微软雅黑" pitchFamily="34" charset="-122"/>
                <a:ea typeface="微软雅黑" pitchFamily="34" charset="-122"/>
              </a:rPr>
              <a:t>任麦哲伦基金经理人</a:t>
            </a:r>
            <a:r>
              <a:rPr lang="en-US" altLang="zh-CN" dirty="0" smtClean="0">
                <a:solidFill>
                  <a:srgbClr val="333333"/>
                </a:solidFill>
                <a:latin typeface="微软雅黑" pitchFamily="34" charset="-122"/>
                <a:ea typeface="微软雅黑" pitchFamily="34" charset="-122"/>
              </a:rPr>
              <a:t>13</a:t>
            </a:r>
            <a:r>
              <a:rPr lang="zh-CN" altLang="en-US" dirty="0" smtClean="0">
                <a:solidFill>
                  <a:srgbClr val="333333"/>
                </a:solidFill>
                <a:latin typeface="微软雅黑" pitchFamily="34" charset="-122"/>
                <a:ea typeface="微软雅黑" pitchFamily="34" charset="-122"/>
              </a:rPr>
              <a:t>年</a:t>
            </a:r>
            <a:endParaRPr lang="en-US" altLang="zh-CN" dirty="0" smtClean="0">
              <a:solidFill>
                <a:srgbClr val="333333"/>
              </a:solidFill>
              <a:latin typeface="微软雅黑" pitchFamily="34" charset="-122"/>
              <a:ea typeface="微软雅黑" pitchFamily="34" charset="-122"/>
            </a:endParaRPr>
          </a:p>
          <a:p>
            <a:pPr algn="r"/>
            <a:r>
              <a:rPr lang="zh-CN" altLang="en-US" dirty="0" smtClean="0">
                <a:solidFill>
                  <a:srgbClr val="333333"/>
                </a:solidFill>
                <a:latin typeface="微软雅黑" pitchFamily="34" charset="-122"/>
                <a:ea typeface="微软雅黑" pitchFamily="34" charset="-122"/>
              </a:rPr>
              <a:t>资产由</a:t>
            </a:r>
            <a:r>
              <a:rPr lang="en-US" altLang="zh-CN" dirty="0" smtClean="0">
                <a:solidFill>
                  <a:srgbClr val="333333"/>
                </a:solidFill>
                <a:latin typeface="微软雅黑" pitchFamily="34" charset="-122"/>
                <a:ea typeface="微软雅黑" pitchFamily="34" charset="-122"/>
              </a:rPr>
              <a:t>2000</a:t>
            </a:r>
            <a:r>
              <a:rPr lang="zh-CN" altLang="en-US" dirty="0" smtClean="0">
                <a:solidFill>
                  <a:srgbClr val="333333"/>
                </a:solidFill>
                <a:latin typeface="微软雅黑" pitchFamily="34" charset="-122"/>
                <a:ea typeface="微软雅黑" pitchFamily="34" charset="-122"/>
              </a:rPr>
              <a:t>万成长至</a:t>
            </a:r>
            <a:r>
              <a:rPr lang="en-US" altLang="zh-CN" dirty="0" smtClean="0">
                <a:solidFill>
                  <a:srgbClr val="333333"/>
                </a:solidFill>
                <a:latin typeface="微软雅黑" pitchFamily="34" charset="-122"/>
                <a:ea typeface="微软雅黑" pitchFamily="34" charset="-122"/>
              </a:rPr>
              <a:t>140</a:t>
            </a:r>
            <a:r>
              <a:rPr lang="zh-CN" altLang="en-US" dirty="0" smtClean="0">
                <a:solidFill>
                  <a:srgbClr val="333333"/>
                </a:solidFill>
                <a:latin typeface="微软雅黑" pitchFamily="34" charset="-122"/>
                <a:ea typeface="微软雅黑" pitchFamily="34" charset="-122"/>
              </a:rPr>
              <a:t>亿美元</a:t>
            </a:r>
            <a:endParaRPr lang="en-US" altLang="zh-CN" dirty="0" smtClean="0">
              <a:solidFill>
                <a:srgbClr val="333333"/>
              </a:solidFill>
              <a:latin typeface="微软雅黑" pitchFamily="34" charset="-122"/>
              <a:ea typeface="微软雅黑" pitchFamily="34" charset="-122"/>
            </a:endParaRPr>
          </a:p>
          <a:p>
            <a:pPr algn="r"/>
            <a:r>
              <a:rPr lang="zh-CN" altLang="en-US" dirty="0" smtClean="0">
                <a:solidFill>
                  <a:srgbClr val="333333"/>
                </a:solidFill>
                <a:latin typeface="微软雅黑" pitchFamily="34" charset="-122"/>
                <a:ea typeface="微软雅黑" pitchFamily="34" charset="-122"/>
              </a:rPr>
              <a:t>年平均复利报酬率达</a:t>
            </a:r>
            <a:r>
              <a:rPr lang="en-US" altLang="zh-CN" dirty="0" smtClean="0">
                <a:solidFill>
                  <a:srgbClr val="333333"/>
                </a:solidFill>
                <a:latin typeface="微软雅黑" pitchFamily="34" charset="-122"/>
                <a:ea typeface="微软雅黑" pitchFamily="34" charset="-122"/>
              </a:rPr>
              <a:t>29%</a:t>
            </a:r>
            <a:endParaRPr lang="en-US" altLang="zh-CN" dirty="0">
              <a:solidFill>
                <a:srgbClr val="333333"/>
              </a:solidFill>
              <a:latin typeface="微软雅黑" pitchFamily="34" charset="-122"/>
              <a:ea typeface="微软雅黑" pitchFamily="34" charset="-122"/>
            </a:endParaRPr>
          </a:p>
          <a:p>
            <a:pPr algn="r"/>
            <a:endParaRPr lang="en-US" altLang="zh-CN" dirty="0" smtClean="0">
              <a:solidFill>
                <a:srgbClr val="333333"/>
              </a:solidFill>
              <a:latin typeface="微软雅黑" pitchFamily="34" charset="-122"/>
              <a:ea typeface="微软雅黑" pitchFamily="34" charset="-122"/>
            </a:endParaRPr>
          </a:p>
          <a:p>
            <a:pPr algn="r"/>
            <a:r>
              <a:rPr lang="zh-CN" altLang="en-US" sz="2400" b="1" dirty="0" smtClean="0">
                <a:solidFill>
                  <a:srgbClr val="FFD600"/>
                </a:solidFill>
                <a:latin typeface="微软雅黑" pitchFamily="34" charset="-122"/>
                <a:ea typeface="微软雅黑" pitchFamily="34" charset="-122"/>
              </a:rPr>
              <a:t>他让投资变成了一种艺术</a:t>
            </a:r>
            <a:endParaRPr lang="en-US" altLang="zh-CN" sz="2400" b="1" dirty="0" smtClean="0">
              <a:solidFill>
                <a:srgbClr val="FFD600"/>
              </a:solidFill>
              <a:latin typeface="微软雅黑" pitchFamily="34" charset="-122"/>
              <a:ea typeface="微软雅黑" pitchFamily="34" charset="-122"/>
            </a:endParaRPr>
          </a:p>
          <a:p>
            <a:pPr algn="r"/>
            <a:endParaRPr lang="en-US" altLang="zh-CN" sz="1050" b="1" dirty="0">
              <a:solidFill>
                <a:srgbClr val="333333"/>
              </a:solidFill>
              <a:latin typeface="微软雅黑" pitchFamily="34" charset="-122"/>
              <a:ea typeface="微软雅黑" pitchFamily="34" charset="-122"/>
            </a:endParaRPr>
          </a:p>
          <a:p>
            <a:pPr algn="r"/>
            <a:endParaRPr lang="en-US" altLang="zh-CN" sz="1050" b="1" dirty="0" smtClean="0">
              <a:solidFill>
                <a:srgbClr val="333333"/>
              </a:solidFill>
              <a:latin typeface="微软雅黑" pitchFamily="34" charset="-122"/>
              <a:ea typeface="微软雅黑" pitchFamily="34" charset="-122"/>
            </a:endParaRPr>
          </a:p>
          <a:p>
            <a:pPr algn="r"/>
            <a:endParaRPr lang="en-US" altLang="zh-CN" sz="1050" b="1" dirty="0" smtClean="0">
              <a:solidFill>
                <a:srgbClr val="333333"/>
              </a:solidFill>
              <a:latin typeface="微软雅黑" pitchFamily="34" charset="-122"/>
              <a:ea typeface="微软雅黑" pitchFamily="34" charset="-122"/>
            </a:endParaRPr>
          </a:p>
          <a:p>
            <a:pPr algn="r"/>
            <a:r>
              <a:rPr lang="zh-CN" altLang="en-US" sz="1050" dirty="0" smtClean="0">
                <a:solidFill>
                  <a:srgbClr val="333333"/>
                </a:solidFill>
                <a:latin typeface="微软雅黑" pitchFamily="34" charset="-122"/>
                <a:ea typeface="微软雅黑" pitchFamily="34" charset="-122"/>
              </a:rPr>
              <a:t>      </a:t>
            </a:r>
            <a:endParaRPr lang="en-US" altLang="zh-CN" sz="1050" dirty="0" smtClean="0">
              <a:solidFill>
                <a:srgbClr val="333333"/>
              </a:solidFill>
              <a:latin typeface="微软雅黑" pitchFamily="34" charset="-122"/>
              <a:ea typeface="微软雅黑" pitchFamily="34" charset="-122"/>
            </a:endParaRPr>
          </a:p>
          <a:p>
            <a:pPr algn="r"/>
            <a:r>
              <a:rPr lang="en-US" altLang="zh-CN" sz="1050" dirty="0" smtClean="0">
                <a:solidFill>
                  <a:srgbClr val="333333"/>
                </a:solidFill>
                <a:latin typeface="微软雅黑" pitchFamily="34" charset="-122"/>
                <a:ea typeface="微软雅黑" pitchFamily="34" charset="-122"/>
              </a:rPr>
              <a:t>      </a:t>
            </a:r>
            <a:r>
              <a:rPr lang="zh-CN" altLang="en-US" sz="1050" dirty="0" smtClean="0">
                <a:solidFill>
                  <a:srgbClr val="333333"/>
                </a:solidFill>
                <a:latin typeface="微软雅黑" pitchFamily="34" charset="-122"/>
                <a:ea typeface="微软雅黑" pitchFamily="34" charset="-122"/>
              </a:rPr>
              <a:t>* 内容摘自他在哈佛商学院纽约俱乐部</a:t>
            </a:r>
            <a:endParaRPr lang="en-US" altLang="zh-CN" sz="1050" dirty="0" smtClean="0">
              <a:solidFill>
                <a:srgbClr val="333333"/>
              </a:solidFill>
              <a:latin typeface="微软雅黑" pitchFamily="34" charset="-122"/>
              <a:ea typeface="微软雅黑" pitchFamily="34" charset="-122"/>
            </a:endParaRPr>
          </a:p>
          <a:p>
            <a:pPr algn="r"/>
            <a:r>
              <a:rPr lang="en-US" altLang="zh-CN" sz="1050" dirty="0" smtClean="0">
                <a:solidFill>
                  <a:srgbClr val="333333"/>
                </a:solidFill>
                <a:latin typeface="微软雅黑" pitchFamily="34" charset="-122"/>
                <a:ea typeface="微软雅黑" pitchFamily="34" charset="-122"/>
              </a:rPr>
              <a:t>1990</a:t>
            </a:r>
            <a:r>
              <a:rPr lang="zh-CN" altLang="en-US" sz="1050" dirty="0" smtClean="0">
                <a:solidFill>
                  <a:srgbClr val="333333"/>
                </a:solidFill>
                <a:latin typeface="微软雅黑" pitchFamily="34" charset="-122"/>
                <a:ea typeface="微软雅黑" pitchFamily="34" charset="-122"/>
              </a:rPr>
              <a:t>年年度聚会</a:t>
            </a:r>
            <a:r>
              <a:rPr lang="en-US" altLang="zh-CN" sz="1050" dirty="0" smtClean="0">
                <a:solidFill>
                  <a:srgbClr val="333333"/>
                </a:solidFill>
                <a:latin typeface="微软雅黑" pitchFamily="34" charset="-122"/>
                <a:ea typeface="微软雅黑" pitchFamily="34" charset="-122"/>
              </a:rPr>
              <a:t>--</a:t>
            </a:r>
            <a:r>
              <a:rPr lang="zh-CN" altLang="en-US" sz="1050" dirty="0" smtClean="0">
                <a:solidFill>
                  <a:srgbClr val="333333"/>
                </a:solidFill>
                <a:latin typeface="微软雅黑" pitchFamily="34" charset="-122"/>
                <a:ea typeface="微软雅黑" pitchFamily="34" charset="-122"/>
              </a:rPr>
              <a:t>晚宴上的演讲</a:t>
            </a:r>
            <a:endParaRPr lang="en-US" altLang="zh-CN" sz="1050" dirty="0" smtClean="0">
              <a:solidFill>
                <a:srgbClr val="333333"/>
              </a:solidFill>
              <a:latin typeface="微软雅黑" pitchFamily="34" charset="-122"/>
              <a:ea typeface="微软雅黑" pitchFamily="34" charset="-122"/>
            </a:endParaRPr>
          </a:p>
          <a:p>
            <a:pPr algn="r"/>
            <a:r>
              <a:rPr lang="zh-CN" altLang="en-US" sz="1050" dirty="0" smtClean="0">
                <a:solidFill>
                  <a:srgbClr val="333333"/>
                </a:solidFill>
                <a:latin typeface="微软雅黑" pitchFamily="34" charset="-122"/>
                <a:ea typeface="微软雅黑" pitchFamily="34" charset="-122"/>
              </a:rPr>
              <a:t>可以说是他迄今为止最全面、最珍贵的投资理念</a:t>
            </a:r>
            <a:endParaRPr lang="en-US" altLang="zh-CN" sz="1050" dirty="0" smtClean="0">
              <a:solidFill>
                <a:srgbClr val="333333"/>
              </a:solidFill>
              <a:latin typeface="微软雅黑" pitchFamily="34" charset="-122"/>
              <a:ea typeface="微软雅黑" pitchFamily="34" charset="-122"/>
            </a:endParaRPr>
          </a:p>
          <a:p>
            <a:pPr algn="r"/>
            <a:endParaRPr lang="zh-CN" altLang="en-US" sz="1050" dirty="0">
              <a:solidFill>
                <a:srgbClr val="333333"/>
              </a:solidFill>
              <a:latin typeface="微软雅黑" pitchFamily="34" charset="-122"/>
              <a:ea typeface="微软雅黑" pitchFamily="34" charset="-122"/>
            </a:endParaRPr>
          </a:p>
        </p:txBody>
      </p:sp>
      <p:pic>
        <p:nvPicPr>
          <p:cNvPr id="14338" name="Picture 2" descr="http://cqcbepaper.cqnews.net/cqcb/res/1/20070503/10281178148266193.jpg"/>
          <p:cNvPicPr>
            <a:picLocks noChangeAspect="1" noChangeArrowheads="1"/>
          </p:cNvPicPr>
          <p:nvPr/>
        </p:nvPicPr>
        <p:blipFill>
          <a:blip r:embed="rId3" cstate="print"/>
          <a:stretch>
            <a:fillRect/>
          </a:stretch>
        </p:blipFill>
        <p:spPr bwMode="auto">
          <a:xfrm>
            <a:off x="1103616" y="1200150"/>
            <a:ext cx="3124200" cy="2322322"/>
          </a:xfrm>
          <a:prstGeom prst="rect">
            <a:avLst/>
          </a:prstGeom>
          <a:ln>
            <a:noFill/>
          </a:ln>
          <a:effectLst>
            <a:outerShdw blurRad="292100" dist="139700" dir="2700000" algn="tl" rotWithShape="0">
              <a:srgbClr val="333333">
                <a:alpha val="65000"/>
              </a:srgbClr>
            </a:outerShdw>
            <a:reflection blurRad="6350" stA="50000" endA="300" endPos="55000" dir="5400000" sy="-100000" algn="bl" rotWithShape="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9886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flipV="1">
            <a:off x="0"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85800" y="971550"/>
            <a:ext cx="6934200" cy="2133600"/>
          </a:xfrm>
          <a:prstGeom prst="rect">
            <a:avLst/>
          </a:prstGeom>
          <a:solidFill>
            <a:srgbClr val="FFD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600" b="1" dirty="0" smtClean="0">
                <a:ln>
                  <a:solidFill>
                    <a:srgbClr val="333333"/>
                  </a:solidFill>
                </a:ln>
                <a:solidFill>
                  <a:srgbClr val="333333"/>
                </a:solidFill>
                <a:latin typeface="微软雅黑" pitchFamily="34" charset="-122"/>
                <a:ea typeface="微软雅黑" pitchFamily="34" charset="-122"/>
              </a:rPr>
              <a:t>四个</a:t>
            </a:r>
            <a:r>
              <a:rPr lang="zh-CN" altLang="en-US" sz="3200" b="1" dirty="0" smtClean="0">
                <a:ln>
                  <a:solidFill>
                    <a:srgbClr val="333333"/>
                  </a:solidFill>
                </a:ln>
                <a:solidFill>
                  <a:srgbClr val="333333"/>
                </a:solidFill>
                <a:latin typeface="微软雅黑" pitchFamily="34" charset="-122"/>
                <a:ea typeface="微软雅黑" pitchFamily="34" charset="-122"/>
              </a:rPr>
              <a:t>关于投资的规则</a:t>
            </a:r>
            <a:endParaRPr lang="zh-CN" altLang="en-US" sz="1600" b="1" dirty="0">
              <a:ln>
                <a:solidFill>
                  <a:srgbClr val="333333"/>
                </a:solidFill>
              </a:ln>
              <a:solidFill>
                <a:srgbClr val="333333"/>
              </a:solidFill>
              <a:latin typeface="微软雅黑" pitchFamily="34" charset="-122"/>
              <a:ea typeface="微软雅黑" pitchFamily="34" charset="-122"/>
            </a:endParaRPr>
          </a:p>
        </p:txBody>
      </p:sp>
      <p:sp>
        <p:nvSpPr>
          <p:cNvPr id="4" name="文本框 3"/>
          <p:cNvSpPr txBox="1"/>
          <p:nvPr/>
        </p:nvSpPr>
        <p:spPr>
          <a:xfrm>
            <a:off x="6096000" y="4019550"/>
            <a:ext cx="2514600"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feidee.com/licai/attachments/2010/12/1_20101207163813154Gl.jpg"/>
          <p:cNvPicPr>
            <a:picLocks noChangeAspect="1" noChangeArrowheads="1"/>
          </p:cNvPicPr>
          <p:nvPr/>
        </p:nvPicPr>
        <p:blipFill>
          <a:blip r:embed="rId3" cstate="print"/>
          <a:srcRect r="14667"/>
          <a:stretch>
            <a:fillRect/>
          </a:stretch>
        </p:blipFill>
        <p:spPr bwMode="auto">
          <a:xfrm>
            <a:off x="7772400" y="3005731"/>
            <a:ext cx="1371600" cy="2137768"/>
          </a:xfrm>
          <a:prstGeom prst="rect">
            <a:avLst/>
          </a:prstGeom>
          <a:noFill/>
        </p:spPr>
      </p:pic>
      <p:sp>
        <p:nvSpPr>
          <p:cNvPr id="19" name="手繪多邊形 18"/>
          <p:cNvSpPr/>
          <p:nvPr/>
        </p:nvSpPr>
        <p:spPr>
          <a:xfrm>
            <a:off x="7137400" y="2000250"/>
            <a:ext cx="1016000" cy="1447800"/>
          </a:xfrm>
          <a:custGeom>
            <a:avLst/>
            <a:gdLst>
              <a:gd name="connsiteX0" fmla="*/ 0 w 1016000"/>
              <a:gd name="connsiteY0" fmla="*/ 0 h 1447800"/>
              <a:gd name="connsiteX1" fmla="*/ 520700 w 1016000"/>
              <a:gd name="connsiteY1" fmla="*/ 0 h 1447800"/>
              <a:gd name="connsiteX2" fmla="*/ 1016000 w 1016000"/>
              <a:gd name="connsiteY2" fmla="*/ 1447800 h 1447800"/>
              <a:gd name="connsiteX3" fmla="*/ 63500 w 1016000"/>
              <a:gd name="connsiteY3" fmla="*/ 1447800 h 1447800"/>
              <a:gd name="connsiteX4" fmla="*/ 0 w 1016000"/>
              <a:gd name="connsiteY4" fmla="*/ 0 h 144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6000" h="1447800">
                <a:moveTo>
                  <a:pt x="0" y="0"/>
                </a:moveTo>
                <a:lnTo>
                  <a:pt x="520700" y="0"/>
                </a:lnTo>
                <a:lnTo>
                  <a:pt x="1016000" y="1447800"/>
                </a:lnTo>
                <a:lnTo>
                  <a:pt x="63500" y="1447800"/>
                </a:lnTo>
                <a:lnTo>
                  <a:pt x="0" y="0"/>
                </a:lnTo>
                <a:close/>
              </a:path>
            </a:pathLst>
          </a:custGeom>
          <a:solidFill>
            <a:srgbClr val="BC9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手繪多邊形 17"/>
          <p:cNvSpPr/>
          <p:nvPr/>
        </p:nvSpPr>
        <p:spPr>
          <a:xfrm>
            <a:off x="2324100" y="1828800"/>
            <a:ext cx="1079500" cy="1733550"/>
          </a:xfrm>
          <a:custGeom>
            <a:avLst/>
            <a:gdLst>
              <a:gd name="connsiteX0" fmla="*/ 0 w 1079500"/>
              <a:gd name="connsiteY0" fmla="*/ 0 h 1651000"/>
              <a:gd name="connsiteX1" fmla="*/ 1079500 w 1079500"/>
              <a:gd name="connsiteY1" fmla="*/ 127000 h 1651000"/>
              <a:gd name="connsiteX2" fmla="*/ 660400 w 1079500"/>
              <a:gd name="connsiteY2" fmla="*/ 1651000 h 1651000"/>
              <a:gd name="connsiteX3" fmla="*/ 0 w 1079500"/>
              <a:gd name="connsiteY3" fmla="*/ 0 h 1651000"/>
            </a:gdLst>
            <a:ahLst/>
            <a:cxnLst>
              <a:cxn ang="0">
                <a:pos x="connsiteX0" y="connsiteY0"/>
              </a:cxn>
              <a:cxn ang="0">
                <a:pos x="connsiteX1" y="connsiteY1"/>
              </a:cxn>
              <a:cxn ang="0">
                <a:pos x="connsiteX2" y="connsiteY2"/>
              </a:cxn>
              <a:cxn ang="0">
                <a:pos x="connsiteX3" y="connsiteY3"/>
              </a:cxn>
            </a:cxnLst>
            <a:rect l="l" t="t" r="r" b="b"/>
            <a:pathLst>
              <a:path w="1079500" h="1651000">
                <a:moveTo>
                  <a:pt x="0" y="0"/>
                </a:moveTo>
                <a:lnTo>
                  <a:pt x="1079500" y="127000"/>
                </a:lnTo>
                <a:lnTo>
                  <a:pt x="660400" y="1651000"/>
                </a:lnTo>
                <a:lnTo>
                  <a:pt x="0" y="0"/>
                </a:lnTo>
                <a:close/>
              </a:path>
            </a:pathLst>
          </a:custGeom>
          <a:gradFill flip="none" rotWithShape="1">
            <a:gsLst>
              <a:gs pos="0">
                <a:srgbClr val="BC9D00"/>
              </a:gs>
              <a:gs pos="50000">
                <a:srgbClr val="FFD600">
                  <a:alpha val="78000"/>
                </a:srgbClr>
              </a:gs>
              <a:gs pos="100000">
                <a:srgbClr val="FFE043"/>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矩形 1"/>
          <p:cNvSpPr/>
          <p:nvPr/>
        </p:nvSpPr>
        <p:spPr>
          <a:xfrm>
            <a:off x="0" y="0"/>
            <a:ext cx="1447800" cy="5143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等腰三角形 2"/>
          <p:cNvSpPr/>
          <p:nvPr/>
        </p:nvSpPr>
        <p:spPr>
          <a:xfrm rot="5400000">
            <a:off x="200025" y="-200025"/>
            <a:ext cx="1962150" cy="2362200"/>
          </a:xfrm>
          <a:prstGeom prst="triangle">
            <a:avLst/>
          </a:prstGeom>
          <a:solidFill>
            <a:srgbClr val="FFD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等腰三角形 5"/>
          <p:cNvSpPr/>
          <p:nvPr/>
        </p:nvSpPr>
        <p:spPr>
          <a:xfrm rot="5400000">
            <a:off x="-114300" y="116205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等腰三角形 6"/>
          <p:cNvSpPr/>
          <p:nvPr/>
        </p:nvSpPr>
        <p:spPr>
          <a:xfrm rot="5400000">
            <a:off x="-114300" y="2305049"/>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等腰三角形 7"/>
          <p:cNvSpPr/>
          <p:nvPr/>
        </p:nvSpPr>
        <p:spPr>
          <a:xfrm rot="5400000">
            <a:off x="-114300" y="337185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圓角矩形 8"/>
          <p:cNvSpPr/>
          <p:nvPr/>
        </p:nvSpPr>
        <p:spPr>
          <a:xfrm>
            <a:off x="228600" y="590550"/>
            <a:ext cx="685800" cy="609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ln>
                  <a:solidFill>
                    <a:srgbClr val="333333"/>
                  </a:solidFill>
                </a:ln>
                <a:solidFill>
                  <a:srgbClr val="333333"/>
                </a:solidFill>
                <a:latin typeface="Times New Roman" pitchFamily="18" charset="0"/>
                <a:cs typeface="Times New Roman" pitchFamily="18" charset="0"/>
              </a:rPr>
              <a:t>1</a:t>
            </a:r>
            <a:endParaRPr lang="zh-CN" altLang="en-US" sz="6000" dirty="0">
              <a:ln>
                <a:solidFill>
                  <a:srgbClr val="333333"/>
                </a:solidFill>
              </a:ln>
              <a:solidFill>
                <a:srgbClr val="333333"/>
              </a:solidFill>
              <a:latin typeface="Times New Roman" pitchFamily="18" charset="0"/>
              <a:cs typeface="Times New Roman" pitchFamily="18" charset="0"/>
            </a:endParaRPr>
          </a:p>
        </p:txBody>
      </p:sp>
      <p:sp>
        <p:nvSpPr>
          <p:cNvPr id="12" name="矩形 11"/>
          <p:cNvSpPr/>
          <p:nvPr/>
        </p:nvSpPr>
        <p:spPr>
          <a:xfrm>
            <a:off x="1981200" y="590550"/>
            <a:ext cx="4419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333333"/>
                </a:solidFill>
                <a:latin typeface="微软雅黑" pitchFamily="34" charset="-122"/>
                <a:ea typeface="微软雅黑" pitchFamily="34" charset="-122"/>
              </a:rPr>
              <a:t>了解你持有的股票</a:t>
            </a:r>
            <a:endParaRPr lang="zh-CN" altLang="en-US" sz="3600" b="1" dirty="0">
              <a:solidFill>
                <a:srgbClr val="333333"/>
              </a:solidFill>
              <a:latin typeface="微软雅黑" pitchFamily="34" charset="-122"/>
              <a:ea typeface="微软雅黑" pitchFamily="34" charset="-122"/>
            </a:endParaRPr>
          </a:p>
        </p:txBody>
      </p:sp>
      <p:sp>
        <p:nvSpPr>
          <p:cNvPr id="17" name="手繪多邊形 16"/>
          <p:cNvSpPr/>
          <p:nvPr/>
        </p:nvSpPr>
        <p:spPr>
          <a:xfrm>
            <a:off x="2971800" y="2127250"/>
            <a:ext cx="4457700" cy="1435100"/>
          </a:xfrm>
          <a:custGeom>
            <a:avLst/>
            <a:gdLst>
              <a:gd name="connsiteX0" fmla="*/ 114300 w 4457700"/>
              <a:gd name="connsiteY0" fmla="*/ 0 h 1435100"/>
              <a:gd name="connsiteX1" fmla="*/ 0 w 4457700"/>
              <a:gd name="connsiteY1" fmla="*/ 1435100 h 1435100"/>
              <a:gd name="connsiteX2" fmla="*/ 4457700 w 4457700"/>
              <a:gd name="connsiteY2" fmla="*/ 1435100 h 1435100"/>
              <a:gd name="connsiteX3" fmla="*/ 4457700 w 4457700"/>
              <a:gd name="connsiteY3" fmla="*/ 12700 h 1435100"/>
              <a:gd name="connsiteX4" fmla="*/ 114300 w 4457700"/>
              <a:gd name="connsiteY4" fmla="*/ 0 h 143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7700" h="1435100">
                <a:moveTo>
                  <a:pt x="114300" y="0"/>
                </a:moveTo>
                <a:lnTo>
                  <a:pt x="0" y="1435100"/>
                </a:lnTo>
                <a:lnTo>
                  <a:pt x="4457700" y="1435100"/>
                </a:lnTo>
                <a:lnTo>
                  <a:pt x="4457700" y="12700"/>
                </a:lnTo>
                <a:lnTo>
                  <a:pt x="114300" y="0"/>
                </a:lnTo>
                <a:close/>
              </a:path>
            </a:pathLst>
          </a:custGeom>
          <a:gradFill>
            <a:gsLst>
              <a:gs pos="0">
                <a:srgbClr val="FFE047"/>
              </a:gs>
              <a:gs pos="50000">
                <a:srgbClr val="FFD600">
                  <a:alpha val="78000"/>
                </a:srgbClr>
              </a:gs>
              <a:gs pos="100000">
                <a:srgbClr val="BC9D00"/>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手繪多邊形 20"/>
          <p:cNvSpPr/>
          <p:nvPr/>
        </p:nvSpPr>
        <p:spPr>
          <a:xfrm>
            <a:off x="7124700" y="2000250"/>
            <a:ext cx="292100" cy="139700"/>
          </a:xfrm>
          <a:custGeom>
            <a:avLst/>
            <a:gdLst>
              <a:gd name="connsiteX0" fmla="*/ 0 w 292100"/>
              <a:gd name="connsiteY0" fmla="*/ 0 h 139700"/>
              <a:gd name="connsiteX1" fmla="*/ 12700 w 292100"/>
              <a:gd name="connsiteY1" fmla="*/ 139700 h 139700"/>
              <a:gd name="connsiteX2" fmla="*/ 292100 w 292100"/>
              <a:gd name="connsiteY2" fmla="*/ 139700 h 139700"/>
              <a:gd name="connsiteX3" fmla="*/ 0 w 292100"/>
              <a:gd name="connsiteY3" fmla="*/ 0 h 139700"/>
            </a:gdLst>
            <a:ahLst/>
            <a:cxnLst>
              <a:cxn ang="0">
                <a:pos x="connsiteX0" y="connsiteY0"/>
              </a:cxn>
              <a:cxn ang="0">
                <a:pos x="connsiteX1" y="connsiteY1"/>
              </a:cxn>
              <a:cxn ang="0">
                <a:pos x="connsiteX2" y="connsiteY2"/>
              </a:cxn>
              <a:cxn ang="0">
                <a:pos x="connsiteX3" y="connsiteY3"/>
              </a:cxn>
            </a:cxnLst>
            <a:rect l="l" t="t" r="r" b="b"/>
            <a:pathLst>
              <a:path w="292100" h="139700">
                <a:moveTo>
                  <a:pt x="0" y="0"/>
                </a:moveTo>
                <a:lnTo>
                  <a:pt x="12700" y="139700"/>
                </a:lnTo>
                <a:lnTo>
                  <a:pt x="292100" y="139700"/>
                </a:lnTo>
                <a:lnTo>
                  <a:pt x="0" y="0"/>
                </a:lnTo>
                <a:close/>
              </a:path>
            </a:pathLst>
          </a:custGeom>
          <a:solidFill>
            <a:srgbClr val="45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手繪多邊形 21"/>
          <p:cNvSpPr/>
          <p:nvPr/>
        </p:nvSpPr>
        <p:spPr>
          <a:xfrm>
            <a:off x="3086100" y="1962150"/>
            <a:ext cx="314325" cy="168275"/>
          </a:xfrm>
          <a:custGeom>
            <a:avLst/>
            <a:gdLst>
              <a:gd name="connsiteX0" fmla="*/ 314325 w 314325"/>
              <a:gd name="connsiteY0" fmla="*/ 0 h 168275"/>
              <a:gd name="connsiteX1" fmla="*/ 273050 w 314325"/>
              <a:gd name="connsiteY1" fmla="*/ 168275 h 168275"/>
              <a:gd name="connsiteX2" fmla="*/ 0 w 314325"/>
              <a:gd name="connsiteY2" fmla="*/ 165100 h 168275"/>
              <a:gd name="connsiteX3" fmla="*/ 314325 w 314325"/>
              <a:gd name="connsiteY3" fmla="*/ 0 h 168275"/>
            </a:gdLst>
            <a:ahLst/>
            <a:cxnLst>
              <a:cxn ang="0">
                <a:pos x="connsiteX0" y="connsiteY0"/>
              </a:cxn>
              <a:cxn ang="0">
                <a:pos x="connsiteX1" y="connsiteY1"/>
              </a:cxn>
              <a:cxn ang="0">
                <a:pos x="connsiteX2" y="connsiteY2"/>
              </a:cxn>
              <a:cxn ang="0">
                <a:pos x="connsiteX3" y="connsiteY3"/>
              </a:cxn>
            </a:cxnLst>
            <a:rect l="l" t="t" r="r" b="b"/>
            <a:pathLst>
              <a:path w="314325" h="168275">
                <a:moveTo>
                  <a:pt x="314325" y="0"/>
                </a:moveTo>
                <a:lnTo>
                  <a:pt x="273050" y="168275"/>
                </a:lnTo>
                <a:lnTo>
                  <a:pt x="0" y="165100"/>
                </a:lnTo>
                <a:lnTo>
                  <a:pt x="314325" y="0"/>
                </a:lnTo>
                <a:close/>
              </a:path>
            </a:pathLst>
          </a:custGeom>
          <a:solidFill>
            <a:srgbClr val="45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2971800" y="2419350"/>
            <a:ext cx="4495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333333"/>
                </a:solidFill>
                <a:latin typeface="微软雅黑" pitchFamily="34" charset="-122"/>
                <a:ea typeface="微软雅黑" pitchFamily="34" charset="-122"/>
              </a:rPr>
              <a:t>你应该能够在两分钟或者更短的时间之内向一个</a:t>
            </a:r>
            <a:r>
              <a:rPr lang="en-US" altLang="zh-CN" sz="1600" dirty="0" smtClean="0">
                <a:solidFill>
                  <a:srgbClr val="333333"/>
                </a:solidFill>
                <a:latin typeface="微软雅黑" pitchFamily="34" charset="-122"/>
                <a:ea typeface="微软雅黑" pitchFamily="34" charset="-122"/>
              </a:rPr>
              <a:t>12</a:t>
            </a:r>
            <a:r>
              <a:rPr lang="zh-CN" altLang="en-US" sz="1600" dirty="0" smtClean="0">
                <a:solidFill>
                  <a:srgbClr val="333333"/>
                </a:solidFill>
                <a:latin typeface="微软雅黑" pitchFamily="34" charset="-122"/>
                <a:ea typeface="微软雅黑" pitchFamily="34" charset="-122"/>
              </a:rPr>
              <a:t>岁的孩子解释你购买一只股票的原因。如果你无法做到这一点，如果你购买这只股票的唯一原因是因为你觉得它的价格将上涨，那么你不应该买入</a:t>
            </a:r>
            <a:r>
              <a:rPr lang="en-US" altLang="zh-CN" sz="1600" dirty="0" smtClean="0">
                <a:solidFill>
                  <a:srgbClr val="333333"/>
                </a:solidFill>
                <a:latin typeface="微软雅黑" pitchFamily="34" charset="-122"/>
                <a:ea typeface="微软雅黑" pitchFamily="34" charset="-122"/>
              </a:rPr>
              <a:t>.</a:t>
            </a:r>
            <a:endParaRPr lang="zh-CN" altLang="en-US" sz="1600" dirty="0">
              <a:solidFill>
                <a:srgbClr val="333333"/>
              </a:solidFill>
              <a:latin typeface="微软雅黑" pitchFamily="34" charset="-122"/>
              <a:ea typeface="微软雅黑" pitchFamily="34" charset="-122"/>
            </a:endParaRPr>
          </a:p>
        </p:txBody>
      </p:sp>
    </p:spTree>
    <p:extLst>
      <p:ext uri="{BB962C8B-B14F-4D97-AF65-F5344CB8AC3E}">
        <p14:creationId xmlns:p14="http://schemas.microsoft.com/office/powerpoint/2010/main" val="2785335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www.feidee.com/licai/attachments/2010/12/1_20101207163813154Gl.jpg"/>
          <p:cNvPicPr>
            <a:picLocks noChangeAspect="1" noChangeArrowheads="1"/>
          </p:cNvPicPr>
          <p:nvPr/>
        </p:nvPicPr>
        <p:blipFill>
          <a:blip r:embed="rId2" cstate="print"/>
          <a:srcRect r="14667"/>
          <a:stretch>
            <a:fillRect/>
          </a:stretch>
        </p:blipFill>
        <p:spPr bwMode="auto">
          <a:xfrm>
            <a:off x="7772400" y="3005731"/>
            <a:ext cx="1371600" cy="2137768"/>
          </a:xfrm>
          <a:prstGeom prst="rect">
            <a:avLst/>
          </a:prstGeom>
          <a:noFill/>
        </p:spPr>
      </p:pic>
      <p:sp>
        <p:nvSpPr>
          <p:cNvPr id="18" name="手繪多邊形 17"/>
          <p:cNvSpPr/>
          <p:nvPr/>
        </p:nvSpPr>
        <p:spPr>
          <a:xfrm>
            <a:off x="6769100" y="2578100"/>
            <a:ext cx="1371600" cy="1574800"/>
          </a:xfrm>
          <a:custGeom>
            <a:avLst/>
            <a:gdLst>
              <a:gd name="connsiteX0" fmla="*/ 228600 w 1371600"/>
              <a:gd name="connsiteY0" fmla="*/ 0 h 1574800"/>
              <a:gd name="connsiteX1" fmla="*/ 1371600 w 1371600"/>
              <a:gd name="connsiteY1" fmla="*/ 38100 h 1574800"/>
              <a:gd name="connsiteX2" fmla="*/ 1168400 w 1371600"/>
              <a:gd name="connsiteY2" fmla="*/ 1574800 h 1574800"/>
              <a:gd name="connsiteX3" fmla="*/ 0 w 1371600"/>
              <a:gd name="connsiteY3" fmla="*/ 1536700 h 1574800"/>
              <a:gd name="connsiteX4" fmla="*/ 228600 w 1371600"/>
              <a:gd name="connsiteY4" fmla="*/ 0 h 157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1600" h="1574800">
                <a:moveTo>
                  <a:pt x="228600" y="0"/>
                </a:moveTo>
                <a:lnTo>
                  <a:pt x="1371600" y="38100"/>
                </a:lnTo>
                <a:lnTo>
                  <a:pt x="1168400" y="1574800"/>
                </a:lnTo>
                <a:lnTo>
                  <a:pt x="0" y="1536700"/>
                </a:lnTo>
                <a:lnTo>
                  <a:pt x="228600" y="0"/>
                </a:lnTo>
                <a:close/>
              </a:path>
            </a:pathLst>
          </a:custGeom>
          <a:gradFill flip="none" rotWithShape="1">
            <a:gsLst>
              <a:gs pos="0">
                <a:srgbClr val="FFE047"/>
              </a:gs>
              <a:gs pos="50000">
                <a:srgbClr val="BC9D00"/>
              </a:gs>
              <a:gs pos="100000">
                <a:srgbClr val="BC9D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手繪多邊形 16"/>
          <p:cNvSpPr/>
          <p:nvPr/>
        </p:nvSpPr>
        <p:spPr>
          <a:xfrm>
            <a:off x="6832600" y="2571750"/>
            <a:ext cx="863600" cy="228600"/>
          </a:xfrm>
          <a:custGeom>
            <a:avLst/>
            <a:gdLst>
              <a:gd name="connsiteX0" fmla="*/ 863600 w 863600"/>
              <a:gd name="connsiteY0" fmla="*/ 190500 h 190500"/>
              <a:gd name="connsiteX1" fmla="*/ 0 w 863600"/>
              <a:gd name="connsiteY1" fmla="*/ 190500 h 190500"/>
              <a:gd name="connsiteX2" fmla="*/ 152400 w 863600"/>
              <a:gd name="connsiteY2" fmla="*/ 0 h 190500"/>
              <a:gd name="connsiteX3" fmla="*/ 863600 w 863600"/>
              <a:gd name="connsiteY3" fmla="*/ 190500 h 190500"/>
            </a:gdLst>
            <a:ahLst/>
            <a:cxnLst>
              <a:cxn ang="0">
                <a:pos x="connsiteX0" y="connsiteY0"/>
              </a:cxn>
              <a:cxn ang="0">
                <a:pos x="connsiteX1" y="connsiteY1"/>
              </a:cxn>
              <a:cxn ang="0">
                <a:pos x="connsiteX2" y="connsiteY2"/>
              </a:cxn>
              <a:cxn ang="0">
                <a:pos x="connsiteX3" y="connsiteY3"/>
              </a:cxn>
            </a:cxnLst>
            <a:rect l="l" t="t" r="r" b="b"/>
            <a:pathLst>
              <a:path w="863600" h="190500">
                <a:moveTo>
                  <a:pt x="863600" y="190500"/>
                </a:moveTo>
                <a:lnTo>
                  <a:pt x="0" y="190500"/>
                </a:lnTo>
                <a:lnTo>
                  <a:pt x="152400" y="0"/>
                </a:lnTo>
                <a:lnTo>
                  <a:pt x="863600" y="190500"/>
                </a:lnTo>
                <a:close/>
              </a:path>
            </a:pathLst>
          </a:custGeom>
          <a:solidFill>
            <a:srgbClr val="584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矩形 1"/>
          <p:cNvSpPr/>
          <p:nvPr/>
        </p:nvSpPr>
        <p:spPr>
          <a:xfrm>
            <a:off x="0" y="0"/>
            <a:ext cx="1447800" cy="5143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等腰三角形 2"/>
          <p:cNvSpPr/>
          <p:nvPr/>
        </p:nvSpPr>
        <p:spPr>
          <a:xfrm rot="5400000">
            <a:off x="-114300" y="11430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等腰三角形 5"/>
          <p:cNvSpPr/>
          <p:nvPr/>
        </p:nvSpPr>
        <p:spPr>
          <a:xfrm rot="5400000">
            <a:off x="190500" y="857250"/>
            <a:ext cx="1981200" cy="2362200"/>
          </a:xfrm>
          <a:prstGeom prst="triangle">
            <a:avLst/>
          </a:prstGeom>
          <a:solidFill>
            <a:srgbClr val="FFD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等腰三角形 6"/>
          <p:cNvSpPr/>
          <p:nvPr/>
        </p:nvSpPr>
        <p:spPr>
          <a:xfrm rot="5400000">
            <a:off x="-114300" y="2305049"/>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等腰三角形 7"/>
          <p:cNvSpPr/>
          <p:nvPr/>
        </p:nvSpPr>
        <p:spPr>
          <a:xfrm rot="5400000">
            <a:off x="-114300" y="337185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圓角矩形 9"/>
          <p:cNvSpPr/>
          <p:nvPr/>
        </p:nvSpPr>
        <p:spPr>
          <a:xfrm>
            <a:off x="228600" y="1657350"/>
            <a:ext cx="685800" cy="609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ln>
                  <a:solidFill>
                    <a:srgbClr val="333333"/>
                  </a:solidFill>
                </a:ln>
                <a:solidFill>
                  <a:srgbClr val="333333"/>
                </a:solidFill>
                <a:latin typeface="Times New Roman" pitchFamily="18" charset="0"/>
                <a:cs typeface="Times New Roman" pitchFamily="18" charset="0"/>
              </a:rPr>
              <a:t>2</a:t>
            </a:r>
            <a:endParaRPr lang="zh-CN" altLang="en-US" sz="6000" dirty="0">
              <a:ln>
                <a:solidFill>
                  <a:srgbClr val="333333"/>
                </a:solidFill>
              </a:ln>
              <a:solidFill>
                <a:srgbClr val="333333"/>
              </a:solidFill>
              <a:latin typeface="Times New Roman" pitchFamily="18" charset="0"/>
              <a:cs typeface="Times New Roman" pitchFamily="18" charset="0"/>
            </a:endParaRPr>
          </a:p>
        </p:txBody>
      </p:sp>
      <p:sp>
        <p:nvSpPr>
          <p:cNvPr id="11" name="矩形 10"/>
          <p:cNvSpPr/>
          <p:nvPr/>
        </p:nvSpPr>
        <p:spPr>
          <a:xfrm>
            <a:off x="2286000" y="1581150"/>
            <a:ext cx="4419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333333"/>
                </a:solidFill>
                <a:latin typeface="微软雅黑" pitchFamily="34" charset="-122"/>
                <a:ea typeface="微软雅黑" pitchFamily="34" charset="-122"/>
              </a:rPr>
              <a:t>作经济预测徒劳无益</a:t>
            </a:r>
            <a:endParaRPr lang="zh-CN" altLang="en-US" sz="3600" b="1" dirty="0">
              <a:solidFill>
                <a:srgbClr val="333333"/>
              </a:solidFill>
              <a:latin typeface="微软雅黑" pitchFamily="34" charset="-122"/>
              <a:ea typeface="微软雅黑" pitchFamily="34" charset="-122"/>
            </a:endParaRPr>
          </a:p>
        </p:txBody>
      </p:sp>
      <p:sp>
        <p:nvSpPr>
          <p:cNvPr id="15" name="手繪多邊形 14"/>
          <p:cNvSpPr/>
          <p:nvPr/>
        </p:nvSpPr>
        <p:spPr>
          <a:xfrm>
            <a:off x="2362200" y="2806700"/>
            <a:ext cx="5321300" cy="1485900"/>
          </a:xfrm>
          <a:custGeom>
            <a:avLst/>
            <a:gdLst>
              <a:gd name="connsiteX0" fmla="*/ 0 w 5321300"/>
              <a:gd name="connsiteY0" fmla="*/ 0 h 1485900"/>
              <a:gd name="connsiteX1" fmla="*/ 5321300 w 5321300"/>
              <a:gd name="connsiteY1" fmla="*/ 0 h 1485900"/>
              <a:gd name="connsiteX2" fmla="*/ 5118100 w 5321300"/>
              <a:gd name="connsiteY2" fmla="*/ 1485900 h 1485900"/>
              <a:gd name="connsiteX3" fmla="*/ 901700 w 5321300"/>
              <a:gd name="connsiteY3" fmla="*/ 1485900 h 1485900"/>
              <a:gd name="connsiteX4" fmla="*/ 0 w 5321300"/>
              <a:gd name="connsiteY4" fmla="*/ 0 h 148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1300" h="1485900">
                <a:moveTo>
                  <a:pt x="0" y="0"/>
                </a:moveTo>
                <a:lnTo>
                  <a:pt x="5321300" y="0"/>
                </a:lnTo>
                <a:lnTo>
                  <a:pt x="5118100" y="1485900"/>
                </a:lnTo>
                <a:lnTo>
                  <a:pt x="901700" y="1485900"/>
                </a:lnTo>
                <a:lnTo>
                  <a:pt x="0" y="0"/>
                </a:lnTo>
                <a:close/>
              </a:path>
            </a:pathLst>
          </a:custGeom>
          <a:gradFill flip="none" rotWithShape="1">
            <a:gsLst>
              <a:gs pos="0">
                <a:srgbClr val="FFE043"/>
              </a:gs>
              <a:gs pos="50000">
                <a:srgbClr val="FFD600"/>
              </a:gs>
              <a:gs pos="100000">
                <a:srgbClr val="BC9D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手繪多邊形 19"/>
          <p:cNvSpPr/>
          <p:nvPr/>
        </p:nvSpPr>
        <p:spPr>
          <a:xfrm>
            <a:off x="3263900" y="4292600"/>
            <a:ext cx="628650" cy="298450"/>
          </a:xfrm>
          <a:custGeom>
            <a:avLst/>
            <a:gdLst>
              <a:gd name="connsiteX0" fmla="*/ 0 w 628650"/>
              <a:gd name="connsiteY0" fmla="*/ 0 h 298450"/>
              <a:gd name="connsiteX1" fmla="*/ 628650 w 628650"/>
              <a:gd name="connsiteY1" fmla="*/ 298450 h 298450"/>
              <a:gd name="connsiteX2" fmla="*/ 628650 w 628650"/>
              <a:gd name="connsiteY2" fmla="*/ 6350 h 298450"/>
              <a:gd name="connsiteX3" fmla="*/ 0 w 628650"/>
              <a:gd name="connsiteY3" fmla="*/ 0 h 298450"/>
            </a:gdLst>
            <a:ahLst/>
            <a:cxnLst>
              <a:cxn ang="0">
                <a:pos x="connsiteX0" y="connsiteY0"/>
              </a:cxn>
              <a:cxn ang="0">
                <a:pos x="connsiteX1" y="connsiteY1"/>
              </a:cxn>
              <a:cxn ang="0">
                <a:pos x="connsiteX2" y="connsiteY2"/>
              </a:cxn>
              <a:cxn ang="0">
                <a:pos x="connsiteX3" y="connsiteY3"/>
              </a:cxn>
            </a:cxnLst>
            <a:rect l="l" t="t" r="r" b="b"/>
            <a:pathLst>
              <a:path w="628650" h="298450">
                <a:moveTo>
                  <a:pt x="0" y="0"/>
                </a:moveTo>
                <a:lnTo>
                  <a:pt x="628650" y="298450"/>
                </a:lnTo>
                <a:lnTo>
                  <a:pt x="628650" y="6350"/>
                </a:lnTo>
                <a:lnTo>
                  <a:pt x="0" y="0"/>
                </a:lnTo>
                <a:close/>
              </a:path>
            </a:pathLst>
          </a:custGeom>
          <a:solidFill>
            <a:srgbClr val="584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a:off x="3200400" y="2800350"/>
            <a:ext cx="43434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333333"/>
                </a:solidFill>
                <a:latin typeface="微软雅黑" pitchFamily="34" charset="-122"/>
                <a:ea typeface="微软雅黑" pitchFamily="34" charset="-122"/>
              </a:rPr>
              <a:t>没有人告诉我将出现那么悲惨的局面。你可能不相信人们在预测一年之后将发生的事情上面浪费了多少时间。能提前知道一年后的事情当然很棒。但是你永远无法知道。因此不要白费心机了。这没有任何好处。</a:t>
            </a:r>
            <a:endParaRPr lang="zh-CN" altLang="en-US" sz="1600" dirty="0">
              <a:solidFill>
                <a:srgbClr val="333333"/>
              </a:solidFill>
              <a:latin typeface="微软雅黑" pitchFamily="34" charset="-122"/>
              <a:ea typeface="微软雅黑" pitchFamily="34" charset="-122"/>
            </a:endParaRPr>
          </a:p>
        </p:txBody>
      </p:sp>
    </p:spTree>
    <p:extLst>
      <p:ext uri="{BB962C8B-B14F-4D97-AF65-F5344CB8AC3E}">
        <p14:creationId xmlns:p14="http://schemas.microsoft.com/office/powerpoint/2010/main" val="31857551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手繪多邊形 18"/>
          <p:cNvSpPr/>
          <p:nvPr/>
        </p:nvSpPr>
        <p:spPr>
          <a:xfrm>
            <a:off x="7848600" y="992696"/>
            <a:ext cx="990600" cy="1536700"/>
          </a:xfrm>
          <a:custGeom>
            <a:avLst/>
            <a:gdLst>
              <a:gd name="connsiteX0" fmla="*/ 127000 w 990600"/>
              <a:gd name="connsiteY0" fmla="*/ 0 h 1536700"/>
              <a:gd name="connsiteX1" fmla="*/ 571500 w 990600"/>
              <a:gd name="connsiteY1" fmla="*/ 0 h 1536700"/>
              <a:gd name="connsiteX2" fmla="*/ 990600 w 990600"/>
              <a:gd name="connsiteY2" fmla="*/ 1536700 h 1536700"/>
              <a:gd name="connsiteX3" fmla="*/ 0 w 990600"/>
              <a:gd name="connsiteY3" fmla="*/ 1536700 h 1536700"/>
              <a:gd name="connsiteX4" fmla="*/ 127000 w 990600"/>
              <a:gd name="connsiteY4" fmla="*/ 0 h 153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 h="1536700">
                <a:moveTo>
                  <a:pt x="127000" y="0"/>
                </a:moveTo>
                <a:lnTo>
                  <a:pt x="571500" y="0"/>
                </a:lnTo>
                <a:lnTo>
                  <a:pt x="990600" y="1536700"/>
                </a:lnTo>
                <a:lnTo>
                  <a:pt x="0" y="1536700"/>
                </a:lnTo>
                <a:lnTo>
                  <a:pt x="127000" y="0"/>
                </a:lnTo>
                <a:close/>
              </a:path>
            </a:pathLst>
          </a:custGeom>
          <a:solidFill>
            <a:srgbClr val="BC9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手繪多邊形 17"/>
          <p:cNvSpPr/>
          <p:nvPr/>
        </p:nvSpPr>
        <p:spPr>
          <a:xfrm>
            <a:off x="2133600" y="916496"/>
            <a:ext cx="1092200" cy="1651000"/>
          </a:xfrm>
          <a:custGeom>
            <a:avLst/>
            <a:gdLst>
              <a:gd name="connsiteX0" fmla="*/ 0 w 1092200"/>
              <a:gd name="connsiteY0" fmla="*/ 0 h 1651000"/>
              <a:gd name="connsiteX1" fmla="*/ 1092200 w 1092200"/>
              <a:gd name="connsiteY1" fmla="*/ 38100 h 1651000"/>
              <a:gd name="connsiteX2" fmla="*/ 901700 w 1092200"/>
              <a:gd name="connsiteY2" fmla="*/ 1651000 h 1651000"/>
              <a:gd name="connsiteX3" fmla="*/ 355600 w 1092200"/>
              <a:gd name="connsiteY3" fmla="*/ 1651000 h 1651000"/>
              <a:gd name="connsiteX4" fmla="*/ 0 w 1092200"/>
              <a:gd name="connsiteY4" fmla="*/ 0 h 1651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200" h="1651000">
                <a:moveTo>
                  <a:pt x="0" y="0"/>
                </a:moveTo>
                <a:lnTo>
                  <a:pt x="1092200" y="38100"/>
                </a:lnTo>
                <a:lnTo>
                  <a:pt x="901700" y="1651000"/>
                </a:lnTo>
                <a:lnTo>
                  <a:pt x="355600" y="1651000"/>
                </a:lnTo>
                <a:lnTo>
                  <a:pt x="0" y="0"/>
                </a:lnTo>
                <a:close/>
              </a:path>
            </a:pathLst>
          </a:custGeom>
          <a:solidFill>
            <a:srgbClr val="BC9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矩形 1"/>
          <p:cNvSpPr/>
          <p:nvPr/>
        </p:nvSpPr>
        <p:spPr>
          <a:xfrm>
            <a:off x="0" y="0"/>
            <a:ext cx="1447800" cy="5143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等腰三角形 2"/>
          <p:cNvSpPr/>
          <p:nvPr/>
        </p:nvSpPr>
        <p:spPr>
          <a:xfrm rot="5400000">
            <a:off x="-114300" y="11430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等腰三角形 5"/>
          <p:cNvSpPr/>
          <p:nvPr/>
        </p:nvSpPr>
        <p:spPr>
          <a:xfrm rot="5400000">
            <a:off x="-114300" y="116205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等腰三角形 6"/>
          <p:cNvSpPr/>
          <p:nvPr/>
        </p:nvSpPr>
        <p:spPr>
          <a:xfrm rot="5400000">
            <a:off x="228598" y="1962151"/>
            <a:ext cx="1905003" cy="2362200"/>
          </a:xfrm>
          <a:prstGeom prst="triangle">
            <a:avLst/>
          </a:prstGeom>
          <a:solidFill>
            <a:srgbClr val="FFD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等腰三角形 7"/>
          <p:cNvSpPr/>
          <p:nvPr/>
        </p:nvSpPr>
        <p:spPr>
          <a:xfrm rot="5400000">
            <a:off x="-114300" y="337185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圓角矩形 10"/>
          <p:cNvSpPr/>
          <p:nvPr/>
        </p:nvSpPr>
        <p:spPr>
          <a:xfrm>
            <a:off x="228600" y="2800350"/>
            <a:ext cx="685800" cy="609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ln>
                  <a:solidFill>
                    <a:srgbClr val="333333"/>
                  </a:solidFill>
                </a:ln>
                <a:solidFill>
                  <a:srgbClr val="333333"/>
                </a:solidFill>
                <a:latin typeface="Times New Roman" pitchFamily="18" charset="0"/>
                <a:cs typeface="Times New Roman" pitchFamily="18" charset="0"/>
              </a:rPr>
              <a:t>3</a:t>
            </a:r>
            <a:endParaRPr lang="zh-CN" altLang="en-US" sz="6000" dirty="0">
              <a:ln>
                <a:solidFill>
                  <a:srgbClr val="333333"/>
                </a:solidFill>
              </a:ln>
              <a:solidFill>
                <a:srgbClr val="333333"/>
              </a:solidFill>
              <a:latin typeface="Times New Roman" pitchFamily="18" charset="0"/>
              <a:cs typeface="Times New Roman" pitchFamily="18" charset="0"/>
            </a:endParaRPr>
          </a:p>
        </p:txBody>
      </p:sp>
      <p:sp>
        <p:nvSpPr>
          <p:cNvPr id="14" name="矩形 13"/>
          <p:cNvSpPr/>
          <p:nvPr/>
        </p:nvSpPr>
        <p:spPr>
          <a:xfrm>
            <a:off x="2286000" y="2724150"/>
            <a:ext cx="3048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333333"/>
                </a:solidFill>
                <a:latin typeface="微软雅黑" pitchFamily="34" charset="-122"/>
                <a:ea typeface="微软雅黑" pitchFamily="34" charset="-122"/>
              </a:rPr>
              <a:t>不要担心股市</a:t>
            </a:r>
            <a:endParaRPr lang="zh-CN" altLang="en-US" sz="3600" b="1" dirty="0">
              <a:solidFill>
                <a:srgbClr val="333333"/>
              </a:solidFill>
              <a:latin typeface="微软雅黑" pitchFamily="34" charset="-122"/>
              <a:ea typeface="微软雅黑" pitchFamily="34" charset="-122"/>
            </a:endParaRPr>
          </a:p>
        </p:txBody>
      </p:sp>
      <p:pic>
        <p:nvPicPr>
          <p:cNvPr id="15" name="Picture 2" descr="http://www.feidee.com/licai/attachments/2010/12/1_20101207163813154Gl.jpg"/>
          <p:cNvPicPr>
            <a:picLocks noChangeAspect="1" noChangeArrowheads="1"/>
          </p:cNvPicPr>
          <p:nvPr/>
        </p:nvPicPr>
        <p:blipFill>
          <a:blip r:embed="rId2" cstate="print"/>
          <a:srcRect r="14667"/>
          <a:stretch>
            <a:fillRect/>
          </a:stretch>
        </p:blipFill>
        <p:spPr bwMode="auto">
          <a:xfrm>
            <a:off x="7772400" y="3005731"/>
            <a:ext cx="1371600" cy="2137768"/>
          </a:xfrm>
          <a:prstGeom prst="rect">
            <a:avLst/>
          </a:prstGeom>
          <a:noFill/>
        </p:spPr>
      </p:pic>
      <p:sp>
        <p:nvSpPr>
          <p:cNvPr id="17" name="手繪多邊形 16"/>
          <p:cNvSpPr/>
          <p:nvPr/>
        </p:nvSpPr>
        <p:spPr>
          <a:xfrm>
            <a:off x="2705100" y="802196"/>
            <a:ext cx="5588000" cy="1524000"/>
          </a:xfrm>
          <a:custGeom>
            <a:avLst/>
            <a:gdLst>
              <a:gd name="connsiteX0" fmla="*/ 101600 w 5588000"/>
              <a:gd name="connsiteY0" fmla="*/ 0 h 1524000"/>
              <a:gd name="connsiteX1" fmla="*/ 5588000 w 5588000"/>
              <a:gd name="connsiteY1" fmla="*/ 0 h 1524000"/>
              <a:gd name="connsiteX2" fmla="*/ 5410200 w 5588000"/>
              <a:gd name="connsiteY2" fmla="*/ 1524000 h 1524000"/>
              <a:gd name="connsiteX3" fmla="*/ 0 w 5588000"/>
              <a:gd name="connsiteY3" fmla="*/ 1524000 h 1524000"/>
              <a:gd name="connsiteX4" fmla="*/ 101600 w 558800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8000" h="1524000">
                <a:moveTo>
                  <a:pt x="101600" y="0"/>
                </a:moveTo>
                <a:lnTo>
                  <a:pt x="5588000" y="0"/>
                </a:lnTo>
                <a:lnTo>
                  <a:pt x="5410200" y="1524000"/>
                </a:lnTo>
                <a:lnTo>
                  <a:pt x="0" y="1524000"/>
                </a:lnTo>
                <a:lnTo>
                  <a:pt x="101600" y="0"/>
                </a:lnTo>
                <a:close/>
              </a:path>
            </a:pathLst>
          </a:custGeom>
          <a:solidFill>
            <a:srgbClr val="FFD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手繪多邊形 19"/>
          <p:cNvSpPr/>
          <p:nvPr/>
        </p:nvSpPr>
        <p:spPr>
          <a:xfrm>
            <a:off x="2710649" y="2332053"/>
            <a:ext cx="355106" cy="239697"/>
          </a:xfrm>
          <a:custGeom>
            <a:avLst/>
            <a:gdLst>
              <a:gd name="connsiteX0" fmla="*/ 0 w 355106"/>
              <a:gd name="connsiteY0" fmla="*/ 0 h 239697"/>
              <a:gd name="connsiteX1" fmla="*/ 328473 w 355106"/>
              <a:gd name="connsiteY1" fmla="*/ 239697 h 239697"/>
              <a:gd name="connsiteX2" fmla="*/ 355106 w 355106"/>
              <a:gd name="connsiteY2" fmla="*/ 0 h 239697"/>
              <a:gd name="connsiteX3" fmla="*/ 0 w 355106"/>
              <a:gd name="connsiteY3" fmla="*/ 0 h 239697"/>
            </a:gdLst>
            <a:ahLst/>
            <a:cxnLst>
              <a:cxn ang="0">
                <a:pos x="connsiteX0" y="connsiteY0"/>
              </a:cxn>
              <a:cxn ang="0">
                <a:pos x="connsiteX1" y="connsiteY1"/>
              </a:cxn>
              <a:cxn ang="0">
                <a:pos x="connsiteX2" y="connsiteY2"/>
              </a:cxn>
              <a:cxn ang="0">
                <a:pos x="connsiteX3" y="connsiteY3"/>
              </a:cxn>
            </a:cxnLst>
            <a:rect l="l" t="t" r="r" b="b"/>
            <a:pathLst>
              <a:path w="355106" h="239697">
                <a:moveTo>
                  <a:pt x="0" y="0"/>
                </a:moveTo>
                <a:lnTo>
                  <a:pt x="328473" y="239697"/>
                </a:lnTo>
                <a:lnTo>
                  <a:pt x="355106" y="0"/>
                </a:lnTo>
                <a:lnTo>
                  <a:pt x="0" y="0"/>
                </a:lnTo>
                <a:close/>
              </a:path>
            </a:pathLst>
          </a:custGeom>
          <a:solidFill>
            <a:srgbClr val="584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手繪多邊形 20"/>
          <p:cNvSpPr/>
          <p:nvPr/>
        </p:nvSpPr>
        <p:spPr>
          <a:xfrm>
            <a:off x="7850819" y="2323175"/>
            <a:ext cx="266331" cy="221942"/>
          </a:xfrm>
          <a:custGeom>
            <a:avLst/>
            <a:gdLst>
              <a:gd name="connsiteX0" fmla="*/ 266331 w 266331"/>
              <a:gd name="connsiteY0" fmla="*/ 0 h 221942"/>
              <a:gd name="connsiteX1" fmla="*/ 0 w 266331"/>
              <a:gd name="connsiteY1" fmla="*/ 221942 h 221942"/>
              <a:gd name="connsiteX2" fmla="*/ 17756 w 266331"/>
              <a:gd name="connsiteY2" fmla="*/ 8878 h 221942"/>
              <a:gd name="connsiteX3" fmla="*/ 266331 w 266331"/>
              <a:gd name="connsiteY3" fmla="*/ 0 h 221942"/>
            </a:gdLst>
            <a:ahLst/>
            <a:cxnLst>
              <a:cxn ang="0">
                <a:pos x="connsiteX0" y="connsiteY0"/>
              </a:cxn>
              <a:cxn ang="0">
                <a:pos x="connsiteX1" y="connsiteY1"/>
              </a:cxn>
              <a:cxn ang="0">
                <a:pos x="connsiteX2" y="connsiteY2"/>
              </a:cxn>
              <a:cxn ang="0">
                <a:pos x="connsiteX3" y="connsiteY3"/>
              </a:cxn>
            </a:cxnLst>
            <a:rect l="l" t="t" r="r" b="b"/>
            <a:pathLst>
              <a:path w="266331" h="221942">
                <a:moveTo>
                  <a:pt x="266331" y="0"/>
                </a:moveTo>
                <a:lnTo>
                  <a:pt x="0" y="221942"/>
                </a:lnTo>
                <a:lnTo>
                  <a:pt x="17756" y="8878"/>
                </a:lnTo>
                <a:lnTo>
                  <a:pt x="266331" y="0"/>
                </a:lnTo>
                <a:close/>
              </a:path>
            </a:pathLst>
          </a:custGeom>
          <a:solidFill>
            <a:srgbClr val="584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矩形 15"/>
          <p:cNvSpPr/>
          <p:nvPr/>
        </p:nvSpPr>
        <p:spPr>
          <a:xfrm>
            <a:off x="3124200" y="895350"/>
            <a:ext cx="4800600" cy="1371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333333"/>
                </a:solidFill>
                <a:latin typeface="微软雅黑" pitchFamily="34" charset="-122"/>
                <a:ea typeface="微软雅黑" pitchFamily="34" charset="-122"/>
              </a:rPr>
              <a:t>雅芳的股价从</a:t>
            </a:r>
            <a:r>
              <a:rPr lang="en-US" altLang="zh-CN" sz="1600" dirty="0" smtClean="0">
                <a:solidFill>
                  <a:srgbClr val="333333"/>
                </a:solidFill>
                <a:latin typeface="微软雅黑" pitchFamily="34" charset="-122"/>
                <a:ea typeface="微软雅黑" pitchFamily="34" charset="-122"/>
              </a:rPr>
              <a:t>160</a:t>
            </a:r>
            <a:r>
              <a:rPr lang="zh-CN" altLang="en-US" sz="1600" dirty="0" smtClean="0">
                <a:solidFill>
                  <a:srgbClr val="333333"/>
                </a:solidFill>
                <a:latin typeface="微软雅黑" pitchFamily="34" charset="-122"/>
                <a:ea typeface="微软雅黑" pitchFamily="34" charset="-122"/>
              </a:rPr>
              <a:t>美元跌到</a:t>
            </a:r>
            <a:r>
              <a:rPr lang="en-US" altLang="zh-CN" sz="1600" dirty="0" smtClean="0">
                <a:solidFill>
                  <a:srgbClr val="333333"/>
                </a:solidFill>
                <a:latin typeface="微软雅黑" pitchFamily="34" charset="-122"/>
                <a:ea typeface="微软雅黑" pitchFamily="34" charset="-122"/>
              </a:rPr>
              <a:t>35</a:t>
            </a:r>
            <a:r>
              <a:rPr lang="zh-CN" altLang="en-US" sz="1600" dirty="0" smtClean="0">
                <a:solidFill>
                  <a:srgbClr val="333333"/>
                </a:solidFill>
                <a:latin typeface="微软雅黑" pitchFamily="34" charset="-122"/>
                <a:ea typeface="微软雅黑" pitchFamily="34" charset="-122"/>
              </a:rPr>
              <a:t>美元，而麦当劳的股票上涨了</a:t>
            </a:r>
            <a:r>
              <a:rPr lang="en-US" altLang="zh-CN" sz="1600" dirty="0" smtClean="0">
                <a:solidFill>
                  <a:srgbClr val="333333"/>
                </a:solidFill>
                <a:latin typeface="微软雅黑" pitchFamily="34" charset="-122"/>
                <a:ea typeface="微软雅黑" pitchFamily="34" charset="-122"/>
              </a:rPr>
              <a:t>12</a:t>
            </a:r>
            <a:r>
              <a:rPr lang="zh-CN" altLang="en-US" sz="1600" dirty="0" smtClean="0">
                <a:solidFill>
                  <a:srgbClr val="333333"/>
                </a:solidFill>
                <a:latin typeface="微软雅黑" pitchFamily="34" charset="-122"/>
                <a:ea typeface="微软雅黑" pitchFamily="34" charset="-122"/>
              </a:rPr>
              <a:t>倍。同一个时期不同股票的表现取决于它们盈利能力的增长，关注个股，忘掉全局（</a:t>
            </a:r>
            <a:r>
              <a:rPr lang="en-US" altLang="zh-CN" sz="1600" dirty="0" smtClean="0">
                <a:solidFill>
                  <a:srgbClr val="333333"/>
                </a:solidFill>
                <a:latin typeface="微软雅黑" pitchFamily="34" charset="-122"/>
                <a:ea typeface="微软雅黑" pitchFamily="34" charset="-122"/>
              </a:rPr>
              <a:t>big picture</a:t>
            </a:r>
            <a:r>
              <a:rPr lang="zh-CN" altLang="en-US" sz="1600" dirty="0" smtClean="0">
                <a:solidFill>
                  <a:srgbClr val="333333"/>
                </a:solidFill>
                <a:latin typeface="微软雅黑" pitchFamily="34" charset="-122"/>
                <a:ea typeface="微软雅黑" pitchFamily="34" charset="-122"/>
              </a:rPr>
              <a:t>）</a:t>
            </a:r>
          </a:p>
        </p:txBody>
      </p:sp>
    </p:spTree>
    <p:extLst>
      <p:ext uri="{BB962C8B-B14F-4D97-AF65-F5344CB8AC3E}">
        <p14:creationId xmlns:p14="http://schemas.microsoft.com/office/powerpoint/2010/main" val="17517135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手繪多邊形 20"/>
          <p:cNvSpPr/>
          <p:nvPr/>
        </p:nvSpPr>
        <p:spPr>
          <a:xfrm>
            <a:off x="7391400" y="742950"/>
            <a:ext cx="568171" cy="408373"/>
          </a:xfrm>
          <a:custGeom>
            <a:avLst/>
            <a:gdLst>
              <a:gd name="connsiteX0" fmla="*/ 372862 w 568171"/>
              <a:gd name="connsiteY0" fmla="*/ 408373 h 408373"/>
              <a:gd name="connsiteX1" fmla="*/ 0 w 568171"/>
              <a:gd name="connsiteY1" fmla="*/ 230820 h 408373"/>
              <a:gd name="connsiteX2" fmla="*/ 568171 w 568171"/>
              <a:gd name="connsiteY2" fmla="*/ 0 h 408373"/>
              <a:gd name="connsiteX3" fmla="*/ 372862 w 568171"/>
              <a:gd name="connsiteY3" fmla="*/ 408373 h 408373"/>
            </a:gdLst>
            <a:ahLst/>
            <a:cxnLst>
              <a:cxn ang="0">
                <a:pos x="connsiteX0" y="connsiteY0"/>
              </a:cxn>
              <a:cxn ang="0">
                <a:pos x="connsiteX1" y="connsiteY1"/>
              </a:cxn>
              <a:cxn ang="0">
                <a:pos x="connsiteX2" y="connsiteY2"/>
              </a:cxn>
              <a:cxn ang="0">
                <a:pos x="connsiteX3" y="connsiteY3"/>
              </a:cxn>
            </a:cxnLst>
            <a:rect l="l" t="t" r="r" b="b"/>
            <a:pathLst>
              <a:path w="568171" h="408373">
                <a:moveTo>
                  <a:pt x="372862" y="408373"/>
                </a:moveTo>
                <a:lnTo>
                  <a:pt x="0" y="230820"/>
                </a:lnTo>
                <a:lnTo>
                  <a:pt x="568171" y="0"/>
                </a:lnTo>
                <a:lnTo>
                  <a:pt x="372862" y="408373"/>
                </a:lnTo>
                <a:close/>
              </a:path>
            </a:pathLst>
          </a:custGeom>
          <a:gradFill flip="none" rotWithShape="1">
            <a:gsLst>
              <a:gs pos="0">
                <a:srgbClr val="FFE047"/>
              </a:gs>
              <a:gs pos="50000">
                <a:srgbClr val="BC9D00"/>
              </a:gs>
              <a:gs pos="100000">
                <a:srgbClr val="584900"/>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手繪多邊形 18"/>
          <p:cNvSpPr/>
          <p:nvPr/>
        </p:nvSpPr>
        <p:spPr>
          <a:xfrm>
            <a:off x="2457635" y="2744310"/>
            <a:ext cx="1352365" cy="513240"/>
          </a:xfrm>
          <a:custGeom>
            <a:avLst/>
            <a:gdLst>
              <a:gd name="connsiteX0" fmla="*/ 0 w 1047565"/>
              <a:gd name="connsiteY0" fmla="*/ 0 h 221942"/>
              <a:gd name="connsiteX1" fmla="*/ 1047565 w 1047565"/>
              <a:gd name="connsiteY1" fmla="*/ 0 h 221942"/>
              <a:gd name="connsiteX2" fmla="*/ 790112 w 1047565"/>
              <a:gd name="connsiteY2" fmla="*/ 221942 h 221942"/>
              <a:gd name="connsiteX3" fmla="*/ 0 w 1047565"/>
              <a:gd name="connsiteY3" fmla="*/ 0 h 221942"/>
            </a:gdLst>
            <a:ahLst/>
            <a:cxnLst>
              <a:cxn ang="0">
                <a:pos x="connsiteX0" y="connsiteY0"/>
              </a:cxn>
              <a:cxn ang="0">
                <a:pos x="connsiteX1" y="connsiteY1"/>
              </a:cxn>
              <a:cxn ang="0">
                <a:pos x="connsiteX2" y="connsiteY2"/>
              </a:cxn>
              <a:cxn ang="0">
                <a:pos x="connsiteX3" y="connsiteY3"/>
              </a:cxn>
            </a:cxnLst>
            <a:rect l="l" t="t" r="r" b="b"/>
            <a:pathLst>
              <a:path w="1047565" h="221942">
                <a:moveTo>
                  <a:pt x="0" y="0"/>
                </a:moveTo>
                <a:lnTo>
                  <a:pt x="1047565" y="0"/>
                </a:lnTo>
                <a:lnTo>
                  <a:pt x="790112" y="221942"/>
                </a:lnTo>
                <a:lnTo>
                  <a:pt x="0" y="0"/>
                </a:lnTo>
                <a:close/>
              </a:path>
            </a:pathLst>
          </a:custGeom>
          <a:gradFill flip="none" rotWithShape="1">
            <a:gsLst>
              <a:gs pos="0">
                <a:srgbClr val="FFE047"/>
              </a:gs>
              <a:gs pos="50000">
                <a:srgbClr val="BC9D00"/>
              </a:gs>
              <a:gs pos="100000">
                <a:srgbClr val="58490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10" name="Picture 2" descr="http://www.feidee.com/licai/attachments/2010/12/1_20101207163813154Gl.jpg"/>
          <p:cNvPicPr>
            <a:picLocks noChangeAspect="1" noChangeArrowheads="1"/>
          </p:cNvPicPr>
          <p:nvPr/>
        </p:nvPicPr>
        <p:blipFill>
          <a:blip r:embed="rId2" cstate="print"/>
          <a:srcRect r="14667"/>
          <a:stretch>
            <a:fillRect/>
          </a:stretch>
        </p:blipFill>
        <p:spPr bwMode="auto">
          <a:xfrm>
            <a:off x="7772400" y="3005731"/>
            <a:ext cx="1371600" cy="2137768"/>
          </a:xfrm>
          <a:prstGeom prst="rect">
            <a:avLst/>
          </a:prstGeom>
          <a:noFill/>
        </p:spPr>
      </p:pic>
      <p:sp>
        <p:nvSpPr>
          <p:cNvPr id="16" name="手繪多邊形 15"/>
          <p:cNvSpPr/>
          <p:nvPr/>
        </p:nvSpPr>
        <p:spPr>
          <a:xfrm>
            <a:off x="7048500" y="963135"/>
            <a:ext cx="1333500" cy="485775"/>
          </a:xfrm>
          <a:custGeom>
            <a:avLst/>
            <a:gdLst>
              <a:gd name="connsiteX0" fmla="*/ 1333500 w 1333500"/>
              <a:gd name="connsiteY0" fmla="*/ 476250 h 485775"/>
              <a:gd name="connsiteX1" fmla="*/ 0 w 1333500"/>
              <a:gd name="connsiteY1" fmla="*/ 485775 h 485775"/>
              <a:gd name="connsiteX2" fmla="*/ 342900 w 1333500"/>
              <a:gd name="connsiteY2" fmla="*/ 0 h 485775"/>
              <a:gd name="connsiteX3" fmla="*/ 1333500 w 1333500"/>
              <a:gd name="connsiteY3" fmla="*/ 476250 h 485775"/>
            </a:gdLst>
            <a:ahLst/>
            <a:cxnLst>
              <a:cxn ang="0">
                <a:pos x="connsiteX0" y="connsiteY0"/>
              </a:cxn>
              <a:cxn ang="0">
                <a:pos x="connsiteX1" y="connsiteY1"/>
              </a:cxn>
              <a:cxn ang="0">
                <a:pos x="connsiteX2" y="connsiteY2"/>
              </a:cxn>
              <a:cxn ang="0">
                <a:pos x="connsiteX3" y="connsiteY3"/>
              </a:cxn>
            </a:cxnLst>
            <a:rect l="l" t="t" r="r" b="b"/>
            <a:pathLst>
              <a:path w="1333500" h="485775">
                <a:moveTo>
                  <a:pt x="1333500" y="476250"/>
                </a:moveTo>
                <a:lnTo>
                  <a:pt x="0" y="485775"/>
                </a:lnTo>
                <a:lnTo>
                  <a:pt x="342900" y="0"/>
                </a:lnTo>
                <a:lnTo>
                  <a:pt x="1333500" y="476250"/>
                </a:lnTo>
                <a:close/>
              </a:path>
            </a:pathLst>
          </a:custGeom>
          <a:gradFill flip="none" rotWithShape="1">
            <a:gsLst>
              <a:gs pos="0">
                <a:srgbClr val="FFE047"/>
              </a:gs>
              <a:gs pos="50000">
                <a:srgbClr val="BC9D00"/>
              </a:gs>
              <a:gs pos="100000">
                <a:srgbClr val="BC9D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矩形 1"/>
          <p:cNvSpPr/>
          <p:nvPr/>
        </p:nvSpPr>
        <p:spPr>
          <a:xfrm>
            <a:off x="0" y="0"/>
            <a:ext cx="1447800" cy="5143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等腰三角形 2"/>
          <p:cNvSpPr/>
          <p:nvPr/>
        </p:nvSpPr>
        <p:spPr>
          <a:xfrm rot="5400000">
            <a:off x="-114300" y="11430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等腰三角形 5"/>
          <p:cNvSpPr/>
          <p:nvPr/>
        </p:nvSpPr>
        <p:spPr>
          <a:xfrm rot="5400000">
            <a:off x="-114300" y="1162050"/>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等腰三角形 6"/>
          <p:cNvSpPr/>
          <p:nvPr/>
        </p:nvSpPr>
        <p:spPr>
          <a:xfrm rot="5400000">
            <a:off x="-114300" y="2305049"/>
            <a:ext cx="1905000" cy="1676400"/>
          </a:xfrm>
          <a:prstGeom prst="triangle">
            <a:avLst/>
          </a:prstGeom>
          <a:solidFill>
            <a:srgbClr val="FFD6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等腰三角形 7"/>
          <p:cNvSpPr/>
          <p:nvPr/>
        </p:nvSpPr>
        <p:spPr>
          <a:xfrm rot="5400000">
            <a:off x="238125" y="3019425"/>
            <a:ext cx="1885950" cy="2362200"/>
          </a:xfrm>
          <a:prstGeom prst="triangle">
            <a:avLst/>
          </a:prstGeom>
          <a:solidFill>
            <a:srgbClr val="FFD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圓角矩形 10"/>
          <p:cNvSpPr/>
          <p:nvPr/>
        </p:nvSpPr>
        <p:spPr>
          <a:xfrm>
            <a:off x="228600" y="3867150"/>
            <a:ext cx="685800" cy="609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ln>
                  <a:solidFill>
                    <a:srgbClr val="333333"/>
                  </a:solidFill>
                </a:ln>
                <a:solidFill>
                  <a:srgbClr val="333333"/>
                </a:solidFill>
                <a:latin typeface="Times New Roman" pitchFamily="18" charset="0"/>
                <a:cs typeface="Times New Roman" pitchFamily="18" charset="0"/>
              </a:rPr>
              <a:t>4</a:t>
            </a:r>
            <a:endParaRPr lang="zh-CN" altLang="en-US" sz="6000" dirty="0">
              <a:ln>
                <a:solidFill>
                  <a:srgbClr val="333333"/>
                </a:solidFill>
              </a:ln>
              <a:solidFill>
                <a:srgbClr val="333333"/>
              </a:solidFill>
              <a:latin typeface="Times New Roman" pitchFamily="18" charset="0"/>
              <a:cs typeface="Times New Roman" pitchFamily="18" charset="0"/>
            </a:endParaRPr>
          </a:p>
        </p:txBody>
      </p:sp>
      <p:sp>
        <p:nvSpPr>
          <p:cNvPr id="9" name="矩形 8"/>
          <p:cNvSpPr/>
          <p:nvPr/>
        </p:nvSpPr>
        <p:spPr>
          <a:xfrm>
            <a:off x="2133600" y="3790950"/>
            <a:ext cx="3810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333333"/>
                </a:solidFill>
                <a:latin typeface="微软雅黑" pitchFamily="34" charset="-122"/>
                <a:ea typeface="微软雅黑" pitchFamily="34" charset="-122"/>
              </a:rPr>
              <a:t>你有充足的时间</a:t>
            </a:r>
            <a:endParaRPr lang="zh-CN" altLang="en-US" sz="3600" b="1" dirty="0">
              <a:solidFill>
                <a:srgbClr val="333333"/>
              </a:solidFill>
              <a:latin typeface="微软雅黑" pitchFamily="34" charset="-122"/>
              <a:ea typeface="微软雅黑" pitchFamily="34" charset="-122"/>
            </a:endParaRPr>
          </a:p>
        </p:txBody>
      </p:sp>
      <p:sp>
        <p:nvSpPr>
          <p:cNvPr id="14" name="手繪多邊形 13"/>
          <p:cNvSpPr/>
          <p:nvPr/>
        </p:nvSpPr>
        <p:spPr>
          <a:xfrm>
            <a:off x="1799770" y="1438931"/>
            <a:ext cx="6582229" cy="1335315"/>
          </a:xfrm>
          <a:custGeom>
            <a:avLst/>
            <a:gdLst>
              <a:gd name="connsiteX0" fmla="*/ 0 w 6255658"/>
              <a:gd name="connsiteY0" fmla="*/ 0 h 1335315"/>
              <a:gd name="connsiteX1" fmla="*/ 6255658 w 6255658"/>
              <a:gd name="connsiteY1" fmla="*/ 0 h 1335315"/>
              <a:gd name="connsiteX2" fmla="*/ 5442858 w 6255658"/>
              <a:gd name="connsiteY2" fmla="*/ 1335315 h 1335315"/>
              <a:gd name="connsiteX3" fmla="*/ 609600 w 6255658"/>
              <a:gd name="connsiteY3" fmla="*/ 1335315 h 1335315"/>
              <a:gd name="connsiteX4" fmla="*/ 0 w 6255658"/>
              <a:gd name="connsiteY4" fmla="*/ 0 h 1335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58" h="1335315">
                <a:moveTo>
                  <a:pt x="0" y="0"/>
                </a:moveTo>
                <a:lnTo>
                  <a:pt x="6255658" y="0"/>
                </a:lnTo>
                <a:lnTo>
                  <a:pt x="5442858" y="1335315"/>
                </a:lnTo>
                <a:lnTo>
                  <a:pt x="609600" y="1335315"/>
                </a:lnTo>
                <a:lnTo>
                  <a:pt x="0" y="0"/>
                </a:lnTo>
                <a:close/>
              </a:path>
            </a:pathLst>
          </a:custGeom>
          <a:gradFill flip="none" rotWithShape="1">
            <a:gsLst>
              <a:gs pos="0">
                <a:srgbClr val="FFE047"/>
              </a:gs>
              <a:gs pos="50000">
                <a:srgbClr val="FAD000"/>
              </a:gs>
              <a:gs pos="100000">
                <a:srgbClr val="BC9D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圖說文字 11"/>
          <p:cNvSpPr/>
          <p:nvPr/>
        </p:nvSpPr>
        <p:spPr>
          <a:xfrm>
            <a:off x="2209800" y="1200150"/>
            <a:ext cx="5715000" cy="1676400"/>
          </a:xfrm>
          <a:prstGeom prst="wedgeRectCallout">
            <a:avLst>
              <a:gd name="adj1" fmla="val 45124"/>
              <a:gd name="adj2" fmla="val 67266"/>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333333"/>
                </a:solidFill>
                <a:latin typeface="微软雅黑" pitchFamily="34" charset="-122"/>
                <a:ea typeface="微软雅黑" pitchFamily="34" charset="-122"/>
              </a:rPr>
              <a:t>不要有这样想法：你一想到某个概念就必须马上把它付诸实施。你有足够多的时间让你对公司进行充分的研究。给我带来丰厚回报的股票都是我在关注它们几年后买入。赚钱和赔钱之间不存在某种平衡。</a:t>
            </a:r>
          </a:p>
        </p:txBody>
      </p:sp>
    </p:spTree>
    <p:extLst>
      <p:ext uri="{BB962C8B-B14F-4D97-AF65-F5344CB8AC3E}">
        <p14:creationId xmlns:p14="http://schemas.microsoft.com/office/powerpoint/2010/main" val="36778023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447800" cy="5143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532" name="Picture 4" descr="http://pic.pimg.tw/redfiree/1330511427-772899281.jpg"/>
          <p:cNvPicPr>
            <a:picLocks noChangeAspect="1" noChangeArrowheads="1"/>
          </p:cNvPicPr>
          <p:nvPr/>
        </p:nvPicPr>
        <p:blipFill>
          <a:blip r:embed="rId2" cstate="print"/>
          <a:srcRect/>
          <a:stretch>
            <a:fillRect/>
          </a:stretch>
        </p:blipFill>
        <p:spPr bwMode="auto">
          <a:xfrm>
            <a:off x="5562600" y="1802054"/>
            <a:ext cx="3581400" cy="3341446"/>
          </a:xfrm>
          <a:prstGeom prst="rect">
            <a:avLst/>
          </a:prstGeom>
          <a:noFill/>
        </p:spPr>
      </p:pic>
      <p:sp>
        <p:nvSpPr>
          <p:cNvPr id="5" name="矩形 4"/>
          <p:cNvSpPr/>
          <p:nvPr/>
        </p:nvSpPr>
        <p:spPr>
          <a:xfrm>
            <a:off x="0" y="1809750"/>
            <a:ext cx="1447800" cy="1447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smtClean="0">
                <a:solidFill>
                  <a:srgbClr val="FFE043"/>
                </a:solidFill>
                <a:effectLst>
                  <a:innerShdw blurRad="63500" dist="50800" dir="13500000">
                    <a:prstClr val="black">
                      <a:alpha val="50000"/>
                    </a:prstClr>
                  </a:innerShdw>
                </a:effectLst>
                <a:latin typeface="微软雅黑" pitchFamily="34" charset="-122"/>
                <a:ea typeface="微软雅黑" pitchFamily="34" charset="-122"/>
              </a:rPr>
              <a:t>10</a:t>
            </a:r>
            <a:endParaRPr lang="zh-CN" altLang="en-US" sz="8000" b="1" dirty="0">
              <a:solidFill>
                <a:srgbClr val="FFE043"/>
              </a:solidFill>
              <a:effectLst>
                <a:innerShdw blurRad="63500" dist="50800" dir="13500000">
                  <a:prstClr val="black">
                    <a:alpha val="50000"/>
                  </a:prstClr>
                </a:innerShdw>
              </a:effectLst>
              <a:latin typeface="微软雅黑" pitchFamily="34" charset="-122"/>
              <a:ea typeface="微软雅黑" pitchFamily="34" charset="-122"/>
            </a:endParaRPr>
          </a:p>
        </p:txBody>
      </p:sp>
      <p:sp>
        <p:nvSpPr>
          <p:cNvPr id="6" name="矩形 5"/>
          <p:cNvSpPr/>
          <p:nvPr/>
        </p:nvSpPr>
        <p:spPr>
          <a:xfrm>
            <a:off x="1447800" y="1428750"/>
            <a:ext cx="44196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5400" b="1" dirty="0" smtClean="0">
                <a:ln>
                  <a:solidFill>
                    <a:srgbClr val="333333"/>
                  </a:solidFill>
                </a:ln>
                <a:solidFill>
                  <a:srgbClr val="333333"/>
                </a:solidFill>
                <a:latin typeface="微软雅黑" pitchFamily="34" charset="-122"/>
                <a:ea typeface="微软雅黑" pitchFamily="34" charset="-122"/>
              </a:rPr>
              <a:t>股市常见的</a:t>
            </a:r>
            <a:endParaRPr lang="en-US" altLang="zh-CN" sz="5400" b="1" dirty="0" smtClean="0">
              <a:ln>
                <a:solidFill>
                  <a:srgbClr val="333333"/>
                </a:solidFill>
              </a:ln>
              <a:solidFill>
                <a:srgbClr val="333333"/>
              </a:solidFill>
              <a:latin typeface="微软雅黑" pitchFamily="34" charset="-122"/>
              <a:ea typeface="微软雅黑" pitchFamily="34" charset="-122"/>
            </a:endParaRPr>
          </a:p>
          <a:p>
            <a:r>
              <a:rPr lang="zh-CN" altLang="en-US" sz="5400" b="1" dirty="0" smtClean="0">
                <a:ln>
                  <a:solidFill>
                    <a:srgbClr val="333333"/>
                  </a:solidFill>
                </a:ln>
                <a:solidFill>
                  <a:srgbClr val="333333"/>
                </a:solidFill>
                <a:latin typeface="微软雅黑" pitchFamily="34" charset="-122"/>
                <a:ea typeface="微软雅黑" pitchFamily="34" charset="-122"/>
              </a:rPr>
              <a:t>个最危险说法</a:t>
            </a:r>
            <a:endParaRPr lang="zh-CN" altLang="en-US" sz="5400" b="1" dirty="0">
              <a:ln>
                <a:solidFill>
                  <a:srgbClr val="333333"/>
                </a:solidFill>
              </a:ln>
              <a:solidFill>
                <a:srgbClr val="333333"/>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手繪多邊形 1"/>
          <p:cNvSpPr/>
          <p:nvPr/>
        </p:nvSpPr>
        <p:spPr>
          <a:xfrm>
            <a:off x="0" y="-8878"/>
            <a:ext cx="5788241" cy="5149049"/>
          </a:xfrm>
          <a:custGeom>
            <a:avLst/>
            <a:gdLst>
              <a:gd name="connsiteX0" fmla="*/ 0 w 5788241"/>
              <a:gd name="connsiteY0" fmla="*/ 8878 h 5149049"/>
              <a:gd name="connsiteX1" fmla="*/ 2201662 w 5788241"/>
              <a:gd name="connsiteY1" fmla="*/ 5149049 h 5149049"/>
              <a:gd name="connsiteX2" fmla="*/ 5788241 w 5788241"/>
              <a:gd name="connsiteY2" fmla="*/ 5149049 h 5149049"/>
              <a:gd name="connsiteX3" fmla="*/ 1455938 w 5788241"/>
              <a:gd name="connsiteY3" fmla="*/ 0 h 5149049"/>
              <a:gd name="connsiteX4" fmla="*/ 0 w 5788241"/>
              <a:gd name="connsiteY4" fmla="*/ 8878 h 514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241" h="5149049">
                <a:moveTo>
                  <a:pt x="0" y="8878"/>
                </a:moveTo>
                <a:lnTo>
                  <a:pt x="2201662" y="5149049"/>
                </a:lnTo>
                <a:lnTo>
                  <a:pt x="5788241" y="5149049"/>
                </a:lnTo>
                <a:lnTo>
                  <a:pt x="1455938" y="0"/>
                </a:lnTo>
                <a:lnTo>
                  <a:pt x="0" y="8878"/>
                </a:lnTo>
                <a:close/>
              </a:path>
            </a:pathLst>
          </a:cu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80" name="AutoShape 4" descr="http://t10.baidu.com/it/u=226894575,2762321628&amp;fm=21&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24582" name="AutoShape 6" descr="http://t10.baidu.com/it/u=226894575,2762321628&amp;fm=21&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24584" name="AutoShape 8" descr="http://t10.baidu.com/it/u=281499876,1257117513&amp;fm=15&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7" name="圖片 6" descr="21181262055734981.jpg"/>
          <p:cNvPicPr>
            <a:picLocks noChangeAspect="1"/>
          </p:cNvPicPr>
          <p:nvPr/>
        </p:nvPicPr>
        <p:blipFill rotWithShape="1">
          <a:blip r:embed="rId2" cstate="print"/>
          <a:srcRect l="3667" r="3667"/>
          <a:stretch/>
        </p:blipFill>
        <p:spPr>
          <a:xfrm>
            <a:off x="7594092" y="2291334"/>
            <a:ext cx="1271016" cy="1271016"/>
          </a:xfrm>
          <a:prstGeom prst="ellipse">
            <a:avLst/>
          </a:prstGeom>
        </p:spPr>
      </p:pic>
      <p:sp>
        <p:nvSpPr>
          <p:cNvPr id="8" name="矩形 7"/>
          <p:cNvSpPr/>
          <p:nvPr/>
        </p:nvSpPr>
        <p:spPr>
          <a:xfrm>
            <a:off x="2286000" y="361950"/>
            <a:ext cx="6629400" cy="400110"/>
          </a:xfrm>
          <a:prstGeom prst="rect">
            <a:avLst/>
          </a:prstGeom>
          <a:solidFill>
            <a:srgbClr val="FFD600"/>
          </a:solidFill>
        </p:spPr>
        <p:txBody>
          <a:bodyPr wrap="square">
            <a:spAutoFit/>
          </a:bodyPr>
          <a:lstStyle/>
          <a:p>
            <a:r>
              <a:rPr lang="zh-CN" altLang="en-US" sz="2000" b="1" dirty="0" smtClean="0">
                <a:latin typeface="微软雅黑" pitchFamily="34" charset="-122"/>
                <a:ea typeface="微软雅黑" pitchFamily="34" charset="-122"/>
              </a:rPr>
              <a:t>说法</a:t>
            </a:r>
            <a:r>
              <a:rPr lang="en-US" altLang="zh-CN" sz="2000" b="1" dirty="0" smtClean="0">
                <a:latin typeface="微软雅黑" pitchFamily="34" charset="-122"/>
                <a:ea typeface="微软雅黑" pitchFamily="34" charset="-122"/>
              </a:rPr>
              <a:t>1</a:t>
            </a:r>
            <a:r>
              <a:rPr lang="zh-CN" altLang="en-US" sz="2000" b="1" dirty="0" smtClean="0">
                <a:latin typeface="微软雅黑" pitchFamily="34" charset="-122"/>
                <a:ea typeface="微软雅黑" pitchFamily="34" charset="-122"/>
              </a:rPr>
              <a:t>：既然股价已经下跌了这么多，它还能跌多少呢？</a:t>
            </a:r>
            <a:endParaRPr lang="zh-CN" altLang="en-US" sz="2000" b="1" dirty="0">
              <a:latin typeface="微软雅黑" pitchFamily="34" charset="-122"/>
              <a:ea typeface="微软雅黑" pitchFamily="34" charset="-122"/>
            </a:endParaRPr>
          </a:p>
        </p:txBody>
      </p:sp>
      <p:sp>
        <p:nvSpPr>
          <p:cNvPr id="9" name="矩形 8"/>
          <p:cNvSpPr/>
          <p:nvPr/>
        </p:nvSpPr>
        <p:spPr>
          <a:xfrm>
            <a:off x="3352800" y="666750"/>
            <a:ext cx="5562600" cy="16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333333"/>
                </a:solidFill>
                <a:latin typeface="微软雅黑" pitchFamily="34" charset="-122"/>
                <a:ea typeface="微软雅黑" pitchFamily="34" charset="-122"/>
              </a:rPr>
              <a:t>我们买入了美国证券交易历史上规模最大的单一一宗交易。从</a:t>
            </a:r>
            <a:r>
              <a:rPr lang="en-US" altLang="zh-CN" sz="1600" dirty="0" smtClean="0">
                <a:solidFill>
                  <a:srgbClr val="333333"/>
                </a:solidFill>
                <a:latin typeface="微软雅黑" pitchFamily="34" charset="-122"/>
                <a:ea typeface="微软雅黑" pitchFamily="34" charset="-122"/>
              </a:rPr>
              <a:t>25</a:t>
            </a:r>
            <a:r>
              <a:rPr lang="zh-CN" altLang="en-US" sz="1600" dirty="0" smtClean="0">
                <a:solidFill>
                  <a:srgbClr val="333333"/>
                </a:solidFill>
                <a:latin typeface="微软雅黑" pitchFamily="34" charset="-122"/>
                <a:ea typeface="微软雅黑" pitchFamily="34" charset="-122"/>
              </a:rPr>
              <a:t>美元跌到</a:t>
            </a:r>
            <a:r>
              <a:rPr lang="en-US" altLang="zh-CN" sz="1600" dirty="0" smtClean="0">
                <a:solidFill>
                  <a:srgbClr val="333333"/>
                </a:solidFill>
                <a:latin typeface="微软雅黑" pitchFamily="34" charset="-122"/>
                <a:ea typeface="微软雅黑" pitchFamily="34" charset="-122"/>
              </a:rPr>
              <a:t>11.125</a:t>
            </a:r>
            <a:r>
              <a:rPr lang="zh-CN" altLang="en-US" sz="1600" dirty="0" smtClean="0">
                <a:solidFill>
                  <a:srgbClr val="333333"/>
                </a:solidFill>
                <a:latin typeface="微软雅黑" pitchFamily="34" charset="-122"/>
                <a:ea typeface="微软雅黑" pitchFamily="34" charset="-122"/>
              </a:rPr>
              <a:t>美元，不可能跌得更低了。最后跌至</a:t>
            </a:r>
            <a:r>
              <a:rPr lang="en-US" altLang="zh-CN" sz="1600" dirty="0" smtClean="0">
                <a:solidFill>
                  <a:srgbClr val="333333"/>
                </a:solidFill>
                <a:latin typeface="微软雅黑" pitchFamily="34" charset="-122"/>
                <a:ea typeface="微软雅黑" pitchFamily="34" charset="-122"/>
              </a:rPr>
              <a:t>4</a:t>
            </a:r>
            <a:r>
              <a:rPr lang="zh-CN" altLang="en-US" sz="1600" dirty="0" smtClean="0">
                <a:solidFill>
                  <a:srgbClr val="333333"/>
                </a:solidFill>
                <a:latin typeface="微软雅黑" pitchFamily="34" charset="-122"/>
                <a:ea typeface="微软雅黑" pitchFamily="34" charset="-122"/>
              </a:rPr>
              <a:t>美元。</a:t>
            </a:r>
            <a:endParaRPr lang="en-US" altLang="zh-CN" sz="1600" dirty="0" smtClean="0">
              <a:solidFill>
                <a:srgbClr val="333333"/>
              </a:solidFill>
              <a:latin typeface="微软雅黑" pitchFamily="34" charset="-122"/>
              <a:ea typeface="微软雅黑" pitchFamily="34" charset="-122"/>
            </a:endParaRPr>
          </a:p>
          <a:p>
            <a:pPr>
              <a:spcBef>
                <a:spcPts val="1200"/>
              </a:spcBef>
            </a:pPr>
            <a:r>
              <a:rPr lang="zh-CN" altLang="en-US" sz="1600" dirty="0" smtClean="0">
                <a:solidFill>
                  <a:srgbClr val="333333"/>
                </a:solidFill>
                <a:latin typeface="微软雅黑" pitchFamily="34" charset="-122"/>
                <a:ea typeface="微软雅黑" pitchFamily="34" charset="-122"/>
              </a:rPr>
              <a:t>虽然最终这支股票也成为一只好的投资，但是，仅仅因为一只股票的价格已经下跌很多而买入不是一个好的投资思路。</a:t>
            </a:r>
            <a:endParaRPr lang="zh-CN" altLang="en-US" sz="1600" dirty="0">
              <a:solidFill>
                <a:srgbClr val="333333"/>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533</TotalTime>
  <Words>1270</Words>
  <Application>Microsoft Office PowerPoint</Application>
  <PresentationFormat>全屏显示(16:9)</PresentationFormat>
  <Paragraphs>87</Paragraphs>
  <Slides>20</Slides>
  <Notes>4</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20</vt:i4>
      </vt:variant>
    </vt:vector>
  </HeadingPairs>
  <TitlesOfParts>
    <vt:vector size="30" baseType="lpstr">
      <vt:lpstr>Meiryo</vt:lpstr>
      <vt:lpstr>新細明體</vt:lpstr>
      <vt:lpstr>宋体</vt:lpstr>
      <vt:lpstr>微软雅黑</vt:lpstr>
      <vt:lpstr>Arial</vt:lpstr>
      <vt:lpstr>Calibri</vt:lpstr>
      <vt:lpstr>Calibri Light</vt:lpstr>
      <vt:lpstr>Times New Roman</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69</cp:revision>
  <dcterms:created xsi:type="dcterms:W3CDTF">2006-08-16T00:00:00Z</dcterms:created>
  <dcterms:modified xsi:type="dcterms:W3CDTF">2021-03-15T08:07:50Z</dcterms:modified>
</cp:coreProperties>
</file>