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58" r:id="rId5"/>
    <p:sldId id="260" r:id="rId6"/>
    <p:sldId id="267" r:id="rId7"/>
    <p:sldId id="268" r:id="rId8"/>
    <p:sldId id="269" r:id="rId9"/>
    <p:sldId id="259" r:id="rId10"/>
    <p:sldId id="261" r:id="rId11"/>
    <p:sldId id="263" r:id="rId12"/>
    <p:sldId id="270" r:id="rId13"/>
    <p:sldId id="264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65" r:id="rId26"/>
    <p:sldId id="266" r:id="rId27"/>
    <p:sldId id="283" r:id="rId28"/>
    <p:sldId id="284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4" orient="horz" pos="2455" userDrawn="1">
          <p15:clr>
            <a:srgbClr val="A4A3A4"/>
          </p15:clr>
        </p15:guide>
        <p15:guide id="5" pos="2593" userDrawn="1">
          <p15:clr>
            <a:srgbClr val="A4A3A4"/>
          </p15:clr>
        </p15:guide>
        <p15:guide id="6" pos="1799" userDrawn="1">
          <p15:clr>
            <a:srgbClr val="A4A3A4"/>
          </p15:clr>
        </p15:guide>
        <p15:guide id="7" pos="6992" userDrawn="1">
          <p15:clr>
            <a:srgbClr val="A4A3A4"/>
          </p15:clr>
        </p15:guide>
        <p15:guide id="8" pos="3840" userDrawn="1">
          <p15:clr>
            <a:srgbClr val="A4A3A4"/>
          </p15:clr>
        </p15:guide>
        <p15:guide id="9" pos="1663" userDrawn="1">
          <p15:clr>
            <a:srgbClr val="A4A3A4"/>
          </p15:clr>
        </p15:guide>
        <p15:guide id="10" orient="horz" pos="2818" userDrawn="1">
          <p15:clr>
            <a:srgbClr val="A4A3A4"/>
          </p15:clr>
        </p15:guide>
        <p15:guide id="11" orient="horz" pos="5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851"/>
    <a:srgbClr val="F5B183"/>
    <a:srgbClr val="779197"/>
    <a:srgbClr val="F7AB18"/>
    <a:srgbClr val="3B86BD"/>
    <a:srgbClr val="FE5A3E"/>
    <a:srgbClr val="EE8E52"/>
    <a:srgbClr val="1DD2AF"/>
    <a:srgbClr val="D24726"/>
    <a:srgbClr val="00B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182" autoAdjust="0"/>
  </p:normalViewPr>
  <p:slideViewPr>
    <p:cSldViewPr snapToGrid="0" showGuides="1">
      <p:cViewPr varScale="1">
        <p:scale>
          <a:sx n="104" d="100"/>
          <a:sy n="104" d="100"/>
        </p:scale>
        <p:origin x="870" y="114"/>
      </p:cViewPr>
      <p:guideLst>
        <p:guide orient="horz" pos="2160"/>
        <p:guide orient="horz" pos="2455"/>
        <p:guide pos="2593"/>
        <p:guide pos="1799"/>
        <p:guide pos="6992"/>
        <p:guide pos="3840"/>
        <p:guide pos="1663"/>
        <p:guide orient="horz" pos="2818"/>
        <p:guide orient="horz" pos="5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8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C7529-B900-4846-BC6E-635C50D0C8F1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8A3CC-B64C-4E7F-B4D6-87F433C9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47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8A3CC-B64C-4E7F-B4D6-87F433C9681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53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1707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097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00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440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429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001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206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498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906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24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77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5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878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549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4515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70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686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58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62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2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81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48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BA778-77F4-4852-91E5-FC32104D521C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BEA6E-C230-4496-B423-EA793B6BF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7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48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12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8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48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2443164"/>
            <a:ext cx="12192000" cy="1957387"/>
          </a:xfrm>
          <a:prstGeom prst="rect">
            <a:avLst/>
          </a:pr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81" y="692484"/>
            <a:ext cx="3710764" cy="54654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36594" y="2698582"/>
            <a:ext cx="48955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时代的变换</a:t>
            </a:r>
            <a:endParaRPr lang="en-US" altLang="zh-CN" sz="5400" b="1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400" dirty="0" smtClean="0">
                <a:solidFill>
                  <a:srgbClr val="FDFCF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互联网构建新世界</a:t>
            </a:r>
            <a:endParaRPr lang="zh-CN" altLang="en-US" sz="3400" dirty="0">
              <a:solidFill>
                <a:srgbClr val="FDFCF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95999" y="4804227"/>
            <a:ext cx="54000" cy="1620000"/>
          </a:xfrm>
          <a:prstGeom prst="rect">
            <a:avLst/>
          </a:pr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284686" y="4719891"/>
            <a:ext cx="3077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作者：徐昊　马斌</a:t>
            </a:r>
            <a:endParaRPr lang="zh-CN" altLang="en-US" sz="2400" dirty="0">
              <a:solidFill>
                <a:srgbClr val="F7AB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84686" y="5341227"/>
            <a:ext cx="5036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机械工业出版社</a:t>
            </a:r>
            <a:endParaRPr lang="zh-CN" altLang="en-US" sz="2400" dirty="0">
              <a:solidFill>
                <a:srgbClr val="F7AB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7AB1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975" y="156510"/>
            <a:ext cx="1286367" cy="128027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284686" y="5962562"/>
            <a:ext cx="5036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lang="en-US" altLang="zh-CN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By@</a:t>
            </a: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罗小川</a:t>
            </a:r>
            <a:r>
              <a:rPr lang="en-US" altLang="zh-CN" sz="2400" dirty="0" err="1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chuan</a:t>
            </a:r>
            <a:endParaRPr lang="zh-CN" altLang="en-US" sz="2400" dirty="0">
              <a:solidFill>
                <a:srgbClr val="F7AB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6652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144390" y="14067"/>
            <a:ext cx="3888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互联网焦虑症如何应对</a:t>
            </a:r>
            <a:endParaRPr lang="zh-CN" altLang="en-US" sz="4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37765" y="2318880"/>
            <a:ext cx="918803" cy="918803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855804" y="3955579"/>
            <a:ext cx="918803" cy="918803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37765" y="5608181"/>
            <a:ext cx="918803" cy="918803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654152" y="2981179"/>
            <a:ext cx="1226463" cy="63389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21" idx="2"/>
          </p:cNvCxnSpPr>
          <p:nvPr/>
        </p:nvCxnSpPr>
        <p:spPr>
          <a:xfrm>
            <a:off x="2855913" y="4414980"/>
            <a:ext cx="18684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710263" y="5166360"/>
            <a:ext cx="1137196" cy="67521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102989" y="2551024"/>
            <a:ext cx="3086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旧的商业模式被颠覆？</a:t>
            </a:r>
            <a:endParaRPr lang="zh-HK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54345" y="3958135"/>
            <a:ext cx="4689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行业的边界、企业的边界被打破？</a:t>
            </a:r>
            <a:endParaRPr lang="zh-HK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82539" y="5608181"/>
            <a:ext cx="3063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不知道对手来自哪里？</a:t>
            </a:r>
            <a:endParaRPr lang="zh-HK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102989" y="6128881"/>
            <a:ext cx="3383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害怕明天就被时代抛弃？</a:t>
            </a:r>
            <a:endParaRPr lang="zh-HK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同心圆 19"/>
          <p:cNvSpPr/>
          <p:nvPr/>
        </p:nvSpPr>
        <p:spPr>
          <a:xfrm>
            <a:off x="3806294" y="2187409"/>
            <a:ext cx="1181744" cy="1181744"/>
          </a:xfrm>
          <a:prstGeom prst="donut">
            <a:avLst>
              <a:gd name="adj" fmla="val 51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>
            <a:off x="4724333" y="3824108"/>
            <a:ext cx="1181744" cy="1181744"/>
          </a:xfrm>
          <a:prstGeom prst="donut">
            <a:avLst>
              <a:gd name="adj" fmla="val 51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3805529" y="5481157"/>
            <a:ext cx="1181744" cy="1181744"/>
          </a:xfrm>
          <a:prstGeom prst="donut">
            <a:avLst>
              <a:gd name="adj" fmla="val 51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68968" y="4457228"/>
            <a:ext cx="272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现有体系已失效？</a:t>
            </a:r>
            <a:endParaRPr lang="zh-HK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901587" y="3206587"/>
            <a:ext cx="2274570" cy="2274570"/>
          </a:xfrm>
          <a:prstGeom prst="ellipse">
            <a:avLst/>
          </a:prstGeom>
          <a:solidFill>
            <a:srgbClr val="779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">
              <a:avLst/>
            </a:prstTxWarp>
          </a:bodyPr>
          <a:lstStyle/>
          <a:p>
            <a:pPr algn="ctr"/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焦虑</a:t>
            </a:r>
          </a:p>
        </p:txBody>
      </p:sp>
    </p:spTree>
    <p:extLst>
      <p:ext uri="{BB962C8B-B14F-4D97-AF65-F5344CB8AC3E}">
        <p14:creationId xmlns:p14="http://schemas.microsoft.com/office/powerpoint/2010/main" val="3247585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144390" y="28135"/>
            <a:ext cx="3888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从三个方面</a:t>
            </a:r>
            <a:endParaRPr lang="en-US" altLang="zh-CN" sz="4800" b="1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深入解读</a:t>
            </a:r>
            <a:endParaRPr lang="zh-CN" altLang="en-US" sz="4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37765" y="2318880"/>
            <a:ext cx="918803" cy="918803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</a:t>
            </a:r>
            <a:endParaRPr lang="zh-HK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855804" y="3955579"/>
            <a:ext cx="918803" cy="918803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媒介</a:t>
            </a:r>
            <a:endParaRPr lang="zh-HK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37765" y="5608181"/>
            <a:ext cx="918803" cy="918803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人文</a:t>
            </a:r>
            <a:endParaRPr lang="zh-HK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654152" y="2981179"/>
            <a:ext cx="1226463" cy="63389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21" idx="2"/>
          </p:cNvCxnSpPr>
          <p:nvPr/>
        </p:nvCxnSpPr>
        <p:spPr>
          <a:xfrm>
            <a:off x="2855913" y="4414980"/>
            <a:ext cx="18684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710263" y="5166360"/>
            <a:ext cx="1137196" cy="67521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150011" y="2329641"/>
            <a:ext cx="174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科技在换代</a:t>
            </a:r>
            <a:endParaRPr lang="zh-HK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56945" y="5610737"/>
            <a:ext cx="2126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人文在更新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同心圆 19"/>
          <p:cNvSpPr/>
          <p:nvPr/>
        </p:nvSpPr>
        <p:spPr>
          <a:xfrm>
            <a:off x="3806294" y="2187409"/>
            <a:ext cx="1181744" cy="1181744"/>
          </a:xfrm>
          <a:prstGeom prst="donut">
            <a:avLst>
              <a:gd name="adj" fmla="val 51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>
            <a:off x="4724333" y="3824108"/>
            <a:ext cx="1181744" cy="1181744"/>
          </a:xfrm>
          <a:prstGeom prst="donut">
            <a:avLst>
              <a:gd name="adj" fmla="val 51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3805529" y="5481157"/>
            <a:ext cx="1181744" cy="1181744"/>
          </a:xfrm>
          <a:prstGeom prst="donut">
            <a:avLst>
              <a:gd name="adj" fmla="val 51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156945" y="3955579"/>
            <a:ext cx="205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媒介在延伸</a:t>
            </a:r>
            <a:endParaRPr lang="zh-HK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901587" y="3206587"/>
            <a:ext cx="2274570" cy="2274570"/>
          </a:xfrm>
          <a:prstGeom prst="ellipse">
            <a:avLst/>
          </a:prstGeom>
          <a:solidFill>
            <a:srgbClr val="779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">
              <a:avLst/>
            </a:prstTxWarp>
          </a:bodyPr>
          <a:lstStyle/>
          <a:p>
            <a:pPr algn="ctr"/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解读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150011" y="2791306"/>
            <a:ext cx="2960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硬件</a:t>
            </a:r>
            <a:r>
              <a:rPr lang="en-US" altLang="zh-CN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</a:t>
            </a:r>
            <a:r>
              <a:rPr lang="en-US" altLang="zh-CN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endParaRPr lang="zh-HK" altLang="en-US" sz="2400" b="1" dirty="0">
              <a:solidFill>
                <a:srgbClr val="77919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61162" y="4414980"/>
            <a:ext cx="538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承载方式</a:t>
            </a:r>
            <a:r>
              <a:rPr lang="en-US" altLang="zh-CN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传递效率</a:t>
            </a:r>
            <a:r>
              <a:rPr lang="en-US" altLang="zh-CN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信息含量</a:t>
            </a:r>
            <a:r>
              <a:rPr lang="en-US" altLang="zh-CN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传递结果</a:t>
            </a:r>
            <a:endParaRPr lang="zh-HK" altLang="en-US" sz="2400" b="1" dirty="0">
              <a:solidFill>
                <a:srgbClr val="77919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150011" y="6091042"/>
            <a:ext cx="4488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思维方式</a:t>
            </a:r>
            <a:r>
              <a:rPr lang="en-US" altLang="zh-CN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时间感</a:t>
            </a:r>
            <a:r>
              <a:rPr lang="en-US" altLang="zh-CN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空间感</a:t>
            </a:r>
            <a:r>
              <a:rPr lang="en-US" altLang="zh-CN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400" b="1" dirty="0" smtClean="0">
                <a:solidFill>
                  <a:srgbClr val="7791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目标感</a:t>
            </a:r>
            <a:endParaRPr lang="zh-HK" altLang="en-US" sz="2400" b="1" dirty="0">
              <a:solidFill>
                <a:srgbClr val="77919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136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网络</a:t>
              </a:r>
              <a:endParaRPr lang="zh-HK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移动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/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/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/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物联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科技在换代</a:t>
            </a:r>
            <a:endParaRPr lang="zh-CN" altLang="en-US" sz="4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13629" y="2588462"/>
            <a:ext cx="3603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移动网络取代固定电话网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365381" y="3990254"/>
            <a:ext cx="4807978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数据业务取代话音业务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❶话音、短信业务占</a:t>
            </a:r>
            <a:r>
              <a:rPr lang="zh-CN" altLang="en-US" sz="2400" b="0" dirty="0" smtClean="0">
                <a:solidFill>
                  <a:schemeClr val="bg1"/>
                </a:solidFill>
              </a:rPr>
              <a:t>比下降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数据业务占统治地位</a:t>
            </a:r>
            <a:endParaRPr lang="en-US" altLang="zh-CN" sz="2400" b="0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06916" y="4669874"/>
            <a:ext cx="4220272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无处不在的物联网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❶讨论不是网络的第三波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zh-CN" altLang="en-US" sz="2400" b="0" dirty="0">
                <a:solidFill>
                  <a:schemeClr val="bg1"/>
                </a:solidFill>
              </a:rPr>
              <a:t>冲击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引出物联网标准是关键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6275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硬件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手机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700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电脑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多屏</a:t>
              </a: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科技在换代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13629" y="2588462"/>
            <a:ext cx="3603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智能手机取代功能手机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384022" y="3990254"/>
            <a:ext cx="359232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移动终端取代个人计算机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</a:t>
            </a:r>
            <a:r>
              <a:rPr lang="en-US" altLang="zh-CN" sz="2400" b="0" dirty="0">
                <a:solidFill>
                  <a:schemeClr val="bg1"/>
                </a:solidFill>
              </a:rPr>
              <a:t>Pad</a:t>
            </a: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❷PC</a:t>
            </a:r>
            <a:r>
              <a:rPr lang="zh-CN" altLang="en-US" sz="2400" b="0" dirty="0">
                <a:solidFill>
                  <a:schemeClr val="bg1"/>
                </a:solidFill>
              </a:rPr>
              <a:t>降价</a:t>
            </a:r>
            <a:endParaRPr lang="en-US" altLang="zh-CN" sz="2400" b="0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59147" y="4845141"/>
            <a:ext cx="4220272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多屏争艳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❶可穿戴设备、智能电器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车联网、石墨烯、智能化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4092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软件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手机</a:t>
              </a: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700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app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科技在换代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69473" y="2647947"/>
            <a:ext cx="3964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Andriod</a:t>
            </a: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/IOS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取代</a:t>
            </a: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Symbian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65492" y="4059664"/>
            <a:ext cx="4560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移动操作系统</a:t>
            </a:r>
            <a:r>
              <a:rPr lang="zh-CN" altLang="en-US" dirty="0" smtClean="0"/>
              <a:t>取代桌面</a:t>
            </a:r>
            <a:endParaRPr lang="en-US" altLang="zh-CN" dirty="0" smtClean="0"/>
          </a:p>
          <a:p>
            <a:r>
              <a:rPr lang="zh-CN" altLang="en-US" dirty="0" smtClean="0"/>
              <a:t>操作系统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❶微软落败于手机</a:t>
            </a:r>
            <a:r>
              <a:rPr lang="zh-CN" altLang="en-US" sz="2400" b="0" dirty="0" smtClean="0">
                <a:solidFill>
                  <a:schemeClr val="bg1"/>
                </a:solidFill>
              </a:rPr>
              <a:t>操作系统</a:t>
            </a:r>
            <a:endParaRPr lang="en-US" altLang="zh-CN" sz="2400" b="0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32499" y="4795843"/>
            <a:ext cx="4220272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移动</a:t>
            </a:r>
            <a:r>
              <a:rPr lang="en-US" altLang="zh-CN" dirty="0"/>
              <a:t>app</a:t>
            </a:r>
            <a:r>
              <a:rPr lang="zh-CN" altLang="en-US" dirty="0"/>
              <a:t>替代</a:t>
            </a:r>
            <a:r>
              <a:rPr lang="en-US" altLang="zh-CN" dirty="0"/>
              <a:t>PC</a:t>
            </a:r>
            <a:r>
              <a:rPr lang="zh-CN" altLang="en-US" dirty="0"/>
              <a:t>应用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</a:t>
            </a:r>
            <a:r>
              <a:rPr lang="en-US" altLang="zh-CN" sz="2400" b="0" dirty="0">
                <a:solidFill>
                  <a:schemeClr val="bg1"/>
                </a:solidFill>
              </a:rPr>
              <a:t>PC</a:t>
            </a:r>
            <a:r>
              <a:rPr lang="zh-CN" altLang="en-US" sz="2400" b="0" dirty="0">
                <a:solidFill>
                  <a:schemeClr val="bg1"/>
                </a:solidFill>
              </a:rPr>
              <a:t>场景被移动</a:t>
            </a:r>
            <a:r>
              <a:rPr lang="en-US" altLang="zh-CN" sz="2400" b="0" dirty="0">
                <a:solidFill>
                  <a:schemeClr val="bg1"/>
                </a:solidFill>
              </a:rPr>
              <a:t>app</a:t>
            </a:r>
            <a:r>
              <a:rPr lang="zh-CN" altLang="en-US" sz="2400" b="0" dirty="0">
                <a:solidFill>
                  <a:schemeClr val="bg1"/>
                </a:solidFill>
              </a:rPr>
              <a:t>取代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各类应用手机用户比例</a:t>
            </a:r>
          </a:p>
        </p:txBody>
      </p:sp>
    </p:spTree>
    <p:extLst>
      <p:ext uri="{BB962C8B-B14F-4D97-AF65-F5344CB8AC3E}">
        <p14:creationId xmlns:p14="http://schemas.microsoft.com/office/powerpoint/2010/main" val="19257802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应用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通信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媒体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世界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科技在换代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13629" y="2588462"/>
            <a:ext cx="3603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通信的移动化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365490" y="4096597"/>
            <a:ext cx="3734310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媒体的社会化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❶社交软件让媒介社会化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每个人都可以成为媒体</a:t>
            </a:r>
            <a:endParaRPr lang="en-US" altLang="zh-CN" sz="2400" b="0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32499" y="4669874"/>
            <a:ext cx="4220272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世界的网络化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❶信息入口之争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服务场景之争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zh-CN" altLang="zh-CN" sz="2400" b="0" dirty="0">
                <a:solidFill>
                  <a:schemeClr val="bg1"/>
                </a:solidFill>
              </a:rPr>
              <a:t>❸</a:t>
            </a:r>
            <a:r>
              <a:rPr lang="zh-CN" altLang="en-US" sz="2400" b="0" dirty="0">
                <a:solidFill>
                  <a:schemeClr val="bg1"/>
                </a:solidFill>
              </a:rPr>
              <a:t>线上线下融合（</a:t>
            </a:r>
            <a:r>
              <a:rPr lang="en-US" altLang="zh-CN" sz="2400" b="0" dirty="0">
                <a:solidFill>
                  <a:schemeClr val="bg1"/>
                </a:solidFill>
              </a:rPr>
              <a:t>O2O</a:t>
            </a:r>
            <a:r>
              <a:rPr lang="zh-CN" altLang="en-US" sz="2400" b="0" dirty="0">
                <a:solidFill>
                  <a:schemeClr val="bg1"/>
                </a:solidFill>
              </a:rPr>
              <a:t>）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4283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承载方式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语言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形象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媒介在延伸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78229" y="2588462"/>
            <a:ext cx="3956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前印刷时代：语言承载信息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57964" y="3921977"/>
            <a:ext cx="373431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印刷时代：文字承载</a:t>
            </a:r>
            <a:r>
              <a:rPr lang="zh-CN" altLang="en-US" dirty="0" smtClean="0"/>
              <a:t>信息</a:t>
            </a:r>
            <a:endParaRPr lang="en-US" altLang="zh-CN" dirty="0" smtClean="0"/>
          </a:p>
          <a:p>
            <a:r>
              <a:rPr lang="zh-CN" altLang="en-US" sz="2400" b="0" dirty="0" smtClean="0">
                <a:solidFill>
                  <a:schemeClr val="bg1"/>
                </a:solidFill>
              </a:rPr>
              <a:t>❶</a:t>
            </a:r>
            <a:r>
              <a:rPr lang="zh-CN" altLang="en-US" sz="2400" b="0" dirty="0">
                <a:solidFill>
                  <a:schemeClr val="bg1"/>
                </a:solidFill>
              </a:rPr>
              <a:t>加速了信息的传播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奠定了印刷时代的理性</a:t>
            </a:r>
            <a:endParaRPr lang="en-US" altLang="zh-CN" sz="2400" b="0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81332" y="4585725"/>
            <a:ext cx="4220272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后印刷时代：形象</a:t>
            </a:r>
            <a:r>
              <a:rPr lang="zh-CN" altLang="en-US" dirty="0" smtClean="0"/>
              <a:t>承载</a:t>
            </a:r>
            <a:endParaRPr lang="en-US" altLang="zh-CN" dirty="0" smtClean="0"/>
          </a:p>
          <a:p>
            <a:r>
              <a:rPr lang="zh-CN" altLang="en-US" dirty="0" smtClean="0"/>
              <a:t>信息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❶年轻一代养成看图、看视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zh-CN" altLang="en-US" sz="2400" b="0" dirty="0">
                <a:solidFill>
                  <a:schemeClr val="bg1"/>
                </a:solidFill>
              </a:rPr>
              <a:t>频的</a:t>
            </a:r>
            <a:r>
              <a:rPr lang="zh-CN" altLang="en-US" sz="2400" b="0" dirty="0" smtClean="0">
                <a:solidFill>
                  <a:schemeClr val="bg1"/>
                </a:solidFill>
              </a:rPr>
              <a:t>习惯</a:t>
            </a:r>
            <a:endParaRPr lang="en-US" altLang="zh-CN" sz="24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38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传递速率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传播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传递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科技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媒介在延伸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13629" y="2588462"/>
            <a:ext cx="3603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新时代</a:t>
            </a: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的传播模式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42778" y="4094173"/>
            <a:ext cx="420003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去中心化，无边界传播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❶加快了信息传递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数据业务占统治地位</a:t>
            </a:r>
            <a:endParaRPr lang="en-US" altLang="zh-CN" sz="2400" b="0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13629" y="4798997"/>
            <a:ext cx="4220272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科技改变出传递速率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❶互联网真正实现了全球化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❷N</a:t>
            </a:r>
            <a:r>
              <a:rPr lang="zh-CN" altLang="en-US" sz="2400" b="0" dirty="0">
                <a:solidFill>
                  <a:schemeClr val="bg1"/>
                </a:solidFill>
              </a:rPr>
              <a:t>*</a:t>
            </a:r>
            <a:r>
              <a:rPr lang="en-US" altLang="zh-CN" sz="2400" b="0" dirty="0">
                <a:solidFill>
                  <a:schemeClr val="bg1"/>
                </a:solidFill>
              </a:rPr>
              <a:t>N</a:t>
            </a:r>
            <a:r>
              <a:rPr lang="zh-CN" altLang="en-US" sz="2400" b="0" dirty="0">
                <a:solidFill>
                  <a:schemeClr val="bg1"/>
                </a:solidFill>
              </a:rPr>
              <a:t>的传播速率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7434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信息含量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时代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经营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媒介在延伸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13629" y="2588462"/>
            <a:ext cx="3603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从经验时代到大数据时代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65490" y="4083811"/>
            <a:ext cx="395743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经验时代</a:t>
            </a:r>
            <a:r>
              <a:rPr lang="en-US" altLang="zh-CN" dirty="0"/>
              <a:t>&amp;</a:t>
            </a:r>
            <a:r>
              <a:rPr lang="zh-CN" altLang="en-US" dirty="0"/>
              <a:t>大数据</a:t>
            </a:r>
            <a:r>
              <a:rPr lang="zh-CN" altLang="en-US" dirty="0" smtClean="0"/>
              <a:t>时代</a:t>
            </a:r>
            <a:endParaRPr lang="en-US" altLang="zh-CN" dirty="0" smtClean="0"/>
          </a:p>
          <a:p>
            <a:r>
              <a:rPr lang="zh-CN" altLang="en-US" sz="2400" b="0" dirty="0" smtClean="0">
                <a:solidFill>
                  <a:schemeClr val="bg1"/>
                </a:solidFill>
              </a:rPr>
              <a:t>❶</a:t>
            </a:r>
            <a:r>
              <a:rPr lang="zh-CN" altLang="en-US" sz="2400" b="0" dirty="0">
                <a:solidFill>
                  <a:schemeClr val="bg1"/>
                </a:solidFill>
              </a:rPr>
              <a:t>经验时代：摸象</a:t>
            </a:r>
            <a:r>
              <a:rPr lang="zh-CN" altLang="en-US" sz="2400" b="0" dirty="0" smtClean="0">
                <a:solidFill>
                  <a:schemeClr val="bg1"/>
                </a:solidFill>
              </a:rPr>
              <a:t>盲人</a:t>
            </a:r>
            <a:endParaRPr lang="en-US" altLang="zh-CN" sz="2400" b="0" dirty="0" smtClean="0">
              <a:solidFill>
                <a:schemeClr val="bg1"/>
              </a:solidFill>
            </a:endParaRPr>
          </a:p>
          <a:p>
            <a:r>
              <a:rPr lang="en-US" altLang="zh-CN" sz="2400" b="0" dirty="0" smtClean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大数据时代：全息信息</a:t>
            </a:r>
            <a:endParaRPr lang="en-US" altLang="zh-CN" sz="2400" b="0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32499" y="4668665"/>
            <a:ext cx="4220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大数据时代的经营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❶奥巴马团队大数据战术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>
                <a:solidFill>
                  <a:schemeClr val="bg1"/>
                </a:solidFill>
              </a:rPr>
              <a:t>❷</a:t>
            </a:r>
            <a:r>
              <a:rPr lang="zh-CN" altLang="en-US" sz="2400" b="0" dirty="0">
                <a:solidFill>
                  <a:schemeClr val="bg1"/>
                </a:solidFill>
              </a:rPr>
              <a:t>大数据与影视剧的联姻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zh-CN" altLang="zh-CN" sz="2400" b="0" dirty="0">
                <a:solidFill>
                  <a:schemeClr val="bg1"/>
                </a:solidFill>
              </a:rPr>
              <a:t>❸</a:t>
            </a:r>
            <a:r>
              <a:rPr lang="zh-CN" altLang="en-US" sz="2400" b="0" dirty="0">
                <a:solidFill>
                  <a:schemeClr val="bg1"/>
                </a:solidFill>
              </a:rPr>
              <a:t>数据资产</a:t>
            </a:r>
            <a:r>
              <a:rPr lang="zh-CN" altLang="en-US" sz="2400" b="0" dirty="0" smtClean="0">
                <a:solidFill>
                  <a:schemeClr val="bg1"/>
                </a:solidFill>
              </a:rPr>
              <a:t>成为核心</a:t>
            </a:r>
            <a:r>
              <a:rPr lang="zh-CN" altLang="en-US" sz="2400" b="0" dirty="0">
                <a:solidFill>
                  <a:schemeClr val="bg1"/>
                </a:solidFill>
              </a:rPr>
              <a:t>力</a:t>
            </a:r>
            <a:endParaRPr lang="zh-CN" altLang="en-US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0651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传递结果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透明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隐私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结果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媒介在延伸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2822" y="2675538"/>
            <a:ext cx="3864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传递结果：从不透明到透明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72875" y="3990254"/>
            <a:ext cx="3457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技术推动信息透明</a:t>
            </a:r>
            <a:endParaRPr lang="en-US" altLang="zh-CN" dirty="0"/>
          </a:p>
          <a:p>
            <a:r>
              <a:rPr lang="zh-CN" altLang="en-US" sz="2400" b="0" dirty="0">
                <a:solidFill>
                  <a:schemeClr val="bg1"/>
                </a:solidFill>
              </a:rPr>
              <a:t>❶信息公开化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en-US" altLang="zh-CN" sz="2400" b="0" dirty="0" smtClean="0">
                <a:solidFill>
                  <a:schemeClr val="bg1"/>
                </a:solidFill>
              </a:rPr>
              <a:t>❷</a:t>
            </a:r>
            <a:r>
              <a:rPr lang="zh-CN" altLang="en-US" sz="2400" b="0" dirty="0" smtClean="0">
                <a:solidFill>
                  <a:schemeClr val="bg1"/>
                </a:solidFill>
              </a:rPr>
              <a:t>信息</a:t>
            </a:r>
            <a:r>
              <a:rPr lang="zh-CN" altLang="en-US" sz="2400" b="0" dirty="0">
                <a:solidFill>
                  <a:schemeClr val="bg1"/>
                </a:solidFill>
              </a:rPr>
              <a:t>获取途径便捷化</a:t>
            </a:r>
            <a:endParaRPr lang="en-US" altLang="zh-CN" sz="2400" b="0" dirty="0">
              <a:solidFill>
                <a:schemeClr val="bg1"/>
              </a:solidFill>
            </a:endParaRPr>
          </a:p>
          <a:p>
            <a:r>
              <a:rPr lang="zh-CN" altLang="zh-CN" sz="2400" b="0" dirty="0">
                <a:solidFill>
                  <a:schemeClr val="bg1"/>
                </a:solidFill>
              </a:rPr>
              <a:t>❸</a:t>
            </a:r>
            <a:r>
              <a:rPr lang="zh-CN" altLang="en-US" sz="2400" b="0" dirty="0">
                <a:solidFill>
                  <a:schemeClr val="bg1"/>
                </a:solidFill>
              </a:rPr>
              <a:t>被监控的世界</a:t>
            </a:r>
            <a:endParaRPr lang="en-US" altLang="zh-CN" sz="2400" b="0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32499" y="4641245"/>
            <a:ext cx="4220272" cy="1897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信息透明化的结果</a:t>
            </a:r>
            <a:endParaRPr lang="en-US" altLang="zh-CN" sz="2800" b="1" dirty="0" smtClean="0">
              <a:solidFill>
                <a:srgbClr val="F5B1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❶文化反哺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❷</a:t>
            </a:r>
            <a:r>
              <a:rPr lang="zh-CN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“毁三观”的年轻人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❸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顾客真能成为上帝？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4493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rot="960552">
            <a:off x="1179871" y="1740310"/>
            <a:ext cx="1555955" cy="3111910"/>
          </a:xfrm>
          <a:custGeom>
            <a:avLst/>
            <a:gdLst>
              <a:gd name="connsiteX0" fmla="*/ 1555955 w 1555955"/>
              <a:gd name="connsiteY0" fmla="*/ 0 h 3111910"/>
              <a:gd name="connsiteX1" fmla="*/ 1555955 w 1555955"/>
              <a:gd name="connsiteY1" fmla="*/ 3111910 h 3111910"/>
              <a:gd name="connsiteX2" fmla="*/ 0 w 1555955"/>
              <a:gd name="connsiteY2" fmla="*/ 1555955 h 3111910"/>
              <a:gd name="connsiteX3" fmla="*/ 1555955 w 1555955"/>
              <a:gd name="connsiteY3" fmla="*/ 0 h 3111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5955" h="3111910">
                <a:moveTo>
                  <a:pt x="1555955" y="0"/>
                </a:moveTo>
                <a:lnTo>
                  <a:pt x="1555955" y="3111910"/>
                </a:lnTo>
                <a:cubicBezTo>
                  <a:pt x="696625" y="3111910"/>
                  <a:pt x="0" y="2415285"/>
                  <a:pt x="0" y="1555955"/>
                </a:cubicBezTo>
                <a:cubicBezTo>
                  <a:pt x="0" y="696625"/>
                  <a:pt x="696625" y="0"/>
                  <a:pt x="1555955" y="0"/>
                </a:cubicBezTo>
                <a:close/>
              </a:path>
            </a:pathLst>
          </a:custGeom>
          <a:solidFill>
            <a:schemeClr val="bg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任意多边形 4"/>
          <p:cNvSpPr/>
          <p:nvPr/>
        </p:nvSpPr>
        <p:spPr>
          <a:xfrm rot="11746891">
            <a:off x="2759078" y="1870307"/>
            <a:ext cx="1555955" cy="3111910"/>
          </a:xfrm>
          <a:custGeom>
            <a:avLst/>
            <a:gdLst>
              <a:gd name="connsiteX0" fmla="*/ 1555955 w 1555955"/>
              <a:gd name="connsiteY0" fmla="*/ 0 h 3111910"/>
              <a:gd name="connsiteX1" fmla="*/ 1555955 w 1555955"/>
              <a:gd name="connsiteY1" fmla="*/ 3111910 h 3111910"/>
              <a:gd name="connsiteX2" fmla="*/ 0 w 1555955"/>
              <a:gd name="connsiteY2" fmla="*/ 1555955 h 3111910"/>
              <a:gd name="connsiteX3" fmla="*/ 1555955 w 1555955"/>
              <a:gd name="connsiteY3" fmla="*/ 0 h 3111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5955" h="3111910">
                <a:moveTo>
                  <a:pt x="1555955" y="0"/>
                </a:moveTo>
                <a:lnTo>
                  <a:pt x="1555955" y="3111910"/>
                </a:lnTo>
                <a:cubicBezTo>
                  <a:pt x="696625" y="3111910"/>
                  <a:pt x="0" y="2415285"/>
                  <a:pt x="0" y="1555955"/>
                </a:cubicBezTo>
                <a:cubicBezTo>
                  <a:pt x="0" y="696625"/>
                  <a:pt x="696625" y="0"/>
                  <a:pt x="1555955" y="0"/>
                </a:cubicBezTo>
                <a:close/>
              </a:path>
            </a:pathLst>
          </a:custGeom>
          <a:solidFill>
            <a:schemeClr val="bg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763801" y="2052822"/>
            <a:ext cx="9770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目</a:t>
            </a:r>
            <a:endParaRPr lang="zh-CN" altLang="en-US" sz="80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49071" y="3426261"/>
            <a:ext cx="3185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5116263" y="471949"/>
            <a:ext cx="2714672" cy="6135802"/>
          </a:xfrm>
          <a:prstGeom prst="line">
            <a:avLst/>
          </a:prstGeom>
          <a:ln w="38100">
            <a:solidFill>
              <a:srgbClr val="F7AB18">
                <a:alpha val="20000"/>
              </a:srgb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7203016" y="804431"/>
            <a:ext cx="855406" cy="855406"/>
          </a:xfrm>
          <a:prstGeom prst="ellipse">
            <a:avLst/>
          </a:prstGeom>
          <a:solidFill>
            <a:srgbClr val="F7AB18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/>
              <a:t>1</a:t>
            </a:r>
            <a:endParaRPr lang="zh-CN" altLang="en-US" sz="6000" dirty="0"/>
          </a:p>
        </p:txBody>
      </p:sp>
      <p:sp>
        <p:nvSpPr>
          <p:cNvPr id="10" name="椭圆 9"/>
          <p:cNvSpPr/>
          <p:nvPr/>
        </p:nvSpPr>
        <p:spPr>
          <a:xfrm>
            <a:off x="6420464" y="2314564"/>
            <a:ext cx="855406" cy="855406"/>
          </a:xfrm>
          <a:prstGeom prst="ellipse">
            <a:avLst/>
          </a:prstGeom>
          <a:solidFill>
            <a:srgbClr val="F7AB18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/>
              <a:t>2</a:t>
            </a:r>
            <a:endParaRPr lang="zh-CN" altLang="en-US" sz="6000" dirty="0"/>
          </a:p>
        </p:txBody>
      </p:sp>
      <p:sp>
        <p:nvSpPr>
          <p:cNvPr id="11" name="椭圆 10"/>
          <p:cNvSpPr/>
          <p:nvPr/>
        </p:nvSpPr>
        <p:spPr>
          <a:xfrm>
            <a:off x="5810383" y="3824697"/>
            <a:ext cx="855406" cy="855406"/>
          </a:xfrm>
          <a:prstGeom prst="ellipse">
            <a:avLst/>
          </a:prstGeom>
          <a:solidFill>
            <a:srgbClr val="F7AB18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/>
              <a:t>3</a:t>
            </a:r>
            <a:endParaRPr lang="zh-CN" altLang="en-US" sz="6000" dirty="0"/>
          </a:p>
        </p:txBody>
      </p:sp>
      <p:sp>
        <p:nvSpPr>
          <p:cNvPr id="12" name="椭圆 11"/>
          <p:cNvSpPr/>
          <p:nvPr/>
        </p:nvSpPr>
        <p:spPr>
          <a:xfrm>
            <a:off x="5099458" y="5216224"/>
            <a:ext cx="855406" cy="855406"/>
          </a:xfrm>
          <a:prstGeom prst="ellipse">
            <a:avLst/>
          </a:prstGeom>
          <a:solidFill>
            <a:srgbClr val="F7AB18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/>
              <a:t>4</a:t>
            </a:r>
            <a:endParaRPr lang="zh-CN" altLang="en-US" sz="6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8942883" y="926796"/>
            <a:ext cx="32491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F7AB18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作者介绍</a:t>
            </a:r>
            <a:endParaRPr lang="zh-CN" altLang="en-US" sz="4400" dirty="0">
              <a:solidFill>
                <a:srgbClr val="F7AB1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44365" y="2459523"/>
            <a:ext cx="37622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F7AB18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读者评价</a:t>
            </a:r>
            <a:endParaRPr lang="zh-CN" altLang="en-US" sz="4400" dirty="0">
              <a:solidFill>
                <a:srgbClr val="F7AB1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65052" y="5269289"/>
            <a:ext cx="4750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F7AB18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结束篇：虚实平衡</a:t>
            </a:r>
            <a:endParaRPr lang="en-US" altLang="zh-CN" sz="4400" dirty="0" smtClean="0">
              <a:solidFill>
                <a:srgbClr val="F7AB1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16279" y="3957229"/>
            <a:ext cx="368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F7AB18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科技媒介人文</a:t>
            </a:r>
            <a:endParaRPr lang="zh-CN" altLang="en-US" sz="4400" dirty="0">
              <a:solidFill>
                <a:srgbClr val="F7AB1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82153" y="2284492"/>
            <a:ext cx="977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录</a:t>
            </a:r>
            <a:endParaRPr lang="zh-CN" altLang="en-US" sz="72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 rot="20841524">
            <a:off x="1911818" y="1401740"/>
            <a:ext cx="693173" cy="597563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2703973">
            <a:off x="3790180" y="1624647"/>
            <a:ext cx="693173" cy="597563"/>
          </a:xfrm>
          <a:prstGeom prst="triangle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20468601">
            <a:off x="4124675" y="3263911"/>
            <a:ext cx="693173" cy="597563"/>
          </a:xfrm>
          <a:prstGeom prst="triangle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3556653">
            <a:off x="1078297" y="4554648"/>
            <a:ext cx="698866" cy="652325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1376265">
            <a:off x="1940117" y="5405247"/>
            <a:ext cx="476542" cy="604427"/>
          </a:xfrm>
          <a:prstGeom prst="triangle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1376265">
            <a:off x="2878152" y="4987113"/>
            <a:ext cx="476542" cy="604427"/>
          </a:xfrm>
          <a:prstGeom prst="triangle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1376265">
            <a:off x="3940329" y="4528441"/>
            <a:ext cx="402135" cy="392356"/>
          </a:xfrm>
          <a:prstGeom prst="triangle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9932692">
            <a:off x="678961" y="2872078"/>
            <a:ext cx="613369" cy="538782"/>
          </a:xfrm>
          <a:prstGeom prst="triangle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1376265">
            <a:off x="713257" y="3997628"/>
            <a:ext cx="402135" cy="392356"/>
          </a:xfrm>
          <a:prstGeom prst="triangle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9302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思维方式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思维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推手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表象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人文在更新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13629" y="2687242"/>
            <a:ext cx="3603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思维方式：从理性到感性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42778" y="3996466"/>
            <a:ext cx="362230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感性时代形成推手</a:t>
            </a:r>
            <a:endParaRPr lang="en-US" altLang="zh-CN" sz="2800" b="1" dirty="0" smtClean="0">
              <a:solidFill>
                <a:srgbClr val="F5B1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❶形象展示技术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❷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丰富的物质基础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❸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煽情的媒介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32499" y="4630950"/>
            <a:ext cx="4220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感性时代的表象</a:t>
            </a:r>
            <a:endParaRPr lang="en-US" altLang="zh-CN" sz="2800" b="1" dirty="0" smtClean="0">
              <a:solidFill>
                <a:srgbClr val="F5B1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❶选择的原则：服务体验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❷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决策的因素：感性元素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❸</a:t>
            </a: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强烈的社交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5742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时间感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快慢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原因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表象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人文在更新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72373" y="2588462"/>
            <a:ext cx="3946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时间感：从慢时代到快时代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84022" y="4047143"/>
            <a:ext cx="3457408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快时代形成原因</a:t>
            </a:r>
            <a:endParaRPr lang="en-US" altLang="zh-CN" sz="2800" b="1" dirty="0" smtClean="0">
              <a:solidFill>
                <a:srgbClr val="F5B1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❶视频画面的快速切换</a:t>
            </a: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❷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信息加速增长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00166" y="4607717"/>
            <a:ext cx="4220272" cy="1897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快时代的表象</a:t>
            </a:r>
            <a:endParaRPr lang="en-US" altLang="zh-CN" sz="2800" b="1" dirty="0" smtClean="0">
              <a:solidFill>
                <a:srgbClr val="F5B1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❶速度变快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❷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频率增高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❸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一心多用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05766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空间感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扁平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铺垫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表象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人文在更新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13629" y="2588462"/>
            <a:ext cx="3603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从科层时代到扁平时代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65490" y="4083811"/>
            <a:ext cx="3457408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扁平时代的两个铺垫</a:t>
            </a:r>
            <a:endParaRPr lang="en-US" altLang="zh-CN" sz="2800" b="1" dirty="0" smtClean="0">
              <a:solidFill>
                <a:srgbClr val="F5B1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❶技术发展的扁平化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❷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媒介传播的扁平化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19050" y="4620471"/>
            <a:ext cx="4220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扁平化时代的表象</a:t>
            </a:r>
            <a:endParaRPr lang="en-US" altLang="zh-CN" sz="2800" b="1" dirty="0" smtClean="0">
              <a:solidFill>
                <a:srgbClr val="F5B1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❶人际关系扁平化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❷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组织结构扁平化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❸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思考和学习扁平化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8979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4" name="椭圆 3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目标感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9" name="任意多边形 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娱乐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 rot="5400000">
            <a:off x="2603518" y="794199"/>
            <a:ext cx="1156448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6200000">
            <a:off x="7920699" y="2750115"/>
            <a:ext cx="218068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5400000">
            <a:off x="2201183" y="3495588"/>
            <a:ext cx="2096913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24" name="任意多边形 23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27" name="任意多边形 26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表象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4390" y="379833"/>
            <a:ext cx="388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人文在更新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13629" y="2588462"/>
            <a:ext cx="3603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从奋斗时代到娱乐时代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65490" y="4083811"/>
            <a:ext cx="3457408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娱乐时代两大驱动力</a:t>
            </a:r>
            <a:endParaRPr lang="en-US" altLang="zh-CN" sz="2800" b="1" dirty="0" smtClean="0">
              <a:solidFill>
                <a:srgbClr val="F5B1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❶电视</a:t>
            </a: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视频，娱乐精神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❷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媒介的娱乐化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59147" y="4689930"/>
            <a:ext cx="4220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5B1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娱乐时代的表象</a:t>
            </a:r>
            <a:endParaRPr lang="en-US" altLang="zh-CN" sz="2800" b="1" dirty="0" smtClean="0">
              <a:solidFill>
                <a:srgbClr val="F5B1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❶工作娱乐化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❷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教育、学习娱乐化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❸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生活娱乐化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3456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15250" y="214964"/>
            <a:ext cx="1181744" cy="1181744"/>
            <a:chOff x="7897816" y="285804"/>
            <a:chExt cx="1181744" cy="1181744"/>
          </a:xfrm>
        </p:grpSpPr>
        <p:sp>
          <p:nvSpPr>
            <p:cNvPr id="3" name="椭圆 2"/>
            <p:cNvSpPr/>
            <p:nvPr/>
          </p:nvSpPr>
          <p:spPr>
            <a:xfrm>
              <a:off x="8029287" y="417275"/>
              <a:ext cx="918803" cy="91880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结束篇</a:t>
              </a:r>
              <a:endParaRPr lang="zh-HK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同心圆 3"/>
            <p:cNvSpPr/>
            <p:nvPr/>
          </p:nvSpPr>
          <p:spPr>
            <a:xfrm>
              <a:off x="7897816" y="285804"/>
              <a:ext cx="1181744" cy="1181744"/>
            </a:xfrm>
            <a:prstGeom prst="donut">
              <a:avLst>
                <a:gd name="adj" fmla="val 5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09687" y="2657395"/>
            <a:ext cx="3275604" cy="3276000"/>
            <a:chOff x="1009687" y="2657396"/>
            <a:chExt cx="3275604" cy="3237309"/>
          </a:xfrm>
        </p:grpSpPr>
        <p:sp>
          <p:nvSpPr>
            <p:cNvPr id="9" name="任意多边形 8"/>
            <p:cNvSpPr/>
            <p:nvPr/>
          </p:nvSpPr>
          <p:spPr>
            <a:xfrm>
              <a:off x="1810337" y="2657396"/>
              <a:ext cx="1664069" cy="1624630"/>
            </a:xfrm>
            <a:custGeom>
              <a:avLst/>
              <a:gdLst>
                <a:gd name="connsiteX0" fmla="*/ 1160586 w 2321170"/>
                <a:gd name="connsiteY0" fmla="*/ 0 h 2321169"/>
                <a:gd name="connsiteX1" fmla="*/ 1279259 w 2321170"/>
                <a:gd name="connsiteY1" fmla="*/ 5993 h 2321169"/>
                <a:gd name="connsiteX2" fmla="*/ 1394483 w 2321170"/>
                <a:gd name="connsiteY2" fmla="*/ 23578 h 2321169"/>
                <a:gd name="connsiteX3" fmla="*/ 2321170 w 2321170"/>
                <a:gd name="connsiteY3" fmla="*/ 1160584 h 2321169"/>
                <a:gd name="connsiteX4" fmla="*/ 1279248 w 2321170"/>
                <a:gd name="connsiteY4" fmla="*/ 2315177 h 2321169"/>
                <a:gd name="connsiteX5" fmla="*/ 1160595 w 2321170"/>
                <a:gd name="connsiteY5" fmla="*/ 2321169 h 2321169"/>
                <a:gd name="connsiteX6" fmla="*/ 1160584 w 2321170"/>
                <a:gd name="connsiteY6" fmla="*/ 2321168 h 2321169"/>
                <a:gd name="connsiteX7" fmla="*/ 1160575 w 2321170"/>
                <a:gd name="connsiteY7" fmla="*/ 2321169 h 2321169"/>
                <a:gd name="connsiteX8" fmla="*/ 1041922 w 2321170"/>
                <a:gd name="connsiteY8" fmla="*/ 2315177 h 2321169"/>
                <a:gd name="connsiteX9" fmla="*/ 0 w 2321170"/>
                <a:gd name="connsiteY9" fmla="*/ 1160584 h 2321169"/>
                <a:gd name="connsiteX10" fmla="*/ 926687 w 2321170"/>
                <a:gd name="connsiteY10" fmla="*/ 23578 h 2321169"/>
                <a:gd name="connsiteX11" fmla="*/ 1041910 w 2321170"/>
                <a:gd name="connsiteY11" fmla="*/ 5993 h 2321169"/>
                <a:gd name="connsiteX12" fmla="*/ 1160586 w 2321170"/>
                <a:gd name="connsiteY12" fmla="*/ 0 h 232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21170" h="2321169">
                  <a:moveTo>
                    <a:pt x="1160586" y="0"/>
                  </a:moveTo>
                  <a:lnTo>
                    <a:pt x="1279259" y="5993"/>
                  </a:lnTo>
                  <a:lnTo>
                    <a:pt x="1394483" y="23578"/>
                  </a:lnTo>
                  <a:cubicBezTo>
                    <a:pt x="1923342" y="131798"/>
                    <a:pt x="2321170" y="599733"/>
                    <a:pt x="2321170" y="1160584"/>
                  </a:cubicBezTo>
                  <a:cubicBezTo>
                    <a:pt x="2321170" y="1761496"/>
                    <a:pt x="1864480" y="2255744"/>
                    <a:pt x="1279248" y="2315177"/>
                  </a:cubicBezTo>
                  <a:lnTo>
                    <a:pt x="1160595" y="2321169"/>
                  </a:lnTo>
                  <a:lnTo>
                    <a:pt x="1160584" y="2321168"/>
                  </a:lnTo>
                  <a:lnTo>
                    <a:pt x="1160575" y="2321169"/>
                  </a:lnTo>
                  <a:lnTo>
                    <a:pt x="1041922" y="2315177"/>
                  </a:lnTo>
                  <a:cubicBezTo>
                    <a:pt x="456690" y="2255744"/>
                    <a:pt x="0" y="1761496"/>
                    <a:pt x="0" y="1160584"/>
                  </a:cubicBezTo>
                  <a:cubicBezTo>
                    <a:pt x="0" y="599733"/>
                    <a:pt x="397828" y="131798"/>
                    <a:pt x="926687" y="23578"/>
                  </a:cubicBezTo>
                  <a:lnTo>
                    <a:pt x="1041910" y="5993"/>
                  </a:lnTo>
                  <a:lnTo>
                    <a:pt x="1160586" y="0"/>
                  </a:lnTo>
                  <a:close/>
                </a:path>
              </a:pathLst>
            </a:cu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1815388" y="4279920"/>
              <a:ext cx="1664069" cy="1614785"/>
            </a:xfrm>
            <a:custGeom>
              <a:avLst/>
              <a:gdLst>
                <a:gd name="connsiteX0" fmla="*/ 1160576 w 2321170"/>
                <a:gd name="connsiteY0" fmla="*/ 0 h 2307103"/>
                <a:gd name="connsiteX1" fmla="*/ 1160586 w 2321170"/>
                <a:gd name="connsiteY1" fmla="*/ 0 h 2307103"/>
                <a:gd name="connsiteX2" fmla="*/ 1160596 w 2321170"/>
                <a:gd name="connsiteY2" fmla="*/ 0 h 2307103"/>
                <a:gd name="connsiteX3" fmla="*/ 1279248 w 2321170"/>
                <a:gd name="connsiteY3" fmla="*/ 5991 h 2307103"/>
                <a:gd name="connsiteX4" fmla="*/ 2321170 w 2321170"/>
                <a:gd name="connsiteY4" fmla="*/ 1160584 h 2307103"/>
                <a:gd name="connsiteX5" fmla="*/ 1505707 w 2321170"/>
                <a:gd name="connsiteY5" fmla="*/ 2268991 h 2307103"/>
                <a:gd name="connsiteX6" fmla="*/ 1413823 w 2321170"/>
                <a:gd name="connsiteY6" fmla="*/ 2292617 h 2307103"/>
                <a:gd name="connsiteX7" fmla="*/ 1397194 w 2321170"/>
                <a:gd name="connsiteY7" fmla="*/ 2295155 h 2307103"/>
                <a:gd name="connsiteX8" fmla="*/ 1160587 w 2321170"/>
                <a:gd name="connsiteY8" fmla="*/ 2307103 h 2307103"/>
                <a:gd name="connsiteX9" fmla="*/ 923980 w 2321170"/>
                <a:gd name="connsiteY9" fmla="*/ 2295155 h 2307103"/>
                <a:gd name="connsiteX10" fmla="*/ 907342 w 2321170"/>
                <a:gd name="connsiteY10" fmla="*/ 2292616 h 2307103"/>
                <a:gd name="connsiteX11" fmla="*/ 815463 w 2321170"/>
                <a:gd name="connsiteY11" fmla="*/ 2268991 h 2307103"/>
                <a:gd name="connsiteX12" fmla="*/ 0 w 2321170"/>
                <a:gd name="connsiteY12" fmla="*/ 1160584 h 2307103"/>
                <a:gd name="connsiteX13" fmla="*/ 1041922 w 2321170"/>
                <a:gd name="connsiteY13" fmla="*/ 5991 h 2307103"/>
                <a:gd name="connsiteX14" fmla="*/ 1160576 w 2321170"/>
                <a:gd name="connsiteY14" fmla="*/ 0 h 230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1170" h="2307103">
                  <a:moveTo>
                    <a:pt x="1160576" y="0"/>
                  </a:moveTo>
                  <a:lnTo>
                    <a:pt x="1160586" y="0"/>
                  </a:lnTo>
                  <a:lnTo>
                    <a:pt x="1160596" y="0"/>
                  </a:lnTo>
                  <a:lnTo>
                    <a:pt x="1279248" y="5991"/>
                  </a:lnTo>
                  <a:cubicBezTo>
                    <a:pt x="1864480" y="65425"/>
                    <a:pt x="2321170" y="559672"/>
                    <a:pt x="2321170" y="1160584"/>
                  </a:cubicBezTo>
                  <a:cubicBezTo>
                    <a:pt x="2321170" y="1681375"/>
                    <a:pt x="1978145" y="2122048"/>
                    <a:pt x="1505707" y="2268991"/>
                  </a:cubicBezTo>
                  <a:lnTo>
                    <a:pt x="1413823" y="2292617"/>
                  </a:lnTo>
                  <a:lnTo>
                    <a:pt x="1397194" y="2295155"/>
                  </a:lnTo>
                  <a:cubicBezTo>
                    <a:pt x="1319400" y="2303056"/>
                    <a:pt x="1240466" y="2307103"/>
                    <a:pt x="1160587" y="2307103"/>
                  </a:cubicBezTo>
                  <a:cubicBezTo>
                    <a:pt x="1080708" y="2307103"/>
                    <a:pt x="1001775" y="2303056"/>
                    <a:pt x="923980" y="2295155"/>
                  </a:cubicBezTo>
                  <a:lnTo>
                    <a:pt x="907342" y="2292616"/>
                  </a:lnTo>
                  <a:lnTo>
                    <a:pt x="815463" y="2268991"/>
                  </a:lnTo>
                  <a:cubicBezTo>
                    <a:pt x="343025" y="2122048"/>
                    <a:pt x="0" y="1681375"/>
                    <a:pt x="0" y="1160584"/>
                  </a:cubicBezTo>
                  <a:cubicBezTo>
                    <a:pt x="0" y="559672"/>
                    <a:pt x="456690" y="65425"/>
                    <a:pt x="1041922" y="5991"/>
                  </a:cubicBezTo>
                  <a:lnTo>
                    <a:pt x="1160576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626271" y="2659504"/>
              <a:ext cx="1659020" cy="3225082"/>
            </a:xfrm>
            <a:custGeom>
              <a:avLst/>
              <a:gdLst>
                <a:gd name="connsiteX0" fmla="*/ 118664 w 2314127"/>
                <a:gd name="connsiteY0" fmla="*/ 0 h 4607793"/>
                <a:gd name="connsiteX1" fmla="*/ 236598 w 2314127"/>
                <a:gd name="connsiteY1" fmla="*/ 5955 h 4607793"/>
                <a:gd name="connsiteX2" fmla="*/ 2314127 w 2314127"/>
                <a:gd name="connsiteY2" fmla="*/ 2308143 h 4607793"/>
                <a:gd name="connsiteX3" fmla="*/ 466370 w 2314127"/>
                <a:gd name="connsiteY3" fmla="*/ 4575264 h 4607793"/>
                <a:gd name="connsiteX4" fmla="*/ 253227 w 2314127"/>
                <a:gd name="connsiteY4" fmla="*/ 4607793 h 4607793"/>
                <a:gd name="connsiteX5" fmla="*/ 345111 w 2314127"/>
                <a:gd name="connsiteY5" fmla="*/ 4584167 h 4607793"/>
                <a:gd name="connsiteX6" fmla="*/ 1160574 w 2314127"/>
                <a:gd name="connsiteY6" fmla="*/ 3475760 h 4607793"/>
                <a:gd name="connsiteX7" fmla="*/ 118652 w 2314127"/>
                <a:gd name="connsiteY7" fmla="*/ 2321167 h 4607793"/>
                <a:gd name="connsiteX8" fmla="*/ 0 w 2314127"/>
                <a:gd name="connsiteY8" fmla="*/ 2315176 h 4607793"/>
                <a:gd name="connsiteX9" fmla="*/ 118653 w 2314127"/>
                <a:gd name="connsiteY9" fmla="*/ 2309184 h 4607793"/>
                <a:gd name="connsiteX10" fmla="*/ 1160575 w 2314127"/>
                <a:gd name="connsiteY10" fmla="*/ 1154591 h 4607793"/>
                <a:gd name="connsiteX11" fmla="*/ 233888 w 2314127"/>
                <a:gd name="connsiteY11" fmla="*/ 17585 h 4607793"/>
                <a:gd name="connsiteX12" fmla="*/ 118664 w 2314127"/>
                <a:gd name="connsiteY12" fmla="*/ 0 h 460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4127" h="4607793">
                  <a:moveTo>
                    <a:pt x="118664" y="0"/>
                  </a:moveTo>
                  <a:lnTo>
                    <a:pt x="236598" y="5955"/>
                  </a:lnTo>
                  <a:cubicBezTo>
                    <a:pt x="1403515" y="124462"/>
                    <a:pt x="2314127" y="1109960"/>
                    <a:pt x="2314127" y="2308143"/>
                  </a:cubicBezTo>
                  <a:cubicBezTo>
                    <a:pt x="2314127" y="3426447"/>
                    <a:pt x="1520883" y="4359480"/>
                    <a:pt x="466370" y="4575264"/>
                  </a:cubicBezTo>
                  <a:lnTo>
                    <a:pt x="253227" y="4607793"/>
                  </a:lnTo>
                  <a:lnTo>
                    <a:pt x="345111" y="4584167"/>
                  </a:lnTo>
                  <a:cubicBezTo>
                    <a:pt x="817549" y="4437224"/>
                    <a:pt x="1160574" y="3996551"/>
                    <a:pt x="1160574" y="3475760"/>
                  </a:cubicBezTo>
                  <a:cubicBezTo>
                    <a:pt x="1160574" y="2874848"/>
                    <a:pt x="703884" y="2380601"/>
                    <a:pt x="118652" y="2321167"/>
                  </a:cubicBezTo>
                  <a:lnTo>
                    <a:pt x="0" y="2315176"/>
                  </a:lnTo>
                  <a:lnTo>
                    <a:pt x="118653" y="2309184"/>
                  </a:lnTo>
                  <a:cubicBezTo>
                    <a:pt x="703885" y="2249751"/>
                    <a:pt x="1160575" y="1755503"/>
                    <a:pt x="1160575" y="1154591"/>
                  </a:cubicBezTo>
                  <a:cubicBezTo>
                    <a:pt x="1160575" y="593740"/>
                    <a:pt x="762747" y="125805"/>
                    <a:pt x="233888" y="17585"/>
                  </a:cubicBezTo>
                  <a:lnTo>
                    <a:pt x="118664" y="0"/>
                  </a:lnTo>
                  <a:close/>
                </a:path>
              </a:pathLst>
            </a:cu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009687" y="2659502"/>
              <a:ext cx="1659019" cy="3225081"/>
            </a:xfrm>
            <a:custGeom>
              <a:avLst/>
              <a:gdLst>
                <a:gd name="connsiteX0" fmla="*/ 2195460 w 2314125"/>
                <a:gd name="connsiteY0" fmla="*/ 0 h 4607792"/>
                <a:gd name="connsiteX1" fmla="*/ 2080237 w 2314125"/>
                <a:gd name="connsiteY1" fmla="*/ 17585 h 4607792"/>
                <a:gd name="connsiteX2" fmla="*/ 1153550 w 2314125"/>
                <a:gd name="connsiteY2" fmla="*/ 1154591 h 4607792"/>
                <a:gd name="connsiteX3" fmla="*/ 2195472 w 2314125"/>
                <a:gd name="connsiteY3" fmla="*/ 2309184 h 4607792"/>
                <a:gd name="connsiteX4" fmla="*/ 2314125 w 2314125"/>
                <a:gd name="connsiteY4" fmla="*/ 2315176 h 4607792"/>
                <a:gd name="connsiteX5" fmla="*/ 2195471 w 2314125"/>
                <a:gd name="connsiteY5" fmla="*/ 2321167 h 4607792"/>
                <a:gd name="connsiteX6" fmla="*/ 1153549 w 2314125"/>
                <a:gd name="connsiteY6" fmla="*/ 3475760 h 4607792"/>
                <a:gd name="connsiteX7" fmla="*/ 1969012 w 2314125"/>
                <a:gd name="connsiteY7" fmla="*/ 4584167 h 4607792"/>
                <a:gd name="connsiteX8" fmla="*/ 2060891 w 2314125"/>
                <a:gd name="connsiteY8" fmla="*/ 4607792 h 4607792"/>
                <a:gd name="connsiteX9" fmla="*/ 1847757 w 2314125"/>
                <a:gd name="connsiteY9" fmla="*/ 4575264 h 4607792"/>
                <a:gd name="connsiteX10" fmla="*/ 0 w 2314125"/>
                <a:gd name="connsiteY10" fmla="*/ 2308143 h 4607792"/>
                <a:gd name="connsiteX11" fmla="*/ 2077529 w 2314125"/>
                <a:gd name="connsiteY11" fmla="*/ 5955 h 4607792"/>
                <a:gd name="connsiteX12" fmla="*/ 2195460 w 2314125"/>
                <a:gd name="connsiteY12" fmla="*/ 0 h 460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4125" h="4607792">
                  <a:moveTo>
                    <a:pt x="2195460" y="0"/>
                  </a:moveTo>
                  <a:lnTo>
                    <a:pt x="2080237" y="17585"/>
                  </a:lnTo>
                  <a:cubicBezTo>
                    <a:pt x="1551378" y="125805"/>
                    <a:pt x="1153550" y="593740"/>
                    <a:pt x="1153550" y="1154591"/>
                  </a:cubicBezTo>
                  <a:cubicBezTo>
                    <a:pt x="1153550" y="1755503"/>
                    <a:pt x="1610240" y="2249751"/>
                    <a:pt x="2195472" y="2309184"/>
                  </a:cubicBezTo>
                  <a:lnTo>
                    <a:pt x="2314125" y="2315176"/>
                  </a:lnTo>
                  <a:lnTo>
                    <a:pt x="2195471" y="2321167"/>
                  </a:lnTo>
                  <a:cubicBezTo>
                    <a:pt x="1610239" y="2380601"/>
                    <a:pt x="1153549" y="2874848"/>
                    <a:pt x="1153549" y="3475760"/>
                  </a:cubicBezTo>
                  <a:cubicBezTo>
                    <a:pt x="1153549" y="3996551"/>
                    <a:pt x="1496574" y="4437224"/>
                    <a:pt x="1969012" y="4584167"/>
                  </a:cubicBezTo>
                  <a:lnTo>
                    <a:pt x="2060891" y="4607792"/>
                  </a:lnTo>
                  <a:lnTo>
                    <a:pt x="1847757" y="4575264"/>
                  </a:lnTo>
                  <a:cubicBezTo>
                    <a:pt x="793244" y="4359480"/>
                    <a:pt x="0" y="3426447"/>
                    <a:pt x="0" y="2308143"/>
                  </a:cubicBezTo>
                  <a:cubicBezTo>
                    <a:pt x="0" y="1109960"/>
                    <a:pt x="910612" y="124462"/>
                    <a:pt x="2077529" y="5955"/>
                  </a:cubicBezTo>
                  <a:lnTo>
                    <a:pt x="219546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456934" y="3265154"/>
              <a:ext cx="407706" cy="40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rgbClr val="FE5A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  <a:endParaRPr lang="zh-CN" altLang="en-US" b="1" dirty="0">
                <a:solidFill>
                  <a:srgbClr val="FE5A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2456934" y="4889465"/>
              <a:ext cx="407706" cy="406800"/>
            </a:xfrm>
            <a:prstGeom prst="ellipse">
              <a:avLst/>
            </a:prstGeom>
            <a:solidFill>
              <a:srgbClr val="3B86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智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769409" y="3070369"/>
              <a:ext cx="1166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虚拟世界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28136" y="5032048"/>
              <a:ext cx="1166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3B86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现实世界</a:t>
              </a:r>
              <a:endParaRPr lang="zh-CN" altLang="en-US" b="1" dirty="0">
                <a:solidFill>
                  <a:srgbClr val="3B86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59366" y="4140345"/>
              <a:ext cx="6493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3B86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理性</a:t>
              </a:r>
              <a:endParaRPr lang="en-US" altLang="zh-CN" dirty="0" smtClean="0">
                <a:solidFill>
                  <a:srgbClr val="3B86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 smtClean="0">
                  <a:solidFill>
                    <a:srgbClr val="3B86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科技</a:t>
              </a:r>
              <a:endParaRPr lang="en-US" altLang="zh-CN" dirty="0" smtClean="0">
                <a:solidFill>
                  <a:srgbClr val="3B86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solidFill>
                    <a:srgbClr val="3B86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物质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978439" y="3439391"/>
              <a:ext cx="6493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精神感性人文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任意多边形 26"/>
          <p:cNvSpPr/>
          <p:nvPr/>
        </p:nvSpPr>
        <p:spPr>
          <a:xfrm rot="16200000" flipH="1">
            <a:off x="8561985" y="945642"/>
            <a:ext cx="823002" cy="4252632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 rot="16200000" flipH="1">
            <a:off x="8610188" y="2398451"/>
            <a:ext cx="82300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16200000" flipH="1">
            <a:off x="8610188" y="3928559"/>
            <a:ext cx="823002" cy="4188759"/>
          </a:xfrm>
          <a:custGeom>
            <a:avLst/>
            <a:gdLst>
              <a:gd name="connsiteX0" fmla="*/ 0 w 1156448"/>
              <a:gd name="connsiteY0" fmla="*/ 3996014 h 4188759"/>
              <a:gd name="connsiteX1" fmla="*/ 0 w 1156448"/>
              <a:gd name="connsiteY1" fmla="*/ 602881 h 4188759"/>
              <a:gd name="connsiteX2" fmla="*/ 192745 w 1156448"/>
              <a:gd name="connsiteY2" fmla="*/ 410136 h 4188759"/>
              <a:gd name="connsiteX3" fmla="*/ 612131 w 1156448"/>
              <a:gd name="connsiteY3" fmla="*/ 410136 h 4188759"/>
              <a:gd name="connsiteX4" fmla="*/ 789354 w 1156448"/>
              <a:gd name="connsiteY4" fmla="*/ 0 h 4188759"/>
              <a:gd name="connsiteX5" fmla="*/ 966576 w 1156448"/>
              <a:gd name="connsiteY5" fmla="*/ 410136 h 4188759"/>
              <a:gd name="connsiteX6" fmla="*/ 963705 w 1156448"/>
              <a:gd name="connsiteY6" fmla="*/ 410136 h 4188759"/>
              <a:gd name="connsiteX7" fmla="*/ 1038728 w 1156448"/>
              <a:gd name="connsiteY7" fmla="*/ 425283 h 4188759"/>
              <a:gd name="connsiteX8" fmla="*/ 1156448 w 1156448"/>
              <a:gd name="connsiteY8" fmla="*/ 602881 h 4188759"/>
              <a:gd name="connsiteX9" fmla="*/ 1156448 w 1156448"/>
              <a:gd name="connsiteY9" fmla="*/ 3996014 h 4188759"/>
              <a:gd name="connsiteX10" fmla="*/ 963703 w 1156448"/>
              <a:gd name="connsiteY10" fmla="*/ 4188759 h 4188759"/>
              <a:gd name="connsiteX11" fmla="*/ 192745 w 1156448"/>
              <a:gd name="connsiteY11" fmla="*/ 4188759 h 4188759"/>
              <a:gd name="connsiteX12" fmla="*/ 0 w 1156448"/>
              <a:gd name="connsiteY12" fmla="*/ 3996014 h 41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6448" h="4188759">
                <a:moveTo>
                  <a:pt x="0" y="3996014"/>
                </a:moveTo>
                <a:lnTo>
                  <a:pt x="0" y="602881"/>
                </a:lnTo>
                <a:cubicBezTo>
                  <a:pt x="0" y="496431"/>
                  <a:pt x="86295" y="410136"/>
                  <a:pt x="192745" y="410136"/>
                </a:cubicBezTo>
                <a:lnTo>
                  <a:pt x="612131" y="410136"/>
                </a:lnTo>
                <a:lnTo>
                  <a:pt x="789354" y="0"/>
                </a:lnTo>
                <a:lnTo>
                  <a:pt x="966576" y="410136"/>
                </a:lnTo>
                <a:lnTo>
                  <a:pt x="963705" y="410136"/>
                </a:lnTo>
                <a:lnTo>
                  <a:pt x="1038728" y="425283"/>
                </a:lnTo>
                <a:cubicBezTo>
                  <a:pt x="1107907" y="454543"/>
                  <a:pt x="1156448" y="523043"/>
                  <a:pt x="1156448" y="602881"/>
                </a:cubicBezTo>
                <a:lnTo>
                  <a:pt x="1156448" y="3996014"/>
                </a:lnTo>
                <a:cubicBezTo>
                  <a:pt x="1156448" y="4102464"/>
                  <a:pt x="1070153" y="4188759"/>
                  <a:pt x="963703" y="4188759"/>
                </a:cubicBezTo>
                <a:lnTo>
                  <a:pt x="192745" y="4188759"/>
                </a:lnTo>
                <a:cubicBezTo>
                  <a:pt x="86295" y="4188759"/>
                  <a:pt x="0" y="4102464"/>
                  <a:pt x="0" y="399601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414335" y="2847110"/>
            <a:ext cx="332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我在哪里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494474" y="4237157"/>
            <a:ext cx="332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我到哪里去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494474" y="5767265"/>
            <a:ext cx="332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我与我们的平衡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096393" y="1952351"/>
            <a:ext cx="0" cy="49333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5501600" y="2430307"/>
            <a:ext cx="1188800" cy="1188800"/>
            <a:chOff x="5573950" y="2430307"/>
            <a:chExt cx="1188800" cy="1188800"/>
          </a:xfrm>
        </p:grpSpPr>
        <p:sp>
          <p:nvSpPr>
            <p:cNvPr id="36" name="任意多边形 35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定位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510356" y="3854854"/>
            <a:ext cx="1188800" cy="1188800"/>
            <a:chOff x="5573950" y="2430307"/>
            <a:chExt cx="1188800" cy="1188800"/>
          </a:xfrm>
        </p:grpSpPr>
        <p:sp>
          <p:nvSpPr>
            <p:cNvPr id="39" name="任意多边形 38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趋势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510356" y="5407537"/>
            <a:ext cx="1188800" cy="1188800"/>
            <a:chOff x="5573950" y="2430307"/>
            <a:chExt cx="1188800" cy="1188800"/>
          </a:xfrm>
        </p:grpSpPr>
        <p:sp>
          <p:nvSpPr>
            <p:cNvPr id="42" name="任意多边形 41"/>
            <p:cNvSpPr/>
            <p:nvPr/>
          </p:nvSpPr>
          <p:spPr>
            <a:xfrm>
              <a:off x="5573950" y="2430307"/>
              <a:ext cx="1188800" cy="1188800"/>
            </a:xfrm>
            <a:custGeom>
              <a:avLst/>
              <a:gdLst>
                <a:gd name="connsiteX0" fmla="*/ 390398 w 780796"/>
                <a:gd name="connsiteY0" fmla="*/ 0 h 780796"/>
                <a:gd name="connsiteX1" fmla="*/ 780796 w 780796"/>
                <a:gd name="connsiteY1" fmla="*/ 390398 h 780796"/>
                <a:gd name="connsiteX2" fmla="*/ 390398 w 780796"/>
                <a:gd name="connsiteY2" fmla="*/ 780796 h 780796"/>
                <a:gd name="connsiteX3" fmla="*/ 0 w 780796"/>
                <a:gd name="connsiteY3" fmla="*/ 390398 h 780796"/>
                <a:gd name="connsiteX4" fmla="*/ 13 w 780796"/>
                <a:gd name="connsiteY4" fmla="*/ 390270 h 780796"/>
                <a:gd name="connsiteX5" fmla="*/ 372619 w 780796"/>
                <a:gd name="connsiteY5" fmla="*/ 390270 h 780796"/>
                <a:gd name="connsiteX6" fmla="*/ 372619 w 780796"/>
                <a:gd name="connsiteY6" fmla="*/ 1792 h 780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796" h="780796">
                  <a:moveTo>
                    <a:pt x="390398" y="0"/>
                  </a:moveTo>
                  <a:cubicBezTo>
                    <a:pt x="606009" y="0"/>
                    <a:pt x="780796" y="174787"/>
                    <a:pt x="780796" y="390398"/>
                  </a:cubicBezTo>
                  <a:cubicBezTo>
                    <a:pt x="780796" y="606009"/>
                    <a:pt x="606009" y="780796"/>
                    <a:pt x="390398" y="780796"/>
                  </a:cubicBezTo>
                  <a:cubicBezTo>
                    <a:pt x="174787" y="780796"/>
                    <a:pt x="0" y="606009"/>
                    <a:pt x="0" y="390398"/>
                  </a:cubicBezTo>
                  <a:lnTo>
                    <a:pt x="13" y="390270"/>
                  </a:lnTo>
                  <a:lnTo>
                    <a:pt x="372619" y="390270"/>
                  </a:lnTo>
                  <a:lnTo>
                    <a:pt x="372619" y="17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709350" y="2565707"/>
              <a:ext cx="918000" cy="91800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融合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任意多边形 4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78574" y="51783"/>
            <a:ext cx="422012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现实与虚拟</a:t>
            </a:r>
            <a:endParaRPr lang="en-US" altLang="zh-CN" sz="4400" b="1" dirty="0" smtClean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世界的平衡</a:t>
            </a:r>
            <a:endParaRPr lang="zh-CN" altLang="en-US" sz="4800" b="1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830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783932" y="4786264"/>
            <a:ext cx="6624129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1DD2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DESIGN BY@</a:t>
            </a:r>
            <a:r>
              <a:rPr lang="zh-CN" altLang="en-US" sz="2400" b="1" dirty="0" smtClean="0">
                <a:solidFill>
                  <a:srgbClr val="1DD2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罗小川</a:t>
            </a:r>
            <a:r>
              <a:rPr lang="en-US" altLang="zh-CN" sz="2400" b="1" dirty="0" err="1" smtClean="0">
                <a:solidFill>
                  <a:srgbClr val="1DD2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chuan</a:t>
            </a:r>
            <a:endParaRPr lang="en-US" altLang="zh-CN" sz="2400" b="1" dirty="0" smtClean="0">
              <a:solidFill>
                <a:srgbClr val="1DD2A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rgbClr val="1DD2A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大三</a:t>
            </a:r>
            <a:r>
              <a:rPr lang="en-US" altLang="zh-CN" sz="2400" dirty="0" smtClean="0">
                <a:solidFill>
                  <a:srgbClr val="1DD2A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IT</a:t>
            </a:r>
            <a:r>
              <a:rPr lang="zh-CN" altLang="en-US" sz="2400" dirty="0" smtClean="0">
                <a:solidFill>
                  <a:srgbClr val="1DD2A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专业学生</a:t>
            </a:r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|</a:t>
            </a:r>
            <a:r>
              <a:rPr lang="zh-CN" altLang="en-US" sz="2400" dirty="0" smtClean="0">
                <a:solidFill>
                  <a:srgbClr val="1DD2A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新媒体运营</a:t>
            </a:r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|</a:t>
            </a:r>
            <a:r>
              <a:rPr lang="zh-CN" altLang="en-US" sz="2400" dirty="0" smtClean="0">
                <a:solidFill>
                  <a:srgbClr val="1DD2A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所知甚少，唯善学</a:t>
            </a:r>
            <a:endParaRPr lang="en-US" altLang="zh-CN" sz="2400" dirty="0" smtClean="0">
              <a:solidFill>
                <a:srgbClr val="1DD2A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|</a:t>
            </a:r>
            <a:r>
              <a:rPr lang="zh-CN" altLang="en-US" sz="2400" dirty="0" smtClean="0">
                <a:solidFill>
                  <a:srgbClr val="1DD2A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爱学习、爱总结、爱</a:t>
            </a:r>
            <a:r>
              <a:rPr lang="en-US" altLang="zh-CN" sz="2400" dirty="0" smtClean="0">
                <a:solidFill>
                  <a:srgbClr val="1DD2A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endParaRPr lang="en-US" altLang="zh-CN" sz="2400" dirty="0" smtClean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|</a:t>
            </a:r>
            <a:r>
              <a:rPr lang="zh-CN" altLang="en-US" sz="2400" dirty="0" smtClean="0">
                <a:solidFill>
                  <a:srgbClr val="1DD2A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乔布简历校园大使</a:t>
            </a:r>
            <a:endParaRPr lang="zh-CN" altLang="en-US" sz="2400" dirty="0">
              <a:solidFill>
                <a:srgbClr val="1DD2A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flipV="1">
            <a:off x="4292655" y="0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7AB1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975" y="156510"/>
            <a:ext cx="1286367" cy="128027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535658" y="181818"/>
            <a:ext cx="31206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迷你简习字" panose="020B0602010101010101" pitchFamily="33" charset="-122"/>
                <a:ea typeface="迷你简习字" panose="020B0602010101010101" pitchFamily="33" charset="-122"/>
              </a:rPr>
              <a:t>时代的变换</a:t>
            </a:r>
            <a:endParaRPr lang="en-US" altLang="zh-CN" sz="4400" dirty="0" smtClean="0"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  <a:p>
            <a:pPr algn="ctr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迷你简习字" panose="020B0602010101010101" pitchFamily="33" charset="-122"/>
                <a:ea typeface="迷你简习字" panose="020B0602010101010101" pitchFamily="33" charset="-122"/>
              </a:rPr>
              <a:t>互联网构建新世界</a:t>
            </a:r>
            <a:endParaRPr lang="en-US" altLang="zh-CN" sz="2800" dirty="0" smtClean="0">
              <a:solidFill>
                <a:schemeClr val="bg1">
                  <a:lumMod val="95000"/>
                </a:schemeClr>
              </a:solidFill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  <a:p>
            <a:pPr algn="ctr"/>
            <a:r>
              <a:rPr lang="zh-CN" altLang="en-US" sz="2800" dirty="0" smtClean="0">
                <a:latin typeface="迷你简习字" panose="020B0602010101010101" pitchFamily="33" charset="-122"/>
                <a:ea typeface="迷你简习字" panose="020B0602010101010101" pitchFamily="33" charset="-122"/>
              </a:rPr>
              <a:t>读书笔记</a:t>
            </a:r>
            <a:r>
              <a:rPr lang="en-US" altLang="zh-CN" sz="2800" dirty="0" smtClean="0">
                <a:latin typeface="迷你简习字" panose="020B0602010101010101" pitchFamily="33" charset="-122"/>
                <a:ea typeface="迷你简习字" panose="020B0602010101010101" pitchFamily="33" charset="-122"/>
              </a:rPr>
              <a:t>PPT</a:t>
            </a:r>
            <a:endParaRPr lang="zh-CN" altLang="en-US" sz="2800" dirty="0"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989000" y="2390446"/>
            <a:ext cx="2214000" cy="2214000"/>
            <a:chOff x="4989000" y="2322000"/>
            <a:chExt cx="2214000" cy="221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4989000" y="2322000"/>
              <a:ext cx="2214000" cy="2214000"/>
              <a:chOff x="1534737" y="2753364"/>
              <a:chExt cx="2214000" cy="22140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691337" y="2909964"/>
                <a:ext cx="1900800" cy="1900800"/>
              </a:xfrm>
              <a:prstGeom prst="ellipse">
                <a:avLst/>
              </a:prstGeom>
              <a:solidFill>
                <a:srgbClr val="F7AB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4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杨澜</a:t>
                </a: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534737" y="2753364"/>
                <a:ext cx="2214000" cy="2214000"/>
              </a:xfrm>
              <a:prstGeom prst="ellipse">
                <a:avLst/>
              </a:prstGeom>
              <a:noFill/>
              <a:ln w="3810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145600" y="2478600"/>
              <a:ext cx="1900800" cy="1900800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59057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4292656" y="4649372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7AB1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975" y="156510"/>
            <a:ext cx="1286367" cy="128027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535660" y="5246827"/>
            <a:ext cx="31206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迷你简习字" panose="020B0602010101010101" pitchFamily="33" charset="-122"/>
                <a:ea typeface="迷你简习字" panose="020B0602010101010101" pitchFamily="33" charset="-122"/>
              </a:rPr>
              <a:t>时代的变换</a:t>
            </a:r>
            <a:endParaRPr lang="en-US" altLang="zh-CN" sz="4400" dirty="0" smtClean="0"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  <a:p>
            <a:pPr algn="ctr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迷你简习字" panose="020B0602010101010101" pitchFamily="33" charset="-122"/>
                <a:ea typeface="迷你简习字" panose="020B0602010101010101" pitchFamily="33" charset="-122"/>
              </a:rPr>
              <a:t>互联网构建新世界</a:t>
            </a:r>
            <a:endParaRPr lang="en-US" altLang="zh-CN" sz="2800" dirty="0" smtClean="0">
              <a:solidFill>
                <a:schemeClr val="bg1">
                  <a:lumMod val="95000"/>
                </a:schemeClr>
              </a:solidFill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  <a:p>
            <a:pPr algn="ctr"/>
            <a:r>
              <a:rPr lang="zh-CN" altLang="en-US" sz="2800" dirty="0" smtClean="0">
                <a:latin typeface="迷你简习字" panose="020B0602010101010101" pitchFamily="33" charset="-122"/>
                <a:ea typeface="迷你简习字" panose="020B0602010101010101" pitchFamily="33" charset="-122"/>
              </a:rPr>
              <a:t>读书笔记</a:t>
            </a:r>
            <a:r>
              <a:rPr lang="en-US" altLang="zh-CN" sz="2800" dirty="0" smtClean="0">
                <a:latin typeface="迷你简习字" panose="020B0602010101010101" pitchFamily="33" charset="-122"/>
                <a:ea typeface="迷你简习字" panose="020B0602010101010101" pitchFamily="33" charset="-122"/>
              </a:rPr>
              <a:t>PPT</a:t>
            </a:r>
            <a:endParaRPr lang="zh-CN" altLang="en-US" sz="2800" dirty="0"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92930" y="1045792"/>
            <a:ext cx="3368036" cy="3240040"/>
            <a:chOff x="2204805" y="1045792"/>
            <a:chExt cx="3368036" cy="3240040"/>
          </a:xfrm>
        </p:grpSpPr>
        <p:sp>
          <p:nvSpPr>
            <p:cNvPr id="21" name="任意多边形 20"/>
            <p:cNvSpPr/>
            <p:nvPr/>
          </p:nvSpPr>
          <p:spPr>
            <a:xfrm rot="2765098">
              <a:off x="2389830" y="1206992"/>
              <a:ext cx="2880001" cy="2880001"/>
            </a:xfrm>
            <a:custGeom>
              <a:avLst/>
              <a:gdLst>
                <a:gd name="connsiteX0" fmla="*/ 245930 w 2880001"/>
                <a:gd name="connsiteY0" fmla="*/ 634883 h 2880001"/>
                <a:gd name="connsiteX1" fmla="*/ 1440000 w 2880001"/>
                <a:gd name="connsiteY1" fmla="*/ 0 h 2880001"/>
                <a:gd name="connsiteX2" fmla="*/ 2880000 w 2880001"/>
                <a:gd name="connsiteY2" fmla="*/ 1 h 2880001"/>
                <a:gd name="connsiteX3" fmla="*/ 2880001 w 2880001"/>
                <a:gd name="connsiteY3" fmla="*/ 1440001 h 2880001"/>
                <a:gd name="connsiteX4" fmla="*/ 1440001 w 2880001"/>
                <a:gd name="connsiteY4" fmla="*/ 2880001 h 2880001"/>
                <a:gd name="connsiteX5" fmla="*/ 0 w 2880001"/>
                <a:gd name="connsiteY5" fmla="*/ 1440002 h 2880001"/>
                <a:gd name="connsiteX6" fmla="*/ 245930 w 2880001"/>
                <a:gd name="connsiteY6" fmla="*/ 634883 h 288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0001" h="2880001">
                  <a:moveTo>
                    <a:pt x="245930" y="634883"/>
                  </a:moveTo>
                  <a:cubicBezTo>
                    <a:pt x="504708" y="251840"/>
                    <a:pt x="942944" y="0"/>
                    <a:pt x="1440000" y="0"/>
                  </a:cubicBezTo>
                  <a:lnTo>
                    <a:pt x="2880000" y="1"/>
                  </a:lnTo>
                  <a:lnTo>
                    <a:pt x="2880001" y="1440001"/>
                  </a:lnTo>
                  <a:cubicBezTo>
                    <a:pt x="2880001" y="2235291"/>
                    <a:pt x="2235290" y="2880001"/>
                    <a:pt x="1440001" y="2880001"/>
                  </a:cubicBezTo>
                  <a:cubicBezTo>
                    <a:pt x="644711" y="2880001"/>
                    <a:pt x="0" y="2235291"/>
                    <a:pt x="0" y="1440002"/>
                  </a:cubicBezTo>
                  <a:cubicBezTo>
                    <a:pt x="0" y="1141767"/>
                    <a:pt x="90662" y="864709"/>
                    <a:pt x="245930" y="634883"/>
                  </a:cubicBezTo>
                  <a:close/>
                </a:path>
              </a:pathLst>
            </a:custGeom>
            <a:solidFill>
              <a:srgbClr val="7791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2765098">
              <a:off x="2233259" y="1017338"/>
              <a:ext cx="3240040" cy="3296947"/>
            </a:xfrm>
            <a:custGeom>
              <a:avLst/>
              <a:gdLst>
                <a:gd name="connsiteX0" fmla="*/ 245141 w 3240040"/>
                <a:gd name="connsiteY0" fmla="*/ 819815 h 3296947"/>
                <a:gd name="connsiteX1" fmla="*/ 1562054 w 3240040"/>
                <a:gd name="connsiteY1" fmla="*/ 57964 h 3296947"/>
                <a:gd name="connsiteX2" fmla="*/ 3181017 w 3240040"/>
                <a:gd name="connsiteY2" fmla="*/ 0 h 3296947"/>
                <a:gd name="connsiteX3" fmla="*/ 3238983 w 3240040"/>
                <a:gd name="connsiteY3" fmla="*/ 1618962 h 3296947"/>
                <a:gd name="connsiteX4" fmla="*/ 1677985 w 3240040"/>
                <a:gd name="connsiteY4" fmla="*/ 3295890 h 3296947"/>
                <a:gd name="connsiteX5" fmla="*/ 1057 w 3240040"/>
                <a:gd name="connsiteY5" fmla="*/ 1734892 h 3296947"/>
                <a:gd name="connsiteX6" fmla="*/ 245141 w 3240040"/>
                <a:gd name="connsiteY6" fmla="*/ 819815 h 3296947"/>
                <a:gd name="connsiteX7" fmla="*/ 397159 w 3240040"/>
                <a:gd name="connsiteY7" fmla="*/ 852021 h 3296947"/>
                <a:gd name="connsiteX8" fmla="*/ 151229 w 3240040"/>
                <a:gd name="connsiteY8" fmla="*/ 1657140 h 3296947"/>
                <a:gd name="connsiteX9" fmla="*/ 1591230 w 3240040"/>
                <a:gd name="connsiteY9" fmla="*/ 3097139 h 3296947"/>
                <a:gd name="connsiteX10" fmla="*/ 3031230 w 3240040"/>
                <a:gd name="connsiteY10" fmla="*/ 1657139 h 3296947"/>
                <a:gd name="connsiteX11" fmla="*/ 3031229 w 3240040"/>
                <a:gd name="connsiteY11" fmla="*/ 217139 h 3296947"/>
                <a:gd name="connsiteX12" fmla="*/ 1591229 w 3240040"/>
                <a:gd name="connsiteY12" fmla="*/ 217138 h 3296947"/>
                <a:gd name="connsiteX13" fmla="*/ 397159 w 3240040"/>
                <a:gd name="connsiteY13" fmla="*/ 852021 h 329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0040" h="3296947">
                  <a:moveTo>
                    <a:pt x="245141" y="819815"/>
                  </a:moveTo>
                  <a:cubicBezTo>
                    <a:pt x="520662" y="378752"/>
                    <a:pt x="1003224" y="77973"/>
                    <a:pt x="1562054" y="57964"/>
                  </a:cubicBezTo>
                  <a:lnTo>
                    <a:pt x="3181017" y="0"/>
                  </a:lnTo>
                  <a:lnTo>
                    <a:pt x="3238983" y="1618962"/>
                  </a:lnTo>
                  <a:cubicBezTo>
                    <a:pt x="3270995" y="2513090"/>
                    <a:pt x="2572113" y="3263877"/>
                    <a:pt x="1677985" y="3295890"/>
                  </a:cubicBezTo>
                  <a:cubicBezTo>
                    <a:pt x="783857" y="3327903"/>
                    <a:pt x="33069" y="2629021"/>
                    <a:pt x="1057" y="1734892"/>
                  </a:cubicBezTo>
                  <a:cubicBezTo>
                    <a:pt x="-10948" y="1399594"/>
                    <a:pt x="79829" y="1084453"/>
                    <a:pt x="245141" y="819815"/>
                  </a:cubicBezTo>
                  <a:close/>
                  <a:moveTo>
                    <a:pt x="397159" y="852021"/>
                  </a:moveTo>
                  <a:cubicBezTo>
                    <a:pt x="241891" y="1081847"/>
                    <a:pt x="151229" y="1358905"/>
                    <a:pt x="151229" y="1657140"/>
                  </a:cubicBezTo>
                  <a:cubicBezTo>
                    <a:pt x="151229" y="2452429"/>
                    <a:pt x="795940" y="3097139"/>
                    <a:pt x="1591230" y="3097139"/>
                  </a:cubicBezTo>
                  <a:cubicBezTo>
                    <a:pt x="2386519" y="3097139"/>
                    <a:pt x="3031230" y="2452429"/>
                    <a:pt x="3031230" y="1657139"/>
                  </a:cubicBezTo>
                  <a:lnTo>
                    <a:pt x="3031229" y="217139"/>
                  </a:lnTo>
                  <a:lnTo>
                    <a:pt x="1591229" y="217138"/>
                  </a:lnTo>
                  <a:cubicBezTo>
                    <a:pt x="1094173" y="217138"/>
                    <a:pt x="655937" y="468978"/>
                    <a:pt x="397159" y="85202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356066" y="2157979"/>
              <a:ext cx="32167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</a:t>
              </a:r>
              <a:endPara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30588" y="1185470"/>
            <a:ext cx="3678648" cy="3240882"/>
            <a:chOff x="6342463" y="1185470"/>
            <a:chExt cx="3678648" cy="3240882"/>
          </a:xfrm>
        </p:grpSpPr>
        <p:sp>
          <p:nvSpPr>
            <p:cNvPr id="20" name="任意多边形 19"/>
            <p:cNvSpPr/>
            <p:nvPr/>
          </p:nvSpPr>
          <p:spPr>
            <a:xfrm rot="3932968">
              <a:off x="6748737" y="1115564"/>
              <a:ext cx="2880777" cy="3300739"/>
            </a:xfrm>
            <a:custGeom>
              <a:avLst/>
              <a:gdLst>
                <a:gd name="connsiteX0" fmla="*/ 260885 w 2880777"/>
                <a:gd name="connsiteY0" fmla="*/ 614076 h 3300739"/>
                <a:gd name="connsiteX1" fmla="*/ 924429 w 2880777"/>
                <a:gd name="connsiteY1" fmla="*/ 95998 h 3300739"/>
                <a:gd name="connsiteX2" fmla="*/ 2784779 w 2880777"/>
                <a:gd name="connsiteY2" fmla="*/ 924429 h 3300739"/>
                <a:gd name="connsiteX3" fmla="*/ 1956349 w 2880777"/>
                <a:gd name="connsiteY3" fmla="*/ 2784778 h 3300739"/>
                <a:gd name="connsiteX4" fmla="*/ 611958 w 2880777"/>
                <a:gd name="connsiteY4" fmla="*/ 3300739 h 3300739"/>
                <a:gd name="connsiteX5" fmla="*/ 95998 w 2880777"/>
                <a:gd name="connsiteY5" fmla="*/ 1956348 h 3300739"/>
                <a:gd name="connsiteX6" fmla="*/ 260885 w 2880777"/>
                <a:gd name="connsiteY6" fmla="*/ 614076 h 330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0777" h="3300739">
                  <a:moveTo>
                    <a:pt x="260885" y="614076"/>
                  </a:moveTo>
                  <a:cubicBezTo>
                    <a:pt x="419818" y="386771"/>
                    <a:pt x="645996" y="202857"/>
                    <a:pt x="924429" y="95998"/>
                  </a:cubicBezTo>
                  <a:cubicBezTo>
                    <a:pt x="1666915" y="-188959"/>
                    <a:pt x="2499823" y="181942"/>
                    <a:pt x="2784779" y="924429"/>
                  </a:cubicBezTo>
                  <a:cubicBezTo>
                    <a:pt x="3069736" y="1666915"/>
                    <a:pt x="2698835" y="2499822"/>
                    <a:pt x="1956349" y="2784778"/>
                  </a:cubicBezTo>
                  <a:lnTo>
                    <a:pt x="611958" y="3300739"/>
                  </a:lnTo>
                  <a:lnTo>
                    <a:pt x="95998" y="1956348"/>
                  </a:lnTo>
                  <a:cubicBezTo>
                    <a:pt x="-82100" y="1492294"/>
                    <a:pt x="-4003" y="992919"/>
                    <a:pt x="260885" y="614076"/>
                  </a:cubicBezTo>
                  <a:close/>
                </a:path>
              </a:pathLst>
            </a:custGeom>
            <a:solidFill>
              <a:srgbClr val="7791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rot="3932968">
              <a:off x="6561346" y="966587"/>
              <a:ext cx="3240882" cy="3678648"/>
            </a:xfrm>
            <a:custGeom>
              <a:avLst/>
              <a:gdLst>
                <a:gd name="connsiteX0" fmla="*/ 327612 w 3240882"/>
                <a:gd name="connsiteY0" fmla="*/ 643956 h 3678648"/>
                <a:gd name="connsiteX1" fmla="*/ 1094475 w 3240882"/>
                <a:gd name="connsiteY1" fmla="*/ 88201 h 3678648"/>
                <a:gd name="connsiteX2" fmla="*/ 3152681 w 3240882"/>
                <a:gd name="connsiteY2" fmla="*/ 1094475 h 3678648"/>
                <a:gd name="connsiteX3" fmla="*/ 2146409 w 3240882"/>
                <a:gd name="connsiteY3" fmla="*/ 3152681 h 3678648"/>
                <a:gd name="connsiteX4" fmla="*/ 614168 w 3240882"/>
                <a:gd name="connsiteY4" fmla="*/ 3678648 h 3678648"/>
                <a:gd name="connsiteX5" fmla="*/ 88201 w 3240882"/>
                <a:gd name="connsiteY5" fmla="*/ 2146407 h 3678648"/>
                <a:gd name="connsiteX6" fmla="*/ 327612 w 3240882"/>
                <a:gd name="connsiteY6" fmla="*/ 643956 h 3678648"/>
                <a:gd name="connsiteX7" fmla="*/ 412148 w 3240882"/>
                <a:gd name="connsiteY7" fmla="*/ 774338 h 3678648"/>
                <a:gd name="connsiteX8" fmla="*/ 247261 w 3240882"/>
                <a:gd name="connsiteY8" fmla="*/ 2116610 h 3678648"/>
                <a:gd name="connsiteX9" fmla="*/ 763221 w 3240882"/>
                <a:gd name="connsiteY9" fmla="*/ 3461001 h 3678648"/>
                <a:gd name="connsiteX10" fmla="*/ 2107612 w 3240882"/>
                <a:gd name="connsiteY10" fmla="*/ 2945040 h 3678648"/>
                <a:gd name="connsiteX11" fmla="*/ 2936042 w 3240882"/>
                <a:gd name="connsiteY11" fmla="*/ 1084691 h 3678648"/>
                <a:gd name="connsiteX12" fmla="*/ 1075692 w 3240882"/>
                <a:gd name="connsiteY12" fmla="*/ 256260 h 3678648"/>
                <a:gd name="connsiteX13" fmla="*/ 412148 w 3240882"/>
                <a:gd name="connsiteY13" fmla="*/ 774338 h 3678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0882" h="3678648">
                  <a:moveTo>
                    <a:pt x="327612" y="643956"/>
                  </a:moveTo>
                  <a:cubicBezTo>
                    <a:pt x="515447" y="394798"/>
                    <a:pt x="777138" y="197132"/>
                    <a:pt x="1094475" y="88201"/>
                  </a:cubicBezTo>
                  <a:cubicBezTo>
                    <a:pt x="1940707" y="-202283"/>
                    <a:pt x="2862198" y="248242"/>
                    <a:pt x="3152681" y="1094475"/>
                  </a:cubicBezTo>
                  <a:cubicBezTo>
                    <a:pt x="3443165" y="1940706"/>
                    <a:pt x="2992641" y="2862197"/>
                    <a:pt x="2146409" y="3152681"/>
                  </a:cubicBezTo>
                  <a:lnTo>
                    <a:pt x="614168" y="3678648"/>
                  </a:lnTo>
                  <a:lnTo>
                    <a:pt x="88201" y="2146407"/>
                  </a:lnTo>
                  <a:cubicBezTo>
                    <a:pt x="-93350" y="1617511"/>
                    <a:pt x="14553" y="1059219"/>
                    <a:pt x="327612" y="643956"/>
                  </a:cubicBezTo>
                  <a:close/>
                  <a:moveTo>
                    <a:pt x="412148" y="774338"/>
                  </a:moveTo>
                  <a:cubicBezTo>
                    <a:pt x="147260" y="1153181"/>
                    <a:pt x="69163" y="1652556"/>
                    <a:pt x="247261" y="2116610"/>
                  </a:cubicBezTo>
                  <a:lnTo>
                    <a:pt x="763221" y="3461001"/>
                  </a:lnTo>
                  <a:lnTo>
                    <a:pt x="2107612" y="2945040"/>
                  </a:lnTo>
                  <a:cubicBezTo>
                    <a:pt x="2850098" y="2660084"/>
                    <a:pt x="3220999" y="1827177"/>
                    <a:pt x="2936042" y="1084691"/>
                  </a:cubicBezTo>
                  <a:cubicBezTo>
                    <a:pt x="2651086" y="342204"/>
                    <a:pt x="1818178" y="-28697"/>
                    <a:pt x="1075692" y="256260"/>
                  </a:cubicBezTo>
                  <a:cubicBezTo>
                    <a:pt x="797259" y="363119"/>
                    <a:pt x="571081" y="547033"/>
                    <a:pt x="412148" y="77433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601667" y="2157979"/>
              <a:ext cx="32167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</a:t>
              </a:r>
              <a:endPara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86095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23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51801" y="42204"/>
            <a:ext cx="364017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移动互联世界</a:t>
            </a:r>
            <a:r>
              <a:rPr lang="zh-CN" altLang="en-US" sz="4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六度嬗变</a:t>
            </a:r>
            <a:endParaRPr lang="zh-CN" altLang="en-US" sz="4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4567" y="3052686"/>
            <a:ext cx="1659989" cy="1659989"/>
            <a:chOff x="534567" y="3052686"/>
            <a:chExt cx="1659989" cy="1659989"/>
          </a:xfrm>
        </p:grpSpPr>
        <p:sp>
          <p:nvSpPr>
            <p:cNvPr id="2" name="同心圆 1"/>
            <p:cNvSpPr/>
            <p:nvPr/>
          </p:nvSpPr>
          <p:spPr>
            <a:xfrm>
              <a:off x="534567" y="3052686"/>
              <a:ext cx="1659989" cy="1659989"/>
            </a:xfrm>
            <a:prstGeom prst="donut">
              <a:avLst>
                <a:gd name="adj" fmla="val 7019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874713" y="3573194"/>
              <a:ext cx="9822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延伸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437064" y="3030805"/>
            <a:ext cx="1659989" cy="1659989"/>
            <a:chOff x="2437064" y="3030805"/>
            <a:chExt cx="1659989" cy="1659989"/>
          </a:xfrm>
        </p:grpSpPr>
        <p:sp>
          <p:nvSpPr>
            <p:cNvPr id="13" name="同心圆 12"/>
            <p:cNvSpPr/>
            <p:nvPr/>
          </p:nvSpPr>
          <p:spPr>
            <a:xfrm>
              <a:off x="2437064" y="3030805"/>
              <a:ext cx="1659989" cy="1659989"/>
            </a:xfrm>
            <a:prstGeom prst="donut">
              <a:avLst>
                <a:gd name="adj" fmla="val 7019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744974" y="3573194"/>
              <a:ext cx="9822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连接</a:t>
              </a:r>
              <a:endPara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339561" y="3030804"/>
            <a:ext cx="1659989" cy="1659989"/>
            <a:chOff x="4339561" y="3030804"/>
            <a:chExt cx="1659989" cy="1659989"/>
          </a:xfrm>
        </p:grpSpPr>
        <p:sp>
          <p:nvSpPr>
            <p:cNvPr id="14" name="同心圆 13"/>
            <p:cNvSpPr/>
            <p:nvPr/>
          </p:nvSpPr>
          <p:spPr>
            <a:xfrm>
              <a:off x="4339561" y="3030804"/>
              <a:ext cx="1659989" cy="1659989"/>
            </a:xfrm>
            <a:prstGeom prst="donut">
              <a:avLst>
                <a:gd name="adj" fmla="val 7019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563063" y="3573194"/>
              <a:ext cx="12641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智能化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42058" y="3030804"/>
            <a:ext cx="1659989" cy="1659989"/>
            <a:chOff x="6242058" y="3030804"/>
            <a:chExt cx="1659989" cy="1659989"/>
          </a:xfrm>
        </p:grpSpPr>
        <p:sp>
          <p:nvSpPr>
            <p:cNvPr id="15" name="同心圆 14"/>
            <p:cNvSpPr/>
            <p:nvPr/>
          </p:nvSpPr>
          <p:spPr>
            <a:xfrm>
              <a:off x="6242058" y="3030804"/>
              <a:ext cx="1659989" cy="1659989"/>
            </a:xfrm>
            <a:prstGeom prst="donut">
              <a:avLst>
                <a:gd name="adj" fmla="val 7019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549968" y="3573194"/>
              <a:ext cx="9822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创见</a:t>
              </a:r>
              <a:endPara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144555" y="3030803"/>
            <a:ext cx="1659989" cy="1659989"/>
            <a:chOff x="8144555" y="3030803"/>
            <a:chExt cx="1659989" cy="1659989"/>
          </a:xfrm>
        </p:grpSpPr>
        <p:sp>
          <p:nvSpPr>
            <p:cNvPr id="16" name="同心圆 15"/>
            <p:cNvSpPr/>
            <p:nvPr/>
          </p:nvSpPr>
          <p:spPr>
            <a:xfrm>
              <a:off x="8144555" y="3030803"/>
              <a:ext cx="1659989" cy="1659989"/>
            </a:xfrm>
            <a:prstGeom prst="donut">
              <a:avLst>
                <a:gd name="adj" fmla="val 7019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491929" y="3573194"/>
              <a:ext cx="9822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迁徙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047052" y="3052685"/>
            <a:ext cx="1659989" cy="1659989"/>
            <a:chOff x="10047052" y="3052685"/>
            <a:chExt cx="1659989" cy="1659989"/>
          </a:xfrm>
        </p:grpSpPr>
        <p:sp>
          <p:nvSpPr>
            <p:cNvPr id="17" name="同心圆 16"/>
            <p:cNvSpPr/>
            <p:nvPr/>
          </p:nvSpPr>
          <p:spPr>
            <a:xfrm>
              <a:off x="10047052" y="3052685"/>
              <a:ext cx="1659989" cy="1659989"/>
            </a:xfrm>
            <a:prstGeom prst="donut">
              <a:avLst>
                <a:gd name="adj" fmla="val 7019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385935" y="3573194"/>
              <a:ext cx="9822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灰度</a:t>
              </a:r>
            </a:p>
          </p:txBody>
        </p:sp>
      </p:grpSp>
      <p:sp>
        <p:nvSpPr>
          <p:cNvPr id="29" name="矩形 28"/>
          <p:cNvSpPr/>
          <p:nvPr/>
        </p:nvSpPr>
        <p:spPr>
          <a:xfrm flipV="1">
            <a:off x="6092702" y="6214843"/>
            <a:ext cx="720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758724" y="5950633"/>
            <a:ext cx="4519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马化腾高度评价并亲自作序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950036" y="1182255"/>
            <a:ext cx="291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1D4851"/>
                </a:solidFill>
              </a:rPr>
              <a:t>https://www.ypppt.com/</a:t>
            </a:r>
            <a:endParaRPr lang="zh-CN" altLang="en-US" dirty="0">
              <a:solidFill>
                <a:srgbClr val="1D48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9911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251801" y="4906"/>
            <a:ext cx="36401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作者简介</a:t>
            </a:r>
            <a:endParaRPr lang="en-US" altLang="zh-CN" sz="4800" b="1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徐昊</a:t>
            </a:r>
            <a:endParaRPr lang="zh-CN" altLang="en-US" sz="4800" b="1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35742" y="2547919"/>
            <a:ext cx="8055427" cy="941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腾讯移动互联网事业群（</a:t>
            </a:r>
            <a:r>
              <a:rPr lang="en-US" altLang="zh-CN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MIG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腾讯学院资深技</a:t>
            </a:r>
            <a:endParaRPr lang="en-US" altLang="zh-CN" sz="2400" dirty="0">
              <a:solidFill>
                <a:srgbClr val="F7AB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术培训专家。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014382" y="1990773"/>
            <a:ext cx="221360" cy="3708400"/>
            <a:chOff x="3615799" y="1892300"/>
            <a:chExt cx="221360" cy="3708400"/>
          </a:xfrm>
          <a:solidFill>
            <a:srgbClr val="F7AB18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3726479" y="1892300"/>
              <a:ext cx="0" cy="3708400"/>
            </a:xfrm>
            <a:prstGeom prst="line">
              <a:avLst/>
            </a:prstGeom>
            <a:grpFill/>
            <a:ln w="19050" cap="flat" cmpd="sng" algn="ctr">
              <a:solidFill>
                <a:srgbClr val="F7AB18"/>
              </a:solidFill>
              <a:prstDash val="solid"/>
              <a:miter lim="800000"/>
            </a:ln>
            <a:effectLst/>
          </p:spPr>
        </p:cxnSp>
        <p:sp>
          <p:nvSpPr>
            <p:cNvPr id="9" name="椭圆 8"/>
            <p:cNvSpPr/>
            <p:nvPr/>
          </p:nvSpPr>
          <p:spPr>
            <a:xfrm>
              <a:off x="3615799" y="4649591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HK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615799" y="2622105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HK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251801" y="4598898"/>
            <a:ext cx="8055427" cy="1384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从业</a:t>
            </a:r>
            <a:r>
              <a:rPr lang="en-US" altLang="zh-CN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年，专注于</a:t>
            </a: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“移动互联网”和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“职场中</a:t>
            </a: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endParaRPr lang="en-US" altLang="zh-CN" sz="2400" dirty="0" smtClean="0">
              <a:solidFill>
                <a:srgbClr val="F7AB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传递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”的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研究，对移动终端</a:t>
            </a: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、移动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网络、</a:t>
            </a: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</a:t>
            </a:r>
            <a:endParaRPr lang="en-US" altLang="zh-CN" sz="2400" dirty="0" smtClean="0">
              <a:solidFill>
                <a:srgbClr val="F7AB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应用技术、移动人才等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系统认识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3" name="椭圆 12"/>
          <p:cNvSpPr/>
          <p:nvPr/>
        </p:nvSpPr>
        <p:spPr>
          <a:xfrm>
            <a:off x="1534737" y="2753364"/>
            <a:ext cx="2214000" cy="2214000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691337" y="2909010"/>
            <a:ext cx="1900800" cy="1900800"/>
          </a:xfrm>
          <a:prstGeom prst="ellipse">
            <a:avLst/>
          </a:pr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杨澜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"/>
          <a:stretch/>
        </p:blipFill>
        <p:spPr>
          <a:xfrm>
            <a:off x="1685080" y="2903050"/>
            <a:ext cx="1901371" cy="190137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68759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51801" y="4908"/>
            <a:ext cx="36401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作者简介</a:t>
            </a:r>
            <a:endParaRPr lang="en-US" altLang="zh-CN" sz="4800" b="1" dirty="0" smtClean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800" b="1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马斌</a:t>
            </a:r>
            <a:endParaRPr lang="en-US" altLang="zh-CN" sz="4800" b="1" dirty="0" smtClean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35742" y="2568191"/>
            <a:ext cx="7956258" cy="941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腾讯移动互联网事业群（</a:t>
            </a:r>
            <a:r>
              <a:rPr lang="en-US" altLang="zh-CN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MIG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）副总裁，北京大学</a:t>
            </a:r>
            <a:endParaRPr lang="en-US" altLang="zh-CN" sz="2400" dirty="0">
              <a:solidFill>
                <a:srgbClr val="F7AB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光华管理学院</a:t>
            </a:r>
            <a:r>
              <a:rPr lang="en-US" altLang="zh-CN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MBA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4014382" y="1990773"/>
            <a:ext cx="221360" cy="3708400"/>
            <a:chOff x="3615799" y="1892300"/>
            <a:chExt cx="221360" cy="3708400"/>
          </a:xfrm>
          <a:solidFill>
            <a:srgbClr val="F7AB18"/>
          </a:solidFill>
        </p:grpSpPr>
        <p:cxnSp>
          <p:nvCxnSpPr>
            <p:cNvPr id="7" name="直接连接符 6"/>
            <p:cNvCxnSpPr/>
            <p:nvPr/>
          </p:nvCxnSpPr>
          <p:spPr>
            <a:xfrm>
              <a:off x="3726479" y="1892300"/>
              <a:ext cx="0" cy="3708400"/>
            </a:xfrm>
            <a:prstGeom prst="line">
              <a:avLst/>
            </a:prstGeom>
            <a:grpFill/>
            <a:ln w="19050" cap="flat" cmpd="sng" algn="ctr">
              <a:solidFill>
                <a:srgbClr val="F7AB18"/>
              </a:solidFill>
              <a:prstDash val="solid"/>
              <a:miter lim="800000"/>
            </a:ln>
            <a:effectLst/>
          </p:spPr>
        </p:cxnSp>
        <p:sp>
          <p:nvSpPr>
            <p:cNvPr id="8" name="椭圆 7"/>
            <p:cNvSpPr/>
            <p:nvPr/>
          </p:nvSpPr>
          <p:spPr>
            <a:xfrm>
              <a:off x="3615799" y="4649591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HK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615799" y="2622105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HK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235742" y="4584515"/>
            <a:ext cx="7956258" cy="941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曾服务于松下、西门子通信等知名外企，</a:t>
            </a:r>
            <a:r>
              <a:rPr lang="en-US" altLang="zh-CN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2004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2400" dirty="0">
              <a:solidFill>
                <a:srgbClr val="F7AB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加入腾讯。</a:t>
            </a:r>
          </a:p>
        </p:txBody>
      </p:sp>
      <p:sp>
        <p:nvSpPr>
          <p:cNvPr id="13" name="椭圆 12"/>
          <p:cNvSpPr/>
          <p:nvPr/>
        </p:nvSpPr>
        <p:spPr>
          <a:xfrm>
            <a:off x="1691337" y="2909010"/>
            <a:ext cx="1900800" cy="1900800"/>
          </a:xfrm>
          <a:prstGeom prst="ellipse">
            <a:avLst/>
          </a:pr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杨澜</a:t>
            </a:r>
          </a:p>
        </p:txBody>
      </p:sp>
      <p:sp>
        <p:nvSpPr>
          <p:cNvPr id="14" name="椭圆 13"/>
          <p:cNvSpPr/>
          <p:nvPr/>
        </p:nvSpPr>
        <p:spPr>
          <a:xfrm>
            <a:off x="1534737" y="2753364"/>
            <a:ext cx="2214000" cy="2214000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9"/>
          <a:stretch/>
        </p:blipFill>
        <p:spPr>
          <a:xfrm>
            <a:off x="1689613" y="2909581"/>
            <a:ext cx="1900800" cy="19008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611501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85291" y="2606777"/>
            <a:ext cx="7906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全景式回顾了</a:t>
            </a:r>
            <a:r>
              <a:rPr lang="en-US" altLang="zh-CN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</a:t>
            </a:r>
            <a:r>
              <a:rPr lang="zh-CN" altLang="zh-CN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和网络技术发展对行业格局的改变</a:t>
            </a:r>
            <a:endParaRPr lang="zh-CN" altLang="en-US" sz="2400" dirty="0">
              <a:solidFill>
                <a:srgbClr val="F7AB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85290" y="3614114"/>
            <a:ext cx="790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从历史角度回顾了</a:t>
            </a:r>
            <a:r>
              <a:rPr lang="zh-CN" altLang="en-US" sz="2400" dirty="0" smtClean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媒介变化</a:t>
            </a:r>
            <a:r>
              <a:rPr lang="zh-CN" altLang="en-US" sz="2400" dirty="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对信息传递的影响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85290" y="4602088"/>
            <a:ext cx="7906710" cy="9787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深刻分析了物质丰富快时代的年轻人快享受的感性</a:t>
            </a:r>
            <a:endParaRPr lang="en-US" altLang="zh-CN" dirty="0"/>
          </a:p>
          <a:p>
            <a:r>
              <a:rPr lang="zh-CN" altLang="en-US" dirty="0"/>
              <a:t>文化对我们这代人提倡的慢奋斗的理性文化的代沟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014382" y="1990773"/>
            <a:ext cx="221360" cy="3708400"/>
            <a:chOff x="3615799" y="1892300"/>
            <a:chExt cx="221360" cy="3708400"/>
          </a:xfrm>
          <a:solidFill>
            <a:srgbClr val="F7AB18"/>
          </a:solidFill>
        </p:grpSpPr>
        <p:cxnSp>
          <p:nvCxnSpPr>
            <p:cNvPr id="17" name="直接连接符 16"/>
            <p:cNvCxnSpPr/>
            <p:nvPr/>
          </p:nvCxnSpPr>
          <p:spPr>
            <a:xfrm>
              <a:off x="3726479" y="1892300"/>
              <a:ext cx="0" cy="3708400"/>
            </a:xfrm>
            <a:prstGeom prst="line">
              <a:avLst/>
            </a:prstGeom>
            <a:grpFill/>
            <a:ln w="19050" cap="flat" cmpd="sng" algn="ctr">
              <a:solidFill>
                <a:srgbClr val="F7AB18"/>
              </a:solidFill>
              <a:prstDash val="solid"/>
              <a:miter lim="800000"/>
            </a:ln>
            <a:effectLst/>
          </p:spPr>
        </p:cxnSp>
        <p:sp>
          <p:nvSpPr>
            <p:cNvPr id="18" name="椭圆 17"/>
            <p:cNvSpPr/>
            <p:nvPr/>
          </p:nvSpPr>
          <p:spPr>
            <a:xfrm>
              <a:off x="3615799" y="4649591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HK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615799" y="2622105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HK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615799" y="3635820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HK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 flipV="1">
            <a:off x="7294176" y="6214843"/>
            <a:ext cx="720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960198" y="5950633"/>
            <a:ext cx="4519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秋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叶：</a:t>
            </a:r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学习达人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91337" y="2909010"/>
            <a:ext cx="1900800" cy="1900800"/>
          </a:xfrm>
          <a:prstGeom prst="ellipse">
            <a:avLst/>
          </a:pr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秋叶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534737" y="2753364"/>
            <a:ext cx="2214000" cy="2214000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251801" y="373796"/>
            <a:ext cx="3640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读者评价</a:t>
            </a:r>
            <a:endParaRPr lang="en-US" altLang="zh-CN" sz="4800" b="1" dirty="0" smtClean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4630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51801" y="373796"/>
            <a:ext cx="3640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读者评价</a:t>
            </a:r>
            <a:endParaRPr lang="en-US" altLang="zh-CN" sz="4800" b="1" dirty="0" smtClean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85291" y="2547402"/>
            <a:ext cx="7906708" cy="9787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科技延伸媒介，媒介更新人文，人文重塑商业规</a:t>
            </a:r>
            <a:endParaRPr lang="en-US" altLang="zh-CN" dirty="0"/>
          </a:p>
          <a:p>
            <a:r>
              <a:rPr lang="zh-CN" altLang="en-US" dirty="0"/>
              <a:t>则，的分析很有说服力。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285290" y="3566614"/>
            <a:ext cx="7906709" cy="9787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低头一族正变得更感性、快捷、一心多用、娱乐</a:t>
            </a:r>
            <a:endParaRPr lang="en-US" altLang="zh-CN" dirty="0"/>
          </a:p>
          <a:p>
            <a:r>
              <a:rPr lang="zh-CN" altLang="en-US" dirty="0"/>
              <a:t>化、平等、更有创造性，更多社交，也更多孤独</a:t>
            </a:r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4285290" y="4590213"/>
            <a:ext cx="7906710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solidFill>
                  <a:srgbClr val="F7AB1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多么奇异的时代，千载难逢，居然让我们碰上了！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014382" y="1990773"/>
            <a:ext cx="221360" cy="3708400"/>
            <a:chOff x="3615799" y="1892300"/>
            <a:chExt cx="221360" cy="3708400"/>
          </a:xfrm>
          <a:solidFill>
            <a:srgbClr val="F7AB18"/>
          </a:solidFill>
        </p:grpSpPr>
        <p:cxnSp>
          <p:nvCxnSpPr>
            <p:cNvPr id="17" name="直接连接符 16"/>
            <p:cNvCxnSpPr/>
            <p:nvPr/>
          </p:nvCxnSpPr>
          <p:spPr>
            <a:xfrm>
              <a:off x="3726479" y="1892300"/>
              <a:ext cx="0" cy="3708400"/>
            </a:xfrm>
            <a:prstGeom prst="line">
              <a:avLst/>
            </a:prstGeom>
            <a:grpFill/>
            <a:ln w="19050" cap="flat" cmpd="sng" algn="ctr">
              <a:solidFill>
                <a:srgbClr val="F7AB18"/>
              </a:solidFill>
              <a:prstDash val="solid"/>
              <a:miter lim="800000"/>
            </a:ln>
            <a:effectLst/>
          </p:spPr>
        </p:cxnSp>
        <p:sp>
          <p:nvSpPr>
            <p:cNvPr id="18" name="椭圆 17"/>
            <p:cNvSpPr/>
            <p:nvPr/>
          </p:nvSpPr>
          <p:spPr>
            <a:xfrm>
              <a:off x="3615799" y="4649591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HK" altLang="en-US" kern="0" smtClean="0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615799" y="2622105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HK" altLang="en-US" kern="0" smtClean="0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615799" y="3635820"/>
              <a:ext cx="221360" cy="22136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HK" altLang="en-US" kern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 flipV="1">
            <a:off x="7496199" y="6214843"/>
            <a:ext cx="720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162221" y="5950633"/>
            <a:ext cx="4519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杨澜：知名</a:t>
            </a:r>
            <a:r>
              <a: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媒体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人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91337" y="2909010"/>
            <a:ext cx="1900800" cy="1900800"/>
          </a:xfrm>
          <a:prstGeom prst="ellipse">
            <a:avLst/>
          </a:pr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杨澜</a:t>
            </a:r>
          </a:p>
        </p:txBody>
      </p:sp>
      <p:sp>
        <p:nvSpPr>
          <p:cNvPr id="24" name="椭圆 23"/>
          <p:cNvSpPr/>
          <p:nvPr/>
        </p:nvSpPr>
        <p:spPr>
          <a:xfrm>
            <a:off x="1534737" y="2753364"/>
            <a:ext cx="2214000" cy="2214000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203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719965" y="2743192"/>
            <a:ext cx="2250830" cy="2250830"/>
            <a:chOff x="874713" y="2743192"/>
            <a:chExt cx="2250830" cy="2250830"/>
          </a:xfrm>
        </p:grpSpPr>
        <p:sp>
          <p:nvSpPr>
            <p:cNvPr id="5" name="同心圆 4"/>
            <p:cNvSpPr/>
            <p:nvPr/>
          </p:nvSpPr>
          <p:spPr>
            <a:xfrm>
              <a:off x="874713" y="2743192"/>
              <a:ext cx="2250830" cy="2250830"/>
            </a:xfrm>
            <a:prstGeom prst="donut">
              <a:avLst>
                <a:gd name="adj" fmla="val 4881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1195758" y="3854548"/>
              <a:ext cx="1476000" cy="36000"/>
            </a:xfrm>
            <a:custGeom>
              <a:avLst/>
              <a:gdLst>
                <a:gd name="connsiteX0" fmla="*/ 0 w 1603717"/>
                <a:gd name="connsiteY0" fmla="*/ 0 h 45719"/>
                <a:gd name="connsiteX1" fmla="*/ 1603717 w 1603717"/>
                <a:gd name="connsiteY1" fmla="*/ 0 h 45719"/>
                <a:gd name="connsiteX2" fmla="*/ 1603717 w 1603717"/>
                <a:gd name="connsiteY2" fmla="*/ 45719 h 45719"/>
                <a:gd name="connsiteX3" fmla="*/ 0 w 1603717"/>
                <a:gd name="connsiteY3" fmla="*/ 45719 h 45719"/>
                <a:gd name="connsiteX4" fmla="*/ 0 w 1603717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717" h="45719">
                  <a:moveTo>
                    <a:pt x="0" y="0"/>
                  </a:moveTo>
                  <a:lnTo>
                    <a:pt x="1603717" y="0"/>
                  </a:lnTo>
                  <a:lnTo>
                    <a:pt x="1603717" y="45719"/>
                  </a:lnTo>
                  <a:lnTo>
                    <a:pt x="0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37957" y="3198167"/>
              <a:ext cx="142083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农业革命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37957" y="4114807"/>
              <a:ext cx="142083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农耕技术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200273" y="2743184"/>
            <a:ext cx="2250830" cy="2250830"/>
            <a:chOff x="9115865" y="2743184"/>
            <a:chExt cx="2250830" cy="2250830"/>
          </a:xfrm>
        </p:grpSpPr>
        <p:sp>
          <p:nvSpPr>
            <p:cNvPr id="8" name="同心圆 7"/>
            <p:cNvSpPr/>
            <p:nvPr/>
          </p:nvSpPr>
          <p:spPr>
            <a:xfrm>
              <a:off x="9115865" y="2743184"/>
              <a:ext cx="2250830" cy="2250830"/>
            </a:xfrm>
            <a:prstGeom prst="donut">
              <a:avLst>
                <a:gd name="adj" fmla="val 4881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9504241" y="3854548"/>
              <a:ext cx="1476000" cy="36000"/>
            </a:xfrm>
            <a:custGeom>
              <a:avLst/>
              <a:gdLst>
                <a:gd name="connsiteX0" fmla="*/ 0 w 1637371"/>
                <a:gd name="connsiteY0" fmla="*/ 0 h 45719"/>
                <a:gd name="connsiteX1" fmla="*/ 1637371 w 1637371"/>
                <a:gd name="connsiteY1" fmla="*/ 0 h 45719"/>
                <a:gd name="connsiteX2" fmla="*/ 1637371 w 1637371"/>
                <a:gd name="connsiteY2" fmla="*/ 45719 h 45719"/>
                <a:gd name="connsiteX3" fmla="*/ 0 w 1637371"/>
                <a:gd name="connsiteY3" fmla="*/ 45719 h 45719"/>
                <a:gd name="connsiteX4" fmla="*/ 0 w 1637371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7371" h="45719">
                  <a:moveTo>
                    <a:pt x="0" y="0"/>
                  </a:moveTo>
                  <a:lnTo>
                    <a:pt x="1637371" y="0"/>
                  </a:lnTo>
                  <a:lnTo>
                    <a:pt x="1637371" y="45719"/>
                  </a:lnTo>
                  <a:lnTo>
                    <a:pt x="0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404249" y="4114807"/>
              <a:ext cx="172329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互联网技术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530861" y="3206173"/>
              <a:ext cx="142083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网络革命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373503" y="2743192"/>
            <a:ext cx="2250830" cy="2250830"/>
            <a:chOff x="6368815" y="2743192"/>
            <a:chExt cx="2250830" cy="2250830"/>
          </a:xfrm>
        </p:grpSpPr>
        <p:sp>
          <p:nvSpPr>
            <p:cNvPr id="7" name="同心圆 6"/>
            <p:cNvSpPr/>
            <p:nvPr/>
          </p:nvSpPr>
          <p:spPr>
            <a:xfrm>
              <a:off x="6368815" y="2743192"/>
              <a:ext cx="2250830" cy="2250830"/>
            </a:xfrm>
            <a:prstGeom prst="donut">
              <a:avLst>
                <a:gd name="adj" fmla="val 4881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6734746" y="3854548"/>
              <a:ext cx="1476000" cy="36000"/>
            </a:xfrm>
            <a:custGeom>
              <a:avLst/>
              <a:gdLst>
                <a:gd name="connsiteX0" fmla="*/ 0 w 1395883"/>
                <a:gd name="connsiteY0" fmla="*/ 0 h 45719"/>
                <a:gd name="connsiteX1" fmla="*/ 1395883 w 1395883"/>
                <a:gd name="connsiteY1" fmla="*/ 0 h 45719"/>
                <a:gd name="connsiteX2" fmla="*/ 1395883 w 1395883"/>
                <a:gd name="connsiteY2" fmla="*/ 45719 h 45719"/>
                <a:gd name="connsiteX3" fmla="*/ 0 w 1395883"/>
                <a:gd name="connsiteY3" fmla="*/ 45719 h 45719"/>
                <a:gd name="connsiteX4" fmla="*/ 0 w 1395883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5883" h="45719">
                  <a:moveTo>
                    <a:pt x="0" y="0"/>
                  </a:moveTo>
                  <a:lnTo>
                    <a:pt x="1395883" y="0"/>
                  </a:lnTo>
                  <a:lnTo>
                    <a:pt x="1395883" y="45719"/>
                  </a:lnTo>
                  <a:lnTo>
                    <a:pt x="0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614995" y="4114807"/>
              <a:ext cx="18358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计算机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技术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594228" y="3206173"/>
              <a:ext cx="17635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信息化革命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546734" y="2743192"/>
            <a:ext cx="2250830" cy="2250830"/>
            <a:chOff x="3621764" y="2743192"/>
            <a:chExt cx="2250830" cy="2250830"/>
          </a:xfrm>
        </p:grpSpPr>
        <p:sp>
          <p:nvSpPr>
            <p:cNvPr id="6" name="同心圆 5"/>
            <p:cNvSpPr/>
            <p:nvPr/>
          </p:nvSpPr>
          <p:spPr>
            <a:xfrm>
              <a:off x="3621764" y="2743192"/>
              <a:ext cx="2250830" cy="2250830"/>
            </a:xfrm>
            <a:prstGeom prst="donut">
              <a:avLst>
                <a:gd name="adj" fmla="val 4881"/>
              </a:avLst>
            </a:prstGeom>
            <a:solidFill>
              <a:srgbClr val="F7AB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3965252" y="3854548"/>
              <a:ext cx="1476000" cy="36000"/>
            </a:xfrm>
            <a:custGeom>
              <a:avLst/>
              <a:gdLst>
                <a:gd name="connsiteX0" fmla="*/ 0 w 1343284"/>
                <a:gd name="connsiteY0" fmla="*/ 0 h 45719"/>
                <a:gd name="connsiteX1" fmla="*/ 1343284 w 1343284"/>
                <a:gd name="connsiteY1" fmla="*/ 0 h 45719"/>
                <a:gd name="connsiteX2" fmla="*/ 1343284 w 1343284"/>
                <a:gd name="connsiteY2" fmla="*/ 45719 h 45719"/>
                <a:gd name="connsiteX3" fmla="*/ 0 w 1343284"/>
                <a:gd name="connsiteY3" fmla="*/ 45719 h 45719"/>
                <a:gd name="connsiteX4" fmla="*/ 0 w 134328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84" h="45719">
                  <a:moveTo>
                    <a:pt x="0" y="0"/>
                  </a:moveTo>
                  <a:lnTo>
                    <a:pt x="1343284" y="0"/>
                  </a:lnTo>
                  <a:lnTo>
                    <a:pt x="1343284" y="45719"/>
                  </a:lnTo>
                  <a:lnTo>
                    <a:pt x="0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877495" y="4114807"/>
              <a:ext cx="17214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蒸汽机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技术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036760" y="3206173"/>
              <a:ext cx="142083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工业革命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40" name="任意多边形 39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文本框 40"/>
          <p:cNvSpPr txBox="1"/>
          <p:nvPr/>
        </p:nvSpPr>
        <p:spPr>
          <a:xfrm>
            <a:off x="4368800" y="379230"/>
            <a:ext cx="340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时代的革命</a:t>
            </a:r>
            <a:endParaRPr lang="zh-CN" altLang="en-US" sz="4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825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4285291" y="-14068"/>
            <a:ext cx="3606689" cy="2208628"/>
          </a:xfrm>
          <a:custGeom>
            <a:avLst/>
            <a:gdLst>
              <a:gd name="connsiteX0" fmla="*/ 3606688 w 3606689"/>
              <a:gd name="connsiteY0" fmla="*/ 2476727 h 2476727"/>
              <a:gd name="connsiteX1" fmla="*/ 0 w 3606689"/>
              <a:gd name="connsiteY1" fmla="*/ 2476727 h 2476727"/>
              <a:gd name="connsiteX2" fmla="*/ 0 w 3606689"/>
              <a:gd name="connsiteY2" fmla="*/ 858942 h 2476727"/>
              <a:gd name="connsiteX3" fmla="*/ 9 w 3606689"/>
              <a:gd name="connsiteY3" fmla="*/ 858942 h 2476727"/>
              <a:gd name="connsiteX4" fmla="*/ 1803346 w 3606689"/>
              <a:gd name="connsiteY4" fmla="*/ 0 h 2476727"/>
              <a:gd name="connsiteX5" fmla="*/ 3606683 w 3606689"/>
              <a:gd name="connsiteY5" fmla="*/ 858942 h 2476727"/>
              <a:gd name="connsiteX6" fmla="*/ 3606688 w 3606689"/>
              <a:gd name="connsiteY6" fmla="*/ 858942 h 2476727"/>
              <a:gd name="connsiteX7" fmla="*/ 3606688 w 3606689"/>
              <a:gd name="connsiteY7" fmla="*/ 858945 h 2476727"/>
              <a:gd name="connsiteX8" fmla="*/ 3606689 w 3606689"/>
              <a:gd name="connsiteY8" fmla="*/ 858945 h 2476727"/>
              <a:gd name="connsiteX9" fmla="*/ 3606688 w 3606689"/>
              <a:gd name="connsiteY9" fmla="*/ 858945 h 247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6689" h="2476727">
                <a:moveTo>
                  <a:pt x="3606688" y="2476727"/>
                </a:moveTo>
                <a:lnTo>
                  <a:pt x="0" y="2476727"/>
                </a:lnTo>
                <a:lnTo>
                  <a:pt x="0" y="858942"/>
                </a:lnTo>
                <a:lnTo>
                  <a:pt x="9" y="858942"/>
                </a:lnTo>
                <a:lnTo>
                  <a:pt x="1803346" y="0"/>
                </a:lnTo>
                <a:lnTo>
                  <a:pt x="3606683" y="858942"/>
                </a:lnTo>
                <a:lnTo>
                  <a:pt x="3606688" y="858942"/>
                </a:lnTo>
                <a:lnTo>
                  <a:pt x="3606688" y="858945"/>
                </a:lnTo>
                <a:lnTo>
                  <a:pt x="3606689" y="858945"/>
                </a:lnTo>
                <a:lnTo>
                  <a:pt x="3606688" y="858945"/>
                </a:lnTo>
                <a:close/>
              </a:path>
            </a:pathLst>
          </a:custGeom>
          <a:solidFill>
            <a:srgbClr val="F7AB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144390" y="42203"/>
            <a:ext cx="388849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移动互联时代</a:t>
            </a:r>
            <a:r>
              <a:rPr lang="zh-CN" altLang="en-US" sz="4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羊年春</a:t>
            </a:r>
            <a:r>
              <a:rPr lang="zh-CN" altLang="en-US" sz="4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534737" y="2474464"/>
            <a:ext cx="9053421" cy="3977275"/>
            <a:chOff x="349196" y="244720"/>
            <a:chExt cx="10262193" cy="4609522"/>
          </a:xfrm>
        </p:grpSpPr>
        <p:sp>
          <p:nvSpPr>
            <p:cNvPr id="24" name="椭圆 23"/>
            <p:cNvSpPr/>
            <p:nvPr/>
          </p:nvSpPr>
          <p:spPr>
            <a:xfrm>
              <a:off x="526705" y="748344"/>
              <a:ext cx="2154586" cy="2202960"/>
            </a:xfrm>
            <a:prstGeom prst="ellipse">
              <a:avLst/>
            </a:prstGeom>
            <a:solidFill>
              <a:srgbClr val="FE5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红包</a:t>
              </a:r>
              <a:endPara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大战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49196" y="567955"/>
              <a:ext cx="2509603" cy="2565948"/>
            </a:xfrm>
            <a:prstGeom prst="ellipse">
              <a:avLst/>
            </a:prstGeom>
            <a:no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718522" y="3268778"/>
              <a:ext cx="1550649" cy="1585464"/>
              <a:chOff x="3394166" y="2628459"/>
              <a:chExt cx="1550649" cy="1585464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3511393" y="2752066"/>
                <a:ext cx="1326213" cy="1353879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QQ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394166" y="2628459"/>
                <a:ext cx="1550649" cy="1585464"/>
              </a:xfrm>
              <a:prstGeom prst="ellipse">
                <a:avLst/>
              </a:prstGeom>
              <a:noFill/>
              <a:ln w="3810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524559" y="2645235"/>
              <a:ext cx="1550650" cy="1585464"/>
              <a:chOff x="6524559" y="2645235"/>
              <a:chExt cx="1550650" cy="1585464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638409" y="2766667"/>
                <a:ext cx="1326213" cy="1353879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微博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6524559" y="2645235"/>
                <a:ext cx="1550650" cy="1585464"/>
              </a:xfrm>
              <a:prstGeom prst="ellipse">
                <a:avLst/>
              </a:prstGeom>
              <a:noFill/>
              <a:ln w="3810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060740" y="1193628"/>
              <a:ext cx="1550649" cy="1585464"/>
              <a:chOff x="7880874" y="1334176"/>
              <a:chExt cx="1550649" cy="1585464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7992288" y="1445591"/>
                <a:ext cx="1326213" cy="1353879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微信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7880874" y="1334176"/>
                <a:ext cx="1550649" cy="1585464"/>
              </a:xfrm>
              <a:prstGeom prst="ellipse">
                <a:avLst/>
              </a:prstGeom>
              <a:noFill/>
              <a:ln w="3810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886625" y="244720"/>
              <a:ext cx="1550649" cy="1585464"/>
              <a:chOff x="4886625" y="244720"/>
              <a:chExt cx="1550649" cy="158546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9348" y="362849"/>
                <a:ext cx="1326213" cy="1353879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支付宝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886625" y="244720"/>
                <a:ext cx="1550649" cy="1585464"/>
              </a:xfrm>
              <a:prstGeom prst="ellipse">
                <a:avLst/>
              </a:prstGeom>
              <a:noFill/>
              <a:ln w="3810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2" name="直接连接符 11"/>
            <p:cNvCxnSpPr/>
            <p:nvPr/>
          </p:nvCxnSpPr>
          <p:spPr>
            <a:xfrm>
              <a:off x="2418636" y="2887642"/>
              <a:ext cx="530548" cy="608665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2811422" y="1009647"/>
              <a:ext cx="2060874" cy="473816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endCxn id="21" idx="2"/>
            </p:cNvCxnSpPr>
            <p:nvPr/>
          </p:nvCxnSpPr>
          <p:spPr>
            <a:xfrm>
              <a:off x="2718522" y="2410751"/>
              <a:ext cx="3806037" cy="1027216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endCxn id="19" idx="2"/>
            </p:cNvCxnSpPr>
            <p:nvPr/>
          </p:nvCxnSpPr>
          <p:spPr>
            <a:xfrm>
              <a:off x="2835749" y="1968776"/>
              <a:ext cx="6224991" cy="17584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1338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03621f5df50d5099ae39b9e077429752aee1c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1193</Words>
  <Application>Microsoft Office PowerPoint</Application>
  <PresentationFormat>宽屏</PresentationFormat>
  <Paragraphs>288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新細明體</vt:lpstr>
      <vt:lpstr>方正苏新诗柳楷简体</vt:lpstr>
      <vt:lpstr>华文细黑</vt:lpstr>
      <vt:lpstr>迷你简习字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344</cp:revision>
  <dcterms:created xsi:type="dcterms:W3CDTF">2015-04-06T12:22:32Z</dcterms:created>
  <dcterms:modified xsi:type="dcterms:W3CDTF">2021-03-18T00:44:08Z</dcterms:modified>
</cp:coreProperties>
</file>