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57"/>
  </p:notesMasterIdLst>
  <p:sldIdLst>
    <p:sldId id="256" r:id="rId3"/>
    <p:sldId id="260" r:id="rId4"/>
    <p:sldId id="257" r:id="rId5"/>
    <p:sldId id="264" r:id="rId6"/>
    <p:sldId id="261" r:id="rId7"/>
    <p:sldId id="270" r:id="rId8"/>
    <p:sldId id="265" r:id="rId9"/>
    <p:sldId id="269" r:id="rId10"/>
    <p:sldId id="271" r:id="rId11"/>
    <p:sldId id="272" r:id="rId12"/>
    <p:sldId id="273" r:id="rId13"/>
    <p:sldId id="274" r:id="rId14"/>
    <p:sldId id="275" r:id="rId15"/>
    <p:sldId id="258" r:id="rId16"/>
    <p:sldId id="266" r:id="rId17"/>
    <p:sldId id="276" r:id="rId18"/>
    <p:sldId id="277" r:id="rId19"/>
    <p:sldId id="303" r:id="rId20"/>
    <p:sldId id="304" r:id="rId21"/>
    <p:sldId id="305" r:id="rId22"/>
    <p:sldId id="306" r:id="rId23"/>
    <p:sldId id="307" r:id="rId24"/>
    <p:sldId id="308" r:id="rId25"/>
    <p:sldId id="309" r:id="rId26"/>
    <p:sldId id="310" r:id="rId27"/>
    <p:sldId id="278" r:id="rId28"/>
    <p:sldId id="279" r:id="rId29"/>
    <p:sldId id="280" r:id="rId30"/>
    <p:sldId id="281" r:id="rId31"/>
    <p:sldId id="282" r:id="rId32"/>
    <p:sldId id="283" r:id="rId33"/>
    <p:sldId id="284" r:id="rId34"/>
    <p:sldId id="262" r:id="rId35"/>
    <p:sldId id="267" r:id="rId36"/>
    <p:sldId id="285" r:id="rId37"/>
    <p:sldId id="286" r:id="rId38"/>
    <p:sldId id="287" r:id="rId39"/>
    <p:sldId id="288" r:id="rId40"/>
    <p:sldId id="289" r:id="rId41"/>
    <p:sldId id="290" r:id="rId42"/>
    <p:sldId id="291" r:id="rId43"/>
    <p:sldId id="292" r:id="rId44"/>
    <p:sldId id="263" r:id="rId45"/>
    <p:sldId id="268" r:id="rId46"/>
    <p:sldId id="293" r:id="rId47"/>
    <p:sldId id="294" r:id="rId48"/>
    <p:sldId id="295" r:id="rId49"/>
    <p:sldId id="296" r:id="rId50"/>
    <p:sldId id="297" r:id="rId51"/>
    <p:sldId id="298" r:id="rId52"/>
    <p:sldId id="299" r:id="rId53"/>
    <p:sldId id="301" r:id="rId54"/>
    <p:sldId id="302" r:id="rId55"/>
    <p:sldId id="311" r:id="rId5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0253F"/>
    <a:srgbClr val="FFC000"/>
    <a:srgbClr val="57D3FF"/>
    <a:srgbClr val="F9F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7" autoAdjust="0"/>
    <p:restoredTop sz="96182" autoAdjust="0"/>
  </p:normalViewPr>
  <p:slideViewPr>
    <p:cSldViewPr>
      <p:cViewPr varScale="1">
        <p:scale>
          <a:sx n="138" d="100"/>
          <a:sy n="138" d="100"/>
        </p:scale>
        <p:origin x="960" y="11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pieChart>
        <c:varyColors val="1"/>
        <c:ser>
          <c:idx val="0"/>
          <c:order val="0"/>
          <c:tx>
            <c:strRef>
              <c:f>Sheet1!$B$1</c:f>
              <c:strCache>
                <c:ptCount val="1"/>
                <c:pt idx="0">
                  <c:v>列1</c:v>
                </c:pt>
              </c:strCache>
            </c:strRef>
          </c:tx>
          <c:dLbls>
            <c:dLbl>
              <c:idx val="0"/>
              <c:layout>
                <c:manualLayout>
                  <c:x val="-0.11005258674962042"/>
                  <c:y val="0.14219480148464231"/>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1675100228918323"/>
                  <c:y val="-0.27807624549653215"/>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6.6587337346604838E-2"/>
                  <c:y val="0.15958119165897666"/>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b="1"/>
                </a:pPr>
                <a:endParaRPr lang="zh-CN"/>
              </a:p>
            </c:txPr>
            <c:dLblPos val="bestFit"/>
            <c:showLegendKey val="0"/>
            <c:showVal val="1"/>
            <c:showCatName val="0"/>
            <c:showSerName val="0"/>
            <c:showPercent val="0"/>
            <c:showBubbleSize val="0"/>
            <c:showLeaderLines val="1"/>
            <c:extLst>
              <c:ext xmlns:c15="http://schemas.microsoft.com/office/drawing/2012/chart" uri="{CE6537A1-D6FC-4f65-9D91-7224C49458BB}"/>
            </c:extLst>
          </c:dLbls>
          <c:cat>
            <c:strRef>
              <c:f>Sheet1!$A$2:$A$4</c:f>
              <c:strCache>
                <c:ptCount val="3"/>
                <c:pt idx="0">
                  <c:v>最好的员工</c:v>
                </c:pt>
                <c:pt idx="1">
                  <c:v>中间的员工</c:v>
                </c:pt>
                <c:pt idx="2">
                  <c:v>最差的员工</c:v>
                </c:pt>
              </c:strCache>
            </c:strRef>
          </c:cat>
          <c:val>
            <c:numRef>
              <c:f>Sheet1!$B$2:$B$4</c:f>
              <c:numCache>
                <c:formatCode>0%</c:formatCode>
                <c:ptCount val="3"/>
                <c:pt idx="0">
                  <c:v>0.2</c:v>
                </c:pt>
                <c:pt idx="1">
                  <c:v>0.7</c:v>
                </c:pt>
                <c:pt idx="2">
                  <c:v>0.1</c:v>
                </c:pt>
              </c:numCache>
            </c:numRef>
          </c:val>
        </c:ser>
        <c:dLbls>
          <c:dLblPos val="bestFit"/>
          <c:showLegendKey val="0"/>
          <c:showVal val="1"/>
          <c:showCatName val="0"/>
          <c:showSerName val="0"/>
          <c:showPercent val="0"/>
          <c:showBubbleSize val="0"/>
          <c:showLeaderLines val="1"/>
        </c:dLbls>
        <c:firstSliceAng val="0"/>
      </c:pieChart>
    </c:plotArea>
    <c:legend>
      <c:legendPos val="r"/>
      <c:layout>
        <c:manualLayout>
          <c:xMode val="edge"/>
          <c:yMode val="edge"/>
          <c:x val="0.66824176600405172"/>
          <c:y val="0.36573855739384964"/>
          <c:w val="0.24901708452147292"/>
          <c:h val="0.28292009504612864"/>
        </c:manualLayout>
      </c:layout>
      <c:overlay val="0"/>
    </c:legend>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pieChart>
        <c:varyColors val="1"/>
        <c:ser>
          <c:idx val="0"/>
          <c:order val="0"/>
          <c:tx>
            <c:strRef>
              <c:f>Sheet1!$B$1</c:f>
              <c:strCache>
                <c:ptCount val="1"/>
                <c:pt idx="0">
                  <c:v>列1</c:v>
                </c:pt>
              </c:strCache>
            </c:strRef>
          </c:tx>
          <c:dLbls>
            <c:dLbl>
              <c:idx val="0"/>
              <c:layout>
                <c:manualLayout>
                  <c:x val="-0.11005258674962042"/>
                  <c:y val="0.14219480148464231"/>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1675100228918323"/>
                  <c:y val="-0.27807624549653215"/>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6.6587337346604838E-2"/>
                  <c:y val="0.15958119165897666"/>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b="1"/>
                </a:pPr>
                <a:endParaRPr lang="zh-CN"/>
              </a:p>
            </c:txPr>
            <c:dLblPos val="bestFit"/>
            <c:showLegendKey val="0"/>
            <c:showVal val="1"/>
            <c:showCatName val="0"/>
            <c:showSerName val="0"/>
            <c:showPercent val="0"/>
            <c:showBubbleSize val="0"/>
            <c:showLeaderLines val="1"/>
            <c:extLst>
              <c:ext xmlns:c15="http://schemas.microsoft.com/office/drawing/2012/chart" uri="{CE6537A1-D6FC-4f65-9D91-7224C49458BB}"/>
            </c:extLst>
          </c:dLbls>
          <c:cat>
            <c:strRef>
              <c:f>Sheet1!$A$2:$A$4</c:f>
              <c:strCache>
                <c:ptCount val="3"/>
                <c:pt idx="0">
                  <c:v>和珅型</c:v>
                </c:pt>
                <c:pt idx="1">
                  <c:v>无为型</c:v>
                </c:pt>
                <c:pt idx="2">
                  <c:v>魏征型</c:v>
                </c:pt>
              </c:strCache>
            </c:strRef>
          </c:cat>
          <c:val>
            <c:numRef>
              <c:f>Sheet1!$B$2:$B$4</c:f>
              <c:numCache>
                <c:formatCode>0%</c:formatCode>
                <c:ptCount val="3"/>
                <c:pt idx="0">
                  <c:v>0.2</c:v>
                </c:pt>
                <c:pt idx="1">
                  <c:v>0.7</c:v>
                </c:pt>
                <c:pt idx="2">
                  <c:v>0.1</c:v>
                </c:pt>
              </c:numCache>
            </c:numRef>
          </c:val>
        </c:ser>
        <c:dLbls>
          <c:dLblPos val="bestFit"/>
          <c:showLegendKey val="0"/>
          <c:showVal val="1"/>
          <c:showCatName val="0"/>
          <c:showSerName val="0"/>
          <c:showPercent val="0"/>
          <c:showBubbleSize val="0"/>
          <c:showLeaderLines val="1"/>
        </c:dLbls>
        <c:firstSliceAng val="0"/>
      </c:pieChart>
    </c:plotArea>
    <c:legend>
      <c:legendPos val="r"/>
      <c:layout>
        <c:manualLayout>
          <c:xMode val="edge"/>
          <c:yMode val="edge"/>
          <c:x val="0.66824176600405172"/>
          <c:y val="0.36573855739384964"/>
          <c:w val="0.24901708452147292"/>
          <c:h val="0.28292009504612864"/>
        </c:manualLayout>
      </c:layout>
      <c:overlay val="0"/>
    </c:legend>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39F845-F9B9-4223-A32B-1F53ADD64E0F}" type="datetimeFigureOut">
              <a:rPr lang="zh-CN" altLang="en-US" smtClean="0"/>
              <a:t>2021/3/18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058902-8497-4C23-9724-ED937278E8AC}" type="slidenum">
              <a:rPr lang="zh-CN" altLang="en-US" smtClean="0"/>
              <a:t>‹#›</a:t>
            </a:fld>
            <a:endParaRPr lang="zh-CN" altLang="en-US"/>
          </a:p>
        </p:txBody>
      </p:sp>
    </p:spTree>
    <p:extLst>
      <p:ext uri="{BB962C8B-B14F-4D97-AF65-F5344CB8AC3E}">
        <p14:creationId xmlns:p14="http://schemas.microsoft.com/office/powerpoint/2010/main" val="3007672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B058902-8497-4C23-9724-ED937278E8AC}" type="slidenum">
              <a:rPr lang="zh-CN" altLang="en-US" smtClean="0"/>
              <a:t>4</a:t>
            </a:fld>
            <a:endParaRPr lang="zh-CN" altLang="en-US"/>
          </a:p>
        </p:txBody>
      </p:sp>
    </p:spTree>
    <p:extLst>
      <p:ext uri="{BB962C8B-B14F-4D97-AF65-F5344CB8AC3E}">
        <p14:creationId xmlns:p14="http://schemas.microsoft.com/office/powerpoint/2010/main" val="3586669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文化具体化</a:t>
            </a:r>
            <a:endParaRPr lang="zh-CN" altLang="en-US" dirty="0"/>
          </a:p>
        </p:txBody>
      </p:sp>
      <p:sp>
        <p:nvSpPr>
          <p:cNvPr id="4" name="灯片编号占位符 3"/>
          <p:cNvSpPr>
            <a:spLocks noGrp="1"/>
          </p:cNvSpPr>
          <p:nvPr>
            <p:ph type="sldNum" sz="quarter" idx="10"/>
          </p:nvPr>
        </p:nvSpPr>
        <p:spPr/>
        <p:txBody>
          <a:bodyPr/>
          <a:lstStyle/>
          <a:p>
            <a:fld id="{EB058902-8497-4C23-9724-ED937278E8AC}" type="slidenum">
              <a:rPr lang="zh-CN" altLang="en-US" smtClean="0"/>
              <a:t>8</a:t>
            </a:fld>
            <a:endParaRPr lang="zh-CN" altLang="en-US"/>
          </a:p>
        </p:txBody>
      </p:sp>
    </p:spTree>
    <p:extLst>
      <p:ext uri="{BB962C8B-B14F-4D97-AF65-F5344CB8AC3E}">
        <p14:creationId xmlns:p14="http://schemas.microsoft.com/office/powerpoint/2010/main" val="3847462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B058902-8497-4C23-9724-ED937278E8AC}" type="slidenum">
              <a:rPr lang="zh-CN" altLang="en-US" smtClean="0"/>
              <a:t>16</a:t>
            </a:fld>
            <a:endParaRPr lang="zh-CN" altLang="en-US"/>
          </a:p>
        </p:txBody>
      </p:sp>
    </p:spTree>
    <p:extLst>
      <p:ext uri="{BB962C8B-B14F-4D97-AF65-F5344CB8AC3E}">
        <p14:creationId xmlns:p14="http://schemas.microsoft.com/office/powerpoint/2010/main" val="2907860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案例：两家小店</a:t>
            </a:r>
            <a:endParaRPr lang="zh-CN" altLang="en-US" dirty="0"/>
          </a:p>
        </p:txBody>
      </p:sp>
      <p:sp>
        <p:nvSpPr>
          <p:cNvPr id="4" name="灯片编号占位符 3"/>
          <p:cNvSpPr>
            <a:spLocks noGrp="1"/>
          </p:cNvSpPr>
          <p:nvPr>
            <p:ph type="sldNum" sz="quarter" idx="10"/>
          </p:nvPr>
        </p:nvSpPr>
        <p:spPr/>
        <p:txBody>
          <a:bodyPr/>
          <a:lstStyle/>
          <a:p>
            <a:fld id="{EB058902-8497-4C23-9724-ED937278E8AC}" type="slidenum">
              <a:rPr lang="zh-CN" altLang="en-US" smtClean="0"/>
              <a:t>36</a:t>
            </a:fld>
            <a:endParaRPr lang="zh-CN" altLang="en-US"/>
          </a:p>
        </p:txBody>
      </p:sp>
    </p:spTree>
    <p:extLst>
      <p:ext uri="{BB962C8B-B14F-4D97-AF65-F5344CB8AC3E}">
        <p14:creationId xmlns:p14="http://schemas.microsoft.com/office/powerpoint/2010/main" val="404607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75931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246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0453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334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495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682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6176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3647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1915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6545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7268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4" name="图片 13"/>
          <p:cNvPicPr>
            <a:picLocks noChangeAspect="1"/>
          </p:cNvPicPr>
          <p:nvPr userDrawn="1"/>
        </p:nvPicPr>
        <p:blipFill rotWithShape="1">
          <a:blip r:embed="rId2" cstate="print">
            <a:extLst>
              <a:ext uri="{28A0092B-C50C-407E-A947-70E740481C1C}">
                <a14:useLocalDpi xmlns:a14="http://schemas.microsoft.com/office/drawing/2010/main" val="0"/>
              </a:ext>
            </a:extLst>
          </a:blip>
          <a:srcRect l="24784" t="26667" r="7863" b="19201"/>
          <a:stretch/>
        </p:blipFill>
        <p:spPr>
          <a:xfrm>
            <a:off x="7789979" y="3817866"/>
            <a:ext cx="1339035" cy="1325634"/>
          </a:xfrm>
          <a:prstGeom prst="rect">
            <a:avLst/>
          </a:prstGeom>
        </p:spPr>
      </p:pic>
      <p:sp>
        <p:nvSpPr>
          <p:cNvPr id="15" name="灯片编号占位符 3"/>
          <p:cNvSpPr>
            <a:spLocks noGrp="1"/>
          </p:cNvSpPr>
          <p:nvPr>
            <p:ph type="sldNum" sz="quarter" idx="12"/>
          </p:nvPr>
        </p:nvSpPr>
        <p:spPr>
          <a:xfrm>
            <a:off x="8460432" y="4587974"/>
            <a:ext cx="527128" cy="273844"/>
          </a:xfrm>
        </p:spPr>
        <p:txBody>
          <a:bodyPr/>
          <a:lstStyle>
            <a:lvl1pPr algn="ctr">
              <a:defRPr sz="1600">
                <a:solidFill>
                  <a:schemeClr val="tx1"/>
                </a:solidFill>
              </a:defRPr>
            </a:lvl1pPr>
          </a:lstStyle>
          <a:p>
            <a:fld id="{0C913308-F349-4B6D-A68A-DD1791B4A57B}" type="slidenum">
              <a:rPr lang="zh-CN" altLang="en-US" smtClean="0"/>
              <a:pPr/>
              <a:t>‹#›</a:t>
            </a:fld>
            <a:endParaRPr lang="zh-CN" alt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print">
            <a:extLst>
              <a:ext uri="{28A0092B-C50C-407E-A947-70E740481C1C}">
                <a14:useLocalDpi xmlns:a14="http://schemas.microsoft.com/office/drawing/2010/main" val="0"/>
              </a:ext>
            </a:extLst>
          </a:blip>
          <a:srcRect l="24784" t="26936" r="8526" b="19200"/>
          <a:stretch/>
        </p:blipFill>
        <p:spPr>
          <a:xfrm>
            <a:off x="7812360" y="3817864"/>
            <a:ext cx="1321216" cy="1314435"/>
          </a:xfrm>
          <a:prstGeom prst="rect">
            <a:avLst/>
          </a:prstGeom>
        </p:spPr>
      </p:pic>
      <p:sp>
        <p:nvSpPr>
          <p:cNvPr id="10" name="灯片编号占位符 3"/>
          <p:cNvSpPr>
            <a:spLocks noGrp="1"/>
          </p:cNvSpPr>
          <p:nvPr>
            <p:ph type="sldNum" sz="quarter" idx="12"/>
          </p:nvPr>
        </p:nvSpPr>
        <p:spPr>
          <a:xfrm>
            <a:off x="8509368" y="4587974"/>
            <a:ext cx="527128" cy="273844"/>
          </a:xfrm>
        </p:spPr>
        <p:txBody>
          <a:bodyPr/>
          <a:lstStyle>
            <a:lvl1pPr algn="ctr">
              <a:defRPr sz="1600">
                <a:solidFill>
                  <a:schemeClr val="tx1"/>
                </a:solidFill>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159609674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25780" t="27205" r="8526" b="19200"/>
          <a:stretch/>
        </p:blipFill>
        <p:spPr>
          <a:xfrm>
            <a:off x="7809832" y="3817867"/>
            <a:ext cx="1319181" cy="1325634"/>
          </a:xfrm>
          <a:prstGeom prst="rect">
            <a:avLst/>
          </a:prstGeom>
        </p:spPr>
      </p:pic>
      <p:sp>
        <p:nvSpPr>
          <p:cNvPr id="10" name="灯片编号占位符 3"/>
          <p:cNvSpPr>
            <a:spLocks noGrp="1"/>
          </p:cNvSpPr>
          <p:nvPr>
            <p:ph type="sldNum" sz="quarter" idx="12"/>
          </p:nvPr>
        </p:nvSpPr>
        <p:spPr>
          <a:xfrm>
            <a:off x="8460432" y="4587974"/>
            <a:ext cx="527128" cy="273844"/>
          </a:xfrm>
        </p:spPr>
        <p:txBody>
          <a:bodyPr/>
          <a:lstStyle>
            <a:lvl1pPr algn="ctr">
              <a:defRPr sz="1600">
                <a:solidFill>
                  <a:schemeClr val="tx1"/>
                </a:solidFill>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416730600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print">
            <a:extLst>
              <a:ext uri="{28A0092B-C50C-407E-A947-70E740481C1C}">
                <a14:useLocalDpi xmlns:a14="http://schemas.microsoft.com/office/drawing/2010/main" val="0"/>
              </a:ext>
            </a:extLst>
          </a:blip>
          <a:srcRect l="25780" t="26397" r="9854" b="19200"/>
          <a:stretch/>
        </p:blipFill>
        <p:spPr>
          <a:xfrm>
            <a:off x="7809832" y="3811483"/>
            <a:ext cx="1299192" cy="1352555"/>
          </a:xfrm>
          <a:prstGeom prst="rect">
            <a:avLst/>
          </a:prstGeom>
        </p:spPr>
      </p:pic>
      <p:sp>
        <p:nvSpPr>
          <p:cNvPr id="10" name="灯片编号占位符 3"/>
          <p:cNvSpPr>
            <a:spLocks noGrp="1"/>
          </p:cNvSpPr>
          <p:nvPr>
            <p:ph type="sldNum" sz="quarter" idx="12"/>
          </p:nvPr>
        </p:nvSpPr>
        <p:spPr>
          <a:xfrm>
            <a:off x="8460432" y="4587974"/>
            <a:ext cx="527128" cy="273844"/>
          </a:xfrm>
        </p:spPr>
        <p:txBody>
          <a:bodyPr/>
          <a:lstStyle>
            <a:lvl1pPr algn="ctr">
              <a:defRPr sz="1600">
                <a:solidFill>
                  <a:schemeClr val="tx1"/>
                </a:solidFill>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357603622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6" name="椭圆 5"/>
          <p:cNvSpPr/>
          <p:nvPr userDrawn="1"/>
        </p:nvSpPr>
        <p:spPr>
          <a:xfrm>
            <a:off x="-3564904" y="1001785"/>
            <a:ext cx="3154141" cy="315414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userDrawn="1"/>
        </p:nvSpPr>
        <p:spPr>
          <a:xfrm>
            <a:off x="-3276872" y="25623"/>
            <a:ext cx="1728192" cy="3770263"/>
          </a:xfrm>
          <a:prstGeom prst="rect">
            <a:avLst/>
          </a:prstGeom>
          <a:noFill/>
        </p:spPr>
        <p:txBody>
          <a:bodyPr wrap="square" rtlCol="0">
            <a:spAutoFit/>
          </a:bodyPr>
          <a:lstStyle/>
          <a:p>
            <a:r>
              <a:rPr lang="en-US" altLang="zh-CN" sz="23900" b="1" dirty="0" smtClean="0">
                <a:solidFill>
                  <a:srgbClr val="FFC000"/>
                </a:solidFill>
                <a:latin typeface="MS Mincho" pitchFamily="49" charset="-128"/>
                <a:ea typeface="MS Mincho" pitchFamily="49" charset="-128"/>
              </a:rPr>
              <a:t>w</a:t>
            </a:r>
            <a:endParaRPr lang="zh-CN" altLang="en-US" sz="23900" b="1" dirty="0">
              <a:solidFill>
                <a:srgbClr val="FFC000"/>
              </a:solidFill>
              <a:latin typeface="MS Mincho" pitchFamily="49" charset="-128"/>
              <a:ea typeface="MS Mincho" pitchFamily="49" charset="-128"/>
            </a:endParaRPr>
          </a:p>
        </p:txBody>
      </p:sp>
      <p:sp>
        <p:nvSpPr>
          <p:cNvPr id="8" name="矩形 7"/>
          <p:cNvSpPr/>
          <p:nvPr userDrawn="1"/>
        </p:nvSpPr>
        <p:spPr>
          <a:xfrm>
            <a:off x="-2088740" y="1969839"/>
            <a:ext cx="1188132" cy="3780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2400" b="1" dirty="0" smtClean="0">
                <a:solidFill>
                  <a:srgbClr val="FFC000"/>
                </a:solidFill>
                <a:ea typeface="MS Mincho" pitchFamily="49" charset="-128"/>
              </a:rPr>
              <a:t>INNING</a:t>
            </a:r>
            <a:endParaRPr lang="zh-CN" altLang="en-US" sz="2400" b="1" dirty="0">
              <a:solidFill>
                <a:srgbClr val="FFC000"/>
              </a:solidFill>
              <a:ea typeface="MS Mincho" pitchFamily="49" charset="-128"/>
            </a:endParaRPr>
          </a:p>
        </p:txBody>
      </p:sp>
      <p:sp>
        <p:nvSpPr>
          <p:cNvPr id="9" name="椭圆 8"/>
          <p:cNvSpPr/>
          <p:nvPr userDrawn="1"/>
        </p:nvSpPr>
        <p:spPr>
          <a:xfrm>
            <a:off x="-1836712" y="2658828"/>
            <a:ext cx="1159037" cy="115903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2021/3/18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8534115" y="4674170"/>
            <a:ext cx="527128" cy="273844"/>
          </a:xfrm>
        </p:spPr>
        <p:txBody>
          <a:bodyPr/>
          <a:lstStyle>
            <a:lvl1pPr algn="ctr">
              <a:defRPr sz="1600">
                <a:solidFill>
                  <a:schemeClr val="bg1"/>
                </a:solidFill>
              </a:defRPr>
            </a:lvl1pPr>
          </a:lstStyle>
          <a:p>
            <a:fld id="{0C913308-F349-4B6D-A68A-DD1791B4A57B}" type="slidenum">
              <a:rPr lang="zh-CN" altLang="en-US" smtClean="0"/>
              <a:pPr/>
              <a:t>‹#›</a:t>
            </a:fld>
            <a:endParaRPr lang="zh-CN" altLang="en-US" dirty="0"/>
          </a:p>
        </p:txBody>
      </p:sp>
      <p:sp>
        <p:nvSpPr>
          <p:cNvPr id="5" name="矩形 4"/>
          <p:cNvSpPr/>
          <p:nvPr userDrawn="1"/>
        </p:nvSpPr>
        <p:spPr>
          <a:xfrm>
            <a:off x="4507" y="4513597"/>
            <a:ext cx="8478221" cy="629903"/>
          </a:xfrm>
          <a:prstGeom prst="rect">
            <a:avLst/>
          </a:prstGeom>
          <a:solidFill>
            <a:schemeClr val="tx2">
              <a:lumMod val="75000"/>
            </a:scheme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onstantia"/>
              <a:ea typeface="微软雅黑"/>
              <a:cs typeface="+mn-cs"/>
            </a:endParaRPr>
          </a:p>
        </p:txBody>
      </p:sp>
      <p:sp>
        <p:nvSpPr>
          <p:cNvPr id="7" name="椭圆 6"/>
          <p:cNvSpPr/>
          <p:nvPr userDrawn="1"/>
        </p:nvSpPr>
        <p:spPr>
          <a:xfrm>
            <a:off x="8388424" y="4513596"/>
            <a:ext cx="629903" cy="62990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6" name="椭圆 5"/>
          <p:cNvSpPr/>
          <p:nvPr userDrawn="1"/>
        </p:nvSpPr>
        <p:spPr>
          <a:xfrm>
            <a:off x="8482728" y="4513596"/>
            <a:ext cx="629903" cy="629903"/>
          </a:xfrm>
          <a:prstGeom prst="ellipse">
            <a:avLst/>
          </a:prstGeom>
          <a:solidFill>
            <a:schemeClr val="tx2">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46822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468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2021/3/18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1" r:id="rId4"/>
    <p:sldLayoutId id="2147483663" r:id="rId5"/>
    <p:sldLayoutId id="2147483654" r:id="rId6"/>
    <p:sldLayoutId id="2147483655" r:id="rId7"/>
    <p:sldLayoutId id="2147483660"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39550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 Id="rId6" Type="http://schemas.openxmlformats.org/officeDocument/2006/relationships/image" Target="../media/image39.jpg"/><Relationship Id="rId5" Type="http://schemas.openxmlformats.org/officeDocument/2006/relationships/image" Target="../media/image38.jpeg"/><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4.xml"/><Relationship Id="rId4" Type="http://schemas.openxmlformats.org/officeDocument/2006/relationships/image" Target="../media/image48.jpeg"/></Relationships>
</file>

<file path=ppt/slides/_rels/slide3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3.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46.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8.xml"/><Relationship Id="rId5" Type="http://schemas.openxmlformats.org/officeDocument/2006/relationships/image" Target="../media/image72.png"/><Relationship Id="rId4" Type="http://schemas.openxmlformats.org/officeDocument/2006/relationships/image" Target="../media/image71.jpeg"/></Relationships>
</file>

<file path=ppt/slides/_rels/slide5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507" y="2463738"/>
            <a:ext cx="9144000" cy="1674019"/>
          </a:xfrm>
          <a:prstGeom prst="rect">
            <a:avLst/>
          </a:prstGeom>
          <a:solidFill>
            <a:schemeClr val="tx2">
              <a:lumMod val="75000"/>
            </a:scheme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onstantia"/>
              <a:ea typeface="微软雅黑"/>
              <a:cs typeface="+mn-cs"/>
            </a:endParaRPr>
          </a:p>
        </p:txBody>
      </p:sp>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l="33753" t="38345" r="16944" b="34770"/>
          <a:stretch/>
        </p:blipFill>
        <p:spPr>
          <a:xfrm>
            <a:off x="251520" y="771550"/>
            <a:ext cx="4180971" cy="2106251"/>
          </a:xfrm>
          <a:prstGeom prst="rect">
            <a:avLst/>
          </a:prstGeom>
        </p:spPr>
      </p:pic>
      <p:sp>
        <p:nvSpPr>
          <p:cNvPr id="9" name="矩形 8"/>
          <p:cNvSpPr/>
          <p:nvPr/>
        </p:nvSpPr>
        <p:spPr>
          <a:xfrm>
            <a:off x="395536" y="2909431"/>
            <a:ext cx="4896544" cy="1246495"/>
          </a:xfrm>
          <a:prstGeom prst="rect">
            <a:avLst/>
          </a:prstGeom>
          <a:noFill/>
        </p:spPr>
        <p:txBody>
          <a:bodyPr wrap="square">
            <a:spAutoFit/>
          </a:bodyPr>
          <a:lstStyle/>
          <a:p>
            <a:pPr>
              <a:lnSpc>
                <a:spcPct val="150000"/>
              </a:lnSpc>
            </a:pPr>
            <a:r>
              <a:rPr lang="zh-CN" altLang="en-US" sz="1600" b="1" dirty="0">
                <a:solidFill>
                  <a:schemeClr val="bg1"/>
                </a:solidFill>
              </a:rPr>
              <a:t>作者</a:t>
            </a:r>
            <a:r>
              <a:rPr lang="zh-CN" altLang="en-US" sz="1600" b="1" dirty="0" smtClean="0">
                <a:solidFill>
                  <a:schemeClr val="bg1"/>
                </a:solidFill>
              </a:rPr>
              <a:t>：</a:t>
            </a:r>
            <a:r>
              <a:rPr lang="zh-CN" altLang="en-US" sz="1600" dirty="0" smtClean="0">
                <a:solidFill>
                  <a:schemeClr val="bg1"/>
                </a:solidFill>
              </a:rPr>
              <a:t>杰克 </a:t>
            </a:r>
            <a:r>
              <a:rPr lang="en-US" altLang="zh-CN" sz="1600" dirty="0" smtClean="0">
                <a:solidFill>
                  <a:schemeClr val="bg1"/>
                </a:solidFill>
              </a:rPr>
              <a:t>· </a:t>
            </a:r>
            <a:r>
              <a:rPr lang="zh-CN" altLang="en-US" sz="1600" dirty="0" smtClean="0">
                <a:solidFill>
                  <a:schemeClr val="bg1"/>
                </a:solidFill>
              </a:rPr>
              <a:t>韦尔奇（</a:t>
            </a:r>
            <a:r>
              <a:rPr lang="zh-CN" altLang="en-US" sz="1600" dirty="0">
                <a:solidFill>
                  <a:schemeClr val="bg1"/>
                </a:solidFill>
              </a:rPr>
              <a:t>美</a:t>
            </a:r>
            <a:r>
              <a:rPr lang="zh-CN" altLang="en-US" sz="1600" dirty="0" smtClean="0">
                <a:solidFill>
                  <a:schemeClr val="bg1"/>
                </a:solidFill>
              </a:rPr>
              <a:t>）苏茜 </a:t>
            </a:r>
            <a:r>
              <a:rPr lang="en-US" altLang="zh-CN" sz="1600" dirty="0" smtClean="0">
                <a:solidFill>
                  <a:schemeClr val="bg1"/>
                </a:solidFill>
              </a:rPr>
              <a:t>· </a:t>
            </a:r>
            <a:r>
              <a:rPr lang="zh-CN" altLang="en-US" sz="1600" dirty="0" smtClean="0">
                <a:solidFill>
                  <a:schemeClr val="bg1"/>
                </a:solidFill>
              </a:rPr>
              <a:t>韦尔奇</a:t>
            </a:r>
            <a:r>
              <a:rPr lang="zh-CN" altLang="en-US" sz="1600" dirty="0">
                <a:solidFill>
                  <a:schemeClr val="bg1"/>
                </a:solidFill>
              </a:rPr>
              <a:t>（美）</a:t>
            </a:r>
            <a:endParaRPr lang="en-US" altLang="zh-CN" sz="1600" dirty="0" smtClean="0">
              <a:solidFill>
                <a:schemeClr val="bg1"/>
              </a:solidFill>
            </a:endParaRPr>
          </a:p>
          <a:p>
            <a:pPr>
              <a:lnSpc>
                <a:spcPct val="150000"/>
              </a:lnSpc>
            </a:pPr>
            <a:r>
              <a:rPr lang="zh-CN" altLang="en-US" sz="1600" b="1" dirty="0" smtClean="0">
                <a:solidFill>
                  <a:schemeClr val="bg1"/>
                </a:solidFill>
              </a:rPr>
              <a:t>翻译：</a:t>
            </a:r>
            <a:r>
              <a:rPr lang="zh-CN" altLang="en-US" sz="1600" dirty="0">
                <a:solidFill>
                  <a:schemeClr val="bg1"/>
                </a:solidFill>
              </a:rPr>
              <a:t>余江</a:t>
            </a:r>
            <a:r>
              <a:rPr lang="zh-CN" altLang="en-US" sz="1600" dirty="0" smtClean="0">
                <a:solidFill>
                  <a:schemeClr val="bg1"/>
                </a:solidFill>
              </a:rPr>
              <a:t>   玉书</a:t>
            </a:r>
            <a:endParaRPr lang="en-US" altLang="zh-CN" sz="1600" dirty="0" smtClean="0">
              <a:solidFill>
                <a:schemeClr val="bg1"/>
              </a:solidFill>
            </a:endParaRPr>
          </a:p>
          <a:p>
            <a:pPr>
              <a:lnSpc>
                <a:spcPct val="150000"/>
              </a:lnSpc>
            </a:pPr>
            <a:r>
              <a:rPr lang="zh-CN" altLang="en-US" sz="1600" b="1" dirty="0" smtClean="0">
                <a:solidFill>
                  <a:schemeClr val="bg1"/>
                </a:solidFill>
              </a:rPr>
              <a:t>出版：</a:t>
            </a:r>
            <a:r>
              <a:rPr lang="zh-CN" altLang="en-US" sz="1600" dirty="0" smtClean="0">
                <a:solidFill>
                  <a:schemeClr val="bg1"/>
                </a:solidFill>
              </a:rPr>
              <a:t>中信出版社</a:t>
            </a:r>
            <a:endParaRPr lang="zh-CN" altLang="en-US" sz="1600" dirty="0">
              <a:solidFill>
                <a:schemeClr val="bg1"/>
              </a:solidFill>
            </a:endParaRPr>
          </a:p>
        </p:txBody>
      </p:sp>
      <p:grpSp>
        <p:nvGrpSpPr>
          <p:cNvPr id="10" name="组合 8"/>
          <p:cNvGrpSpPr>
            <a:grpSpLocks/>
          </p:cNvGrpSpPr>
          <p:nvPr/>
        </p:nvGrpSpPr>
        <p:grpSpPr bwMode="auto">
          <a:xfrm>
            <a:off x="6300192" y="4466998"/>
            <a:ext cx="1693846" cy="643034"/>
            <a:chOff x="5469896" y="117521"/>
            <a:chExt cx="1694098" cy="859199"/>
          </a:xfrm>
        </p:grpSpPr>
        <p:sp>
          <p:nvSpPr>
            <p:cNvPr id="11" name="Line 12"/>
            <p:cNvSpPr>
              <a:spLocks noChangeShapeType="1"/>
            </p:cNvSpPr>
            <p:nvPr/>
          </p:nvSpPr>
          <p:spPr bwMode="auto">
            <a:xfrm>
              <a:off x="6374828" y="671921"/>
              <a:ext cx="0" cy="252412"/>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2" name="Picture 1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469896" y="117521"/>
              <a:ext cx="1694098" cy="859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350825"/>
            <a:ext cx="3846338" cy="387710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190500" h="190500" prst="coolSlant"/>
            <a:contourClr>
              <a:srgbClr val="C0C0C0"/>
            </a:contourClr>
          </a:sp3d>
        </p:spPr>
      </p:pic>
    </p:spTree>
    <p:extLst>
      <p:ext uri="{BB962C8B-B14F-4D97-AF65-F5344CB8AC3E}">
        <p14:creationId xmlns:p14="http://schemas.microsoft.com/office/powerpoint/2010/main" val="1502949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10</a:t>
            </a:fld>
            <a:endParaRPr lang="zh-CN" altLang="en-US" dirty="0"/>
          </a:p>
        </p:txBody>
      </p:sp>
      <p:sp>
        <p:nvSpPr>
          <p:cNvPr id="4" name="TextBox 3"/>
          <p:cNvSpPr txBox="1"/>
          <p:nvPr/>
        </p:nvSpPr>
        <p:spPr>
          <a:xfrm>
            <a:off x="35496" y="244043"/>
            <a:ext cx="5688632" cy="646331"/>
          </a:xfrm>
          <a:prstGeom prst="rect">
            <a:avLst/>
          </a:prstGeom>
          <a:noFill/>
        </p:spPr>
        <p:txBody>
          <a:bodyPr wrap="square" rtlCol="0">
            <a:spAutoFit/>
          </a:bodyPr>
          <a:lstStyle/>
          <a:p>
            <a:r>
              <a:rPr lang="zh-CN" altLang="en-US" sz="3600" b="1" dirty="0" smtClean="0">
                <a:solidFill>
                  <a:schemeClr val="tx1">
                    <a:lumMod val="75000"/>
                    <a:lumOff val="25000"/>
                  </a:schemeClr>
                </a:solidFill>
              </a:rPr>
              <a:t>优秀的</a:t>
            </a:r>
            <a:r>
              <a:rPr lang="en-US" altLang="zh-CN" sz="3600" b="1" dirty="0" smtClean="0">
                <a:solidFill>
                  <a:schemeClr val="tx1">
                    <a:lumMod val="75000"/>
                    <a:lumOff val="25000"/>
                  </a:schemeClr>
                </a:solidFill>
              </a:rPr>
              <a:t>20—70—10</a:t>
            </a:r>
            <a:r>
              <a:rPr lang="zh-CN" altLang="en-US" sz="3600" b="1" dirty="0" smtClean="0">
                <a:solidFill>
                  <a:schemeClr val="tx1">
                    <a:lumMod val="75000"/>
                    <a:lumOff val="25000"/>
                  </a:schemeClr>
                </a:solidFill>
              </a:rPr>
              <a:t>区别考评</a:t>
            </a:r>
            <a:endParaRPr lang="zh-CN" altLang="en-US" sz="3600" b="1" dirty="0">
              <a:solidFill>
                <a:schemeClr val="tx1">
                  <a:lumMod val="75000"/>
                  <a:lumOff val="25000"/>
                </a:schemeClr>
              </a:solidFill>
            </a:endParaRPr>
          </a:p>
        </p:txBody>
      </p:sp>
      <p:graphicFrame>
        <p:nvGraphicFramePr>
          <p:cNvPr id="5" name="图表 4"/>
          <p:cNvGraphicFramePr/>
          <p:nvPr>
            <p:extLst>
              <p:ext uri="{D42A27DB-BD31-4B8C-83A1-F6EECF244321}">
                <p14:modId xmlns:p14="http://schemas.microsoft.com/office/powerpoint/2010/main" val="3565191290"/>
              </p:ext>
            </p:extLst>
          </p:nvPr>
        </p:nvGraphicFramePr>
        <p:xfrm>
          <a:off x="1835696" y="1059582"/>
          <a:ext cx="5832648" cy="3528392"/>
        </p:xfrm>
        <a:graphic>
          <a:graphicData uri="http://schemas.openxmlformats.org/drawingml/2006/chart">
            <c:chart xmlns:c="http://schemas.openxmlformats.org/drawingml/2006/chart" xmlns:r="http://schemas.openxmlformats.org/officeDocument/2006/relationships" r:id="rId2"/>
          </a:graphicData>
        </a:graphic>
      </p:graphicFrame>
      <p:pic>
        <p:nvPicPr>
          <p:cNvPr id="7" name="图片 6" descr="5"/>
          <p:cNvPicPr>
            <a:picLocks noGrp="1" noChangeAspect="1"/>
          </p:cNvPicPr>
          <p:nvPr isPhoto="1"/>
        </p:nvPicPr>
        <p:blipFill rotWithShape="1">
          <a:blip r:embed="rId3">
            <a:lum/>
            <a:extLst>
              <a:ext uri="{28A0092B-C50C-407E-A947-70E740481C1C}">
                <a14:useLocalDpi xmlns:a14="http://schemas.microsoft.com/office/drawing/2010/main" val="0"/>
              </a:ext>
            </a:extLst>
          </a:blip>
          <a:srcRect l="64800" t="27272" r="18875" b="55758"/>
          <a:stretch/>
        </p:blipFill>
        <p:spPr>
          <a:xfrm flipH="1">
            <a:off x="37277" y="3651870"/>
            <a:ext cx="1757611" cy="1379805"/>
          </a:xfrm>
          <a:prstGeom prst="rect">
            <a:avLst/>
          </a:prstGeom>
          <a:noFill/>
          <a:ln>
            <a:noFill/>
          </a:ln>
        </p:spPr>
      </p:pic>
    </p:spTree>
    <p:extLst>
      <p:ext uri="{BB962C8B-B14F-4D97-AF65-F5344CB8AC3E}">
        <p14:creationId xmlns:p14="http://schemas.microsoft.com/office/powerpoint/2010/main" val="39169941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11</a:t>
            </a:fld>
            <a:endParaRPr lang="zh-CN" altLang="en-US" dirty="0"/>
          </a:p>
        </p:txBody>
      </p:sp>
      <p:sp>
        <p:nvSpPr>
          <p:cNvPr id="4" name="TextBox 3"/>
          <p:cNvSpPr txBox="1"/>
          <p:nvPr/>
        </p:nvSpPr>
        <p:spPr>
          <a:xfrm>
            <a:off x="35496" y="244043"/>
            <a:ext cx="5688632" cy="646331"/>
          </a:xfrm>
          <a:prstGeom prst="rect">
            <a:avLst/>
          </a:prstGeom>
          <a:noFill/>
        </p:spPr>
        <p:txBody>
          <a:bodyPr wrap="square" rtlCol="0">
            <a:spAutoFit/>
          </a:bodyPr>
          <a:lstStyle/>
          <a:p>
            <a:r>
              <a:rPr lang="zh-CN" altLang="en-US" sz="3600" b="1" dirty="0" smtClean="0">
                <a:solidFill>
                  <a:schemeClr val="tx1">
                    <a:lumMod val="75000"/>
                    <a:lumOff val="25000"/>
                  </a:schemeClr>
                </a:solidFill>
              </a:rPr>
              <a:t>可怕的</a:t>
            </a:r>
            <a:r>
              <a:rPr lang="en-US" altLang="zh-CN" sz="3600" b="1" dirty="0" smtClean="0">
                <a:solidFill>
                  <a:schemeClr val="tx1">
                    <a:lumMod val="75000"/>
                    <a:lumOff val="25000"/>
                  </a:schemeClr>
                </a:solidFill>
              </a:rPr>
              <a:t>20—70—10</a:t>
            </a:r>
            <a:r>
              <a:rPr lang="zh-CN" altLang="en-US" sz="3600" b="1" dirty="0" smtClean="0">
                <a:solidFill>
                  <a:schemeClr val="tx1">
                    <a:lumMod val="75000"/>
                    <a:lumOff val="25000"/>
                  </a:schemeClr>
                </a:solidFill>
              </a:rPr>
              <a:t>区别考评</a:t>
            </a:r>
            <a:endParaRPr lang="zh-CN" altLang="en-US" sz="3600" b="1" dirty="0">
              <a:solidFill>
                <a:schemeClr val="tx1">
                  <a:lumMod val="75000"/>
                  <a:lumOff val="25000"/>
                </a:schemeClr>
              </a:solidFill>
            </a:endParaRPr>
          </a:p>
        </p:txBody>
      </p:sp>
      <p:graphicFrame>
        <p:nvGraphicFramePr>
          <p:cNvPr id="5" name="图表 4"/>
          <p:cNvGraphicFramePr/>
          <p:nvPr>
            <p:extLst>
              <p:ext uri="{D42A27DB-BD31-4B8C-83A1-F6EECF244321}">
                <p14:modId xmlns:p14="http://schemas.microsoft.com/office/powerpoint/2010/main" val="311971355"/>
              </p:ext>
            </p:extLst>
          </p:nvPr>
        </p:nvGraphicFramePr>
        <p:xfrm>
          <a:off x="1835696" y="1059582"/>
          <a:ext cx="5832648" cy="3528392"/>
        </p:xfrm>
        <a:graphic>
          <a:graphicData uri="http://schemas.openxmlformats.org/drawingml/2006/chart">
            <c:chart xmlns:c="http://schemas.openxmlformats.org/drawingml/2006/chart" xmlns:r="http://schemas.openxmlformats.org/officeDocument/2006/relationships" r:id="rId2"/>
          </a:graphicData>
        </a:graphic>
      </p:graphicFrame>
      <p:pic>
        <p:nvPicPr>
          <p:cNvPr id="7" name="图片 6" descr="5"/>
          <p:cNvPicPr>
            <a:picLocks noGrp="1" noChangeAspect="1"/>
          </p:cNvPicPr>
          <p:nvPr isPhoto="1"/>
        </p:nvPicPr>
        <p:blipFill rotWithShape="1">
          <a:blip r:embed="rId3">
            <a:lum/>
            <a:extLst>
              <a:ext uri="{28A0092B-C50C-407E-A947-70E740481C1C}">
                <a14:useLocalDpi xmlns:a14="http://schemas.microsoft.com/office/drawing/2010/main" val="0"/>
              </a:ext>
            </a:extLst>
          </a:blip>
          <a:srcRect l="20404" t="27442" r="63271" b="55588"/>
          <a:stretch/>
        </p:blipFill>
        <p:spPr>
          <a:xfrm>
            <a:off x="37277" y="3651870"/>
            <a:ext cx="1757611" cy="1379805"/>
          </a:xfrm>
          <a:prstGeom prst="rect">
            <a:avLst/>
          </a:prstGeom>
          <a:noFill/>
          <a:ln>
            <a:noFill/>
          </a:ln>
        </p:spPr>
      </p:pic>
    </p:spTree>
    <p:extLst>
      <p:ext uri="{BB962C8B-B14F-4D97-AF65-F5344CB8AC3E}">
        <p14:creationId xmlns:p14="http://schemas.microsoft.com/office/powerpoint/2010/main" val="24454312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4000" t="-10000" b="-15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12</a:t>
            </a:fld>
            <a:endParaRPr lang="zh-CN" altLang="en-US" dirty="0"/>
          </a:p>
        </p:txBody>
      </p:sp>
      <p:cxnSp>
        <p:nvCxnSpPr>
          <p:cNvPr id="3" name="直接连接符 2"/>
          <p:cNvCxnSpPr/>
          <p:nvPr/>
        </p:nvCxnSpPr>
        <p:spPr>
          <a:xfrm>
            <a:off x="0" y="1419622"/>
            <a:ext cx="4572000"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0" y="3219822"/>
            <a:ext cx="4572000"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2595" y="1442559"/>
            <a:ext cx="4644008" cy="1754326"/>
          </a:xfrm>
          <a:prstGeom prst="rect">
            <a:avLst/>
          </a:prstGeom>
          <a:noFill/>
        </p:spPr>
        <p:txBody>
          <a:bodyPr wrap="square" rtlCol="0">
            <a:spAutoFit/>
          </a:bodyPr>
          <a:lstStyle/>
          <a:p>
            <a:pPr>
              <a:lnSpc>
                <a:spcPct val="200000"/>
              </a:lnSpc>
            </a:pPr>
            <a:r>
              <a:rPr lang="zh-CN" altLang="en-US" b="1" dirty="0" smtClean="0">
                <a:solidFill>
                  <a:schemeClr val="tx1">
                    <a:lumMod val="75000"/>
                    <a:lumOff val="25000"/>
                  </a:schemeClr>
                </a:solidFill>
              </a:rPr>
              <a:t>        保护表现不佳的员工总是会产生反作用力的，最糟糕的事情是保护那些表现不佳的员工反而会使他们自己受到伤害。</a:t>
            </a:r>
            <a:endParaRPr lang="zh-CN" altLang="en-US" b="1" dirty="0">
              <a:solidFill>
                <a:schemeClr val="tx1">
                  <a:lumMod val="75000"/>
                  <a:lumOff val="25000"/>
                </a:schemeClr>
              </a:solidFill>
            </a:endParaRPr>
          </a:p>
        </p:txBody>
      </p:sp>
      <p:sp>
        <p:nvSpPr>
          <p:cNvPr id="14" name="TextBox 13"/>
          <p:cNvSpPr txBox="1"/>
          <p:nvPr/>
        </p:nvSpPr>
        <p:spPr>
          <a:xfrm>
            <a:off x="35496" y="244043"/>
            <a:ext cx="4320480" cy="646331"/>
          </a:xfrm>
          <a:prstGeom prst="rect">
            <a:avLst/>
          </a:prstGeom>
          <a:noFill/>
        </p:spPr>
        <p:txBody>
          <a:bodyPr wrap="square" rtlCol="0">
            <a:spAutoFit/>
          </a:bodyPr>
          <a:lstStyle/>
          <a:p>
            <a:r>
              <a:rPr lang="zh-CN" altLang="en-US" sz="3600" b="1" dirty="0" smtClean="0">
                <a:solidFill>
                  <a:schemeClr val="tx1">
                    <a:lumMod val="75000"/>
                    <a:lumOff val="25000"/>
                  </a:schemeClr>
                </a:solidFill>
              </a:rPr>
              <a:t>区别考评制度</a:t>
            </a:r>
            <a:endParaRPr lang="zh-CN" altLang="en-US" sz="3600" b="1" dirty="0">
              <a:solidFill>
                <a:schemeClr val="tx1">
                  <a:lumMod val="75000"/>
                  <a:lumOff val="25000"/>
                </a:schemeClr>
              </a:solidFill>
            </a:endParaRPr>
          </a:p>
        </p:txBody>
      </p:sp>
    </p:spTree>
    <p:extLst>
      <p:ext uri="{BB962C8B-B14F-4D97-AF65-F5344CB8AC3E}">
        <p14:creationId xmlns:p14="http://schemas.microsoft.com/office/powerpoint/2010/main" val="22468687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13</a:t>
            </a:fld>
            <a:endParaRPr lang="zh-CN" altLang="en-US" dirty="0"/>
          </a:p>
        </p:txBody>
      </p:sp>
      <p:sp>
        <p:nvSpPr>
          <p:cNvPr id="3" name="TextBox 2"/>
          <p:cNvSpPr txBox="1"/>
          <p:nvPr/>
        </p:nvSpPr>
        <p:spPr>
          <a:xfrm>
            <a:off x="244769" y="267494"/>
            <a:ext cx="4320480" cy="646331"/>
          </a:xfrm>
          <a:prstGeom prst="rect">
            <a:avLst/>
          </a:prstGeom>
          <a:noFill/>
        </p:spPr>
        <p:txBody>
          <a:bodyPr wrap="square" rtlCol="0">
            <a:spAutoFit/>
          </a:bodyPr>
          <a:lstStyle/>
          <a:p>
            <a:r>
              <a:rPr lang="zh-CN" altLang="en-US" sz="3600" b="1" dirty="0" smtClean="0">
                <a:solidFill>
                  <a:schemeClr val="tx1">
                    <a:lumMod val="75000"/>
                    <a:lumOff val="25000"/>
                  </a:schemeClr>
                </a:solidFill>
              </a:rPr>
              <a:t>发言权与尊重</a:t>
            </a:r>
            <a:endParaRPr lang="zh-CN" altLang="en-US" sz="3600" b="1" dirty="0">
              <a:solidFill>
                <a:schemeClr val="tx1">
                  <a:lumMod val="75000"/>
                  <a:lumOff val="25000"/>
                </a:schemeClr>
              </a:solidFill>
            </a:endParaRPr>
          </a:p>
        </p:txBody>
      </p:sp>
      <p:pic>
        <p:nvPicPr>
          <p:cNvPr id="4" name="图片 5" descr="未标题-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flipH="1">
            <a:off x="3491880" y="1373188"/>
            <a:ext cx="4289425" cy="377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直接连接符 4"/>
          <p:cNvCxnSpPr/>
          <p:nvPr/>
        </p:nvCxnSpPr>
        <p:spPr>
          <a:xfrm>
            <a:off x="0" y="3939902"/>
            <a:ext cx="4139952"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00933" y="3057803"/>
            <a:ext cx="3839019" cy="823559"/>
          </a:xfrm>
          <a:prstGeom prst="rect">
            <a:avLst/>
          </a:prstGeom>
          <a:noFill/>
        </p:spPr>
        <p:txBody>
          <a:bodyPr wrap="square" rtlCol="0">
            <a:spAutoFit/>
          </a:bodyPr>
          <a:lstStyle/>
          <a:p>
            <a:pPr algn="r">
              <a:lnSpc>
                <a:spcPct val="200000"/>
              </a:lnSpc>
            </a:pPr>
            <a:r>
              <a:rPr lang="zh-CN" altLang="en-US" sz="2800" b="1" dirty="0" smtClean="0">
                <a:solidFill>
                  <a:srgbClr val="FFC000"/>
                </a:solidFill>
              </a:rPr>
              <a:t>倾听 关注 </a:t>
            </a:r>
            <a:r>
              <a:rPr lang="zh-CN" altLang="en-US" sz="2400" b="1" dirty="0" smtClean="0">
                <a:solidFill>
                  <a:schemeClr val="tx1">
                    <a:lumMod val="75000"/>
                    <a:lumOff val="25000"/>
                  </a:schemeClr>
                </a:solidFill>
              </a:rPr>
              <a:t>每一个人</a:t>
            </a:r>
            <a:endParaRPr lang="zh-CN" altLang="en-US" sz="2400" b="1" dirty="0">
              <a:solidFill>
                <a:schemeClr val="tx1">
                  <a:lumMod val="75000"/>
                  <a:lumOff val="25000"/>
                </a:schemeClr>
              </a:solidFill>
            </a:endParaRPr>
          </a:p>
        </p:txBody>
      </p:sp>
    </p:spTree>
    <p:extLst>
      <p:ext uri="{BB962C8B-B14F-4D97-AF65-F5344CB8AC3E}">
        <p14:creationId xmlns:p14="http://schemas.microsoft.com/office/powerpoint/2010/main" val="2385992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12"/>
          <p:cNvSpPr/>
          <p:nvPr/>
        </p:nvSpPr>
        <p:spPr>
          <a:xfrm>
            <a:off x="137350" y="411510"/>
            <a:ext cx="8899146" cy="4032250"/>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7"/>
          <p:cNvSpPr/>
          <p:nvPr/>
        </p:nvSpPr>
        <p:spPr>
          <a:xfrm>
            <a:off x="259285" y="622648"/>
            <a:ext cx="2088356" cy="30241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14</a:t>
            </a:fld>
            <a:endParaRPr lang="zh-CN" altLang="en-US" dirty="0"/>
          </a:p>
        </p:txBody>
      </p:sp>
      <p:sp>
        <p:nvSpPr>
          <p:cNvPr id="7" name="TextBox 6"/>
          <p:cNvSpPr txBox="1"/>
          <p:nvPr/>
        </p:nvSpPr>
        <p:spPr>
          <a:xfrm>
            <a:off x="137350" y="4515966"/>
            <a:ext cx="1122282" cy="584775"/>
          </a:xfrm>
          <a:prstGeom prst="rect">
            <a:avLst/>
          </a:prstGeom>
          <a:noFill/>
        </p:spPr>
        <p:txBody>
          <a:bodyPr wrap="square" rtlCol="0">
            <a:spAutoFit/>
          </a:bodyPr>
          <a:lstStyle/>
          <a:p>
            <a:r>
              <a:rPr lang="zh-CN" altLang="en-US" sz="3200" b="1" dirty="0" smtClean="0">
                <a:solidFill>
                  <a:schemeClr val="bg1"/>
                </a:solidFill>
              </a:rPr>
              <a:t>目 录</a:t>
            </a:r>
            <a:endParaRPr lang="zh-CN" altLang="en-US" sz="3200" b="1" dirty="0">
              <a:solidFill>
                <a:schemeClr val="bg1"/>
              </a:solidFill>
            </a:endParaRPr>
          </a:p>
        </p:txBody>
      </p:sp>
      <p:sp>
        <p:nvSpPr>
          <p:cNvPr id="8" name="矩形 7"/>
          <p:cNvSpPr/>
          <p:nvPr/>
        </p:nvSpPr>
        <p:spPr>
          <a:xfrm>
            <a:off x="-5941168" y="5143500"/>
            <a:ext cx="4832945" cy="523220"/>
          </a:xfrm>
          <a:prstGeom prst="rect">
            <a:avLst/>
          </a:prstGeom>
        </p:spPr>
        <p:txBody>
          <a:bodyPr wrap="square">
            <a:spAutoFit/>
          </a:bodyPr>
          <a:lstStyle/>
          <a:p>
            <a:r>
              <a:rPr lang="en-US" altLang="zh-CN" sz="2800" b="1" dirty="0">
                <a:solidFill>
                  <a:prstClr val="white"/>
                </a:solidFill>
                <a:latin typeface="After Shok" pitchFamily="2" charset="0"/>
              </a:rPr>
              <a:t>contents</a:t>
            </a:r>
            <a:endParaRPr lang="zh-CN" altLang="en-US" sz="1600" dirty="0"/>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0426" y="4486300"/>
            <a:ext cx="4961734" cy="749746"/>
          </a:xfrm>
          <a:prstGeom prst="rect">
            <a:avLst/>
          </a:prstGeom>
        </p:spPr>
      </p:pic>
      <p:sp>
        <p:nvSpPr>
          <p:cNvPr id="12" name="矩形​​ 3"/>
          <p:cNvSpPr/>
          <p:nvPr/>
        </p:nvSpPr>
        <p:spPr>
          <a:xfrm>
            <a:off x="2455937" y="627410"/>
            <a:ext cx="2123951" cy="3024188"/>
          </a:xfrm>
          <a:prstGeom prst="rect">
            <a:avLst/>
          </a:prstGeom>
          <a:blipFill dpi="0" rotWithShape="1">
            <a:blip r:embed="rId3"/>
            <a:srcRect/>
            <a:stretch>
              <a:fillRect t="-10000"/>
            </a:stretch>
          </a:blipFill>
          <a:ln>
            <a:solidFill>
              <a:srgbClr val="57D3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4"/>
          <p:cNvSpPr/>
          <p:nvPr/>
        </p:nvSpPr>
        <p:spPr>
          <a:xfrm>
            <a:off x="4651897" y="627410"/>
            <a:ext cx="2092994" cy="302418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9"/>
          <p:cNvSpPr txBox="1">
            <a:spLocks noChangeArrowheads="1"/>
          </p:cNvSpPr>
          <p:nvPr/>
        </p:nvSpPr>
        <p:spPr bwMode="auto">
          <a:xfrm>
            <a:off x="422797" y="798860"/>
            <a:ext cx="72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01</a:t>
            </a:r>
            <a:endParaRPr lang="zh-CN" altLang="en-US" sz="3200" dirty="0">
              <a:solidFill>
                <a:schemeClr val="bg1"/>
              </a:solidFill>
              <a:latin typeface="Bodoni MT Black" pitchFamily="18" charset="0"/>
            </a:endParaRPr>
          </a:p>
        </p:txBody>
      </p:sp>
      <p:sp>
        <p:nvSpPr>
          <p:cNvPr id="19" name="TextBox 10"/>
          <p:cNvSpPr txBox="1">
            <a:spLocks noChangeArrowheads="1"/>
          </p:cNvSpPr>
          <p:nvPr/>
        </p:nvSpPr>
        <p:spPr bwMode="auto">
          <a:xfrm>
            <a:off x="3848100" y="732185"/>
            <a:ext cx="723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tx1">
                    <a:lumMod val="65000"/>
                    <a:lumOff val="35000"/>
                  </a:schemeClr>
                </a:solidFill>
                <a:latin typeface="Bodoni MT Black" pitchFamily="18" charset="0"/>
              </a:rPr>
              <a:t>02</a:t>
            </a:r>
            <a:endParaRPr lang="zh-CN" altLang="en-US" sz="3200" dirty="0">
              <a:solidFill>
                <a:schemeClr val="tx1">
                  <a:lumMod val="65000"/>
                  <a:lumOff val="35000"/>
                </a:schemeClr>
              </a:solidFill>
              <a:latin typeface="Bodoni MT Black" pitchFamily="18" charset="0"/>
            </a:endParaRPr>
          </a:p>
        </p:txBody>
      </p:sp>
      <p:sp>
        <p:nvSpPr>
          <p:cNvPr id="20" name="TextBox 11"/>
          <p:cNvSpPr txBox="1">
            <a:spLocks noChangeArrowheads="1"/>
          </p:cNvSpPr>
          <p:nvPr/>
        </p:nvSpPr>
        <p:spPr bwMode="auto">
          <a:xfrm>
            <a:off x="4710633" y="640110"/>
            <a:ext cx="7239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03</a:t>
            </a:r>
            <a:endParaRPr lang="zh-CN" altLang="en-US" sz="3200" dirty="0">
              <a:solidFill>
                <a:schemeClr val="bg1"/>
              </a:solidFill>
              <a:latin typeface="Bodoni MT Black" pitchFamily="18" charset="0"/>
            </a:endParaRPr>
          </a:p>
        </p:txBody>
      </p:sp>
      <p:sp>
        <p:nvSpPr>
          <p:cNvPr id="21" name="矩形​​ 13"/>
          <p:cNvSpPr/>
          <p:nvPr/>
        </p:nvSpPr>
        <p:spPr>
          <a:xfrm>
            <a:off x="259285" y="3726258"/>
            <a:ext cx="208835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矩形​​ 14"/>
          <p:cNvSpPr/>
          <p:nvPr/>
        </p:nvSpPr>
        <p:spPr>
          <a:xfrm>
            <a:off x="2446412" y="3726258"/>
            <a:ext cx="2133476" cy="615005"/>
          </a:xfrm>
          <a:prstGeom prst="rect">
            <a:avLst/>
          </a:prstGeom>
          <a:solidFill>
            <a:srgbClr val="57D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矩形​​ 15"/>
          <p:cNvSpPr/>
          <p:nvPr/>
        </p:nvSpPr>
        <p:spPr>
          <a:xfrm>
            <a:off x="4656659"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矩形​​ 4"/>
          <p:cNvSpPr/>
          <p:nvPr/>
        </p:nvSpPr>
        <p:spPr>
          <a:xfrm>
            <a:off x="6830620" y="627410"/>
            <a:ext cx="2092994" cy="30241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TextBox 11"/>
          <p:cNvSpPr txBox="1">
            <a:spLocks noChangeArrowheads="1"/>
          </p:cNvSpPr>
          <p:nvPr/>
        </p:nvSpPr>
        <p:spPr bwMode="auto">
          <a:xfrm>
            <a:off x="6889356" y="640110"/>
            <a:ext cx="7232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smtClean="0">
                <a:solidFill>
                  <a:schemeClr val="bg1"/>
                </a:solidFill>
                <a:latin typeface="Bodoni MT Black" pitchFamily="18" charset="0"/>
              </a:rPr>
              <a:t>04</a:t>
            </a:r>
            <a:endParaRPr lang="zh-CN" altLang="en-US" sz="3200" dirty="0">
              <a:solidFill>
                <a:schemeClr val="bg1"/>
              </a:solidFill>
              <a:latin typeface="Bodoni MT Black" pitchFamily="18" charset="0"/>
            </a:endParaRPr>
          </a:p>
        </p:txBody>
      </p:sp>
      <p:sp>
        <p:nvSpPr>
          <p:cNvPr id="31" name="矩形​​ 15"/>
          <p:cNvSpPr/>
          <p:nvPr/>
        </p:nvSpPr>
        <p:spPr>
          <a:xfrm>
            <a:off x="6835382"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extBox 1"/>
          <p:cNvSpPr txBox="1"/>
          <p:nvPr/>
        </p:nvSpPr>
        <p:spPr>
          <a:xfrm>
            <a:off x="259285"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了解相关基础</a:t>
            </a:r>
            <a:endParaRPr lang="zh-CN" altLang="en-US" sz="2400" b="1" dirty="0">
              <a:solidFill>
                <a:schemeClr val="tx1">
                  <a:lumMod val="85000"/>
                  <a:lumOff val="15000"/>
                </a:schemeClr>
              </a:solidFill>
            </a:endParaRPr>
          </a:p>
        </p:txBody>
      </p:sp>
      <p:sp>
        <p:nvSpPr>
          <p:cNvPr id="32" name="TextBox 31"/>
          <p:cNvSpPr txBox="1"/>
          <p:nvPr/>
        </p:nvSpPr>
        <p:spPr>
          <a:xfrm>
            <a:off x="2446412" y="3795886"/>
            <a:ext cx="2088356" cy="461665"/>
          </a:xfrm>
          <a:prstGeom prst="rect">
            <a:avLst/>
          </a:prstGeom>
          <a:noFill/>
        </p:spPr>
        <p:txBody>
          <a:bodyPr wrap="square" rtlCol="0">
            <a:spAutoFit/>
          </a:bodyPr>
          <a:lstStyle/>
          <a:p>
            <a:pPr algn="ctr"/>
            <a:r>
              <a:rPr lang="zh-CN" altLang="en-US" sz="2400" b="1" dirty="0" smtClean="0">
                <a:solidFill>
                  <a:schemeClr val="bg1"/>
                </a:solidFill>
              </a:rPr>
              <a:t>公司内部整合</a:t>
            </a:r>
            <a:endParaRPr lang="zh-CN" altLang="en-US" sz="2400" b="1" dirty="0">
              <a:solidFill>
                <a:schemeClr val="bg1"/>
              </a:solidFill>
            </a:endParaRPr>
          </a:p>
        </p:txBody>
      </p:sp>
      <p:sp>
        <p:nvSpPr>
          <p:cNvPr id="33" name="TextBox 32"/>
          <p:cNvSpPr txBox="1"/>
          <p:nvPr/>
        </p:nvSpPr>
        <p:spPr>
          <a:xfrm>
            <a:off x="4656659" y="3795886"/>
            <a:ext cx="2088356" cy="461665"/>
          </a:xfrm>
          <a:prstGeom prst="rect">
            <a:avLst/>
          </a:prstGeom>
          <a:noFill/>
        </p:spPr>
        <p:txBody>
          <a:bodyPr wrap="square" rtlCol="0">
            <a:spAutoFit/>
          </a:bodyPr>
          <a:lstStyle/>
          <a:p>
            <a:pPr algn="ctr"/>
            <a:r>
              <a:rPr lang="zh-CN" altLang="en-US" sz="2400" b="1" dirty="0">
                <a:solidFill>
                  <a:schemeClr val="tx1">
                    <a:lumMod val="85000"/>
                    <a:lumOff val="15000"/>
                  </a:schemeClr>
                </a:solidFill>
              </a:rPr>
              <a:t>企业</a:t>
            </a:r>
            <a:r>
              <a:rPr lang="zh-CN" altLang="en-US" sz="2400" b="1" dirty="0" smtClean="0">
                <a:solidFill>
                  <a:schemeClr val="tx1">
                    <a:lumMod val="85000"/>
                    <a:lumOff val="15000"/>
                  </a:schemeClr>
                </a:solidFill>
              </a:rPr>
              <a:t>赢得竞争</a:t>
            </a:r>
            <a:endParaRPr lang="zh-CN" altLang="en-US" sz="2400" b="1" dirty="0">
              <a:solidFill>
                <a:schemeClr val="tx1">
                  <a:lumMod val="85000"/>
                  <a:lumOff val="15000"/>
                </a:schemeClr>
              </a:solidFill>
            </a:endParaRPr>
          </a:p>
        </p:txBody>
      </p:sp>
      <p:sp>
        <p:nvSpPr>
          <p:cNvPr id="34" name="TextBox 33"/>
          <p:cNvSpPr txBox="1"/>
          <p:nvPr/>
        </p:nvSpPr>
        <p:spPr>
          <a:xfrm>
            <a:off x="6804248"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个人职业生涯</a:t>
            </a:r>
            <a:endParaRPr lang="zh-CN" altLang="en-US" sz="2400" b="1" dirty="0">
              <a:solidFill>
                <a:schemeClr val="tx1">
                  <a:lumMod val="85000"/>
                  <a:lumOff val="15000"/>
                </a:schemeClr>
              </a:solidFill>
            </a:endParaRPr>
          </a:p>
        </p:txBody>
      </p:sp>
    </p:spTree>
    <p:extLst>
      <p:ext uri="{BB962C8B-B14F-4D97-AF65-F5344CB8AC3E}">
        <p14:creationId xmlns:p14="http://schemas.microsoft.com/office/powerpoint/2010/main" val="2668439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34459" t="38810" r="8525" b="19200"/>
          <a:stretch/>
        </p:blipFill>
        <p:spPr>
          <a:xfrm>
            <a:off x="0" y="0"/>
            <a:ext cx="4211960" cy="3820898"/>
          </a:xfrm>
          <a:prstGeom prst="rect">
            <a:avLst/>
          </a:prstGeom>
        </p:spPr>
      </p:pic>
      <p:sp>
        <p:nvSpPr>
          <p:cNvPr id="5" name="TextBox 9"/>
          <p:cNvSpPr txBox="1">
            <a:spLocks noChangeArrowheads="1"/>
          </p:cNvSpPr>
          <p:nvPr/>
        </p:nvSpPr>
        <p:spPr bwMode="auto">
          <a:xfrm>
            <a:off x="2411760" y="1635646"/>
            <a:ext cx="85792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8000" dirty="0" smtClean="0">
                <a:solidFill>
                  <a:schemeClr val="tx1">
                    <a:lumMod val="65000"/>
                    <a:lumOff val="35000"/>
                  </a:schemeClr>
                </a:solidFill>
                <a:latin typeface="Bodoni MT Black" pitchFamily="18" charset="0"/>
              </a:rPr>
              <a:t>2</a:t>
            </a:r>
            <a:endParaRPr lang="zh-CN" altLang="en-US" sz="8000" dirty="0">
              <a:solidFill>
                <a:schemeClr val="tx1">
                  <a:lumMod val="65000"/>
                  <a:lumOff val="35000"/>
                </a:schemeClr>
              </a:solidFill>
              <a:latin typeface="Bodoni MT Black" pitchFamily="18" charset="0"/>
            </a:endParaRPr>
          </a:p>
        </p:txBody>
      </p:sp>
      <p:sp>
        <p:nvSpPr>
          <p:cNvPr id="6" name="TextBox 5"/>
          <p:cNvSpPr txBox="1"/>
          <p:nvPr/>
        </p:nvSpPr>
        <p:spPr>
          <a:xfrm>
            <a:off x="3275856" y="2079888"/>
            <a:ext cx="4320480" cy="707886"/>
          </a:xfrm>
          <a:prstGeom prst="rect">
            <a:avLst/>
          </a:prstGeom>
          <a:noFill/>
        </p:spPr>
        <p:txBody>
          <a:bodyPr wrap="square" rtlCol="0">
            <a:spAutoFit/>
          </a:bodyPr>
          <a:lstStyle/>
          <a:p>
            <a:pPr algn="ctr"/>
            <a:r>
              <a:rPr lang="zh-CN" altLang="en-US" sz="4000" b="1" dirty="0">
                <a:solidFill>
                  <a:schemeClr val="tx1">
                    <a:lumMod val="75000"/>
                    <a:lumOff val="25000"/>
                  </a:schemeClr>
                </a:solidFill>
              </a:rPr>
              <a:t>公司内部整合</a:t>
            </a:r>
          </a:p>
        </p:txBody>
      </p:sp>
      <p:grpSp>
        <p:nvGrpSpPr>
          <p:cNvPr id="8" name="组合 7"/>
          <p:cNvGrpSpPr/>
          <p:nvPr/>
        </p:nvGrpSpPr>
        <p:grpSpPr>
          <a:xfrm>
            <a:off x="3209" y="3023000"/>
            <a:ext cx="9137581" cy="2104007"/>
            <a:chOff x="3209" y="3023000"/>
            <a:chExt cx="9137581" cy="2104007"/>
          </a:xfrm>
        </p:grpSpPr>
        <p:sp>
          <p:nvSpPr>
            <p:cNvPr id="9" name="右箭头 8"/>
            <p:cNvSpPr/>
            <p:nvPr/>
          </p:nvSpPr>
          <p:spPr>
            <a:xfrm>
              <a:off x="685799" y="3023000"/>
              <a:ext cx="7772400" cy="2104007"/>
            </a:xfrm>
            <a:prstGeom prst="rightArrow">
              <a:avLst/>
            </a:prstGeom>
            <a:ln>
              <a:solidFill>
                <a:srgbClr val="57D3FF"/>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10" name="任意多边形 9"/>
            <p:cNvSpPr/>
            <p:nvPr/>
          </p:nvSpPr>
          <p:spPr>
            <a:xfrm>
              <a:off x="3209" y="3654202"/>
              <a:ext cx="1358289" cy="841602"/>
            </a:xfrm>
            <a:custGeom>
              <a:avLst/>
              <a:gdLst>
                <a:gd name="connsiteX0" fmla="*/ 0 w 1358289"/>
                <a:gd name="connsiteY0" fmla="*/ 140270 h 841602"/>
                <a:gd name="connsiteX1" fmla="*/ 140270 w 1358289"/>
                <a:gd name="connsiteY1" fmla="*/ 0 h 841602"/>
                <a:gd name="connsiteX2" fmla="*/ 1218019 w 1358289"/>
                <a:gd name="connsiteY2" fmla="*/ 0 h 841602"/>
                <a:gd name="connsiteX3" fmla="*/ 1358289 w 1358289"/>
                <a:gd name="connsiteY3" fmla="*/ 140270 h 841602"/>
                <a:gd name="connsiteX4" fmla="*/ 1358289 w 1358289"/>
                <a:gd name="connsiteY4" fmla="*/ 701332 h 841602"/>
                <a:gd name="connsiteX5" fmla="*/ 1218019 w 1358289"/>
                <a:gd name="connsiteY5" fmla="*/ 841602 h 841602"/>
                <a:gd name="connsiteX6" fmla="*/ 140270 w 1358289"/>
                <a:gd name="connsiteY6" fmla="*/ 841602 h 841602"/>
                <a:gd name="connsiteX7" fmla="*/ 0 w 1358289"/>
                <a:gd name="connsiteY7" fmla="*/ 701332 h 841602"/>
                <a:gd name="connsiteX8" fmla="*/ 0 w 1358289"/>
                <a:gd name="connsiteY8" fmla="*/ 140270 h 84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289" h="841602">
                  <a:moveTo>
                    <a:pt x="0" y="140270"/>
                  </a:moveTo>
                  <a:cubicBezTo>
                    <a:pt x="0" y="62801"/>
                    <a:pt x="62801" y="0"/>
                    <a:pt x="140270" y="0"/>
                  </a:cubicBezTo>
                  <a:lnTo>
                    <a:pt x="1218019" y="0"/>
                  </a:lnTo>
                  <a:cubicBezTo>
                    <a:pt x="1295488" y="0"/>
                    <a:pt x="1358289" y="62801"/>
                    <a:pt x="1358289" y="140270"/>
                  </a:cubicBezTo>
                  <a:lnTo>
                    <a:pt x="1358289" y="701332"/>
                  </a:lnTo>
                  <a:cubicBezTo>
                    <a:pt x="1358289" y="778801"/>
                    <a:pt x="1295488" y="841602"/>
                    <a:pt x="1218019" y="841602"/>
                  </a:cubicBezTo>
                  <a:lnTo>
                    <a:pt x="140270" y="841602"/>
                  </a:lnTo>
                  <a:cubicBezTo>
                    <a:pt x="62801" y="841602"/>
                    <a:pt x="0" y="778801"/>
                    <a:pt x="0" y="701332"/>
                  </a:cubicBezTo>
                  <a:lnTo>
                    <a:pt x="0" y="140270"/>
                  </a:lnTo>
                  <a:close/>
                </a:path>
              </a:pathLst>
            </a:custGeom>
            <a:ln>
              <a:solidFill>
                <a:srgbClr val="57D3FF"/>
              </a:solidFill>
            </a:ln>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21094" tIns="121094" rIns="121094" bIns="121094" numCol="1" spcCol="1270" anchor="ctr" anchorCtr="0">
              <a:noAutofit/>
            </a:bodyPr>
            <a:lstStyle/>
            <a:p>
              <a:pPr lvl="0" algn="ctr" defTabSz="933450">
                <a:lnSpc>
                  <a:spcPct val="90000"/>
                </a:lnSpc>
                <a:spcBef>
                  <a:spcPct val="0"/>
                </a:spcBef>
                <a:spcAft>
                  <a:spcPct val="35000"/>
                </a:spcAft>
              </a:pPr>
              <a:r>
                <a:rPr lang="zh-CN" altLang="en-US" sz="2100" kern="1200" dirty="0" smtClean="0"/>
                <a:t>领导力</a:t>
              </a:r>
              <a:endParaRPr lang="zh-CN" altLang="en-US" sz="2100" kern="1200" dirty="0"/>
            </a:p>
          </p:txBody>
        </p:sp>
        <p:sp>
          <p:nvSpPr>
            <p:cNvPr id="11" name="任意多边形 10"/>
            <p:cNvSpPr/>
            <p:nvPr/>
          </p:nvSpPr>
          <p:spPr>
            <a:xfrm>
              <a:off x="1559067" y="3654202"/>
              <a:ext cx="1358289" cy="841602"/>
            </a:xfrm>
            <a:custGeom>
              <a:avLst/>
              <a:gdLst>
                <a:gd name="connsiteX0" fmla="*/ 0 w 1358289"/>
                <a:gd name="connsiteY0" fmla="*/ 140270 h 841602"/>
                <a:gd name="connsiteX1" fmla="*/ 140270 w 1358289"/>
                <a:gd name="connsiteY1" fmla="*/ 0 h 841602"/>
                <a:gd name="connsiteX2" fmla="*/ 1218019 w 1358289"/>
                <a:gd name="connsiteY2" fmla="*/ 0 h 841602"/>
                <a:gd name="connsiteX3" fmla="*/ 1358289 w 1358289"/>
                <a:gd name="connsiteY3" fmla="*/ 140270 h 841602"/>
                <a:gd name="connsiteX4" fmla="*/ 1358289 w 1358289"/>
                <a:gd name="connsiteY4" fmla="*/ 701332 h 841602"/>
                <a:gd name="connsiteX5" fmla="*/ 1218019 w 1358289"/>
                <a:gd name="connsiteY5" fmla="*/ 841602 h 841602"/>
                <a:gd name="connsiteX6" fmla="*/ 140270 w 1358289"/>
                <a:gd name="connsiteY6" fmla="*/ 841602 h 841602"/>
                <a:gd name="connsiteX7" fmla="*/ 0 w 1358289"/>
                <a:gd name="connsiteY7" fmla="*/ 701332 h 841602"/>
                <a:gd name="connsiteX8" fmla="*/ 0 w 1358289"/>
                <a:gd name="connsiteY8" fmla="*/ 140270 h 84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289" h="841602">
                  <a:moveTo>
                    <a:pt x="0" y="140270"/>
                  </a:moveTo>
                  <a:cubicBezTo>
                    <a:pt x="0" y="62801"/>
                    <a:pt x="62801" y="0"/>
                    <a:pt x="140270" y="0"/>
                  </a:cubicBezTo>
                  <a:lnTo>
                    <a:pt x="1218019" y="0"/>
                  </a:lnTo>
                  <a:cubicBezTo>
                    <a:pt x="1295488" y="0"/>
                    <a:pt x="1358289" y="62801"/>
                    <a:pt x="1358289" y="140270"/>
                  </a:cubicBezTo>
                  <a:lnTo>
                    <a:pt x="1358289" y="701332"/>
                  </a:lnTo>
                  <a:cubicBezTo>
                    <a:pt x="1358289" y="778801"/>
                    <a:pt x="1295488" y="841602"/>
                    <a:pt x="1218019" y="841602"/>
                  </a:cubicBezTo>
                  <a:lnTo>
                    <a:pt x="140270" y="841602"/>
                  </a:lnTo>
                  <a:cubicBezTo>
                    <a:pt x="62801" y="841602"/>
                    <a:pt x="0" y="778801"/>
                    <a:pt x="0" y="701332"/>
                  </a:cubicBezTo>
                  <a:lnTo>
                    <a:pt x="0" y="140270"/>
                  </a:lnTo>
                  <a:close/>
                </a:path>
              </a:pathLst>
            </a:custGeom>
            <a:ln>
              <a:solidFill>
                <a:srgbClr val="57D3FF"/>
              </a:solidFill>
            </a:ln>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21094" tIns="121094" rIns="121094" bIns="121094" numCol="1" spcCol="1270" anchor="ctr" anchorCtr="0">
              <a:noAutofit/>
            </a:bodyPr>
            <a:lstStyle/>
            <a:p>
              <a:pPr lvl="0" algn="ctr" defTabSz="933450">
                <a:lnSpc>
                  <a:spcPct val="90000"/>
                </a:lnSpc>
                <a:spcBef>
                  <a:spcPct val="0"/>
                </a:spcBef>
                <a:spcAft>
                  <a:spcPct val="35000"/>
                </a:spcAft>
              </a:pPr>
              <a:r>
                <a:rPr lang="zh-CN" altLang="en-US" sz="2100" kern="1200" dirty="0" smtClean="0"/>
                <a:t>招聘</a:t>
              </a:r>
              <a:endParaRPr lang="zh-CN" altLang="en-US" sz="2100" kern="1200" dirty="0"/>
            </a:p>
          </p:txBody>
        </p:sp>
        <p:sp>
          <p:nvSpPr>
            <p:cNvPr id="12" name="任意多边形 11"/>
            <p:cNvSpPr/>
            <p:nvPr/>
          </p:nvSpPr>
          <p:spPr>
            <a:xfrm>
              <a:off x="3114926" y="3654202"/>
              <a:ext cx="1358289" cy="841602"/>
            </a:xfrm>
            <a:custGeom>
              <a:avLst/>
              <a:gdLst>
                <a:gd name="connsiteX0" fmla="*/ 0 w 1358289"/>
                <a:gd name="connsiteY0" fmla="*/ 140270 h 841602"/>
                <a:gd name="connsiteX1" fmla="*/ 140270 w 1358289"/>
                <a:gd name="connsiteY1" fmla="*/ 0 h 841602"/>
                <a:gd name="connsiteX2" fmla="*/ 1218019 w 1358289"/>
                <a:gd name="connsiteY2" fmla="*/ 0 h 841602"/>
                <a:gd name="connsiteX3" fmla="*/ 1358289 w 1358289"/>
                <a:gd name="connsiteY3" fmla="*/ 140270 h 841602"/>
                <a:gd name="connsiteX4" fmla="*/ 1358289 w 1358289"/>
                <a:gd name="connsiteY4" fmla="*/ 701332 h 841602"/>
                <a:gd name="connsiteX5" fmla="*/ 1218019 w 1358289"/>
                <a:gd name="connsiteY5" fmla="*/ 841602 h 841602"/>
                <a:gd name="connsiteX6" fmla="*/ 140270 w 1358289"/>
                <a:gd name="connsiteY6" fmla="*/ 841602 h 841602"/>
                <a:gd name="connsiteX7" fmla="*/ 0 w 1358289"/>
                <a:gd name="connsiteY7" fmla="*/ 701332 h 841602"/>
                <a:gd name="connsiteX8" fmla="*/ 0 w 1358289"/>
                <a:gd name="connsiteY8" fmla="*/ 140270 h 84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289" h="841602">
                  <a:moveTo>
                    <a:pt x="0" y="140270"/>
                  </a:moveTo>
                  <a:cubicBezTo>
                    <a:pt x="0" y="62801"/>
                    <a:pt x="62801" y="0"/>
                    <a:pt x="140270" y="0"/>
                  </a:cubicBezTo>
                  <a:lnTo>
                    <a:pt x="1218019" y="0"/>
                  </a:lnTo>
                  <a:cubicBezTo>
                    <a:pt x="1295488" y="0"/>
                    <a:pt x="1358289" y="62801"/>
                    <a:pt x="1358289" y="140270"/>
                  </a:cubicBezTo>
                  <a:lnTo>
                    <a:pt x="1358289" y="701332"/>
                  </a:lnTo>
                  <a:cubicBezTo>
                    <a:pt x="1358289" y="778801"/>
                    <a:pt x="1295488" y="841602"/>
                    <a:pt x="1218019" y="841602"/>
                  </a:cubicBezTo>
                  <a:lnTo>
                    <a:pt x="140270" y="841602"/>
                  </a:lnTo>
                  <a:cubicBezTo>
                    <a:pt x="62801" y="841602"/>
                    <a:pt x="0" y="778801"/>
                    <a:pt x="0" y="701332"/>
                  </a:cubicBezTo>
                  <a:lnTo>
                    <a:pt x="0" y="140270"/>
                  </a:lnTo>
                  <a:close/>
                </a:path>
              </a:pathLst>
            </a:custGeom>
            <a:ln>
              <a:solidFill>
                <a:srgbClr val="57D3FF"/>
              </a:solidFill>
            </a:ln>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21094" tIns="121094" rIns="121094" bIns="121094" numCol="1" spcCol="1270" anchor="ctr" anchorCtr="0">
              <a:noAutofit/>
            </a:bodyPr>
            <a:lstStyle/>
            <a:p>
              <a:pPr lvl="0" algn="ctr" defTabSz="933450">
                <a:lnSpc>
                  <a:spcPct val="90000"/>
                </a:lnSpc>
                <a:spcBef>
                  <a:spcPct val="0"/>
                </a:spcBef>
                <a:spcAft>
                  <a:spcPct val="35000"/>
                </a:spcAft>
              </a:pPr>
              <a:r>
                <a:rPr lang="zh-CN" altLang="en-US" sz="2100" kern="1200" dirty="0" smtClean="0"/>
                <a:t>人员管理</a:t>
              </a:r>
              <a:endParaRPr lang="zh-CN" altLang="en-US" sz="2100" kern="1200" dirty="0"/>
            </a:p>
          </p:txBody>
        </p:sp>
        <p:sp>
          <p:nvSpPr>
            <p:cNvPr id="13" name="任意多边形 12"/>
            <p:cNvSpPr/>
            <p:nvPr/>
          </p:nvSpPr>
          <p:spPr>
            <a:xfrm>
              <a:off x="4670784" y="3654202"/>
              <a:ext cx="1358289" cy="841602"/>
            </a:xfrm>
            <a:custGeom>
              <a:avLst/>
              <a:gdLst>
                <a:gd name="connsiteX0" fmla="*/ 0 w 1358289"/>
                <a:gd name="connsiteY0" fmla="*/ 140270 h 841602"/>
                <a:gd name="connsiteX1" fmla="*/ 140270 w 1358289"/>
                <a:gd name="connsiteY1" fmla="*/ 0 h 841602"/>
                <a:gd name="connsiteX2" fmla="*/ 1218019 w 1358289"/>
                <a:gd name="connsiteY2" fmla="*/ 0 h 841602"/>
                <a:gd name="connsiteX3" fmla="*/ 1358289 w 1358289"/>
                <a:gd name="connsiteY3" fmla="*/ 140270 h 841602"/>
                <a:gd name="connsiteX4" fmla="*/ 1358289 w 1358289"/>
                <a:gd name="connsiteY4" fmla="*/ 701332 h 841602"/>
                <a:gd name="connsiteX5" fmla="*/ 1218019 w 1358289"/>
                <a:gd name="connsiteY5" fmla="*/ 841602 h 841602"/>
                <a:gd name="connsiteX6" fmla="*/ 140270 w 1358289"/>
                <a:gd name="connsiteY6" fmla="*/ 841602 h 841602"/>
                <a:gd name="connsiteX7" fmla="*/ 0 w 1358289"/>
                <a:gd name="connsiteY7" fmla="*/ 701332 h 841602"/>
                <a:gd name="connsiteX8" fmla="*/ 0 w 1358289"/>
                <a:gd name="connsiteY8" fmla="*/ 140270 h 84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289" h="841602">
                  <a:moveTo>
                    <a:pt x="0" y="140270"/>
                  </a:moveTo>
                  <a:cubicBezTo>
                    <a:pt x="0" y="62801"/>
                    <a:pt x="62801" y="0"/>
                    <a:pt x="140270" y="0"/>
                  </a:cubicBezTo>
                  <a:lnTo>
                    <a:pt x="1218019" y="0"/>
                  </a:lnTo>
                  <a:cubicBezTo>
                    <a:pt x="1295488" y="0"/>
                    <a:pt x="1358289" y="62801"/>
                    <a:pt x="1358289" y="140270"/>
                  </a:cubicBezTo>
                  <a:lnTo>
                    <a:pt x="1358289" y="701332"/>
                  </a:lnTo>
                  <a:cubicBezTo>
                    <a:pt x="1358289" y="778801"/>
                    <a:pt x="1295488" y="841602"/>
                    <a:pt x="1218019" y="841602"/>
                  </a:cubicBezTo>
                  <a:lnTo>
                    <a:pt x="140270" y="841602"/>
                  </a:lnTo>
                  <a:cubicBezTo>
                    <a:pt x="62801" y="841602"/>
                    <a:pt x="0" y="778801"/>
                    <a:pt x="0" y="701332"/>
                  </a:cubicBezTo>
                  <a:lnTo>
                    <a:pt x="0" y="140270"/>
                  </a:lnTo>
                  <a:close/>
                </a:path>
              </a:pathLst>
            </a:custGeom>
            <a:ln>
              <a:solidFill>
                <a:srgbClr val="57D3FF"/>
              </a:solidFill>
            </a:ln>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21094" tIns="121094" rIns="121094" bIns="121094" numCol="1" spcCol="1270" anchor="ctr" anchorCtr="0">
              <a:noAutofit/>
            </a:bodyPr>
            <a:lstStyle/>
            <a:p>
              <a:pPr lvl="0" algn="ctr" defTabSz="933450">
                <a:lnSpc>
                  <a:spcPct val="90000"/>
                </a:lnSpc>
                <a:spcBef>
                  <a:spcPct val="0"/>
                </a:spcBef>
                <a:spcAft>
                  <a:spcPct val="35000"/>
                </a:spcAft>
              </a:pPr>
              <a:r>
                <a:rPr lang="zh-CN" altLang="en-US" sz="2100" kern="1200" dirty="0" smtClean="0"/>
                <a:t>“分手”</a:t>
              </a:r>
              <a:endParaRPr lang="zh-CN" altLang="en-US" sz="2100" kern="1200" dirty="0"/>
            </a:p>
          </p:txBody>
        </p:sp>
        <p:sp>
          <p:nvSpPr>
            <p:cNvPr id="14" name="任意多边形 13"/>
            <p:cNvSpPr/>
            <p:nvPr/>
          </p:nvSpPr>
          <p:spPr>
            <a:xfrm>
              <a:off x="6226643" y="3654202"/>
              <a:ext cx="1358289" cy="841602"/>
            </a:xfrm>
            <a:custGeom>
              <a:avLst/>
              <a:gdLst>
                <a:gd name="connsiteX0" fmla="*/ 0 w 1358289"/>
                <a:gd name="connsiteY0" fmla="*/ 140270 h 841602"/>
                <a:gd name="connsiteX1" fmla="*/ 140270 w 1358289"/>
                <a:gd name="connsiteY1" fmla="*/ 0 h 841602"/>
                <a:gd name="connsiteX2" fmla="*/ 1218019 w 1358289"/>
                <a:gd name="connsiteY2" fmla="*/ 0 h 841602"/>
                <a:gd name="connsiteX3" fmla="*/ 1358289 w 1358289"/>
                <a:gd name="connsiteY3" fmla="*/ 140270 h 841602"/>
                <a:gd name="connsiteX4" fmla="*/ 1358289 w 1358289"/>
                <a:gd name="connsiteY4" fmla="*/ 701332 h 841602"/>
                <a:gd name="connsiteX5" fmla="*/ 1218019 w 1358289"/>
                <a:gd name="connsiteY5" fmla="*/ 841602 h 841602"/>
                <a:gd name="connsiteX6" fmla="*/ 140270 w 1358289"/>
                <a:gd name="connsiteY6" fmla="*/ 841602 h 841602"/>
                <a:gd name="connsiteX7" fmla="*/ 0 w 1358289"/>
                <a:gd name="connsiteY7" fmla="*/ 701332 h 841602"/>
                <a:gd name="connsiteX8" fmla="*/ 0 w 1358289"/>
                <a:gd name="connsiteY8" fmla="*/ 140270 h 84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289" h="841602">
                  <a:moveTo>
                    <a:pt x="0" y="140270"/>
                  </a:moveTo>
                  <a:cubicBezTo>
                    <a:pt x="0" y="62801"/>
                    <a:pt x="62801" y="0"/>
                    <a:pt x="140270" y="0"/>
                  </a:cubicBezTo>
                  <a:lnTo>
                    <a:pt x="1218019" y="0"/>
                  </a:lnTo>
                  <a:cubicBezTo>
                    <a:pt x="1295488" y="0"/>
                    <a:pt x="1358289" y="62801"/>
                    <a:pt x="1358289" y="140270"/>
                  </a:cubicBezTo>
                  <a:lnTo>
                    <a:pt x="1358289" y="701332"/>
                  </a:lnTo>
                  <a:cubicBezTo>
                    <a:pt x="1358289" y="778801"/>
                    <a:pt x="1295488" y="841602"/>
                    <a:pt x="1218019" y="841602"/>
                  </a:cubicBezTo>
                  <a:lnTo>
                    <a:pt x="140270" y="841602"/>
                  </a:lnTo>
                  <a:cubicBezTo>
                    <a:pt x="62801" y="841602"/>
                    <a:pt x="0" y="778801"/>
                    <a:pt x="0" y="701332"/>
                  </a:cubicBezTo>
                  <a:lnTo>
                    <a:pt x="0" y="140270"/>
                  </a:lnTo>
                  <a:close/>
                </a:path>
              </a:pathLst>
            </a:custGeom>
            <a:ln>
              <a:solidFill>
                <a:srgbClr val="57D3FF"/>
              </a:solidFill>
            </a:ln>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21094" tIns="121094" rIns="121094" bIns="121094" numCol="1" spcCol="1270" anchor="ctr" anchorCtr="0">
              <a:noAutofit/>
            </a:bodyPr>
            <a:lstStyle/>
            <a:p>
              <a:pPr lvl="0" algn="ctr" defTabSz="933450">
                <a:lnSpc>
                  <a:spcPct val="90000"/>
                </a:lnSpc>
                <a:spcBef>
                  <a:spcPct val="0"/>
                </a:spcBef>
                <a:spcAft>
                  <a:spcPct val="35000"/>
                </a:spcAft>
              </a:pPr>
              <a:r>
                <a:rPr lang="zh-CN" altLang="en-US" sz="2100" kern="1200" dirty="0" smtClean="0"/>
                <a:t>变革</a:t>
              </a:r>
              <a:endParaRPr lang="zh-CN" altLang="en-US" sz="2100" kern="1200" dirty="0"/>
            </a:p>
          </p:txBody>
        </p:sp>
        <p:sp>
          <p:nvSpPr>
            <p:cNvPr id="15" name="任意多边形 14"/>
            <p:cNvSpPr/>
            <p:nvPr/>
          </p:nvSpPr>
          <p:spPr>
            <a:xfrm>
              <a:off x="7782501" y="3654202"/>
              <a:ext cx="1358289" cy="841602"/>
            </a:xfrm>
            <a:custGeom>
              <a:avLst/>
              <a:gdLst>
                <a:gd name="connsiteX0" fmla="*/ 0 w 1358289"/>
                <a:gd name="connsiteY0" fmla="*/ 140270 h 841602"/>
                <a:gd name="connsiteX1" fmla="*/ 140270 w 1358289"/>
                <a:gd name="connsiteY1" fmla="*/ 0 h 841602"/>
                <a:gd name="connsiteX2" fmla="*/ 1218019 w 1358289"/>
                <a:gd name="connsiteY2" fmla="*/ 0 h 841602"/>
                <a:gd name="connsiteX3" fmla="*/ 1358289 w 1358289"/>
                <a:gd name="connsiteY3" fmla="*/ 140270 h 841602"/>
                <a:gd name="connsiteX4" fmla="*/ 1358289 w 1358289"/>
                <a:gd name="connsiteY4" fmla="*/ 701332 h 841602"/>
                <a:gd name="connsiteX5" fmla="*/ 1218019 w 1358289"/>
                <a:gd name="connsiteY5" fmla="*/ 841602 h 841602"/>
                <a:gd name="connsiteX6" fmla="*/ 140270 w 1358289"/>
                <a:gd name="connsiteY6" fmla="*/ 841602 h 841602"/>
                <a:gd name="connsiteX7" fmla="*/ 0 w 1358289"/>
                <a:gd name="connsiteY7" fmla="*/ 701332 h 841602"/>
                <a:gd name="connsiteX8" fmla="*/ 0 w 1358289"/>
                <a:gd name="connsiteY8" fmla="*/ 140270 h 84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289" h="841602">
                  <a:moveTo>
                    <a:pt x="0" y="140270"/>
                  </a:moveTo>
                  <a:cubicBezTo>
                    <a:pt x="0" y="62801"/>
                    <a:pt x="62801" y="0"/>
                    <a:pt x="140270" y="0"/>
                  </a:cubicBezTo>
                  <a:lnTo>
                    <a:pt x="1218019" y="0"/>
                  </a:lnTo>
                  <a:cubicBezTo>
                    <a:pt x="1295488" y="0"/>
                    <a:pt x="1358289" y="62801"/>
                    <a:pt x="1358289" y="140270"/>
                  </a:cubicBezTo>
                  <a:lnTo>
                    <a:pt x="1358289" y="701332"/>
                  </a:lnTo>
                  <a:cubicBezTo>
                    <a:pt x="1358289" y="778801"/>
                    <a:pt x="1295488" y="841602"/>
                    <a:pt x="1218019" y="841602"/>
                  </a:cubicBezTo>
                  <a:lnTo>
                    <a:pt x="140270" y="841602"/>
                  </a:lnTo>
                  <a:cubicBezTo>
                    <a:pt x="62801" y="841602"/>
                    <a:pt x="0" y="778801"/>
                    <a:pt x="0" y="701332"/>
                  </a:cubicBezTo>
                  <a:lnTo>
                    <a:pt x="0" y="140270"/>
                  </a:lnTo>
                  <a:close/>
                </a:path>
              </a:pathLst>
            </a:custGeom>
            <a:ln>
              <a:solidFill>
                <a:srgbClr val="57D3FF"/>
              </a:solidFill>
            </a:ln>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21094" tIns="121094" rIns="121094" bIns="121094" numCol="1" spcCol="1270" anchor="ctr" anchorCtr="0">
              <a:noAutofit/>
            </a:bodyPr>
            <a:lstStyle/>
            <a:p>
              <a:pPr lvl="0" algn="ctr" defTabSz="933450">
                <a:lnSpc>
                  <a:spcPct val="90000"/>
                </a:lnSpc>
                <a:spcBef>
                  <a:spcPct val="0"/>
                </a:spcBef>
                <a:spcAft>
                  <a:spcPct val="35000"/>
                </a:spcAft>
              </a:pPr>
              <a:r>
                <a:rPr lang="zh-CN" altLang="en-US" sz="2100" kern="1200" dirty="0" smtClean="0"/>
                <a:t>危机处理</a:t>
              </a:r>
              <a:endParaRPr lang="zh-CN" altLang="en-US" sz="2100" kern="1200" dirty="0"/>
            </a:p>
          </p:txBody>
        </p:sp>
      </p:grpSp>
    </p:spTree>
    <p:extLst>
      <p:ext uri="{BB962C8B-B14F-4D97-AF65-F5344CB8AC3E}">
        <p14:creationId xmlns:p14="http://schemas.microsoft.com/office/powerpoint/2010/main" val="20927135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C913308-F349-4B6D-A68A-DD1791B4A57B}" type="slidenum">
              <a:rPr lang="zh-CN" altLang="en-US" smtClean="0"/>
              <a:pPr/>
              <a:t>16</a:t>
            </a:fld>
            <a:endParaRPr lang="zh-CN" altLang="en-US" dirty="0"/>
          </a:p>
        </p:txBody>
      </p:sp>
      <p:sp>
        <p:nvSpPr>
          <p:cNvPr id="4" name="矩形 3"/>
          <p:cNvSpPr/>
          <p:nvPr/>
        </p:nvSpPr>
        <p:spPr>
          <a:xfrm>
            <a:off x="45118" y="51470"/>
            <a:ext cx="2654674"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领导力</a:t>
            </a:r>
            <a:endParaRPr lang="zh-CN" altLang="en-US" sz="4000" b="1" dirty="0"/>
          </a:p>
        </p:txBody>
      </p:sp>
      <p:sp>
        <p:nvSpPr>
          <p:cNvPr id="5" name="TextBox 4"/>
          <p:cNvSpPr txBox="1"/>
          <p:nvPr/>
        </p:nvSpPr>
        <p:spPr>
          <a:xfrm>
            <a:off x="1115617" y="1118693"/>
            <a:ext cx="6696744" cy="3613297"/>
          </a:xfrm>
          <a:prstGeom prst="rect">
            <a:avLst/>
          </a:prstGeom>
          <a:noFill/>
          <a:effectLst>
            <a:reflection blurRad="6350" stA="52000" endA="300" endPos="35000" dir="5400000" sy="-100000" algn="bl" rotWithShape="0"/>
          </a:effectLst>
        </p:spPr>
        <p:txBody>
          <a:bodyPr wrap="square" rtlCol="0">
            <a:spAutoFit/>
          </a:bodyPr>
          <a:lstStyle/>
          <a:p>
            <a:pPr>
              <a:lnSpc>
                <a:spcPct val="130000"/>
              </a:lnSpc>
            </a:pPr>
            <a:r>
              <a:rPr lang="zh-CN" altLang="en-US" sz="2800" b="1" dirty="0" smtClean="0">
                <a:solidFill>
                  <a:schemeClr val="tx1">
                    <a:lumMod val="75000"/>
                    <a:lumOff val="25000"/>
                  </a:schemeClr>
                </a:solidFill>
              </a:rPr>
              <a:t>在你成为领导者</a:t>
            </a:r>
            <a:r>
              <a:rPr lang="zh-CN" altLang="en-US" sz="4400" b="1" dirty="0" smtClean="0">
                <a:solidFill>
                  <a:schemeClr val="tx2">
                    <a:lumMod val="60000"/>
                    <a:lumOff val="40000"/>
                  </a:schemeClr>
                </a:solidFill>
              </a:rPr>
              <a:t>之前</a:t>
            </a:r>
            <a:endParaRPr lang="en-US" altLang="zh-CN" sz="4400" b="1" dirty="0" smtClean="0">
              <a:solidFill>
                <a:schemeClr val="tx2">
                  <a:lumMod val="60000"/>
                  <a:lumOff val="40000"/>
                </a:schemeClr>
              </a:solidFill>
            </a:endParaRPr>
          </a:p>
          <a:p>
            <a:pPr algn="r">
              <a:lnSpc>
                <a:spcPct val="130000"/>
              </a:lnSpc>
            </a:pPr>
            <a:r>
              <a:rPr lang="zh-CN" altLang="en-US" sz="2800" b="1" dirty="0" smtClean="0">
                <a:solidFill>
                  <a:schemeClr val="tx1">
                    <a:lumMod val="75000"/>
                    <a:lumOff val="25000"/>
                  </a:schemeClr>
                </a:solidFill>
              </a:rPr>
              <a:t>成功只同</a:t>
            </a:r>
            <a:r>
              <a:rPr lang="zh-CN" altLang="en-US" sz="4400" b="1" dirty="0" smtClean="0">
                <a:solidFill>
                  <a:schemeClr val="tx2">
                    <a:lumMod val="60000"/>
                    <a:lumOff val="40000"/>
                  </a:schemeClr>
                </a:solidFill>
              </a:rPr>
              <a:t>自己</a:t>
            </a:r>
            <a:r>
              <a:rPr lang="zh-CN" altLang="en-US" sz="2800" b="1" dirty="0" smtClean="0">
                <a:solidFill>
                  <a:schemeClr val="tx1">
                    <a:lumMod val="75000"/>
                    <a:lumOff val="25000"/>
                  </a:schemeClr>
                </a:solidFill>
              </a:rPr>
              <a:t>的成长有关</a:t>
            </a:r>
            <a:endParaRPr lang="en-US" altLang="zh-CN" sz="2800" b="1" dirty="0" smtClean="0">
              <a:solidFill>
                <a:schemeClr val="tx1">
                  <a:lumMod val="75000"/>
                  <a:lumOff val="25000"/>
                </a:schemeClr>
              </a:solidFill>
            </a:endParaRPr>
          </a:p>
          <a:p>
            <a:pPr>
              <a:lnSpc>
                <a:spcPct val="130000"/>
              </a:lnSpc>
            </a:pPr>
            <a:r>
              <a:rPr lang="zh-CN" altLang="en-US" sz="2800" b="1" dirty="0" smtClean="0">
                <a:solidFill>
                  <a:schemeClr val="tx1">
                    <a:lumMod val="75000"/>
                    <a:lumOff val="25000"/>
                  </a:schemeClr>
                </a:solidFill>
              </a:rPr>
              <a:t>在你成为领导者</a:t>
            </a:r>
            <a:r>
              <a:rPr lang="zh-CN" altLang="en-US" sz="4400" b="1" dirty="0" smtClean="0">
                <a:solidFill>
                  <a:schemeClr val="tx2">
                    <a:lumMod val="60000"/>
                    <a:lumOff val="40000"/>
                  </a:schemeClr>
                </a:solidFill>
              </a:rPr>
              <a:t>之后</a:t>
            </a:r>
            <a:endParaRPr lang="en-US" altLang="zh-CN" sz="4400" b="1" dirty="0" smtClean="0">
              <a:solidFill>
                <a:schemeClr val="tx2">
                  <a:lumMod val="60000"/>
                  <a:lumOff val="40000"/>
                </a:schemeClr>
              </a:solidFill>
            </a:endParaRPr>
          </a:p>
          <a:p>
            <a:pPr algn="r">
              <a:lnSpc>
                <a:spcPct val="130000"/>
              </a:lnSpc>
            </a:pPr>
            <a:r>
              <a:rPr lang="zh-CN" altLang="en-US" sz="2800" b="1" dirty="0" smtClean="0">
                <a:solidFill>
                  <a:schemeClr val="tx1">
                    <a:lumMod val="75000"/>
                    <a:lumOff val="25000"/>
                  </a:schemeClr>
                </a:solidFill>
              </a:rPr>
              <a:t>成功都同</a:t>
            </a:r>
            <a:r>
              <a:rPr lang="zh-CN" altLang="en-US" sz="4400" b="1" dirty="0" smtClean="0">
                <a:solidFill>
                  <a:schemeClr val="tx2">
                    <a:lumMod val="60000"/>
                    <a:lumOff val="40000"/>
                  </a:schemeClr>
                </a:solidFill>
              </a:rPr>
              <a:t>别人</a:t>
            </a:r>
            <a:r>
              <a:rPr lang="zh-CN" altLang="en-US" sz="2800" b="1" dirty="0" smtClean="0">
                <a:solidFill>
                  <a:schemeClr val="tx1">
                    <a:lumMod val="75000"/>
                    <a:lumOff val="25000"/>
                  </a:schemeClr>
                </a:solidFill>
              </a:rPr>
              <a:t>的</a:t>
            </a:r>
            <a:r>
              <a:rPr lang="zh-CN" altLang="en-US" sz="2800" b="1" dirty="0">
                <a:solidFill>
                  <a:schemeClr val="tx1">
                    <a:lumMod val="75000"/>
                    <a:lumOff val="25000"/>
                  </a:schemeClr>
                </a:solidFill>
              </a:rPr>
              <a:t>成长有关</a:t>
            </a:r>
            <a:endParaRPr lang="zh-CN" altLang="en-US" sz="3200" b="1" dirty="0">
              <a:solidFill>
                <a:schemeClr val="tx1">
                  <a:lumMod val="75000"/>
                  <a:lumOff val="25000"/>
                </a:schemeClr>
              </a:solidFill>
            </a:endParaRPr>
          </a:p>
        </p:txBody>
      </p:sp>
    </p:spTree>
    <p:extLst>
      <p:ext uri="{BB962C8B-B14F-4D97-AF65-F5344CB8AC3E}">
        <p14:creationId xmlns:p14="http://schemas.microsoft.com/office/powerpoint/2010/main" val="3759664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17</a:t>
            </a:fld>
            <a:endParaRPr lang="zh-CN" altLang="en-US" dirty="0"/>
          </a:p>
        </p:txBody>
      </p:sp>
      <p:sp>
        <p:nvSpPr>
          <p:cNvPr id="3" name="矩形 2"/>
          <p:cNvSpPr/>
          <p:nvPr/>
        </p:nvSpPr>
        <p:spPr>
          <a:xfrm>
            <a:off x="4873" y="1946172"/>
            <a:ext cx="9139127"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领导力</a:t>
            </a:r>
            <a:r>
              <a:rPr lang="en-US" altLang="zh-CN" sz="4000" b="1" dirty="0" smtClean="0"/>
              <a:t>8</a:t>
            </a:r>
            <a:r>
              <a:rPr lang="zh-CN" altLang="en-US" sz="4000" b="1" dirty="0" smtClean="0"/>
              <a:t>大准则</a:t>
            </a:r>
            <a:endParaRPr lang="zh-CN" altLang="en-US" sz="4000" b="1" dirty="0"/>
          </a:p>
        </p:txBody>
      </p:sp>
    </p:spTree>
    <p:extLst>
      <p:ext uri="{BB962C8B-B14F-4D97-AF65-F5344CB8AC3E}">
        <p14:creationId xmlns:p14="http://schemas.microsoft.com/office/powerpoint/2010/main" val="29086952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矩形 2"/>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smtClean="0">
                <a:solidFill>
                  <a:schemeClr val="tx1"/>
                </a:solidFill>
              </a:rPr>
              <a:t>1 </a:t>
            </a:r>
            <a:r>
              <a:rPr lang="zh-CN" altLang="en-US" b="1" dirty="0" smtClean="0">
                <a:solidFill>
                  <a:schemeClr val="tx1"/>
                </a:solidFill>
              </a:rPr>
              <a:t>：坚持不懈地提升自己的团队，把同员工的每一次会面都作为评估，知道和帮助他们树立自信心的机会。</a:t>
            </a:r>
            <a:endParaRPr lang="zh-CN" altLang="en-US" b="1" dirty="0">
              <a:solidFill>
                <a:schemeClr val="tx1"/>
              </a:solidFill>
            </a:endParaRPr>
          </a:p>
        </p:txBody>
      </p:sp>
    </p:spTree>
    <p:extLst>
      <p:ext uri="{BB962C8B-B14F-4D97-AF65-F5344CB8AC3E}">
        <p14:creationId xmlns:p14="http://schemas.microsoft.com/office/powerpoint/2010/main" val="16619935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smtClean="0">
                <a:solidFill>
                  <a:schemeClr val="tx1"/>
                </a:solidFill>
              </a:rPr>
              <a:t>2 </a:t>
            </a:r>
            <a:r>
              <a:rPr lang="zh-CN" altLang="en-US" b="1" dirty="0" smtClean="0">
                <a:solidFill>
                  <a:schemeClr val="tx1"/>
                </a:solidFill>
              </a:rPr>
              <a:t>：让员工不但要怀有梦想，而且还要拥抱它、实践它。</a:t>
            </a:r>
            <a:endParaRPr lang="zh-CN" altLang="en-US" b="1" dirty="0">
              <a:solidFill>
                <a:schemeClr val="tx1"/>
              </a:solidFill>
            </a:endParaRPr>
          </a:p>
        </p:txBody>
      </p:sp>
    </p:spTree>
    <p:extLst>
      <p:ext uri="{BB962C8B-B14F-4D97-AF65-F5344CB8AC3E}">
        <p14:creationId xmlns:p14="http://schemas.microsoft.com/office/powerpoint/2010/main" val="740851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67544" y="2148000"/>
            <a:ext cx="8459304" cy="2721160"/>
            <a:chOff x="395536" y="847642"/>
            <a:chExt cx="8459304" cy="2721160"/>
          </a:xfrm>
        </p:grpSpPr>
        <p:grpSp>
          <p:nvGrpSpPr>
            <p:cNvPr id="5" name="组合 4"/>
            <p:cNvGrpSpPr/>
            <p:nvPr/>
          </p:nvGrpSpPr>
          <p:grpSpPr>
            <a:xfrm>
              <a:off x="1582032" y="1025750"/>
              <a:ext cx="7272808" cy="2333873"/>
              <a:chOff x="1547664" y="2254100"/>
              <a:chExt cx="7272808" cy="2333873"/>
            </a:xfrm>
          </p:grpSpPr>
          <p:sp>
            <p:nvSpPr>
              <p:cNvPr id="7" name="矩形 6"/>
              <p:cNvSpPr/>
              <p:nvPr/>
            </p:nvSpPr>
            <p:spPr>
              <a:xfrm>
                <a:off x="1547664" y="2254100"/>
                <a:ext cx="7272808" cy="23338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14507" y="2614141"/>
                <a:ext cx="1858201"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杰克</a:t>
                </a:r>
                <a:r>
                  <a:rPr lang="en-US" altLang="zh-CN" sz="2400" b="1" dirty="0" smtClean="0">
                    <a:latin typeface="微软雅黑" pitchFamily="34" charset="-122"/>
                    <a:ea typeface="微软雅黑" pitchFamily="34" charset="-122"/>
                  </a:rPr>
                  <a:t>·</a:t>
                </a:r>
                <a:r>
                  <a:rPr lang="zh-CN" altLang="en-US" sz="2400" b="1" dirty="0" smtClean="0">
                    <a:latin typeface="微软雅黑" pitchFamily="34" charset="-122"/>
                    <a:ea typeface="微软雅黑" pitchFamily="34" charset="-122"/>
                  </a:rPr>
                  <a:t>韦尔奇</a:t>
                </a:r>
                <a:endParaRPr lang="en-US" altLang="zh-CN" sz="2400" b="1" dirty="0" smtClean="0">
                  <a:latin typeface="微软雅黑" pitchFamily="34" charset="-122"/>
                  <a:ea typeface="微软雅黑" pitchFamily="34" charset="-122"/>
                </a:endParaRPr>
              </a:p>
            </p:txBody>
          </p:sp>
          <p:sp>
            <p:nvSpPr>
              <p:cNvPr id="10" name="矩形 9"/>
              <p:cNvSpPr/>
              <p:nvPr/>
            </p:nvSpPr>
            <p:spPr>
              <a:xfrm>
                <a:off x="3414507" y="3723878"/>
                <a:ext cx="4572000" cy="584775"/>
              </a:xfrm>
              <a:prstGeom prst="rect">
                <a:avLst/>
              </a:prstGeom>
            </p:spPr>
            <p:txBody>
              <a:bodyPr>
                <a:spAutoFit/>
              </a:bodyPr>
              <a:lstStyle/>
              <a:p>
                <a:r>
                  <a:rPr lang="zh-CN" altLang="en-US" sz="1600" dirty="0">
                    <a:solidFill>
                      <a:schemeClr val="tx1">
                        <a:lumMod val="50000"/>
                        <a:lumOff val="50000"/>
                      </a:schemeClr>
                    </a:solidFill>
                    <a:latin typeface="微软雅黑" pitchFamily="34" charset="-122"/>
                    <a:ea typeface="微软雅黑" pitchFamily="34" charset="-122"/>
                  </a:rPr>
                  <a:t>原通用电气（</a:t>
                </a:r>
                <a:r>
                  <a:rPr lang="en-US" altLang="zh-CN" sz="1600" dirty="0">
                    <a:solidFill>
                      <a:schemeClr val="tx1">
                        <a:lumMod val="50000"/>
                        <a:lumOff val="50000"/>
                      </a:schemeClr>
                    </a:solidFill>
                    <a:latin typeface="微软雅黑" pitchFamily="34" charset="-122"/>
                    <a:ea typeface="微软雅黑" pitchFamily="34" charset="-122"/>
                  </a:rPr>
                  <a:t>GE</a:t>
                </a:r>
                <a:r>
                  <a:rPr lang="zh-CN" altLang="en-US" sz="1600" dirty="0">
                    <a:solidFill>
                      <a:schemeClr val="tx1">
                        <a:lumMod val="50000"/>
                        <a:lumOff val="50000"/>
                      </a:schemeClr>
                    </a:solidFill>
                    <a:latin typeface="微软雅黑" pitchFamily="34" charset="-122"/>
                    <a:ea typeface="微软雅黑" pitchFamily="34" charset="-122"/>
                  </a:rPr>
                  <a:t>）董事长兼</a:t>
                </a:r>
                <a:r>
                  <a:rPr lang="en-US" altLang="zh-CN" sz="1600" dirty="0" smtClean="0">
                    <a:solidFill>
                      <a:schemeClr val="tx1">
                        <a:lumMod val="50000"/>
                        <a:lumOff val="50000"/>
                      </a:schemeClr>
                    </a:solidFill>
                    <a:latin typeface="微软雅黑" pitchFamily="34" charset="-122"/>
                    <a:ea typeface="微软雅黑" pitchFamily="34" charset="-122"/>
                  </a:rPr>
                  <a:t>CEO</a:t>
                </a:r>
                <a:r>
                  <a:rPr lang="zh-CN" altLang="en-US" sz="1600" dirty="0">
                    <a:solidFill>
                      <a:schemeClr val="tx1">
                        <a:lumMod val="50000"/>
                        <a:lumOff val="50000"/>
                      </a:schemeClr>
                    </a:solidFill>
                    <a:latin typeface="微软雅黑" pitchFamily="34" charset="-122"/>
                    <a:ea typeface="微软雅黑" pitchFamily="34" charset="-122"/>
                  </a:rPr>
                  <a:t>；</a:t>
                </a:r>
                <a:endParaRPr lang="en-US" altLang="zh-CN" sz="1600" dirty="0" smtClean="0">
                  <a:solidFill>
                    <a:schemeClr val="tx1">
                      <a:lumMod val="50000"/>
                      <a:lumOff val="50000"/>
                    </a:schemeClr>
                  </a:solidFill>
                  <a:latin typeface="微软雅黑" pitchFamily="34" charset="-122"/>
                  <a:ea typeface="微软雅黑" pitchFamily="34" charset="-122"/>
                </a:endParaRPr>
              </a:p>
              <a:p>
                <a:r>
                  <a:rPr lang="zh-CN" altLang="en-US" sz="1600" dirty="0" smtClean="0">
                    <a:solidFill>
                      <a:schemeClr val="tx1">
                        <a:lumMod val="50000"/>
                        <a:lumOff val="50000"/>
                      </a:schemeClr>
                    </a:solidFill>
                    <a:latin typeface="微软雅黑" pitchFamily="34" charset="-122"/>
                    <a:ea typeface="微软雅黑" pitchFamily="34" charset="-122"/>
                  </a:rPr>
                  <a:t>他</a:t>
                </a:r>
                <a:r>
                  <a:rPr lang="zh-CN" altLang="en-US" sz="1600" dirty="0">
                    <a:solidFill>
                      <a:schemeClr val="tx1">
                        <a:lumMod val="50000"/>
                        <a:lumOff val="50000"/>
                      </a:schemeClr>
                    </a:solidFill>
                    <a:latin typeface="微软雅黑" pitchFamily="34" charset="-122"/>
                    <a:ea typeface="微软雅黑" pitchFamily="34" charset="-122"/>
                  </a:rPr>
                  <a:t>被誉为</a:t>
                </a:r>
                <a:r>
                  <a:rPr lang="en-US" altLang="zh-CN" sz="1600" dirty="0">
                    <a:solidFill>
                      <a:schemeClr val="tx1">
                        <a:lumMod val="50000"/>
                        <a:lumOff val="50000"/>
                      </a:schemeClr>
                    </a:solidFill>
                    <a:latin typeface="微软雅黑" pitchFamily="34" charset="-122"/>
                    <a:ea typeface="微软雅黑" pitchFamily="34" charset="-122"/>
                  </a:rPr>
                  <a:t>"</a:t>
                </a:r>
                <a:r>
                  <a:rPr lang="zh-CN" altLang="en-US" sz="1600" dirty="0">
                    <a:solidFill>
                      <a:schemeClr val="tx1">
                        <a:lumMod val="50000"/>
                        <a:lumOff val="50000"/>
                      </a:schemeClr>
                    </a:solidFill>
                    <a:latin typeface="微软雅黑" pitchFamily="34" charset="-122"/>
                    <a:ea typeface="微软雅黑" pitchFamily="34" charset="-122"/>
                  </a:rPr>
                  <a:t>最受尊敬的</a:t>
                </a:r>
                <a:r>
                  <a:rPr lang="en-US" altLang="zh-CN" sz="1600" dirty="0">
                    <a:solidFill>
                      <a:schemeClr val="tx1">
                        <a:lumMod val="50000"/>
                        <a:lumOff val="50000"/>
                      </a:schemeClr>
                    </a:solidFill>
                    <a:latin typeface="微软雅黑" pitchFamily="34" charset="-122"/>
                    <a:ea typeface="微软雅黑" pitchFamily="34" charset="-122"/>
                  </a:rPr>
                  <a:t>CEO"</a:t>
                </a:r>
                <a:r>
                  <a:rPr lang="zh-CN" altLang="en-US" sz="1600" dirty="0">
                    <a:solidFill>
                      <a:schemeClr val="tx1">
                        <a:lumMod val="50000"/>
                        <a:lumOff val="50000"/>
                      </a:schemeClr>
                    </a:solidFill>
                    <a:latin typeface="微软雅黑" pitchFamily="34" charset="-122"/>
                    <a:ea typeface="微软雅黑" pitchFamily="34" charset="-122"/>
                  </a:rPr>
                  <a:t>，</a:t>
                </a:r>
                <a:r>
                  <a:rPr lang="en-US" altLang="zh-CN" sz="1600" dirty="0">
                    <a:solidFill>
                      <a:schemeClr val="tx1">
                        <a:lumMod val="50000"/>
                        <a:lumOff val="50000"/>
                      </a:schemeClr>
                    </a:solidFill>
                    <a:latin typeface="微软雅黑" pitchFamily="34" charset="-122"/>
                    <a:ea typeface="微软雅黑" pitchFamily="34" charset="-122"/>
                  </a:rPr>
                  <a:t>"</a:t>
                </a:r>
                <a:r>
                  <a:rPr lang="zh-CN" altLang="en-US" sz="1600" dirty="0">
                    <a:solidFill>
                      <a:schemeClr val="tx1">
                        <a:lumMod val="50000"/>
                        <a:lumOff val="50000"/>
                      </a:schemeClr>
                    </a:solidFill>
                    <a:latin typeface="微软雅黑" pitchFamily="34" charset="-122"/>
                    <a:ea typeface="微软雅黑" pitchFamily="34" charset="-122"/>
                  </a:rPr>
                  <a:t>全球第一</a:t>
                </a:r>
                <a:r>
                  <a:rPr lang="en-US" altLang="zh-CN" sz="1600" dirty="0">
                    <a:solidFill>
                      <a:schemeClr val="tx1">
                        <a:lumMod val="50000"/>
                        <a:lumOff val="50000"/>
                      </a:schemeClr>
                    </a:solidFill>
                    <a:latin typeface="微软雅黑" pitchFamily="34" charset="-122"/>
                    <a:ea typeface="微软雅黑" pitchFamily="34" charset="-122"/>
                  </a:rPr>
                  <a:t>CEO"</a:t>
                </a:r>
                <a:endParaRPr lang="zh-CN" altLang="en-US" sz="1600" dirty="0">
                  <a:solidFill>
                    <a:schemeClr val="tx1">
                      <a:lumMod val="50000"/>
                      <a:lumOff val="50000"/>
                    </a:schemeClr>
                  </a:solidFill>
                  <a:latin typeface="微软雅黑" pitchFamily="34" charset="-122"/>
                  <a:ea typeface="微软雅黑" pitchFamily="34" charset="-122"/>
                </a:endParaRPr>
              </a:p>
            </p:txBody>
          </p:sp>
          <p:pic>
            <p:nvPicPr>
              <p:cNvPr id="11" name="Picture 1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5476090" y="2499742"/>
                <a:ext cx="861742" cy="862588"/>
              </a:xfrm>
              <a:prstGeom prst="rect">
                <a:avLst/>
              </a:prstGeom>
              <a:noFill/>
              <a:extLst>
                <a:ext uri="{909E8E84-426E-40DD-AFC4-6F175D3DCCD1}">
                  <a14:hiddenFill xmlns:a14="http://schemas.microsoft.com/office/drawing/2010/main">
                    <a:solidFill>
                      <a:srgbClr val="FFFFFF"/>
                    </a:solidFill>
                  </a14:hiddenFill>
                </a:ext>
              </a:extLst>
            </p:spPr>
          </p:pic>
        </p:grpSp>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0881"/>
            <a:stretch/>
          </p:blipFill>
          <p:spPr bwMode="auto">
            <a:xfrm>
              <a:off x="395536" y="847642"/>
              <a:ext cx="2285473" cy="2721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
        <p:nvSpPr>
          <p:cNvPr id="12" name="矩形 11"/>
          <p:cNvSpPr/>
          <p:nvPr/>
        </p:nvSpPr>
        <p:spPr>
          <a:xfrm>
            <a:off x="0" y="1315513"/>
            <a:ext cx="9144000" cy="252028"/>
          </a:xfrm>
          <a:prstGeom prst="rect">
            <a:avLst/>
          </a:prstGeom>
          <a:solidFill>
            <a:schemeClr val="tx2">
              <a:lumMod val="75000"/>
            </a:scheme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onstantia"/>
              <a:ea typeface="微软雅黑"/>
              <a:cs typeface="+mn-cs"/>
            </a:endParaRPr>
          </a:p>
        </p:txBody>
      </p:sp>
      <p:sp>
        <p:nvSpPr>
          <p:cNvPr id="13" name="燕尾形 12"/>
          <p:cNvSpPr/>
          <p:nvPr/>
        </p:nvSpPr>
        <p:spPr>
          <a:xfrm>
            <a:off x="8461697" y="1463179"/>
            <a:ext cx="179388" cy="244475"/>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chemeClr val="tx1"/>
              </a:solidFill>
            </a:endParaRPr>
          </a:p>
        </p:txBody>
      </p:sp>
      <p:sp>
        <p:nvSpPr>
          <p:cNvPr id="14" name="燕尾形 13"/>
          <p:cNvSpPr/>
          <p:nvPr/>
        </p:nvSpPr>
        <p:spPr>
          <a:xfrm>
            <a:off x="8641085" y="1463179"/>
            <a:ext cx="179387" cy="244475"/>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chemeClr val="tx1"/>
              </a:solidFill>
            </a:endParaRPr>
          </a:p>
        </p:txBody>
      </p:sp>
      <p:sp>
        <p:nvSpPr>
          <p:cNvPr id="15" name="TextBox 14"/>
          <p:cNvSpPr txBox="1"/>
          <p:nvPr/>
        </p:nvSpPr>
        <p:spPr>
          <a:xfrm>
            <a:off x="251520" y="311626"/>
            <a:ext cx="1800200" cy="1107996"/>
          </a:xfrm>
          <a:prstGeom prst="rect">
            <a:avLst/>
          </a:prstGeom>
          <a:noFill/>
        </p:spPr>
        <p:txBody>
          <a:bodyPr wrap="square" rtlCol="0">
            <a:spAutoFit/>
          </a:bodyPr>
          <a:lstStyle/>
          <a:p>
            <a:r>
              <a:rPr lang="zh-CN" altLang="en-US" dirty="0" smtClean="0"/>
              <a:t>作者是</a:t>
            </a:r>
            <a:r>
              <a:rPr lang="zh-CN" altLang="en-US" sz="6600" b="1" dirty="0" smtClean="0">
                <a:solidFill>
                  <a:srgbClr val="FFC000"/>
                </a:solidFill>
              </a:rPr>
              <a:t>谁</a:t>
            </a:r>
            <a:r>
              <a:rPr lang="zh-CN" altLang="en-US" dirty="0" smtClean="0"/>
              <a:t>？</a:t>
            </a:r>
            <a:endParaRPr lang="zh-CN" altLang="en-US" dirty="0"/>
          </a:p>
        </p:txBody>
      </p:sp>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879" y="3075806"/>
            <a:ext cx="1858201" cy="671939"/>
          </a:xfrm>
          <a:prstGeom prst="rect">
            <a:avLst/>
          </a:prstGeom>
        </p:spPr>
      </p:pic>
    </p:spTree>
    <p:extLst>
      <p:ext uri="{BB962C8B-B14F-4D97-AF65-F5344CB8AC3E}">
        <p14:creationId xmlns:p14="http://schemas.microsoft.com/office/powerpoint/2010/main" val="1305586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smtClean="0">
                <a:solidFill>
                  <a:schemeClr val="tx1"/>
                </a:solidFill>
              </a:rPr>
              <a:t>3</a:t>
            </a:r>
            <a:r>
              <a:rPr lang="zh-CN" altLang="en-US" b="1" dirty="0" smtClean="0">
                <a:solidFill>
                  <a:schemeClr val="tx1"/>
                </a:solidFill>
              </a:rPr>
              <a:t>：深入员工中间，向他们传递积极的活力和乐观精神。</a:t>
            </a:r>
            <a:endParaRPr lang="zh-CN" altLang="en-US" b="1" dirty="0">
              <a:solidFill>
                <a:schemeClr val="tx1"/>
              </a:solidFill>
            </a:endParaRPr>
          </a:p>
        </p:txBody>
      </p:sp>
    </p:spTree>
    <p:extLst>
      <p:ext uri="{BB962C8B-B14F-4D97-AF65-F5344CB8AC3E}">
        <p14:creationId xmlns:p14="http://schemas.microsoft.com/office/powerpoint/2010/main" val="29399660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a:solidFill>
                  <a:schemeClr val="tx1"/>
                </a:solidFill>
              </a:rPr>
              <a:t>4</a:t>
            </a:r>
            <a:r>
              <a:rPr lang="zh-CN" altLang="en-US" b="1" dirty="0" smtClean="0">
                <a:solidFill>
                  <a:schemeClr val="tx1"/>
                </a:solidFill>
              </a:rPr>
              <a:t>：以坦诚的精神、透明度和声望，建立别人对自己的信赖感。</a:t>
            </a:r>
            <a:endParaRPr lang="zh-CN" altLang="en-US" b="1" dirty="0">
              <a:solidFill>
                <a:schemeClr val="tx1"/>
              </a:solidFill>
            </a:endParaRPr>
          </a:p>
        </p:txBody>
      </p:sp>
    </p:spTree>
    <p:extLst>
      <p:ext uri="{BB962C8B-B14F-4D97-AF65-F5344CB8AC3E}">
        <p14:creationId xmlns:p14="http://schemas.microsoft.com/office/powerpoint/2010/main" val="30179741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smtClean="0">
                <a:solidFill>
                  <a:schemeClr val="tx1"/>
                </a:solidFill>
              </a:rPr>
              <a:t>5</a:t>
            </a:r>
            <a:r>
              <a:rPr lang="zh-CN" altLang="en-US" b="1" dirty="0" smtClean="0">
                <a:solidFill>
                  <a:schemeClr val="tx1"/>
                </a:solidFill>
              </a:rPr>
              <a:t>：有勇气、敢于做出不受欢迎的决定，说出得罪人的话。</a:t>
            </a:r>
            <a:endParaRPr lang="zh-CN" altLang="en-US" b="1" dirty="0">
              <a:solidFill>
                <a:schemeClr val="tx1"/>
              </a:solidFill>
            </a:endParaRPr>
          </a:p>
        </p:txBody>
      </p:sp>
    </p:spTree>
    <p:extLst>
      <p:ext uri="{BB962C8B-B14F-4D97-AF65-F5344CB8AC3E}">
        <p14:creationId xmlns:p14="http://schemas.microsoft.com/office/powerpoint/2010/main" val="10344987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smtClean="0">
                <a:solidFill>
                  <a:schemeClr val="tx1"/>
                </a:solidFill>
              </a:rPr>
              <a:t>6</a:t>
            </a:r>
            <a:r>
              <a:rPr lang="zh-CN" altLang="en-US" b="1" dirty="0" smtClean="0">
                <a:solidFill>
                  <a:schemeClr val="tx1"/>
                </a:solidFill>
              </a:rPr>
              <a:t>：</a:t>
            </a:r>
            <a:r>
              <a:rPr lang="zh-CN" altLang="en-US" b="1" dirty="0">
                <a:solidFill>
                  <a:schemeClr val="tx1"/>
                </a:solidFill>
              </a:rPr>
              <a:t>以</a:t>
            </a:r>
            <a:r>
              <a:rPr lang="zh-CN" altLang="en-US" b="1" dirty="0" smtClean="0">
                <a:solidFill>
                  <a:schemeClr val="tx1"/>
                </a:solidFill>
              </a:rPr>
              <a:t>好奇心、甚至怀疑精神来监督和推进业务，要保证自己提出的问题的带来员工的实际行动。</a:t>
            </a:r>
            <a:endParaRPr lang="zh-CN" altLang="en-US" b="1" dirty="0">
              <a:solidFill>
                <a:schemeClr val="tx1"/>
              </a:solidFill>
            </a:endParaRPr>
          </a:p>
        </p:txBody>
      </p:sp>
    </p:spTree>
    <p:extLst>
      <p:ext uri="{BB962C8B-B14F-4D97-AF65-F5344CB8AC3E}">
        <p14:creationId xmlns:p14="http://schemas.microsoft.com/office/powerpoint/2010/main" val="776365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3000" b="-53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a:solidFill>
                  <a:schemeClr val="tx1"/>
                </a:solidFill>
              </a:rPr>
              <a:t>7</a:t>
            </a:r>
            <a:r>
              <a:rPr lang="zh-CN" altLang="en-US" b="1" dirty="0" smtClean="0">
                <a:solidFill>
                  <a:schemeClr val="tx1"/>
                </a:solidFill>
              </a:rPr>
              <a:t>：勇于承担风险、勤奋学习、成为表率。</a:t>
            </a:r>
            <a:endParaRPr lang="zh-CN" altLang="en-US" b="1" dirty="0">
              <a:solidFill>
                <a:schemeClr val="tx1"/>
              </a:solidFill>
            </a:endParaRPr>
          </a:p>
        </p:txBody>
      </p:sp>
    </p:spTree>
    <p:extLst>
      <p:ext uri="{BB962C8B-B14F-4D97-AF65-F5344CB8AC3E}">
        <p14:creationId xmlns:p14="http://schemas.microsoft.com/office/powerpoint/2010/main" val="28840397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9000"/>
          </a:stretch>
        </a:blipFill>
        <a:effectLst/>
      </p:bgPr>
    </p:bg>
    <p:spTree>
      <p:nvGrpSpPr>
        <p:cNvPr id="1" name=""/>
        <p:cNvGrpSpPr/>
        <p:nvPr/>
      </p:nvGrpSpPr>
      <p:grpSpPr>
        <a:xfrm>
          <a:off x="0" y="0"/>
          <a:ext cx="0" cy="0"/>
          <a:chOff x="0" y="0"/>
          <a:chExt cx="0" cy="0"/>
        </a:xfrm>
      </p:grpSpPr>
      <p:sp>
        <p:nvSpPr>
          <p:cNvPr id="2" name="矩形 1"/>
          <p:cNvSpPr/>
          <p:nvPr/>
        </p:nvSpPr>
        <p:spPr>
          <a:xfrm>
            <a:off x="0" y="4011910"/>
            <a:ext cx="9144000" cy="1131590"/>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chemeClr val="tx1"/>
                </a:solidFill>
              </a:rPr>
              <a:t>准则</a:t>
            </a:r>
            <a:r>
              <a:rPr lang="en-US" altLang="zh-CN" b="1" dirty="0" smtClean="0">
                <a:solidFill>
                  <a:schemeClr val="tx1"/>
                </a:solidFill>
              </a:rPr>
              <a:t>8</a:t>
            </a:r>
            <a:r>
              <a:rPr lang="zh-CN" altLang="en-US" b="1" dirty="0" smtClean="0">
                <a:solidFill>
                  <a:schemeClr val="tx1"/>
                </a:solidFill>
              </a:rPr>
              <a:t>：学会庆祝。</a:t>
            </a:r>
            <a:endParaRPr lang="zh-CN" altLang="en-US" b="1" dirty="0">
              <a:solidFill>
                <a:schemeClr val="tx1"/>
              </a:solidFill>
            </a:endParaRPr>
          </a:p>
        </p:txBody>
      </p:sp>
    </p:spTree>
    <p:extLst>
      <p:ext uri="{BB962C8B-B14F-4D97-AF65-F5344CB8AC3E}">
        <p14:creationId xmlns:p14="http://schemas.microsoft.com/office/powerpoint/2010/main" val="35975950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t="11021" r="50000"/>
          <a:stretch/>
        </p:blipFill>
        <p:spPr>
          <a:xfrm flipH="1">
            <a:off x="-3689" y="-20538"/>
            <a:ext cx="4355976" cy="5170419"/>
          </a:xfrm>
          <a:prstGeom prst="rect">
            <a:avLst/>
          </a:prstGeom>
        </p:spPr>
      </p:pic>
      <p:sp>
        <p:nvSpPr>
          <p:cNvPr id="2" name="灯片编号占位符 1"/>
          <p:cNvSpPr>
            <a:spLocks noGrp="1"/>
          </p:cNvSpPr>
          <p:nvPr>
            <p:ph type="sldNum" sz="quarter" idx="12"/>
          </p:nvPr>
        </p:nvSpPr>
        <p:spPr/>
        <p:txBody>
          <a:bodyPr/>
          <a:lstStyle/>
          <a:p>
            <a:fld id="{0C913308-F349-4B6D-A68A-DD1791B4A57B}" type="slidenum">
              <a:rPr lang="zh-CN" altLang="en-US" smtClean="0"/>
              <a:pPr/>
              <a:t>26</a:t>
            </a:fld>
            <a:endParaRPr lang="zh-CN" altLang="en-US" dirty="0"/>
          </a:p>
        </p:txBody>
      </p:sp>
      <p:sp>
        <p:nvSpPr>
          <p:cNvPr id="3" name="矩形 2"/>
          <p:cNvSpPr/>
          <p:nvPr/>
        </p:nvSpPr>
        <p:spPr>
          <a:xfrm>
            <a:off x="4437606" y="51470"/>
            <a:ext cx="3734794"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招聘合适的人</a:t>
            </a:r>
            <a:endParaRPr lang="zh-CN" altLang="en-US" sz="4000" b="1" dirty="0"/>
          </a:p>
        </p:txBody>
      </p:sp>
      <p:sp>
        <p:nvSpPr>
          <p:cNvPr id="6" name="TextBox 5"/>
          <p:cNvSpPr txBox="1"/>
          <p:nvPr/>
        </p:nvSpPr>
        <p:spPr>
          <a:xfrm>
            <a:off x="-108520" y="3452103"/>
            <a:ext cx="5400600" cy="2215991"/>
          </a:xfrm>
          <a:prstGeom prst="rect">
            <a:avLst/>
          </a:prstGeom>
          <a:noFill/>
        </p:spPr>
        <p:txBody>
          <a:bodyPr wrap="square" rtlCol="0">
            <a:spAutoFit/>
          </a:bodyPr>
          <a:lstStyle/>
          <a:p>
            <a:r>
              <a:rPr lang="en-US" altLang="zh-CN" sz="13800" dirty="0" smtClean="0">
                <a:solidFill>
                  <a:schemeClr val="bg1">
                    <a:lumMod val="65000"/>
                  </a:schemeClr>
                </a:solidFill>
                <a:latin typeface="Bodoni MT Black" pitchFamily="18" charset="0"/>
              </a:rPr>
              <a:t>4E1P</a:t>
            </a:r>
            <a:endParaRPr lang="zh-CN" altLang="en-US" sz="13800" dirty="0">
              <a:solidFill>
                <a:schemeClr val="bg1">
                  <a:lumMod val="65000"/>
                </a:schemeClr>
              </a:solidFill>
              <a:latin typeface="Bodoni MT Black" pitchFamily="18" charset="0"/>
            </a:endParaRPr>
          </a:p>
        </p:txBody>
      </p:sp>
      <p:sp>
        <p:nvSpPr>
          <p:cNvPr id="5" name="TextBox 4"/>
          <p:cNvSpPr txBox="1"/>
          <p:nvPr/>
        </p:nvSpPr>
        <p:spPr>
          <a:xfrm>
            <a:off x="4538411" y="1243414"/>
            <a:ext cx="3888432" cy="3170099"/>
          </a:xfrm>
          <a:prstGeom prst="rect">
            <a:avLst/>
          </a:prstGeom>
          <a:noFill/>
        </p:spPr>
        <p:txBody>
          <a:bodyPr wrap="square" rtlCol="0">
            <a:spAutoFit/>
          </a:bodyPr>
          <a:lstStyle/>
          <a:p>
            <a:pPr marL="285750" indent="-285750">
              <a:lnSpc>
                <a:spcPct val="200000"/>
              </a:lnSpc>
              <a:buClr>
                <a:schemeClr val="tx1">
                  <a:lumMod val="65000"/>
                  <a:lumOff val="35000"/>
                </a:schemeClr>
              </a:buClr>
              <a:buSzPct val="100000"/>
              <a:buFont typeface="Wingdings" pitchFamily="2" charset="2"/>
              <a:buChar char="p"/>
            </a:pPr>
            <a:r>
              <a:rPr lang="en-US" altLang="zh-CN" sz="2000" dirty="0" smtClean="0">
                <a:solidFill>
                  <a:schemeClr val="tx1">
                    <a:lumMod val="85000"/>
                    <a:lumOff val="15000"/>
                  </a:schemeClr>
                </a:solidFill>
              </a:rPr>
              <a:t>Energy</a:t>
            </a:r>
            <a:r>
              <a:rPr lang="zh-CN" altLang="en-US" sz="2000" dirty="0" smtClean="0">
                <a:solidFill>
                  <a:schemeClr val="tx1">
                    <a:lumMod val="85000"/>
                    <a:lumOff val="15000"/>
                  </a:schemeClr>
                </a:solidFill>
              </a:rPr>
              <a:t>：积极向上活力</a:t>
            </a:r>
            <a:endParaRPr lang="en-US" altLang="zh-CN" sz="20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en-US" altLang="zh-CN" sz="2000" dirty="0" smtClean="0">
                <a:solidFill>
                  <a:schemeClr val="tx1">
                    <a:lumMod val="85000"/>
                    <a:lumOff val="15000"/>
                  </a:schemeClr>
                </a:solidFill>
              </a:rPr>
              <a:t>Energize</a:t>
            </a:r>
            <a:r>
              <a:rPr lang="zh-CN" altLang="en-US" sz="2000" dirty="0" smtClean="0">
                <a:solidFill>
                  <a:schemeClr val="tx1">
                    <a:lumMod val="85000"/>
                    <a:lumOff val="15000"/>
                  </a:schemeClr>
                </a:solidFill>
              </a:rPr>
              <a:t>：激励别人的能力</a:t>
            </a:r>
            <a:endParaRPr lang="en-US" altLang="zh-CN" sz="20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en-US" altLang="zh-CN" sz="2000" dirty="0" smtClean="0">
                <a:solidFill>
                  <a:schemeClr val="tx1">
                    <a:lumMod val="85000"/>
                    <a:lumOff val="15000"/>
                  </a:schemeClr>
                </a:solidFill>
              </a:rPr>
              <a:t>Edge</a:t>
            </a:r>
            <a:r>
              <a:rPr lang="zh-CN" altLang="en-US" sz="2000" dirty="0" smtClean="0">
                <a:solidFill>
                  <a:schemeClr val="tx1">
                    <a:lumMod val="85000"/>
                    <a:lumOff val="15000"/>
                  </a:schemeClr>
                </a:solidFill>
              </a:rPr>
              <a:t>：是非问题的决断力</a:t>
            </a:r>
            <a:endParaRPr lang="en-US" altLang="zh-CN" sz="20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en-US" altLang="zh-CN" sz="2000" dirty="0" smtClean="0">
                <a:solidFill>
                  <a:schemeClr val="tx1">
                    <a:lumMod val="85000"/>
                    <a:lumOff val="15000"/>
                  </a:schemeClr>
                </a:solidFill>
              </a:rPr>
              <a:t>Execute</a:t>
            </a:r>
            <a:r>
              <a:rPr lang="zh-CN" altLang="en-US" sz="2000" dirty="0" smtClean="0">
                <a:solidFill>
                  <a:schemeClr val="tx1">
                    <a:lumMod val="85000"/>
                    <a:lumOff val="15000"/>
                  </a:schemeClr>
                </a:solidFill>
              </a:rPr>
              <a:t>：落实工作的执行力</a:t>
            </a:r>
            <a:endParaRPr lang="en-US" altLang="zh-CN" sz="20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en-US" altLang="zh-CN" sz="2000" dirty="0" smtClean="0">
                <a:solidFill>
                  <a:schemeClr val="tx1">
                    <a:lumMod val="85000"/>
                    <a:lumOff val="15000"/>
                  </a:schemeClr>
                </a:solidFill>
              </a:rPr>
              <a:t>Passion</a:t>
            </a:r>
            <a:r>
              <a:rPr lang="zh-CN" altLang="en-US" sz="2000" dirty="0" smtClean="0">
                <a:solidFill>
                  <a:schemeClr val="tx1">
                    <a:lumMod val="85000"/>
                    <a:lumOff val="15000"/>
                  </a:schemeClr>
                </a:solidFill>
              </a:rPr>
              <a:t>：富有激情</a:t>
            </a:r>
            <a:endParaRPr lang="zh-CN" altLang="en-US" sz="2000" dirty="0">
              <a:solidFill>
                <a:schemeClr val="tx1">
                  <a:lumMod val="85000"/>
                  <a:lumOff val="15000"/>
                </a:schemeClr>
              </a:solidFill>
            </a:endParaRPr>
          </a:p>
        </p:txBody>
      </p:sp>
    </p:spTree>
    <p:extLst>
      <p:ext uri="{BB962C8B-B14F-4D97-AF65-F5344CB8AC3E}">
        <p14:creationId xmlns:p14="http://schemas.microsoft.com/office/powerpoint/2010/main" val="34454908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27</a:t>
            </a:fld>
            <a:endParaRPr lang="zh-CN" altLang="en-US" dirty="0"/>
          </a:p>
        </p:txBody>
      </p:sp>
      <p:sp>
        <p:nvSpPr>
          <p:cNvPr id="3" name="矩形 2"/>
          <p:cNvSpPr/>
          <p:nvPr/>
        </p:nvSpPr>
        <p:spPr>
          <a:xfrm>
            <a:off x="3995936" y="73964"/>
            <a:ext cx="3516193"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招聘高层人员</a:t>
            </a:r>
            <a:endParaRPr lang="zh-CN" altLang="en-US" sz="4000" b="1" dirty="0"/>
          </a:p>
        </p:txBody>
      </p:sp>
      <p:grpSp>
        <p:nvGrpSpPr>
          <p:cNvPr id="7" name="组合 6"/>
          <p:cNvGrpSpPr/>
          <p:nvPr/>
        </p:nvGrpSpPr>
        <p:grpSpPr>
          <a:xfrm>
            <a:off x="4080143" y="1131590"/>
            <a:ext cx="3526082" cy="3918285"/>
            <a:chOff x="4232641" y="1205296"/>
            <a:chExt cx="3441608" cy="3772571"/>
          </a:xfrm>
        </p:grpSpPr>
        <p:sp>
          <p:nvSpPr>
            <p:cNvPr id="8" name="同侧圆角矩形 7"/>
            <p:cNvSpPr/>
            <p:nvPr/>
          </p:nvSpPr>
          <p:spPr>
            <a:xfrm>
              <a:off x="4232641" y="1205296"/>
              <a:ext cx="1528423" cy="1140935"/>
            </a:xfrm>
            <a:prstGeom prst="round2SameRect">
              <a:avLst>
                <a:gd name="adj1" fmla="val 8000"/>
                <a:gd name="adj2" fmla="val 0"/>
              </a:avLst>
            </a:pr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 name="任意多边形 8"/>
            <p:cNvSpPr/>
            <p:nvPr/>
          </p:nvSpPr>
          <p:spPr>
            <a:xfrm>
              <a:off x="4232641" y="2346231"/>
              <a:ext cx="1528423" cy="490602"/>
            </a:xfrm>
            <a:custGeom>
              <a:avLst/>
              <a:gdLst>
                <a:gd name="connsiteX0" fmla="*/ 0 w 1528423"/>
                <a:gd name="connsiteY0" fmla="*/ 0 h 490602"/>
                <a:gd name="connsiteX1" fmla="*/ 1528423 w 1528423"/>
                <a:gd name="connsiteY1" fmla="*/ 0 h 490602"/>
                <a:gd name="connsiteX2" fmla="*/ 1528423 w 1528423"/>
                <a:gd name="connsiteY2" fmla="*/ 490602 h 490602"/>
                <a:gd name="connsiteX3" fmla="*/ 0 w 1528423"/>
                <a:gd name="connsiteY3" fmla="*/ 490602 h 490602"/>
                <a:gd name="connsiteX4" fmla="*/ 0 w 1528423"/>
                <a:gd name="connsiteY4" fmla="*/ 0 h 49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423" h="490602">
                  <a:moveTo>
                    <a:pt x="0" y="0"/>
                  </a:moveTo>
                  <a:lnTo>
                    <a:pt x="1528423" y="0"/>
                  </a:lnTo>
                  <a:lnTo>
                    <a:pt x="1528423" y="490602"/>
                  </a:lnTo>
                  <a:lnTo>
                    <a:pt x="0" y="490602"/>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76200" tIns="0" rIns="477469" bIns="0" numCol="1" spcCol="1270" anchor="ctr" anchorCtr="0">
              <a:noAutofit/>
            </a:bodyPr>
            <a:lstStyle/>
            <a:p>
              <a:pPr lvl="0" algn="ctr" defTabSz="889000">
                <a:lnSpc>
                  <a:spcPct val="90000"/>
                </a:lnSpc>
                <a:spcBef>
                  <a:spcPct val="0"/>
                </a:spcBef>
                <a:spcAft>
                  <a:spcPct val="35000"/>
                </a:spcAft>
              </a:pPr>
              <a:r>
                <a:rPr lang="zh-CN" altLang="en-US" sz="2000" b="1" kern="1200" smtClean="0">
                  <a:solidFill>
                    <a:schemeClr val="bg1"/>
                  </a:solidFill>
                </a:rPr>
                <a:t>真   诚</a:t>
              </a:r>
              <a:endParaRPr lang="zh-CN" altLang="en-US" sz="2000" b="1" kern="1200" dirty="0">
                <a:solidFill>
                  <a:schemeClr val="bg1"/>
                </a:solidFill>
              </a:endParaRPr>
            </a:p>
          </p:txBody>
        </p:sp>
        <p:sp>
          <p:nvSpPr>
            <p:cNvPr id="10" name="椭圆 9"/>
            <p:cNvSpPr/>
            <p:nvPr/>
          </p:nvSpPr>
          <p:spPr>
            <a:xfrm>
              <a:off x="5352232" y="2424159"/>
              <a:ext cx="534948" cy="534948"/>
            </a:xfrm>
            <a:prstGeom prst="ellipse">
              <a:avLst/>
            </a:prstGeom>
            <a:blipFill>
              <a:blip r:embed="rId2" cstate="print">
                <a:extLst>
                  <a:ext uri="{28A0092B-C50C-407E-A947-70E740481C1C}">
                    <a14:useLocalDpi xmlns:a14="http://schemas.microsoft.com/office/drawing/2010/main" val="0"/>
                  </a:ext>
                </a:extLst>
              </a:blip>
              <a:srcRect/>
              <a:stretch>
                <a:fillRect t="-6000" b="-6000"/>
              </a:stretch>
            </a:blipFill>
          </p:spPr>
          <p:style>
            <a:lnRef idx="1">
              <a:schemeClr val="accent1">
                <a:alpha val="90000"/>
                <a:tint val="40000"/>
                <a:hueOff val="0"/>
                <a:satOff val="0"/>
                <a:lumOff val="0"/>
                <a:alphaOff val="0"/>
              </a:schemeClr>
            </a:lnRef>
            <a:fillRef idx="1">
              <a:scrgbClr r="0" g="0" b="0"/>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1" name="同侧圆角矩形 10"/>
            <p:cNvSpPr/>
            <p:nvPr/>
          </p:nvSpPr>
          <p:spPr>
            <a:xfrm>
              <a:off x="6019710" y="1205296"/>
              <a:ext cx="1528423" cy="1140935"/>
            </a:xfrm>
            <a:prstGeom prst="round2SameRect">
              <a:avLst>
                <a:gd name="adj1" fmla="val 8000"/>
                <a:gd name="adj2" fmla="val 0"/>
              </a:avLst>
            </a:pr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2" name="任意多边形 11"/>
            <p:cNvSpPr/>
            <p:nvPr/>
          </p:nvSpPr>
          <p:spPr>
            <a:xfrm>
              <a:off x="6019710" y="2346231"/>
              <a:ext cx="1528423" cy="490602"/>
            </a:xfrm>
            <a:custGeom>
              <a:avLst/>
              <a:gdLst>
                <a:gd name="connsiteX0" fmla="*/ 0 w 1528423"/>
                <a:gd name="connsiteY0" fmla="*/ 0 h 490602"/>
                <a:gd name="connsiteX1" fmla="*/ 1528423 w 1528423"/>
                <a:gd name="connsiteY1" fmla="*/ 0 h 490602"/>
                <a:gd name="connsiteX2" fmla="*/ 1528423 w 1528423"/>
                <a:gd name="connsiteY2" fmla="*/ 490602 h 490602"/>
                <a:gd name="connsiteX3" fmla="*/ 0 w 1528423"/>
                <a:gd name="connsiteY3" fmla="*/ 490602 h 490602"/>
                <a:gd name="connsiteX4" fmla="*/ 0 w 1528423"/>
                <a:gd name="connsiteY4" fmla="*/ 0 h 49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423" h="490602">
                  <a:moveTo>
                    <a:pt x="0" y="0"/>
                  </a:moveTo>
                  <a:lnTo>
                    <a:pt x="1528423" y="0"/>
                  </a:lnTo>
                  <a:lnTo>
                    <a:pt x="1528423" y="490602"/>
                  </a:lnTo>
                  <a:lnTo>
                    <a:pt x="0" y="490602"/>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76200" tIns="0" rIns="477469" bIns="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chemeClr val="bg1"/>
                  </a:solidFill>
                </a:rPr>
                <a:t>敏感性</a:t>
              </a:r>
              <a:endParaRPr lang="zh-CN" altLang="en-US" sz="2000" b="1" kern="1200" dirty="0">
                <a:solidFill>
                  <a:schemeClr val="bg1"/>
                </a:solidFill>
              </a:endParaRPr>
            </a:p>
          </p:txBody>
        </p:sp>
        <p:sp>
          <p:nvSpPr>
            <p:cNvPr id="13" name="椭圆 12"/>
            <p:cNvSpPr/>
            <p:nvPr/>
          </p:nvSpPr>
          <p:spPr>
            <a:xfrm>
              <a:off x="7139301" y="2424159"/>
              <a:ext cx="534948" cy="534948"/>
            </a:xfrm>
            <a:prstGeom prst="ellipse">
              <a:avLst/>
            </a:prstGeom>
            <a:blipFill>
              <a:blip r:embed="rId3" cstate="print">
                <a:extLst>
                  <a:ext uri="{28A0092B-C50C-407E-A947-70E740481C1C}">
                    <a14:useLocalDpi xmlns:a14="http://schemas.microsoft.com/office/drawing/2010/main" val="0"/>
                  </a:ext>
                </a:extLst>
              </a:blip>
              <a:srcRect/>
              <a:stretch>
                <a:fillRect t="-6000" b="-6000"/>
              </a:stretch>
            </a:blipFill>
          </p:spPr>
          <p:style>
            <a:lnRef idx="1">
              <a:schemeClr val="accent1">
                <a:alpha val="90000"/>
                <a:tint val="40000"/>
                <a:hueOff val="0"/>
                <a:satOff val="0"/>
                <a:lumOff val="0"/>
                <a:alphaOff val="0"/>
              </a:schemeClr>
            </a:lnRef>
            <a:fillRef idx="1">
              <a:scrgbClr r="0" g="0" b="0"/>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4" name="同侧圆角矩形 13"/>
            <p:cNvSpPr/>
            <p:nvPr/>
          </p:nvSpPr>
          <p:spPr>
            <a:xfrm>
              <a:off x="4232641" y="3224056"/>
              <a:ext cx="1528423" cy="1140935"/>
            </a:xfrm>
            <a:prstGeom prst="round2SameRect">
              <a:avLst>
                <a:gd name="adj1" fmla="val 8000"/>
                <a:gd name="adj2" fmla="val 0"/>
              </a:avLst>
            </a:pr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5" name="任意多边形 14"/>
            <p:cNvSpPr/>
            <p:nvPr/>
          </p:nvSpPr>
          <p:spPr>
            <a:xfrm>
              <a:off x="4232641" y="4364991"/>
              <a:ext cx="1528423" cy="490602"/>
            </a:xfrm>
            <a:custGeom>
              <a:avLst/>
              <a:gdLst>
                <a:gd name="connsiteX0" fmla="*/ 0 w 1528423"/>
                <a:gd name="connsiteY0" fmla="*/ 0 h 490602"/>
                <a:gd name="connsiteX1" fmla="*/ 1528423 w 1528423"/>
                <a:gd name="connsiteY1" fmla="*/ 0 h 490602"/>
                <a:gd name="connsiteX2" fmla="*/ 1528423 w 1528423"/>
                <a:gd name="connsiteY2" fmla="*/ 490602 h 490602"/>
                <a:gd name="connsiteX3" fmla="*/ 0 w 1528423"/>
                <a:gd name="connsiteY3" fmla="*/ 490602 h 490602"/>
                <a:gd name="connsiteX4" fmla="*/ 0 w 1528423"/>
                <a:gd name="connsiteY4" fmla="*/ 0 h 49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423" h="490602">
                  <a:moveTo>
                    <a:pt x="0" y="0"/>
                  </a:moveTo>
                  <a:lnTo>
                    <a:pt x="1528423" y="0"/>
                  </a:lnTo>
                  <a:lnTo>
                    <a:pt x="1528423" y="490602"/>
                  </a:lnTo>
                  <a:lnTo>
                    <a:pt x="0" y="490602"/>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76200" tIns="0" rIns="477469" bIns="0" numCol="1" spcCol="1270" anchor="ctr" anchorCtr="0">
              <a:noAutofit/>
            </a:bodyPr>
            <a:lstStyle/>
            <a:p>
              <a:pPr lvl="0" algn="ctr" defTabSz="889000">
                <a:lnSpc>
                  <a:spcPct val="90000"/>
                </a:lnSpc>
                <a:spcBef>
                  <a:spcPct val="0"/>
                </a:spcBef>
                <a:spcAft>
                  <a:spcPct val="35000"/>
                </a:spcAft>
              </a:pPr>
              <a:r>
                <a:rPr lang="zh-CN" altLang="en-US" sz="2000" b="1" kern="1200" smtClean="0">
                  <a:solidFill>
                    <a:schemeClr val="bg1"/>
                  </a:solidFill>
                </a:rPr>
                <a:t>爱    才</a:t>
              </a:r>
              <a:endParaRPr lang="zh-CN" altLang="en-US" sz="2000" b="1" kern="1200" dirty="0">
                <a:solidFill>
                  <a:schemeClr val="bg1"/>
                </a:solidFill>
              </a:endParaRPr>
            </a:p>
          </p:txBody>
        </p:sp>
        <p:sp>
          <p:nvSpPr>
            <p:cNvPr id="16" name="椭圆 15"/>
            <p:cNvSpPr/>
            <p:nvPr/>
          </p:nvSpPr>
          <p:spPr>
            <a:xfrm>
              <a:off x="5352232" y="4442919"/>
              <a:ext cx="534948" cy="534948"/>
            </a:xfrm>
            <a:prstGeom prst="ellipse">
              <a:avLst/>
            </a:prstGeom>
            <a:blipFill>
              <a:blip r:embed="rId4" cstate="print">
                <a:extLst>
                  <a:ext uri="{28A0092B-C50C-407E-A947-70E740481C1C}">
                    <a14:useLocalDpi xmlns:a14="http://schemas.microsoft.com/office/drawing/2010/main" val="0"/>
                  </a:ext>
                </a:extLst>
              </a:blip>
              <a:srcRect/>
              <a:stretch>
                <a:fillRect t="-6000" b="-6000"/>
              </a:stretch>
            </a:blipFill>
          </p:spPr>
          <p:style>
            <a:lnRef idx="1">
              <a:schemeClr val="accent1">
                <a:alpha val="90000"/>
                <a:tint val="40000"/>
                <a:hueOff val="0"/>
                <a:satOff val="0"/>
                <a:lumOff val="0"/>
                <a:alphaOff val="0"/>
              </a:schemeClr>
            </a:lnRef>
            <a:fillRef idx="1">
              <a:scrgbClr r="0" g="0" b="0"/>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7" name="同侧圆角矩形 16"/>
            <p:cNvSpPr/>
            <p:nvPr/>
          </p:nvSpPr>
          <p:spPr>
            <a:xfrm>
              <a:off x="6019710" y="3224056"/>
              <a:ext cx="1528423" cy="1140935"/>
            </a:xfrm>
            <a:prstGeom prst="round2SameRect">
              <a:avLst>
                <a:gd name="adj1" fmla="val 8000"/>
                <a:gd name="adj2" fmla="val 0"/>
              </a:avLst>
            </a:pr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8" name="任意多边形 17"/>
            <p:cNvSpPr/>
            <p:nvPr/>
          </p:nvSpPr>
          <p:spPr>
            <a:xfrm>
              <a:off x="6019710" y="4364991"/>
              <a:ext cx="1528423" cy="490602"/>
            </a:xfrm>
            <a:custGeom>
              <a:avLst/>
              <a:gdLst>
                <a:gd name="connsiteX0" fmla="*/ 0 w 1528423"/>
                <a:gd name="connsiteY0" fmla="*/ 0 h 490602"/>
                <a:gd name="connsiteX1" fmla="*/ 1528423 w 1528423"/>
                <a:gd name="connsiteY1" fmla="*/ 0 h 490602"/>
                <a:gd name="connsiteX2" fmla="*/ 1528423 w 1528423"/>
                <a:gd name="connsiteY2" fmla="*/ 490602 h 490602"/>
                <a:gd name="connsiteX3" fmla="*/ 0 w 1528423"/>
                <a:gd name="connsiteY3" fmla="*/ 490602 h 490602"/>
                <a:gd name="connsiteX4" fmla="*/ 0 w 1528423"/>
                <a:gd name="connsiteY4" fmla="*/ 0 h 49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423" h="490602">
                  <a:moveTo>
                    <a:pt x="0" y="0"/>
                  </a:moveTo>
                  <a:lnTo>
                    <a:pt x="1528423" y="0"/>
                  </a:lnTo>
                  <a:lnTo>
                    <a:pt x="1528423" y="490602"/>
                  </a:lnTo>
                  <a:lnTo>
                    <a:pt x="0" y="490602"/>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76200" tIns="0" rIns="477469" bIns="0" numCol="1" spcCol="1270" anchor="ctr" anchorCtr="0">
              <a:noAutofit/>
            </a:bodyPr>
            <a:lstStyle/>
            <a:p>
              <a:pPr lvl="0" algn="ctr" defTabSz="889000">
                <a:lnSpc>
                  <a:spcPct val="90000"/>
                </a:lnSpc>
                <a:spcBef>
                  <a:spcPct val="0"/>
                </a:spcBef>
                <a:spcAft>
                  <a:spcPct val="35000"/>
                </a:spcAft>
              </a:pPr>
              <a:r>
                <a:rPr lang="zh-CN" altLang="en-US" sz="2000" b="1" kern="1200" smtClean="0">
                  <a:solidFill>
                    <a:schemeClr val="bg1"/>
                  </a:solidFill>
                </a:rPr>
                <a:t>弹    性</a:t>
              </a:r>
              <a:endParaRPr lang="zh-CN" altLang="en-US" sz="2000" b="1" kern="1200" dirty="0">
                <a:solidFill>
                  <a:schemeClr val="bg1"/>
                </a:solidFill>
              </a:endParaRPr>
            </a:p>
          </p:txBody>
        </p:sp>
        <p:sp>
          <p:nvSpPr>
            <p:cNvPr id="19" name="椭圆 18"/>
            <p:cNvSpPr/>
            <p:nvPr/>
          </p:nvSpPr>
          <p:spPr>
            <a:xfrm>
              <a:off x="7139301" y="4442919"/>
              <a:ext cx="534948" cy="534948"/>
            </a:xfrm>
            <a:prstGeom prst="ellipse">
              <a:avLst/>
            </a:prstGeom>
            <a:blipFill>
              <a:blip r:embed="rId5" cstate="print">
                <a:extLst>
                  <a:ext uri="{28A0092B-C50C-407E-A947-70E740481C1C}">
                    <a14:useLocalDpi xmlns:a14="http://schemas.microsoft.com/office/drawing/2010/main" val="0"/>
                  </a:ext>
                </a:extLst>
              </a:blip>
              <a:srcRect/>
              <a:stretch>
                <a:fillRect t="-6000" b="-6000"/>
              </a:stretch>
            </a:blipFill>
          </p:spPr>
          <p:style>
            <a:lnRef idx="1">
              <a:schemeClr val="accent1">
                <a:alpha val="90000"/>
                <a:tint val="40000"/>
                <a:hueOff val="0"/>
                <a:satOff val="0"/>
                <a:lumOff val="0"/>
                <a:alphaOff val="0"/>
              </a:schemeClr>
            </a:lnRef>
            <a:fillRef idx="1">
              <a:scrgbClr r="0" g="0" b="0"/>
            </a:fillRef>
            <a:effectRef idx="2">
              <a:schemeClr val="accent1">
                <a:alpha val="90000"/>
                <a:tint val="40000"/>
                <a:hueOff val="0"/>
                <a:satOff val="0"/>
                <a:lumOff val="0"/>
                <a:alphaOff val="0"/>
              </a:schemeClr>
            </a:effectRef>
            <a:fontRef idx="minor">
              <a:schemeClr val="dk1">
                <a:hueOff val="0"/>
                <a:satOff val="0"/>
                <a:lumOff val="0"/>
                <a:alphaOff val="0"/>
              </a:schemeClr>
            </a:fontRef>
          </p:style>
        </p:sp>
      </p:grpSp>
      <p:pic>
        <p:nvPicPr>
          <p:cNvPr id="6" name="图片 5"/>
          <p:cNvPicPr>
            <a:picLocks noChangeAspect="1"/>
          </p:cNvPicPr>
          <p:nvPr/>
        </p:nvPicPr>
        <p:blipFill rotWithShape="1">
          <a:blip r:embed="rId6" cstate="print">
            <a:extLst>
              <a:ext uri="{28A0092B-C50C-407E-A947-70E740481C1C}">
                <a14:useLocalDpi xmlns:a14="http://schemas.microsoft.com/office/drawing/2010/main" val="0"/>
              </a:ext>
            </a:extLst>
          </a:blip>
          <a:srcRect t="4896"/>
          <a:stretch/>
        </p:blipFill>
        <p:spPr>
          <a:xfrm>
            <a:off x="0" y="-20538"/>
            <a:ext cx="3617078" cy="5157452"/>
          </a:xfrm>
          <a:prstGeom prst="rect">
            <a:avLst/>
          </a:prstGeom>
        </p:spPr>
      </p:pic>
      <p:sp>
        <p:nvSpPr>
          <p:cNvPr id="20" name="TextBox 19"/>
          <p:cNvSpPr txBox="1"/>
          <p:nvPr/>
        </p:nvSpPr>
        <p:spPr>
          <a:xfrm>
            <a:off x="4185135" y="1203598"/>
            <a:ext cx="1355953" cy="1061829"/>
          </a:xfrm>
          <a:prstGeom prst="rect">
            <a:avLst/>
          </a:prstGeom>
          <a:noFill/>
        </p:spPr>
        <p:txBody>
          <a:bodyPr wrap="square" rtlCol="0">
            <a:spAutoFit/>
          </a:bodyPr>
          <a:lstStyle/>
          <a:p>
            <a:pPr>
              <a:lnSpc>
                <a:spcPct val="150000"/>
              </a:lnSpc>
            </a:pPr>
            <a:r>
              <a:rPr lang="zh-CN" altLang="en-US" sz="1400" dirty="0"/>
              <a:t>领导者</a:t>
            </a:r>
            <a:r>
              <a:rPr lang="zh-CN" altLang="en-US" sz="1400" dirty="0" smtClean="0"/>
              <a:t>传达的信息能够触动人心深处</a:t>
            </a:r>
            <a:endParaRPr lang="zh-CN" altLang="en-US" sz="1400" dirty="0"/>
          </a:p>
        </p:txBody>
      </p:sp>
      <p:sp>
        <p:nvSpPr>
          <p:cNvPr id="21" name="TextBox 20"/>
          <p:cNvSpPr txBox="1"/>
          <p:nvPr/>
        </p:nvSpPr>
        <p:spPr>
          <a:xfrm>
            <a:off x="6016067" y="1203598"/>
            <a:ext cx="1355953" cy="1061829"/>
          </a:xfrm>
          <a:prstGeom prst="rect">
            <a:avLst/>
          </a:prstGeom>
          <a:noFill/>
        </p:spPr>
        <p:txBody>
          <a:bodyPr wrap="square" rtlCol="0">
            <a:spAutoFit/>
          </a:bodyPr>
          <a:lstStyle/>
          <a:p>
            <a:pPr>
              <a:lnSpc>
                <a:spcPct val="150000"/>
              </a:lnSpc>
            </a:pPr>
            <a:r>
              <a:rPr lang="zh-CN" altLang="en-US" sz="1400" dirty="0" smtClean="0"/>
              <a:t>领导者应有远大目标及预知未来的能力</a:t>
            </a:r>
            <a:endParaRPr lang="zh-CN" altLang="en-US" sz="1400" dirty="0"/>
          </a:p>
        </p:txBody>
      </p:sp>
      <p:sp>
        <p:nvSpPr>
          <p:cNvPr id="22" name="TextBox 21"/>
          <p:cNvSpPr txBox="1"/>
          <p:nvPr/>
        </p:nvSpPr>
        <p:spPr>
          <a:xfrm>
            <a:off x="4185135" y="3289910"/>
            <a:ext cx="1355953" cy="1061829"/>
          </a:xfrm>
          <a:prstGeom prst="rect">
            <a:avLst/>
          </a:prstGeom>
          <a:noFill/>
        </p:spPr>
        <p:txBody>
          <a:bodyPr wrap="square" rtlCol="0">
            <a:spAutoFit/>
          </a:bodyPr>
          <a:lstStyle/>
          <a:p>
            <a:pPr>
              <a:lnSpc>
                <a:spcPct val="150000"/>
              </a:lnSpc>
            </a:pPr>
            <a:r>
              <a:rPr lang="zh-CN" altLang="en-US" sz="1400" dirty="0" smtClean="0"/>
              <a:t>领导者希望周围的人比自己更优秀聪明</a:t>
            </a:r>
            <a:endParaRPr lang="zh-CN" altLang="en-US" sz="1400" dirty="0"/>
          </a:p>
        </p:txBody>
      </p:sp>
      <p:sp>
        <p:nvSpPr>
          <p:cNvPr id="23" name="TextBox 22"/>
          <p:cNvSpPr txBox="1"/>
          <p:nvPr/>
        </p:nvSpPr>
        <p:spPr>
          <a:xfrm>
            <a:off x="6016067" y="3289910"/>
            <a:ext cx="1355953" cy="1061829"/>
          </a:xfrm>
          <a:prstGeom prst="rect">
            <a:avLst/>
          </a:prstGeom>
          <a:noFill/>
        </p:spPr>
        <p:txBody>
          <a:bodyPr wrap="square" rtlCol="0">
            <a:spAutoFit/>
          </a:bodyPr>
          <a:lstStyle/>
          <a:p>
            <a:pPr>
              <a:lnSpc>
                <a:spcPct val="150000"/>
              </a:lnSpc>
            </a:pPr>
            <a:r>
              <a:rPr lang="zh-CN" altLang="en-US" sz="1400" dirty="0" smtClean="0"/>
              <a:t>领导者应从错误中吸取教训并重新振作</a:t>
            </a:r>
            <a:endParaRPr lang="zh-CN" altLang="en-US" sz="1400" dirty="0"/>
          </a:p>
        </p:txBody>
      </p:sp>
    </p:spTree>
    <p:extLst>
      <p:ext uri="{BB962C8B-B14F-4D97-AF65-F5344CB8AC3E}">
        <p14:creationId xmlns:p14="http://schemas.microsoft.com/office/powerpoint/2010/main" val="3739652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28</a:t>
            </a:fld>
            <a:endParaRPr lang="zh-CN" altLang="en-US" dirty="0"/>
          </a:p>
        </p:txBody>
      </p:sp>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3891"/>
          <a:stretch/>
        </p:blipFill>
        <p:spPr>
          <a:xfrm flipH="1">
            <a:off x="0" y="1564"/>
            <a:ext cx="3563888" cy="5135349"/>
          </a:xfrm>
          <a:prstGeom prst="rect">
            <a:avLst/>
          </a:prstGeom>
        </p:spPr>
      </p:pic>
      <p:cxnSp>
        <p:nvCxnSpPr>
          <p:cNvPr id="4" name="直接连接符 3"/>
          <p:cNvCxnSpPr/>
          <p:nvPr/>
        </p:nvCxnSpPr>
        <p:spPr>
          <a:xfrm>
            <a:off x="4860032" y="1131590"/>
            <a:ext cx="4248472" cy="0"/>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860032" y="3147814"/>
            <a:ext cx="4248472" cy="0"/>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788024" y="1131590"/>
            <a:ext cx="4333380" cy="1938992"/>
          </a:xfrm>
          <a:prstGeom prst="rect">
            <a:avLst/>
          </a:prstGeom>
          <a:noFill/>
        </p:spPr>
        <p:txBody>
          <a:bodyPr wrap="square" rtlCol="0">
            <a:spAutoFit/>
          </a:bodyPr>
          <a:lstStyle/>
          <a:p>
            <a:pPr>
              <a:lnSpc>
                <a:spcPct val="200000"/>
              </a:lnSpc>
            </a:pPr>
            <a:r>
              <a:rPr lang="zh-CN" altLang="en-US" sz="2000" b="1" dirty="0" smtClean="0">
                <a:solidFill>
                  <a:schemeClr val="tx1">
                    <a:lumMod val="75000"/>
                    <a:lumOff val="25000"/>
                  </a:schemeClr>
                </a:solidFill>
              </a:rPr>
              <a:t>招聘到出色的员工之后，工作目标转变了，那就是</a:t>
            </a:r>
            <a:endParaRPr lang="en-US" altLang="zh-CN" sz="2000" b="1" dirty="0" smtClean="0">
              <a:solidFill>
                <a:schemeClr val="tx1">
                  <a:lumMod val="75000"/>
                  <a:lumOff val="25000"/>
                </a:schemeClr>
              </a:solidFill>
            </a:endParaRPr>
          </a:p>
          <a:p>
            <a:pPr>
              <a:lnSpc>
                <a:spcPct val="200000"/>
              </a:lnSpc>
            </a:pPr>
            <a:r>
              <a:rPr lang="en-US" altLang="zh-CN" sz="2000" b="1" dirty="0" smtClean="0">
                <a:solidFill>
                  <a:schemeClr val="tx1">
                    <a:lumMod val="75000"/>
                    <a:lumOff val="25000"/>
                  </a:schemeClr>
                </a:solidFill>
              </a:rPr>
              <a:t>——   </a:t>
            </a:r>
            <a:r>
              <a:rPr lang="zh-CN" altLang="en-US" sz="2000" b="1" dirty="0" smtClean="0">
                <a:solidFill>
                  <a:schemeClr val="tx1">
                    <a:lumMod val="75000"/>
                    <a:lumOff val="25000"/>
                  </a:schemeClr>
                </a:solidFill>
              </a:rPr>
              <a:t>要把人员塑造成一个成功的团队</a:t>
            </a:r>
            <a:endParaRPr lang="zh-CN" altLang="en-US" sz="2000" b="1" dirty="0">
              <a:solidFill>
                <a:schemeClr val="tx1">
                  <a:lumMod val="75000"/>
                  <a:lumOff val="25000"/>
                </a:schemeClr>
              </a:solidFill>
            </a:endParaRPr>
          </a:p>
        </p:txBody>
      </p:sp>
      <p:sp>
        <p:nvSpPr>
          <p:cNvPr id="7" name="矩形 6"/>
          <p:cNvSpPr/>
          <p:nvPr/>
        </p:nvSpPr>
        <p:spPr>
          <a:xfrm>
            <a:off x="3598556" y="4247077"/>
            <a:ext cx="3224420"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人员管理</a:t>
            </a:r>
            <a:endParaRPr lang="zh-CN" altLang="en-US" sz="4000" b="1" dirty="0"/>
          </a:p>
        </p:txBody>
      </p:sp>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39771" t="31784" r="39771" b="50049"/>
          <a:stretch/>
        </p:blipFill>
        <p:spPr>
          <a:xfrm>
            <a:off x="4139952" y="627534"/>
            <a:ext cx="948746" cy="1142624"/>
          </a:xfrm>
          <a:prstGeom prst="rect">
            <a:avLst/>
          </a:prstGeom>
        </p:spPr>
      </p:pic>
    </p:spTree>
    <p:extLst>
      <p:ext uri="{BB962C8B-B14F-4D97-AF65-F5344CB8AC3E}">
        <p14:creationId xmlns:p14="http://schemas.microsoft.com/office/powerpoint/2010/main" val="846784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29</a:t>
            </a:fld>
            <a:endParaRPr lang="zh-CN" altLang="en-US" dirty="0"/>
          </a:p>
        </p:txBody>
      </p:sp>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1458" t="24300" r="29365" b="37850"/>
          <a:stretch/>
        </p:blipFill>
        <p:spPr>
          <a:xfrm>
            <a:off x="31868" y="0"/>
            <a:ext cx="3270243" cy="3507854"/>
          </a:xfrm>
          <a:prstGeom prst="rect">
            <a:avLst/>
          </a:prstGeom>
        </p:spPr>
      </p:pic>
      <p:sp>
        <p:nvSpPr>
          <p:cNvPr id="7" name="TextBox 6"/>
          <p:cNvSpPr txBox="1"/>
          <p:nvPr/>
        </p:nvSpPr>
        <p:spPr>
          <a:xfrm>
            <a:off x="971600" y="773291"/>
            <a:ext cx="2057113" cy="646331"/>
          </a:xfrm>
          <a:prstGeom prst="rect">
            <a:avLst/>
          </a:prstGeom>
          <a:noFill/>
        </p:spPr>
        <p:txBody>
          <a:bodyPr wrap="square" rtlCol="0">
            <a:spAutoFit/>
          </a:bodyPr>
          <a:lstStyle/>
          <a:p>
            <a:pPr algn="dist"/>
            <a:r>
              <a:rPr lang="zh-CN" altLang="en-US" sz="3600" b="1" dirty="0" smtClean="0">
                <a:solidFill>
                  <a:schemeClr val="tx2">
                    <a:lumMod val="60000"/>
                    <a:lumOff val="40000"/>
                  </a:schemeClr>
                </a:solidFill>
              </a:rPr>
              <a:t>基本实践</a:t>
            </a:r>
            <a:endParaRPr lang="zh-CN" altLang="en-US" sz="3600" b="1" dirty="0">
              <a:solidFill>
                <a:schemeClr val="tx2">
                  <a:lumMod val="60000"/>
                  <a:lumOff val="40000"/>
                </a:schemeClr>
              </a:solidFill>
            </a:endParaRPr>
          </a:p>
        </p:txBody>
      </p:sp>
      <p:sp>
        <p:nvSpPr>
          <p:cNvPr id="8" name="TextBox 7"/>
          <p:cNvSpPr txBox="1"/>
          <p:nvPr/>
        </p:nvSpPr>
        <p:spPr>
          <a:xfrm>
            <a:off x="3131840" y="1491630"/>
            <a:ext cx="5040560" cy="3539430"/>
          </a:xfrm>
          <a:prstGeom prst="rect">
            <a:avLst/>
          </a:prstGeom>
          <a:noFill/>
        </p:spPr>
        <p:txBody>
          <a:bodyPr wrap="square" rtlCol="0">
            <a:spAutoFit/>
          </a:bodyPr>
          <a:lstStyle/>
          <a:p>
            <a:pPr marL="285750" indent="-285750">
              <a:lnSpc>
                <a:spcPct val="20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把人力资源管理提升到组织管理的首位</a:t>
            </a:r>
            <a:endParaRPr lang="en-US" altLang="zh-CN" sz="14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采用严格的、非官僚化的业绩评价体系，同时认真考察员工的品行</a:t>
            </a:r>
            <a:endParaRPr lang="en-US" altLang="zh-CN" sz="14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创立有效的激励机制 </a:t>
            </a:r>
            <a:r>
              <a:rPr lang="en-US" altLang="zh-CN" sz="1400" dirty="0" smtClean="0">
                <a:solidFill>
                  <a:schemeClr val="tx1">
                    <a:lumMod val="85000"/>
                    <a:lumOff val="15000"/>
                  </a:schemeClr>
                </a:solidFill>
              </a:rPr>
              <a:t>—— </a:t>
            </a:r>
            <a:r>
              <a:rPr lang="zh-CN" altLang="en-US" sz="1400" dirty="0" smtClean="0">
                <a:solidFill>
                  <a:schemeClr val="tx1">
                    <a:lumMod val="85000"/>
                    <a:lumOff val="15000"/>
                  </a:schemeClr>
                </a:solidFill>
              </a:rPr>
              <a:t>金钱、认同和培训机会</a:t>
            </a:r>
            <a:endParaRPr lang="en-US" altLang="zh-CN" sz="14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积极对待与周围群体的关系</a:t>
            </a:r>
            <a:endParaRPr lang="en-US" altLang="zh-CN" sz="14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与惰性抗争，不要忽略中间的</a:t>
            </a:r>
            <a:r>
              <a:rPr lang="en-US" altLang="zh-CN" sz="1400" dirty="0" smtClean="0">
                <a:solidFill>
                  <a:schemeClr val="tx1">
                    <a:lumMod val="85000"/>
                    <a:lumOff val="15000"/>
                  </a:schemeClr>
                </a:solidFill>
              </a:rPr>
              <a:t>70%</a:t>
            </a:r>
            <a:r>
              <a:rPr lang="zh-CN" altLang="en-US" sz="1400" dirty="0" smtClean="0">
                <a:solidFill>
                  <a:schemeClr val="tx1">
                    <a:lumMod val="85000"/>
                    <a:lumOff val="15000"/>
                  </a:schemeClr>
                </a:solidFill>
              </a:rPr>
              <a:t>的群体，而是把他们看做组织的心脏和灵魂</a:t>
            </a:r>
            <a:endParaRPr lang="en-US" altLang="zh-CN" sz="1400" dirty="0" smtClean="0">
              <a:solidFill>
                <a:schemeClr val="tx1">
                  <a:lumMod val="85000"/>
                  <a:lumOff val="15000"/>
                </a:schemeClr>
              </a:solidFill>
            </a:endParaRPr>
          </a:p>
          <a:p>
            <a:pPr marL="285750" indent="-285750">
              <a:lnSpc>
                <a:spcPct val="20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设计扁平化组织结构，清晰的展示出各种关系和责任</a:t>
            </a:r>
            <a:endParaRPr lang="zh-CN" altLang="en-US" sz="1400" dirty="0">
              <a:solidFill>
                <a:schemeClr val="tx1">
                  <a:lumMod val="85000"/>
                  <a:lumOff val="15000"/>
                </a:schemeClr>
              </a:solidFill>
            </a:endParaRPr>
          </a:p>
        </p:txBody>
      </p:sp>
      <p:sp>
        <p:nvSpPr>
          <p:cNvPr id="10" name="圆角矩形 9"/>
          <p:cNvSpPr/>
          <p:nvPr/>
        </p:nvSpPr>
        <p:spPr>
          <a:xfrm>
            <a:off x="973204" y="1753927"/>
            <a:ext cx="1224136" cy="1241940"/>
          </a:xfrm>
          <a:prstGeom prst="roundRect">
            <a:avLst>
              <a:gd name="adj" fmla="val 20063"/>
            </a:avLst>
          </a:prstGeom>
          <a:blipFill dpi="0" rotWithShape="1">
            <a:blip r:embed="rId3" cstate="print">
              <a:extLst>
                <a:ext uri="{28A0092B-C50C-407E-A947-70E740481C1C}">
                  <a14:useLocalDpi xmlns:a14="http://schemas.microsoft.com/office/drawing/2010/main" val="0"/>
                </a:ext>
              </a:extLst>
            </a:blip>
            <a:srcRect/>
            <a:stretch>
              <a:fillRect l="-35000" t="-8000" r="-40000" b="-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35457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33176" t="38450" r="17955" b="35826"/>
          <a:stretch/>
        </p:blipFill>
        <p:spPr>
          <a:xfrm>
            <a:off x="899592" y="690094"/>
            <a:ext cx="4930355" cy="3196611"/>
          </a:xfrm>
          <a:prstGeom prst="rect">
            <a:avLst/>
          </a:prstGeom>
        </p:spPr>
      </p:pic>
      <p:sp>
        <p:nvSpPr>
          <p:cNvPr id="5" name="TextBox 4"/>
          <p:cNvSpPr txBox="1"/>
          <p:nvPr/>
        </p:nvSpPr>
        <p:spPr>
          <a:xfrm>
            <a:off x="3779912" y="2391616"/>
            <a:ext cx="4752528" cy="1495089"/>
          </a:xfrm>
          <a:prstGeom prst="rect">
            <a:avLst/>
          </a:prstGeom>
          <a:noFill/>
        </p:spPr>
        <p:txBody>
          <a:bodyPr wrap="square" rtlCol="0">
            <a:spAutoFit/>
          </a:bodyPr>
          <a:lstStyle/>
          <a:p>
            <a:pPr>
              <a:lnSpc>
                <a:spcPct val="200000"/>
              </a:lnSpc>
            </a:pPr>
            <a:r>
              <a:rPr lang="zh-CN" altLang="en-US" sz="1600" dirty="0" smtClean="0"/>
              <a:t>我把本书献给那些热爱商业生活，渴望把事业做好的人，献给那些每天一醒来就期盼在事业和生活中取得成功的的人。</a:t>
            </a:r>
            <a:endParaRPr lang="zh-CN" altLang="en-US" sz="1600" dirty="0"/>
          </a:p>
        </p:txBody>
      </p:sp>
      <p:sp>
        <p:nvSpPr>
          <p:cNvPr id="2" name="文本框 1"/>
          <p:cNvSpPr txBox="1"/>
          <p:nvPr/>
        </p:nvSpPr>
        <p:spPr>
          <a:xfrm>
            <a:off x="6228184" y="555526"/>
            <a:ext cx="2160240" cy="646331"/>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0129386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0" t="-8000" r="-3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30</a:t>
            </a:fld>
            <a:endParaRPr lang="zh-CN" altLang="en-US" dirty="0"/>
          </a:p>
        </p:txBody>
      </p:sp>
      <p:sp>
        <p:nvSpPr>
          <p:cNvPr id="3" name="矩形 2"/>
          <p:cNvSpPr/>
          <p:nvPr/>
        </p:nvSpPr>
        <p:spPr>
          <a:xfrm>
            <a:off x="408494" y="4232828"/>
            <a:ext cx="5787940"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“分手”</a:t>
            </a:r>
            <a:endParaRPr lang="zh-CN" altLang="en-US" sz="4000" b="1" dirty="0"/>
          </a:p>
        </p:txBody>
      </p:sp>
      <p:grpSp>
        <p:nvGrpSpPr>
          <p:cNvPr id="12" name="组合 11"/>
          <p:cNvGrpSpPr/>
          <p:nvPr/>
        </p:nvGrpSpPr>
        <p:grpSpPr>
          <a:xfrm>
            <a:off x="395536" y="771550"/>
            <a:ext cx="5800898" cy="3411764"/>
            <a:chOff x="1403677" y="665619"/>
            <a:chExt cx="5800898" cy="3411764"/>
          </a:xfrm>
        </p:grpSpPr>
        <p:sp>
          <p:nvSpPr>
            <p:cNvPr id="13" name="任意多边形 12"/>
            <p:cNvSpPr/>
            <p:nvPr/>
          </p:nvSpPr>
          <p:spPr>
            <a:xfrm>
              <a:off x="1403677" y="665619"/>
              <a:ext cx="2848570" cy="950400"/>
            </a:xfrm>
            <a:custGeom>
              <a:avLst/>
              <a:gdLst>
                <a:gd name="connsiteX0" fmla="*/ 0 w 2848570"/>
                <a:gd name="connsiteY0" fmla="*/ 0 h 950400"/>
                <a:gd name="connsiteX1" fmla="*/ 2848570 w 2848570"/>
                <a:gd name="connsiteY1" fmla="*/ 0 h 950400"/>
                <a:gd name="connsiteX2" fmla="*/ 2848570 w 2848570"/>
                <a:gd name="connsiteY2" fmla="*/ 950400 h 950400"/>
                <a:gd name="connsiteX3" fmla="*/ 0 w 2848570"/>
                <a:gd name="connsiteY3" fmla="*/ 950400 h 950400"/>
                <a:gd name="connsiteX4" fmla="*/ 0 w 2848570"/>
                <a:gd name="connsiteY4" fmla="*/ 0 h 95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570" h="950400">
                  <a:moveTo>
                    <a:pt x="0" y="0"/>
                  </a:moveTo>
                  <a:lnTo>
                    <a:pt x="2848570" y="0"/>
                  </a:lnTo>
                  <a:lnTo>
                    <a:pt x="2848570" y="950400"/>
                  </a:lnTo>
                  <a:lnTo>
                    <a:pt x="0" y="950400"/>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34696" tIns="134112" rIns="234696" bIns="134112" numCol="1" spcCol="1270" anchor="ctr" anchorCtr="0">
              <a:noAutofit/>
            </a:bodyPr>
            <a:lstStyle/>
            <a:p>
              <a:pPr lvl="0" algn="ctr" defTabSz="1466850">
                <a:lnSpc>
                  <a:spcPct val="90000"/>
                </a:lnSpc>
                <a:spcBef>
                  <a:spcPct val="0"/>
                </a:spcBef>
                <a:spcAft>
                  <a:spcPct val="35000"/>
                </a:spcAft>
              </a:pPr>
              <a:r>
                <a:rPr lang="en-US" altLang="zh-CN" sz="2800" b="1" kern="1200" dirty="0" smtClean="0"/>
                <a:t>3</a:t>
              </a:r>
              <a:r>
                <a:rPr lang="zh-CN" altLang="en-US" sz="2800" b="1" kern="1200" dirty="0" smtClean="0"/>
                <a:t>种发生情况</a:t>
              </a:r>
              <a:endParaRPr lang="zh-CN" altLang="en-US" sz="2800" kern="1200" dirty="0"/>
            </a:p>
          </p:txBody>
        </p:sp>
        <p:sp>
          <p:nvSpPr>
            <p:cNvPr id="14" name="任意多边形 13"/>
            <p:cNvSpPr/>
            <p:nvPr/>
          </p:nvSpPr>
          <p:spPr>
            <a:xfrm>
              <a:off x="1403677" y="1616019"/>
              <a:ext cx="2848570" cy="2461364"/>
            </a:xfrm>
            <a:custGeom>
              <a:avLst/>
              <a:gdLst>
                <a:gd name="connsiteX0" fmla="*/ 0 w 2848570"/>
                <a:gd name="connsiteY0" fmla="*/ 0 h 2461364"/>
                <a:gd name="connsiteX1" fmla="*/ 2848570 w 2848570"/>
                <a:gd name="connsiteY1" fmla="*/ 0 h 2461364"/>
                <a:gd name="connsiteX2" fmla="*/ 2848570 w 2848570"/>
                <a:gd name="connsiteY2" fmla="*/ 2461364 h 2461364"/>
                <a:gd name="connsiteX3" fmla="*/ 0 w 2848570"/>
                <a:gd name="connsiteY3" fmla="*/ 2461364 h 2461364"/>
                <a:gd name="connsiteX4" fmla="*/ 0 w 2848570"/>
                <a:gd name="connsiteY4" fmla="*/ 0 h 2461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570" h="2461364">
                  <a:moveTo>
                    <a:pt x="0" y="0"/>
                  </a:moveTo>
                  <a:lnTo>
                    <a:pt x="2848570" y="0"/>
                  </a:lnTo>
                  <a:lnTo>
                    <a:pt x="2848570" y="2461364"/>
                  </a:lnTo>
                  <a:lnTo>
                    <a:pt x="0" y="2461364"/>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285750" lvl="1" indent="-285750" algn="l" defTabSz="800100">
                <a:lnSpc>
                  <a:spcPct val="15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因为违背诚实正直的品行而遭到解雇</a:t>
              </a:r>
              <a:endParaRPr lang="zh-CN" altLang="en-US" sz="1800" kern="1200" dirty="0">
                <a:solidFill>
                  <a:schemeClr val="tx1">
                    <a:lumMod val="85000"/>
                    <a:lumOff val="15000"/>
                  </a:schemeClr>
                </a:solidFill>
              </a:endParaRPr>
            </a:p>
            <a:p>
              <a:pPr marL="285750" lvl="1" indent="-285750" algn="l" defTabSz="800100">
                <a:lnSpc>
                  <a:spcPct val="15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由于经济低迷而发生的裁员</a:t>
              </a:r>
              <a:endParaRPr lang="zh-CN" altLang="en-US" sz="1800" kern="1200" dirty="0">
                <a:solidFill>
                  <a:schemeClr val="tx1">
                    <a:lumMod val="85000"/>
                    <a:lumOff val="15000"/>
                  </a:schemeClr>
                </a:solidFill>
              </a:endParaRPr>
            </a:p>
            <a:p>
              <a:pPr marL="285750" lvl="1" indent="-285750" algn="l" defTabSz="800100">
                <a:lnSpc>
                  <a:spcPct val="15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由于业绩不佳遭到解雇</a:t>
              </a:r>
              <a:endParaRPr lang="zh-CN" altLang="en-US" sz="1800" kern="1200" dirty="0">
                <a:solidFill>
                  <a:schemeClr val="tx1">
                    <a:lumMod val="85000"/>
                    <a:lumOff val="15000"/>
                  </a:schemeClr>
                </a:solidFill>
              </a:endParaRPr>
            </a:p>
          </p:txBody>
        </p:sp>
        <p:sp>
          <p:nvSpPr>
            <p:cNvPr id="15" name="任意多边形 14"/>
            <p:cNvSpPr/>
            <p:nvPr/>
          </p:nvSpPr>
          <p:spPr>
            <a:xfrm>
              <a:off x="4356005" y="665619"/>
              <a:ext cx="2848570" cy="950400"/>
            </a:xfrm>
            <a:custGeom>
              <a:avLst/>
              <a:gdLst>
                <a:gd name="connsiteX0" fmla="*/ 0 w 2848570"/>
                <a:gd name="connsiteY0" fmla="*/ 0 h 950400"/>
                <a:gd name="connsiteX1" fmla="*/ 2848570 w 2848570"/>
                <a:gd name="connsiteY1" fmla="*/ 0 h 950400"/>
                <a:gd name="connsiteX2" fmla="*/ 2848570 w 2848570"/>
                <a:gd name="connsiteY2" fmla="*/ 950400 h 950400"/>
                <a:gd name="connsiteX3" fmla="*/ 0 w 2848570"/>
                <a:gd name="connsiteY3" fmla="*/ 950400 h 950400"/>
                <a:gd name="connsiteX4" fmla="*/ 0 w 2848570"/>
                <a:gd name="connsiteY4" fmla="*/ 0 h 95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570" h="950400">
                  <a:moveTo>
                    <a:pt x="0" y="0"/>
                  </a:moveTo>
                  <a:lnTo>
                    <a:pt x="2848570" y="0"/>
                  </a:lnTo>
                  <a:lnTo>
                    <a:pt x="2848570" y="950400"/>
                  </a:lnTo>
                  <a:lnTo>
                    <a:pt x="0" y="950400"/>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34696" tIns="134112" rIns="234696" bIns="134112" numCol="1" spcCol="1270" anchor="ctr" anchorCtr="0">
              <a:noAutofit/>
            </a:bodyPr>
            <a:lstStyle/>
            <a:p>
              <a:pPr lvl="0" algn="ctr" defTabSz="1466850">
                <a:lnSpc>
                  <a:spcPct val="90000"/>
                </a:lnSpc>
                <a:spcBef>
                  <a:spcPct val="0"/>
                </a:spcBef>
                <a:spcAft>
                  <a:spcPct val="35000"/>
                </a:spcAft>
              </a:pPr>
              <a:r>
                <a:rPr lang="en-US" altLang="zh-CN" sz="2800" b="1" kern="1200" smtClean="0"/>
                <a:t>2</a:t>
              </a:r>
              <a:r>
                <a:rPr lang="zh-CN" altLang="en-US" sz="2800" b="1" kern="1200" smtClean="0"/>
                <a:t>点注意事项</a:t>
              </a:r>
              <a:endParaRPr lang="zh-CN" altLang="en-US" sz="2800" kern="1200" dirty="0"/>
            </a:p>
          </p:txBody>
        </p:sp>
        <p:sp>
          <p:nvSpPr>
            <p:cNvPr id="16" name="任意多边形 15"/>
            <p:cNvSpPr/>
            <p:nvPr/>
          </p:nvSpPr>
          <p:spPr>
            <a:xfrm>
              <a:off x="4356005" y="1616019"/>
              <a:ext cx="2848570" cy="2461364"/>
            </a:xfrm>
            <a:custGeom>
              <a:avLst/>
              <a:gdLst>
                <a:gd name="connsiteX0" fmla="*/ 0 w 2848570"/>
                <a:gd name="connsiteY0" fmla="*/ 0 h 2461364"/>
                <a:gd name="connsiteX1" fmla="*/ 2848570 w 2848570"/>
                <a:gd name="connsiteY1" fmla="*/ 0 h 2461364"/>
                <a:gd name="connsiteX2" fmla="*/ 2848570 w 2848570"/>
                <a:gd name="connsiteY2" fmla="*/ 2461364 h 2461364"/>
                <a:gd name="connsiteX3" fmla="*/ 0 w 2848570"/>
                <a:gd name="connsiteY3" fmla="*/ 2461364 h 2461364"/>
                <a:gd name="connsiteX4" fmla="*/ 0 w 2848570"/>
                <a:gd name="connsiteY4" fmla="*/ 0 h 2461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570" h="2461364">
                  <a:moveTo>
                    <a:pt x="0" y="0"/>
                  </a:moveTo>
                  <a:lnTo>
                    <a:pt x="2848570" y="0"/>
                  </a:lnTo>
                  <a:lnTo>
                    <a:pt x="2848570" y="2461364"/>
                  </a:lnTo>
                  <a:lnTo>
                    <a:pt x="0" y="2461364"/>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285750" lvl="1" indent="-285750" algn="l" defTabSz="800100">
                <a:lnSpc>
                  <a:spcPct val="20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不要制造大的意外</a:t>
              </a:r>
              <a:endParaRPr lang="zh-CN" altLang="en-US" sz="1800" kern="1200" dirty="0">
                <a:solidFill>
                  <a:schemeClr val="tx1">
                    <a:lumMod val="85000"/>
                    <a:lumOff val="15000"/>
                  </a:schemeClr>
                </a:solidFill>
              </a:endParaRPr>
            </a:p>
            <a:p>
              <a:pPr marL="285750" lvl="1" indent="-285750" algn="l" defTabSz="800100">
                <a:lnSpc>
                  <a:spcPct val="20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将羞辱减到最小</a:t>
              </a:r>
              <a:endParaRPr lang="zh-CN" altLang="en-US" sz="1800" kern="1200" dirty="0">
                <a:solidFill>
                  <a:schemeClr val="tx1">
                    <a:lumMod val="85000"/>
                    <a:lumOff val="15000"/>
                  </a:schemeClr>
                </a:solidFill>
              </a:endParaRPr>
            </a:p>
            <a:p>
              <a:pPr marL="285750" lvl="1" indent="-285750" algn="l" defTabSz="800100">
                <a:lnSpc>
                  <a:spcPct val="200000"/>
                </a:lnSpc>
                <a:spcBef>
                  <a:spcPct val="0"/>
                </a:spcBef>
                <a:spcAft>
                  <a:spcPct val="15000"/>
                </a:spcAft>
                <a:buFont typeface="Wingdings" pitchFamily="2" charset="2"/>
                <a:buChar char="p"/>
              </a:pPr>
              <a:endParaRPr lang="zh-CN" altLang="en-US" sz="1800" kern="1200" dirty="0">
                <a:solidFill>
                  <a:schemeClr val="tx1">
                    <a:lumMod val="85000"/>
                    <a:lumOff val="15000"/>
                  </a:schemeClr>
                </a:solidFill>
              </a:endParaRPr>
            </a:p>
          </p:txBody>
        </p:sp>
      </p:grpSp>
    </p:spTree>
    <p:extLst>
      <p:ext uri="{BB962C8B-B14F-4D97-AF65-F5344CB8AC3E}">
        <p14:creationId xmlns:p14="http://schemas.microsoft.com/office/powerpoint/2010/main" val="25120428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31</a:t>
            </a:fld>
            <a:endParaRPr lang="zh-CN" altLang="en-US" dirty="0"/>
          </a:p>
        </p:txBody>
      </p:sp>
      <p:sp>
        <p:nvSpPr>
          <p:cNvPr id="3" name="矩形 2"/>
          <p:cNvSpPr/>
          <p:nvPr/>
        </p:nvSpPr>
        <p:spPr>
          <a:xfrm>
            <a:off x="179512" y="123478"/>
            <a:ext cx="6192688"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变革四大准则</a:t>
            </a:r>
            <a:endParaRPr lang="zh-CN" altLang="en-US" sz="4000" b="1" dirty="0"/>
          </a:p>
        </p:txBody>
      </p:sp>
      <p:sp>
        <p:nvSpPr>
          <p:cNvPr id="4" name="任意多边形 3"/>
          <p:cNvSpPr/>
          <p:nvPr/>
        </p:nvSpPr>
        <p:spPr>
          <a:xfrm>
            <a:off x="179512" y="1131590"/>
            <a:ext cx="6192688" cy="3456384"/>
          </a:xfrm>
          <a:custGeom>
            <a:avLst/>
            <a:gdLst>
              <a:gd name="connsiteX0" fmla="*/ 0 w 2848570"/>
              <a:gd name="connsiteY0" fmla="*/ 0 h 2461364"/>
              <a:gd name="connsiteX1" fmla="*/ 2848570 w 2848570"/>
              <a:gd name="connsiteY1" fmla="*/ 0 h 2461364"/>
              <a:gd name="connsiteX2" fmla="*/ 2848570 w 2848570"/>
              <a:gd name="connsiteY2" fmla="*/ 2461364 h 2461364"/>
              <a:gd name="connsiteX3" fmla="*/ 0 w 2848570"/>
              <a:gd name="connsiteY3" fmla="*/ 2461364 h 2461364"/>
              <a:gd name="connsiteX4" fmla="*/ 0 w 2848570"/>
              <a:gd name="connsiteY4" fmla="*/ 0 h 2461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570" h="2461364">
                <a:moveTo>
                  <a:pt x="0" y="0"/>
                </a:moveTo>
                <a:lnTo>
                  <a:pt x="2848570" y="0"/>
                </a:lnTo>
                <a:lnTo>
                  <a:pt x="2848570" y="2461364"/>
                </a:lnTo>
                <a:lnTo>
                  <a:pt x="0" y="2461364"/>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285750" lvl="1" indent="-285750" algn="l" defTabSz="800100">
              <a:lnSpc>
                <a:spcPct val="20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在每一次发动变革运动时，确立一个清晰的目的或指标。</a:t>
            </a:r>
            <a:endParaRPr lang="en-US" altLang="zh-CN" sz="1800" kern="1200" dirty="0" smtClean="0">
              <a:solidFill>
                <a:schemeClr val="tx1">
                  <a:lumMod val="85000"/>
                  <a:lumOff val="15000"/>
                </a:schemeClr>
              </a:solidFill>
            </a:endParaRPr>
          </a:p>
          <a:p>
            <a:pPr marL="285750" lvl="1" indent="-285750" algn="l" defTabSz="800100">
              <a:lnSpc>
                <a:spcPct val="200000"/>
              </a:lnSpc>
              <a:spcBef>
                <a:spcPct val="0"/>
              </a:spcBef>
              <a:spcAft>
                <a:spcPct val="15000"/>
              </a:spcAft>
              <a:buFont typeface="Wingdings" pitchFamily="2" charset="2"/>
              <a:buChar char="p"/>
            </a:pPr>
            <a:r>
              <a:rPr lang="zh-CN" altLang="en-US" dirty="0" smtClean="0">
                <a:solidFill>
                  <a:schemeClr val="tx1">
                    <a:lumMod val="85000"/>
                    <a:lumOff val="15000"/>
                  </a:schemeClr>
                </a:solidFill>
              </a:rPr>
              <a:t>招募和提拔忠诚的追随者，以及能适应变革的人。</a:t>
            </a:r>
            <a:endParaRPr lang="en-US" altLang="zh-CN" dirty="0" smtClean="0">
              <a:solidFill>
                <a:schemeClr val="tx1">
                  <a:lumMod val="85000"/>
                  <a:lumOff val="15000"/>
                </a:schemeClr>
              </a:solidFill>
            </a:endParaRPr>
          </a:p>
          <a:p>
            <a:pPr marL="285750" lvl="1" indent="-285750" algn="l" defTabSz="800100">
              <a:lnSpc>
                <a:spcPct val="200000"/>
              </a:lnSpc>
              <a:spcBef>
                <a:spcPct val="0"/>
              </a:spcBef>
              <a:spcAft>
                <a:spcPct val="15000"/>
              </a:spcAft>
              <a:buFont typeface="Wingdings" pitchFamily="2" charset="2"/>
              <a:buChar char="p"/>
            </a:pPr>
            <a:r>
              <a:rPr lang="zh-CN" altLang="en-US" sz="1800" kern="1200" dirty="0" smtClean="0">
                <a:solidFill>
                  <a:schemeClr val="tx1">
                    <a:lumMod val="85000"/>
                    <a:lumOff val="15000"/>
                  </a:schemeClr>
                </a:solidFill>
              </a:rPr>
              <a:t>清理并去反抗者，即使他们有不错的业绩。</a:t>
            </a:r>
            <a:endParaRPr lang="en-US" altLang="zh-CN" sz="1800" kern="1200" dirty="0" smtClean="0">
              <a:solidFill>
                <a:schemeClr val="tx1">
                  <a:lumMod val="85000"/>
                  <a:lumOff val="15000"/>
                </a:schemeClr>
              </a:solidFill>
            </a:endParaRPr>
          </a:p>
          <a:p>
            <a:pPr marL="285750" lvl="1" indent="-285750" algn="l" defTabSz="800100">
              <a:lnSpc>
                <a:spcPct val="200000"/>
              </a:lnSpc>
              <a:spcBef>
                <a:spcPct val="0"/>
              </a:spcBef>
              <a:spcAft>
                <a:spcPct val="15000"/>
              </a:spcAft>
              <a:buFont typeface="Wingdings" pitchFamily="2" charset="2"/>
              <a:buChar char="p"/>
            </a:pPr>
            <a:r>
              <a:rPr lang="zh-CN" altLang="en-US" dirty="0" smtClean="0">
                <a:solidFill>
                  <a:schemeClr val="tx1">
                    <a:lumMod val="85000"/>
                    <a:lumOff val="15000"/>
                  </a:schemeClr>
                </a:solidFill>
              </a:rPr>
              <a:t>利用意外的机会。</a:t>
            </a:r>
            <a:endParaRPr lang="zh-CN" altLang="en-US" sz="1800" kern="1200" dirty="0">
              <a:solidFill>
                <a:schemeClr val="tx1">
                  <a:lumMod val="85000"/>
                  <a:lumOff val="15000"/>
                </a:schemeClr>
              </a:solidFill>
            </a:endParaRPr>
          </a:p>
        </p:txBody>
      </p:sp>
      <p:pic>
        <p:nvPicPr>
          <p:cNvPr id="8" name="图片 7"/>
          <p:cNvPicPr>
            <a:picLocks noChangeAspect="1"/>
          </p:cNvPicPr>
          <p:nvPr/>
        </p:nvPicPr>
        <p:blipFill>
          <a:blip r:embed="rId2">
            <a:extLst>
              <a:ext uri="{BEBA8EAE-BF5A-486C-A8C5-ECC9F3942E4B}">
                <a14:imgProps xmlns:a14="http://schemas.microsoft.com/office/drawing/2010/main">
                  <a14:imgLayer r:embed="rId3">
                    <a14:imgEffect>
                      <a14:backgroundRemoval t="0" b="100000" l="10000" r="90000"/>
                    </a14:imgEffect>
                  </a14:imgLayer>
                </a14:imgProps>
              </a:ext>
              <a:ext uri="{28A0092B-C50C-407E-A947-70E740481C1C}">
                <a14:useLocalDpi xmlns:a14="http://schemas.microsoft.com/office/drawing/2010/main" val="0"/>
              </a:ext>
            </a:extLst>
          </a:blip>
          <a:stretch>
            <a:fillRect/>
          </a:stretch>
        </p:blipFill>
        <p:spPr>
          <a:xfrm>
            <a:off x="5076056" y="0"/>
            <a:ext cx="3429000" cy="5143500"/>
          </a:xfrm>
          <a:prstGeom prst="rect">
            <a:avLst/>
          </a:prstGeom>
        </p:spPr>
      </p:pic>
    </p:spTree>
    <p:extLst>
      <p:ext uri="{BB962C8B-B14F-4D97-AF65-F5344CB8AC3E}">
        <p14:creationId xmlns:p14="http://schemas.microsoft.com/office/powerpoint/2010/main" val="18326668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2000" b="-5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32</a:t>
            </a:fld>
            <a:endParaRPr lang="zh-CN" altLang="en-US" dirty="0"/>
          </a:p>
        </p:txBody>
      </p:sp>
      <p:pic>
        <p:nvPicPr>
          <p:cNvPr id="3" name="图片 2" descr="07bfbd8a1a379ebff11f367f.jpg"/>
          <p:cNvPicPr>
            <a:picLocks noChangeAspect="1"/>
          </p:cNvPicPr>
          <p:nvPr/>
        </p:nvPicPr>
        <p:blipFill>
          <a:blip r:embed="rId3" cstate="print">
            <a:clrChange>
              <a:clrFrom>
                <a:srgbClr val="000000"/>
              </a:clrFrom>
              <a:clrTo>
                <a:srgbClr val="000000">
                  <a:alpha val="0"/>
                </a:srgbClr>
              </a:clrTo>
            </a:clrChange>
          </a:blip>
          <a:srcRect b="5001"/>
          <a:stretch>
            <a:fillRect/>
          </a:stretch>
        </p:blipFill>
        <p:spPr>
          <a:xfrm>
            <a:off x="827584" y="3648014"/>
            <a:ext cx="1080167" cy="1368202"/>
          </a:xfrm>
          <a:prstGeom prst="rect">
            <a:avLst/>
          </a:prstGeom>
        </p:spPr>
      </p:pic>
      <p:grpSp>
        <p:nvGrpSpPr>
          <p:cNvPr id="4" name="组合 39"/>
          <p:cNvGrpSpPr/>
          <p:nvPr/>
        </p:nvGrpSpPr>
        <p:grpSpPr>
          <a:xfrm flipH="1">
            <a:off x="2843808" y="3748597"/>
            <a:ext cx="1080120" cy="1267619"/>
            <a:chOff x="6629400" y="5040610"/>
            <a:chExt cx="1939652" cy="2131715"/>
          </a:xfrm>
        </p:grpSpPr>
        <p:sp>
          <p:nvSpPr>
            <p:cNvPr id="5" name="椭圆 4"/>
            <p:cNvSpPr/>
            <p:nvPr/>
          </p:nvSpPr>
          <p:spPr>
            <a:xfrm>
              <a:off x="7488932" y="5040610"/>
              <a:ext cx="576064" cy="5760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7464872" y="5544667"/>
              <a:ext cx="312092" cy="720080"/>
            </a:xfrm>
            <a:custGeom>
              <a:avLst/>
              <a:gdLst>
                <a:gd name="connsiteX0" fmla="*/ 163512 w 163512"/>
                <a:gd name="connsiteY0" fmla="*/ 0 h 485775"/>
                <a:gd name="connsiteX1" fmla="*/ 20637 w 163512"/>
                <a:gd name="connsiteY1" fmla="*/ 219075 h 485775"/>
                <a:gd name="connsiteX2" fmla="*/ 39687 w 163512"/>
                <a:gd name="connsiteY2" fmla="*/ 485775 h 485775"/>
              </a:gdLst>
              <a:ahLst/>
              <a:cxnLst>
                <a:cxn ang="0">
                  <a:pos x="connsiteX0" y="connsiteY0"/>
                </a:cxn>
                <a:cxn ang="0">
                  <a:pos x="connsiteX1" y="connsiteY1"/>
                </a:cxn>
                <a:cxn ang="0">
                  <a:pos x="connsiteX2" y="connsiteY2"/>
                </a:cxn>
              </a:cxnLst>
              <a:rect l="l" t="t" r="r" b="b"/>
              <a:pathLst>
                <a:path w="163512" h="485775">
                  <a:moveTo>
                    <a:pt x="163512" y="0"/>
                  </a:moveTo>
                  <a:cubicBezTo>
                    <a:pt x="102393" y="69056"/>
                    <a:pt x="41274" y="138113"/>
                    <a:pt x="20637" y="219075"/>
                  </a:cubicBezTo>
                  <a:cubicBezTo>
                    <a:pt x="0" y="300037"/>
                    <a:pt x="19843" y="392906"/>
                    <a:pt x="39687" y="485775"/>
                  </a:cubicBezTo>
                </a:path>
              </a:pathLst>
            </a:cu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 name="直接连接符 6"/>
            <p:cNvCxnSpPr/>
            <p:nvPr/>
          </p:nvCxnSpPr>
          <p:spPr>
            <a:xfrm>
              <a:off x="7704957" y="5616674"/>
              <a:ext cx="861941" cy="27159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776964" y="5616674"/>
              <a:ext cx="792088" cy="7200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任意多边形 8"/>
            <p:cNvSpPr/>
            <p:nvPr/>
          </p:nvSpPr>
          <p:spPr>
            <a:xfrm>
              <a:off x="7534275" y="6246813"/>
              <a:ext cx="242887" cy="925512"/>
            </a:xfrm>
            <a:custGeom>
              <a:avLst/>
              <a:gdLst>
                <a:gd name="connsiteX0" fmla="*/ 0 w 242887"/>
                <a:gd name="connsiteY0" fmla="*/ 1587 h 925512"/>
                <a:gd name="connsiteX1" fmla="*/ 219075 w 242887"/>
                <a:gd name="connsiteY1" fmla="*/ 153987 h 925512"/>
                <a:gd name="connsiteX2" fmla="*/ 142875 w 242887"/>
                <a:gd name="connsiteY2" fmla="*/ 925512 h 925512"/>
              </a:gdLst>
              <a:ahLst/>
              <a:cxnLst>
                <a:cxn ang="0">
                  <a:pos x="connsiteX0" y="connsiteY0"/>
                </a:cxn>
                <a:cxn ang="0">
                  <a:pos x="connsiteX1" y="connsiteY1"/>
                </a:cxn>
                <a:cxn ang="0">
                  <a:pos x="connsiteX2" y="connsiteY2"/>
                </a:cxn>
              </a:cxnLst>
              <a:rect l="l" t="t" r="r" b="b"/>
              <a:pathLst>
                <a:path w="242887" h="925512">
                  <a:moveTo>
                    <a:pt x="0" y="1587"/>
                  </a:moveTo>
                  <a:cubicBezTo>
                    <a:pt x="97631" y="793"/>
                    <a:pt x="195263" y="0"/>
                    <a:pt x="219075" y="153987"/>
                  </a:cubicBezTo>
                  <a:cubicBezTo>
                    <a:pt x="242887" y="307974"/>
                    <a:pt x="192881" y="616743"/>
                    <a:pt x="142875" y="925512"/>
                  </a:cubicBezTo>
                </a:path>
              </a:pathLst>
            </a:cu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10" name="任意多边形 9"/>
            <p:cNvSpPr/>
            <p:nvPr/>
          </p:nvSpPr>
          <p:spPr>
            <a:xfrm>
              <a:off x="6629400" y="6219825"/>
              <a:ext cx="904875" cy="933450"/>
            </a:xfrm>
            <a:custGeom>
              <a:avLst/>
              <a:gdLst>
                <a:gd name="connsiteX0" fmla="*/ 904875 w 904875"/>
                <a:gd name="connsiteY0" fmla="*/ 0 h 933450"/>
                <a:gd name="connsiteX1" fmla="*/ 752475 w 904875"/>
                <a:gd name="connsiteY1" fmla="*/ 523875 h 933450"/>
                <a:gd name="connsiteX2" fmla="*/ 0 w 904875"/>
                <a:gd name="connsiteY2" fmla="*/ 933450 h 933450"/>
              </a:gdLst>
              <a:ahLst/>
              <a:cxnLst>
                <a:cxn ang="0">
                  <a:pos x="connsiteX0" y="connsiteY0"/>
                </a:cxn>
                <a:cxn ang="0">
                  <a:pos x="connsiteX1" y="connsiteY1"/>
                </a:cxn>
                <a:cxn ang="0">
                  <a:pos x="connsiteX2" y="connsiteY2"/>
                </a:cxn>
              </a:cxnLst>
              <a:rect l="l" t="t" r="r" b="b"/>
              <a:pathLst>
                <a:path w="904875" h="933450">
                  <a:moveTo>
                    <a:pt x="904875" y="0"/>
                  </a:moveTo>
                  <a:cubicBezTo>
                    <a:pt x="904081" y="184150"/>
                    <a:pt x="903287" y="368300"/>
                    <a:pt x="752475" y="523875"/>
                  </a:cubicBezTo>
                  <a:cubicBezTo>
                    <a:pt x="601663" y="679450"/>
                    <a:pt x="133350" y="862013"/>
                    <a:pt x="0" y="933450"/>
                  </a:cubicBezTo>
                </a:path>
              </a:pathLst>
            </a:cu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pic>
        <p:nvPicPr>
          <p:cNvPr id="11" name="图片 10" descr="b0036ba33.jpg"/>
          <p:cNvPicPr>
            <a:picLocks noChangeAspect="1"/>
          </p:cNvPicPr>
          <p:nvPr/>
        </p:nvPicPr>
        <p:blipFill>
          <a:blip r:embed="rId4" cstate="print">
            <a:clrChange>
              <a:clrFrom>
                <a:srgbClr val="FFFFFF"/>
              </a:clrFrom>
              <a:clrTo>
                <a:srgbClr val="FFFFFF">
                  <a:alpha val="0"/>
                </a:srgbClr>
              </a:clrTo>
            </a:clrChange>
          </a:blip>
          <a:stretch>
            <a:fillRect/>
          </a:stretch>
        </p:blipFill>
        <p:spPr>
          <a:xfrm>
            <a:off x="2627784" y="4008004"/>
            <a:ext cx="587942" cy="792138"/>
          </a:xfrm>
          <a:prstGeom prst="rect">
            <a:avLst/>
          </a:prstGeom>
        </p:spPr>
      </p:pic>
      <p:sp>
        <p:nvSpPr>
          <p:cNvPr id="12" name="等腰三角形 11"/>
          <p:cNvSpPr/>
          <p:nvPr/>
        </p:nvSpPr>
        <p:spPr>
          <a:xfrm rot="4199964">
            <a:off x="246883" y="2818820"/>
            <a:ext cx="1080120" cy="4063049"/>
          </a:xfrm>
          <a:prstGeom prst="triangle">
            <a:avLst/>
          </a:prstGeom>
          <a:gradFill flip="none" rotWithShape="1">
            <a:gsLst>
              <a:gs pos="0">
                <a:schemeClr val="bg1">
                  <a:shade val="30000"/>
                  <a:satMod val="115000"/>
                  <a:alpha val="51000"/>
                </a:schemeClr>
              </a:gs>
              <a:gs pos="100000">
                <a:schemeClr val="bg1">
                  <a:shade val="100000"/>
                  <a:satMod val="115000"/>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546776" y="4291120"/>
            <a:ext cx="3199037" cy="841602"/>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4000" b="1" dirty="0" smtClean="0"/>
              <a:t>危机管理</a:t>
            </a:r>
            <a:endParaRPr lang="zh-CN" altLang="en-US" sz="4000" b="1" dirty="0"/>
          </a:p>
        </p:txBody>
      </p:sp>
      <p:grpSp>
        <p:nvGrpSpPr>
          <p:cNvPr id="49" name="组合 48"/>
          <p:cNvGrpSpPr/>
          <p:nvPr/>
        </p:nvGrpSpPr>
        <p:grpSpPr>
          <a:xfrm>
            <a:off x="395536" y="420947"/>
            <a:ext cx="8215370" cy="2125919"/>
            <a:chOff x="357158" y="2835576"/>
            <a:chExt cx="8215370" cy="2125919"/>
          </a:xfrm>
        </p:grpSpPr>
        <p:sp>
          <p:nvSpPr>
            <p:cNvPr id="19" name="직사각형 1"/>
            <p:cNvSpPr/>
            <p:nvPr/>
          </p:nvSpPr>
          <p:spPr>
            <a:xfrm>
              <a:off x="357158" y="3643314"/>
              <a:ext cx="1643074" cy="500066"/>
            </a:xfrm>
            <a:prstGeom prst="rect">
              <a:avLst/>
            </a:prstGeom>
            <a:gradFill>
              <a:gsLst>
                <a:gs pos="0">
                  <a:srgbClr val="94AAF0"/>
                </a:gs>
                <a:gs pos="50000">
                  <a:srgbClr val="6282E8"/>
                </a:gs>
                <a:gs pos="100000">
                  <a:srgbClr val="1E4CE0"/>
                </a:gs>
              </a:gsLst>
              <a:lin ang="5400000" scaled="0"/>
            </a:gradFill>
            <a:ln w="12700">
              <a:solidFill>
                <a:schemeClr val="bg1"/>
              </a:solidFill>
            </a:ln>
            <a:effectLst>
              <a:outerShdw blurRad="1905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0" name="직사각형 2"/>
            <p:cNvSpPr/>
            <p:nvPr/>
          </p:nvSpPr>
          <p:spPr>
            <a:xfrm>
              <a:off x="2000232" y="3643314"/>
              <a:ext cx="1643074" cy="500066"/>
            </a:xfrm>
            <a:prstGeom prst="rect">
              <a:avLst/>
            </a:prstGeom>
            <a:gradFill>
              <a:gsLst>
                <a:gs pos="0">
                  <a:srgbClr val="94AAF0"/>
                </a:gs>
                <a:gs pos="50000">
                  <a:srgbClr val="6282E8"/>
                </a:gs>
                <a:gs pos="100000">
                  <a:srgbClr val="1E4CE0"/>
                </a:gs>
              </a:gsLst>
              <a:lin ang="5400000" scaled="0"/>
            </a:gradFill>
            <a:ln w="12700">
              <a:solidFill>
                <a:schemeClr val="bg1"/>
              </a:solidFill>
            </a:ln>
            <a:effectLst>
              <a:outerShdw blurRad="1905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1" name="직사각형 3"/>
            <p:cNvSpPr/>
            <p:nvPr/>
          </p:nvSpPr>
          <p:spPr>
            <a:xfrm>
              <a:off x="3643306" y="3643314"/>
              <a:ext cx="1643074" cy="500066"/>
            </a:xfrm>
            <a:prstGeom prst="rect">
              <a:avLst/>
            </a:prstGeom>
            <a:gradFill>
              <a:gsLst>
                <a:gs pos="0">
                  <a:srgbClr val="94AAF0"/>
                </a:gs>
                <a:gs pos="50000">
                  <a:srgbClr val="6282E8"/>
                </a:gs>
                <a:gs pos="100000">
                  <a:srgbClr val="1E4CE0"/>
                </a:gs>
              </a:gsLst>
              <a:lin ang="5400000" scaled="0"/>
            </a:gradFill>
            <a:ln w="12700">
              <a:solidFill>
                <a:schemeClr val="bg1"/>
              </a:solidFill>
            </a:ln>
            <a:effectLst>
              <a:outerShdw blurRad="1905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2" name="직사각형 4"/>
            <p:cNvSpPr/>
            <p:nvPr/>
          </p:nvSpPr>
          <p:spPr>
            <a:xfrm>
              <a:off x="5286380" y="3643314"/>
              <a:ext cx="1643074" cy="500066"/>
            </a:xfrm>
            <a:prstGeom prst="rect">
              <a:avLst/>
            </a:prstGeom>
            <a:gradFill>
              <a:gsLst>
                <a:gs pos="0">
                  <a:srgbClr val="94AAF0"/>
                </a:gs>
                <a:gs pos="50000">
                  <a:srgbClr val="6282E8"/>
                </a:gs>
                <a:gs pos="100000">
                  <a:srgbClr val="1E4CE0"/>
                </a:gs>
              </a:gsLst>
              <a:lin ang="5400000" scaled="0"/>
            </a:gradFill>
            <a:ln w="12700">
              <a:solidFill>
                <a:schemeClr val="bg1"/>
              </a:solidFill>
            </a:ln>
            <a:effectLst>
              <a:outerShdw blurRad="1905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3" name="직사각형 5"/>
            <p:cNvSpPr/>
            <p:nvPr/>
          </p:nvSpPr>
          <p:spPr>
            <a:xfrm>
              <a:off x="6929454" y="3643314"/>
              <a:ext cx="1643074" cy="500066"/>
            </a:xfrm>
            <a:prstGeom prst="rect">
              <a:avLst/>
            </a:prstGeom>
            <a:gradFill>
              <a:gsLst>
                <a:gs pos="0">
                  <a:srgbClr val="FFB3B3"/>
                </a:gs>
                <a:gs pos="50000">
                  <a:srgbClr val="FF5353"/>
                </a:gs>
                <a:gs pos="100000">
                  <a:srgbClr val="B00000"/>
                </a:gs>
              </a:gsLst>
              <a:lin ang="5400000" scaled="0"/>
            </a:gradFill>
            <a:ln w="12700">
              <a:solidFill>
                <a:schemeClr val="bg1"/>
              </a:solidFill>
            </a:ln>
            <a:effectLst>
              <a:outerShdw blurRad="1905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4" name="타원 6"/>
            <p:cNvSpPr/>
            <p:nvPr/>
          </p:nvSpPr>
          <p:spPr>
            <a:xfrm>
              <a:off x="428596" y="3571876"/>
              <a:ext cx="142876" cy="142876"/>
            </a:xfrm>
            <a:prstGeom prst="ellipse">
              <a:avLst/>
            </a:prstGeom>
            <a:gradFill>
              <a:gsLst>
                <a:gs pos="0">
                  <a:srgbClr val="FFC000"/>
                </a:gs>
                <a:gs pos="50000">
                  <a:srgbClr val="D2A000"/>
                </a:gs>
              </a:gsLst>
              <a:lin ang="27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5" name="타원 7"/>
            <p:cNvSpPr/>
            <p:nvPr/>
          </p:nvSpPr>
          <p:spPr>
            <a:xfrm>
              <a:off x="2143108" y="4071942"/>
              <a:ext cx="142876" cy="142876"/>
            </a:xfrm>
            <a:prstGeom prst="ellipse">
              <a:avLst/>
            </a:prstGeom>
            <a:gradFill>
              <a:gsLst>
                <a:gs pos="0">
                  <a:srgbClr val="FFC000"/>
                </a:gs>
                <a:gs pos="50000">
                  <a:srgbClr val="D2A000"/>
                </a:gs>
              </a:gsLst>
              <a:lin ang="27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6" name="타원 8"/>
            <p:cNvSpPr/>
            <p:nvPr/>
          </p:nvSpPr>
          <p:spPr>
            <a:xfrm>
              <a:off x="3714744" y="3571876"/>
              <a:ext cx="142876" cy="142876"/>
            </a:xfrm>
            <a:prstGeom prst="ellipse">
              <a:avLst/>
            </a:prstGeom>
            <a:gradFill>
              <a:gsLst>
                <a:gs pos="0">
                  <a:srgbClr val="FFC000"/>
                </a:gs>
                <a:gs pos="50000">
                  <a:srgbClr val="D2A000"/>
                </a:gs>
              </a:gsLst>
              <a:lin ang="27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sp>
          <p:nvSpPr>
            <p:cNvPr id="27" name="타원 9"/>
            <p:cNvSpPr/>
            <p:nvPr/>
          </p:nvSpPr>
          <p:spPr>
            <a:xfrm>
              <a:off x="5357818" y="4071942"/>
              <a:ext cx="142876" cy="142876"/>
            </a:xfrm>
            <a:prstGeom prst="ellipse">
              <a:avLst/>
            </a:prstGeom>
            <a:gradFill>
              <a:gsLst>
                <a:gs pos="0">
                  <a:srgbClr val="FFC000"/>
                </a:gs>
                <a:gs pos="50000">
                  <a:srgbClr val="D2A000"/>
                </a:gs>
              </a:gsLst>
              <a:lin ang="27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ko-KR" altLang="en-US">
                <a:solidFill>
                  <a:srgbClr val="FFFFFF"/>
                </a:solidFill>
                <a:latin typeface="+mn-ea"/>
              </a:endParaRPr>
            </a:p>
          </p:txBody>
        </p:sp>
        <p:cxnSp>
          <p:nvCxnSpPr>
            <p:cNvPr id="29" name="직선 연결선 12"/>
            <p:cNvCxnSpPr/>
            <p:nvPr/>
          </p:nvCxnSpPr>
          <p:spPr>
            <a:xfrm flipH="1" flipV="1">
              <a:off x="499239" y="2835576"/>
              <a:ext cx="1" cy="73630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직선 연결선 15"/>
            <p:cNvCxnSpPr/>
            <p:nvPr/>
          </p:nvCxnSpPr>
          <p:spPr>
            <a:xfrm flipV="1">
              <a:off x="5430844" y="4214819"/>
              <a:ext cx="0" cy="746676"/>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4" name="직사각형 22"/>
            <p:cNvSpPr/>
            <p:nvPr/>
          </p:nvSpPr>
          <p:spPr>
            <a:xfrm>
              <a:off x="428596" y="3643314"/>
              <a:ext cx="1500198" cy="50006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ko-KR" b="1" dirty="0" smtClean="0">
                  <a:solidFill>
                    <a:srgbClr val="FFFFFF"/>
                  </a:solidFill>
                  <a:effectLst>
                    <a:outerShdw blurRad="38100" dist="38100" dir="2700000" algn="tl">
                      <a:srgbClr val="000000">
                        <a:alpha val="43137"/>
                      </a:srgbClr>
                    </a:outerShdw>
                  </a:effectLst>
                  <a:latin typeface="+mn-ea"/>
                </a:rPr>
                <a:t>1</a:t>
              </a:r>
              <a:endParaRPr lang="ko-KR" altLang="en-US" b="1" dirty="0">
                <a:solidFill>
                  <a:srgbClr val="FFFFFF"/>
                </a:solidFill>
                <a:effectLst>
                  <a:outerShdw blurRad="38100" dist="38100" dir="2700000" algn="tl">
                    <a:srgbClr val="000000">
                      <a:alpha val="43137"/>
                    </a:srgbClr>
                  </a:outerShdw>
                </a:effectLst>
                <a:latin typeface="+mn-ea"/>
              </a:endParaRPr>
            </a:p>
          </p:txBody>
        </p:sp>
        <p:sp>
          <p:nvSpPr>
            <p:cNvPr id="35" name="직사각형 23"/>
            <p:cNvSpPr/>
            <p:nvPr/>
          </p:nvSpPr>
          <p:spPr>
            <a:xfrm>
              <a:off x="2071670" y="3643314"/>
              <a:ext cx="1500198" cy="50006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ko-KR" b="1" dirty="0">
                  <a:solidFill>
                    <a:srgbClr val="FFFFFF"/>
                  </a:solidFill>
                  <a:effectLst>
                    <a:outerShdw blurRad="38100" dist="38100" dir="2700000" algn="tl">
                      <a:srgbClr val="000000">
                        <a:alpha val="43137"/>
                      </a:srgbClr>
                    </a:outerShdw>
                  </a:effectLst>
                  <a:latin typeface="+mn-ea"/>
                </a:rPr>
                <a:t>2</a:t>
              </a:r>
              <a:endParaRPr lang="ko-KR" altLang="en-US" b="1" dirty="0">
                <a:solidFill>
                  <a:srgbClr val="FFFFFF"/>
                </a:solidFill>
                <a:effectLst>
                  <a:outerShdw blurRad="38100" dist="38100" dir="2700000" algn="tl">
                    <a:srgbClr val="000000">
                      <a:alpha val="43137"/>
                    </a:srgbClr>
                  </a:outerShdw>
                </a:effectLst>
                <a:latin typeface="+mn-ea"/>
              </a:endParaRPr>
            </a:p>
          </p:txBody>
        </p:sp>
        <p:sp>
          <p:nvSpPr>
            <p:cNvPr id="36" name="직사각형 24"/>
            <p:cNvSpPr/>
            <p:nvPr/>
          </p:nvSpPr>
          <p:spPr>
            <a:xfrm>
              <a:off x="3714744" y="3643314"/>
              <a:ext cx="1500198" cy="50006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ko-KR" b="1" dirty="0" smtClean="0">
                  <a:solidFill>
                    <a:srgbClr val="FFFFFF"/>
                  </a:solidFill>
                  <a:effectLst>
                    <a:outerShdw blurRad="38100" dist="38100" dir="2700000" algn="tl">
                      <a:srgbClr val="000000">
                        <a:alpha val="43137"/>
                      </a:srgbClr>
                    </a:outerShdw>
                  </a:effectLst>
                  <a:latin typeface="+mn-ea"/>
                </a:rPr>
                <a:t>3</a:t>
              </a:r>
              <a:endParaRPr lang="ko-KR" altLang="en-US" b="1" dirty="0">
                <a:solidFill>
                  <a:srgbClr val="FFFFFF"/>
                </a:solidFill>
                <a:effectLst>
                  <a:outerShdw blurRad="38100" dist="38100" dir="2700000" algn="tl">
                    <a:srgbClr val="000000">
                      <a:alpha val="43137"/>
                    </a:srgbClr>
                  </a:outerShdw>
                </a:effectLst>
                <a:latin typeface="+mn-ea"/>
              </a:endParaRPr>
            </a:p>
          </p:txBody>
        </p:sp>
        <p:sp>
          <p:nvSpPr>
            <p:cNvPr id="37" name="직사각형 25"/>
            <p:cNvSpPr/>
            <p:nvPr/>
          </p:nvSpPr>
          <p:spPr>
            <a:xfrm>
              <a:off x="5357818" y="3643314"/>
              <a:ext cx="1500198" cy="50006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ko-KR" b="1" dirty="0" smtClean="0">
                  <a:solidFill>
                    <a:srgbClr val="FFFFFF"/>
                  </a:solidFill>
                  <a:effectLst>
                    <a:outerShdw blurRad="38100" dist="38100" dir="2700000" algn="tl">
                      <a:srgbClr val="000000">
                        <a:alpha val="43137"/>
                      </a:srgbClr>
                    </a:outerShdw>
                  </a:effectLst>
                  <a:latin typeface="+mn-ea"/>
                </a:rPr>
                <a:t>4</a:t>
              </a:r>
              <a:endParaRPr lang="ko-KR" altLang="en-US" b="1" dirty="0">
                <a:solidFill>
                  <a:srgbClr val="FFFFFF"/>
                </a:solidFill>
                <a:effectLst>
                  <a:outerShdw blurRad="38100" dist="38100" dir="2700000" algn="tl">
                    <a:srgbClr val="000000">
                      <a:alpha val="43137"/>
                    </a:srgbClr>
                  </a:outerShdw>
                </a:effectLst>
                <a:latin typeface="+mn-ea"/>
              </a:endParaRPr>
            </a:p>
          </p:txBody>
        </p:sp>
        <p:sp>
          <p:nvSpPr>
            <p:cNvPr id="38" name="직사각형 26"/>
            <p:cNvSpPr/>
            <p:nvPr/>
          </p:nvSpPr>
          <p:spPr>
            <a:xfrm>
              <a:off x="7000892" y="3643314"/>
              <a:ext cx="1500198" cy="50006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zh-CN" altLang="en-US" b="1" dirty="0" smtClean="0">
                  <a:solidFill>
                    <a:srgbClr val="FFFFFF"/>
                  </a:solidFill>
                  <a:effectLst>
                    <a:outerShdw blurRad="38100" dist="38100" dir="2700000" algn="tl">
                      <a:srgbClr val="000000">
                        <a:alpha val="43137"/>
                      </a:srgbClr>
                    </a:outerShdw>
                  </a:effectLst>
                  <a:latin typeface="+mn-ea"/>
                </a:rPr>
                <a:t>危机解除</a:t>
              </a:r>
              <a:endParaRPr lang="ko-KR" altLang="en-US" b="1" dirty="0">
                <a:solidFill>
                  <a:srgbClr val="FFFFFF"/>
                </a:solidFill>
                <a:effectLst>
                  <a:outerShdw blurRad="38100" dist="38100" dir="2700000" algn="tl">
                    <a:srgbClr val="000000">
                      <a:alpha val="43137"/>
                    </a:srgbClr>
                  </a:outerShdw>
                </a:effectLst>
                <a:latin typeface="+mn-ea"/>
              </a:endParaRPr>
            </a:p>
          </p:txBody>
        </p:sp>
        <p:sp>
          <p:nvSpPr>
            <p:cNvPr id="39" name="직사각형 27"/>
            <p:cNvSpPr/>
            <p:nvPr/>
          </p:nvSpPr>
          <p:spPr>
            <a:xfrm>
              <a:off x="499239" y="2835576"/>
              <a:ext cx="1857388" cy="18671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zh-CN" altLang="en-US" b="1" dirty="0" smtClean="0">
                  <a:solidFill>
                    <a:srgbClr val="000000"/>
                  </a:solidFill>
                  <a:latin typeface="+mn-ea"/>
                </a:rPr>
                <a:t>危机假设</a:t>
              </a:r>
              <a:endParaRPr lang="ko-KR" altLang="en-US" b="1" dirty="0">
                <a:solidFill>
                  <a:srgbClr val="000000"/>
                </a:solidFill>
                <a:latin typeface="+mn-ea"/>
              </a:endParaRPr>
            </a:p>
          </p:txBody>
        </p:sp>
        <p:sp>
          <p:nvSpPr>
            <p:cNvPr id="45" name="직사각형 33"/>
            <p:cNvSpPr/>
            <p:nvPr/>
          </p:nvSpPr>
          <p:spPr>
            <a:xfrm>
              <a:off x="2214546" y="4727655"/>
              <a:ext cx="1857388" cy="18671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zh-CN" altLang="en-US" b="1" dirty="0" smtClean="0">
                  <a:solidFill>
                    <a:srgbClr val="000000"/>
                  </a:solidFill>
                  <a:latin typeface="+mn-ea"/>
                </a:rPr>
                <a:t>寻求免疫</a:t>
              </a:r>
              <a:endParaRPr lang="ko-KR" altLang="en-US" b="1" dirty="0">
                <a:solidFill>
                  <a:srgbClr val="000000"/>
                </a:solidFill>
                <a:latin typeface="+mn-ea"/>
              </a:endParaRPr>
            </a:p>
          </p:txBody>
        </p:sp>
        <p:sp>
          <p:nvSpPr>
            <p:cNvPr id="47" name="직사각형 35"/>
            <p:cNvSpPr/>
            <p:nvPr/>
          </p:nvSpPr>
          <p:spPr>
            <a:xfrm>
              <a:off x="5413583" y="4711733"/>
              <a:ext cx="1857388" cy="18671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zh-CN" altLang="en-US" b="1" dirty="0" smtClean="0">
                  <a:solidFill>
                    <a:srgbClr val="000000"/>
                  </a:solidFill>
                  <a:latin typeface="+mn-ea"/>
                </a:rPr>
                <a:t>行动计划</a:t>
              </a:r>
              <a:endParaRPr lang="ko-KR" altLang="en-US" b="1" dirty="0">
                <a:solidFill>
                  <a:srgbClr val="000000"/>
                </a:solidFill>
                <a:latin typeface="+mn-ea"/>
              </a:endParaRPr>
            </a:p>
          </p:txBody>
        </p:sp>
        <p:cxnSp>
          <p:nvCxnSpPr>
            <p:cNvPr id="55" name="직선 연결선 12"/>
            <p:cNvCxnSpPr/>
            <p:nvPr/>
          </p:nvCxnSpPr>
          <p:spPr>
            <a:xfrm flipH="1" flipV="1">
              <a:off x="3786181" y="2835576"/>
              <a:ext cx="1" cy="73630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직사각형 27"/>
            <p:cNvSpPr/>
            <p:nvPr/>
          </p:nvSpPr>
          <p:spPr>
            <a:xfrm>
              <a:off x="3809225" y="2835576"/>
              <a:ext cx="1857388" cy="18671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zh-CN" altLang="en-US" b="1" dirty="0" smtClean="0">
                  <a:solidFill>
                    <a:srgbClr val="000000"/>
                  </a:solidFill>
                  <a:latin typeface="+mn-ea"/>
                </a:rPr>
                <a:t>剖析判断</a:t>
              </a:r>
              <a:endParaRPr lang="ko-KR" altLang="en-US" b="1" dirty="0">
                <a:solidFill>
                  <a:srgbClr val="000000"/>
                </a:solidFill>
                <a:latin typeface="+mn-ea"/>
              </a:endParaRPr>
            </a:p>
          </p:txBody>
        </p:sp>
        <p:cxnSp>
          <p:nvCxnSpPr>
            <p:cNvPr id="63" name="직선 연결선 15"/>
            <p:cNvCxnSpPr/>
            <p:nvPr/>
          </p:nvCxnSpPr>
          <p:spPr>
            <a:xfrm flipV="1">
              <a:off x="2214546" y="4214819"/>
              <a:ext cx="0" cy="746676"/>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7514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xit" presetSubtype="0" fill="hold" nodeType="clickEffect">
                                  <p:stCondLst>
                                    <p:cond delay="0"/>
                                  </p:stCondLst>
                                  <p:childTnLst>
                                    <p:anim calcmode="lin" valueType="num">
                                      <p:cBhvr>
                                        <p:cTn id="11" dur="1000"/>
                                        <p:tgtEl>
                                          <p:spTgt spid="3"/>
                                        </p:tgtEl>
                                        <p:attrNameLst>
                                          <p:attrName>ppt_w</p:attrName>
                                        </p:attrNameLst>
                                      </p:cBhvr>
                                      <p:tavLst>
                                        <p:tav tm="0">
                                          <p:val>
                                            <p:strVal val="ppt_w"/>
                                          </p:val>
                                        </p:tav>
                                        <p:tav tm="100000">
                                          <p:val>
                                            <p:strVal val="ppt_w*0.70"/>
                                          </p:val>
                                        </p:tav>
                                      </p:tavLst>
                                    </p:anim>
                                    <p:anim calcmode="lin" valueType="num">
                                      <p:cBhvr>
                                        <p:cTn id="12" dur="1000"/>
                                        <p:tgtEl>
                                          <p:spTgt spid="3"/>
                                        </p:tgtEl>
                                        <p:attrNameLst>
                                          <p:attrName>ppt_h</p:attrName>
                                        </p:attrNameLst>
                                      </p:cBhvr>
                                      <p:tavLst>
                                        <p:tav tm="0">
                                          <p:val>
                                            <p:strVal val="ppt_h"/>
                                          </p:val>
                                        </p:tav>
                                        <p:tav tm="100000">
                                          <p:val>
                                            <p:strVal val="ppt_h"/>
                                          </p:val>
                                        </p:tav>
                                      </p:tavLst>
                                    </p:anim>
                                    <p:animEffect transition="out" filter="fade">
                                      <p:cBhvr>
                                        <p:cTn id="13" dur="1000"/>
                                        <p:tgtEl>
                                          <p:spTgt spid="3"/>
                                        </p:tgtEl>
                                      </p:cBhvr>
                                    </p:animEffect>
                                    <p:set>
                                      <p:cBhvr>
                                        <p:cTn id="14"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12"/>
          <p:cNvSpPr/>
          <p:nvPr/>
        </p:nvSpPr>
        <p:spPr>
          <a:xfrm>
            <a:off x="137350" y="411510"/>
            <a:ext cx="8899146" cy="4032250"/>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7"/>
          <p:cNvSpPr/>
          <p:nvPr/>
        </p:nvSpPr>
        <p:spPr>
          <a:xfrm>
            <a:off x="259285" y="622648"/>
            <a:ext cx="2088356" cy="30241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33</a:t>
            </a:fld>
            <a:endParaRPr lang="zh-CN" altLang="en-US" dirty="0"/>
          </a:p>
        </p:txBody>
      </p:sp>
      <p:sp>
        <p:nvSpPr>
          <p:cNvPr id="7" name="TextBox 6"/>
          <p:cNvSpPr txBox="1"/>
          <p:nvPr/>
        </p:nvSpPr>
        <p:spPr>
          <a:xfrm>
            <a:off x="137350" y="4515966"/>
            <a:ext cx="1122282" cy="584775"/>
          </a:xfrm>
          <a:prstGeom prst="rect">
            <a:avLst/>
          </a:prstGeom>
          <a:noFill/>
        </p:spPr>
        <p:txBody>
          <a:bodyPr wrap="square" rtlCol="0">
            <a:spAutoFit/>
          </a:bodyPr>
          <a:lstStyle/>
          <a:p>
            <a:r>
              <a:rPr lang="zh-CN" altLang="en-US" sz="3200" b="1" dirty="0" smtClean="0">
                <a:solidFill>
                  <a:schemeClr val="bg1"/>
                </a:solidFill>
              </a:rPr>
              <a:t>目 录</a:t>
            </a:r>
            <a:endParaRPr lang="zh-CN" altLang="en-US" sz="3200" b="1" dirty="0">
              <a:solidFill>
                <a:schemeClr val="bg1"/>
              </a:solidFill>
            </a:endParaRPr>
          </a:p>
        </p:txBody>
      </p:sp>
      <p:sp>
        <p:nvSpPr>
          <p:cNvPr id="8" name="矩形 7"/>
          <p:cNvSpPr/>
          <p:nvPr/>
        </p:nvSpPr>
        <p:spPr>
          <a:xfrm>
            <a:off x="-5941168" y="5143500"/>
            <a:ext cx="4832945" cy="523220"/>
          </a:xfrm>
          <a:prstGeom prst="rect">
            <a:avLst/>
          </a:prstGeom>
        </p:spPr>
        <p:txBody>
          <a:bodyPr wrap="square">
            <a:spAutoFit/>
          </a:bodyPr>
          <a:lstStyle/>
          <a:p>
            <a:r>
              <a:rPr lang="en-US" altLang="zh-CN" sz="2800" b="1" dirty="0">
                <a:solidFill>
                  <a:prstClr val="white"/>
                </a:solidFill>
                <a:latin typeface="After Shok" pitchFamily="2" charset="0"/>
              </a:rPr>
              <a:t>contents</a:t>
            </a:r>
            <a:endParaRPr lang="zh-CN" altLang="en-US" sz="1600" dirty="0"/>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0426" y="4486300"/>
            <a:ext cx="4961734" cy="749746"/>
          </a:xfrm>
          <a:prstGeom prst="rect">
            <a:avLst/>
          </a:prstGeom>
        </p:spPr>
      </p:pic>
      <p:sp>
        <p:nvSpPr>
          <p:cNvPr id="12" name="矩形​​ 3"/>
          <p:cNvSpPr/>
          <p:nvPr/>
        </p:nvSpPr>
        <p:spPr>
          <a:xfrm>
            <a:off x="2455937" y="627410"/>
            <a:ext cx="2123951" cy="3024188"/>
          </a:xfrm>
          <a:prstGeom prst="rect">
            <a:avLst/>
          </a:prstGeom>
          <a:solidFill>
            <a:srgbClr val="57D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4"/>
          <p:cNvSpPr/>
          <p:nvPr/>
        </p:nvSpPr>
        <p:spPr>
          <a:xfrm>
            <a:off x="4651897" y="627410"/>
            <a:ext cx="2092994" cy="3024188"/>
          </a:xfrm>
          <a:prstGeom prst="rect">
            <a:avLst/>
          </a:prstGeom>
          <a:blipFill>
            <a:blip r:embed="rId3"/>
            <a:stretch>
              <a:fillRect t="-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9"/>
          <p:cNvSpPr txBox="1">
            <a:spLocks noChangeArrowheads="1"/>
          </p:cNvSpPr>
          <p:nvPr/>
        </p:nvSpPr>
        <p:spPr bwMode="auto">
          <a:xfrm>
            <a:off x="422797" y="798860"/>
            <a:ext cx="72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01</a:t>
            </a:r>
            <a:endParaRPr lang="zh-CN" altLang="en-US" sz="3200" dirty="0">
              <a:solidFill>
                <a:schemeClr val="bg1"/>
              </a:solidFill>
              <a:latin typeface="Bodoni MT Black" pitchFamily="18" charset="0"/>
            </a:endParaRPr>
          </a:p>
        </p:txBody>
      </p:sp>
      <p:sp>
        <p:nvSpPr>
          <p:cNvPr id="19" name="TextBox 10"/>
          <p:cNvSpPr txBox="1">
            <a:spLocks noChangeArrowheads="1"/>
          </p:cNvSpPr>
          <p:nvPr/>
        </p:nvSpPr>
        <p:spPr bwMode="auto">
          <a:xfrm>
            <a:off x="2587700" y="732185"/>
            <a:ext cx="723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a:solidFill>
                  <a:schemeClr val="bg1"/>
                </a:solidFill>
                <a:latin typeface="Bodoni MT Black" pitchFamily="18" charset="0"/>
              </a:rPr>
              <a:t>02</a:t>
            </a:r>
            <a:endParaRPr lang="zh-CN" altLang="en-US" sz="3200">
              <a:solidFill>
                <a:schemeClr val="bg1"/>
              </a:solidFill>
              <a:latin typeface="Bodoni MT Black" pitchFamily="18" charset="0"/>
            </a:endParaRPr>
          </a:p>
        </p:txBody>
      </p:sp>
      <p:sp>
        <p:nvSpPr>
          <p:cNvPr id="20" name="TextBox 11"/>
          <p:cNvSpPr txBox="1">
            <a:spLocks noChangeArrowheads="1"/>
          </p:cNvSpPr>
          <p:nvPr/>
        </p:nvSpPr>
        <p:spPr bwMode="auto">
          <a:xfrm>
            <a:off x="6008340" y="640110"/>
            <a:ext cx="7239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tx1">
                    <a:lumMod val="65000"/>
                    <a:lumOff val="35000"/>
                  </a:schemeClr>
                </a:solidFill>
                <a:latin typeface="Bodoni MT Black" pitchFamily="18" charset="0"/>
              </a:rPr>
              <a:t>03</a:t>
            </a:r>
            <a:endParaRPr lang="zh-CN" altLang="en-US" sz="3200" dirty="0">
              <a:solidFill>
                <a:schemeClr val="tx1">
                  <a:lumMod val="65000"/>
                  <a:lumOff val="35000"/>
                </a:schemeClr>
              </a:solidFill>
              <a:latin typeface="Bodoni MT Black" pitchFamily="18" charset="0"/>
            </a:endParaRPr>
          </a:p>
        </p:txBody>
      </p:sp>
      <p:sp>
        <p:nvSpPr>
          <p:cNvPr id="21" name="矩形​​ 13"/>
          <p:cNvSpPr/>
          <p:nvPr/>
        </p:nvSpPr>
        <p:spPr>
          <a:xfrm>
            <a:off x="259285" y="3726258"/>
            <a:ext cx="208835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矩形​​ 14"/>
          <p:cNvSpPr/>
          <p:nvPr/>
        </p:nvSpPr>
        <p:spPr>
          <a:xfrm>
            <a:off x="2446412" y="3726258"/>
            <a:ext cx="213347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矩形​​ 15"/>
          <p:cNvSpPr/>
          <p:nvPr/>
        </p:nvSpPr>
        <p:spPr>
          <a:xfrm>
            <a:off x="4656659" y="3726258"/>
            <a:ext cx="2088232" cy="615007"/>
          </a:xfrm>
          <a:prstGeom prst="rect">
            <a:avLst/>
          </a:prstGeom>
          <a:solidFill>
            <a:schemeClr val="accent6">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矩形​​ 4"/>
          <p:cNvSpPr/>
          <p:nvPr/>
        </p:nvSpPr>
        <p:spPr>
          <a:xfrm>
            <a:off x="6830620" y="627410"/>
            <a:ext cx="2092994" cy="30241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TextBox 11"/>
          <p:cNvSpPr txBox="1">
            <a:spLocks noChangeArrowheads="1"/>
          </p:cNvSpPr>
          <p:nvPr/>
        </p:nvSpPr>
        <p:spPr bwMode="auto">
          <a:xfrm>
            <a:off x="6889356" y="640110"/>
            <a:ext cx="7232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smtClean="0">
                <a:solidFill>
                  <a:schemeClr val="bg1"/>
                </a:solidFill>
                <a:latin typeface="Bodoni MT Black" pitchFamily="18" charset="0"/>
              </a:rPr>
              <a:t>04</a:t>
            </a:r>
            <a:endParaRPr lang="zh-CN" altLang="en-US" sz="3200" dirty="0">
              <a:solidFill>
                <a:schemeClr val="bg1"/>
              </a:solidFill>
              <a:latin typeface="Bodoni MT Black" pitchFamily="18" charset="0"/>
            </a:endParaRPr>
          </a:p>
        </p:txBody>
      </p:sp>
      <p:sp>
        <p:nvSpPr>
          <p:cNvPr id="31" name="矩形​​ 15"/>
          <p:cNvSpPr/>
          <p:nvPr/>
        </p:nvSpPr>
        <p:spPr>
          <a:xfrm>
            <a:off x="6835382"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extBox 1"/>
          <p:cNvSpPr txBox="1"/>
          <p:nvPr/>
        </p:nvSpPr>
        <p:spPr>
          <a:xfrm>
            <a:off x="259285"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了解相关基础</a:t>
            </a:r>
            <a:endParaRPr lang="zh-CN" altLang="en-US" sz="2400" b="1" dirty="0">
              <a:solidFill>
                <a:schemeClr val="tx1">
                  <a:lumMod val="85000"/>
                  <a:lumOff val="15000"/>
                </a:schemeClr>
              </a:solidFill>
            </a:endParaRPr>
          </a:p>
        </p:txBody>
      </p:sp>
      <p:sp>
        <p:nvSpPr>
          <p:cNvPr id="32" name="TextBox 31"/>
          <p:cNvSpPr txBox="1"/>
          <p:nvPr/>
        </p:nvSpPr>
        <p:spPr>
          <a:xfrm>
            <a:off x="2446412"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公司内部整合</a:t>
            </a:r>
            <a:endParaRPr lang="zh-CN" altLang="en-US" sz="2400" b="1" dirty="0">
              <a:solidFill>
                <a:schemeClr val="tx1">
                  <a:lumMod val="85000"/>
                  <a:lumOff val="15000"/>
                </a:schemeClr>
              </a:solidFill>
            </a:endParaRPr>
          </a:p>
        </p:txBody>
      </p:sp>
      <p:sp>
        <p:nvSpPr>
          <p:cNvPr id="33" name="TextBox 32"/>
          <p:cNvSpPr txBox="1"/>
          <p:nvPr/>
        </p:nvSpPr>
        <p:spPr>
          <a:xfrm>
            <a:off x="4656659" y="3795886"/>
            <a:ext cx="2088356" cy="461665"/>
          </a:xfrm>
          <a:prstGeom prst="rect">
            <a:avLst/>
          </a:prstGeom>
          <a:noFill/>
        </p:spPr>
        <p:txBody>
          <a:bodyPr wrap="square" rtlCol="0">
            <a:spAutoFit/>
          </a:bodyPr>
          <a:lstStyle/>
          <a:p>
            <a:pPr algn="ctr"/>
            <a:r>
              <a:rPr lang="zh-CN" altLang="en-US" sz="2400" b="1" dirty="0">
                <a:solidFill>
                  <a:schemeClr val="bg1"/>
                </a:solidFill>
              </a:rPr>
              <a:t>企业</a:t>
            </a:r>
            <a:r>
              <a:rPr lang="zh-CN" altLang="en-US" sz="2400" b="1" dirty="0" smtClean="0">
                <a:solidFill>
                  <a:schemeClr val="bg1"/>
                </a:solidFill>
              </a:rPr>
              <a:t>赢得竞争</a:t>
            </a:r>
            <a:endParaRPr lang="zh-CN" altLang="en-US" sz="2400" b="1" dirty="0">
              <a:solidFill>
                <a:schemeClr val="bg1"/>
              </a:solidFill>
            </a:endParaRPr>
          </a:p>
        </p:txBody>
      </p:sp>
      <p:sp>
        <p:nvSpPr>
          <p:cNvPr id="34" name="TextBox 33"/>
          <p:cNvSpPr txBox="1"/>
          <p:nvPr/>
        </p:nvSpPr>
        <p:spPr>
          <a:xfrm>
            <a:off x="6804248"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个人职业生涯</a:t>
            </a:r>
            <a:endParaRPr lang="zh-CN" altLang="en-US" sz="2400" b="1" dirty="0">
              <a:solidFill>
                <a:schemeClr val="tx1">
                  <a:lumMod val="85000"/>
                  <a:lumOff val="15000"/>
                </a:schemeClr>
              </a:solidFill>
            </a:endParaRPr>
          </a:p>
        </p:txBody>
      </p:sp>
    </p:spTree>
    <p:extLst>
      <p:ext uri="{BB962C8B-B14F-4D97-AF65-F5344CB8AC3E}">
        <p14:creationId xmlns:p14="http://schemas.microsoft.com/office/powerpoint/2010/main" val="502202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l="26836" t="28071" r="10936" b="19271"/>
          <a:stretch/>
        </p:blipFill>
        <p:spPr>
          <a:xfrm>
            <a:off x="107504" y="124691"/>
            <a:ext cx="4032448" cy="4203150"/>
          </a:xfrm>
          <a:prstGeom prst="rect">
            <a:avLst/>
          </a:prstGeom>
        </p:spPr>
      </p:pic>
      <p:sp>
        <p:nvSpPr>
          <p:cNvPr id="4" name="TextBox 9"/>
          <p:cNvSpPr txBox="1">
            <a:spLocks noChangeArrowheads="1"/>
          </p:cNvSpPr>
          <p:nvPr/>
        </p:nvSpPr>
        <p:spPr bwMode="auto">
          <a:xfrm>
            <a:off x="2627784" y="2355726"/>
            <a:ext cx="85792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8000" dirty="0" smtClean="0">
                <a:solidFill>
                  <a:schemeClr val="tx1">
                    <a:lumMod val="65000"/>
                    <a:lumOff val="35000"/>
                  </a:schemeClr>
                </a:solidFill>
                <a:latin typeface="Bodoni MT Black" pitchFamily="18" charset="0"/>
              </a:rPr>
              <a:t>3</a:t>
            </a:r>
            <a:endParaRPr lang="zh-CN" altLang="en-US" sz="8000" dirty="0">
              <a:solidFill>
                <a:schemeClr val="tx1">
                  <a:lumMod val="65000"/>
                  <a:lumOff val="35000"/>
                </a:schemeClr>
              </a:solidFill>
              <a:latin typeface="Bodoni MT Black" pitchFamily="18" charset="0"/>
            </a:endParaRPr>
          </a:p>
        </p:txBody>
      </p:sp>
      <p:sp>
        <p:nvSpPr>
          <p:cNvPr id="5" name="TextBox 4"/>
          <p:cNvSpPr txBox="1"/>
          <p:nvPr/>
        </p:nvSpPr>
        <p:spPr>
          <a:xfrm>
            <a:off x="107504" y="4227934"/>
            <a:ext cx="4320480" cy="707886"/>
          </a:xfrm>
          <a:prstGeom prst="rect">
            <a:avLst/>
          </a:prstGeom>
          <a:noFill/>
        </p:spPr>
        <p:txBody>
          <a:bodyPr wrap="square" rtlCol="0">
            <a:spAutoFit/>
          </a:bodyPr>
          <a:lstStyle/>
          <a:p>
            <a:pPr algn="ctr"/>
            <a:r>
              <a:rPr lang="zh-CN" altLang="en-US" sz="4000" b="1" dirty="0">
                <a:solidFill>
                  <a:schemeClr val="tx1">
                    <a:lumMod val="75000"/>
                    <a:lumOff val="25000"/>
                  </a:schemeClr>
                </a:solidFill>
              </a:rPr>
              <a:t>企业赢得竞争</a:t>
            </a:r>
          </a:p>
        </p:txBody>
      </p:sp>
      <p:sp>
        <p:nvSpPr>
          <p:cNvPr id="6" name="TextBox 5"/>
          <p:cNvSpPr txBox="1"/>
          <p:nvPr/>
        </p:nvSpPr>
        <p:spPr>
          <a:xfrm>
            <a:off x="5004048" y="843558"/>
            <a:ext cx="3096344" cy="584775"/>
          </a:xfrm>
          <a:prstGeom prst="rect">
            <a:avLst/>
          </a:prstGeom>
          <a:noFill/>
        </p:spPr>
        <p:txBody>
          <a:bodyPr wrap="square" rtlCol="0">
            <a:spAutoFit/>
          </a:bodyPr>
          <a:lstStyle/>
          <a:p>
            <a:r>
              <a:rPr lang="en-US" altLang="zh-CN" sz="3200" b="1" dirty="0">
                <a:solidFill>
                  <a:schemeClr val="accent6">
                    <a:lumMod val="75000"/>
                  </a:schemeClr>
                </a:solidFill>
              </a:rPr>
              <a:t> </a:t>
            </a:r>
            <a:r>
              <a:rPr lang="zh-CN" altLang="en-US" sz="3200" b="1" dirty="0">
                <a:solidFill>
                  <a:schemeClr val="accent6">
                    <a:lumMod val="75000"/>
                  </a:schemeClr>
                </a:solidFill>
              </a:rPr>
              <a:t>战略</a:t>
            </a:r>
          </a:p>
        </p:txBody>
      </p:sp>
      <p:sp>
        <p:nvSpPr>
          <p:cNvPr id="7" name="矩形 6"/>
          <p:cNvSpPr/>
          <p:nvPr/>
        </p:nvSpPr>
        <p:spPr>
          <a:xfrm>
            <a:off x="5004048" y="1428333"/>
            <a:ext cx="2717692"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奥秘都在“调料”里</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8" name="直接连接符 7"/>
          <p:cNvCxnSpPr/>
          <p:nvPr/>
        </p:nvCxnSpPr>
        <p:spPr>
          <a:xfrm>
            <a:off x="5004048" y="1851670"/>
            <a:ext cx="35283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004048" y="1967707"/>
            <a:ext cx="3096344" cy="584775"/>
          </a:xfrm>
          <a:prstGeom prst="rect">
            <a:avLst/>
          </a:prstGeom>
          <a:noFill/>
        </p:spPr>
        <p:txBody>
          <a:bodyPr wrap="square" rtlCol="0">
            <a:spAutoFit/>
          </a:bodyPr>
          <a:lstStyle/>
          <a:p>
            <a:r>
              <a:rPr lang="zh-CN" altLang="en-US" sz="3200" b="1" dirty="0">
                <a:solidFill>
                  <a:schemeClr val="accent6">
                    <a:lumMod val="75000"/>
                  </a:schemeClr>
                </a:solidFill>
              </a:rPr>
              <a:t>预算</a:t>
            </a:r>
          </a:p>
        </p:txBody>
      </p:sp>
      <p:sp>
        <p:nvSpPr>
          <p:cNvPr id="10" name="矩形 9"/>
          <p:cNvSpPr/>
          <p:nvPr/>
        </p:nvSpPr>
        <p:spPr>
          <a:xfrm>
            <a:off x="5004048" y="2552482"/>
            <a:ext cx="3672408"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 不要让预算制定程序缺乏效率</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11" name="直接连接符 10"/>
          <p:cNvCxnSpPr/>
          <p:nvPr/>
        </p:nvCxnSpPr>
        <p:spPr>
          <a:xfrm>
            <a:off x="5004048" y="2975819"/>
            <a:ext cx="35283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004048" y="3082351"/>
            <a:ext cx="3096344" cy="584775"/>
          </a:xfrm>
          <a:prstGeom prst="rect">
            <a:avLst/>
          </a:prstGeom>
          <a:noFill/>
        </p:spPr>
        <p:txBody>
          <a:bodyPr wrap="square" rtlCol="0">
            <a:spAutoFit/>
          </a:bodyPr>
          <a:lstStyle/>
          <a:p>
            <a:r>
              <a:rPr lang="zh-CN" altLang="en-US" sz="3200" b="1" dirty="0" smtClean="0">
                <a:solidFill>
                  <a:schemeClr val="accent6">
                    <a:lumMod val="75000"/>
                  </a:schemeClr>
                </a:solidFill>
              </a:rPr>
              <a:t>有机的成长</a:t>
            </a:r>
            <a:endParaRPr lang="zh-CN" altLang="en-US" sz="3200" b="1" dirty="0">
              <a:solidFill>
                <a:schemeClr val="accent6">
                  <a:lumMod val="75000"/>
                </a:schemeClr>
              </a:solidFill>
            </a:endParaRPr>
          </a:p>
        </p:txBody>
      </p:sp>
      <p:sp>
        <p:nvSpPr>
          <p:cNvPr id="13" name="矩形 12"/>
          <p:cNvSpPr/>
          <p:nvPr/>
        </p:nvSpPr>
        <p:spPr>
          <a:xfrm>
            <a:off x="5004048" y="3667126"/>
            <a:ext cx="3528392"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开创新事物是企业成长最有效的途径</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14" name="直接连接符 13"/>
          <p:cNvCxnSpPr/>
          <p:nvPr/>
        </p:nvCxnSpPr>
        <p:spPr>
          <a:xfrm>
            <a:off x="5004048" y="4090463"/>
            <a:ext cx="35283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04048" y="4193725"/>
            <a:ext cx="3096344" cy="584775"/>
          </a:xfrm>
          <a:prstGeom prst="rect">
            <a:avLst/>
          </a:prstGeom>
          <a:noFill/>
        </p:spPr>
        <p:txBody>
          <a:bodyPr wrap="square" rtlCol="0">
            <a:spAutoFit/>
          </a:bodyPr>
          <a:lstStyle/>
          <a:p>
            <a:r>
              <a:rPr lang="zh-CN" altLang="en-US" sz="3200" b="1" dirty="0" smtClean="0">
                <a:solidFill>
                  <a:schemeClr val="accent6">
                    <a:lumMod val="75000"/>
                  </a:schemeClr>
                </a:solidFill>
              </a:rPr>
              <a:t>六西格玛</a:t>
            </a:r>
            <a:endParaRPr lang="zh-CN" altLang="en-US" sz="3200" b="1" dirty="0">
              <a:solidFill>
                <a:schemeClr val="accent6">
                  <a:lumMod val="75000"/>
                </a:schemeClr>
              </a:solidFill>
            </a:endParaRPr>
          </a:p>
        </p:txBody>
      </p:sp>
      <p:sp>
        <p:nvSpPr>
          <p:cNvPr id="16" name="矩形 15"/>
          <p:cNvSpPr/>
          <p:nvPr/>
        </p:nvSpPr>
        <p:spPr>
          <a:xfrm>
            <a:off x="5004048" y="4778500"/>
            <a:ext cx="3384376"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它并没有你想象中那么复杂、可怕</a:t>
            </a:r>
            <a:endParaRPr lang="zh-CN" altLang="en-US" sz="16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320967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35</a:t>
            </a:fld>
            <a:endParaRPr lang="zh-CN" altLang="en-US" dirty="0"/>
          </a:p>
        </p:txBody>
      </p:sp>
      <p:sp>
        <p:nvSpPr>
          <p:cNvPr id="4" name="矩形 3"/>
          <p:cNvSpPr/>
          <p:nvPr/>
        </p:nvSpPr>
        <p:spPr>
          <a:xfrm>
            <a:off x="2267744" y="1275606"/>
            <a:ext cx="2592288" cy="84160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4000" b="1" dirty="0"/>
              <a:t>战略</a:t>
            </a:r>
          </a:p>
        </p:txBody>
      </p:sp>
      <p:cxnSp>
        <p:nvCxnSpPr>
          <p:cNvPr id="5" name="直接连接符 4"/>
          <p:cNvCxnSpPr/>
          <p:nvPr/>
        </p:nvCxnSpPr>
        <p:spPr>
          <a:xfrm>
            <a:off x="6410200" y="1924548"/>
            <a:ext cx="2675709"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410200" y="3196885"/>
            <a:ext cx="2675709"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410200" y="1947485"/>
            <a:ext cx="2770312" cy="1200329"/>
          </a:xfrm>
          <a:prstGeom prst="rect">
            <a:avLst/>
          </a:prstGeom>
          <a:noFill/>
        </p:spPr>
        <p:txBody>
          <a:bodyPr wrap="square" rtlCol="0">
            <a:spAutoFit/>
          </a:bodyPr>
          <a:lstStyle/>
          <a:p>
            <a:pPr>
              <a:lnSpc>
                <a:spcPct val="200000"/>
              </a:lnSpc>
            </a:pPr>
            <a:r>
              <a:rPr lang="zh-CN" altLang="en-US" b="1" dirty="0" smtClean="0">
                <a:solidFill>
                  <a:schemeClr val="tx1">
                    <a:lumMod val="75000"/>
                    <a:lumOff val="25000"/>
                  </a:schemeClr>
                </a:solidFill>
              </a:rPr>
              <a:t>战略其实就是对如何开展的问题做出清晰的选择</a:t>
            </a:r>
            <a:endParaRPr lang="zh-CN" altLang="en-US" b="1" dirty="0">
              <a:solidFill>
                <a:schemeClr val="tx1">
                  <a:lumMod val="75000"/>
                  <a:lumOff val="25000"/>
                </a:schemeClr>
              </a:solidFill>
            </a:endParaRPr>
          </a:p>
        </p:txBody>
      </p:sp>
    </p:spTree>
    <p:extLst>
      <p:ext uri="{BB962C8B-B14F-4D97-AF65-F5344CB8AC3E}">
        <p14:creationId xmlns:p14="http://schemas.microsoft.com/office/powerpoint/2010/main" val="4567768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36</a:t>
            </a:fld>
            <a:endParaRPr lang="zh-CN" altLang="en-US" dirty="0"/>
          </a:p>
        </p:txBody>
      </p:sp>
      <p:sp>
        <p:nvSpPr>
          <p:cNvPr id="3" name="圆角矩形标注 2"/>
          <p:cNvSpPr/>
          <p:nvPr/>
        </p:nvSpPr>
        <p:spPr>
          <a:xfrm>
            <a:off x="0" y="245976"/>
            <a:ext cx="1547664" cy="1101638"/>
          </a:xfrm>
          <a:prstGeom prst="wedgeRoundRectCallout">
            <a:avLst>
              <a:gd name="adj1" fmla="val 25717"/>
              <a:gd name="adj2" fmla="val 185748"/>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altLang="zh-CN" b="1" dirty="0" smtClean="0"/>
              <a:t>Upper  Crust</a:t>
            </a:r>
          </a:p>
          <a:p>
            <a:pPr algn="ctr"/>
            <a:r>
              <a:rPr lang="zh-CN" altLang="en-US" b="1" dirty="0"/>
              <a:t>披萨店</a:t>
            </a:r>
          </a:p>
        </p:txBody>
      </p:sp>
      <p:sp>
        <p:nvSpPr>
          <p:cNvPr id="4" name="圆角矩形标注 3"/>
          <p:cNvSpPr/>
          <p:nvPr/>
        </p:nvSpPr>
        <p:spPr>
          <a:xfrm>
            <a:off x="6516216" y="627534"/>
            <a:ext cx="1547664" cy="1101638"/>
          </a:xfrm>
          <a:prstGeom prst="wedgeRoundRectCallout">
            <a:avLst>
              <a:gd name="adj1" fmla="val -130046"/>
              <a:gd name="adj2" fmla="val 180718"/>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altLang="zh-CN" b="1" dirty="0" smtClean="0"/>
              <a:t>Gary</a:t>
            </a:r>
            <a:r>
              <a:rPr lang="zh-CN" altLang="en-US" b="1" dirty="0" smtClean="0"/>
              <a:t>药店</a:t>
            </a:r>
            <a:endParaRPr lang="zh-CN" altLang="en-US" b="1" dirty="0"/>
          </a:p>
        </p:txBody>
      </p:sp>
    </p:spTree>
    <p:extLst>
      <p:ext uri="{BB962C8B-B14F-4D97-AF65-F5344CB8AC3E}">
        <p14:creationId xmlns:p14="http://schemas.microsoft.com/office/powerpoint/2010/main" val="7100194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37</a:t>
            </a:fld>
            <a:endParaRPr lang="zh-CN" altLang="en-US" dirty="0"/>
          </a:p>
        </p:txBody>
      </p:sp>
      <p:sp>
        <p:nvSpPr>
          <p:cNvPr id="3" name="矩形 2"/>
          <p:cNvSpPr/>
          <p:nvPr/>
        </p:nvSpPr>
        <p:spPr>
          <a:xfrm>
            <a:off x="0" y="0"/>
            <a:ext cx="2483768" cy="514350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sz="1600" dirty="0"/>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r="39081"/>
          <a:stretch/>
        </p:blipFill>
        <p:spPr>
          <a:xfrm>
            <a:off x="-56957" y="123478"/>
            <a:ext cx="2612733" cy="648072"/>
          </a:xfrm>
          <a:prstGeom prst="rect">
            <a:avLst/>
          </a:prstGeom>
        </p:spPr>
      </p:pic>
      <p:sp>
        <p:nvSpPr>
          <p:cNvPr id="6" name="矩形 5"/>
          <p:cNvSpPr/>
          <p:nvPr/>
        </p:nvSpPr>
        <p:spPr>
          <a:xfrm>
            <a:off x="484286" y="1059582"/>
            <a:ext cx="1980029" cy="2692147"/>
          </a:xfrm>
          <a:prstGeom prst="rect">
            <a:avLst/>
          </a:prstGeom>
        </p:spPr>
        <p:txBody>
          <a:bodyPr wrap="none">
            <a:spAutoFit/>
          </a:bodyPr>
          <a:lstStyle/>
          <a:p>
            <a:pPr lvl="0" algn="r">
              <a:lnSpc>
                <a:spcPct val="300000"/>
              </a:lnSpc>
            </a:pPr>
            <a:r>
              <a:rPr lang="zh-CN" altLang="en-US" sz="2000" b="1" dirty="0" smtClean="0">
                <a:solidFill>
                  <a:prstClr val="white"/>
                </a:solidFill>
              </a:rPr>
              <a:t>让战略切实可行</a:t>
            </a:r>
            <a:endParaRPr lang="en-US" altLang="zh-CN" sz="2000" b="1" dirty="0" smtClean="0">
              <a:solidFill>
                <a:prstClr val="white"/>
              </a:solidFill>
            </a:endParaRPr>
          </a:p>
          <a:p>
            <a:pPr lvl="0" algn="r">
              <a:lnSpc>
                <a:spcPct val="300000"/>
              </a:lnSpc>
            </a:pPr>
            <a:r>
              <a:rPr lang="zh-CN" altLang="en-US" sz="2000" b="1" dirty="0" smtClean="0">
                <a:solidFill>
                  <a:schemeClr val="bg1">
                    <a:lumMod val="75000"/>
                  </a:schemeClr>
                </a:solidFill>
              </a:rPr>
              <a:t>让人和工作匹配</a:t>
            </a:r>
            <a:endParaRPr lang="en-US" altLang="zh-CN" sz="2000" b="1" dirty="0" smtClean="0">
              <a:solidFill>
                <a:schemeClr val="bg1">
                  <a:lumMod val="75000"/>
                </a:schemeClr>
              </a:solidFill>
            </a:endParaRPr>
          </a:p>
          <a:p>
            <a:pPr lvl="0" algn="r">
              <a:lnSpc>
                <a:spcPct val="300000"/>
              </a:lnSpc>
            </a:pPr>
            <a:r>
              <a:rPr lang="zh-CN" altLang="en-US" sz="2000" b="1" dirty="0" smtClean="0">
                <a:solidFill>
                  <a:schemeClr val="bg1">
                    <a:lumMod val="75000"/>
                  </a:schemeClr>
                </a:solidFill>
              </a:rPr>
              <a:t>最佳经验及其他</a:t>
            </a:r>
            <a:endParaRPr lang="zh-CN" altLang="en-US" sz="2000" b="1" dirty="0">
              <a:solidFill>
                <a:schemeClr val="bg1">
                  <a:lumMod val="75000"/>
                </a:schemeClr>
              </a:solidFill>
            </a:endParaRPr>
          </a:p>
        </p:txBody>
      </p:sp>
      <p:sp>
        <p:nvSpPr>
          <p:cNvPr id="7" name="TextBox 6"/>
          <p:cNvSpPr txBox="1"/>
          <p:nvPr/>
        </p:nvSpPr>
        <p:spPr>
          <a:xfrm>
            <a:off x="2968320" y="632758"/>
            <a:ext cx="5852151" cy="3785652"/>
          </a:xfrm>
          <a:prstGeom prst="rect">
            <a:avLst/>
          </a:prstGeom>
          <a:noFill/>
        </p:spPr>
        <p:txBody>
          <a:bodyPr wrap="square" rtlCol="0">
            <a:spAutoFit/>
          </a:bodyPr>
          <a:lstStyle/>
          <a:p>
            <a:pPr marL="342900" indent="-342900">
              <a:lnSpc>
                <a:spcPct val="200000"/>
              </a:lnSpc>
              <a:buFont typeface="Wingdings" pitchFamily="2" charset="2"/>
              <a:buChar char="p"/>
            </a:pPr>
            <a:r>
              <a:rPr lang="zh-CN" altLang="en-US" sz="2000" dirty="0" smtClean="0"/>
              <a:t>今天的竞技场是什么样的？</a:t>
            </a:r>
            <a:endParaRPr lang="en-US" altLang="zh-CN" sz="2000" dirty="0" smtClean="0"/>
          </a:p>
          <a:p>
            <a:pPr>
              <a:lnSpc>
                <a:spcPct val="200000"/>
              </a:lnSpc>
            </a:pPr>
            <a:r>
              <a:rPr lang="en-US" altLang="zh-CN" sz="2000" dirty="0" smtClean="0"/>
              <a:t>      </a:t>
            </a:r>
            <a:r>
              <a:rPr lang="zh-CN" altLang="en-US" sz="1600" dirty="0" smtClean="0"/>
              <a:t>竞争对手、份额、行业特点、优劣势、顾客</a:t>
            </a:r>
            <a:endParaRPr lang="en-US" altLang="zh-CN" sz="1600" dirty="0" smtClean="0"/>
          </a:p>
          <a:p>
            <a:pPr marL="342900" indent="-342900">
              <a:lnSpc>
                <a:spcPct val="200000"/>
              </a:lnSpc>
              <a:buFont typeface="Wingdings" pitchFamily="2" charset="2"/>
              <a:buChar char="p"/>
            </a:pPr>
            <a:r>
              <a:rPr lang="zh-CN" altLang="en-US" sz="2000" dirty="0" smtClean="0"/>
              <a:t>最近的竞争形势如何？</a:t>
            </a:r>
            <a:endParaRPr lang="en-US" altLang="zh-CN" sz="2000" dirty="0" smtClean="0"/>
          </a:p>
          <a:p>
            <a:pPr>
              <a:lnSpc>
                <a:spcPct val="200000"/>
              </a:lnSpc>
            </a:pPr>
            <a:r>
              <a:rPr lang="en-US" altLang="zh-CN" sz="2000" dirty="0" smtClean="0"/>
              <a:t>      </a:t>
            </a:r>
            <a:r>
              <a:rPr lang="zh-CN" altLang="en-US" sz="1600" dirty="0" smtClean="0"/>
              <a:t>市场格局的变化、新的局面和产品、新的竞争者</a:t>
            </a:r>
            <a:endParaRPr lang="en-US" altLang="zh-CN" dirty="0" smtClean="0"/>
          </a:p>
          <a:p>
            <a:pPr marL="342900" indent="-342900">
              <a:lnSpc>
                <a:spcPct val="200000"/>
              </a:lnSpc>
              <a:buFont typeface="Wingdings" pitchFamily="2" charset="2"/>
              <a:buChar char="p"/>
            </a:pPr>
            <a:r>
              <a:rPr lang="zh-CN" altLang="en-US" sz="2000" dirty="0" smtClean="0"/>
              <a:t>你有什么胜招？</a:t>
            </a:r>
            <a:endParaRPr lang="en-US" altLang="zh-CN" sz="2000" dirty="0" smtClean="0"/>
          </a:p>
          <a:p>
            <a:pPr>
              <a:lnSpc>
                <a:spcPct val="200000"/>
              </a:lnSpc>
            </a:pPr>
            <a:r>
              <a:rPr lang="en-US" altLang="zh-CN" sz="2000" dirty="0"/>
              <a:t> </a:t>
            </a:r>
            <a:r>
              <a:rPr lang="en-US" altLang="zh-CN" sz="2000" dirty="0" smtClean="0"/>
              <a:t>     </a:t>
            </a:r>
            <a:r>
              <a:rPr lang="zh-CN" altLang="en-US" sz="1600" dirty="0" smtClean="0"/>
              <a:t>你的表现、内部变化、竞争优势的变化</a:t>
            </a:r>
            <a:endParaRPr lang="zh-CN" altLang="en-US" sz="2000" dirty="0"/>
          </a:p>
        </p:txBody>
      </p:sp>
    </p:spTree>
    <p:extLst>
      <p:ext uri="{BB962C8B-B14F-4D97-AF65-F5344CB8AC3E}">
        <p14:creationId xmlns:p14="http://schemas.microsoft.com/office/powerpoint/2010/main" val="38852940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38</a:t>
            </a:fld>
            <a:endParaRPr lang="zh-CN" altLang="en-US" dirty="0"/>
          </a:p>
        </p:txBody>
      </p:sp>
      <p:sp>
        <p:nvSpPr>
          <p:cNvPr id="3" name="矩形 2"/>
          <p:cNvSpPr/>
          <p:nvPr/>
        </p:nvSpPr>
        <p:spPr>
          <a:xfrm>
            <a:off x="0" y="0"/>
            <a:ext cx="2483768" cy="514350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sz="1600" dirty="0"/>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r="39081"/>
          <a:stretch/>
        </p:blipFill>
        <p:spPr>
          <a:xfrm>
            <a:off x="-56957" y="123478"/>
            <a:ext cx="2612733" cy="648072"/>
          </a:xfrm>
          <a:prstGeom prst="rect">
            <a:avLst/>
          </a:prstGeom>
        </p:spPr>
      </p:pic>
      <p:sp>
        <p:nvSpPr>
          <p:cNvPr id="5" name="矩形 4"/>
          <p:cNvSpPr/>
          <p:nvPr/>
        </p:nvSpPr>
        <p:spPr>
          <a:xfrm>
            <a:off x="484286" y="1059582"/>
            <a:ext cx="1980029" cy="2862322"/>
          </a:xfrm>
          <a:prstGeom prst="rect">
            <a:avLst/>
          </a:prstGeom>
        </p:spPr>
        <p:txBody>
          <a:bodyPr wrap="none">
            <a:spAutoFit/>
          </a:bodyPr>
          <a:lstStyle/>
          <a:p>
            <a:pPr lvl="0" algn="r">
              <a:lnSpc>
                <a:spcPct val="300000"/>
              </a:lnSpc>
            </a:pPr>
            <a:r>
              <a:rPr lang="zh-CN" altLang="en-US" sz="2000" b="1" dirty="0" smtClean="0">
                <a:solidFill>
                  <a:schemeClr val="bg1">
                    <a:lumMod val="75000"/>
                  </a:schemeClr>
                </a:solidFill>
              </a:rPr>
              <a:t>让战略切实可行</a:t>
            </a:r>
            <a:endParaRPr lang="en-US" altLang="zh-CN" sz="2000" b="1" dirty="0" smtClean="0">
              <a:solidFill>
                <a:schemeClr val="bg1">
                  <a:lumMod val="75000"/>
                </a:schemeClr>
              </a:solidFill>
            </a:endParaRPr>
          </a:p>
          <a:p>
            <a:pPr lvl="0" algn="r">
              <a:lnSpc>
                <a:spcPct val="300000"/>
              </a:lnSpc>
            </a:pPr>
            <a:r>
              <a:rPr lang="zh-CN" altLang="en-US" sz="2000" b="1" dirty="0" smtClean="0">
                <a:solidFill>
                  <a:schemeClr val="bg1"/>
                </a:solidFill>
              </a:rPr>
              <a:t>让人和工作匹配</a:t>
            </a:r>
            <a:endParaRPr lang="en-US" altLang="zh-CN" sz="2000" b="1" dirty="0" smtClean="0">
              <a:solidFill>
                <a:schemeClr val="bg1"/>
              </a:solidFill>
            </a:endParaRPr>
          </a:p>
          <a:p>
            <a:pPr lvl="0" algn="r">
              <a:lnSpc>
                <a:spcPct val="300000"/>
              </a:lnSpc>
            </a:pPr>
            <a:r>
              <a:rPr lang="zh-CN" altLang="en-US" sz="2000" b="1" dirty="0" smtClean="0">
                <a:solidFill>
                  <a:schemeClr val="bg1">
                    <a:lumMod val="75000"/>
                  </a:schemeClr>
                </a:solidFill>
              </a:rPr>
              <a:t>最佳经验及其他</a:t>
            </a:r>
            <a:endParaRPr lang="zh-CN" altLang="en-US" sz="2000" b="1" dirty="0">
              <a:solidFill>
                <a:schemeClr val="bg1">
                  <a:lumMod val="75000"/>
                </a:schemeClr>
              </a:solidFill>
            </a:endParaRPr>
          </a:p>
        </p:txBody>
      </p:sp>
      <p:cxnSp>
        <p:nvCxnSpPr>
          <p:cNvPr id="6" name="直接连接符 5"/>
          <p:cNvCxnSpPr/>
          <p:nvPr/>
        </p:nvCxnSpPr>
        <p:spPr>
          <a:xfrm>
            <a:off x="4513909" y="1563638"/>
            <a:ext cx="4572000"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513909" y="3363838"/>
            <a:ext cx="4572000" cy="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536504" y="1586575"/>
            <a:ext cx="4644008" cy="1754326"/>
          </a:xfrm>
          <a:prstGeom prst="rect">
            <a:avLst/>
          </a:prstGeom>
          <a:noFill/>
        </p:spPr>
        <p:txBody>
          <a:bodyPr wrap="square" rtlCol="0">
            <a:spAutoFit/>
          </a:bodyPr>
          <a:lstStyle/>
          <a:p>
            <a:pPr>
              <a:lnSpc>
                <a:spcPct val="200000"/>
              </a:lnSpc>
            </a:pPr>
            <a:r>
              <a:rPr lang="zh-CN" altLang="en-US" b="1" dirty="0" smtClean="0">
                <a:solidFill>
                  <a:schemeClr val="tx1">
                    <a:lumMod val="75000"/>
                    <a:lumOff val="25000"/>
                  </a:schemeClr>
                </a:solidFill>
              </a:rPr>
              <a:t>正确地执行战略还意味让人和工作匹配起来 </a:t>
            </a:r>
            <a:r>
              <a:rPr lang="en-US" altLang="zh-CN" b="1" dirty="0" smtClean="0">
                <a:solidFill>
                  <a:schemeClr val="tx1">
                    <a:lumMod val="75000"/>
                    <a:lumOff val="25000"/>
                  </a:schemeClr>
                </a:solidFill>
              </a:rPr>
              <a:t>—— </a:t>
            </a:r>
            <a:r>
              <a:rPr lang="zh-CN" altLang="en-US" b="1" dirty="0" smtClean="0">
                <a:solidFill>
                  <a:schemeClr val="tx1">
                    <a:lumMod val="75000"/>
                    <a:lumOff val="25000"/>
                  </a:schemeClr>
                </a:solidFill>
              </a:rPr>
              <a:t>这种匹配取决于所在行业在商业类型集里面的位置。</a:t>
            </a:r>
            <a:endParaRPr lang="zh-CN" altLang="en-US" b="1" dirty="0">
              <a:solidFill>
                <a:schemeClr val="tx1">
                  <a:lumMod val="75000"/>
                  <a:lumOff val="25000"/>
                </a:schemeClr>
              </a:solidFill>
            </a:endParaRPr>
          </a:p>
        </p:txBody>
      </p:sp>
    </p:spTree>
    <p:extLst>
      <p:ext uri="{BB962C8B-B14F-4D97-AF65-F5344CB8AC3E}">
        <p14:creationId xmlns:p14="http://schemas.microsoft.com/office/powerpoint/2010/main" val="12965852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0" t="-45000" b="-30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39</a:t>
            </a:fld>
            <a:endParaRPr lang="zh-CN" altLang="en-US" dirty="0"/>
          </a:p>
        </p:txBody>
      </p:sp>
      <p:sp>
        <p:nvSpPr>
          <p:cNvPr id="3" name="矩形 2"/>
          <p:cNvSpPr/>
          <p:nvPr/>
        </p:nvSpPr>
        <p:spPr>
          <a:xfrm>
            <a:off x="0" y="0"/>
            <a:ext cx="2483768" cy="514350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sz="1600" dirty="0"/>
          </a:p>
        </p:txBody>
      </p:sp>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r="39081"/>
          <a:stretch/>
        </p:blipFill>
        <p:spPr>
          <a:xfrm>
            <a:off x="-56957" y="123478"/>
            <a:ext cx="2612733" cy="648072"/>
          </a:xfrm>
          <a:prstGeom prst="rect">
            <a:avLst/>
          </a:prstGeom>
        </p:spPr>
      </p:pic>
      <p:sp>
        <p:nvSpPr>
          <p:cNvPr id="5" name="矩形 4"/>
          <p:cNvSpPr/>
          <p:nvPr/>
        </p:nvSpPr>
        <p:spPr>
          <a:xfrm>
            <a:off x="484286" y="1059582"/>
            <a:ext cx="1980029" cy="2862322"/>
          </a:xfrm>
          <a:prstGeom prst="rect">
            <a:avLst/>
          </a:prstGeom>
        </p:spPr>
        <p:txBody>
          <a:bodyPr wrap="none">
            <a:spAutoFit/>
          </a:bodyPr>
          <a:lstStyle/>
          <a:p>
            <a:pPr lvl="0" algn="r">
              <a:lnSpc>
                <a:spcPct val="300000"/>
              </a:lnSpc>
            </a:pPr>
            <a:r>
              <a:rPr lang="zh-CN" altLang="en-US" sz="2000" b="1" dirty="0" smtClean="0">
                <a:solidFill>
                  <a:schemeClr val="bg1">
                    <a:lumMod val="75000"/>
                  </a:schemeClr>
                </a:solidFill>
              </a:rPr>
              <a:t>让战略切实可行</a:t>
            </a:r>
            <a:endParaRPr lang="en-US" altLang="zh-CN" sz="2000" b="1" dirty="0" smtClean="0">
              <a:solidFill>
                <a:schemeClr val="bg1">
                  <a:lumMod val="75000"/>
                </a:schemeClr>
              </a:solidFill>
            </a:endParaRPr>
          </a:p>
          <a:p>
            <a:pPr lvl="0" algn="r">
              <a:lnSpc>
                <a:spcPct val="300000"/>
              </a:lnSpc>
            </a:pPr>
            <a:r>
              <a:rPr lang="zh-CN" altLang="en-US" sz="2000" b="1" dirty="0" smtClean="0">
                <a:solidFill>
                  <a:schemeClr val="bg1">
                    <a:lumMod val="75000"/>
                  </a:schemeClr>
                </a:solidFill>
              </a:rPr>
              <a:t>让人和工作匹配</a:t>
            </a:r>
            <a:endParaRPr lang="en-US" altLang="zh-CN" sz="2000" b="1" dirty="0" smtClean="0">
              <a:solidFill>
                <a:schemeClr val="bg1">
                  <a:lumMod val="75000"/>
                </a:schemeClr>
              </a:solidFill>
            </a:endParaRPr>
          </a:p>
          <a:p>
            <a:pPr lvl="0" algn="r">
              <a:lnSpc>
                <a:spcPct val="300000"/>
              </a:lnSpc>
            </a:pPr>
            <a:r>
              <a:rPr lang="zh-CN" altLang="en-US" sz="2000" b="1" dirty="0" smtClean="0">
                <a:solidFill>
                  <a:schemeClr val="bg1"/>
                </a:solidFill>
              </a:rPr>
              <a:t>最佳经验及其他</a:t>
            </a:r>
            <a:endParaRPr lang="zh-CN" altLang="en-US" sz="2000" b="1" dirty="0">
              <a:solidFill>
                <a:schemeClr val="bg1"/>
              </a:solidFill>
            </a:endParaRPr>
          </a:p>
        </p:txBody>
      </p:sp>
      <p:sp>
        <p:nvSpPr>
          <p:cNvPr id="6" name="TextBox 5"/>
          <p:cNvSpPr txBox="1"/>
          <p:nvPr/>
        </p:nvSpPr>
        <p:spPr>
          <a:xfrm>
            <a:off x="2555776" y="3814181"/>
            <a:ext cx="5400600" cy="1323439"/>
          </a:xfrm>
          <a:prstGeom prst="rect">
            <a:avLst/>
          </a:prstGeom>
          <a:noFill/>
        </p:spPr>
        <p:txBody>
          <a:bodyPr wrap="square" rtlCol="0">
            <a:spAutoFit/>
          </a:bodyPr>
          <a:lstStyle/>
          <a:p>
            <a:r>
              <a:rPr lang="zh-CN" altLang="en-US" sz="8000" b="1" dirty="0" smtClean="0">
                <a:solidFill>
                  <a:schemeClr val="bg1"/>
                </a:solidFill>
              </a:rPr>
              <a:t>模仿并改进</a:t>
            </a:r>
            <a:endParaRPr lang="zh-CN" altLang="en-US" sz="8000" b="1" dirty="0">
              <a:solidFill>
                <a:schemeClr val="bg1"/>
              </a:solidFill>
            </a:endParaRPr>
          </a:p>
        </p:txBody>
      </p:sp>
    </p:spTree>
    <p:extLst>
      <p:ext uri="{BB962C8B-B14F-4D97-AF65-F5344CB8AC3E}">
        <p14:creationId xmlns:p14="http://schemas.microsoft.com/office/powerpoint/2010/main" val="300891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12"/>
          <p:cNvSpPr/>
          <p:nvPr/>
        </p:nvSpPr>
        <p:spPr>
          <a:xfrm>
            <a:off x="137350" y="411510"/>
            <a:ext cx="8899146" cy="4032250"/>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7"/>
          <p:cNvSpPr/>
          <p:nvPr/>
        </p:nvSpPr>
        <p:spPr>
          <a:xfrm>
            <a:off x="259285" y="622648"/>
            <a:ext cx="2088356" cy="30241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4</a:t>
            </a:fld>
            <a:endParaRPr lang="zh-CN" altLang="en-US" dirty="0"/>
          </a:p>
        </p:txBody>
      </p:sp>
      <p:sp>
        <p:nvSpPr>
          <p:cNvPr id="7" name="TextBox 6"/>
          <p:cNvSpPr txBox="1"/>
          <p:nvPr/>
        </p:nvSpPr>
        <p:spPr>
          <a:xfrm>
            <a:off x="137350" y="4515966"/>
            <a:ext cx="1122282" cy="584775"/>
          </a:xfrm>
          <a:prstGeom prst="rect">
            <a:avLst/>
          </a:prstGeom>
          <a:noFill/>
        </p:spPr>
        <p:txBody>
          <a:bodyPr wrap="square" rtlCol="0">
            <a:spAutoFit/>
          </a:bodyPr>
          <a:lstStyle/>
          <a:p>
            <a:r>
              <a:rPr lang="zh-CN" altLang="en-US" sz="3200" b="1" dirty="0" smtClean="0">
                <a:solidFill>
                  <a:schemeClr val="bg1"/>
                </a:solidFill>
              </a:rPr>
              <a:t>目 录</a:t>
            </a:r>
            <a:endParaRPr lang="zh-CN" altLang="en-US" sz="3200" b="1" dirty="0">
              <a:solidFill>
                <a:schemeClr val="bg1"/>
              </a:solidFill>
            </a:endParaRPr>
          </a:p>
        </p:txBody>
      </p:sp>
      <p:sp>
        <p:nvSpPr>
          <p:cNvPr id="8" name="矩形 7"/>
          <p:cNvSpPr/>
          <p:nvPr/>
        </p:nvSpPr>
        <p:spPr>
          <a:xfrm>
            <a:off x="-5941168" y="5143500"/>
            <a:ext cx="4832945" cy="523220"/>
          </a:xfrm>
          <a:prstGeom prst="rect">
            <a:avLst/>
          </a:prstGeom>
        </p:spPr>
        <p:txBody>
          <a:bodyPr wrap="square">
            <a:spAutoFit/>
          </a:bodyPr>
          <a:lstStyle/>
          <a:p>
            <a:r>
              <a:rPr lang="en-US" altLang="zh-CN" sz="2800" b="1" dirty="0">
                <a:solidFill>
                  <a:prstClr val="white"/>
                </a:solidFill>
                <a:latin typeface="After Shok" pitchFamily="2" charset="0"/>
              </a:rPr>
              <a:t>contents</a:t>
            </a:r>
            <a:endParaRPr lang="zh-CN" altLang="en-US" sz="1600" dirty="0"/>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426" y="4486300"/>
            <a:ext cx="4961734" cy="749746"/>
          </a:xfrm>
          <a:prstGeom prst="rect">
            <a:avLst/>
          </a:prstGeom>
        </p:spPr>
      </p:pic>
      <p:sp>
        <p:nvSpPr>
          <p:cNvPr id="12" name="矩形​​ 3"/>
          <p:cNvSpPr/>
          <p:nvPr/>
        </p:nvSpPr>
        <p:spPr>
          <a:xfrm>
            <a:off x="2455937" y="627410"/>
            <a:ext cx="2123951" cy="3024188"/>
          </a:xfrm>
          <a:prstGeom prst="rect">
            <a:avLst/>
          </a:prstGeom>
          <a:solidFill>
            <a:srgbClr val="57D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4"/>
          <p:cNvSpPr/>
          <p:nvPr/>
        </p:nvSpPr>
        <p:spPr>
          <a:xfrm>
            <a:off x="4651897" y="627410"/>
            <a:ext cx="2092994" cy="302418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9"/>
          <p:cNvSpPr txBox="1">
            <a:spLocks noChangeArrowheads="1"/>
          </p:cNvSpPr>
          <p:nvPr/>
        </p:nvSpPr>
        <p:spPr bwMode="auto">
          <a:xfrm>
            <a:off x="422797" y="798860"/>
            <a:ext cx="72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01</a:t>
            </a:r>
            <a:endParaRPr lang="zh-CN" altLang="en-US" sz="3200" dirty="0">
              <a:solidFill>
                <a:schemeClr val="bg1"/>
              </a:solidFill>
              <a:latin typeface="Bodoni MT Black" pitchFamily="18" charset="0"/>
            </a:endParaRPr>
          </a:p>
        </p:txBody>
      </p:sp>
      <p:sp>
        <p:nvSpPr>
          <p:cNvPr id="19" name="TextBox 10"/>
          <p:cNvSpPr txBox="1">
            <a:spLocks noChangeArrowheads="1"/>
          </p:cNvSpPr>
          <p:nvPr/>
        </p:nvSpPr>
        <p:spPr bwMode="auto">
          <a:xfrm>
            <a:off x="2587700" y="732185"/>
            <a:ext cx="723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a:solidFill>
                  <a:schemeClr val="bg1"/>
                </a:solidFill>
                <a:latin typeface="Bodoni MT Black" pitchFamily="18" charset="0"/>
              </a:rPr>
              <a:t>02</a:t>
            </a:r>
            <a:endParaRPr lang="zh-CN" altLang="en-US" sz="3200">
              <a:solidFill>
                <a:schemeClr val="bg1"/>
              </a:solidFill>
              <a:latin typeface="Bodoni MT Black" pitchFamily="18" charset="0"/>
            </a:endParaRPr>
          </a:p>
        </p:txBody>
      </p:sp>
      <p:sp>
        <p:nvSpPr>
          <p:cNvPr id="20" name="TextBox 11"/>
          <p:cNvSpPr txBox="1">
            <a:spLocks noChangeArrowheads="1"/>
          </p:cNvSpPr>
          <p:nvPr/>
        </p:nvSpPr>
        <p:spPr bwMode="auto">
          <a:xfrm>
            <a:off x="4710633" y="640110"/>
            <a:ext cx="7239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03</a:t>
            </a:r>
            <a:endParaRPr lang="zh-CN" altLang="en-US" sz="3200" dirty="0">
              <a:solidFill>
                <a:schemeClr val="bg1"/>
              </a:solidFill>
              <a:latin typeface="Bodoni MT Black" pitchFamily="18" charset="0"/>
            </a:endParaRPr>
          </a:p>
        </p:txBody>
      </p:sp>
      <p:sp>
        <p:nvSpPr>
          <p:cNvPr id="21" name="矩形​​ 13"/>
          <p:cNvSpPr/>
          <p:nvPr/>
        </p:nvSpPr>
        <p:spPr>
          <a:xfrm>
            <a:off x="259285" y="3726258"/>
            <a:ext cx="208835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矩形​​ 14"/>
          <p:cNvSpPr/>
          <p:nvPr/>
        </p:nvSpPr>
        <p:spPr>
          <a:xfrm>
            <a:off x="2446412" y="3726258"/>
            <a:ext cx="213347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矩形​​ 15"/>
          <p:cNvSpPr/>
          <p:nvPr/>
        </p:nvSpPr>
        <p:spPr>
          <a:xfrm>
            <a:off x="4656659"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矩形​​ 4"/>
          <p:cNvSpPr/>
          <p:nvPr/>
        </p:nvSpPr>
        <p:spPr>
          <a:xfrm>
            <a:off x="6830620" y="627410"/>
            <a:ext cx="2092994" cy="30241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TextBox 11"/>
          <p:cNvSpPr txBox="1">
            <a:spLocks noChangeArrowheads="1"/>
          </p:cNvSpPr>
          <p:nvPr/>
        </p:nvSpPr>
        <p:spPr bwMode="auto">
          <a:xfrm>
            <a:off x="6889356" y="640110"/>
            <a:ext cx="7232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smtClean="0">
                <a:solidFill>
                  <a:schemeClr val="bg1"/>
                </a:solidFill>
                <a:latin typeface="Bodoni MT Black" pitchFamily="18" charset="0"/>
              </a:rPr>
              <a:t>04</a:t>
            </a:r>
            <a:endParaRPr lang="zh-CN" altLang="en-US" sz="3200" dirty="0">
              <a:solidFill>
                <a:schemeClr val="bg1"/>
              </a:solidFill>
              <a:latin typeface="Bodoni MT Black" pitchFamily="18" charset="0"/>
            </a:endParaRPr>
          </a:p>
        </p:txBody>
      </p:sp>
      <p:sp>
        <p:nvSpPr>
          <p:cNvPr id="31" name="矩形​​ 15"/>
          <p:cNvSpPr/>
          <p:nvPr/>
        </p:nvSpPr>
        <p:spPr>
          <a:xfrm>
            <a:off x="6835382"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extBox 1"/>
          <p:cNvSpPr txBox="1"/>
          <p:nvPr/>
        </p:nvSpPr>
        <p:spPr>
          <a:xfrm>
            <a:off x="259285"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了解相关基础</a:t>
            </a:r>
            <a:endParaRPr lang="zh-CN" altLang="en-US" sz="2400" b="1" dirty="0">
              <a:solidFill>
                <a:schemeClr val="tx1">
                  <a:lumMod val="85000"/>
                  <a:lumOff val="15000"/>
                </a:schemeClr>
              </a:solidFill>
            </a:endParaRPr>
          </a:p>
        </p:txBody>
      </p:sp>
      <p:sp>
        <p:nvSpPr>
          <p:cNvPr id="32" name="TextBox 31"/>
          <p:cNvSpPr txBox="1"/>
          <p:nvPr/>
        </p:nvSpPr>
        <p:spPr>
          <a:xfrm>
            <a:off x="2446412"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公司内部整合</a:t>
            </a:r>
            <a:endParaRPr lang="zh-CN" altLang="en-US" sz="2400" b="1" dirty="0">
              <a:solidFill>
                <a:schemeClr val="tx1">
                  <a:lumMod val="85000"/>
                  <a:lumOff val="15000"/>
                </a:schemeClr>
              </a:solidFill>
            </a:endParaRPr>
          </a:p>
        </p:txBody>
      </p:sp>
      <p:sp>
        <p:nvSpPr>
          <p:cNvPr id="33" name="TextBox 32"/>
          <p:cNvSpPr txBox="1"/>
          <p:nvPr/>
        </p:nvSpPr>
        <p:spPr>
          <a:xfrm>
            <a:off x="4656659" y="3795886"/>
            <a:ext cx="2088356" cy="461665"/>
          </a:xfrm>
          <a:prstGeom prst="rect">
            <a:avLst/>
          </a:prstGeom>
          <a:noFill/>
        </p:spPr>
        <p:txBody>
          <a:bodyPr wrap="square" rtlCol="0">
            <a:spAutoFit/>
          </a:bodyPr>
          <a:lstStyle/>
          <a:p>
            <a:pPr algn="ctr"/>
            <a:r>
              <a:rPr lang="zh-CN" altLang="en-US" sz="2400" b="1" dirty="0">
                <a:solidFill>
                  <a:schemeClr val="tx1">
                    <a:lumMod val="85000"/>
                    <a:lumOff val="15000"/>
                  </a:schemeClr>
                </a:solidFill>
              </a:rPr>
              <a:t>企业</a:t>
            </a:r>
            <a:r>
              <a:rPr lang="zh-CN" altLang="en-US" sz="2400" b="1" dirty="0" smtClean="0">
                <a:solidFill>
                  <a:schemeClr val="tx1">
                    <a:lumMod val="85000"/>
                    <a:lumOff val="15000"/>
                  </a:schemeClr>
                </a:solidFill>
              </a:rPr>
              <a:t>赢得竞争</a:t>
            </a:r>
            <a:endParaRPr lang="zh-CN" altLang="en-US" sz="2400" b="1" dirty="0">
              <a:solidFill>
                <a:schemeClr val="tx1">
                  <a:lumMod val="85000"/>
                  <a:lumOff val="15000"/>
                </a:schemeClr>
              </a:solidFill>
            </a:endParaRPr>
          </a:p>
        </p:txBody>
      </p:sp>
      <p:sp>
        <p:nvSpPr>
          <p:cNvPr id="34" name="TextBox 33"/>
          <p:cNvSpPr txBox="1"/>
          <p:nvPr/>
        </p:nvSpPr>
        <p:spPr>
          <a:xfrm>
            <a:off x="6804248"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个人职业生涯</a:t>
            </a:r>
            <a:endParaRPr lang="zh-CN" altLang="en-US" sz="2400" b="1" dirty="0">
              <a:solidFill>
                <a:schemeClr val="tx1">
                  <a:lumMod val="85000"/>
                  <a:lumOff val="15000"/>
                </a:schemeClr>
              </a:solidFill>
            </a:endParaRPr>
          </a:p>
        </p:txBody>
      </p:sp>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l="24056" t="23528" r="54454" b="30025"/>
          <a:stretch/>
        </p:blipFill>
        <p:spPr>
          <a:xfrm>
            <a:off x="1303642" y="627534"/>
            <a:ext cx="1044000" cy="2202671"/>
          </a:xfrm>
          <a:prstGeom prst="rect">
            <a:avLst/>
          </a:prstGeom>
        </p:spPr>
      </p:pic>
      <p:pic>
        <p:nvPicPr>
          <p:cNvPr id="25" name="图片 24"/>
          <p:cNvPicPr>
            <a:picLocks noChangeAspect="1"/>
          </p:cNvPicPr>
          <p:nvPr/>
        </p:nvPicPr>
        <p:blipFill rotWithShape="1">
          <a:blip r:embed="rId4">
            <a:extLst>
              <a:ext uri="{28A0092B-C50C-407E-A947-70E740481C1C}">
                <a14:useLocalDpi xmlns:a14="http://schemas.microsoft.com/office/drawing/2010/main" val="0"/>
              </a:ext>
            </a:extLst>
          </a:blip>
          <a:srcRect l="47003" t="23528" r="26814" b="30025"/>
          <a:stretch/>
        </p:blipFill>
        <p:spPr>
          <a:xfrm>
            <a:off x="2446412" y="1707654"/>
            <a:ext cx="1272023" cy="2202671"/>
          </a:xfrm>
          <a:prstGeom prst="rect">
            <a:avLst/>
          </a:prstGeom>
        </p:spPr>
      </p:pic>
      <p:pic>
        <p:nvPicPr>
          <p:cNvPr id="26" name="图片 25"/>
          <p:cNvPicPr>
            <a:picLocks noChangeAspect="1"/>
          </p:cNvPicPr>
          <p:nvPr/>
        </p:nvPicPr>
        <p:blipFill rotWithShape="1">
          <a:blip r:embed="rId4">
            <a:extLst>
              <a:ext uri="{28A0092B-C50C-407E-A947-70E740481C1C}">
                <a14:useLocalDpi xmlns:a14="http://schemas.microsoft.com/office/drawing/2010/main" val="0"/>
              </a:ext>
            </a:extLst>
          </a:blip>
          <a:srcRect l="24056" t="23528" r="54454" b="30025"/>
          <a:stretch/>
        </p:blipFill>
        <p:spPr>
          <a:xfrm>
            <a:off x="5700891" y="1448927"/>
            <a:ext cx="1044000" cy="2202671"/>
          </a:xfrm>
          <a:prstGeom prst="rect">
            <a:avLst/>
          </a:prstGeom>
        </p:spPr>
      </p:pic>
      <p:pic>
        <p:nvPicPr>
          <p:cNvPr id="27" name="图片 26"/>
          <p:cNvPicPr>
            <a:picLocks noChangeAspect="1"/>
          </p:cNvPicPr>
          <p:nvPr/>
        </p:nvPicPr>
        <p:blipFill rotWithShape="1">
          <a:blip r:embed="rId4">
            <a:extLst>
              <a:ext uri="{28A0092B-C50C-407E-A947-70E740481C1C}">
                <a14:useLocalDpi xmlns:a14="http://schemas.microsoft.com/office/drawing/2010/main" val="0"/>
              </a:ext>
            </a:extLst>
          </a:blip>
          <a:srcRect l="47003" t="23528" r="26814" b="30025"/>
          <a:stretch/>
        </p:blipFill>
        <p:spPr>
          <a:xfrm>
            <a:off x="6828369" y="1449199"/>
            <a:ext cx="1272023" cy="2202671"/>
          </a:xfrm>
          <a:prstGeom prst="rect">
            <a:avLst/>
          </a:prstGeom>
        </p:spPr>
      </p:pic>
    </p:spTree>
    <p:extLst>
      <p:ext uri="{BB962C8B-B14F-4D97-AF65-F5344CB8AC3E}">
        <p14:creationId xmlns:p14="http://schemas.microsoft.com/office/powerpoint/2010/main" val="36176572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40</a:t>
            </a:fld>
            <a:endParaRPr lang="zh-CN" altLang="en-US" dirty="0"/>
          </a:p>
        </p:txBody>
      </p:sp>
      <p:sp>
        <p:nvSpPr>
          <p:cNvPr id="4" name="矩形 3"/>
          <p:cNvSpPr/>
          <p:nvPr/>
        </p:nvSpPr>
        <p:spPr>
          <a:xfrm>
            <a:off x="0" y="4178420"/>
            <a:ext cx="7812360" cy="84160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3200" b="1" dirty="0" smtClean="0"/>
              <a:t>正确的预算制定可以改变公司经营的面貌</a:t>
            </a:r>
            <a:endParaRPr lang="zh-CN" altLang="en-US" sz="3200" b="1" dirty="0"/>
          </a:p>
        </p:txBody>
      </p:sp>
    </p:spTree>
    <p:extLst>
      <p:ext uri="{BB962C8B-B14F-4D97-AF65-F5344CB8AC3E}">
        <p14:creationId xmlns:p14="http://schemas.microsoft.com/office/powerpoint/2010/main" val="5792937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4000" b="-34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41</a:t>
            </a:fld>
            <a:endParaRPr lang="zh-CN" altLang="en-US" dirty="0"/>
          </a:p>
        </p:txBody>
      </p:sp>
      <p:sp>
        <p:nvSpPr>
          <p:cNvPr id="3" name="矩形 2"/>
          <p:cNvSpPr/>
          <p:nvPr/>
        </p:nvSpPr>
        <p:spPr>
          <a:xfrm>
            <a:off x="37162" y="0"/>
            <a:ext cx="3131840" cy="84160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4000" b="1" dirty="0" smtClean="0"/>
              <a:t>有机的成长</a:t>
            </a:r>
            <a:endParaRPr lang="zh-CN" altLang="en-US" sz="4000" b="1" dirty="0"/>
          </a:p>
        </p:txBody>
      </p:sp>
      <p:sp>
        <p:nvSpPr>
          <p:cNvPr id="4" name="TextBox 3"/>
          <p:cNvSpPr txBox="1"/>
          <p:nvPr/>
        </p:nvSpPr>
        <p:spPr>
          <a:xfrm>
            <a:off x="539552" y="1419622"/>
            <a:ext cx="4608512" cy="3064750"/>
          </a:xfrm>
          <a:prstGeom prst="rect">
            <a:avLst/>
          </a:prstGeom>
          <a:noFill/>
        </p:spPr>
        <p:txBody>
          <a:bodyPr wrap="square" rtlCol="0">
            <a:spAutoFit/>
          </a:bodyPr>
          <a:lstStyle/>
          <a:p>
            <a:pPr marL="285750" indent="-285750">
              <a:lnSpc>
                <a:spcPct val="250000"/>
              </a:lnSpc>
              <a:buFont typeface="Wingdings" pitchFamily="2" charset="2"/>
              <a:buChar char="p"/>
            </a:pPr>
            <a:r>
              <a:rPr lang="zh-CN" altLang="en-US" sz="1600" dirty="0" smtClean="0"/>
              <a:t>做大笔投入，把最好、最有进取心、最有活力的人放在新业务的领导岗位上</a:t>
            </a:r>
            <a:endParaRPr lang="en-US" altLang="zh-CN" sz="1600" dirty="0" smtClean="0"/>
          </a:p>
          <a:p>
            <a:pPr marL="285750" indent="-285750">
              <a:lnSpc>
                <a:spcPct val="250000"/>
              </a:lnSpc>
              <a:buFont typeface="Wingdings" pitchFamily="2" charset="2"/>
              <a:buChar char="p"/>
            </a:pPr>
            <a:r>
              <a:rPr lang="zh-CN" altLang="en-US" sz="1600" dirty="0" smtClean="0"/>
              <a:t>夸大宣传新项目的潜力和重要性</a:t>
            </a:r>
            <a:endParaRPr lang="en-US" altLang="zh-CN" sz="1600" dirty="0" smtClean="0"/>
          </a:p>
          <a:p>
            <a:pPr marL="285750" indent="-285750">
              <a:lnSpc>
                <a:spcPct val="250000"/>
              </a:lnSpc>
              <a:buFont typeface="Wingdings" pitchFamily="2" charset="2"/>
              <a:buChar char="p"/>
            </a:pPr>
            <a:r>
              <a:rPr lang="zh-CN" altLang="en-US" sz="1600" dirty="0" smtClean="0"/>
              <a:t>给予自由度，允许犯错误；让新项目自己成熟起来</a:t>
            </a:r>
            <a:endParaRPr lang="zh-CN" altLang="en-US" sz="1600" dirty="0"/>
          </a:p>
        </p:txBody>
      </p:sp>
    </p:spTree>
    <p:extLst>
      <p:ext uri="{BB962C8B-B14F-4D97-AF65-F5344CB8AC3E}">
        <p14:creationId xmlns:p14="http://schemas.microsoft.com/office/powerpoint/2010/main" val="29032132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3679757" y="424284"/>
            <a:ext cx="4492643" cy="923330"/>
          </a:xfrm>
          <a:prstGeom prst="rect">
            <a:avLst/>
          </a:prstGeom>
          <a:noFill/>
        </p:spPr>
        <p:txBody>
          <a:bodyPr wrap="square" rtlCol="0">
            <a:spAutoFit/>
          </a:bodyPr>
          <a:lstStyle/>
          <a:p>
            <a:pPr algn="ctr"/>
            <a:r>
              <a:rPr lang="zh-CN" altLang="en-US" sz="5400" b="1" dirty="0" smtClean="0"/>
              <a:t>品质改善计划</a:t>
            </a:r>
            <a:endParaRPr lang="zh-CN" altLang="en-US" sz="5400" b="1" dirty="0"/>
          </a:p>
        </p:txBody>
      </p:sp>
      <p:grpSp>
        <p:nvGrpSpPr>
          <p:cNvPr id="5" name="组合 4"/>
          <p:cNvGrpSpPr/>
          <p:nvPr/>
        </p:nvGrpSpPr>
        <p:grpSpPr>
          <a:xfrm>
            <a:off x="2407013" y="1059582"/>
            <a:ext cx="4829283" cy="3462318"/>
            <a:chOff x="1902957" y="549591"/>
            <a:chExt cx="5338084" cy="4044317"/>
          </a:xfrm>
        </p:grpSpPr>
        <p:sp>
          <p:nvSpPr>
            <p:cNvPr id="6" name="椭圆 5"/>
            <p:cNvSpPr/>
            <p:nvPr/>
          </p:nvSpPr>
          <p:spPr>
            <a:xfrm>
              <a:off x="3667565" y="2838460"/>
              <a:ext cx="145594" cy="145594"/>
            </a:xfrm>
            <a:prstGeom prst="ellipse">
              <a:avLst/>
            </a:prstGeom>
          </p:spPr>
          <p:style>
            <a:lnRef idx="1">
              <a:schemeClr val="accent5">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7" name="椭圆 6"/>
            <p:cNvSpPr/>
            <p:nvPr/>
          </p:nvSpPr>
          <p:spPr>
            <a:xfrm>
              <a:off x="3540024" y="3042851"/>
              <a:ext cx="145594" cy="145594"/>
            </a:xfrm>
            <a:prstGeom prst="ellipse">
              <a:avLst/>
            </a:prstGeom>
          </p:spPr>
          <p:style>
            <a:lnRef idx="1">
              <a:schemeClr val="accent5">
                <a:hueOff val="-1103764"/>
                <a:satOff val="4423"/>
                <a:lumOff val="959"/>
                <a:alphaOff val="0"/>
              </a:schemeClr>
            </a:lnRef>
            <a:fillRef idx="3">
              <a:schemeClr val="accent5">
                <a:hueOff val="-1103764"/>
                <a:satOff val="4423"/>
                <a:lumOff val="959"/>
                <a:alphaOff val="0"/>
              </a:schemeClr>
            </a:fillRef>
            <a:effectRef idx="2">
              <a:schemeClr val="accent5">
                <a:hueOff val="-1103764"/>
                <a:satOff val="4423"/>
                <a:lumOff val="959"/>
                <a:alphaOff val="0"/>
              </a:schemeClr>
            </a:effectRef>
            <a:fontRef idx="minor">
              <a:schemeClr val="lt1"/>
            </a:fontRef>
          </p:style>
        </p:sp>
        <p:sp>
          <p:nvSpPr>
            <p:cNvPr id="8" name="椭圆 7"/>
            <p:cNvSpPr/>
            <p:nvPr/>
          </p:nvSpPr>
          <p:spPr>
            <a:xfrm>
              <a:off x="3388023" y="3219809"/>
              <a:ext cx="145594" cy="145594"/>
            </a:xfrm>
            <a:prstGeom prst="ellipse">
              <a:avLst/>
            </a:prstGeom>
          </p:spPr>
          <p:style>
            <a:lnRef idx="1">
              <a:schemeClr val="accent5">
                <a:hueOff val="-2207528"/>
                <a:satOff val="8847"/>
                <a:lumOff val="1917"/>
                <a:alphaOff val="0"/>
              </a:schemeClr>
            </a:lnRef>
            <a:fillRef idx="3">
              <a:schemeClr val="accent5">
                <a:hueOff val="-2207528"/>
                <a:satOff val="8847"/>
                <a:lumOff val="1917"/>
                <a:alphaOff val="0"/>
              </a:schemeClr>
            </a:fillRef>
            <a:effectRef idx="2">
              <a:schemeClr val="accent5">
                <a:hueOff val="-2207528"/>
                <a:satOff val="8847"/>
                <a:lumOff val="1917"/>
                <a:alphaOff val="0"/>
              </a:schemeClr>
            </a:effectRef>
            <a:fontRef idx="minor">
              <a:schemeClr val="lt1"/>
            </a:fontRef>
          </p:style>
        </p:sp>
        <p:sp>
          <p:nvSpPr>
            <p:cNvPr id="9" name="椭圆 8"/>
            <p:cNvSpPr/>
            <p:nvPr/>
          </p:nvSpPr>
          <p:spPr>
            <a:xfrm>
              <a:off x="3569725" y="781414"/>
              <a:ext cx="145594" cy="145594"/>
            </a:xfrm>
            <a:prstGeom prst="ellipse">
              <a:avLst/>
            </a:prstGeom>
          </p:spPr>
          <p:style>
            <a:lnRef idx="1">
              <a:schemeClr val="accent5">
                <a:hueOff val="-3311292"/>
                <a:satOff val="13270"/>
                <a:lumOff val="2876"/>
                <a:alphaOff val="0"/>
              </a:schemeClr>
            </a:lnRef>
            <a:fillRef idx="3">
              <a:schemeClr val="accent5">
                <a:hueOff val="-3311292"/>
                <a:satOff val="13270"/>
                <a:lumOff val="2876"/>
                <a:alphaOff val="0"/>
              </a:schemeClr>
            </a:fillRef>
            <a:effectRef idx="2">
              <a:schemeClr val="accent5">
                <a:hueOff val="-3311292"/>
                <a:satOff val="13270"/>
                <a:lumOff val="2876"/>
                <a:alphaOff val="0"/>
              </a:schemeClr>
            </a:effectRef>
            <a:fontRef idx="minor">
              <a:schemeClr val="lt1"/>
            </a:fontRef>
          </p:style>
        </p:sp>
        <p:sp>
          <p:nvSpPr>
            <p:cNvPr id="10" name="椭圆 9"/>
            <p:cNvSpPr/>
            <p:nvPr/>
          </p:nvSpPr>
          <p:spPr>
            <a:xfrm>
              <a:off x="3764240" y="665502"/>
              <a:ext cx="145594" cy="145594"/>
            </a:xfrm>
            <a:prstGeom prst="ellipse">
              <a:avLst/>
            </a:prstGeom>
          </p:spPr>
          <p:style>
            <a:lnRef idx="1">
              <a:schemeClr val="accent5">
                <a:hueOff val="-4415056"/>
                <a:satOff val="17694"/>
                <a:lumOff val="3835"/>
                <a:alphaOff val="0"/>
              </a:schemeClr>
            </a:lnRef>
            <a:fillRef idx="3">
              <a:schemeClr val="accent5">
                <a:hueOff val="-4415056"/>
                <a:satOff val="17694"/>
                <a:lumOff val="3835"/>
                <a:alphaOff val="0"/>
              </a:schemeClr>
            </a:fillRef>
            <a:effectRef idx="2">
              <a:schemeClr val="accent5">
                <a:hueOff val="-4415056"/>
                <a:satOff val="17694"/>
                <a:lumOff val="3835"/>
                <a:alphaOff val="0"/>
              </a:schemeClr>
            </a:effectRef>
            <a:fontRef idx="minor">
              <a:schemeClr val="lt1"/>
            </a:fontRef>
          </p:style>
        </p:sp>
        <p:sp>
          <p:nvSpPr>
            <p:cNvPr id="11" name="椭圆 10"/>
            <p:cNvSpPr/>
            <p:nvPr/>
          </p:nvSpPr>
          <p:spPr>
            <a:xfrm>
              <a:off x="3958172" y="549591"/>
              <a:ext cx="145594" cy="145594"/>
            </a:xfrm>
            <a:prstGeom prst="ellipse">
              <a:avLst/>
            </a:prstGeom>
          </p:spPr>
          <p:style>
            <a:lnRef idx="1">
              <a:schemeClr val="accent5">
                <a:hueOff val="-5518820"/>
                <a:satOff val="22117"/>
                <a:lumOff val="4793"/>
                <a:alphaOff val="0"/>
              </a:schemeClr>
            </a:lnRef>
            <a:fillRef idx="3">
              <a:schemeClr val="accent5">
                <a:hueOff val="-5518820"/>
                <a:satOff val="22117"/>
                <a:lumOff val="4793"/>
                <a:alphaOff val="0"/>
              </a:schemeClr>
            </a:fillRef>
            <a:effectRef idx="2">
              <a:schemeClr val="accent5">
                <a:hueOff val="-5518820"/>
                <a:satOff val="22117"/>
                <a:lumOff val="4793"/>
                <a:alphaOff val="0"/>
              </a:schemeClr>
            </a:effectRef>
            <a:fontRef idx="minor">
              <a:schemeClr val="lt1"/>
            </a:fontRef>
          </p:style>
        </p:sp>
        <p:sp>
          <p:nvSpPr>
            <p:cNvPr id="12" name="椭圆 11"/>
            <p:cNvSpPr/>
            <p:nvPr/>
          </p:nvSpPr>
          <p:spPr>
            <a:xfrm>
              <a:off x="4152104" y="665502"/>
              <a:ext cx="145594" cy="145594"/>
            </a:xfrm>
            <a:prstGeom prst="ellipse">
              <a:avLst/>
            </a:prstGeom>
          </p:spPr>
          <p:style>
            <a:lnRef idx="1">
              <a:schemeClr val="accent5">
                <a:hueOff val="-6622584"/>
                <a:satOff val="26541"/>
                <a:lumOff val="5752"/>
                <a:alphaOff val="0"/>
              </a:schemeClr>
            </a:lnRef>
            <a:fillRef idx="3">
              <a:schemeClr val="accent5">
                <a:hueOff val="-6622584"/>
                <a:satOff val="26541"/>
                <a:lumOff val="5752"/>
                <a:alphaOff val="0"/>
              </a:schemeClr>
            </a:fillRef>
            <a:effectRef idx="2">
              <a:schemeClr val="accent5">
                <a:hueOff val="-6622584"/>
                <a:satOff val="26541"/>
                <a:lumOff val="5752"/>
                <a:alphaOff val="0"/>
              </a:schemeClr>
            </a:effectRef>
            <a:fontRef idx="minor">
              <a:schemeClr val="lt1"/>
            </a:fontRef>
          </p:style>
        </p:sp>
        <p:sp>
          <p:nvSpPr>
            <p:cNvPr id="13" name="椭圆 12"/>
            <p:cNvSpPr/>
            <p:nvPr/>
          </p:nvSpPr>
          <p:spPr>
            <a:xfrm>
              <a:off x="4346619" y="781414"/>
              <a:ext cx="145594" cy="145594"/>
            </a:xfrm>
            <a:prstGeom prst="ellipse">
              <a:avLst/>
            </a:prstGeom>
          </p:spPr>
          <p:style>
            <a:lnRef idx="1">
              <a:schemeClr val="accent5">
                <a:hueOff val="-7726349"/>
                <a:satOff val="30964"/>
                <a:lumOff val="6711"/>
                <a:alphaOff val="0"/>
              </a:schemeClr>
            </a:lnRef>
            <a:fillRef idx="3">
              <a:schemeClr val="accent5">
                <a:hueOff val="-7726349"/>
                <a:satOff val="30964"/>
                <a:lumOff val="6711"/>
                <a:alphaOff val="0"/>
              </a:schemeClr>
            </a:fillRef>
            <a:effectRef idx="2">
              <a:schemeClr val="accent5">
                <a:hueOff val="-7726349"/>
                <a:satOff val="30964"/>
                <a:lumOff val="6711"/>
                <a:alphaOff val="0"/>
              </a:schemeClr>
            </a:effectRef>
            <a:fontRef idx="minor">
              <a:schemeClr val="lt1"/>
            </a:fontRef>
          </p:style>
        </p:sp>
        <p:sp>
          <p:nvSpPr>
            <p:cNvPr id="14" name="椭圆 13"/>
            <p:cNvSpPr/>
            <p:nvPr/>
          </p:nvSpPr>
          <p:spPr>
            <a:xfrm>
              <a:off x="3958172" y="794164"/>
              <a:ext cx="145594" cy="145594"/>
            </a:xfrm>
            <a:prstGeom prst="ellipse">
              <a:avLst/>
            </a:prstGeom>
          </p:spPr>
          <p:style>
            <a:lnRef idx="1">
              <a:schemeClr val="accent5">
                <a:hueOff val="-8830112"/>
                <a:satOff val="35388"/>
                <a:lumOff val="7669"/>
                <a:alphaOff val="0"/>
              </a:schemeClr>
            </a:lnRef>
            <a:fillRef idx="3">
              <a:schemeClr val="accent5">
                <a:hueOff val="-8830112"/>
                <a:satOff val="35388"/>
                <a:lumOff val="7669"/>
                <a:alphaOff val="0"/>
              </a:schemeClr>
            </a:fillRef>
            <a:effectRef idx="2">
              <a:schemeClr val="accent5">
                <a:hueOff val="-8830112"/>
                <a:satOff val="35388"/>
                <a:lumOff val="7669"/>
                <a:alphaOff val="0"/>
              </a:schemeClr>
            </a:effectRef>
            <a:fontRef idx="minor">
              <a:schemeClr val="lt1"/>
            </a:fontRef>
          </p:style>
        </p:sp>
        <p:sp>
          <p:nvSpPr>
            <p:cNvPr id="15" name="椭圆 14"/>
            <p:cNvSpPr/>
            <p:nvPr/>
          </p:nvSpPr>
          <p:spPr>
            <a:xfrm>
              <a:off x="3958172" y="1038738"/>
              <a:ext cx="145594" cy="145594"/>
            </a:xfrm>
            <a:prstGeom prst="ellipse">
              <a:avLst/>
            </a:prstGeom>
          </p:spPr>
          <p:style>
            <a:lnRef idx="1">
              <a:schemeClr val="accent5">
                <a:hueOff val="-9933876"/>
                <a:satOff val="39811"/>
                <a:lumOff val="8628"/>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sp>
        <p:sp>
          <p:nvSpPr>
            <p:cNvPr id="16" name="任意多边形 15"/>
            <p:cNvSpPr/>
            <p:nvPr/>
          </p:nvSpPr>
          <p:spPr>
            <a:xfrm>
              <a:off x="2773614" y="3751617"/>
              <a:ext cx="3140186" cy="842291"/>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705790" tIns="136367" rIns="136367" bIns="136367" numCol="1" spcCol="1270" anchor="ctr" anchorCtr="0">
              <a:noAutofit/>
            </a:bodyPr>
            <a:lstStyle/>
            <a:p>
              <a:pPr lvl="0" algn="l" defTabSz="1111250">
                <a:lnSpc>
                  <a:spcPct val="90000"/>
                </a:lnSpc>
                <a:spcBef>
                  <a:spcPct val="0"/>
                </a:spcBef>
                <a:spcAft>
                  <a:spcPct val="35000"/>
                </a:spcAft>
              </a:pPr>
              <a:r>
                <a:rPr lang="zh-CN" altLang="en-US" b="1" kern="1200" dirty="0" smtClean="0"/>
                <a:t>日常简单的任务</a:t>
              </a:r>
              <a:endParaRPr lang="zh-CN" altLang="en-US" b="1" kern="1200" dirty="0"/>
            </a:p>
          </p:txBody>
        </p:sp>
        <p:sp>
          <p:nvSpPr>
            <p:cNvPr id="17" name="椭圆 16"/>
            <p:cNvSpPr/>
            <p:nvPr/>
          </p:nvSpPr>
          <p:spPr>
            <a:xfrm>
              <a:off x="1902957" y="2926326"/>
              <a:ext cx="1455947" cy="1455850"/>
            </a:xfrm>
            <a:prstGeom prst="ellipse">
              <a:avLst/>
            </a:prstGeom>
            <a:blipFill>
              <a:blip r:embed="rId2" cstate="print">
                <a:extLst>
                  <a:ext uri="{28A0092B-C50C-407E-A947-70E740481C1C}">
                    <a14:useLocalDpi xmlns:a14="http://schemas.microsoft.com/office/drawing/2010/main" val="0"/>
                  </a:ext>
                </a:extLst>
              </a:blip>
              <a:srcRect/>
              <a:stretch>
                <a:fillRect l="-25000" r="-25000"/>
              </a:stretch>
            </a:blipFill>
          </p:spPr>
          <p:style>
            <a:lnRef idx="0">
              <a:schemeClr val="lt1">
                <a:hueOff val="0"/>
                <a:satOff val="0"/>
                <a:lumOff val="0"/>
                <a:alphaOff val="0"/>
              </a:schemeClr>
            </a:lnRef>
            <a:fillRef idx="1">
              <a:scrgbClr r="0" g="0" b="0"/>
            </a:fillRef>
            <a:effectRef idx="2">
              <a:schemeClr val="accent5">
                <a:tint val="50000"/>
                <a:hueOff val="0"/>
                <a:satOff val="0"/>
                <a:lumOff val="0"/>
                <a:alphaOff val="0"/>
              </a:schemeClr>
            </a:effectRef>
            <a:fontRef idx="minor">
              <a:schemeClr val="lt1">
                <a:hueOff val="0"/>
                <a:satOff val="0"/>
                <a:lumOff val="0"/>
                <a:alphaOff val="0"/>
              </a:schemeClr>
            </a:fontRef>
          </p:style>
        </p:sp>
        <p:sp>
          <p:nvSpPr>
            <p:cNvPr id="18" name="任意多边形 17"/>
            <p:cNvSpPr/>
            <p:nvPr/>
          </p:nvSpPr>
          <p:spPr>
            <a:xfrm>
              <a:off x="4100855" y="2104126"/>
              <a:ext cx="3140186" cy="842291"/>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705790" tIns="136367" rIns="136367" bIns="136367" numCol="1" spcCol="1270" anchor="ctr" anchorCtr="0">
              <a:noAutofit/>
            </a:bodyPr>
            <a:lstStyle/>
            <a:p>
              <a:pPr lvl="0" algn="l" defTabSz="1111250">
                <a:lnSpc>
                  <a:spcPct val="90000"/>
                </a:lnSpc>
                <a:spcBef>
                  <a:spcPct val="0"/>
                </a:spcBef>
                <a:spcAft>
                  <a:spcPct val="35000"/>
                </a:spcAft>
              </a:pPr>
              <a:r>
                <a:rPr lang="zh-CN" altLang="en-US" b="1" kern="1200" dirty="0" smtClean="0"/>
                <a:t>大量复杂的项目</a:t>
              </a:r>
              <a:endParaRPr lang="zh-CN" altLang="en-US" b="1" kern="1200" dirty="0"/>
            </a:p>
          </p:txBody>
        </p:sp>
        <p:sp>
          <p:nvSpPr>
            <p:cNvPr id="19" name="椭圆 18"/>
            <p:cNvSpPr/>
            <p:nvPr/>
          </p:nvSpPr>
          <p:spPr>
            <a:xfrm>
              <a:off x="3230199" y="1278834"/>
              <a:ext cx="1455947" cy="1455850"/>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lt1">
                <a:hueOff val="0"/>
                <a:satOff val="0"/>
                <a:lumOff val="0"/>
                <a:alphaOff val="0"/>
              </a:schemeClr>
            </a:lnRef>
            <a:fillRef idx="1">
              <a:scrgbClr r="0" g="0" b="0"/>
            </a:fillRef>
            <a:effectRef idx="2">
              <a:schemeClr val="accent5">
                <a:tint val="50000"/>
                <a:hueOff val="-10682366"/>
                <a:satOff val="47617"/>
                <a:lumOff val="4207"/>
                <a:alphaOff val="0"/>
              </a:schemeClr>
            </a:effectRef>
            <a:fontRef idx="minor">
              <a:schemeClr val="lt1">
                <a:hueOff val="0"/>
                <a:satOff val="0"/>
                <a:lumOff val="0"/>
                <a:alphaOff val="0"/>
              </a:schemeClr>
            </a:fontRef>
          </p:style>
        </p:sp>
      </p:grpSp>
      <p:sp>
        <p:nvSpPr>
          <p:cNvPr id="2" name="灯片编号占位符 1"/>
          <p:cNvSpPr>
            <a:spLocks noGrp="1"/>
          </p:cNvSpPr>
          <p:nvPr>
            <p:ph type="sldNum" sz="quarter" idx="12"/>
          </p:nvPr>
        </p:nvSpPr>
        <p:spPr/>
        <p:txBody>
          <a:bodyPr/>
          <a:lstStyle/>
          <a:p>
            <a:fld id="{0C913308-F349-4B6D-A68A-DD1791B4A57B}" type="slidenum">
              <a:rPr lang="zh-CN" altLang="en-US" smtClean="0"/>
              <a:pPr/>
              <a:t>42</a:t>
            </a:fld>
            <a:endParaRPr lang="zh-CN" altLang="en-US" dirty="0"/>
          </a:p>
        </p:txBody>
      </p:sp>
      <p:sp>
        <p:nvSpPr>
          <p:cNvPr id="3" name="矩形 2"/>
          <p:cNvSpPr/>
          <p:nvPr/>
        </p:nvSpPr>
        <p:spPr>
          <a:xfrm>
            <a:off x="35496" y="4250428"/>
            <a:ext cx="3131840" cy="84160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4000" b="1" dirty="0" smtClean="0"/>
              <a:t>六西格玛</a:t>
            </a:r>
            <a:endParaRPr lang="zh-CN" altLang="en-US" sz="4000" b="1" dirty="0"/>
          </a:p>
        </p:txBody>
      </p:sp>
    </p:spTree>
    <p:extLst>
      <p:ext uri="{BB962C8B-B14F-4D97-AF65-F5344CB8AC3E}">
        <p14:creationId xmlns:p14="http://schemas.microsoft.com/office/powerpoint/2010/main" val="28873230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12"/>
          <p:cNvSpPr/>
          <p:nvPr/>
        </p:nvSpPr>
        <p:spPr>
          <a:xfrm>
            <a:off x="137350" y="411510"/>
            <a:ext cx="8899146" cy="4032250"/>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7"/>
          <p:cNvSpPr/>
          <p:nvPr/>
        </p:nvSpPr>
        <p:spPr>
          <a:xfrm>
            <a:off x="259285" y="622648"/>
            <a:ext cx="2088356" cy="30241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43</a:t>
            </a:fld>
            <a:endParaRPr lang="zh-CN" altLang="en-US" dirty="0"/>
          </a:p>
        </p:txBody>
      </p:sp>
      <p:sp>
        <p:nvSpPr>
          <p:cNvPr id="7" name="TextBox 6"/>
          <p:cNvSpPr txBox="1"/>
          <p:nvPr/>
        </p:nvSpPr>
        <p:spPr>
          <a:xfrm>
            <a:off x="137350" y="4515966"/>
            <a:ext cx="1122282" cy="584775"/>
          </a:xfrm>
          <a:prstGeom prst="rect">
            <a:avLst/>
          </a:prstGeom>
          <a:noFill/>
        </p:spPr>
        <p:txBody>
          <a:bodyPr wrap="square" rtlCol="0">
            <a:spAutoFit/>
          </a:bodyPr>
          <a:lstStyle/>
          <a:p>
            <a:r>
              <a:rPr lang="zh-CN" altLang="en-US" sz="3200" b="1" dirty="0" smtClean="0">
                <a:solidFill>
                  <a:schemeClr val="bg1"/>
                </a:solidFill>
              </a:rPr>
              <a:t>目 录</a:t>
            </a:r>
            <a:endParaRPr lang="zh-CN" altLang="en-US" sz="3200" b="1" dirty="0">
              <a:solidFill>
                <a:schemeClr val="bg1"/>
              </a:solidFill>
            </a:endParaRPr>
          </a:p>
        </p:txBody>
      </p:sp>
      <p:sp>
        <p:nvSpPr>
          <p:cNvPr id="8" name="矩形 7"/>
          <p:cNvSpPr/>
          <p:nvPr/>
        </p:nvSpPr>
        <p:spPr>
          <a:xfrm>
            <a:off x="-5941168" y="5143500"/>
            <a:ext cx="4832945" cy="523220"/>
          </a:xfrm>
          <a:prstGeom prst="rect">
            <a:avLst/>
          </a:prstGeom>
        </p:spPr>
        <p:txBody>
          <a:bodyPr wrap="square">
            <a:spAutoFit/>
          </a:bodyPr>
          <a:lstStyle/>
          <a:p>
            <a:r>
              <a:rPr lang="en-US" altLang="zh-CN" sz="2800" b="1" dirty="0">
                <a:solidFill>
                  <a:prstClr val="white"/>
                </a:solidFill>
                <a:latin typeface="After Shok" pitchFamily="2" charset="0"/>
              </a:rPr>
              <a:t>contents</a:t>
            </a:r>
            <a:endParaRPr lang="zh-CN" altLang="en-US" sz="1600" dirty="0"/>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0426" y="4486300"/>
            <a:ext cx="4961734" cy="749746"/>
          </a:xfrm>
          <a:prstGeom prst="rect">
            <a:avLst/>
          </a:prstGeom>
        </p:spPr>
      </p:pic>
      <p:sp>
        <p:nvSpPr>
          <p:cNvPr id="12" name="矩形​​ 3"/>
          <p:cNvSpPr/>
          <p:nvPr/>
        </p:nvSpPr>
        <p:spPr>
          <a:xfrm>
            <a:off x="2455937" y="627410"/>
            <a:ext cx="2123951" cy="3024188"/>
          </a:xfrm>
          <a:prstGeom prst="rect">
            <a:avLst/>
          </a:prstGeom>
          <a:solidFill>
            <a:srgbClr val="57D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4"/>
          <p:cNvSpPr/>
          <p:nvPr/>
        </p:nvSpPr>
        <p:spPr>
          <a:xfrm>
            <a:off x="4651897" y="627410"/>
            <a:ext cx="2092994" cy="302418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9"/>
          <p:cNvSpPr txBox="1">
            <a:spLocks noChangeArrowheads="1"/>
          </p:cNvSpPr>
          <p:nvPr/>
        </p:nvSpPr>
        <p:spPr bwMode="auto">
          <a:xfrm>
            <a:off x="422797" y="798860"/>
            <a:ext cx="72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01</a:t>
            </a:r>
            <a:endParaRPr lang="zh-CN" altLang="en-US" sz="3200" dirty="0">
              <a:solidFill>
                <a:schemeClr val="bg1"/>
              </a:solidFill>
              <a:latin typeface="Bodoni MT Black" pitchFamily="18" charset="0"/>
            </a:endParaRPr>
          </a:p>
        </p:txBody>
      </p:sp>
      <p:sp>
        <p:nvSpPr>
          <p:cNvPr id="19" name="TextBox 10"/>
          <p:cNvSpPr txBox="1">
            <a:spLocks noChangeArrowheads="1"/>
          </p:cNvSpPr>
          <p:nvPr/>
        </p:nvSpPr>
        <p:spPr bwMode="auto">
          <a:xfrm>
            <a:off x="2587700" y="732185"/>
            <a:ext cx="723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a:solidFill>
                  <a:schemeClr val="bg1"/>
                </a:solidFill>
                <a:latin typeface="Bodoni MT Black" pitchFamily="18" charset="0"/>
              </a:rPr>
              <a:t>02</a:t>
            </a:r>
            <a:endParaRPr lang="zh-CN" altLang="en-US" sz="3200">
              <a:solidFill>
                <a:schemeClr val="bg1"/>
              </a:solidFill>
              <a:latin typeface="Bodoni MT Black" pitchFamily="18" charset="0"/>
            </a:endParaRPr>
          </a:p>
        </p:txBody>
      </p:sp>
      <p:sp>
        <p:nvSpPr>
          <p:cNvPr id="20" name="TextBox 11"/>
          <p:cNvSpPr txBox="1">
            <a:spLocks noChangeArrowheads="1"/>
          </p:cNvSpPr>
          <p:nvPr/>
        </p:nvSpPr>
        <p:spPr bwMode="auto">
          <a:xfrm>
            <a:off x="4710633" y="640110"/>
            <a:ext cx="7239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03</a:t>
            </a:r>
            <a:endParaRPr lang="zh-CN" altLang="en-US" sz="3200" dirty="0">
              <a:solidFill>
                <a:schemeClr val="bg1"/>
              </a:solidFill>
              <a:latin typeface="Bodoni MT Black" pitchFamily="18" charset="0"/>
            </a:endParaRPr>
          </a:p>
        </p:txBody>
      </p:sp>
      <p:sp>
        <p:nvSpPr>
          <p:cNvPr id="21" name="矩形​​ 13"/>
          <p:cNvSpPr/>
          <p:nvPr/>
        </p:nvSpPr>
        <p:spPr>
          <a:xfrm>
            <a:off x="259285" y="3726258"/>
            <a:ext cx="208835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矩形​​ 14"/>
          <p:cNvSpPr/>
          <p:nvPr/>
        </p:nvSpPr>
        <p:spPr>
          <a:xfrm>
            <a:off x="2446412" y="3726258"/>
            <a:ext cx="213347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矩形​​ 15"/>
          <p:cNvSpPr/>
          <p:nvPr/>
        </p:nvSpPr>
        <p:spPr>
          <a:xfrm>
            <a:off x="4656659"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矩形​​ 4"/>
          <p:cNvSpPr/>
          <p:nvPr/>
        </p:nvSpPr>
        <p:spPr>
          <a:xfrm>
            <a:off x="6830620" y="627410"/>
            <a:ext cx="2092994" cy="3024188"/>
          </a:xfrm>
          <a:prstGeom prst="rect">
            <a:avLst/>
          </a:prstGeom>
          <a:blipFill>
            <a:blip r:embed="rId3"/>
            <a:stretch>
              <a:fillRect t="-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TextBox 11"/>
          <p:cNvSpPr txBox="1">
            <a:spLocks noChangeArrowheads="1"/>
          </p:cNvSpPr>
          <p:nvPr/>
        </p:nvSpPr>
        <p:spPr bwMode="auto">
          <a:xfrm>
            <a:off x="8169205" y="640110"/>
            <a:ext cx="7232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smtClean="0">
                <a:solidFill>
                  <a:schemeClr val="tx1">
                    <a:lumMod val="65000"/>
                    <a:lumOff val="35000"/>
                  </a:schemeClr>
                </a:solidFill>
                <a:latin typeface="Bodoni MT Black" pitchFamily="18" charset="0"/>
              </a:rPr>
              <a:t>04</a:t>
            </a:r>
            <a:endParaRPr lang="zh-CN" altLang="en-US" sz="3200" dirty="0">
              <a:solidFill>
                <a:schemeClr val="tx1">
                  <a:lumMod val="65000"/>
                  <a:lumOff val="35000"/>
                </a:schemeClr>
              </a:solidFill>
              <a:latin typeface="Bodoni MT Black" pitchFamily="18" charset="0"/>
            </a:endParaRPr>
          </a:p>
        </p:txBody>
      </p:sp>
      <p:sp>
        <p:nvSpPr>
          <p:cNvPr id="31" name="矩形​​ 15"/>
          <p:cNvSpPr/>
          <p:nvPr/>
        </p:nvSpPr>
        <p:spPr>
          <a:xfrm>
            <a:off x="6835382" y="3726258"/>
            <a:ext cx="2088232" cy="61500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extBox 1"/>
          <p:cNvSpPr txBox="1"/>
          <p:nvPr/>
        </p:nvSpPr>
        <p:spPr>
          <a:xfrm>
            <a:off x="259285"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了解相关基础</a:t>
            </a:r>
            <a:endParaRPr lang="zh-CN" altLang="en-US" sz="2400" b="1" dirty="0">
              <a:solidFill>
                <a:schemeClr val="tx1">
                  <a:lumMod val="85000"/>
                  <a:lumOff val="15000"/>
                </a:schemeClr>
              </a:solidFill>
            </a:endParaRPr>
          </a:p>
        </p:txBody>
      </p:sp>
      <p:sp>
        <p:nvSpPr>
          <p:cNvPr id="32" name="TextBox 31"/>
          <p:cNvSpPr txBox="1"/>
          <p:nvPr/>
        </p:nvSpPr>
        <p:spPr>
          <a:xfrm>
            <a:off x="2446412"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公司内部整合</a:t>
            </a:r>
            <a:endParaRPr lang="zh-CN" altLang="en-US" sz="2400" b="1" dirty="0">
              <a:solidFill>
                <a:schemeClr val="tx1">
                  <a:lumMod val="85000"/>
                  <a:lumOff val="15000"/>
                </a:schemeClr>
              </a:solidFill>
            </a:endParaRPr>
          </a:p>
        </p:txBody>
      </p:sp>
      <p:sp>
        <p:nvSpPr>
          <p:cNvPr id="33" name="TextBox 32"/>
          <p:cNvSpPr txBox="1"/>
          <p:nvPr/>
        </p:nvSpPr>
        <p:spPr>
          <a:xfrm>
            <a:off x="4656659" y="3795886"/>
            <a:ext cx="2088356" cy="461665"/>
          </a:xfrm>
          <a:prstGeom prst="rect">
            <a:avLst/>
          </a:prstGeom>
          <a:noFill/>
        </p:spPr>
        <p:txBody>
          <a:bodyPr wrap="square" rtlCol="0">
            <a:spAutoFit/>
          </a:bodyPr>
          <a:lstStyle/>
          <a:p>
            <a:pPr algn="ctr"/>
            <a:r>
              <a:rPr lang="zh-CN" altLang="en-US" sz="2400" b="1" dirty="0">
                <a:solidFill>
                  <a:schemeClr val="tx1">
                    <a:lumMod val="85000"/>
                    <a:lumOff val="15000"/>
                  </a:schemeClr>
                </a:solidFill>
              </a:rPr>
              <a:t>企业</a:t>
            </a:r>
            <a:r>
              <a:rPr lang="zh-CN" altLang="en-US" sz="2400" b="1" dirty="0" smtClean="0">
                <a:solidFill>
                  <a:schemeClr val="tx1">
                    <a:lumMod val="85000"/>
                    <a:lumOff val="15000"/>
                  </a:schemeClr>
                </a:solidFill>
              </a:rPr>
              <a:t>赢得竞争</a:t>
            </a:r>
            <a:endParaRPr lang="zh-CN" altLang="en-US" sz="2400" b="1" dirty="0">
              <a:solidFill>
                <a:schemeClr val="tx1">
                  <a:lumMod val="85000"/>
                  <a:lumOff val="15000"/>
                </a:schemeClr>
              </a:solidFill>
            </a:endParaRPr>
          </a:p>
        </p:txBody>
      </p:sp>
      <p:sp>
        <p:nvSpPr>
          <p:cNvPr id="34" name="TextBox 33"/>
          <p:cNvSpPr txBox="1"/>
          <p:nvPr/>
        </p:nvSpPr>
        <p:spPr>
          <a:xfrm>
            <a:off x="6804248" y="3795886"/>
            <a:ext cx="2088356" cy="461665"/>
          </a:xfrm>
          <a:prstGeom prst="rect">
            <a:avLst/>
          </a:prstGeom>
          <a:noFill/>
        </p:spPr>
        <p:txBody>
          <a:bodyPr wrap="square" rtlCol="0">
            <a:spAutoFit/>
          </a:bodyPr>
          <a:lstStyle/>
          <a:p>
            <a:pPr algn="ctr"/>
            <a:r>
              <a:rPr lang="zh-CN" altLang="en-US" sz="2400" b="1" dirty="0" smtClean="0">
                <a:solidFill>
                  <a:schemeClr val="bg1"/>
                </a:solidFill>
              </a:rPr>
              <a:t>个人职业生涯</a:t>
            </a:r>
            <a:endParaRPr lang="zh-CN" altLang="en-US" sz="2400" b="1" dirty="0">
              <a:solidFill>
                <a:schemeClr val="bg1"/>
              </a:solidFill>
            </a:endParaRPr>
          </a:p>
        </p:txBody>
      </p:sp>
    </p:spTree>
    <p:extLst>
      <p:ext uri="{BB962C8B-B14F-4D97-AF65-F5344CB8AC3E}">
        <p14:creationId xmlns:p14="http://schemas.microsoft.com/office/powerpoint/2010/main" val="502202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t="-5000" b="-9000"/>
          </a:stretch>
        </a:blipFill>
        <a:effectLst/>
      </p:bgPr>
    </p:bg>
    <p:spTree>
      <p:nvGrpSpPr>
        <p:cNvPr id="1" name=""/>
        <p:cNvGrpSpPr/>
        <p:nvPr/>
      </p:nvGrpSpPr>
      <p:grpSpPr>
        <a:xfrm>
          <a:off x="0" y="0"/>
          <a:ext cx="0" cy="0"/>
          <a:chOff x="0" y="0"/>
          <a:chExt cx="0" cy="0"/>
        </a:xfrm>
      </p:grpSpPr>
      <p:sp>
        <p:nvSpPr>
          <p:cNvPr id="22" name="TextBox 21"/>
          <p:cNvSpPr txBox="1"/>
          <p:nvPr/>
        </p:nvSpPr>
        <p:spPr>
          <a:xfrm>
            <a:off x="7668344" y="339502"/>
            <a:ext cx="1440160"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zh-CN" altLang="en-US" sz="1600" b="1" dirty="0" smtClean="0"/>
              <a:t>最终目标</a:t>
            </a:r>
            <a:endParaRPr lang="zh-CN" altLang="en-US" sz="1600" b="1" dirty="0"/>
          </a:p>
        </p:txBody>
      </p:sp>
      <p:cxnSp>
        <p:nvCxnSpPr>
          <p:cNvPr id="32" name="曲线连接符 31"/>
          <p:cNvCxnSpPr>
            <a:stCxn id="21" idx="0"/>
          </p:cNvCxnSpPr>
          <p:nvPr/>
        </p:nvCxnSpPr>
        <p:spPr>
          <a:xfrm rot="5400000" flipH="1" flipV="1">
            <a:off x="6380703" y="309514"/>
            <a:ext cx="1135125" cy="1872210"/>
          </a:xfrm>
          <a:prstGeom prst="curvedConnector2">
            <a:avLst/>
          </a:prstGeom>
          <a:ln w="38100">
            <a:solidFill>
              <a:schemeClr val="accent3">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 name="灯片编号占位符 1"/>
          <p:cNvSpPr>
            <a:spLocks noGrp="1"/>
          </p:cNvSpPr>
          <p:nvPr>
            <p:ph type="sldNum" sz="quarter" idx="12"/>
          </p:nvPr>
        </p:nvSpPr>
        <p:spPr>
          <a:xfrm>
            <a:off x="8509368" y="4602162"/>
            <a:ext cx="527128" cy="273844"/>
          </a:xfrm>
        </p:spPr>
        <p:txBody>
          <a:bodyPr/>
          <a:lstStyle/>
          <a:p>
            <a:fld id="{0C913308-F349-4B6D-A68A-DD1791B4A57B}" type="slidenum">
              <a:rPr lang="zh-CN" altLang="en-US" smtClean="0"/>
              <a:pPr/>
              <a:t>44</a:t>
            </a:fld>
            <a:endParaRPr lang="zh-CN" altLang="en-US" dirty="0"/>
          </a:p>
        </p:txBody>
      </p:sp>
      <p:grpSp>
        <p:nvGrpSpPr>
          <p:cNvPr id="6" name="组合 271"/>
          <p:cNvGrpSpPr>
            <a:grpSpLocks/>
          </p:cNvGrpSpPr>
          <p:nvPr/>
        </p:nvGrpSpPr>
        <p:grpSpPr bwMode="auto">
          <a:xfrm>
            <a:off x="1547664" y="1275606"/>
            <a:ext cx="298597" cy="365125"/>
            <a:chOff x="2052202" y="2027030"/>
            <a:chExt cx="251665" cy="444314"/>
          </a:xfrm>
        </p:grpSpPr>
        <p:cxnSp>
          <p:nvCxnSpPr>
            <p:cNvPr id="7" name="直接连接符 6"/>
            <p:cNvCxnSpPr/>
            <p:nvPr/>
          </p:nvCxnSpPr>
          <p:spPr>
            <a:xfrm>
              <a:off x="2052202" y="2027030"/>
              <a:ext cx="0" cy="444314"/>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等腰三角形 7"/>
            <p:cNvSpPr/>
            <p:nvPr/>
          </p:nvSpPr>
          <p:spPr>
            <a:xfrm rot="5400000">
              <a:off x="2074347" y="2013466"/>
              <a:ext cx="214497" cy="24454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 name="组合 271"/>
          <p:cNvGrpSpPr>
            <a:grpSpLocks/>
          </p:cNvGrpSpPr>
          <p:nvPr/>
        </p:nvGrpSpPr>
        <p:grpSpPr bwMode="auto">
          <a:xfrm>
            <a:off x="4355976" y="2355726"/>
            <a:ext cx="298597" cy="365125"/>
            <a:chOff x="2052202" y="2027030"/>
            <a:chExt cx="251665" cy="444314"/>
          </a:xfrm>
        </p:grpSpPr>
        <p:cxnSp>
          <p:nvCxnSpPr>
            <p:cNvPr id="10" name="直接连接符 9"/>
            <p:cNvCxnSpPr/>
            <p:nvPr/>
          </p:nvCxnSpPr>
          <p:spPr>
            <a:xfrm>
              <a:off x="2052202" y="2027030"/>
              <a:ext cx="0" cy="444314"/>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等腰三角形 10"/>
            <p:cNvSpPr/>
            <p:nvPr/>
          </p:nvSpPr>
          <p:spPr>
            <a:xfrm rot="5400000">
              <a:off x="2074347" y="2013466"/>
              <a:ext cx="214497" cy="24454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 name="组合 271"/>
          <p:cNvGrpSpPr>
            <a:grpSpLocks/>
          </p:cNvGrpSpPr>
          <p:nvPr/>
        </p:nvGrpSpPr>
        <p:grpSpPr bwMode="auto">
          <a:xfrm>
            <a:off x="6012160" y="1448056"/>
            <a:ext cx="298597" cy="365125"/>
            <a:chOff x="2052202" y="2027030"/>
            <a:chExt cx="251665" cy="444314"/>
          </a:xfrm>
        </p:grpSpPr>
        <p:cxnSp>
          <p:nvCxnSpPr>
            <p:cNvPr id="13" name="直接连接符 12"/>
            <p:cNvCxnSpPr/>
            <p:nvPr/>
          </p:nvCxnSpPr>
          <p:spPr>
            <a:xfrm>
              <a:off x="2052202" y="2027030"/>
              <a:ext cx="0" cy="444314"/>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5400000">
              <a:off x="2074347" y="2013466"/>
              <a:ext cx="214497" cy="24454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8" name="TextBox 17"/>
          <p:cNvSpPr txBox="1"/>
          <p:nvPr/>
        </p:nvSpPr>
        <p:spPr>
          <a:xfrm>
            <a:off x="179512" y="3944987"/>
            <a:ext cx="936104"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zh-CN" altLang="en-US" sz="1600" b="1" dirty="0"/>
              <a:t>找工作</a:t>
            </a:r>
          </a:p>
        </p:txBody>
      </p:sp>
      <p:sp>
        <p:nvSpPr>
          <p:cNvPr id="30" name="任意多边形 29"/>
          <p:cNvSpPr/>
          <p:nvPr/>
        </p:nvSpPr>
        <p:spPr>
          <a:xfrm>
            <a:off x="611560" y="1633862"/>
            <a:ext cx="5389418" cy="2306040"/>
          </a:xfrm>
          <a:custGeom>
            <a:avLst/>
            <a:gdLst>
              <a:gd name="connsiteX0" fmla="*/ 0 w 5389418"/>
              <a:gd name="connsiteY0" fmla="*/ 2306040 h 2306040"/>
              <a:gd name="connsiteX1" fmla="*/ 955964 w 5389418"/>
              <a:gd name="connsiteY1" fmla="*/ 20040 h 2306040"/>
              <a:gd name="connsiteX2" fmla="*/ 3754582 w 5389418"/>
              <a:gd name="connsiteY2" fmla="*/ 1142258 h 2306040"/>
              <a:gd name="connsiteX3" fmla="*/ 5389418 w 5389418"/>
              <a:gd name="connsiteY3" fmla="*/ 255567 h 2306040"/>
            </a:gdLst>
            <a:ahLst/>
            <a:cxnLst>
              <a:cxn ang="0">
                <a:pos x="connsiteX0" y="connsiteY0"/>
              </a:cxn>
              <a:cxn ang="0">
                <a:pos x="connsiteX1" y="connsiteY1"/>
              </a:cxn>
              <a:cxn ang="0">
                <a:pos x="connsiteX2" y="connsiteY2"/>
              </a:cxn>
              <a:cxn ang="0">
                <a:pos x="connsiteX3" y="connsiteY3"/>
              </a:cxn>
            </a:cxnLst>
            <a:rect l="l" t="t" r="r" b="b"/>
            <a:pathLst>
              <a:path w="5389418" h="2306040">
                <a:moveTo>
                  <a:pt x="0" y="2306040"/>
                </a:moveTo>
                <a:cubicBezTo>
                  <a:pt x="165100" y="1260022"/>
                  <a:pt x="330200" y="214004"/>
                  <a:pt x="955964" y="20040"/>
                </a:cubicBezTo>
                <a:cubicBezTo>
                  <a:pt x="1581728" y="-173924"/>
                  <a:pt x="3015673" y="1103004"/>
                  <a:pt x="3754582" y="1142258"/>
                </a:cubicBezTo>
                <a:cubicBezTo>
                  <a:pt x="4493491" y="1181512"/>
                  <a:pt x="4941454" y="718539"/>
                  <a:pt x="5389418" y="255567"/>
                </a:cubicBezTo>
              </a:path>
            </a:pathLst>
          </a:custGeom>
          <a:noFill/>
          <a:ln w="38100">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1177058" y="1640730"/>
            <a:ext cx="730646"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zh-CN" altLang="en-US" sz="1600" b="1" dirty="0" smtClean="0"/>
              <a:t>晋升</a:t>
            </a:r>
            <a:endParaRPr lang="zh-CN" altLang="en-US" sz="1600" b="1" dirty="0"/>
          </a:p>
        </p:txBody>
      </p:sp>
      <p:grpSp>
        <p:nvGrpSpPr>
          <p:cNvPr id="3" name="组合 271"/>
          <p:cNvGrpSpPr>
            <a:grpSpLocks/>
          </p:cNvGrpSpPr>
          <p:nvPr/>
        </p:nvGrpSpPr>
        <p:grpSpPr bwMode="auto">
          <a:xfrm>
            <a:off x="611560" y="3579862"/>
            <a:ext cx="298597" cy="365125"/>
            <a:chOff x="2052202" y="2027030"/>
            <a:chExt cx="251665" cy="444314"/>
          </a:xfrm>
        </p:grpSpPr>
        <p:cxnSp>
          <p:nvCxnSpPr>
            <p:cNvPr id="4" name="直接连接符 3"/>
            <p:cNvCxnSpPr/>
            <p:nvPr/>
          </p:nvCxnSpPr>
          <p:spPr>
            <a:xfrm>
              <a:off x="2052202" y="2027030"/>
              <a:ext cx="0" cy="444314"/>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等腰三角形 4"/>
            <p:cNvSpPr/>
            <p:nvPr/>
          </p:nvSpPr>
          <p:spPr>
            <a:xfrm rot="5400000">
              <a:off x="2074347" y="2013466"/>
              <a:ext cx="214497" cy="24454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0" name="TextBox 19"/>
          <p:cNvSpPr txBox="1"/>
          <p:nvPr/>
        </p:nvSpPr>
        <p:spPr>
          <a:xfrm>
            <a:off x="3707904" y="2720851"/>
            <a:ext cx="1296144"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zh-CN" altLang="en-US" sz="1600" b="1" dirty="0"/>
              <a:t>糟糕</a:t>
            </a:r>
            <a:r>
              <a:rPr lang="zh-CN" altLang="en-US" sz="1600" b="1" dirty="0" smtClean="0"/>
              <a:t>的老板</a:t>
            </a:r>
            <a:endParaRPr lang="zh-CN" altLang="en-US" sz="1600" b="1" dirty="0"/>
          </a:p>
        </p:txBody>
      </p:sp>
      <p:sp>
        <p:nvSpPr>
          <p:cNvPr id="21" name="TextBox 20"/>
          <p:cNvSpPr txBox="1"/>
          <p:nvPr/>
        </p:nvSpPr>
        <p:spPr>
          <a:xfrm>
            <a:off x="5292080" y="1813181"/>
            <a:ext cx="1440160"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zh-CN" altLang="en-US" sz="1600" b="1" dirty="0" smtClean="0"/>
              <a:t>工作生活平衡</a:t>
            </a:r>
            <a:endParaRPr lang="zh-CN" altLang="en-US" sz="1600" b="1" dirty="0"/>
          </a:p>
        </p:txBody>
      </p:sp>
      <p:sp>
        <p:nvSpPr>
          <p:cNvPr id="35" name="矩形 34"/>
          <p:cNvSpPr/>
          <p:nvPr/>
        </p:nvSpPr>
        <p:spPr>
          <a:xfrm>
            <a:off x="2195736" y="4283541"/>
            <a:ext cx="4536504" cy="841602"/>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4000" b="1" dirty="0">
                <a:solidFill>
                  <a:schemeClr val="bg1"/>
                </a:solidFill>
              </a:rPr>
              <a:t>个人职业</a:t>
            </a:r>
            <a:r>
              <a:rPr lang="zh-CN" altLang="en-US" sz="4000" b="1" dirty="0" smtClean="0">
                <a:solidFill>
                  <a:schemeClr val="bg1"/>
                </a:solidFill>
              </a:rPr>
              <a:t>生涯</a:t>
            </a:r>
            <a:r>
              <a:rPr lang="zh-CN" altLang="en-US" sz="4000" b="1" dirty="0">
                <a:solidFill>
                  <a:schemeClr val="bg1"/>
                </a:solidFill>
              </a:rPr>
              <a:t>地图</a:t>
            </a:r>
          </a:p>
        </p:txBody>
      </p:sp>
    </p:spTree>
    <p:extLst>
      <p:ext uri="{BB962C8B-B14F-4D97-AF65-F5344CB8AC3E}">
        <p14:creationId xmlns:p14="http://schemas.microsoft.com/office/powerpoint/2010/main" val="32520965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band2.png"/>
          <p:cNvPicPr>
            <a:picLocks noChangeAspect="1"/>
          </p:cNvPicPr>
          <p:nvPr/>
        </p:nvPicPr>
        <p:blipFill>
          <a:blip r:embed="rId2"/>
          <a:stretch>
            <a:fillRect/>
          </a:stretch>
        </p:blipFill>
        <p:spPr>
          <a:xfrm>
            <a:off x="1115616" y="2499742"/>
            <a:ext cx="1152128" cy="1152128"/>
          </a:xfrm>
          <a:prstGeom prst="rect">
            <a:avLst/>
          </a:prstGeom>
        </p:spPr>
      </p:pic>
      <p:pic>
        <p:nvPicPr>
          <p:cNvPr id="4" name="图片 3" descr="wedict1.png"/>
          <p:cNvPicPr>
            <a:picLocks noChangeAspect="1"/>
          </p:cNvPicPr>
          <p:nvPr/>
        </p:nvPicPr>
        <p:blipFill>
          <a:blip r:embed="rId3"/>
          <a:stretch>
            <a:fillRect/>
          </a:stretch>
        </p:blipFill>
        <p:spPr>
          <a:xfrm>
            <a:off x="2555776" y="2499742"/>
            <a:ext cx="1152128" cy="1152128"/>
          </a:xfrm>
          <a:prstGeom prst="rect">
            <a:avLst/>
          </a:prstGeom>
        </p:spPr>
      </p:pic>
      <p:pic>
        <p:nvPicPr>
          <p:cNvPr id="5" name="图片 4" descr="games1.png"/>
          <p:cNvPicPr>
            <a:picLocks noChangeAspect="1"/>
          </p:cNvPicPr>
          <p:nvPr/>
        </p:nvPicPr>
        <p:blipFill>
          <a:blip r:embed="rId4"/>
          <a:stretch>
            <a:fillRect/>
          </a:stretch>
        </p:blipFill>
        <p:spPr>
          <a:xfrm>
            <a:off x="3995936" y="2499742"/>
            <a:ext cx="1152128" cy="1152128"/>
          </a:xfrm>
          <a:prstGeom prst="rect">
            <a:avLst/>
          </a:prstGeom>
        </p:spPr>
      </p:pic>
      <p:pic>
        <p:nvPicPr>
          <p:cNvPr id="6" name="图片 5" descr="isms2.png"/>
          <p:cNvPicPr>
            <a:picLocks noChangeAspect="1"/>
          </p:cNvPicPr>
          <p:nvPr/>
        </p:nvPicPr>
        <p:blipFill>
          <a:blip r:embed="rId5"/>
          <a:stretch>
            <a:fillRect/>
          </a:stretch>
        </p:blipFill>
        <p:spPr>
          <a:xfrm>
            <a:off x="5436096" y="2499742"/>
            <a:ext cx="1152128" cy="1152128"/>
          </a:xfrm>
          <a:prstGeom prst="rect">
            <a:avLst/>
          </a:prstGeom>
        </p:spPr>
      </p:pic>
      <p:pic>
        <p:nvPicPr>
          <p:cNvPr id="7" name="图片 6" descr="todolist.png"/>
          <p:cNvPicPr>
            <a:picLocks noChangeAspect="1"/>
          </p:cNvPicPr>
          <p:nvPr/>
        </p:nvPicPr>
        <p:blipFill>
          <a:blip r:embed="rId6"/>
          <a:stretch>
            <a:fillRect/>
          </a:stretch>
        </p:blipFill>
        <p:spPr>
          <a:xfrm>
            <a:off x="6876256" y="2499742"/>
            <a:ext cx="1152128" cy="1152128"/>
          </a:xfrm>
          <a:prstGeom prst="rect">
            <a:avLst/>
          </a:prstGeom>
        </p:spPr>
      </p:pic>
      <p:sp>
        <p:nvSpPr>
          <p:cNvPr id="8" name="矩形 7"/>
          <p:cNvSpPr/>
          <p:nvPr/>
        </p:nvSpPr>
        <p:spPr>
          <a:xfrm>
            <a:off x="35496" y="0"/>
            <a:ext cx="3960440" cy="841602"/>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4000" b="1" dirty="0" smtClean="0"/>
              <a:t>合适工作的考虑</a:t>
            </a:r>
            <a:endParaRPr lang="zh-CN" altLang="en-US" sz="4000" b="1" dirty="0"/>
          </a:p>
        </p:txBody>
      </p:sp>
      <p:sp>
        <p:nvSpPr>
          <p:cNvPr id="10" name="TextBox 9"/>
          <p:cNvSpPr txBox="1"/>
          <p:nvPr/>
        </p:nvSpPr>
        <p:spPr>
          <a:xfrm>
            <a:off x="1187624" y="1995686"/>
            <a:ext cx="864096"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rPr>
              <a:t>人</a:t>
            </a:r>
            <a:endParaRPr lang="zh-CN" altLang="en-US" b="1" dirty="0">
              <a:solidFill>
                <a:schemeClr val="tx1">
                  <a:lumMod val="65000"/>
                  <a:lumOff val="35000"/>
                </a:schemeClr>
              </a:solidFill>
            </a:endParaRPr>
          </a:p>
        </p:txBody>
      </p:sp>
      <p:sp>
        <p:nvSpPr>
          <p:cNvPr id="11" name="TextBox 10"/>
          <p:cNvSpPr txBox="1"/>
          <p:nvPr/>
        </p:nvSpPr>
        <p:spPr>
          <a:xfrm>
            <a:off x="2699792" y="1995686"/>
            <a:ext cx="864096" cy="369332"/>
          </a:xfrm>
          <a:prstGeom prst="rect">
            <a:avLst/>
          </a:prstGeom>
          <a:noFill/>
        </p:spPr>
        <p:txBody>
          <a:bodyPr wrap="square" rtlCol="0">
            <a:spAutoFit/>
          </a:bodyPr>
          <a:lstStyle/>
          <a:p>
            <a:pPr algn="ctr"/>
            <a:r>
              <a:rPr lang="zh-CN" altLang="en-US" b="1" dirty="0">
                <a:solidFill>
                  <a:schemeClr val="tx1">
                    <a:lumMod val="65000"/>
                    <a:lumOff val="35000"/>
                  </a:schemeClr>
                </a:solidFill>
              </a:rPr>
              <a:t>机遇</a:t>
            </a:r>
          </a:p>
        </p:txBody>
      </p:sp>
      <p:sp>
        <p:nvSpPr>
          <p:cNvPr id="12" name="TextBox 11"/>
          <p:cNvSpPr txBox="1"/>
          <p:nvPr/>
        </p:nvSpPr>
        <p:spPr>
          <a:xfrm>
            <a:off x="4139952" y="1995686"/>
            <a:ext cx="864096" cy="369332"/>
          </a:xfrm>
          <a:prstGeom prst="rect">
            <a:avLst/>
          </a:prstGeom>
          <a:noFill/>
        </p:spPr>
        <p:txBody>
          <a:bodyPr wrap="square" rtlCol="0">
            <a:spAutoFit/>
          </a:bodyPr>
          <a:lstStyle/>
          <a:p>
            <a:pPr algn="ctr"/>
            <a:r>
              <a:rPr lang="zh-CN" altLang="en-US" b="1" dirty="0">
                <a:solidFill>
                  <a:schemeClr val="tx1">
                    <a:lumMod val="65000"/>
                    <a:lumOff val="35000"/>
                  </a:schemeClr>
                </a:solidFill>
              </a:rPr>
              <a:t>未来</a:t>
            </a:r>
          </a:p>
        </p:txBody>
      </p:sp>
      <p:sp>
        <p:nvSpPr>
          <p:cNvPr id="13" name="TextBox 12"/>
          <p:cNvSpPr txBox="1"/>
          <p:nvPr/>
        </p:nvSpPr>
        <p:spPr>
          <a:xfrm>
            <a:off x="5508104" y="1995686"/>
            <a:ext cx="1008112" cy="369332"/>
          </a:xfrm>
          <a:prstGeom prst="rect">
            <a:avLst/>
          </a:prstGeom>
          <a:noFill/>
        </p:spPr>
        <p:txBody>
          <a:bodyPr wrap="square" rtlCol="0">
            <a:spAutoFit/>
          </a:bodyPr>
          <a:lstStyle/>
          <a:p>
            <a:pPr algn="ctr"/>
            <a:r>
              <a:rPr lang="zh-CN" altLang="en-US" b="1" dirty="0">
                <a:solidFill>
                  <a:schemeClr val="tx1">
                    <a:lumMod val="65000"/>
                    <a:lumOff val="35000"/>
                  </a:schemeClr>
                </a:solidFill>
              </a:rPr>
              <a:t>主导权</a:t>
            </a:r>
          </a:p>
        </p:txBody>
      </p:sp>
      <p:sp>
        <p:nvSpPr>
          <p:cNvPr id="15" name="TextBox 14"/>
          <p:cNvSpPr txBox="1"/>
          <p:nvPr/>
        </p:nvSpPr>
        <p:spPr>
          <a:xfrm>
            <a:off x="6876257" y="1995686"/>
            <a:ext cx="1152127"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rPr>
              <a:t>工作内容</a:t>
            </a:r>
            <a:endParaRPr lang="zh-CN" altLang="en-US" b="1" dirty="0">
              <a:solidFill>
                <a:schemeClr val="tx1">
                  <a:lumMod val="65000"/>
                  <a:lumOff val="35000"/>
                </a:schemeClr>
              </a:solidFill>
            </a:endParaRPr>
          </a:p>
        </p:txBody>
      </p:sp>
      <p:sp>
        <p:nvSpPr>
          <p:cNvPr id="16" name="灯片编号占位符 15"/>
          <p:cNvSpPr>
            <a:spLocks noGrp="1"/>
          </p:cNvSpPr>
          <p:nvPr>
            <p:ph type="sldNum" sz="quarter" idx="12"/>
          </p:nvPr>
        </p:nvSpPr>
        <p:spPr/>
        <p:txBody>
          <a:bodyPr/>
          <a:lstStyle/>
          <a:p>
            <a:fld id="{0C913308-F349-4B6D-A68A-DD1791B4A57B}" type="slidenum">
              <a:rPr lang="zh-CN" altLang="en-US" smtClean="0"/>
              <a:pPr/>
              <a:t>45</a:t>
            </a:fld>
            <a:endParaRPr lang="zh-CN" altLang="en-US" dirty="0"/>
          </a:p>
        </p:txBody>
      </p:sp>
    </p:spTree>
    <p:extLst>
      <p:ext uri="{BB962C8B-B14F-4D97-AF65-F5344CB8AC3E}">
        <p14:creationId xmlns:p14="http://schemas.microsoft.com/office/powerpoint/2010/main" val="2727967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46</a:t>
            </a:fld>
            <a:endParaRPr lang="zh-CN" altLang="en-US" dirty="0"/>
          </a:p>
        </p:txBody>
      </p:sp>
      <p:sp>
        <p:nvSpPr>
          <p:cNvPr id="3" name="矩形 2"/>
          <p:cNvSpPr/>
          <p:nvPr/>
        </p:nvSpPr>
        <p:spPr>
          <a:xfrm>
            <a:off x="5649" y="0"/>
            <a:ext cx="1397999" cy="841602"/>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4000" b="1" dirty="0" smtClean="0"/>
              <a:t>晋升</a:t>
            </a:r>
            <a:endParaRPr lang="zh-CN" altLang="en-US" sz="4000" b="1" dirty="0"/>
          </a:p>
        </p:txBody>
      </p:sp>
      <p:sp>
        <p:nvSpPr>
          <p:cNvPr id="4" name="矩形 3"/>
          <p:cNvSpPr/>
          <p:nvPr/>
        </p:nvSpPr>
        <p:spPr>
          <a:xfrm>
            <a:off x="3099896" y="2787774"/>
            <a:ext cx="3416320" cy="646331"/>
          </a:xfrm>
          <a:prstGeom prst="rect">
            <a:avLst/>
          </a:prstGeom>
          <a:effectLst>
            <a:reflection blurRad="6350" stA="50000" endA="300" endPos="55000" dir="5400000" sy="-100000" algn="bl" rotWithShape="0"/>
          </a:effectLst>
        </p:spPr>
        <p:txBody>
          <a:bodyPr wrap="none">
            <a:spAutoFit/>
          </a:bodyPr>
          <a:lstStyle/>
          <a:p>
            <a:pPr algn="ctr"/>
            <a:r>
              <a:rPr lang="zh-CN" altLang="en-US" sz="3600" b="1" dirty="0" smtClean="0"/>
              <a:t>令人</a:t>
            </a:r>
            <a:r>
              <a:rPr lang="zh-CN" altLang="en-US" sz="3600" b="1" dirty="0"/>
              <a:t>叹服的力量</a:t>
            </a:r>
          </a:p>
        </p:txBody>
      </p:sp>
      <p:sp>
        <p:nvSpPr>
          <p:cNvPr id="5" name="TextBox 4"/>
          <p:cNvSpPr txBox="1"/>
          <p:nvPr/>
        </p:nvSpPr>
        <p:spPr>
          <a:xfrm>
            <a:off x="3099896" y="2211710"/>
            <a:ext cx="824032" cy="523220"/>
          </a:xfrm>
          <a:prstGeom prst="rect">
            <a:avLst/>
          </a:prstGeom>
          <a:noFill/>
        </p:spPr>
        <p:txBody>
          <a:bodyPr wrap="square" rtlCol="0">
            <a:spAutoFit/>
          </a:bodyPr>
          <a:lstStyle/>
          <a:p>
            <a:pPr algn="ctr"/>
            <a:r>
              <a:rPr lang="en-US" altLang="zh-CN" sz="2800" b="1" dirty="0" smtClean="0">
                <a:solidFill>
                  <a:srgbClr val="FF0000"/>
                </a:solidFill>
                <a:latin typeface="Bodoni MT Black" pitchFamily="18" charset="0"/>
              </a:rPr>
              <a:t>#1</a:t>
            </a:r>
            <a:endParaRPr lang="zh-CN" altLang="en-US" sz="2800" b="1" dirty="0">
              <a:solidFill>
                <a:srgbClr val="FF0000"/>
              </a:solidFill>
              <a:latin typeface="Bodoni MT Black" pitchFamily="18" charset="0"/>
            </a:endParaRPr>
          </a:p>
        </p:txBody>
      </p:sp>
    </p:spTree>
    <p:extLst>
      <p:ext uri="{BB962C8B-B14F-4D97-AF65-F5344CB8AC3E}">
        <p14:creationId xmlns:p14="http://schemas.microsoft.com/office/powerpoint/2010/main" val="1105205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47</a:t>
            </a:fld>
            <a:endParaRPr lang="zh-CN" altLang="en-US" dirty="0"/>
          </a:p>
        </p:txBody>
      </p:sp>
      <p:sp>
        <p:nvSpPr>
          <p:cNvPr id="3" name="矩形 2"/>
          <p:cNvSpPr/>
          <p:nvPr/>
        </p:nvSpPr>
        <p:spPr>
          <a:xfrm>
            <a:off x="0" y="4155926"/>
            <a:ext cx="7772297" cy="646331"/>
          </a:xfrm>
          <a:prstGeom prst="rect">
            <a:avLst/>
          </a:prstGeom>
          <a:solidFill>
            <a:srgbClr val="FFFFFF">
              <a:alpha val="49020"/>
            </a:srgbClr>
          </a:solidFill>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zh-CN" altLang="en-US" sz="3600" b="1" dirty="0" smtClean="0"/>
              <a:t> </a:t>
            </a:r>
            <a:r>
              <a:rPr lang="en-US" altLang="zh-CN" sz="3600" b="1" dirty="0" smtClean="0">
                <a:solidFill>
                  <a:srgbClr val="FF0000"/>
                </a:solidFill>
                <a:latin typeface="Bodoni MT Black" pitchFamily="18" charset="0"/>
              </a:rPr>
              <a:t>#2 </a:t>
            </a:r>
            <a:r>
              <a:rPr lang="zh-CN" altLang="en-US" sz="3600" b="1" dirty="0" smtClean="0"/>
              <a:t>你最大的敌人就是你自己</a:t>
            </a:r>
            <a:endParaRPr lang="zh-CN" altLang="en-US" sz="3600" b="1" dirty="0"/>
          </a:p>
        </p:txBody>
      </p:sp>
    </p:spTree>
    <p:extLst>
      <p:ext uri="{BB962C8B-B14F-4D97-AF65-F5344CB8AC3E}">
        <p14:creationId xmlns:p14="http://schemas.microsoft.com/office/powerpoint/2010/main" val="5014025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48</a:t>
            </a:fld>
            <a:endParaRPr lang="zh-CN" altLang="en-US" dirty="0"/>
          </a:p>
        </p:txBody>
      </p:sp>
      <p:pic>
        <p:nvPicPr>
          <p:cNvPr id="3" name="图片 2"/>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l="15147" r="16290"/>
          <a:stretch/>
        </p:blipFill>
        <p:spPr>
          <a:xfrm rot="1045822">
            <a:off x="3658990" y="29274"/>
            <a:ext cx="3505797" cy="5018624"/>
          </a:xfrm>
          <a:prstGeom prst="rect">
            <a:avLst/>
          </a:prstGeom>
        </p:spPr>
      </p:pic>
      <p:sp>
        <p:nvSpPr>
          <p:cNvPr id="5" name="TextBox 4"/>
          <p:cNvSpPr txBox="1"/>
          <p:nvPr/>
        </p:nvSpPr>
        <p:spPr>
          <a:xfrm>
            <a:off x="22595" y="726032"/>
            <a:ext cx="720080" cy="523220"/>
          </a:xfrm>
          <a:prstGeom prst="rect">
            <a:avLst/>
          </a:prstGeom>
          <a:noFill/>
        </p:spPr>
        <p:txBody>
          <a:bodyPr wrap="square" rtlCol="0">
            <a:spAutoFit/>
          </a:bodyPr>
          <a:lstStyle/>
          <a:p>
            <a:pPr lvl="0" algn="ctr"/>
            <a:r>
              <a:rPr lang="en-US" altLang="zh-CN" sz="2800" b="1" dirty="0" smtClean="0">
                <a:solidFill>
                  <a:srgbClr val="FF0000"/>
                </a:solidFill>
                <a:latin typeface="Bodoni MT Black" pitchFamily="18" charset="0"/>
              </a:rPr>
              <a:t>#3 </a:t>
            </a:r>
            <a:endParaRPr lang="en-US" altLang="zh-CN" sz="3600" b="1" dirty="0">
              <a:solidFill>
                <a:prstClr val="black"/>
              </a:solidFill>
            </a:endParaRPr>
          </a:p>
        </p:txBody>
      </p:sp>
      <p:cxnSp>
        <p:nvCxnSpPr>
          <p:cNvPr id="6" name="直接连接符 5"/>
          <p:cNvCxnSpPr/>
          <p:nvPr/>
        </p:nvCxnSpPr>
        <p:spPr>
          <a:xfrm>
            <a:off x="0" y="1419622"/>
            <a:ext cx="4572000" cy="0"/>
          </a:xfrm>
          <a:prstGeom prst="line">
            <a:avLst/>
          </a:prstGeom>
          <a:ln>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0" y="3219822"/>
            <a:ext cx="4572000" cy="0"/>
          </a:xfrm>
          <a:prstGeom prst="line">
            <a:avLst/>
          </a:prstGeom>
          <a:ln>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595" y="1442559"/>
            <a:ext cx="4644008" cy="1815882"/>
          </a:xfrm>
          <a:prstGeom prst="rect">
            <a:avLst/>
          </a:prstGeom>
          <a:noFill/>
        </p:spPr>
        <p:txBody>
          <a:bodyPr wrap="square" rtlCol="0">
            <a:spAutoFit/>
          </a:bodyPr>
          <a:lstStyle/>
          <a:p>
            <a:pPr>
              <a:lnSpc>
                <a:spcPct val="200000"/>
              </a:lnSpc>
            </a:pPr>
            <a:r>
              <a:rPr lang="zh-CN" altLang="en-US" sz="2800" b="1" dirty="0" smtClean="0">
                <a:solidFill>
                  <a:schemeClr val="tx1">
                    <a:lumMod val="75000"/>
                    <a:lumOff val="25000"/>
                  </a:schemeClr>
                </a:solidFill>
              </a:rPr>
              <a:t>不要让老板因为你的行为或人际关系消耗他的政治资本</a:t>
            </a:r>
            <a:endParaRPr lang="zh-CN" altLang="en-US" sz="2800" b="1" dirty="0">
              <a:solidFill>
                <a:schemeClr val="tx1">
                  <a:lumMod val="75000"/>
                  <a:lumOff val="25000"/>
                </a:schemeClr>
              </a:solidFill>
            </a:endParaRPr>
          </a:p>
        </p:txBody>
      </p:sp>
    </p:spTree>
    <p:extLst>
      <p:ext uri="{BB962C8B-B14F-4D97-AF65-F5344CB8AC3E}">
        <p14:creationId xmlns:p14="http://schemas.microsoft.com/office/powerpoint/2010/main" val="26092770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49</a:t>
            </a:fld>
            <a:endParaRPr lang="zh-CN" altLang="en-US" dirty="0"/>
          </a:p>
        </p:txBody>
      </p:sp>
      <p:sp>
        <p:nvSpPr>
          <p:cNvPr id="3" name="TextBox 2"/>
          <p:cNvSpPr txBox="1"/>
          <p:nvPr/>
        </p:nvSpPr>
        <p:spPr>
          <a:xfrm>
            <a:off x="22593" y="195486"/>
            <a:ext cx="3440483" cy="646331"/>
          </a:xfrm>
          <a:prstGeom prst="rect">
            <a:avLst/>
          </a:prstGeom>
          <a:noFill/>
        </p:spPr>
        <p:txBody>
          <a:bodyPr wrap="square" rtlCol="0">
            <a:spAutoFit/>
          </a:bodyPr>
          <a:lstStyle/>
          <a:p>
            <a:pPr lvl="0" algn="ctr"/>
            <a:r>
              <a:rPr lang="en-US" altLang="zh-CN" sz="2800" b="1" dirty="0" smtClean="0">
                <a:solidFill>
                  <a:srgbClr val="FF0000"/>
                </a:solidFill>
                <a:latin typeface="Bodoni MT Black" pitchFamily="18" charset="0"/>
              </a:rPr>
              <a:t>#4 </a:t>
            </a:r>
            <a:r>
              <a:rPr lang="en-US" altLang="zh-CN" sz="3600" b="1" dirty="0" smtClean="0"/>
              <a:t>4</a:t>
            </a:r>
            <a:r>
              <a:rPr lang="zh-CN" altLang="en-US" sz="3600" b="1" dirty="0" smtClean="0"/>
              <a:t>要</a:t>
            </a:r>
            <a:r>
              <a:rPr lang="en-US" altLang="zh-CN" sz="3600" b="1" dirty="0" smtClean="0"/>
              <a:t>1</a:t>
            </a:r>
            <a:r>
              <a:rPr lang="zh-CN" altLang="en-US" sz="3600" b="1" dirty="0" smtClean="0"/>
              <a:t>不要</a:t>
            </a:r>
            <a:endParaRPr lang="en-US" altLang="zh-CN" sz="4400" b="1" dirty="0">
              <a:solidFill>
                <a:prstClr val="black"/>
              </a:solidFill>
            </a:endParaRPr>
          </a:p>
        </p:txBody>
      </p:sp>
      <p:grpSp>
        <p:nvGrpSpPr>
          <p:cNvPr id="5" name="组合 4"/>
          <p:cNvGrpSpPr/>
          <p:nvPr/>
        </p:nvGrpSpPr>
        <p:grpSpPr>
          <a:xfrm>
            <a:off x="1331640" y="987574"/>
            <a:ext cx="5328592" cy="3816424"/>
            <a:chOff x="1907704" y="1298292"/>
            <a:chExt cx="6096000" cy="4643529"/>
          </a:xfrm>
        </p:grpSpPr>
        <p:sp>
          <p:nvSpPr>
            <p:cNvPr id="6" name="矩形 5"/>
            <p:cNvSpPr/>
            <p:nvPr/>
          </p:nvSpPr>
          <p:spPr>
            <a:xfrm>
              <a:off x="1907704" y="1992011"/>
              <a:ext cx="6096000" cy="2159304"/>
            </a:xfrm>
            <a:prstGeom prst="rect">
              <a:avLst/>
            </a:pr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 name="任意多边形 6"/>
            <p:cNvSpPr/>
            <p:nvPr/>
          </p:nvSpPr>
          <p:spPr>
            <a:xfrm>
              <a:off x="2212504" y="1298292"/>
              <a:ext cx="4267200" cy="825042"/>
            </a:xfrm>
            <a:custGeom>
              <a:avLst/>
              <a:gdLst>
                <a:gd name="connsiteX0" fmla="*/ 0 w 4267200"/>
                <a:gd name="connsiteY0" fmla="*/ 231245 h 1387440"/>
                <a:gd name="connsiteX1" fmla="*/ 231245 w 4267200"/>
                <a:gd name="connsiteY1" fmla="*/ 0 h 1387440"/>
                <a:gd name="connsiteX2" fmla="*/ 4035955 w 4267200"/>
                <a:gd name="connsiteY2" fmla="*/ 0 h 1387440"/>
                <a:gd name="connsiteX3" fmla="*/ 4267200 w 4267200"/>
                <a:gd name="connsiteY3" fmla="*/ 231245 h 1387440"/>
                <a:gd name="connsiteX4" fmla="*/ 4267200 w 4267200"/>
                <a:gd name="connsiteY4" fmla="*/ 1156195 h 1387440"/>
                <a:gd name="connsiteX5" fmla="*/ 4035955 w 4267200"/>
                <a:gd name="connsiteY5" fmla="*/ 1387440 h 1387440"/>
                <a:gd name="connsiteX6" fmla="*/ 231245 w 4267200"/>
                <a:gd name="connsiteY6" fmla="*/ 1387440 h 1387440"/>
                <a:gd name="connsiteX7" fmla="*/ 0 w 4267200"/>
                <a:gd name="connsiteY7" fmla="*/ 1156195 h 1387440"/>
                <a:gd name="connsiteX8" fmla="*/ 0 w 4267200"/>
                <a:gd name="connsiteY8" fmla="*/ 231245 h 1387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67200" h="1387440">
                  <a:moveTo>
                    <a:pt x="0" y="231245"/>
                  </a:moveTo>
                  <a:cubicBezTo>
                    <a:pt x="0" y="103532"/>
                    <a:pt x="103532" y="0"/>
                    <a:pt x="231245" y="0"/>
                  </a:cubicBezTo>
                  <a:lnTo>
                    <a:pt x="4035955" y="0"/>
                  </a:lnTo>
                  <a:cubicBezTo>
                    <a:pt x="4163668" y="0"/>
                    <a:pt x="4267200" y="103532"/>
                    <a:pt x="4267200" y="231245"/>
                  </a:cubicBezTo>
                  <a:lnTo>
                    <a:pt x="4267200" y="1156195"/>
                  </a:lnTo>
                  <a:cubicBezTo>
                    <a:pt x="4267200" y="1283908"/>
                    <a:pt x="4163668" y="1387440"/>
                    <a:pt x="4035955" y="1387440"/>
                  </a:cubicBezTo>
                  <a:lnTo>
                    <a:pt x="231245" y="1387440"/>
                  </a:lnTo>
                  <a:cubicBezTo>
                    <a:pt x="103532" y="1387440"/>
                    <a:pt x="0" y="1283908"/>
                    <a:pt x="0" y="1156195"/>
                  </a:cubicBezTo>
                  <a:lnTo>
                    <a:pt x="0" y="231245"/>
                  </a:lnTo>
                  <a:close/>
                </a:path>
              </a:pathLst>
            </a:custGeom>
          </p:spPr>
          <p:style>
            <a:lnRef idx="0">
              <a:schemeClr val="accent3"/>
            </a:lnRef>
            <a:fillRef idx="3">
              <a:schemeClr val="accent3"/>
            </a:fillRef>
            <a:effectRef idx="3">
              <a:schemeClr val="accent3"/>
            </a:effectRef>
            <a:fontRef idx="minor">
              <a:schemeClr val="lt1"/>
            </a:fontRef>
          </p:style>
          <p:txBody>
            <a:bodyPr spcFirstLastPara="0" vert="horz" wrap="square" lIns="229019" tIns="67729" rIns="229019" bIns="67729" numCol="1" spcCol="1270" anchor="ctr" anchorCtr="0">
              <a:noAutofit/>
            </a:bodyPr>
            <a:lstStyle/>
            <a:p>
              <a:pPr lvl="0" algn="l" defTabSz="2089150">
                <a:lnSpc>
                  <a:spcPct val="90000"/>
                </a:lnSpc>
                <a:spcBef>
                  <a:spcPct val="0"/>
                </a:spcBef>
                <a:spcAft>
                  <a:spcPct val="35000"/>
                </a:spcAft>
              </a:pPr>
              <a:r>
                <a:rPr lang="en-US" altLang="zh-CN" sz="2800" b="1" kern="1200" dirty="0" smtClean="0"/>
                <a:t>4</a:t>
              </a:r>
              <a:r>
                <a:rPr lang="zh-CN" altLang="en-US" sz="2800" b="1" kern="1200" dirty="0" smtClean="0"/>
                <a:t>要</a:t>
              </a:r>
              <a:endParaRPr lang="zh-CN" altLang="en-US" sz="2800" b="1" kern="1200" dirty="0"/>
            </a:p>
          </p:txBody>
        </p:sp>
        <p:sp>
          <p:nvSpPr>
            <p:cNvPr id="8" name="矩形 7"/>
            <p:cNvSpPr/>
            <p:nvPr/>
          </p:nvSpPr>
          <p:spPr>
            <a:xfrm>
              <a:off x="1907704" y="5020262"/>
              <a:ext cx="6096000" cy="921559"/>
            </a:xfrm>
            <a:prstGeom prst="rect">
              <a:avLst/>
            </a:pr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 name="任意多边形 8"/>
            <p:cNvSpPr/>
            <p:nvPr/>
          </p:nvSpPr>
          <p:spPr>
            <a:xfrm>
              <a:off x="2212504" y="4326544"/>
              <a:ext cx="4267200" cy="825041"/>
            </a:xfrm>
            <a:custGeom>
              <a:avLst/>
              <a:gdLst>
                <a:gd name="connsiteX0" fmla="*/ 0 w 4267200"/>
                <a:gd name="connsiteY0" fmla="*/ 231245 h 1387440"/>
                <a:gd name="connsiteX1" fmla="*/ 231245 w 4267200"/>
                <a:gd name="connsiteY1" fmla="*/ 0 h 1387440"/>
                <a:gd name="connsiteX2" fmla="*/ 4035955 w 4267200"/>
                <a:gd name="connsiteY2" fmla="*/ 0 h 1387440"/>
                <a:gd name="connsiteX3" fmla="*/ 4267200 w 4267200"/>
                <a:gd name="connsiteY3" fmla="*/ 231245 h 1387440"/>
                <a:gd name="connsiteX4" fmla="*/ 4267200 w 4267200"/>
                <a:gd name="connsiteY4" fmla="*/ 1156195 h 1387440"/>
                <a:gd name="connsiteX5" fmla="*/ 4035955 w 4267200"/>
                <a:gd name="connsiteY5" fmla="*/ 1387440 h 1387440"/>
                <a:gd name="connsiteX6" fmla="*/ 231245 w 4267200"/>
                <a:gd name="connsiteY6" fmla="*/ 1387440 h 1387440"/>
                <a:gd name="connsiteX7" fmla="*/ 0 w 4267200"/>
                <a:gd name="connsiteY7" fmla="*/ 1156195 h 1387440"/>
                <a:gd name="connsiteX8" fmla="*/ 0 w 4267200"/>
                <a:gd name="connsiteY8" fmla="*/ 231245 h 1387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67200" h="1387440">
                  <a:moveTo>
                    <a:pt x="0" y="231245"/>
                  </a:moveTo>
                  <a:cubicBezTo>
                    <a:pt x="0" y="103532"/>
                    <a:pt x="103532" y="0"/>
                    <a:pt x="231245" y="0"/>
                  </a:cubicBezTo>
                  <a:lnTo>
                    <a:pt x="4035955" y="0"/>
                  </a:lnTo>
                  <a:cubicBezTo>
                    <a:pt x="4163668" y="0"/>
                    <a:pt x="4267200" y="103532"/>
                    <a:pt x="4267200" y="231245"/>
                  </a:cubicBezTo>
                  <a:lnTo>
                    <a:pt x="4267200" y="1156195"/>
                  </a:lnTo>
                  <a:cubicBezTo>
                    <a:pt x="4267200" y="1283908"/>
                    <a:pt x="4163668" y="1387440"/>
                    <a:pt x="4035955" y="1387440"/>
                  </a:cubicBezTo>
                  <a:lnTo>
                    <a:pt x="231245" y="1387440"/>
                  </a:lnTo>
                  <a:cubicBezTo>
                    <a:pt x="103532" y="1387440"/>
                    <a:pt x="0" y="1283908"/>
                    <a:pt x="0" y="1156195"/>
                  </a:cubicBezTo>
                  <a:lnTo>
                    <a:pt x="0" y="231245"/>
                  </a:lnTo>
                  <a:close/>
                </a:path>
              </a:pathLst>
            </a:custGeom>
          </p:spPr>
          <p:style>
            <a:lnRef idx="0">
              <a:schemeClr val="accent3"/>
            </a:lnRef>
            <a:fillRef idx="3">
              <a:schemeClr val="accent3"/>
            </a:fillRef>
            <a:effectRef idx="3">
              <a:schemeClr val="accent3"/>
            </a:effectRef>
            <a:fontRef idx="minor">
              <a:schemeClr val="lt1"/>
            </a:fontRef>
          </p:style>
          <p:txBody>
            <a:bodyPr spcFirstLastPara="0" vert="horz" wrap="square" lIns="229019" tIns="67729" rIns="229019" bIns="67729" numCol="1" spcCol="1270" anchor="ctr" anchorCtr="0">
              <a:noAutofit/>
            </a:bodyPr>
            <a:lstStyle/>
            <a:p>
              <a:pPr lvl="0" algn="l" defTabSz="2089150">
                <a:lnSpc>
                  <a:spcPct val="90000"/>
                </a:lnSpc>
                <a:spcBef>
                  <a:spcPct val="0"/>
                </a:spcBef>
                <a:spcAft>
                  <a:spcPct val="35000"/>
                </a:spcAft>
              </a:pPr>
              <a:r>
                <a:rPr lang="en-US" altLang="zh-CN" sz="2800" b="1" kern="1200" dirty="0" smtClean="0"/>
                <a:t>1</a:t>
              </a:r>
              <a:r>
                <a:rPr lang="zh-CN" altLang="en-US" sz="2800" b="1" kern="1200" dirty="0" smtClean="0"/>
                <a:t>不要</a:t>
              </a:r>
              <a:endParaRPr lang="zh-CN" altLang="en-US" sz="2800" b="1" kern="1200" dirty="0"/>
            </a:p>
          </p:txBody>
        </p:sp>
      </p:grpSp>
      <p:sp>
        <p:nvSpPr>
          <p:cNvPr id="10" name="TextBox 9"/>
          <p:cNvSpPr txBox="1"/>
          <p:nvPr/>
        </p:nvSpPr>
        <p:spPr>
          <a:xfrm>
            <a:off x="1742834" y="1722170"/>
            <a:ext cx="3909286" cy="1569660"/>
          </a:xfrm>
          <a:prstGeom prst="rect">
            <a:avLst/>
          </a:prstGeom>
          <a:noFill/>
        </p:spPr>
        <p:txBody>
          <a:bodyPr wrap="square" rtlCol="0">
            <a:spAutoFit/>
          </a:bodyPr>
          <a:lstStyle/>
          <a:p>
            <a:pPr marL="285750" indent="-285750">
              <a:lnSpc>
                <a:spcPct val="150000"/>
              </a:lnSpc>
              <a:buFont typeface="Wingdings" pitchFamily="2" charset="2"/>
              <a:buChar char="p"/>
            </a:pPr>
            <a:r>
              <a:rPr lang="zh-CN" altLang="en-US" sz="1600" dirty="0" smtClean="0"/>
              <a:t>要管理好下属</a:t>
            </a:r>
            <a:endParaRPr lang="en-US" altLang="zh-CN" sz="1600" dirty="0" smtClean="0"/>
          </a:p>
          <a:p>
            <a:pPr marL="285750" indent="-285750">
              <a:lnSpc>
                <a:spcPct val="150000"/>
              </a:lnSpc>
              <a:buFont typeface="Wingdings" pitchFamily="2" charset="2"/>
              <a:buChar char="p"/>
            </a:pPr>
            <a:r>
              <a:rPr lang="zh-CN" altLang="en-US" sz="1600" dirty="0" smtClean="0"/>
              <a:t>要争取收到关注</a:t>
            </a:r>
            <a:endParaRPr lang="en-US" altLang="zh-CN" sz="1600" dirty="0" smtClean="0"/>
          </a:p>
          <a:p>
            <a:pPr marL="285750" indent="-285750">
              <a:lnSpc>
                <a:spcPct val="150000"/>
              </a:lnSpc>
              <a:buFont typeface="Wingdings" pitchFamily="2" charset="2"/>
              <a:buChar char="p"/>
            </a:pPr>
            <a:r>
              <a:rPr lang="zh-CN" altLang="en-US" sz="1600" dirty="0" smtClean="0"/>
              <a:t>要找寻导师</a:t>
            </a:r>
            <a:endParaRPr lang="en-US" altLang="zh-CN" sz="1600" dirty="0" smtClean="0"/>
          </a:p>
          <a:p>
            <a:pPr marL="285750" indent="-285750">
              <a:lnSpc>
                <a:spcPct val="150000"/>
              </a:lnSpc>
              <a:buFont typeface="Wingdings" pitchFamily="2" charset="2"/>
              <a:buChar char="p"/>
            </a:pPr>
            <a:r>
              <a:rPr lang="zh-CN" altLang="en-US" sz="1600" dirty="0" smtClean="0"/>
              <a:t>要保持积极向上</a:t>
            </a:r>
            <a:endParaRPr lang="zh-CN" altLang="en-US" sz="1600" dirty="0"/>
          </a:p>
        </p:txBody>
      </p:sp>
      <p:sp>
        <p:nvSpPr>
          <p:cNvPr id="11" name="TextBox 10"/>
          <p:cNvSpPr txBox="1"/>
          <p:nvPr/>
        </p:nvSpPr>
        <p:spPr>
          <a:xfrm>
            <a:off x="1742834" y="4242111"/>
            <a:ext cx="3909286" cy="417871"/>
          </a:xfrm>
          <a:prstGeom prst="rect">
            <a:avLst/>
          </a:prstGeom>
          <a:noFill/>
        </p:spPr>
        <p:txBody>
          <a:bodyPr wrap="square" rtlCol="0">
            <a:spAutoFit/>
          </a:bodyPr>
          <a:lstStyle/>
          <a:p>
            <a:pPr marL="285750" indent="-285750">
              <a:lnSpc>
                <a:spcPct val="150000"/>
              </a:lnSpc>
              <a:buFont typeface="Wingdings" pitchFamily="2" charset="2"/>
              <a:buChar char="p"/>
            </a:pPr>
            <a:r>
              <a:rPr lang="zh-CN" altLang="en-US" sz="1600" dirty="0" smtClean="0"/>
              <a:t>不要让自己被“挫折”打垮</a:t>
            </a:r>
            <a:endParaRPr lang="en-US" altLang="zh-CN" sz="1600" dirty="0" smtClean="0"/>
          </a:p>
        </p:txBody>
      </p:sp>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4542"/>
          <a:stretch/>
        </p:blipFill>
        <p:spPr>
          <a:xfrm>
            <a:off x="4359970" y="2032620"/>
            <a:ext cx="2300261" cy="1278018"/>
          </a:xfrm>
          <a:prstGeom prst="rect">
            <a:avLst/>
          </a:prstGeom>
        </p:spPr>
      </p:pic>
    </p:spTree>
    <p:extLst>
      <p:ext uri="{BB962C8B-B14F-4D97-AF65-F5344CB8AC3E}">
        <p14:creationId xmlns:p14="http://schemas.microsoft.com/office/powerpoint/2010/main" val="573055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12"/>
          <p:cNvSpPr/>
          <p:nvPr/>
        </p:nvSpPr>
        <p:spPr>
          <a:xfrm>
            <a:off x="137350" y="411510"/>
            <a:ext cx="8899146" cy="4032250"/>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7"/>
          <p:cNvSpPr/>
          <p:nvPr/>
        </p:nvSpPr>
        <p:spPr>
          <a:xfrm>
            <a:off x="259285" y="622648"/>
            <a:ext cx="2088356" cy="3024187"/>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5</a:t>
            </a:fld>
            <a:endParaRPr lang="zh-CN" altLang="en-US" dirty="0"/>
          </a:p>
        </p:txBody>
      </p:sp>
      <p:sp>
        <p:nvSpPr>
          <p:cNvPr id="7" name="TextBox 6"/>
          <p:cNvSpPr txBox="1"/>
          <p:nvPr/>
        </p:nvSpPr>
        <p:spPr>
          <a:xfrm>
            <a:off x="137350" y="4515966"/>
            <a:ext cx="1122282" cy="584775"/>
          </a:xfrm>
          <a:prstGeom prst="rect">
            <a:avLst/>
          </a:prstGeom>
          <a:noFill/>
        </p:spPr>
        <p:txBody>
          <a:bodyPr wrap="square" rtlCol="0">
            <a:spAutoFit/>
          </a:bodyPr>
          <a:lstStyle/>
          <a:p>
            <a:r>
              <a:rPr lang="zh-CN" altLang="en-US" sz="3200" b="1" dirty="0" smtClean="0">
                <a:solidFill>
                  <a:schemeClr val="bg1"/>
                </a:solidFill>
              </a:rPr>
              <a:t>目 录</a:t>
            </a:r>
            <a:endParaRPr lang="zh-CN" altLang="en-US" sz="3200" b="1" dirty="0">
              <a:solidFill>
                <a:schemeClr val="bg1"/>
              </a:solidFill>
            </a:endParaRPr>
          </a:p>
        </p:txBody>
      </p:sp>
      <p:sp>
        <p:nvSpPr>
          <p:cNvPr id="8" name="矩形 7"/>
          <p:cNvSpPr/>
          <p:nvPr/>
        </p:nvSpPr>
        <p:spPr>
          <a:xfrm>
            <a:off x="-5941168" y="5143500"/>
            <a:ext cx="4832945" cy="523220"/>
          </a:xfrm>
          <a:prstGeom prst="rect">
            <a:avLst/>
          </a:prstGeom>
        </p:spPr>
        <p:txBody>
          <a:bodyPr wrap="square">
            <a:spAutoFit/>
          </a:bodyPr>
          <a:lstStyle/>
          <a:p>
            <a:r>
              <a:rPr lang="en-US" altLang="zh-CN" sz="2800" b="1" dirty="0">
                <a:solidFill>
                  <a:prstClr val="white"/>
                </a:solidFill>
                <a:latin typeface="After Shok" pitchFamily="2" charset="0"/>
              </a:rPr>
              <a:t>contents</a:t>
            </a:r>
            <a:endParaRPr lang="zh-CN" altLang="en-US" sz="1600" dirty="0"/>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426" y="4486300"/>
            <a:ext cx="4961734" cy="749746"/>
          </a:xfrm>
          <a:prstGeom prst="rect">
            <a:avLst/>
          </a:prstGeom>
        </p:spPr>
      </p:pic>
      <p:sp>
        <p:nvSpPr>
          <p:cNvPr id="12" name="矩形​​ 3"/>
          <p:cNvSpPr/>
          <p:nvPr/>
        </p:nvSpPr>
        <p:spPr>
          <a:xfrm>
            <a:off x="2455937" y="627410"/>
            <a:ext cx="2123951" cy="3024188"/>
          </a:xfrm>
          <a:prstGeom prst="rect">
            <a:avLst/>
          </a:prstGeom>
          <a:solidFill>
            <a:srgbClr val="57D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4"/>
          <p:cNvSpPr/>
          <p:nvPr/>
        </p:nvSpPr>
        <p:spPr>
          <a:xfrm>
            <a:off x="4651897" y="627410"/>
            <a:ext cx="2092994" cy="302418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9"/>
          <p:cNvSpPr txBox="1">
            <a:spLocks noChangeArrowheads="1"/>
          </p:cNvSpPr>
          <p:nvPr/>
        </p:nvSpPr>
        <p:spPr bwMode="auto">
          <a:xfrm>
            <a:off x="1619672" y="798860"/>
            <a:ext cx="72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tx1">
                    <a:lumMod val="65000"/>
                    <a:lumOff val="35000"/>
                  </a:schemeClr>
                </a:solidFill>
                <a:latin typeface="Bodoni MT Black" pitchFamily="18" charset="0"/>
              </a:rPr>
              <a:t>01</a:t>
            </a:r>
            <a:endParaRPr lang="zh-CN" altLang="en-US" sz="3200" dirty="0">
              <a:solidFill>
                <a:schemeClr val="tx1">
                  <a:lumMod val="65000"/>
                  <a:lumOff val="35000"/>
                </a:schemeClr>
              </a:solidFill>
              <a:latin typeface="Bodoni MT Black" pitchFamily="18" charset="0"/>
            </a:endParaRPr>
          </a:p>
        </p:txBody>
      </p:sp>
      <p:sp>
        <p:nvSpPr>
          <p:cNvPr id="19" name="TextBox 10"/>
          <p:cNvSpPr txBox="1">
            <a:spLocks noChangeArrowheads="1"/>
          </p:cNvSpPr>
          <p:nvPr/>
        </p:nvSpPr>
        <p:spPr bwMode="auto">
          <a:xfrm>
            <a:off x="2587700" y="732185"/>
            <a:ext cx="723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a:solidFill>
                  <a:schemeClr val="bg1"/>
                </a:solidFill>
                <a:latin typeface="Bodoni MT Black" pitchFamily="18" charset="0"/>
              </a:rPr>
              <a:t>02</a:t>
            </a:r>
            <a:endParaRPr lang="zh-CN" altLang="en-US" sz="3200">
              <a:solidFill>
                <a:schemeClr val="bg1"/>
              </a:solidFill>
              <a:latin typeface="Bodoni MT Black" pitchFamily="18" charset="0"/>
            </a:endParaRPr>
          </a:p>
        </p:txBody>
      </p:sp>
      <p:sp>
        <p:nvSpPr>
          <p:cNvPr id="20" name="TextBox 11"/>
          <p:cNvSpPr txBox="1">
            <a:spLocks noChangeArrowheads="1"/>
          </p:cNvSpPr>
          <p:nvPr/>
        </p:nvSpPr>
        <p:spPr bwMode="auto">
          <a:xfrm>
            <a:off x="4710633" y="640110"/>
            <a:ext cx="7239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a:solidFill>
                  <a:schemeClr val="bg1"/>
                </a:solidFill>
                <a:latin typeface="Bodoni MT Black" pitchFamily="18" charset="0"/>
              </a:rPr>
              <a:t>03</a:t>
            </a:r>
            <a:endParaRPr lang="zh-CN" altLang="en-US" sz="3200" dirty="0">
              <a:solidFill>
                <a:schemeClr val="bg1"/>
              </a:solidFill>
              <a:latin typeface="Bodoni MT Black" pitchFamily="18" charset="0"/>
            </a:endParaRPr>
          </a:p>
        </p:txBody>
      </p:sp>
      <p:sp>
        <p:nvSpPr>
          <p:cNvPr id="21" name="矩形​​ 13"/>
          <p:cNvSpPr/>
          <p:nvPr/>
        </p:nvSpPr>
        <p:spPr>
          <a:xfrm>
            <a:off x="259285" y="3726258"/>
            <a:ext cx="2088356" cy="61500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矩形​​ 14"/>
          <p:cNvSpPr/>
          <p:nvPr/>
        </p:nvSpPr>
        <p:spPr>
          <a:xfrm>
            <a:off x="2446412" y="3726258"/>
            <a:ext cx="2133476" cy="6150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矩形​​ 15"/>
          <p:cNvSpPr/>
          <p:nvPr/>
        </p:nvSpPr>
        <p:spPr>
          <a:xfrm>
            <a:off x="4656659"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矩形​​ 4"/>
          <p:cNvSpPr/>
          <p:nvPr/>
        </p:nvSpPr>
        <p:spPr>
          <a:xfrm>
            <a:off x="6830620" y="627410"/>
            <a:ext cx="2092994" cy="30241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TextBox 11"/>
          <p:cNvSpPr txBox="1">
            <a:spLocks noChangeArrowheads="1"/>
          </p:cNvSpPr>
          <p:nvPr/>
        </p:nvSpPr>
        <p:spPr bwMode="auto">
          <a:xfrm>
            <a:off x="6889356" y="640110"/>
            <a:ext cx="7232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3200" dirty="0" smtClean="0">
                <a:solidFill>
                  <a:schemeClr val="bg1"/>
                </a:solidFill>
                <a:latin typeface="Bodoni MT Black" pitchFamily="18" charset="0"/>
              </a:rPr>
              <a:t>04</a:t>
            </a:r>
            <a:endParaRPr lang="zh-CN" altLang="en-US" sz="3200" dirty="0">
              <a:solidFill>
                <a:schemeClr val="bg1"/>
              </a:solidFill>
              <a:latin typeface="Bodoni MT Black" pitchFamily="18" charset="0"/>
            </a:endParaRPr>
          </a:p>
        </p:txBody>
      </p:sp>
      <p:sp>
        <p:nvSpPr>
          <p:cNvPr id="31" name="矩形​​ 15"/>
          <p:cNvSpPr/>
          <p:nvPr/>
        </p:nvSpPr>
        <p:spPr>
          <a:xfrm>
            <a:off x="6835382" y="3726258"/>
            <a:ext cx="2088232" cy="615007"/>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extBox 1"/>
          <p:cNvSpPr txBox="1"/>
          <p:nvPr/>
        </p:nvSpPr>
        <p:spPr>
          <a:xfrm>
            <a:off x="259285" y="3795886"/>
            <a:ext cx="2088356" cy="461665"/>
          </a:xfrm>
          <a:prstGeom prst="rect">
            <a:avLst/>
          </a:prstGeom>
          <a:noFill/>
        </p:spPr>
        <p:txBody>
          <a:bodyPr wrap="square" rtlCol="0">
            <a:spAutoFit/>
          </a:bodyPr>
          <a:lstStyle/>
          <a:p>
            <a:pPr algn="ctr"/>
            <a:r>
              <a:rPr lang="zh-CN" altLang="en-US" sz="2400" b="1" dirty="0" smtClean="0">
                <a:solidFill>
                  <a:schemeClr val="bg1"/>
                </a:solidFill>
              </a:rPr>
              <a:t>了解相关基础</a:t>
            </a:r>
            <a:endParaRPr lang="zh-CN" altLang="en-US" sz="2400" b="1" dirty="0">
              <a:solidFill>
                <a:schemeClr val="bg1"/>
              </a:solidFill>
            </a:endParaRPr>
          </a:p>
        </p:txBody>
      </p:sp>
      <p:sp>
        <p:nvSpPr>
          <p:cNvPr id="32" name="TextBox 31"/>
          <p:cNvSpPr txBox="1"/>
          <p:nvPr/>
        </p:nvSpPr>
        <p:spPr>
          <a:xfrm>
            <a:off x="2446412"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公司内部整合</a:t>
            </a:r>
            <a:endParaRPr lang="zh-CN" altLang="en-US" sz="2400" b="1" dirty="0">
              <a:solidFill>
                <a:schemeClr val="tx1">
                  <a:lumMod val="85000"/>
                  <a:lumOff val="15000"/>
                </a:schemeClr>
              </a:solidFill>
            </a:endParaRPr>
          </a:p>
        </p:txBody>
      </p:sp>
      <p:sp>
        <p:nvSpPr>
          <p:cNvPr id="33" name="TextBox 32"/>
          <p:cNvSpPr txBox="1"/>
          <p:nvPr/>
        </p:nvSpPr>
        <p:spPr>
          <a:xfrm>
            <a:off x="4656659" y="3795886"/>
            <a:ext cx="2088356" cy="461665"/>
          </a:xfrm>
          <a:prstGeom prst="rect">
            <a:avLst/>
          </a:prstGeom>
          <a:noFill/>
        </p:spPr>
        <p:txBody>
          <a:bodyPr wrap="square" rtlCol="0">
            <a:spAutoFit/>
          </a:bodyPr>
          <a:lstStyle/>
          <a:p>
            <a:pPr algn="ctr"/>
            <a:r>
              <a:rPr lang="zh-CN" altLang="en-US" sz="2400" b="1" dirty="0">
                <a:solidFill>
                  <a:schemeClr val="tx1">
                    <a:lumMod val="85000"/>
                    <a:lumOff val="15000"/>
                  </a:schemeClr>
                </a:solidFill>
              </a:rPr>
              <a:t>企业</a:t>
            </a:r>
            <a:r>
              <a:rPr lang="zh-CN" altLang="en-US" sz="2400" b="1" dirty="0" smtClean="0">
                <a:solidFill>
                  <a:schemeClr val="tx1">
                    <a:lumMod val="85000"/>
                    <a:lumOff val="15000"/>
                  </a:schemeClr>
                </a:solidFill>
              </a:rPr>
              <a:t>赢得竞争</a:t>
            </a:r>
            <a:endParaRPr lang="zh-CN" altLang="en-US" sz="2400" b="1" dirty="0">
              <a:solidFill>
                <a:schemeClr val="tx1">
                  <a:lumMod val="85000"/>
                  <a:lumOff val="15000"/>
                </a:schemeClr>
              </a:solidFill>
            </a:endParaRPr>
          </a:p>
        </p:txBody>
      </p:sp>
      <p:sp>
        <p:nvSpPr>
          <p:cNvPr id="34" name="TextBox 33"/>
          <p:cNvSpPr txBox="1"/>
          <p:nvPr/>
        </p:nvSpPr>
        <p:spPr>
          <a:xfrm>
            <a:off x="6804248" y="3795886"/>
            <a:ext cx="2088356"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rPr>
              <a:t>个人职业生涯</a:t>
            </a:r>
            <a:endParaRPr lang="zh-CN" altLang="en-US" sz="2400" b="1" dirty="0">
              <a:solidFill>
                <a:schemeClr val="tx1">
                  <a:lumMod val="85000"/>
                  <a:lumOff val="15000"/>
                </a:schemeClr>
              </a:solidFill>
            </a:endParaRPr>
          </a:p>
        </p:txBody>
      </p:sp>
    </p:spTree>
    <p:extLst>
      <p:ext uri="{BB962C8B-B14F-4D97-AF65-F5344CB8AC3E}">
        <p14:creationId xmlns:p14="http://schemas.microsoft.com/office/powerpoint/2010/main" val="502202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50</a:t>
            </a:fld>
            <a:endParaRPr lang="zh-CN" altLang="en-US" dirty="0"/>
          </a:p>
        </p:txBody>
      </p:sp>
      <p:sp>
        <p:nvSpPr>
          <p:cNvPr id="3" name="矩形 2"/>
          <p:cNvSpPr/>
          <p:nvPr/>
        </p:nvSpPr>
        <p:spPr>
          <a:xfrm>
            <a:off x="5649" y="1851670"/>
            <a:ext cx="9138351" cy="1417666"/>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4000" b="1" dirty="0" smtClean="0"/>
              <a:t>无论遇到多么糟糕的老板</a:t>
            </a:r>
            <a:endParaRPr lang="en-US" altLang="zh-CN" sz="4000" b="1" dirty="0" smtClean="0"/>
          </a:p>
          <a:p>
            <a:pPr algn="ctr"/>
            <a:r>
              <a:rPr lang="zh-CN" altLang="en-US" sz="4000" b="1" dirty="0" smtClean="0"/>
              <a:t>不要让自己成为一名“受害者”</a:t>
            </a:r>
            <a:endParaRPr lang="zh-CN" altLang="en-US" sz="4000" b="1" dirty="0"/>
          </a:p>
        </p:txBody>
      </p:sp>
    </p:spTree>
    <p:extLst>
      <p:ext uri="{BB962C8B-B14F-4D97-AF65-F5344CB8AC3E}">
        <p14:creationId xmlns:p14="http://schemas.microsoft.com/office/powerpoint/2010/main" val="17733442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51</a:t>
            </a:fld>
            <a:endParaRPr lang="zh-CN" altLang="en-US" dirty="0"/>
          </a:p>
        </p:txBody>
      </p:sp>
      <p:grpSp>
        <p:nvGrpSpPr>
          <p:cNvPr id="4" name="组合 3"/>
          <p:cNvGrpSpPr/>
          <p:nvPr/>
        </p:nvGrpSpPr>
        <p:grpSpPr>
          <a:xfrm>
            <a:off x="107504" y="1305406"/>
            <a:ext cx="4653343" cy="3210560"/>
            <a:chOff x="1542706" y="539750"/>
            <a:chExt cx="6058586" cy="4064000"/>
          </a:xfrm>
        </p:grpSpPr>
        <p:sp>
          <p:nvSpPr>
            <p:cNvPr id="5" name="减号 4"/>
            <p:cNvSpPr/>
            <p:nvPr/>
          </p:nvSpPr>
          <p:spPr>
            <a:xfrm rot="21300000">
              <a:off x="1542706" y="2224850"/>
              <a:ext cx="6058586" cy="693799"/>
            </a:xfrm>
            <a:prstGeom prst="mathMinus">
              <a:avLst/>
            </a:prstGeom>
            <a:scene3d>
              <a:camera prst="orthographicFront"/>
              <a:lightRig rig="flat" dir="t"/>
            </a:scene3d>
            <a:sp3d z="190500" prstMaterial="plastic">
              <a:bevelT w="120900" h="88900"/>
              <a:bevelB w="88900" h="31750" prst="angle"/>
            </a:sp3d>
          </p:spPr>
          <p:style>
            <a:lnRef idx="0">
              <a:schemeClr val="lt1">
                <a:hueOff val="0"/>
                <a:satOff val="0"/>
                <a:lumOff val="0"/>
                <a:alphaOff val="0"/>
              </a:schemeClr>
            </a:lnRef>
            <a:fillRef idx="1">
              <a:schemeClr val="accent2">
                <a:tint val="40000"/>
                <a:hueOff val="0"/>
                <a:satOff val="0"/>
                <a:lumOff val="0"/>
                <a:alphaOff val="0"/>
              </a:schemeClr>
            </a:fillRef>
            <a:effectRef idx="3">
              <a:schemeClr val="accent2">
                <a:tint val="40000"/>
                <a:hueOff val="0"/>
                <a:satOff val="0"/>
                <a:lumOff val="0"/>
                <a:alphaOff val="0"/>
              </a:schemeClr>
            </a:effectRef>
            <a:fontRef idx="minor">
              <a:schemeClr val="dk1">
                <a:hueOff val="0"/>
                <a:satOff val="0"/>
                <a:lumOff val="0"/>
                <a:alphaOff val="0"/>
              </a:schemeClr>
            </a:fontRef>
          </p:style>
        </p:sp>
        <p:sp>
          <p:nvSpPr>
            <p:cNvPr id="6" name="下箭头 5"/>
            <p:cNvSpPr/>
            <p:nvPr/>
          </p:nvSpPr>
          <p:spPr>
            <a:xfrm>
              <a:off x="2255520" y="742950"/>
              <a:ext cx="1828800" cy="1625600"/>
            </a:xfrm>
            <a:prstGeom prst="downArrow">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7" name="任意多边形 6"/>
            <p:cNvSpPr/>
            <p:nvPr/>
          </p:nvSpPr>
          <p:spPr>
            <a:xfrm>
              <a:off x="4357137" y="539750"/>
              <a:ext cx="2531344" cy="1706880"/>
            </a:xfrm>
            <a:custGeom>
              <a:avLst/>
              <a:gdLst>
                <a:gd name="connsiteX0" fmla="*/ 0 w 1950720"/>
                <a:gd name="connsiteY0" fmla="*/ 0 h 1706880"/>
                <a:gd name="connsiteX1" fmla="*/ 1950720 w 1950720"/>
                <a:gd name="connsiteY1" fmla="*/ 0 h 1706880"/>
                <a:gd name="connsiteX2" fmla="*/ 1950720 w 1950720"/>
                <a:gd name="connsiteY2" fmla="*/ 1706880 h 1706880"/>
                <a:gd name="connsiteX3" fmla="*/ 0 w 1950720"/>
                <a:gd name="connsiteY3" fmla="*/ 1706880 h 1706880"/>
                <a:gd name="connsiteX4" fmla="*/ 0 w 1950720"/>
                <a:gd name="connsiteY4" fmla="*/ 0 h 1706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0720" h="1706880">
                  <a:moveTo>
                    <a:pt x="0" y="0"/>
                  </a:moveTo>
                  <a:lnTo>
                    <a:pt x="1950720" y="0"/>
                  </a:lnTo>
                  <a:lnTo>
                    <a:pt x="1950720" y="1706880"/>
                  </a:lnTo>
                  <a:lnTo>
                    <a:pt x="0" y="17068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48488" tIns="348488" rIns="348488" bIns="348488" numCol="1" spcCol="1270" anchor="ctr" anchorCtr="0">
              <a:noAutofit/>
            </a:bodyPr>
            <a:lstStyle/>
            <a:p>
              <a:pPr lvl="0" algn="ctr" defTabSz="2178050">
                <a:lnSpc>
                  <a:spcPct val="90000"/>
                </a:lnSpc>
                <a:spcBef>
                  <a:spcPct val="0"/>
                </a:spcBef>
                <a:spcAft>
                  <a:spcPct val="35000"/>
                </a:spcAft>
              </a:pPr>
              <a:r>
                <a:rPr lang="zh-CN" altLang="en-US" sz="4400" b="1" kern="1200" dirty="0" smtClean="0"/>
                <a:t>工作</a:t>
              </a:r>
              <a:endParaRPr lang="zh-CN" altLang="en-US" sz="4400" b="1" kern="1200" dirty="0"/>
            </a:p>
          </p:txBody>
        </p:sp>
        <p:sp>
          <p:nvSpPr>
            <p:cNvPr id="8" name="上箭头 7"/>
            <p:cNvSpPr/>
            <p:nvPr/>
          </p:nvSpPr>
          <p:spPr>
            <a:xfrm>
              <a:off x="5059680" y="2774950"/>
              <a:ext cx="1828800" cy="1625600"/>
            </a:xfrm>
            <a:prstGeom prst="upArrow">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sp>
        <p:sp>
          <p:nvSpPr>
            <p:cNvPr id="9" name="任意多边形 8"/>
            <p:cNvSpPr/>
            <p:nvPr/>
          </p:nvSpPr>
          <p:spPr>
            <a:xfrm>
              <a:off x="2438401" y="2896870"/>
              <a:ext cx="2481257" cy="1706880"/>
            </a:xfrm>
            <a:custGeom>
              <a:avLst/>
              <a:gdLst>
                <a:gd name="connsiteX0" fmla="*/ 0 w 1950720"/>
                <a:gd name="connsiteY0" fmla="*/ 0 h 1706880"/>
                <a:gd name="connsiteX1" fmla="*/ 1950720 w 1950720"/>
                <a:gd name="connsiteY1" fmla="*/ 0 h 1706880"/>
                <a:gd name="connsiteX2" fmla="*/ 1950720 w 1950720"/>
                <a:gd name="connsiteY2" fmla="*/ 1706880 h 1706880"/>
                <a:gd name="connsiteX3" fmla="*/ 0 w 1950720"/>
                <a:gd name="connsiteY3" fmla="*/ 1706880 h 1706880"/>
                <a:gd name="connsiteX4" fmla="*/ 0 w 1950720"/>
                <a:gd name="connsiteY4" fmla="*/ 0 h 1706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0720" h="1706880">
                  <a:moveTo>
                    <a:pt x="0" y="0"/>
                  </a:moveTo>
                  <a:lnTo>
                    <a:pt x="1950720" y="0"/>
                  </a:lnTo>
                  <a:lnTo>
                    <a:pt x="1950720" y="1706880"/>
                  </a:lnTo>
                  <a:lnTo>
                    <a:pt x="0" y="17068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48488" tIns="348488" rIns="348488" bIns="348488" numCol="1" spcCol="1270" anchor="ctr" anchorCtr="0">
              <a:noAutofit/>
            </a:bodyPr>
            <a:lstStyle/>
            <a:p>
              <a:pPr lvl="0" algn="ctr" defTabSz="2178050">
                <a:lnSpc>
                  <a:spcPct val="90000"/>
                </a:lnSpc>
                <a:spcBef>
                  <a:spcPct val="0"/>
                </a:spcBef>
                <a:spcAft>
                  <a:spcPct val="35000"/>
                </a:spcAft>
              </a:pPr>
              <a:r>
                <a:rPr lang="zh-CN" altLang="en-US" sz="4400" b="1" kern="1200" dirty="0" smtClean="0"/>
                <a:t>生活</a:t>
              </a:r>
              <a:endParaRPr lang="zh-CN" altLang="en-US" sz="4400" b="1" kern="1200" dirty="0"/>
            </a:p>
          </p:txBody>
        </p:sp>
      </p:grpSp>
      <p:sp>
        <p:nvSpPr>
          <p:cNvPr id="11" name="矩形 10"/>
          <p:cNvSpPr/>
          <p:nvPr/>
        </p:nvSpPr>
        <p:spPr>
          <a:xfrm>
            <a:off x="4212009" y="840934"/>
            <a:ext cx="1415772" cy="1569660"/>
          </a:xfrm>
          <a:prstGeom prst="rect">
            <a:avLst/>
          </a:prstGeom>
        </p:spPr>
        <p:txBody>
          <a:bodyPr wrap="none">
            <a:spAutoFit/>
          </a:bodyPr>
          <a:lstStyle/>
          <a:p>
            <a:r>
              <a:rPr lang="zh-CN" altLang="en-US" sz="9600" dirty="0">
                <a:solidFill>
                  <a:srgbClr val="FF0000"/>
                </a:solidFill>
              </a:rPr>
              <a:t>“</a:t>
            </a:r>
            <a:endParaRPr lang="zh-CN" altLang="en-US" sz="3200" dirty="0">
              <a:solidFill>
                <a:srgbClr val="FF0000"/>
              </a:solidFill>
            </a:endParaRPr>
          </a:p>
        </p:txBody>
      </p:sp>
      <p:sp>
        <p:nvSpPr>
          <p:cNvPr id="10" name="TextBox 9"/>
          <p:cNvSpPr txBox="1"/>
          <p:nvPr/>
        </p:nvSpPr>
        <p:spPr>
          <a:xfrm>
            <a:off x="5220072" y="1074098"/>
            <a:ext cx="3456384" cy="2554545"/>
          </a:xfrm>
          <a:prstGeom prst="rect">
            <a:avLst/>
          </a:prstGeom>
          <a:noFill/>
        </p:spPr>
        <p:txBody>
          <a:bodyPr wrap="square" rtlCol="0">
            <a:spAutoFit/>
          </a:bodyPr>
          <a:lstStyle/>
          <a:p>
            <a:pPr>
              <a:lnSpc>
                <a:spcPct val="200000"/>
              </a:lnSpc>
            </a:pPr>
            <a:r>
              <a:rPr lang="zh-CN" altLang="en-US" sz="2000" dirty="0" smtClean="0"/>
              <a:t>寻找平衡将是一个过程，找对感觉需要反复实践。在获得经验和思考之后，你可以做得更好。</a:t>
            </a:r>
            <a:endParaRPr lang="zh-CN" altLang="en-US" sz="2000" dirty="0"/>
          </a:p>
        </p:txBody>
      </p:sp>
      <p:sp>
        <p:nvSpPr>
          <p:cNvPr id="12" name="矩形 11"/>
          <p:cNvSpPr/>
          <p:nvPr/>
        </p:nvSpPr>
        <p:spPr>
          <a:xfrm>
            <a:off x="5436096" y="3090322"/>
            <a:ext cx="1415772" cy="1569660"/>
          </a:xfrm>
          <a:prstGeom prst="rect">
            <a:avLst/>
          </a:prstGeom>
        </p:spPr>
        <p:txBody>
          <a:bodyPr wrap="none">
            <a:spAutoFit/>
          </a:bodyPr>
          <a:lstStyle/>
          <a:p>
            <a:r>
              <a:rPr lang="zh-CN" altLang="en-US" sz="9600" dirty="0">
                <a:solidFill>
                  <a:srgbClr val="FF0000"/>
                </a:solidFill>
              </a:rPr>
              <a:t>“</a:t>
            </a:r>
            <a:endParaRPr lang="zh-CN" altLang="en-US" sz="3200" dirty="0">
              <a:solidFill>
                <a:srgbClr val="FF0000"/>
              </a:solidFill>
            </a:endParaRPr>
          </a:p>
        </p:txBody>
      </p:sp>
    </p:spTree>
    <p:extLst>
      <p:ext uri="{BB962C8B-B14F-4D97-AF65-F5344CB8AC3E}">
        <p14:creationId xmlns:p14="http://schemas.microsoft.com/office/powerpoint/2010/main" val="28308277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507" y="3490019"/>
            <a:ext cx="9144000" cy="1674019"/>
          </a:xfrm>
          <a:prstGeom prst="rect">
            <a:avLst/>
          </a:prstGeom>
          <a:solidFill>
            <a:schemeClr val="tx2">
              <a:lumMod val="75000"/>
            </a:scheme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onstantia"/>
              <a:ea typeface="微软雅黑"/>
              <a:cs typeface="+mn-cs"/>
            </a:endParaRPr>
          </a:p>
        </p:txBody>
      </p:sp>
      <p:grpSp>
        <p:nvGrpSpPr>
          <p:cNvPr id="10" name="组合 8"/>
          <p:cNvGrpSpPr>
            <a:grpSpLocks/>
          </p:cNvGrpSpPr>
          <p:nvPr/>
        </p:nvGrpSpPr>
        <p:grpSpPr bwMode="auto">
          <a:xfrm>
            <a:off x="7440345" y="4427791"/>
            <a:ext cx="1693846" cy="643034"/>
            <a:chOff x="5469896" y="117521"/>
            <a:chExt cx="1694098" cy="859199"/>
          </a:xfrm>
        </p:grpSpPr>
        <p:sp>
          <p:nvSpPr>
            <p:cNvPr id="11" name="Line 12"/>
            <p:cNvSpPr>
              <a:spLocks noChangeShapeType="1"/>
            </p:cNvSpPr>
            <p:nvPr/>
          </p:nvSpPr>
          <p:spPr bwMode="auto">
            <a:xfrm>
              <a:off x="6374828" y="671921"/>
              <a:ext cx="0" cy="252412"/>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2" name="Picture 1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469896" y="117521"/>
              <a:ext cx="1694098" cy="859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1513" y="350825"/>
            <a:ext cx="2917663" cy="344506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nvGrpSpPr>
          <p:cNvPr id="3" name="组合 2"/>
          <p:cNvGrpSpPr/>
          <p:nvPr/>
        </p:nvGrpSpPr>
        <p:grpSpPr>
          <a:xfrm>
            <a:off x="406154" y="3795886"/>
            <a:ext cx="6614118" cy="1008112"/>
            <a:chOff x="1527519" y="2082849"/>
            <a:chExt cx="6088960" cy="977800"/>
          </a:xfrm>
        </p:grpSpPr>
        <p:sp>
          <p:nvSpPr>
            <p:cNvPr id="4" name="任意多边形 3"/>
            <p:cNvSpPr/>
            <p:nvPr/>
          </p:nvSpPr>
          <p:spPr>
            <a:xfrm>
              <a:off x="1527519" y="2082849"/>
              <a:ext cx="977800" cy="977800"/>
            </a:xfrm>
            <a:custGeom>
              <a:avLst/>
              <a:gdLst>
                <a:gd name="connsiteX0" fmla="*/ 0 w 977800"/>
                <a:gd name="connsiteY0" fmla="*/ 488900 h 977800"/>
                <a:gd name="connsiteX1" fmla="*/ 488900 w 977800"/>
                <a:gd name="connsiteY1" fmla="*/ 0 h 977800"/>
                <a:gd name="connsiteX2" fmla="*/ 977800 w 977800"/>
                <a:gd name="connsiteY2" fmla="*/ 488900 h 977800"/>
                <a:gd name="connsiteX3" fmla="*/ 488900 w 977800"/>
                <a:gd name="connsiteY3" fmla="*/ 977800 h 977800"/>
                <a:gd name="connsiteX4" fmla="*/ 0 w 977800"/>
                <a:gd name="connsiteY4" fmla="*/ 488900 h 97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800" h="977800">
                  <a:moveTo>
                    <a:pt x="0" y="488900"/>
                  </a:moveTo>
                  <a:cubicBezTo>
                    <a:pt x="0" y="218888"/>
                    <a:pt x="218888" y="0"/>
                    <a:pt x="488900" y="0"/>
                  </a:cubicBezTo>
                  <a:cubicBezTo>
                    <a:pt x="758912" y="0"/>
                    <a:pt x="977800" y="218888"/>
                    <a:pt x="977800" y="488900"/>
                  </a:cubicBezTo>
                  <a:cubicBezTo>
                    <a:pt x="977800" y="758912"/>
                    <a:pt x="758912" y="977800"/>
                    <a:pt x="488900" y="977800"/>
                  </a:cubicBezTo>
                  <a:cubicBezTo>
                    <a:pt x="218888" y="977800"/>
                    <a:pt x="0" y="758912"/>
                    <a:pt x="0" y="488900"/>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173675" tIns="173675" rIns="173675" bIns="173675" numCol="1" spcCol="1270" anchor="ctr" anchorCtr="0">
              <a:noAutofit/>
            </a:bodyPr>
            <a:lstStyle/>
            <a:p>
              <a:pPr lvl="0" algn="ctr" defTabSz="1066800">
                <a:lnSpc>
                  <a:spcPct val="90000"/>
                </a:lnSpc>
                <a:spcBef>
                  <a:spcPct val="0"/>
                </a:spcBef>
                <a:spcAft>
                  <a:spcPct val="35000"/>
                </a:spcAft>
              </a:pPr>
              <a:r>
                <a:rPr lang="zh-CN" altLang="en-US" sz="2400" b="1" kern="1200" dirty="0" smtClean="0"/>
                <a:t>知识</a:t>
              </a:r>
              <a:endParaRPr lang="zh-CN" altLang="en-US" sz="2400" b="1" kern="1200" dirty="0"/>
            </a:p>
          </p:txBody>
        </p:sp>
        <p:sp>
          <p:nvSpPr>
            <p:cNvPr id="6" name="任意多边形 5"/>
            <p:cNvSpPr/>
            <p:nvPr/>
          </p:nvSpPr>
          <p:spPr>
            <a:xfrm>
              <a:off x="2584717" y="2288187"/>
              <a:ext cx="567124" cy="567124"/>
            </a:xfrm>
            <a:custGeom>
              <a:avLst/>
              <a:gdLst>
                <a:gd name="connsiteX0" fmla="*/ 75172 w 567124"/>
                <a:gd name="connsiteY0" fmla="*/ 216868 h 567124"/>
                <a:gd name="connsiteX1" fmla="*/ 216868 w 567124"/>
                <a:gd name="connsiteY1" fmla="*/ 216868 h 567124"/>
                <a:gd name="connsiteX2" fmla="*/ 216868 w 567124"/>
                <a:gd name="connsiteY2" fmla="*/ 75172 h 567124"/>
                <a:gd name="connsiteX3" fmla="*/ 350256 w 567124"/>
                <a:gd name="connsiteY3" fmla="*/ 75172 h 567124"/>
                <a:gd name="connsiteX4" fmla="*/ 350256 w 567124"/>
                <a:gd name="connsiteY4" fmla="*/ 216868 h 567124"/>
                <a:gd name="connsiteX5" fmla="*/ 491952 w 567124"/>
                <a:gd name="connsiteY5" fmla="*/ 216868 h 567124"/>
                <a:gd name="connsiteX6" fmla="*/ 491952 w 567124"/>
                <a:gd name="connsiteY6" fmla="*/ 350256 h 567124"/>
                <a:gd name="connsiteX7" fmla="*/ 350256 w 567124"/>
                <a:gd name="connsiteY7" fmla="*/ 350256 h 567124"/>
                <a:gd name="connsiteX8" fmla="*/ 350256 w 567124"/>
                <a:gd name="connsiteY8" fmla="*/ 491952 h 567124"/>
                <a:gd name="connsiteX9" fmla="*/ 216868 w 567124"/>
                <a:gd name="connsiteY9" fmla="*/ 491952 h 567124"/>
                <a:gd name="connsiteX10" fmla="*/ 216868 w 567124"/>
                <a:gd name="connsiteY10" fmla="*/ 350256 h 567124"/>
                <a:gd name="connsiteX11" fmla="*/ 75172 w 567124"/>
                <a:gd name="connsiteY11" fmla="*/ 350256 h 567124"/>
                <a:gd name="connsiteX12" fmla="*/ 75172 w 567124"/>
                <a:gd name="connsiteY12" fmla="*/ 216868 h 56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7124" h="567124">
                  <a:moveTo>
                    <a:pt x="75172" y="216868"/>
                  </a:moveTo>
                  <a:lnTo>
                    <a:pt x="216868" y="216868"/>
                  </a:lnTo>
                  <a:lnTo>
                    <a:pt x="216868" y="75172"/>
                  </a:lnTo>
                  <a:lnTo>
                    <a:pt x="350256" y="75172"/>
                  </a:lnTo>
                  <a:lnTo>
                    <a:pt x="350256" y="216868"/>
                  </a:lnTo>
                  <a:lnTo>
                    <a:pt x="491952" y="216868"/>
                  </a:lnTo>
                  <a:lnTo>
                    <a:pt x="491952" y="350256"/>
                  </a:lnTo>
                  <a:lnTo>
                    <a:pt x="350256" y="350256"/>
                  </a:lnTo>
                  <a:lnTo>
                    <a:pt x="350256" y="491952"/>
                  </a:lnTo>
                  <a:lnTo>
                    <a:pt x="216868" y="491952"/>
                  </a:lnTo>
                  <a:lnTo>
                    <a:pt x="216868" y="350256"/>
                  </a:lnTo>
                  <a:lnTo>
                    <a:pt x="75172" y="350256"/>
                  </a:lnTo>
                  <a:lnTo>
                    <a:pt x="75172" y="216868"/>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75172" tIns="216868" rIns="75172" bIns="216868" numCol="1" spcCol="1270" anchor="ctr" anchorCtr="0">
              <a:noAutofit/>
            </a:bodyPr>
            <a:lstStyle/>
            <a:p>
              <a:pPr lvl="0" algn="ctr" defTabSz="444500">
                <a:lnSpc>
                  <a:spcPct val="90000"/>
                </a:lnSpc>
                <a:spcBef>
                  <a:spcPct val="0"/>
                </a:spcBef>
                <a:spcAft>
                  <a:spcPct val="35000"/>
                </a:spcAft>
              </a:pPr>
              <a:endParaRPr lang="zh-CN" altLang="en-US" sz="1000" b="1" kern="1200"/>
            </a:p>
          </p:txBody>
        </p:sp>
        <p:sp>
          <p:nvSpPr>
            <p:cNvPr id="14" name="任意多边形 13"/>
            <p:cNvSpPr/>
            <p:nvPr/>
          </p:nvSpPr>
          <p:spPr>
            <a:xfrm>
              <a:off x="3231239" y="2082849"/>
              <a:ext cx="977800" cy="977800"/>
            </a:xfrm>
            <a:custGeom>
              <a:avLst/>
              <a:gdLst>
                <a:gd name="connsiteX0" fmla="*/ 0 w 977800"/>
                <a:gd name="connsiteY0" fmla="*/ 488900 h 977800"/>
                <a:gd name="connsiteX1" fmla="*/ 488900 w 977800"/>
                <a:gd name="connsiteY1" fmla="*/ 0 h 977800"/>
                <a:gd name="connsiteX2" fmla="*/ 977800 w 977800"/>
                <a:gd name="connsiteY2" fmla="*/ 488900 h 977800"/>
                <a:gd name="connsiteX3" fmla="*/ 488900 w 977800"/>
                <a:gd name="connsiteY3" fmla="*/ 977800 h 977800"/>
                <a:gd name="connsiteX4" fmla="*/ 0 w 977800"/>
                <a:gd name="connsiteY4" fmla="*/ 488900 h 97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800" h="977800">
                  <a:moveTo>
                    <a:pt x="0" y="488900"/>
                  </a:moveTo>
                  <a:cubicBezTo>
                    <a:pt x="0" y="218888"/>
                    <a:pt x="218888" y="0"/>
                    <a:pt x="488900" y="0"/>
                  </a:cubicBezTo>
                  <a:cubicBezTo>
                    <a:pt x="758912" y="0"/>
                    <a:pt x="977800" y="218888"/>
                    <a:pt x="977800" y="488900"/>
                  </a:cubicBezTo>
                  <a:cubicBezTo>
                    <a:pt x="977800" y="758912"/>
                    <a:pt x="758912" y="977800"/>
                    <a:pt x="488900" y="977800"/>
                  </a:cubicBezTo>
                  <a:cubicBezTo>
                    <a:pt x="218888" y="977800"/>
                    <a:pt x="0" y="758912"/>
                    <a:pt x="0" y="488900"/>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3311292"/>
                <a:satOff val="13270"/>
                <a:lumOff val="2876"/>
                <a:alphaOff val="0"/>
              </a:schemeClr>
            </a:fillRef>
            <a:effectRef idx="2">
              <a:schemeClr val="accent5">
                <a:hueOff val="-3311292"/>
                <a:satOff val="13270"/>
                <a:lumOff val="2876"/>
                <a:alphaOff val="0"/>
              </a:schemeClr>
            </a:effectRef>
            <a:fontRef idx="minor">
              <a:schemeClr val="lt1"/>
            </a:fontRef>
          </p:style>
          <p:txBody>
            <a:bodyPr spcFirstLastPara="0" vert="horz" wrap="square" lIns="173675" tIns="173675" rIns="173675" bIns="173675" numCol="1" spcCol="1270" anchor="ctr" anchorCtr="0">
              <a:noAutofit/>
            </a:bodyPr>
            <a:lstStyle/>
            <a:p>
              <a:pPr lvl="0" algn="ctr" defTabSz="1066800">
                <a:lnSpc>
                  <a:spcPct val="90000"/>
                </a:lnSpc>
                <a:spcBef>
                  <a:spcPct val="0"/>
                </a:spcBef>
                <a:spcAft>
                  <a:spcPct val="35000"/>
                </a:spcAft>
              </a:pPr>
              <a:r>
                <a:rPr lang="zh-CN" altLang="en-US" sz="2400" b="1" kern="1200" dirty="0" smtClean="0"/>
                <a:t>公司</a:t>
              </a:r>
              <a:endParaRPr lang="zh-CN" altLang="en-US" sz="2400" b="1" kern="1200" dirty="0"/>
            </a:p>
          </p:txBody>
        </p:sp>
        <p:sp>
          <p:nvSpPr>
            <p:cNvPr id="15" name="任意多边形 14"/>
            <p:cNvSpPr/>
            <p:nvPr/>
          </p:nvSpPr>
          <p:spPr>
            <a:xfrm>
              <a:off x="4288437" y="2288187"/>
              <a:ext cx="567124" cy="567124"/>
            </a:xfrm>
            <a:custGeom>
              <a:avLst/>
              <a:gdLst>
                <a:gd name="connsiteX0" fmla="*/ 75172 w 567124"/>
                <a:gd name="connsiteY0" fmla="*/ 216868 h 567124"/>
                <a:gd name="connsiteX1" fmla="*/ 216868 w 567124"/>
                <a:gd name="connsiteY1" fmla="*/ 216868 h 567124"/>
                <a:gd name="connsiteX2" fmla="*/ 216868 w 567124"/>
                <a:gd name="connsiteY2" fmla="*/ 75172 h 567124"/>
                <a:gd name="connsiteX3" fmla="*/ 350256 w 567124"/>
                <a:gd name="connsiteY3" fmla="*/ 75172 h 567124"/>
                <a:gd name="connsiteX4" fmla="*/ 350256 w 567124"/>
                <a:gd name="connsiteY4" fmla="*/ 216868 h 567124"/>
                <a:gd name="connsiteX5" fmla="*/ 491952 w 567124"/>
                <a:gd name="connsiteY5" fmla="*/ 216868 h 567124"/>
                <a:gd name="connsiteX6" fmla="*/ 491952 w 567124"/>
                <a:gd name="connsiteY6" fmla="*/ 350256 h 567124"/>
                <a:gd name="connsiteX7" fmla="*/ 350256 w 567124"/>
                <a:gd name="connsiteY7" fmla="*/ 350256 h 567124"/>
                <a:gd name="connsiteX8" fmla="*/ 350256 w 567124"/>
                <a:gd name="connsiteY8" fmla="*/ 491952 h 567124"/>
                <a:gd name="connsiteX9" fmla="*/ 216868 w 567124"/>
                <a:gd name="connsiteY9" fmla="*/ 491952 h 567124"/>
                <a:gd name="connsiteX10" fmla="*/ 216868 w 567124"/>
                <a:gd name="connsiteY10" fmla="*/ 350256 h 567124"/>
                <a:gd name="connsiteX11" fmla="*/ 75172 w 567124"/>
                <a:gd name="connsiteY11" fmla="*/ 350256 h 567124"/>
                <a:gd name="connsiteX12" fmla="*/ 75172 w 567124"/>
                <a:gd name="connsiteY12" fmla="*/ 216868 h 56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7124" h="567124">
                  <a:moveTo>
                    <a:pt x="75172" y="216868"/>
                  </a:moveTo>
                  <a:lnTo>
                    <a:pt x="216868" y="216868"/>
                  </a:lnTo>
                  <a:lnTo>
                    <a:pt x="216868" y="75172"/>
                  </a:lnTo>
                  <a:lnTo>
                    <a:pt x="350256" y="75172"/>
                  </a:lnTo>
                  <a:lnTo>
                    <a:pt x="350256" y="216868"/>
                  </a:lnTo>
                  <a:lnTo>
                    <a:pt x="491952" y="216868"/>
                  </a:lnTo>
                  <a:lnTo>
                    <a:pt x="491952" y="350256"/>
                  </a:lnTo>
                  <a:lnTo>
                    <a:pt x="350256" y="350256"/>
                  </a:lnTo>
                  <a:lnTo>
                    <a:pt x="350256" y="491952"/>
                  </a:lnTo>
                  <a:lnTo>
                    <a:pt x="216868" y="491952"/>
                  </a:lnTo>
                  <a:lnTo>
                    <a:pt x="216868" y="350256"/>
                  </a:lnTo>
                  <a:lnTo>
                    <a:pt x="75172" y="350256"/>
                  </a:lnTo>
                  <a:lnTo>
                    <a:pt x="75172" y="216868"/>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5">
                <a:hueOff val="-4966938"/>
                <a:satOff val="19906"/>
                <a:lumOff val="4314"/>
                <a:alphaOff val="0"/>
              </a:schemeClr>
            </a:fillRef>
            <a:effectRef idx="2">
              <a:schemeClr val="accent5">
                <a:hueOff val="-4966938"/>
                <a:satOff val="19906"/>
                <a:lumOff val="4314"/>
                <a:alphaOff val="0"/>
              </a:schemeClr>
            </a:effectRef>
            <a:fontRef idx="minor">
              <a:schemeClr val="lt1"/>
            </a:fontRef>
          </p:style>
          <p:txBody>
            <a:bodyPr spcFirstLastPara="0" vert="horz" wrap="square" lIns="75172" tIns="216868" rIns="75172" bIns="216868" numCol="1" spcCol="1270" anchor="ctr" anchorCtr="0">
              <a:noAutofit/>
            </a:bodyPr>
            <a:lstStyle/>
            <a:p>
              <a:pPr lvl="0" algn="ctr" defTabSz="444500">
                <a:lnSpc>
                  <a:spcPct val="90000"/>
                </a:lnSpc>
                <a:spcBef>
                  <a:spcPct val="0"/>
                </a:spcBef>
                <a:spcAft>
                  <a:spcPct val="35000"/>
                </a:spcAft>
              </a:pPr>
              <a:endParaRPr lang="zh-CN" altLang="en-US" sz="1000" b="1" kern="1200"/>
            </a:p>
          </p:txBody>
        </p:sp>
        <p:sp>
          <p:nvSpPr>
            <p:cNvPr id="16" name="任意多边形 15"/>
            <p:cNvSpPr/>
            <p:nvPr/>
          </p:nvSpPr>
          <p:spPr>
            <a:xfrm>
              <a:off x="4934959" y="2082849"/>
              <a:ext cx="977800" cy="977800"/>
            </a:xfrm>
            <a:custGeom>
              <a:avLst/>
              <a:gdLst>
                <a:gd name="connsiteX0" fmla="*/ 0 w 977800"/>
                <a:gd name="connsiteY0" fmla="*/ 488900 h 977800"/>
                <a:gd name="connsiteX1" fmla="*/ 488900 w 977800"/>
                <a:gd name="connsiteY1" fmla="*/ 0 h 977800"/>
                <a:gd name="connsiteX2" fmla="*/ 977800 w 977800"/>
                <a:gd name="connsiteY2" fmla="*/ 488900 h 977800"/>
                <a:gd name="connsiteX3" fmla="*/ 488900 w 977800"/>
                <a:gd name="connsiteY3" fmla="*/ 977800 h 977800"/>
                <a:gd name="connsiteX4" fmla="*/ 0 w 977800"/>
                <a:gd name="connsiteY4" fmla="*/ 488900 h 97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800" h="977800">
                  <a:moveTo>
                    <a:pt x="0" y="488900"/>
                  </a:moveTo>
                  <a:cubicBezTo>
                    <a:pt x="0" y="218888"/>
                    <a:pt x="218888" y="0"/>
                    <a:pt x="488900" y="0"/>
                  </a:cubicBezTo>
                  <a:cubicBezTo>
                    <a:pt x="758912" y="0"/>
                    <a:pt x="977800" y="218888"/>
                    <a:pt x="977800" y="488900"/>
                  </a:cubicBezTo>
                  <a:cubicBezTo>
                    <a:pt x="977800" y="758912"/>
                    <a:pt x="758912" y="977800"/>
                    <a:pt x="488900" y="977800"/>
                  </a:cubicBezTo>
                  <a:cubicBezTo>
                    <a:pt x="218888" y="977800"/>
                    <a:pt x="0" y="758912"/>
                    <a:pt x="0" y="488900"/>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6622584"/>
                <a:satOff val="26541"/>
                <a:lumOff val="5752"/>
                <a:alphaOff val="0"/>
              </a:schemeClr>
            </a:fillRef>
            <a:effectRef idx="2">
              <a:schemeClr val="accent5">
                <a:hueOff val="-6622584"/>
                <a:satOff val="26541"/>
                <a:lumOff val="5752"/>
                <a:alphaOff val="0"/>
              </a:schemeClr>
            </a:effectRef>
            <a:fontRef idx="minor">
              <a:schemeClr val="lt1"/>
            </a:fontRef>
          </p:style>
          <p:txBody>
            <a:bodyPr spcFirstLastPara="0" vert="horz" wrap="square" lIns="173675" tIns="173675" rIns="173675" bIns="173675" numCol="1" spcCol="1270" anchor="ctr" anchorCtr="0">
              <a:noAutofit/>
            </a:bodyPr>
            <a:lstStyle/>
            <a:p>
              <a:pPr lvl="0" algn="ctr" defTabSz="1066800">
                <a:lnSpc>
                  <a:spcPct val="90000"/>
                </a:lnSpc>
                <a:spcBef>
                  <a:spcPct val="0"/>
                </a:spcBef>
                <a:spcAft>
                  <a:spcPct val="35000"/>
                </a:spcAft>
              </a:pPr>
              <a:r>
                <a:rPr lang="zh-CN" altLang="en-US" sz="2400" b="1" kern="1200" dirty="0" smtClean="0"/>
                <a:t>个人</a:t>
              </a:r>
              <a:endParaRPr lang="zh-CN" altLang="en-US" sz="2400" b="1" kern="1200" dirty="0"/>
            </a:p>
          </p:txBody>
        </p:sp>
        <p:sp>
          <p:nvSpPr>
            <p:cNvPr id="17" name="任意多边形 16"/>
            <p:cNvSpPr/>
            <p:nvPr/>
          </p:nvSpPr>
          <p:spPr>
            <a:xfrm>
              <a:off x="5992157" y="2288187"/>
              <a:ext cx="567124" cy="567124"/>
            </a:xfrm>
            <a:custGeom>
              <a:avLst/>
              <a:gdLst>
                <a:gd name="connsiteX0" fmla="*/ 75172 w 567124"/>
                <a:gd name="connsiteY0" fmla="*/ 116828 h 567124"/>
                <a:gd name="connsiteX1" fmla="*/ 491952 w 567124"/>
                <a:gd name="connsiteY1" fmla="*/ 116828 h 567124"/>
                <a:gd name="connsiteX2" fmla="*/ 491952 w 567124"/>
                <a:gd name="connsiteY2" fmla="*/ 250215 h 567124"/>
                <a:gd name="connsiteX3" fmla="*/ 75172 w 567124"/>
                <a:gd name="connsiteY3" fmla="*/ 250215 h 567124"/>
                <a:gd name="connsiteX4" fmla="*/ 75172 w 567124"/>
                <a:gd name="connsiteY4" fmla="*/ 116828 h 567124"/>
                <a:gd name="connsiteX5" fmla="*/ 75172 w 567124"/>
                <a:gd name="connsiteY5" fmla="*/ 316909 h 567124"/>
                <a:gd name="connsiteX6" fmla="*/ 491952 w 567124"/>
                <a:gd name="connsiteY6" fmla="*/ 316909 h 567124"/>
                <a:gd name="connsiteX7" fmla="*/ 491952 w 567124"/>
                <a:gd name="connsiteY7" fmla="*/ 450296 h 567124"/>
                <a:gd name="connsiteX8" fmla="*/ 75172 w 567124"/>
                <a:gd name="connsiteY8" fmla="*/ 450296 h 567124"/>
                <a:gd name="connsiteX9" fmla="*/ 75172 w 567124"/>
                <a:gd name="connsiteY9" fmla="*/ 316909 h 56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7124" h="567124">
                  <a:moveTo>
                    <a:pt x="75172" y="116828"/>
                  </a:moveTo>
                  <a:lnTo>
                    <a:pt x="491952" y="116828"/>
                  </a:lnTo>
                  <a:lnTo>
                    <a:pt x="491952" y="250215"/>
                  </a:lnTo>
                  <a:lnTo>
                    <a:pt x="75172" y="250215"/>
                  </a:lnTo>
                  <a:lnTo>
                    <a:pt x="75172" y="116828"/>
                  </a:lnTo>
                  <a:close/>
                  <a:moveTo>
                    <a:pt x="75172" y="316909"/>
                  </a:moveTo>
                  <a:lnTo>
                    <a:pt x="491952" y="316909"/>
                  </a:lnTo>
                  <a:lnTo>
                    <a:pt x="491952" y="450296"/>
                  </a:lnTo>
                  <a:lnTo>
                    <a:pt x="75172" y="450296"/>
                  </a:lnTo>
                  <a:lnTo>
                    <a:pt x="75172" y="316909"/>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75172" tIns="116828" rIns="75172" bIns="116828" numCol="1" spcCol="1270" anchor="ctr" anchorCtr="0">
              <a:noAutofit/>
            </a:bodyPr>
            <a:lstStyle/>
            <a:p>
              <a:pPr lvl="0" algn="ctr" defTabSz="844550">
                <a:lnSpc>
                  <a:spcPct val="90000"/>
                </a:lnSpc>
                <a:spcBef>
                  <a:spcPct val="0"/>
                </a:spcBef>
                <a:spcAft>
                  <a:spcPct val="35000"/>
                </a:spcAft>
              </a:pPr>
              <a:endParaRPr lang="zh-CN" altLang="en-US" sz="2000" b="1" kern="1200"/>
            </a:p>
          </p:txBody>
        </p:sp>
        <p:sp>
          <p:nvSpPr>
            <p:cNvPr id="18" name="任意多边形 17"/>
            <p:cNvSpPr/>
            <p:nvPr/>
          </p:nvSpPr>
          <p:spPr>
            <a:xfrm>
              <a:off x="6638679" y="2082849"/>
              <a:ext cx="977800" cy="977800"/>
            </a:xfrm>
            <a:custGeom>
              <a:avLst/>
              <a:gdLst>
                <a:gd name="connsiteX0" fmla="*/ 0 w 977800"/>
                <a:gd name="connsiteY0" fmla="*/ 488900 h 977800"/>
                <a:gd name="connsiteX1" fmla="*/ 488900 w 977800"/>
                <a:gd name="connsiteY1" fmla="*/ 0 h 977800"/>
                <a:gd name="connsiteX2" fmla="*/ 977800 w 977800"/>
                <a:gd name="connsiteY2" fmla="*/ 488900 h 977800"/>
                <a:gd name="connsiteX3" fmla="*/ 488900 w 977800"/>
                <a:gd name="connsiteY3" fmla="*/ 977800 h 977800"/>
                <a:gd name="connsiteX4" fmla="*/ 0 w 977800"/>
                <a:gd name="connsiteY4" fmla="*/ 488900 h 97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800" h="977800">
                  <a:moveTo>
                    <a:pt x="0" y="488900"/>
                  </a:moveTo>
                  <a:cubicBezTo>
                    <a:pt x="0" y="218888"/>
                    <a:pt x="218888" y="0"/>
                    <a:pt x="488900" y="0"/>
                  </a:cubicBezTo>
                  <a:cubicBezTo>
                    <a:pt x="758912" y="0"/>
                    <a:pt x="977800" y="218888"/>
                    <a:pt x="977800" y="488900"/>
                  </a:cubicBezTo>
                  <a:cubicBezTo>
                    <a:pt x="977800" y="758912"/>
                    <a:pt x="758912" y="977800"/>
                    <a:pt x="488900" y="977800"/>
                  </a:cubicBezTo>
                  <a:cubicBezTo>
                    <a:pt x="218888" y="977800"/>
                    <a:pt x="0" y="758912"/>
                    <a:pt x="0" y="488900"/>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73675" tIns="173675" rIns="173675" bIns="173675" numCol="1" spcCol="1270" anchor="ctr" anchorCtr="0">
              <a:noAutofit/>
            </a:bodyPr>
            <a:lstStyle/>
            <a:p>
              <a:pPr lvl="0" algn="ctr" defTabSz="1066800">
                <a:lnSpc>
                  <a:spcPct val="90000"/>
                </a:lnSpc>
                <a:spcBef>
                  <a:spcPct val="0"/>
                </a:spcBef>
                <a:spcAft>
                  <a:spcPct val="35000"/>
                </a:spcAft>
              </a:pPr>
              <a:r>
                <a:rPr lang="zh-CN" altLang="en-US" sz="4000" b="1" kern="1200" dirty="0" smtClean="0">
                  <a:solidFill>
                    <a:schemeClr val="tx1"/>
                  </a:solidFill>
                </a:rPr>
                <a:t>赢</a:t>
              </a:r>
              <a:endParaRPr lang="zh-CN" altLang="en-US" sz="4000" b="1" kern="1200" dirty="0">
                <a:solidFill>
                  <a:schemeClr val="tx1"/>
                </a:solidFill>
              </a:endParaRPr>
            </a:p>
          </p:txBody>
        </p:sp>
      </p:grpSp>
      <p:sp>
        <p:nvSpPr>
          <p:cNvPr id="19" name="TextBox 18"/>
          <p:cNvSpPr txBox="1"/>
          <p:nvPr/>
        </p:nvSpPr>
        <p:spPr>
          <a:xfrm>
            <a:off x="466911" y="350825"/>
            <a:ext cx="2592921" cy="2062103"/>
          </a:xfrm>
          <a:prstGeom prst="rect">
            <a:avLst/>
          </a:prstGeom>
          <a:noFill/>
        </p:spPr>
        <p:txBody>
          <a:bodyPr wrap="square" rtlCol="0">
            <a:spAutoFit/>
          </a:bodyPr>
          <a:lstStyle/>
          <a:p>
            <a:pPr marL="285750" indent="-285750">
              <a:lnSpc>
                <a:spcPct val="200000"/>
              </a:lnSpc>
              <a:buFont typeface="Wingdings" pitchFamily="2" charset="2"/>
              <a:buChar char="p"/>
            </a:pPr>
            <a:r>
              <a:rPr lang="zh-CN" altLang="en-US" sz="1600" dirty="0" smtClean="0"/>
              <a:t>坦诚的精神</a:t>
            </a:r>
            <a:endParaRPr lang="en-US" altLang="zh-CN" sz="1600" dirty="0" smtClean="0"/>
          </a:p>
          <a:p>
            <a:pPr marL="285750" indent="-285750">
              <a:lnSpc>
                <a:spcPct val="200000"/>
              </a:lnSpc>
              <a:buFont typeface="Wingdings" pitchFamily="2" charset="2"/>
              <a:buChar char="p"/>
            </a:pPr>
            <a:r>
              <a:rPr lang="zh-CN" altLang="en-US" sz="1600" dirty="0"/>
              <a:t>积极</a:t>
            </a:r>
            <a:r>
              <a:rPr lang="zh-CN" altLang="en-US" sz="1600" dirty="0" smtClean="0"/>
              <a:t>行动的重要性</a:t>
            </a:r>
            <a:endParaRPr lang="en-US" altLang="zh-CN" sz="1600" dirty="0" smtClean="0"/>
          </a:p>
          <a:p>
            <a:pPr marL="285750" indent="-285750">
              <a:lnSpc>
                <a:spcPct val="200000"/>
              </a:lnSpc>
              <a:buFont typeface="Wingdings" pitchFamily="2" charset="2"/>
              <a:buChar char="p"/>
            </a:pPr>
            <a:r>
              <a:rPr lang="zh-CN" altLang="en-US" sz="1600" dirty="0" smtClean="0"/>
              <a:t>有效的业绩考评</a:t>
            </a:r>
            <a:endParaRPr lang="en-US" altLang="zh-CN" sz="1600" dirty="0" smtClean="0"/>
          </a:p>
          <a:p>
            <a:pPr marL="285750" indent="-285750">
              <a:lnSpc>
                <a:spcPct val="200000"/>
              </a:lnSpc>
              <a:buFont typeface="Wingdings" pitchFamily="2" charset="2"/>
              <a:buChar char="p"/>
            </a:pPr>
            <a:r>
              <a:rPr lang="zh-CN" altLang="en-US" sz="1600" dirty="0" smtClean="0"/>
              <a:t>倾听的作用</a:t>
            </a:r>
          </a:p>
        </p:txBody>
      </p:sp>
      <p:sp>
        <p:nvSpPr>
          <p:cNvPr id="20" name="矩形 19"/>
          <p:cNvSpPr/>
          <p:nvPr/>
        </p:nvSpPr>
        <p:spPr>
          <a:xfrm>
            <a:off x="3059832" y="1409433"/>
            <a:ext cx="2286001" cy="2062103"/>
          </a:xfrm>
          <a:prstGeom prst="rect">
            <a:avLst/>
          </a:prstGeom>
        </p:spPr>
        <p:txBody>
          <a:bodyPr>
            <a:spAutoFit/>
          </a:bodyPr>
          <a:lstStyle/>
          <a:p>
            <a:pPr marL="285750" lvl="0" indent="-285750">
              <a:lnSpc>
                <a:spcPct val="200000"/>
              </a:lnSpc>
              <a:buFont typeface="Wingdings" pitchFamily="2" charset="2"/>
              <a:buChar char="p"/>
            </a:pPr>
            <a:r>
              <a:rPr lang="zh-CN" altLang="en-US" sz="1600" dirty="0">
                <a:solidFill>
                  <a:prstClr val="black"/>
                </a:solidFill>
              </a:rPr>
              <a:t>实事求是的态度</a:t>
            </a:r>
            <a:endParaRPr lang="en-US" altLang="zh-CN" sz="1600" dirty="0">
              <a:solidFill>
                <a:prstClr val="black"/>
              </a:solidFill>
            </a:endParaRPr>
          </a:p>
          <a:p>
            <a:pPr marL="285750" lvl="0" indent="-285750">
              <a:lnSpc>
                <a:spcPct val="200000"/>
              </a:lnSpc>
              <a:buFont typeface="Wingdings" pitchFamily="2" charset="2"/>
              <a:buChar char="p"/>
            </a:pPr>
            <a:r>
              <a:rPr lang="zh-CN" altLang="en-US" sz="1600" dirty="0">
                <a:solidFill>
                  <a:prstClr val="black"/>
                </a:solidFill>
              </a:rPr>
              <a:t>精英文化的威力</a:t>
            </a:r>
            <a:endParaRPr lang="en-US" altLang="zh-CN" sz="1600" dirty="0">
              <a:solidFill>
                <a:prstClr val="black"/>
              </a:solidFill>
            </a:endParaRPr>
          </a:p>
          <a:p>
            <a:pPr marL="285750" lvl="0" indent="-285750">
              <a:lnSpc>
                <a:spcPct val="200000"/>
              </a:lnSpc>
              <a:buFont typeface="Wingdings" pitchFamily="2" charset="2"/>
              <a:buChar char="p"/>
            </a:pPr>
            <a:r>
              <a:rPr lang="zh-CN" altLang="en-US" sz="1600" dirty="0">
                <a:solidFill>
                  <a:prstClr val="black"/>
                </a:solidFill>
              </a:rPr>
              <a:t>变革的必要性</a:t>
            </a:r>
            <a:endParaRPr lang="en-US" altLang="zh-CN" sz="1600" dirty="0">
              <a:solidFill>
                <a:prstClr val="black"/>
              </a:solidFill>
            </a:endParaRPr>
          </a:p>
          <a:p>
            <a:pPr marL="285750" lvl="0" indent="-285750">
              <a:lnSpc>
                <a:spcPct val="200000"/>
              </a:lnSpc>
              <a:buFont typeface="Wingdings" pitchFamily="2" charset="2"/>
              <a:buChar char="p"/>
            </a:pPr>
            <a:r>
              <a:rPr lang="zh-CN" altLang="en-US" sz="1600" dirty="0">
                <a:solidFill>
                  <a:prstClr val="black"/>
                </a:solidFill>
              </a:rPr>
              <a:t>永远不要当受害者</a:t>
            </a:r>
          </a:p>
        </p:txBody>
      </p:sp>
    </p:spTree>
    <p:extLst>
      <p:ext uri="{BB962C8B-B14F-4D97-AF65-F5344CB8AC3E}">
        <p14:creationId xmlns:p14="http://schemas.microsoft.com/office/powerpoint/2010/main" val="156951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61" y="2"/>
            <a:ext cx="9151200" cy="3222357"/>
          </a:xfrm>
          <a:prstGeom prst="rect">
            <a:avLst/>
          </a:prstGeom>
        </p:spPr>
      </p:pic>
      <p:sp>
        <p:nvSpPr>
          <p:cNvPr id="17" name="TextBox 16"/>
          <p:cNvSpPr txBox="1"/>
          <p:nvPr/>
        </p:nvSpPr>
        <p:spPr>
          <a:xfrm>
            <a:off x="2699794" y="3435846"/>
            <a:ext cx="2088231" cy="369332"/>
          </a:xfrm>
          <a:prstGeom prst="rect">
            <a:avLst/>
          </a:prstGeom>
          <a:noFill/>
        </p:spPr>
        <p:txBody>
          <a:bodyPr wrap="square" rtlCol="0">
            <a:spAutoFit/>
          </a:bodyPr>
          <a:lstStyle/>
          <a:p>
            <a:r>
              <a:rPr lang="zh-CN" altLang="en-US" b="1" dirty="0">
                <a:solidFill>
                  <a:prstClr val="black">
                    <a:lumMod val="75000"/>
                    <a:lumOff val="25000"/>
                  </a:prstClr>
                </a:solidFill>
                <a:latin typeface="方正硬笔楷书简体" pitchFamily="65" charset="-122"/>
                <a:ea typeface="方正硬笔楷书简体" pitchFamily="65" charset="-122"/>
              </a:rPr>
              <a:t>应芳</a:t>
            </a:r>
            <a:r>
              <a:rPr lang="zh-CN" altLang="en-US" b="1" dirty="0" smtClean="0">
                <a:solidFill>
                  <a:prstClr val="black">
                    <a:lumMod val="75000"/>
                    <a:lumOff val="25000"/>
                  </a:prstClr>
                </a:solidFill>
                <a:latin typeface="方正硬笔楷书简体" pitchFamily="65" charset="-122"/>
                <a:ea typeface="方正硬笔楷书简体" pitchFamily="65" charset="-122"/>
              </a:rPr>
              <a:t>萍的</a:t>
            </a:r>
            <a:r>
              <a:rPr lang="en-US" altLang="zh-CN" b="1" dirty="0" smtClean="0">
                <a:solidFill>
                  <a:prstClr val="black">
                    <a:lumMod val="75000"/>
                    <a:lumOff val="25000"/>
                  </a:prstClr>
                </a:solidFill>
                <a:ea typeface="方正硬笔楷书简体" pitchFamily="65" charset="-122"/>
              </a:rPr>
              <a:t>P</a:t>
            </a:r>
            <a:r>
              <a:rPr lang="zh-CN" altLang="en-US" b="1" dirty="0" smtClean="0">
                <a:solidFill>
                  <a:prstClr val="black">
                    <a:lumMod val="75000"/>
                    <a:lumOff val="25000"/>
                  </a:prstClr>
                </a:solidFill>
                <a:latin typeface="方正硬笔楷书简体" pitchFamily="65" charset="-122"/>
                <a:ea typeface="方正硬笔楷书简体" pitchFamily="65" charset="-122"/>
              </a:rPr>
              <a:t>生活</a:t>
            </a:r>
            <a:endParaRPr lang="zh-CN" altLang="en-US" b="1" dirty="0">
              <a:solidFill>
                <a:prstClr val="black">
                  <a:lumMod val="75000"/>
                  <a:lumOff val="25000"/>
                </a:prstClr>
              </a:solidFill>
              <a:latin typeface="方正硬笔楷书简体" pitchFamily="65" charset="-122"/>
              <a:ea typeface="方正硬笔楷书简体" pitchFamily="65" charset="-122"/>
            </a:endParaRPr>
          </a:p>
        </p:txBody>
      </p:sp>
      <p:sp>
        <p:nvSpPr>
          <p:cNvPr id="18" name="TextBox 17"/>
          <p:cNvSpPr txBox="1"/>
          <p:nvPr/>
        </p:nvSpPr>
        <p:spPr>
          <a:xfrm>
            <a:off x="4355976" y="3498563"/>
            <a:ext cx="4897560" cy="307777"/>
          </a:xfrm>
          <a:prstGeom prst="rect">
            <a:avLst/>
          </a:prstGeom>
          <a:noFill/>
        </p:spPr>
        <p:txBody>
          <a:bodyPr wrap="square" rtlCol="0">
            <a:spAutoFit/>
          </a:bodyPr>
          <a:lstStyle/>
          <a:p>
            <a:r>
              <a:rPr lang="en-US" altLang="zh-CN" sz="1400" dirty="0">
                <a:solidFill>
                  <a:srgbClr val="1F497D">
                    <a:lumMod val="60000"/>
                    <a:lumOff val="40000"/>
                  </a:srgbClr>
                </a:solidFill>
              </a:rPr>
              <a:t>http</a:t>
            </a:r>
            <a:r>
              <a:rPr lang="en-US" altLang="zh-CN" sz="1400" dirty="0" smtClean="0">
                <a:solidFill>
                  <a:srgbClr val="1F497D">
                    <a:lumMod val="60000"/>
                    <a:lumOff val="40000"/>
                  </a:srgbClr>
                </a:solidFill>
              </a:rPr>
              <a:t>://blog.sina.com.cn/joyceppt</a:t>
            </a:r>
            <a:endParaRPr lang="zh-CN" altLang="en-US" sz="1400" dirty="0">
              <a:solidFill>
                <a:srgbClr val="1F497D">
                  <a:lumMod val="60000"/>
                  <a:lumOff val="40000"/>
                </a:srgbClr>
              </a:solidFill>
            </a:endParaRPr>
          </a:p>
        </p:txBody>
      </p:sp>
      <p:sp>
        <p:nvSpPr>
          <p:cNvPr id="19" name="TextBox 18"/>
          <p:cNvSpPr txBox="1"/>
          <p:nvPr/>
        </p:nvSpPr>
        <p:spPr>
          <a:xfrm>
            <a:off x="2699792" y="3869636"/>
            <a:ext cx="1872208" cy="307777"/>
          </a:xfrm>
          <a:prstGeom prst="rect">
            <a:avLst/>
          </a:prstGeom>
          <a:noFill/>
        </p:spPr>
        <p:txBody>
          <a:bodyPr wrap="square" rtlCol="0">
            <a:spAutoFit/>
          </a:bodyPr>
          <a:lstStyle/>
          <a:p>
            <a:r>
              <a:rPr lang="zh-CN" altLang="en-US" sz="1400" dirty="0" smtClean="0">
                <a:solidFill>
                  <a:prstClr val="black"/>
                </a:solidFill>
                <a:latin typeface="方正硬笔楷书简体" pitchFamily="65" charset="-122"/>
                <a:ea typeface="方正硬笔楷书简体" pitchFamily="65" charset="-122"/>
              </a:rPr>
              <a:t>女     浙江杭州</a:t>
            </a:r>
            <a:endParaRPr lang="zh-CN" altLang="en-US" sz="1400" dirty="0">
              <a:solidFill>
                <a:prstClr val="black"/>
              </a:solidFill>
              <a:latin typeface="方正硬笔楷书简体" pitchFamily="65" charset="-122"/>
              <a:ea typeface="方正硬笔楷书简体" pitchFamily="65" charset="-122"/>
            </a:endParaRP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b="1609"/>
          <a:stretch/>
        </p:blipFill>
        <p:spPr>
          <a:xfrm>
            <a:off x="251520" y="226224"/>
            <a:ext cx="2487615" cy="1384956"/>
          </a:xfrm>
          <a:prstGeom prst="rect">
            <a:avLst/>
          </a:prstGeom>
        </p:spPr>
      </p:pic>
      <p:sp>
        <p:nvSpPr>
          <p:cNvPr id="21" name="TextBox 20"/>
          <p:cNvSpPr txBox="1"/>
          <p:nvPr/>
        </p:nvSpPr>
        <p:spPr>
          <a:xfrm>
            <a:off x="2700300" y="4228806"/>
            <a:ext cx="4175956" cy="307777"/>
          </a:xfrm>
          <a:prstGeom prst="rect">
            <a:avLst/>
          </a:prstGeom>
          <a:noFill/>
        </p:spPr>
        <p:txBody>
          <a:bodyPr wrap="square" rtlCol="0">
            <a:spAutoFit/>
          </a:bodyPr>
          <a:lstStyle/>
          <a:p>
            <a:r>
              <a:rPr lang="zh-CN" altLang="en-US" sz="1400" dirty="0" smtClean="0">
                <a:solidFill>
                  <a:prstClr val="black"/>
                </a:solidFill>
                <a:latin typeface="方正硬笔楷书简体" pitchFamily="65" charset="-122"/>
                <a:ea typeface="方正硬笔楷书简体" pitchFamily="65" charset="-122"/>
              </a:rPr>
              <a:t>标签：</a:t>
            </a:r>
            <a:r>
              <a:rPr lang="zh-CN" altLang="en-US" sz="1400" dirty="0" smtClean="0">
                <a:solidFill>
                  <a:srgbClr val="1F497D">
                    <a:lumMod val="60000"/>
                    <a:lumOff val="40000"/>
                  </a:srgbClr>
                </a:solidFill>
                <a:latin typeface="方正硬笔楷书简体" pitchFamily="65" charset="-122"/>
                <a:ea typeface="方正硬笔楷书简体" pitchFamily="65" charset="-122"/>
              </a:rPr>
              <a:t>职场</a:t>
            </a:r>
            <a:r>
              <a:rPr lang="en-US" altLang="zh-CN" sz="1400" dirty="0" smtClean="0">
                <a:solidFill>
                  <a:srgbClr val="1F497D">
                    <a:lumMod val="60000"/>
                    <a:lumOff val="40000"/>
                  </a:srgbClr>
                </a:solidFill>
                <a:ea typeface="方正硬笔楷书简体" pitchFamily="65" charset="-122"/>
              </a:rPr>
              <a:t>PPT</a:t>
            </a:r>
            <a:r>
              <a:rPr lang="en-US" altLang="zh-CN" sz="1400" dirty="0" smtClean="0">
                <a:solidFill>
                  <a:srgbClr val="1F497D">
                    <a:lumMod val="60000"/>
                    <a:lumOff val="40000"/>
                  </a:srgbClr>
                </a:solidFill>
                <a:latin typeface="方正硬笔楷书简体" pitchFamily="65" charset="-122"/>
                <a:ea typeface="方正硬笔楷书简体" pitchFamily="65" charset="-122"/>
              </a:rPr>
              <a:t>  </a:t>
            </a:r>
            <a:r>
              <a:rPr lang="zh-CN" altLang="en-US" sz="1400" dirty="0" smtClean="0">
                <a:solidFill>
                  <a:srgbClr val="1F497D">
                    <a:lumMod val="60000"/>
                    <a:lumOff val="40000"/>
                  </a:srgbClr>
                </a:solidFill>
                <a:latin typeface="方正硬笔楷书简体" pitchFamily="65" charset="-122"/>
                <a:ea typeface="方正硬笔楷书简体" pitchFamily="65" charset="-122"/>
              </a:rPr>
              <a:t>视觉呈现  </a:t>
            </a:r>
            <a:r>
              <a:rPr lang="en-US" altLang="zh-CN" sz="1400" dirty="0" smtClean="0">
                <a:solidFill>
                  <a:srgbClr val="1F497D">
                    <a:lumMod val="60000"/>
                    <a:lumOff val="40000"/>
                  </a:srgbClr>
                </a:solidFill>
                <a:ea typeface="方正硬笔楷书简体" pitchFamily="65" charset="-122"/>
              </a:rPr>
              <a:t>MBTI</a:t>
            </a:r>
            <a:r>
              <a:rPr lang="en-US" altLang="zh-CN" sz="1400" dirty="0" smtClean="0">
                <a:solidFill>
                  <a:srgbClr val="1F497D">
                    <a:lumMod val="60000"/>
                    <a:lumOff val="40000"/>
                  </a:srgbClr>
                </a:solidFill>
                <a:latin typeface="方正硬笔楷书简体" pitchFamily="65" charset="-122"/>
                <a:ea typeface="方正硬笔楷书简体" pitchFamily="65" charset="-122"/>
              </a:rPr>
              <a:t>  </a:t>
            </a:r>
            <a:r>
              <a:rPr lang="zh-CN" altLang="en-US" sz="1400" dirty="0" smtClean="0">
                <a:solidFill>
                  <a:srgbClr val="1F497D">
                    <a:lumMod val="60000"/>
                    <a:lumOff val="40000"/>
                  </a:srgbClr>
                </a:solidFill>
                <a:latin typeface="方正硬笔楷书简体" pitchFamily="65" charset="-122"/>
                <a:ea typeface="方正硬笔楷书简体" pitchFamily="65" charset="-122"/>
              </a:rPr>
              <a:t>爱好</a:t>
            </a:r>
            <a:r>
              <a:rPr lang="zh-CN" altLang="en-US" sz="1400" dirty="0">
                <a:solidFill>
                  <a:srgbClr val="1F497D">
                    <a:lumMod val="60000"/>
                    <a:lumOff val="40000"/>
                  </a:srgbClr>
                </a:solidFill>
                <a:latin typeface="方正硬笔楷书简体" pitchFamily="65" charset="-122"/>
                <a:ea typeface="方正硬笔楷书简体" pitchFamily="65" charset="-122"/>
              </a:rPr>
              <a:t>分享者 </a:t>
            </a:r>
          </a:p>
        </p:txBody>
      </p:sp>
      <p:sp>
        <p:nvSpPr>
          <p:cNvPr id="22" name="TextBox 21"/>
          <p:cNvSpPr txBox="1"/>
          <p:nvPr/>
        </p:nvSpPr>
        <p:spPr>
          <a:xfrm>
            <a:off x="2699792" y="4587975"/>
            <a:ext cx="6696744" cy="307777"/>
          </a:xfrm>
          <a:prstGeom prst="rect">
            <a:avLst/>
          </a:prstGeom>
          <a:noFill/>
        </p:spPr>
        <p:txBody>
          <a:bodyPr wrap="square" rtlCol="0">
            <a:spAutoFit/>
          </a:bodyPr>
          <a:lstStyle/>
          <a:p>
            <a:r>
              <a:rPr lang="zh-CN" altLang="en-US" sz="1400" dirty="0" smtClean="0">
                <a:solidFill>
                  <a:prstClr val="black">
                    <a:lumMod val="85000"/>
                    <a:lumOff val="15000"/>
                  </a:prstClr>
                </a:solidFill>
                <a:latin typeface="方正硬笔楷书简体" pitchFamily="65" charset="-122"/>
                <a:ea typeface="方正硬笔楷书简体" pitchFamily="65" charset="-122"/>
              </a:rPr>
              <a:t>简介：一个为爱、为笑而生的人，心大以至体大。一个快乐做燕雀的女人。</a:t>
            </a:r>
            <a:endParaRPr lang="zh-CN" altLang="en-US" sz="1400" dirty="0">
              <a:solidFill>
                <a:prstClr val="black">
                  <a:lumMod val="85000"/>
                  <a:lumOff val="15000"/>
                </a:prstClr>
              </a:solidFill>
              <a:latin typeface="方正硬笔楷书简体" pitchFamily="65" charset="-122"/>
              <a:ea typeface="方正硬笔楷书简体" pitchFamily="65" charset="-122"/>
            </a:endParaRPr>
          </a:p>
        </p:txBody>
      </p:sp>
      <p:grpSp>
        <p:nvGrpSpPr>
          <p:cNvPr id="23" name="组合 22"/>
          <p:cNvGrpSpPr/>
          <p:nvPr/>
        </p:nvGrpSpPr>
        <p:grpSpPr>
          <a:xfrm>
            <a:off x="6840827" y="735847"/>
            <a:ext cx="1728000" cy="2676675"/>
            <a:chOff x="251520" y="2206707"/>
            <a:chExt cx="1728000" cy="2676675"/>
          </a:xfrm>
        </p:grpSpPr>
        <p:sp>
          <p:nvSpPr>
            <p:cNvPr id="24" name="矩形 23"/>
            <p:cNvSpPr/>
            <p:nvPr/>
          </p:nvSpPr>
          <p:spPr>
            <a:xfrm>
              <a:off x="251520" y="2206707"/>
              <a:ext cx="1728000" cy="26693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3529" y="2283719"/>
              <a:ext cx="1595033" cy="1872208"/>
            </a:xfrm>
            <a:prstGeom prst="rect">
              <a:avLst/>
            </a:prstGeom>
            <a:ln>
              <a:noFill/>
            </a:ln>
            <a:effectLst/>
          </p:spPr>
        </p:pic>
        <p:sp>
          <p:nvSpPr>
            <p:cNvPr id="26" name="TextBox 25"/>
            <p:cNvSpPr txBox="1"/>
            <p:nvPr/>
          </p:nvSpPr>
          <p:spPr>
            <a:xfrm>
              <a:off x="467544" y="4163185"/>
              <a:ext cx="1296144" cy="720197"/>
            </a:xfrm>
            <a:prstGeom prst="rect">
              <a:avLst/>
            </a:prstGeom>
            <a:noFill/>
          </p:spPr>
          <p:txBody>
            <a:bodyPr wrap="square" rtlCol="0">
              <a:spAutoFit/>
            </a:bodyPr>
            <a:lstStyle/>
            <a:p>
              <a:pPr algn="ctr"/>
              <a:r>
                <a:rPr lang="en-US" altLang="zh-CN" sz="2400" b="1" dirty="0" smtClean="0">
                  <a:solidFill>
                    <a:srgbClr val="1F497D">
                      <a:lumMod val="60000"/>
                      <a:lumOff val="40000"/>
                    </a:srgbClr>
                  </a:solidFill>
                </a:rPr>
                <a:t>Joyce</a:t>
              </a:r>
            </a:p>
            <a:p>
              <a:pPr algn="ctr">
                <a:lnSpc>
                  <a:spcPct val="120000"/>
                </a:lnSpc>
              </a:pPr>
              <a:r>
                <a:rPr lang="en-US" altLang="zh-CN" sz="1400" dirty="0" smtClean="0">
                  <a:solidFill>
                    <a:prstClr val="black">
                      <a:lumMod val="75000"/>
                      <a:lumOff val="25000"/>
                    </a:prstClr>
                  </a:solidFill>
                </a:rPr>
                <a:t>PPT </a:t>
              </a:r>
              <a:r>
                <a:rPr lang="zh-CN" altLang="en-US" sz="1400" dirty="0" smtClean="0">
                  <a:solidFill>
                    <a:prstClr val="black">
                      <a:lumMod val="75000"/>
                      <a:lumOff val="25000"/>
                    </a:prstClr>
                  </a:solidFill>
                </a:rPr>
                <a:t>系列</a:t>
              </a:r>
              <a:endParaRPr lang="zh-CN" altLang="en-US" sz="1400" dirty="0">
                <a:solidFill>
                  <a:prstClr val="black">
                    <a:lumMod val="75000"/>
                    <a:lumOff val="25000"/>
                  </a:prstClr>
                </a:solidFill>
              </a:endParaRPr>
            </a:p>
          </p:txBody>
        </p:sp>
      </p:grpSp>
      <p:pic>
        <p:nvPicPr>
          <p:cNvPr id="2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561" y="2993092"/>
            <a:ext cx="2060864" cy="2060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281709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8898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1466" t="24512" b="18114"/>
          <a:stretch/>
        </p:blipFill>
        <p:spPr>
          <a:xfrm>
            <a:off x="124836" y="-92546"/>
            <a:ext cx="4807204" cy="4325903"/>
          </a:xfrm>
          <a:prstGeom prst="rect">
            <a:avLst/>
          </a:prstGeom>
        </p:spPr>
      </p:pic>
      <p:sp>
        <p:nvSpPr>
          <p:cNvPr id="4" name="TextBox 3"/>
          <p:cNvSpPr txBox="1"/>
          <p:nvPr/>
        </p:nvSpPr>
        <p:spPr>
          <a:xfrm>
            <a:off x="244769" y="4155926"/>
            <a:ext cx="4320480" cy="707886"/>
          </a:xfrm>
          <a:prstGeom prst="rect">
            <a:avLst/>
          </a:prstGeom>
          <a:noFill/>
        </p:spPr>
        <p:txBody>
          <a:bodyPr wrap="square" rtlCol="0">
            <a:spAutoFit/>
          </a:bodyPr>
          <a:lstStyle/>
          <a:p>
            <a:pPr algn="ctr"/>
            <a:r>
              <a:rPr lang="zh-CN" altLang="en-US" sz="4000" b="1" dirty="0" smtClean="0">
                <a:solidFill>
                  <a:schemeClr val="tx1">
                    <a:lumMod val="75000"/>
                    <a:lumOff val="25000"/>
                  </a:schemeClr>
                </a:solidFill>
              </a:rPr>
              <a:t>了解相关基础</a:t>
            </a:r>
            <a:endParaRPr lang="zh-CN" altLang="en-US" sz="4000" b="1" dirty="0">
              <a:solidFill>
                <a:schemeClr val="tx1">
                  <a:lumMod val="75000"/>
                  <a:lumOff val="25000"/>
                </a:schemeClr>
              </a:solidFill>
            </a:endParaRPr>
          </a:p>
        </p:txBody>
      </p:sp>
      <p:sp>
        <p:nvSpPr>
          <p:cNvPr id="5" name="TextBox 4"/>
          <p:cNvSpPr txBox="1"/>
          <p:nvPr/>
        </p:nvSpPr>
        <p:spPr>
          <a:xfrm>
            <a:off x="5004048" y="843558"/>
            <a:ext cx="3096344" cy="584775"/>
          </a:xfrm>
          <a:prstGeom prst="rect">
            <a:avLst/>
          </a:prstGeom>
          <a:noFill/>
        </p:spPr>
        <p:txBody>
          <a:bodyPr wrap="square" rtlCol="0">
            <a:spAutoFit/>
          </a:bodyPr>
          <a:lstStyle/>
          <a:p>
            <a:r>
              <a:rPr lang="zh-CN" altLang="en-US" sz="3200" b="1" dirty="0" smtClean="0">
                <a:solidFill>
                  <a:srgbClr val="FFC000"/>
                </a:solidFill>
              </a:rPr>
              <a:t>使命与价值观</a:t>
            </a:r>
            <a:endParaRPr lang="zh-CN" altLang="en-US" sz="3200" b="1" dirty="0">
              <a:solidFill>
                <a:srgbClr val="FFC000"/>
              </a:solidFill>
            </a:endParaRPr>
          </a:p>
        </p:txBody>
      </p:sp>
      <p:sp>
        <p:nvSpPr>
          <p:cNvPr id="7" name="矩形 6"/>
          <p:cNvSpPr/>
          <p:nvPr/>
        </p:nvSpPr>
        <p:spPr>
          <a:xfrm>
            <a:off x="5004048" y="1428333"/>
            <a:ext cx="2717692"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 常被谈及却很现实的话题</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9" name="直接连接符 8"/>
          <p:cNvCxnSpPr/>
          <p:nvPr/>
        </p:nvCxnSpPr>
        <p:spPr>
          <a:xfrm>
            <a:off x="5004048" y="1851670"/>
            <a:ext cx="35283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04048" y="1967707"/>
            <a:ext cx="3096344" cy="584775"/>
          </a:xfrm>
          <a:prstGeom prst="rect">
            <a:avLst/>
          </a:prstGeom>
          <a:noFill/>
        </p:spPr>
        <p:txBody>
          <a:bodyPr wrap="square" rtlCol="0">
            <a:spAutoFit/>
          </a:bodyPr>
          <a:lstStyle/>
          <a:p>
            <a:r>
              <a:rPr lang="zh-CN" altLang="en-US" sz="3200" b="1" dirty="0">
                <a:solidFill>
                  <a:srgbClr val="FFC000"/>
                </a:solidFill>
              </a:rPr>
              <a:t>坦诚</a:t>
            </a:r>
          </a:p>
        </p:txBody>
      </p:sp>
      <p:sp>
        <p:nvSpPr>
          <p:cNvPr id="11" name="矩形 10"/>
          <p:cNvSpPr/>
          <p:nvPr/>
        </p:nvSpPr>
        <p:spPr>
          <a:xfrm>
            <a:off x="5004048" y="2552482"/>
            <a:ext cx="3672408"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 缺乏坦诚是商业生活中最卑劣的秘密</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12" name="直接连接符 11"/>
          <p:cNvCxnSpPr/>
          <p:nvPr/>
        </p:nvCxnSpPr>
        <p:spPr>
          <a:xfrm>
            <a:off x="5004048" y="2975819"/>
            <a:ext cx="35283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004048" y="3082351"/>
            <a:ext cx="3096344" cy="584775"/>
          </a:xfrm>
          <a:prstGeom prst="rect">
            <a:avLst/>
          </a:prstGeom>
          <a:noFill/>
        </p:spPr>
        <p:txBody>
          <a:bodyPr wrap="square" rtlCol="0">
            <a:spAutoFit/>
          </a:bodyPr>
          <a:lstStyle/>
          <a:p>
            <a:r>
              <a:rPr lang="zh-CN" altLang="en-US" sz="3200" b="1" dirty="0">
                <a:solidFill>
                  <a:srgbClr val="FFC000"/>
                </a:solidFill>
              </a:rPr>
              <a:t>考评</a:t>
            </a:r>
          </a:p>
        </p:txBody>
      </p:sp>
      <p:sp>
        <p:nvSpPr>
          <p:cNvPr id="14" name="矩形 13"/>
          <p:cNvSpPr/>
          <p:nvPr/>
        </p:nvSpPr>
        <p:spPr>
          <a:xfrm>
            <a:off x="5004048" y="3667126"/>
            <a:ext cx="2717692"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 力求公平和有效</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15" name="直接连接符 14"/>
          <p:cNvCxnSpPr/>
          <p:nvPr/>
        </p:nvCxnSpPr>
        <p:spPr>
          <a:xfrm>
            <a:off x="5004048" y="4090463"/>
            <a:ext cx="35283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004048" y="4193725"/>
            <a:ext cx="3096344" cy="584775"/>
          </a:xfrm>
          <a:prstGeom prst="rect">
            <a:avLst/>
          </a:prstGeom>
          <a:noFill/>
        </p:spPr>
        <p:txBody>
          <a:bodyPr wrap="square" rtlCol="0">
            <a:spAutoFit/>
          </a:bodyPr>
          <a:lstStyle/>
          <a:p>
            <a:r>
              <a:rPr lang="zh-CN" altLang="en-US" sz="3200" b="1" dirty="0" smtClean="0">
                <a:solidFill>
                  <a:srgbClr val="FFC000"/>
                </a:solidFill>
              </a:rPr>
              <a:t>发言权和尊严</a:t>
            </a:r>
            <a:endParaRPr lang="zh-CN" altLang="en-US" sz="3200" b="1" dirty="0">
              <a:solidFill>
                <a:srgbClr val="FFC000"/>
              </a:solidFill>
            </a:endParaRPr>
          </a:p>
        </p:txBody>
      </p:sp>
      <p:sp>
        <p:nvSpPr>
          <p:cNvPr id="17" name="矩形 16"/>
          <p:cNvSpPr/>
          <p:nvPr/>
        </p:nvSpPr>
        <p:spPr>
          <a:xfrm>
            <a:off x="5004048" y="4778500"/>
            <a:ext cx="2717692" cy="338554"/>
          </a:xfrm>
          <a:prstGeom prst="rect">
            <a:avLst/>
          </a:prstGeom>
        </p:spPr>
        <p:txBody>
          <a:bodyPr wrap="square">
            <a:spAutoFit/>
          </a:bodyPr>
          <a:lstStyle/>
          <a:p>
            <a:r>
              <a:rPr lang="zh-CN" altLang="en-US" sz="1600" dirty="0" smtClean="0">
                <a:solidFill>
                  <a:schemeClr val="tx1">
                    <a:lumMod val="50000"/>
                    <a:lumOff val="50000"/>
                  </a:schemeClr>
                </a:solidFill>
                <a:latin typeface="微软雅黑" pitchFamily="34" charset="-122"/>
                <a:ea typeface="微软雅黑" pitchFamily="34" charset="-122"/>
              </a:rPr>
              <a:t>关注企业中的每一个人</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33" name="TextBox 9"/>
          <p:cNvSpPr txBox="1">
            <a:spLocks noChangeArrowheads="1"/>
          </p:cNvSpPr>
          <p:nvPr/>
        </p:nvSpPr>
        <p:spPr bwMode="auto">
          <a:xfrm>
            <a:off x="2915816" y="2307525"/>
            <a:ext cx="79060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7200" dirty="0" smtClean="0">
                <a:solidFill>
                  <a:schemeClr val="tx1">
                    <a:lumMod val="65000"/>
                    <a:lumOff val="35000"/>
                  </a:schemeClr>
                </a:solidFill>
                <a:latin typeface="Bodoni MT Black" pitchFamily="18" charset="0"/>
              </a:rPr>
              <a:t>1</a:t>
            </a:r>
            <a:endParaRPr lang="zh-CN" altLang="en-US" sz="7200" dirty="0">
              <a:solidFill>
                <a:schemeClr val="tx1">
                  <a:lumMod val="65000"/>
                  <a:lumOff val="35000"/>
                </a:schemeClr>
              </a:solidFill>
              <a:latin typeface="Bodoni MT Black" pitchFamily="18" charset="0"/>
            </a:endParaRPr>
          </a:p>
        </p:txBody>
      </p:sp>
    </p:spTree>
    <p:extLst>
      <p:ext uri="{BB962C8B-B14F-4D97-AF65-F5344CB8AC3E}">
        <p14:creationId xmlns:p14="http://schemas.microsoft.com/office/powerpoint/2010/main" val="1286415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460432" y="4587974"/>
            <a:ext cx="527050" cy="274638"/>
          </a:xfrm>
        </p:spPr>
        <p:txBody>
          <a:bodyPr/>
          <a:lstStyle/>
          <a:p>
            <a:fld id="{0C913308-F349-4B6D-A68A-DD1791B4A57B}" type="slidenum">
              <a:rPr lang="zh-CN" altLang="en-US" smtClean="0"/>
              <a:pPr/>
              <a:t>7</a:t>
            </a:fld>
            <a:endParaRPr lang="zh-CN" altLang="en-US" dirty="0"/>
          </a:p>
        </p:txBody>
      </p:sp>
      <p:sp>
        <p:nvSpPr>
          <p:cNvPr id="4" name="TextBox 3"/>
          <p:cNvSpPr txBox="1"/>
          <p:nvPr/>
        </p:nvSpPr>
        <p:spPr>
          <a:xfrm>
            <a:off x="1331640" y="771550"/>
            <a:ext cx="3096344" cy="584775"/>
          </a:xfrm>
          <a:prstGeom prst="rect">
            <a:avLst/>
          </a:prstGeom>
          <a:noFill/>
        </p:spPr>
        <p:txBody>
          <a:bodyPr wrap="square" rtlCol="0">
            <a:spAutoFit/>
          </a:bodyPr>
          <a:lstStyle/>
          <a:p>
            <a:pPr algn="ctr"/>
            <a:r>
              <a:rPr lang="zh-CN" altLang="en-US" sz="3200" b="1" dirty="0" smtClean="0">
                <a:solidFill>
                  <a:srgbClr val="FFC000"/>
                </a:solidFill>
              </a:rPr>
              <a:t>可能的目标</a:t>
            </a:r>
            <a:endParaRPr lang="zh-CN" altLang="en-US" sz="3200" b="1" dirty="0">
              <a:solidFill>
                <a:srgbClr val="FFC000"/>
              </a:solidFill>
            </a:endParaRPr>
          </a:p>
        </p:txBody>
      </p:sp>
      <p:sp>
        <p:nvSpPr>
          <p:cNvPr id="5" name="TextBox 4"/>
          <p:cNvSpPr txBox="1"/>
          <p:nvPr/>
        </p:nvSpPr>
        <p:spPr>
          <a:xfrm>
            <a:off x="5148064" y="762839"/>
            <a:ext cx="3096344" cy="584775"/>
          </a:xfrm>
          <a:prstGeom prst="rect">
            <a:avLst/>
          </a:prstGeom>
          <a:noFill/>
        </p:spPr>
        <p:txBody>
          <a:bodyPr wrap="square" rtlCol="0">
            <a:spAutoFit/>
          </a:bodyPr>
          <a:lstStyle/>
          <a:p>
            <a:pPr algn="ctr"/>
            <a:r>
              <a:rPr lang="zh-CN" altLang="en-US" sz="3200" b="1" dirty="0" smtClean="0">
                <a:solidFill>
                  <a:srgbClr val="FFC000"/>
                </a:solidFill>
              </a:rPr>
              <a:t>不可能的目标</a:t>
            </a:r>
            <a:endParaRPr lang="zh-CN" altLang="en-US" sz="3200" b="1" dirty="0">
              <a:solidFill>
                <a:srgbClr val="FFC000"/>
              </a:solidFill>
            </a:endParaRPr>
          </a:p>
        </p:txBody>
      </p:sp>
      <p:sp>
        <p:nvSpPr>
          <p:cNvPr id="6" name="TextBox 5"/>
          <p:cNvSpPr txBox="1"/>
          <p:nvPr/>
        </p:nvSpPr>
        <p:spPr>
          <a:xfrm>
            <a:off x="2555776" y="3291830"/>
            <a:ext cx="4320480" cy="646331"/>
          </a:xfrm>
          <a:prstGeom prst="rect">
            <a:avLst/>
          </a:prstGeom>
          <a:noFill/>
        </p:spPr>
        <p:txBody>
          <a:bodyPr wrap="square" rtlCol="0">
            <a:spAutoFit/>
          </a:bodyPr>
          <a:lstStyle/>
          <a:p>
            <a:pPr algn="ctr"/>
            <a:r>
              <a:rPr lang="zh-CN" altLang="en-US" sz="3600" b="1" dirty="0" smtClean="0">
                <a:solidFill>
                  <a:schemeClr val="bg1"/>
                </a:solidFill>
              </a:rPr>
              <a:t>使   命</a:t>
            </a:r>
            <a:endParaRPr lang="zh-CN" altLang="en-US" sz="3600" b="1" dirty="0">
              <a:solidFill>
                <a:schemeClr val="bg1"/>
              </a:solidFill>
            </a:endParaRPr>
          </a:p>
        </p:txBody>
      </p:sp>
    </p:spTree>
    <p:extLst>
      <p:ext uri="{BB962C8B-B14F-4D97-AF65-F5344CB8AC3E}">
        <p14:creationId xmlns:p14="http://schemas.microsoft.com/office/powerpoint/2010/main" val="4226407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8</a:t>
            </a:fld>
            <a:endParaRPr lang="zh-CN" altLang="en-US" dirty="0"/>
          </a:p>
        </p:txBody>
      </p:sp>
      <p:sp>
        <p:nvSpPr>
          <p:cNvPr id="3" name="TextBox 2"/>
          <p:cNvSpPr txBox="1"/>
          <p:nvPr/>
        </p:nvSpPr>
        <p:spPr>
          <a:xfrm>
            <a:off x="244769" y="267494"/>
            <a:ext cx="4320480" cy="646331"/>
          </a:xfrm>
          <a:prstGeom prst="rect">
            <a:avLst/>
          </a:prstGeom>
          <a:noFill/>
        </p:spPr>
        <p:txBody>
          <a:bodyPr wrap="square" rtlCol="0">
            <a:spAutoFit/>
          </a:bodyPr>
          <a:lstStyle/>
          <a:p>
            <a:r>
              <a:rPr lang="zh-CN" altLang="en-US" sz="3600" b="1" dirty="0" smtClean="0">
                <a:solidFill>
                  <a:schemeClr val="tx1">
                    <a:lumMod val="75000"/>
                    <a:lumOff val="25000"/>
                  </a:schemeClr>
                </a:solidFill>
              </a:rPr>
              <a:t>随时随刻文化</a:t>
            </a:r>
            <a:endParaRPr lang="zh-CN" altLang="en-US" sz="3600" b="1" dirty="0">
              <a:solidFill>
                <a:schemeClr val="tx1">
                  <a:lumMod val="75000"/>
                  <a:lumOff val="25000"/>
                </a:schemeClr>
              </a:solidFill>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t="3800"/>
          <a:stretch/>
        </p:blipFill>
        <p:spPr>
          <a:xfrm>
            <a:off x="244770" y="1707654"/>
            <a:ext cx="3913965" cy="251504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TextBox 4"/>
          <p:cNvSpPr txBox="1"/>
          <p:nvPr/>
        </p:nvSpPr>
        <p:spPr>
          <a:xfrm>
            <a:off x="4067944" y="803488"/>
            <a:ext cx="4392488" cy="400110"/>
          </a:xfrm>
          <a:prstGeom prst="rect">
            <a:avLst/>
          </a:prstGeom>
          <a:noFill/>
        </p:spPr>
        <p:txBody>
          <a:bodyPr wrap="square" rtlCol="0">
            <a:spAutoFit/>
          </a:bodyPr>
          <a:lstStyle/>
          <a:p>
            <a:r>
              <a:rPr lang="zh-CN" altLang="en-US" sz="2000" b="1" dirty="0" smtClean="0">
                <a:solidFill>
                  <a:srgbClr val="FFC000"/>
                </a:solidFill>
              </a:rPr>
              <a:t>案例：“将心比心，竭诚为顾客服务”</a:t>
            </a:r>
            <a:endParaRPr lang="zh-CN" altLang="en-US" sz="2000" b="1" dirty="0">
              <a:solidFill>
                <a:srgbClr val="FFC000"/>
              </a:solidFill>
            </a:endParaRPr>
          </a:p>
        </p:txBody>
      </p:sp>
      <p:sp>
        <p:nvSpPr>
          <p:cNvPr id="7" name="TextBox 6"/>
          <p:cNvSpPr txBox="1"/>
          <p:nvPr/>
        </p:nvSpPr>
        <p:spPr>
          <a:xfrm>
            <a:off x="4067944" y="1491630"/>
            <a:ext cx="4896544" cy="3000821"/>
          </a:xfrm>
          <a:prstGeom prst="rect">
            <a:avLst/>
          </a:prstGeom>
          <a:noFill/>
        </p:spPr>
        <p:txBody>
          <a:bodyPr wrap="square" rtlCol="0">
            <a:spAutoFit/>
          </a:bodyPr>
          <a:lstStyle/>
          <a:p>
            <a:pPr marL="285750" indent="-285750">
              <a:lnSpc>
                <a:spcPct val="150000"/>
              </a:lnSpc>
              <a:buClr>
                <a:schemeClr val="tx1">
                  <a:lumMod val="65000"/>
                  <a:lumOff val="35000"/>
                </a:schemeClr>
              </a:buClr>
              <a:buSzPct val="100000"/>
              <a:buFont typeface="Wingdings" pitchFamily="2" charset="2"/>
              <a:buChar char="p"/>
            </a:pPr>
            <a:r>
              <a:rPr lang="zh-CN" altLang="en-US" sz="1400" dirty="0">
                <a:solidFill>
                  <a:schemeClr val="tx1">
                    <a:lumMod val="85000"/>
                    <a:lumOff val="15000"/>
                  </a:schemeClr>
                </a:solidFill>
              </a:rPr>
              <a:t>绝</a:t>
            </a:r>
            <a:r>
              <a:rPr lang="zh-CN" altLang="en-US" sz="1400" dirty="0" smtClean="0">
                <a:solidFill>
                  <a:schemeClr val="tx1">
                    <a:lumMod val="85000"/>
                    <a:lumOff val="15000"/>
                  </a:schemeClr>
                </a:solidFill>
              </a:rPr>
              <a:t>不能让利润中心产生的冲突妨碍对顾客的优质服务</a:t>
            </a:r>
            <a:endParaRPr lang="en-US" altLang="zh-CN" sz="1400" dirty="0" smtClean="0">
              <a:solidFill>
                <a:schemeClr val="tx1">
                  <a:lumMod val="85000"/>
                  <a:lumOff val="15000"/>
                </a:schemeClr>
              </a:solidFill>
            </a:endParaRPr>
          </a:p>
          <a:p>
            <a:pPr marL="285750" indent="-285750">
              <a:lnSpc>
                <a:spcPct val="15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对待顾客要友善、公平。建立伟大的客户关系需要时间、不要以破坏同客户的持久关系为代价去追求短期利益的最大化</a:t>
            </a:r>
            <a:endParaRPr lang="en-US" altLang="zh-CN" sz="1400" dirty="0" smtClean="0">
              <a:solidFill>
                <a:schemeClr val="tx1">
                  <a:lumMod val="85000"/>
                  <a:lumOff val="15000"/>
                </a:schemeClr>
              </a:solidFill>
            </a:endParaRPr>
          </a:p>
          <a:p>
            <a:pPr marL="285750" indent="-285750">
              <a:lnSpc>
                <a:spcPct val="15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不断寻求个各种办法，让顾客感觉到我与我们之间的交易简单易行</a:t>
            </a:r>
            <a:endParaRPr lang="en-US" altLang="zh-CN" sz="1400" dirty="0" smtClean="0">
              <a:solidFill>
                <a:schemeClr val="tx1">
                  <a:lumMod val="85000"/>
                  <a:lumOff val="15000"/>
                </a:schemeClr>
              </a:solidFill>
            </a:endParaRPr>
          </a:p>
          <a:p>
            <a:pPr marL="285750" indent="-285750">
              <a:lnSpc>
                <a:spcPct val="15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每天都要同客户进行交流，让顾客一旦同我们建立了联系，就不需要在寻找我们的竞争对手了</a:t>
            </a:r>
            <a:endParaRPr lang="en-US" altLang="zh-CN" sz="1400" dirty="0" smtClean="0">
              <a:solidFill>
                <a:schemeClr val="tx1">
                  <a:lumMod val="85000"/>
                  <a:lumOff val="15000"/>
                </a:schemeClr>
              </a:solidFill>
            </a:endParaRPr>
          </a:p>
          <a:p>
            <a:pPr marL="285750" indent="-285750">
              <a:lnSpc>
                <a:spcPct val="150000"/>
              </a:lnSpc>
              <a:buClr>
                <a:schemeClr val="tx1">
                  <a:lumMod val="65000"/>
                  <a:lumOff val="35000"/>
                </a:schemeClr>
              </a:buClr>
              <a:buSzPct val="100000"/>
              <a:buFont typeface="Wingdings" pitchFamily="2" charset="2"/>
              <a:buChar char="p"/>
            </a:pPr>
            <a:r>
              <a:rPr lang="zh-CN" altLang="en-US" sz="1400" dirty="0" smtClean="0">
                <a:solidFill>
                  <a:schemeClr val="tx1">
                    <a:lumMod val="85000"/>
                    <a:lumOff val="15000"/>
                  </a:schemeClr>
                </a:solidFill>
              </a:rPr>
              <a:t>不要忘记说“谢谢”</a:t>
            </a:r>
            <a:endParaRPr lang="zh-CN" altLang="en-US" sz="1400" dirty="0">
              <a:solidFill>
                <a:schemeClr val="tx1">
                  <a:lumMod val="85000"/>
                  <a:lumOff val="15000"/>
                </a:schemeClr>
              </a:solidFill>
            </a:endParaRPr>
          </a:p>
        </p:txBody>
      </p:sp>
    </p:spTree>
    <p:extLst>
      <p:ext uri="{BB962C8B-B14F-4D97-AF65-F5344CB8AC3E}">
        <p14:creationId xmlns:p14="http://schemas.microsoft.com/office/powerpoint/2010/main" val="3963534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pPr/>
              <a:t>9</a:t>
            </a:fld>
            <a:endParaRPr lang="zh-CN" altLang="en-US" dirty="0"/>
          </a:p>
        </p:txBody>
      </p:sp>
      <p:sp>
        <p:nvSpPr>
          <p:cNvPr id="3" name="TextBox 2"/>
          <p:cNvSpPr txBox="1"/>
          <p:nvPr/>
        </p:nvSpPr>
        <p:spPr>
          <a:xfrm>
            <a:off x="244769" y="267494"/>
            <a:ext cx="4320480" cy="646331"/>
          </a:xfrm>
          <a:prstGeom prst="rect">
            <a:avLst/>
          </a:prstGeom>
          <a:noFill/>
        </p:spPr>
        <p:txBody>
          <a:bodyPr wrap="square" rtlCol="0">
            <a:spAutoFit/>
          </a:bodyPr>
          <a:lstStyle/>
          <a:p>
            <a:r>
              <a:rPr lang="zh-CN" altLang="en-US" sz="3600" b="1" dirty="0" smtClean="0">
                <a:solidFill>
                  <a:schemeClr val="tx1">
                    <a:lumMod val="75000"/>
                    <a:lumOff val="25000"/>
                  </a:schemeClr>
                </a:solidFill>
              </a:rPr>
              <a:t>坦诚的作用</a:t>
            </a:r>
            <a:endParaRPr lang="zh-CN" altLang="en-US" sz="3600" b="1" dirty="0">
              <a:solidFill>
                <a:schemeClr val="tx1">
                  <a:lumMod val="75000"/>
                  <a:lumOff val="25000"/>
                </a:schemeClr>
              </a:solidFill>
            </a:endParaRPr>
          </a:p>
        </p:txBody>
      </p:sp>
      <p:grpSp>
        <p:nvGrpSpPr>
          <p:cNvPr id="5" name="组合 4"/>
          <p:cNvGrpSpPr/>
          <p:nvPr/>
        </p:nvGrpSpPr>
        <p:grpSpPr>
          <a:xfrm>
            <a:off x="1403648" y="1131590"/>
            <a:ext cx="6048672" cy="3716686"/>
            <a:chOff x="1517249" y="973989"/>
            <a:chExt cx="6096000" cy="4063998"/>
          </a:xfrm>
        </p:grpSpPr>
        <p:sp>
          <p:nvSpPr>
            <p:cNvPr id="6" name="任意多边形 5"/>
            <p:cNvSpPr/>
            <p:nvPr/>
          </p:nvSpPr>
          <p:spPr>
            <a:xfrm>
              <a:off x="1517249" y="973989"/>
              <a:ext cx="6096000" cy="1269999"/>
            </a:xfrm>
            <a:custGeom>
              <a:avLst/>
              <a:gdLst>
                <a:gd name="connsiteX0" fmla="*/ 0 w 6096000"/>
                <a:gd name="connsiteY0" fmla="*/ 127000 h 1269999"/>
                <a:gd name="connsiteX1" fmla="*/ 127000 w 6096000"/>
                <a:gd name="connsiteY1" fmla="*/ 0 h 1269999"/>
                <a:gd name="connsiteX2" fmla="*/ 5969000 w 6096000"/>
                <a:gd name="connsiteY2" fmla="*/ 0 h 1269999"/>
                <a:gd name="connsiteX3" fmla="*/ 6096000 w 6096000"/>
                <a:gd name="connsiteY3" fmla="*/ 127000 h 1269999"/>
                <a:gd name="connsiteX4" fmla="*/ 6096000 w 6096000"/>
                <a:gd name="connsiteY4" fmla="*/ 1142999 h 1269999"/>
                <a:gd name="connsiteX5" fmla="*/ 5969000 w 6096000"/>
                <a:gd name="connsiteY5" fmla="*/ 1269999 h 1269999"/>
                <a:gd name="connsiteX6" fmla="*/ 127000 w 6096000"/>
                <a:gd name="connsiteY6" fmla="*/ 1269999 h 1269999"/>
                <a:gd name="connsiteX7" fmla="*/ 0 w 6096000"/>
                <a:gd name="connsiteY7" fmla="*/ 1142999 h 1269999"/>
                <a:gd name="connsiteX8" fmla="*/ 0 w 6096000"/>
                <a:gd name="connsiteY8" fmla="*/ 127000 h 1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269999">
                  <a:moveTo>
                    <a:pt x="0" y="127000"/>
                  </a:moveTo>
                  <a:cubicBezTo>
                    <a:pt x="0" y="56860"/>
                    <a:pt x="56860" y="0"/>
                    <a:pt x="127000" y="0"/>
                  </a:cubicBezTo>
                  <a:lnTo>
                    <a:pt x="5969000" y="0"/>
                  </a:lnTo>
                  <a:cubicBezTo>
                    <a:pt x="6039140" y="0"/>
                    <a:pt x="6096000" y="56860"/>
                    <a:pt x="6096000" y="127000"/>
                  </a:cubicBezTo>
                  <a:lnTo>
                    <a:pt x="6096000" y="1142999"/>
                  </a:lnTo>
                  <a:cubicBezTo>
                    <a:pt x="6096000" y="1213139"/>
                    <a:pt x="6039140" y="1269999"/>
                    <a:pt x="5969000" y="1269999"/>
                  </a:cubicBezTo>
                  <a:lnTo>
                    <a:pt x="127000" y="1269999"/>
                  </a:lnTo>
                  <a:cubicBezTo>
                    <a:pt x="56860" y="1269999"/>
                    <a:pt x="0" y="1213139"/>
                    <a:pt x="0" y="1142999"/>
                  </a:cubicBezTo>
                  <a:lnTo>
                    <a:pt x="0" y="127000"/>
                  </a:lnTo>
                  <a:close/>
                </a:path>
              </a:pathLst>
            </a:custGeom>
            <a:solidFill>
              <a:schemeClr val="bg1">
                <a:lumMod val="50000"/>
              </a:schemeClr>
            </a:solidFill>
            <a:ln/>
          </p:spPr>
          <p:style>
            <a:lnRef idx="3">
              <a:schemeClr val="lt1"/>
            </a:lnRef>
            <a:fillRef idx="1">
              <a:schemeClr val="dk1"/>
            </a:fillRef>
            <a:effectRef idx="1">
              <a:schemeClr val="dk1"/>
            </a:effectRef>
            <a:fontRef idx="minor">
              <a:schemeClr val="lt1"/>
            </a:fontRef>
          </p:style>
          <p:txBody>
            <a:bodyPr spcFirstLastPara="0" vert="horz" wrap="square" lIns="1449070" tIns="102870" rIns="102870" bIns="102870" numCol="1" spcCol="1270" anchor="ctr" anchorCtr="0">
              <a:noAutofit/>
            </a:bodyPr>
            <a:lstStyle/>
            <a:p>
              <a:pPr lvl="0" algn="l" defTabSz="1200150">
                <a:lnSpc>
                  <a:spcPct val="90000"/>
                </a:lnSpc>
                <a:spcBef>
                  <a:spcPct val="0"/>
                </a:spcBef>
                <a:spcAft>
                  <a:spcPct val="35000"/>
                </a:spcAft>
              </a:pPr>
              <a:r>
                <a:rPr lang="zh-CN" altLang="en-US" b="1" kern="1200" dirty="0" smtClean="0">
                  <a:solidFill>
                    <a:srgbClr val="FFC000"/>
                  </a:solidFill>
                </a:rPr>
                <a:t>  坦诚将更多的人吸引到对话中</a:t>
              </a:r>
              <a:endParaRPr lang="zh-CN" altLang="en-US" b="1" kern="1200" dirty="0">
                <a:solidFill>
                  <a:srgbClr val="FFC000"/>
                </a:solidFill>
              </a:endParaRPr>
            </a:p>
          </p:txBody>
        </p:sp>
        <p:sp>
          <p:nvSpPr>
            <p:cNvPr id="7" name="圆角矩形 6"/>
            <p:cNvSpPr/>
            <p:nvPr/>
          </p:nvSpPr>
          <p:spPr>
            <a:xfrm>
              <a:off x="1644248" y="1100988"/>
              <a:ext cx="1219200" cy="1015999"/>
            </a:xfrm>
            <a:prstGeom prst="roundRect">
              <a:avLst>
                <a:gd name="adj" fmla="val 10000"/>
              </a:avLst>
            </a:prstGeom>
            <a:blipFill>
              <a:blip r:embed="rId2" cstate="print">
                <a:extLst>
                  <a:ext uri="{28A0092B-C50C-407E-A947-70E740481C1C}">
                    <a14:useLocalDpi xmlns:a14="http://schemas.microsoft.com/office/drawing/2010/main" val="0"/>
                  </a:ext>
                </a:extLst>
              </a:blip>
              <a:srcRect/>
              <a:stretch>
                <a:fillRect l="-13000" r="-13000"/>
              </a:stretch>
            </a:blipFill>
            <a:ln>
              <a:solidFill>
                <a:schemeClr val="tx1">
                  <a:lumMod val="75000"/>
                  <a:lumOff val="25000"/>
                </a:schemeClr>
              </a:solidFill>
            </a:ln>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8" name="任意多边形 7"/>
            <p:cNvSpPr/>
            <p:nvPr/>
          </p:nvSpPr>
          <p:spPr>
            <a:xfrm>
              <a:off x="1517249" y="2370988"/>
              <a:ext cx="6096000" cy="1269999"/>
            </a:xfrm>
            <a:custGeom>
              <a:avLst/>
              <a:gdLst>
                <a:gd name="connsiteX0" fmla="*/ 0 w 6096000"/>
                <a:gd name="connsiteY0" fmla="*/ 127000 h 1269999"/>
                <a:gd name="connsiteX1" fmla="*/ 127000 w 6096000"/>
                <a:gd name="connsiteY1" fmla="*/ 0 h 1269999"/>
                <a:gd name="connsiteX2" fmla="*/ 5969000 w 6096000"/>
                <a:gd name="connsiteY2" fmla="*/ 0 h 1269999"/>
                <a:gd name="connsiteX3" fmla="*/ 6096000 w 6096000"/>
                <a:gd name="connsiteY3" fmla="*/ 127000 h 1269999"/>
                <a:gd name="connsiteX4" fmla="*/ 6096000 w 6096000"/>
                <a:gd name="connsiteY4" fmla="*/ 1142999 h 1269999"/>
                <a:gd name="connsiteX5" fmla="*/ 5969000 w 6096000"/>
                <a:gd name="connsiteY5" fmla="*/ 1269999 h 1269999"/>
                <a:gd name="connsiteX6" fmla="*/ 127000 w 6096000"/>
                <a:gd name="connsiteY6" fmla="*/ 1269999 h 1269999"/>
                <a:gd name="connsiteX7" fmla="*/ 0 w 6096000"/>
                <a:gd name="connsiteY7" fmla="*/ 1142999 h 1269999"/>
                <a:gd name="connsiteX8" fmla="*/ 0 w 6096000"/>
                <a:gd name="connsiteY8" fmla="*/ 127000 h 1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269999">
                  <a:moveTo>
                    <a:pt x="0" y="127000"/>
                  </a:moveTo>
                  <a:cubicBezTo>
                    <a:pt x="0" y="56860"/>
                    <a:pt x="56860" y="0"/>
                    <a:pt x="127000" y="0"/>
                  </a:cubicBezTo>
                  <a:lnTo>
                    <a:pt x="5969000" y="0"/>
                  </a:lnTo>
                  <a:cubicBezTo>
                    <a:pt x="6039140" y="0"/>
                    <a:pt x="6096000" y="56860"/>
                    <a:pt x="6096000" y="127000"/>
                  </a:cubicBezTo>
                  <a:lnTo>
                    <a:pt x="6096000" y="1142999"/>
                  </a:lnTo>
                  <a:cubicBezTo>
                    <a:pt x="6096000" y="1213139"/>
                    <a:pt x="6039140" y="1269999"/>
                    <a:pt x="5969000" y="1269999"/>
                  </a:cubicBezTo>
                  <a:lnTo>
                    <a:pt x="127000" y="1269999"/>
                  </a:lnTo>
                  <a:cubicBezTo>
                    <a:pt x="56860" y="1269999"/>
                    <a:pt x="0" y="1213139"/>
                    <a:pt x="0" y="1142999"/>
                  </a:cubicBezTo>
                  <a:lnTo>
                    <a:pt x="0" y="127000"/>
                  </a:lnTo>
                  <a:close/>
                </a:path>
              </a:pathLst>
            </a:custGeom>
            <a:solidFill>
              <a:schemeClr val="bg1">
                <a:lumMod val="50000"/>
              </a:schemeClr>
            </a:solidFill>
            <a:ln/>
          </p:spPr>
          <p:style>
            <a:lnRef idx="3">
              <a:schemeClr val="lt1"/>
            </a:lnRef>
            <a:fillRef idx="1">
              <a:schemeClr val="dk1"/>
            </a:fillRef>
            <a:effectRef idx="1">
              <a:schemeClr val="dk1"/>
            </a:effectRef>
            <a:fontRef idx="minor">
              <a:schemeClr val="lt1"/>
            </a:fontRef>
          </p:style>
          <p:txBody>
            <a:bodyPr spcFirstLastPara="0" vert="horz" wrap="square" lIns="1449070" tIns="102870" rIns="102870" bIns="102870" numCol="1" spcCol="1270" anchor="ctr" anchorCtr="0">
              <a:noAutofit/>
            </a:bodyPr>
            <a:lstStyle/>
            <a:p>
              <a:pPr lvl="0" algn="l" defTabSz="1200150">
                <a:lnSpc>
                  <a:spcPct val="90000"/>
                </a:lnSpc>
                <a:spcBef>
                  <a:spcPct val="0"/>
                </a:spcBef>
                <a:spcAft>
                  <a:spcPct val="35000"/>
                </a:spcAft>
              </a:pPr>
              <a:r>
                <a:rPr lang="zh-CN" altLang="en-US" b="1" kern="1200" dirty="0" smtClean="0">
                  <a:solidFill>
                    <a:srgbClr val="FFC000"/>
                  </a:solidFill>
                </a:rPr>
                <a:t>  坦诚可以推动速度的加快</a:t>
              </a:r>
              <a:endParaRPr lang="zh-CN" altLang="en-US" b="1" kern="1200" dirty="0">
                <a:solidFill>
                  <a:srgbClr val="FFC000"/>
                </a:solidFill>
              </a:endParaRPr>
            </a:p>
          </p:txBody>
        </p:sp>
        <p:sp>
          <p:nvSpPr>
            <p:cNvPr id="9" name="圆角矩形 8"/>
            <p:cNvSpPr/>
            <p:nvPr/>
          </p:nvSpPr>
          <p:spPr>
            <a:xfrm>
              <a:off x="1644248" y="2497988"/>
              <a:ext cx="1219200" cy="1015999"/>
            </a:xfrm>
            <a:prstGeom prst="roundRect">
              <a:avLst>
                <a:gd name="adj" fmla="val 10000"/>
              </a:avLst>
            </a:prstGeom>
            <a:blipFill>
              <a:blip r:embed="rId3" cstate="print">
                <a:extLst>
                  <a:ext uri="{28A0092B-C50C-407E-A947-70E740481C1C}">
                    <a14:useLocalDpi xmlns:a14="http://schemas.microsoft.com/office/drawing/2010/main" val="0"/>
                  </a:ext>
                </a:extLst>
              </a:blip>
              <a:srcRect/>
              <a:stretch>
                <a:fillRect l="-12000" r="-12000"/>
              </a:stretch>
            </a:blipFill>
            <a:ln>
              <a:solidFill>
                <a:schemeClr val="tx1">
                  <a:lumMod val="75000"/>
                  <a:lumOff val="25000"/>
                </a:schemeClr>
              </a:solidFill>
            </a:ln>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0" name="任意多边形 9"/>
            <p:cNvSpPr/>
            <p:nvPr/>
          </p:nvSpPr>
          <p:spPr>
            <a:xfrm>
              <a:off x="1517249" y="3767988"/>
              <a:ext cx="6096000" cy="1269999"/>
            </a:xfrm>
            <a:custGeom>
              <a:avLst/>
              <a:gdLst>
                <a:gd name="connsiteX0" fmla="*/ 0 w 6096000"/>
                <a:gd name="connsiteY0" fmla="*/ 127000 h 1269999"/>
                <a:gd name="connsiteX1" fmla="*/ 127000 w 6096000"/>
                <a:gd name="connsiteY1" fmla="*/ 0 h 1269999"/>
                <a:gd name="connsiteX2" fmla="*/ 5969000 w 6096000"/>
                <a:gd name="connsiteY2" fmla="*/ 0 h 1269999"/>
                <a:gd name="connsiteX3" fmla="*/ 6096000 w 6096000"/>
                <a:gd name="connsiteY3" fmla="*/ 127000 h 1269999"/>
                <a:gd name="connsiteX4" fmla="*/ 6096000 w 6096000"/>
                <a:gd name="connsiteY4" fmla="*/ 1142999 h 1269999"/>
                <a:gd name="connsiteX5" fmla="*/ 5969000 w 6096000"/>
                <a:gd name="connsiteY5" fmla="*/ 1269999 h 1269999"/>
                <a:gd name="connsiteX6" fmla="*/ 127000 w 6096000"/>
                <a:gd name="connsiteY6" fmla="*/ 1269999 h 1269999"/>
                <a:gd name="connsiteX7" fmla="*/ 0 w 6096000"/>
                <a:gd name="connsiteY7" fmla="*/ 1142999 h 1269999"/>
                <a:gd name="connsiteX8" fmla="*/ 0 w 6096000"/>
                <a:gd name="connsiteY8" fmla="*/ 127000 h 1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269999">
                  <a:moveTo>
                    <a:pt x="0" y="127000"/>
                  </a:moveTo>
                  <a:cubicBezTo>
                    <a:pt x="0" y="56860"/>
                    <a:pt x="56860" y="0"/>
                    <a:pt x="127000" y="0"/>
                  </a:cubicBezTo>
                  <a:lnTo>
                    <a:pt x="5969000" y="0"/>
                  </a:lnTo>
                  <a:cubicBezTo>
                    <a:pt x="6039140" y="0"/>
                    <a:pt x="6096000" y="56860"/>
                    <a:pt x="6096000" y="127000"/>
                  </a:cubicBezTo>
                  <a:lnTo>
                    <a:pt x="6096000" y="1142999"/>
                  </a:lnTo>
                  <a:cubicBezTo>
                    <a:pt x="6096000" y="1213139"/>
                    <a:pt x="6039140" y="1269999"/>
                    <a:pt x="5969000" y="1269999"/>
                  </a:cubicBezTo>
                  <a:lnTo>
                    <a:pt x="127000" y="1269999"/>
                  </a:lnTo>
                  <a:cubicBezTo>
                    <a:pt x="56860" y="1269999"/>
                    <a:pt x="0" y="1213139"/>
                    <a:pt x="0" y="1142999"/>
                  </a:cubicBezTo>
                  <a:lnTo>
                    <a:pt x="0" y="127000"/>
                  </a:lnTo>
                  <a:close/>
                </a:path>
              </a:pathLst>
            </a:custGeom>
            <a:solidFill>
              <a:schemeClr val="bg1">
                <a:lumMod val="50000"/>
              </a:schemeClr>
            </a:solidFill>
            <a:ln/>
          </p:spPr>
          <p:style>
            <a:lnRef idx="3">
              <a:schemeClr val="lt1"/>
            </a:lnRef>
            <a:fillRef idx="1">
              <a:schemeClr val="dk1"/>
            </a:fillRef>
            <a:effectRef idx="1">
              <a:schemeClr val="dk1"/>
            </a:effectRef>
            <a:fontRef idx="minor">
              <a:schemeClr val="lt1"/>
            </a:fontRef>
          </p:style>
          <p:txBody>
            <a:bodyPr spcFirstLastPara="0" vert="horz" wrap="square" lIns="1449070" tIns="102870" rIns="102870" bIns="102870" numCol="1" spcCol="1270" anchor="ctr" anchorCtr="0">
              <a:noAutofit/>
            </a:bodyPr>
            <a:lstStyle/>
            <a:p>
              <a:pPr lvl="0" algn="l" defTabSz="1200150">
                <a:lnSpc>
                  <a:spcPct val="90000"/>
                </a:lnSpc>
                <a:spcBef>
                  <a:spcPct val="0"/>
                </a:spcBef>
                <a:spcAft>
                  <a:spcPct val="35000"/>
                </a:spcAft>
              </a:pPr>
              <a:r>
                <a:rPr lang="zh-CN" altLang="en-US" b="1" kern="1200" dirty="0" smtClean="0">
                  <a:solidFill>
                    <a:srgbClr val="FFC000"/>
                  </a:solidFill>
                </a:rPr>
                <a:t>  坦诚可以节约成本</a:t>
              </a:r>
              <a:endParaRPr lang="zh-CN" altLang="en-US" b="1" kern="1200" dirty="0">
                <a:solidFill>
                  <a:srgbClr val="FFC000"/>
                </a:solidFill>
              </a:endParaRPr>
            </a:p>
          </p:txBody>
        </p:sp>
        <p:sp>
          <p:nvSpPr>
            <p:cNvPr id="11" name="圆角矩形 10"/>
            <p:cNvSpPr/>
            <p:nvPr/>
          </p:nvSpPr>
          <p:spPr>
            <a:xfrm>
              <a:off x="1644248" y="3894988"/>
              <a:ext cx="1219200" cy="1015999"/>
            </a:xfrm>
            <a:prstGeom prst="roundRect">
              <a:avLst>
                <a:gd name="adj" fmla="val 10000"/>
              </a:avLst>
            </a:prstGeom>
            <a:blipFill>
              <a:blip r:embed="rId4" cstate="print">
                <a:extLst>
                  <a:ext uri="{28A0092B-C50C-407E-A947-70E740481C1C}">
                    <a14:useLocalDpi xmlns:a14="http://schemas.microsoft.com/office/drawing/2010/main" val="0"/>
                  </a:ext>
                </a:extLst>
              </a:blip>
              <a:srcRect/>
              <a:stretch>
                <a:fillRect l="-12000" r="-12000"/>
              </a:stretch>
            </a:blipFill>
            <a:ln>
              <a:solidFill>
                <a:schemeClr val="tx1">
                  <a:lumMod val="75000"/>
                  <a:lumOff val="25000"/>
                </a:schemeClr>
              </a:solidFill>
            </a:ln>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grpSp>
    </p:spTree>
    <p:extLst>
      <p:ext uri="{BB962C8B-B14F-4D97-AF65-F5344CB8AC3E}">
        <p14:creationId xmlns:p14="http://schemas.microsoft.com/office/powerpoint/2010/main" val="1664974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Franklin Gothic Medium"/>
        <a:ea typeface="微软雅黑"/>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1049</TotalTime>
  <Words>1532</Words>
  <Application>Microsoft Office PowerPoint</Application>
  <PresentationFormat>全屏显示(16:9)</PresentationFormat>
  <Paragraphs>312</Paragraphs>
  <Slides>54</Slides>
  <Notes>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54</vt:i4>
      </vt:variant>
    </vt:vector>
  </HeadingPairs>
  <TitlesOfParts>
    <vt:vector size="70" baseType="lpstr">
      <vt:lpstr>After Shok</vt:lpstr>
      <vt:lpstr>Franklin Gothic Book</vt:lpstr>
      <vt:lpstr>Meiryo</vt:lpstr>
      <vt:lpstr>MS Mincho</vt:lpstr>
      <vt:lpstr>方正硬笔楷书简体</vt:lpstr>
      <vt:lpstr>宋体</vt:lpstr>
      <vt:lpstr>微软雅黑</vt:lpstr>
      <vt:lpstr>Arial</vt:lpstr>
      <vt:lpstr>Bodoni MT Black</vt:lpstr>
      <vt:lpstr>Calibri</vt:lpstr>
      <vt:lpstr>Calibri Light</vt:lpstr>
      <vt:lpstr>Constantia</vt:lpstr>
      <vt:lpstr>Franklin Gothic Medium</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111</cp:revision>
  <dcterms:created xsi:type="dcterms:W3CDTF">2011-08-11T07:29:14Z</dcterms:created>
  <dcterms:modified xsi:type="dcterms:W3CDTF">2021-03-18T00:54:40Z</dcterms:modified>
</cp:coreProperties>
</file>