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6"/>
  </p:notesMasterIdLst>
  <p:sldIdLst>
    <p:sldId id="261" r:id="rId3"/>
    <p:sldId id="256" r:id="rId4"/>
    <p:sldId id="263" r:id="rId5"/>
    <p:sldId id="267" r:id="rId6"/>
    <p:sldId id="268" r:id="rId7"/>
    <p:sldId id="275" r:id="rId8"/>
    <p:sldId id="277" r:id="rId9"/>
    <p:sldId id="276" r:id="rId10"/>
    <p:sldId id="283" r:id="rId11"/>
    <p:sldId id="278" r:id="rId12"/>
    <p:sldId id="279" r:id="rId13"/>
    <p:sldId id="286" r:id="rId14"/>
    <p:sldId id="285" r:id="rId15"/>
    <p:sldId id="282" r:id="rId16"/>
    <p:sldId id="287" r:id="rId17"/>
    <p:sldId id="269" r:id="rId18"/>
    <p:sldId id="284" r:id="rId19"/>
    <p:sldId id="274" r:id="rId20"/>
    <p:sldId id="273" r:id="rId21"/>
    <p:sldId id="288" r:id="rId22"/>
    <p:sldId id="296" r:id="rId23"/>
    <p:sldId id="289" r:id="rId24"/>
    <p:sldId id="290" r:id="rId25"/>
    <p:sldId id="291" r:id="rId26"/>
    <p:sldId id="292" r:id="rId27"/>
    <p:sldId id="293" r:id="rId28"/>
    <p:sldId id="294" r:id="rId29"/>
    <p:sldId id="297" r:id="rId30"/>
    <p:sldId id="295" r:id="rId31"/>
    <p:sldId id="298" r:id="rId32"/>
    <p:sldId id="300" r:id="rId33"/>
    <p:sldId id="299" r:id="rId34"/>
    <p:sldId id="301" r:id="rId35"/>
    <p:sldId id="302" r:id="rId36"/>
    <p:sldId id="303" r:id="rId37"/>
    <p:sldId id="305" r:id="rId38"/>
    <p:sldId id="306" r:id="rId39"/>
    <p:sldId id="310" r:id="rId40"/>
    <p:sldId id="307" r:id="rId41"/>
    <p:sldId id="311" r:id="rId42"/>
    <p:sldId id="308" r:id="rId43"/>
    <p:sldId id="312" r:id="rId44"/>
    <p:sldId id="309" r:id="rId45"/>
    <p:sldId id="313" r:id="rId46"/>
    <p:sldId id="314" r:id="rId47"/>
    <p:sldId id="316" r:id="rId48"/>
    <p:sldId id="318" r:id="rId49"/>
    <p:sldId id="317" r:id="rId50"/>
    <p:sldId id="319" r:id="rId51"/>
    <p:sldId id="320" r:id="rId52"/>
    <p:sldId id="321" r:id="rId53"/>
    <p:sldId id="323" r:id="rId54"/>
    <p:sldId id="324" r:id="rId5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FFCA21"/>
    <a:srgbClr val="8E6C00"/>
    <a:srgbClr val="D6A300"/>
    <a:srgbClr val="A88000"/>
    <a:srgbClr val="FFC715"/>
    <a:srgbClr val="CC00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1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00"/>
    </p:cViewPr>
  </p:sorterViewPr>
  <p:notesViewPr>
    <p:cSldViewPr>
      <p:cViewPr varScale="1">
        <p:scale>
          <a:sx n="83" d="100"/>
          <a:sy n="83" d="100"/>
        </p:scale>
        <p:origin x="-382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CEE5EC-F670-496F-A020-DA23979A271A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902153C-1DF5-4C9B-ADEB-F811A04AE9E7}">
      <dgm:prSet phldrT="[文本]" custT="1"/>
      <dgm:spPr>
        <a:noFill/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标题创建</a:t>
          </a:r>
          <a:endParaRPr lang="zh-CN" altLang="en-US" sz="28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gm:t>
    </dgm:pt>
    <dgm:pt modelId="{CF2B8D48-1971-4615-8AEC-6B0970F5BB06}" type="parTrans" cxnId="{2BF76298-58D9-4A4F-9B03-04D0BCB0131B}">
      <dgm:prSet/>
      <dgm:spPr/>
      <dgm:t>
        <a:bodyPr/>
        <a:lstStyle/>
        <a:p>
          <a:endParaRPr lang="zh-CN" altLang="en-US"/>
        </a:p>
      </dgm:t>
    </dgm:pt>
    <dgm:pt modelId="{49D31B86-64E5-4DBB-B2BA-BC538CF083BE}" type="sibTrans" cxnId="{2BF76298-58D9-4A4F-9B03-04D0BCB0131B}">
      <dgm:prSet/>
      <dgm:spPr/>
      <dgm:t>
        <a:bodyPr/>
        <a:lstStyle/>
        <a:p>
          <a:endParaRPr lang="zh-CN" altLang="en-US"/>
        </a:p>
      </dgm:t>
    </dgm:pt>
    <dgm:pt modelId="{E378C5FA-337A-4573-B015-FC94D9A7E30E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情节串联</a:t>
          </a:r>
          <a:endParaRPr lang="zh-CN" altLang="en-US" sz="28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gm:t>
    </dgm:pt>
    <dgm:pt modelId="{63E09EC5-4BD9-4688-8FB4-F86CB2A5C1DB}" type="parTrans" cxnId="{6E6AA2EE-4D16-4CE1-80A8-13E8DF1D2F5B}">
      <dgm:prSet/>
      <dgm:spPr/>
      <dgm:t>
        <a:bodyPr/>
        <a:lstStyle/>
        <a:p>
          <a:endParaRPr lang="zh-CN" altLang="en-US"/>
        </a:p>
      </dgm:t>
    </dgm:pt>
    <dgm:pt modelId="{FE7919E0-BDB4-4543-BAA8-18218BFF1415}" type="sibTrans" cxnId="{6E6AA2EE-4D16-4CE1-80A8-13E8DF1D2F5B}">
      <dgm:prSet/>
      <dgm:spPr/>
      <dgm:t>
        <a:bodyPr/>
        <a:lstStyle/>
        <a:p>
          <a:endParaRPr lang="zh-CN" altLang="en-US"/>
        </a:p>
      </dgm:t>
    </dgm:pt>
    <dgm:pt modelId="{BE86EF25-A56C-4444-A8BD-C6A4C6A878BB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图片添加</a:t>
          </a:r>
          <a:endParaRPr lang="zh-CN" altLang="en-US" sz="28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gm:t>
    </dgm:pt>
    <dgm:pt modelId="{7FC7D459-7289-4277-BF0F-9D76B9B1956E}" type="parTrans" cxnId="{016B9052-46C4-49A9-8353-37AF7AC53E98}">
      <dgm:prSet/>
      <dgm:spPr/>
      <dgm:t>
        <a:bodyPr/>
        <a:lstStyle/>
        <a:p>
          <a:endParaRPr lang="zh-CN" altLang="en-US"/>
        </a:p>
      </dgm:t>
    </dgm:pt>
    <dgm:pt modelId="{1BC46DD0-F5E2-4803-B676-86BC078EB95E}" type="sibTrans" cxnId="{016B9052-46C4-49A9-8353-37AF7AC53E98}">
      <dgm:prSet/>
      <dgm:spPr/>
      <dgm:t>
        <a:bodyPr/>
        <a:lstStyle/>
        <a:p>
          <a:endParaRPr lang="zh-CN" altLang="en-US"/>
        </a:p>
      </dgm:t>
    </dgm:pt>
    <dgm:pt modelId="{1C29488E-D718-4A87-90C1-1D3394A64E73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演示发布</a:t>
          </a:r>
          <a:endParaRPr lang="zh-CN" altLang="en-US" sz="28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gm:t>
    </dgm:pt>
    <dgm:pt modelId="{71D550CB-8A09-42B4-8BD5-ACFFA32C1EA8}" type="parTrans" cxnId="{4CE31F82-96E6-4F05-8ACB-0F06FB1CBC99}">
      <dgm:prSet/>
      <dgm:spPr/>
      <dgm:t>
        <a:bodyPr/>
        <a:lstStyle/>
        <a:p>
          <a:endParaRPr lang="zh-CN" altLang="en-US"/>
        </a:p>
      </dgm:t>
    </dgm:pt>
    <dgm:pt modelId="{11CD5B13-F2AA-4409-8E40-981B84A49506}" type="sibTrans" cxnId="{4CE31F82-96E6-4F05-8ACB-0F06FB1CBC99}">
      <dgm:prSet/>
      <dgm:spPr/>
      <dgm:t>
        <a:bodyPr/>
        <a:lstStyle/>
        <a:p>
          <a:endParaRPr lang="zh-CN" altLang="en-US"/>
        </a:p>
      </dgm:t>
    </dgm:pt>
    <dgm:pt modelId="{E77CD040-B1AA-4ADC-ABBA-98603F0116E4}" type="pres">
      <dgm:prSet presAssocID="{A1CEE5EC-F670-496F-A020-DA23979A271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897207EE-AF47-4E21-9DD5-D55E094950E9}" type="pres">
      <dgm:prSet presAssocID="{B902153C-1DF5-4C9B-ADEB-F811A04AE9E7}" presName="composite" presStyleCnt="0"/>
      <dgm:spPr/>
    </dgm:pt>
    <dgm:pt modelId="{341264E0-8472-4D47-8AE4-EB58CF80C509}" type="pres">
      <dgm:prSet presAssocID="{B902153C-1DF5-4C9B-ADEB-F811A04AE9E7}" presName="LShape" presStyleLbl="alignNode1" presStyleIdx="0" presStyleCnt="7"/>
      <dgm:spPr>
        <a:solidFill>
          <a:srgbClr val="FFC000"/>
        </a:solidFill>
        <a:ln>
          <a:noFill/>
        </a:ln>
      </dgm:spPr>
    </dgm:pt>
    <dgm:pt modelId="{32A089D5-F553-458F-B339-9D3CF8C92CBB}" type="pres">
      <dgm:prSet presAssocID="{B902153C-1DF5-4C9B-ADEB-F811A04AE9E7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5569F9-CF5E-4918-9F3E-13AFC39D5870}" type="pres">
      <dgm:prSet presAssocID="{B902153C-1DF5-4C9B-ADEB-F811A04AE9E7}" presName="Triangle" presStyleLbl="alignNode1" presStyleIdx="1" presStyleCnt="7"/>
      <dgm:spPr>
        <a:solidFill>
          <a:srgbClr val="FFC000"/>
        </a:solidFill>
        <a:ln>
          <a:noFill/>
        </a:ln>
      </dgm:spPr>
    </dgm:pt>
    <dgm:pt modelId="{27133A60-2858-43CF-AD9B-CC4E3FFF7735}" type="pres">
      <dgm:prSet presAssocID="{49D31B86-64E5-4DBB-B2BA-BC538CF083BE}" presName="sibTrans" presStyleCnt="0"/>
      <dgm:spPr/>
    </dgm:pt>
    <dgm:pt modelId="{7AE9B4B7-C59F-4AB6-A7A8-1DA5A09EAC14}" type="pres">
      <dgm:prSet presAssocID="{49D31B86-64E5-4DBB-B2BA-BC538CF083BE}" presName="space" presStyleCnt="0"/>
      <dgm:spPr/>
    </dgm:pt>
    <dgm:pt modelId="{86F27F17-CDAC-42C7-812E-C34776F8EFBB}" type="pres">
      <dgm:prSet presAssocID="{E378C5FA-337A-4573-B015-FC94D9A7E30E}" presName="composite" presStyleCnt="0"/>
      <dgm:spPr/>
    </dgm:pt>
    <dgm:pt modelId="{EFD6BB51-4558-4BF6-B9CC-EB66BE90F909}" type="pres">
      <dgm:prSet presAssocID="{E378C5FA-337A-4573-B015-FC94D9A7E30E}" presName="LShape" presStyleLbl="alignNode1" presStyleIdx="2" presStyleCnt="7"/>
      <dgm:spPr>
        <a:solidFill>
          <a:srgbClr val="FFC000"/>
        </a:solidFill>
        <a:ln>
          <a:noFill/>
        </a:ln>
      </dgm:spPr>
    </dgm:pt>
    <dgm:pt modelId="{3B65F97A-11F1-40A8-B81E-ADC569B5DED1}" type="pres">
      <dgm:prSet presAssocID="{E378C5FA-337A-4573-B015-FC94D9A7E30E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E28190-B0BA-45D3-A061-CAE47F6D0F66}" type="pres">
      <dgm:prSet presAssocID="{E378C5FA-337A-4573-B015-FC94D9A7E30E}" presName="Triangle" presStyleLbl="alignNode1" presStyleIdx="3" presStyleCnt="7"/>
      <dgm:spPr>
        <a:solidFill>
          <a:srgbClr val="FFC000"/>
        </a:solidFill>
        <a:ln>
          <a:noFill/>
        </a:ln>
      </dgm:spPr>
    </dgm:pt>
    <dgm:pt modelId="{A72E83C7-5A66-4DA6-BE22-8B1FC9F70F07}" type="pres">
      <dgm:prSet presAssocID="{FE7919E0-BDB4-4543-BAA8-18218BFF1415}" presName="sibTrans" presStyleCnt="0"/>
      <dgm:spPr/>
    </dgm:pt>
    <dgm:pt modelId="{E61A7A12-BACB-4803-BD9A-8A8B44A0D2A3}" type="pres">
      <dgm:prSet presAssocID="{FE7919E0-BDB4-4543-BAA8-18218BFF1415}" presName="space" presStyleCnt="0"/>
      <dgm:spPr/>
    </dgm:pt>
    <dgm:pt modelId="{07ED3325-3C60-46EE-B190-820F759F8C9E}" type="pres">
      <dgm:prSet presAssocID="{BE86EF25-A56C-4444-A8BD-C6A4C6A878BB}" presName="composite" presStyleCnt="0"/>
      <dgm:spPr/>
    </dgm:pt>
    <dgm:pt modelId="{06D72B1C-5011-4926-8A96-CDFF8E6E7FEC}" type="pres">
      <dgm:prSet presAssocID="{BE86EF25-A56C-4444-A8BD-C6A4C6A878BB}" presName="LShape" presStyleLbl="alignNode1" presStyleIdx="4" presStyleCnt="7"/>
      <dgm:spPr>
        <a:solidFill>
          <a:srgbClr val="FFC000"/>
        </a:solidFill>
        <a:ln>
          <a:noFill/>
        </a:ln>
      </dgm:spPr>
    </dgm:pt>
    <dgm:pt modelId="{00478526-4475-4702-A71D-ED331468ABCD}" type="pres">
      <dgm:prSet presAssocID="{BE86EF25-A56C-4444-A8BD-C6A4C6A878B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F73517-FC02-4DEA-BB84-B340B57FAB46}" type="pres">
      <dgm:prSet presAssocID="{BE86EF25-A56C-4444-A8BD-C6A4C6A878BB}" presName="Triangle" presStyleLbl="alignNode1" presStyleIdx="5" presStyleCnt="7"/>
      <dgm:spPr>
        <a:solidFill>
          <a:srgbClr val="FFC000"/>
        </a:solidFill>
        <a:ln>
          <a:noFill/>
        </a:ln>
      </dgm:spPr>
    </dgm:pt>
    <dgm:pt modelId="{DC2419AA-2D9C-4C7F-AB5A-064CAB3F0205}" type="pres">
      <dgm:prSet presAssocID="{1BC46DD0-F5E2-4803-B676-86BC078EB95E}" presName="sibTrans" presStyleCnt="0"/>
      <dgm:spPr/>
    </dgm:pt>
    <dgm:pt modelId="{393DC159-1BFE-47E9-A219-517909C0CA9F}" type="pres">
      <dgm:prSet presAssocID="{1BC46DD0-F5E2-4803-B676-86BC078EB95E}" presName="space" presStyleCnt="0"/>
      <dgm:spPr/>
    </dgm:pt>
    <dgm:pt modelId="{67FFA283-2509-475C-B21A-D24FA3970B4B}" type="pres">
      <dgm:prSet presAssocID="{1C29488E-D718-4A87-90C1-1D3394A64E73}" presName="composite" presStyleCnt="0"/>
      <dgm:spPr/>
    </dgm:pt>
    <dgm:pt modelId="{7EB51BB3-5AC6-46D7-8049-7004BE6DEC87}" type="pres">
      <dgm:prSet presAssocID="{1C29488E-D718-4A87-90C1-1D3394A64E73}" presName="LShape" presStyleLbl="alignNode1" presStyleIdx="6" presStyleCnt="7"/>
      <dgm:spPr>
        <a:solidFill>
          <a:srgbClr val="FFC000"/>
        </a:solidFill>
        <a:ln>
          <a:noFill/>
        </a:ln>
      </dgm:spPr>
    </dgm:pt>
    <dgm:pt modelId="{5750DD2A-FA8C-430F-955D-4EBDCCB3C44C}" type="pres">
      <dgm:prSet presAssocID="{1C29488E-D718-4A87-90C1-1D3394A64E73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F872CA6-D178-4BC5-882D-57F937548DB3}" type="presOf" srcId="{1C29488E-D718-4A87-90C1-1D3394A64E73}" destId="{5750DD2A-FA8C-430F-955D-4EBDCCB3C44C}" srcOrd="0" destOrd="0" presId="urn:microsoft.com/office/officeart/2009/3/layout/StepUpProcess"/>
    <dgm:cxn modelId="{2BF76298-58D9-4A4F-9B03-04D0BCB0131B}" srcId="{A1CEE5EC-F670-496F-A020-DA23979A271A}" destId="{B902153C-1DF5-4C9B-ADEB-F811A04AE9E7}" srcOrd="0" destOrd="0" parTransId="{CF2B8D48-1971-4615-8AEC-6B0970F5BB06}" sibTransId="{49D31B86-64E5-4DBB-B2BA-BC538CF083BE}"/>
    <dgm:cxn modelId="{DEBF1485-C433-4EFE-B7CC-5A476B95E302}" type="presOf" srcId="{A1CEE5EC-F670-496F-A020-DA23979A271A}" destId="{E77CD040-B1AA-4ADC-ABBA-98603F0116E4}" srcOrd="0" destOrd="0" presId="urn:microsoft.com/office/officeart/2009/3/layout/StepUpProcess"/>
    <dgm:cxn modelId="{920D06CC-2864-435B-9B77-BA8E3430DEB1}" type="presOf" srcId="{B902153C-1DF5-4C9B-ADEB-F811A04AE9E7}" destId="{32A089D5-F553-458F-B339-9D3CF8C92CBB}" srcOrd="0" destOrd="0" presId="urn:microsoft.com/office/officeart/2009/3/layout/StepUpProcess"/>
    <dgm:cxn modelId="{E0DBD043-CB1C-4522-B477-15006AE3E643}" type="presOf" srcId="{BE86EF25-A56C-4444-A8BD-C6A4C6A878BB}" destId="{00478526-4475-4702-A71D-ED331468ABCD}" srcOrd="0" destOrd="0" presId="urn:microsoft.com/office/officeart/2009/3/layout/StepUpProcess"/>
    <dgm:cxn modelId="{3913026B-C892-41DD-9D6E-37E807AE5524}" type="presOf" srcId="{E378C5FA-337A-4573-B015-FC94D9A7E30E}" destId="{3B65F97A-11F1-40A8-B81E-ADC569B5DED1}" srcOrd="0" destOrd="0" presId="urn:microsoft.com/office/officeart/2009/3/layout/StepUpProcess"/>
    <dgm:cxn modelId="{4CE31F82-96E6-4F05-8ACB-0F06FB1CBC99}" srcId="{A1CEE5EC-F670-496F-A020-DA23979A271A}" destId="{1C29488E-D718-4A87-90C1-1D3394A64E73}" srcOrd="3" destOrd="0" parTransId="{71D550CB-8A09-42B4-8BD5-ACFFA32C1EA8}" sibTransId="{11CD5B13-F2AA-4409-8E40-981B84A49506}"/>
    <dgm:cxn modelId="{016B9052-46C4-49A9-8353-37AF7AC53E98}" srcId="{A1CEE5EC-F670-496F-A020-DA23979A271A}" destId="{BE86EF25-A56C-4444-A8BD-C6A4C6A878BB}" srcOrd="2" destOrd="0" parTransId="{7FC7D459-7289-4277-BF0F-9D76B9B1956E}" sibTransId="{1BC46DD0-F5E2-4803-B676-86BC078EB95E}"/>
    <dgm:cxn modelId="{6E6AA2EE-4D16-4CE1-80A8-13E8DF1D2F5B}" srcId="{A1CEE5EC-F670-496F-A020-DA23979A271A}" destId="{E378C5FA-337A-4573-B015-FC94D9A7E30E}" srcOrd="1" destOrd="0" parTransId="{63E09EC5-4BD9-4688-8FB4-F86CB2A5C1DB}" sibTransId="{FE7919E0-BDB4-4543-BAA8-18218BFF1415}"/>
    <dgm:cxn modelId="{3FF10EB5-F432-46C4-9389-6E3722895A04}" type="presParOf" srcId="{E77CD040-B1AA-4ADC-ABBA-98603F0116E4}" destId="{897207EE-AF47-4E21-9DD5-D55E094950E9}" srcOrd="0" destOrd="0" presId="urn:microsoft.com/office/officeart/2009/3/layout/StepUpProcess"/>
    <dgm:cxn modelId="{E5AC9224-0132-4B6E-B264-65521796C198}" type="presParOf" srcId="{897207EE-AF47-4E21-9DD5-D55E094950E9}" destId="{341264E0-8472-4D47-8AE4-EB58CF80C509}" srcOrd="0" destOrd="0" presId="urn:microsoft.com/office/officeart/2009/3/layout/StepUpProcess"/>
    <dgm:cxn modelId="{1AF56532-ABDD-4810-B25C-01E70D34D39D}" type="presParOf" srcId="{897207EE-AF47-4E21-9DD5-D55E094950E9}" destId="{32A089D5-F553-458F-B339-9D3CF8C92CBB}" srcOrd="1" destOrd="0" presId="urn:microsoft.com/office/officeart/2009/3/layout/StepUpProcess"/>
    <dgm:cxn modelId="{8525B7AC-5AE1-43C6-9DB0-9392F6E763A2}" type="presParOf" srcId="{897207EE-AF47-4E21-9DD5-D55E094950E9}" destId="{1D5569F9-CF5E-4918-9F3E-13AFC39D5870}" srcOrd="2" destOrd="0" presId="urn:microsoft.com/office/officeart/2009/3/layout/StepUpProcess"/>
    <dgm:cxn modelId="{C177CA4A-66B5-4C08-B1A2-4AC6A50384B9}" type="presParOf" srcId="{E77CD040-B1AA-4ADC-ABBA-98603F0116E4}" destId="{27133A60-2858-43CF-AD9B-CC4E3FFF7735}" srcOrd="1" destOrd="0" presId="urn:microsoft.com/office/officeart/2009/3/layout/StepUpProcess"/>
    <dgm:cxn modelId="{05733AF4-081B-43BA-9984-D323814C6A67}" type="presParOf" srcId="{27133A60-2858-43CF-AD9B-CC4E3FFF7735}" destId="{7AE9B4B7-C59F-4AB6-A7A8-1DA5A09EAC14}" srcOrd="0" destOrd="0" presId="urn:microsoft.com/office/officeart/2009/3/layout/StepUpProcess"/>
    <dgm:cxn modelId="{F1C1B2A5-362E-4A3D-91AE-C586B0A6A804}" type="presParOf" srcId="{E77CD040-B1AA-4ADC-ABBA-98603F0116E4}" destId="{86F27F17-CDAC-42C7-812E-C34776F8EFBB}" srcOrd="2" destOrd="0" presId="urn:microsoft.com/office/officeart/2009/3/layout/StepUpProcess"/>
    <dgm:cxn modelId="{02290D28-31F8-4353-81A4-52312911FB4B}" type="presParOf" srcId="{86F27F17-CDAC-42C7-812E-C34776F8EFBB}" destId="{EFD6BB51-4558-4BF6-B9CC-EB66BE90F909}" srcOrd="0" destOrd="0" presId="urn:microsoft.com/office/officeart/2009/3/layout/StepUpProcess"/>
    <dgm:cxn modelId="{96C8000D-BEFC-4406-950F-7BCDCBEFD13E}" type="presParOf" srcId="{86F27F17-CDAC-42C7-812E-C34776F8EFBB}" destId="{3B65F97A-11F1-40A8-B81E-ADC569B5DED1}" srcOrd="1" destOrd="0" presId="urn:microsoft.com/office/officeart/2009/3/layout/StepUpProcess"/>
    <dgm:cxn modelId="{B31A23DE-4FC4-46F9-85C0-4185F0250165}" type="presParOf" srcId="{86F27F17-CDAC-42C7-812E-C34776F8EFBB}" destId="{34E28190-B0BA-45D3-A061-CAE47F6D0F66}" srcOrd="2" destOrd="0" presId="urn:microsoft.com/office/officeart/2009/3/layout/StepUpProcess"/>
    <dgm:cxn modelId="{760558DC-B34D-4E52-A3C4-9F9AA3C634A2}" type="presParOf" srcId="{E77CD040-B1AA-4ADC-ABBA-98603F0116E4}" destId="{A72E83C7-5A66-4DA6-BE22-8B1FC9F70F07}" srcOrd="3" destOrd="0" presId="urn:microsoft.com/office/officeart/2009/3/layout/StepUpProcess"/>
    <dgm:cxn modelId="{D1413A53-58B8-48A9-BC33-8FF07D39600F}" type="presParOf" srcId="{A72E83C7-5A66-4DA6-BE22-8B1FC9F70F07}" destId="{E61A7A12-BACB-4803-BD9A-8A8B44A0D2A3}" srcOrd="0" destOrd="0" presId="urn:microsoft.com/office/officeart/2009/3/layout/StepUpProcess"/>
    <dgm:cxn modelId="{337DA2D8-4F65-4E1F-9F53-6AF9824F0A31}" type="presParOf" srcId="{E77CD040-B1AA-4ADC-ABBA-98603F0116E4}" destId="{07ED3325-3C60-46EE-B190-820F759F8C9E}" srcOrd="4" destOrd="0" presId="urn:microsoft.com/office/officeart/2009/3/layout/StepUpProcess"/>
    <dgm:cxn modelId="{F6A7A145-93CF-456E-B87D-99949BEB88A8}" type="presParOf" srcId="{07ED3325-3C60-46EE-B190-820F759F8C9E}" destId="{06D72B1C-5011-4926-8A96-CDFF8E6E7FEC}" srcOrd="0" destOrd="0" presId="urn:microsoft.com/office/officeart/2009/3/layout/StepUpProcess"/>
    <dgm:cxn modelId="{5A3BC197-A69A-49EC-818B-77C875675B58}" type="presParOf" srcId="{07ED3325-3C60-46EE-B190-820F759F8C9E}" destId="{00478526-4475-4702-A71D-ED331468ABCD}" srcOrd="1" destOrd="0" presId="urn:microsoft.com/office/officeart/2009/3/layout/StepUpProcess"/>
    <dgm:cxn modelId="{498692AC-D0A0-465C-A220-3AE279B801D4}" type="presParOf" srcId="{07ED3325-3C60-46EE-B190-820F759F8C9E}" destId="{50F73517-FC02-4DEA-BB84-B340B57FAB46}" srcOrd="2" destOrd="0" presId="urn:microsoft.com/office/officeart/2009/3/layout/StepUpProcess"/>
    <dgm:cxn modelId="{BCEFDD98-DA63-4C03-967F-8B88462D20BB}" type="presParOf" srcId="{E77CD040-B1AA-4ADC-ABBA-98603F0116E4}" destId="{DC2419AA-2D9C-4C7F-AB5A-064CAB3F0205}" srcOrd="5" destOrd="0" presId="urn:microsoft.com/office/officeart/2009/3/layout/StepUpProcess"/>
    <dgm:cxn modelId="{7986F4BF-19AD-4579-80E7-3C668999C670}" type="presParOf" srcId="{DC2419AA-2D9C-4C7F-AB5A-064CAB3F0205}" destId="{393DC159-1BFE-47E9-A219-517909C0CA9F}" srcOrd="0" destOrd="0" presId="urn:microsoft.com/office/officeart/2009/3/layout/StepUpProcess"/>
    <dgm:cxn modelId="{D81445F5-E7B3-42E9-AE92-0F85B04AAD09}" type="presParOf" srcId="{E77CD040-B1AA-4ADC-ABBA-98603F0116E4}" destId="{67FFA283-2509-475C-B21A-D24FA3970B4B}" srcOrd="6" destOrd="0" presId="urn:microsoft.com/office/officeart/2009/3/layout/StepUpProcess"/>
    <dgm:cxn modelId="{919A3BE5-680C-4844-9843-2EA5D63A9057}" type="presParOf" srcId="{67FFA283-2509-475C-B21A-D24FA3970B4B}" destId="{7EB51BB3-5AC6-46D7-8049-7004BE6DEC87}" srcOrd="0" destOrd="0" presId="urn:microsoft.com/office/officeart/2009/3/layout/StepUpProcess"/>
    <dgm:cxn modelId="{F8E23BA3-E2B6-4591-A942-4BF93923D688}" type="presParOf" srcId="{67FFA283-2509-475C-B21A-D24FA3970B4B}" destId="{5750DD2A-FA8C-430F-955D-4EBDCCB3C44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1264E0-8472-4D47-8AE4-EB58CF80C509}">
      <dsp:nvSpPr>
        <dsp:cNvPr id="0" name=""/>
        <dsp:cNvSpPr/>
      </dsp:nvSpPr>
      <dsp:spPr>
        <a:xfrm rot="5400000">
          <a:off x="281763" y="1700776"/>
          <a:ext cx="848477" cy="1411847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089D5-F553-458F-B339-9D3CF8C92CBB}">
      <dsp:nvSpPr>
        <dsp:cNvPr id="0" name=""/>
        <dsp:cNvSpPr/>
      </dsp:nvSpPr>
      <dsp:spPr>
        <a:xfrm>
          <a:off x="140131" y="2122614"/>
          <a:ext cx="1274623" cy="1117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标题创建</a:t>
          </a:r>
          <a:endParaRPr lang="zh-CN" altLang="en-US" sz="2800" kern="12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140131" y="2122614"/>
        <a:ext cx="1274623" cy="1117282"/>
      </dsp:txXfrm>
    </dsp:sp>
    <dsp:sp modelId="{1D5569F9-CF5E-4918-9F3E-13AFC39D5870}">
      <dsp:nvSpPr>
        <dsp:cNvPr id="0" name=""/>
        <dsp:cNvSpPr/>
      </dsp:nvSpPr>
      <dsp:spPr>
        <a:xfrm>
          <a:off x="1174260" y="1596834"/>
          <a:ext cx="240495" cy="240495"/>
        </a:xfrm>
        <a:prstGeom prst="triangle">
          <a:avLst>
            <a:gd name="adj" fmla="val 10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6BB51-4558-4BF6-B9CC-EB66BE90F909}">
      <dsp:nvSpPr>
        <dsp:cNvPr id="0" name=""/>
        <dsp:cNvSpPr/>
      </dsp:nvSpPr>
      <dsp:spPr>
        <a:xfrm rot="5400000">
          <a:off x="1842152" y="1314656"/>
          <a:ext cx="848477" cy="1411847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65F97A-11F1-40A8-B81E-ADC569B5DED1}">
      <dsp:nvSpPr>
        <dsp:cNvPr id="0" name=""/>
        <dsp:cNvSpPr/>
      </dsp:nvSpPr>
      <dsp:spPr>
        <a:xfrm>
          <a:off x="1700520" y="1736495"/>
          <a:ext cx="1274623" cy="1117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情节串联</a:t>
          </a:r>
          <a:endParaRPr lang="zh-CN" altLang="en-US" sz="2800" kern="12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1700520" y="1736495"/>
        <a:ext cx="1274623" cy="1117282"/>
      </dsp:txXfrm>
    </dsp:sp>
    <dsp:sp modelId="{34E28190-B0BA-45D3-A061-CAE47F6D0F66}">
      <dsp:nvSpPr>
        <dsp:cNvPr id="0" name=""/>
        <dsp:cNvSpPr/>
      </dsp:nvSpPr>
      <dsp:spPr>
        <a:xfrm>
          <a:off x="2734649" y="1210715"/>
          <a:ext cx="240495" cy="240495"/>
        </a:xfrm>
        <a:prstGeom prst="triangle">
          <a:avLst>
            <a:gd name="adj" fmla="val 10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72B1C-5011-4926-8A96-CDFF8E6E7FEC}">
      <dsp:nvSpPr>
        <dsp:cNvPr id="0" name=""/>
        <dsp:cNvSpPr/>
      </dsp:nvSpPr>
      <dsp:spPr>
        <a:xfrm rot="5400000">
          <a:off x="3402540" y="928537"/>
          <a:ext cx="848477" cy="1411847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78526-4475-4702-A71D-ED331468ABCD}">
      <dsp:nvSpPr>
        <dsp:cNvPr id="0" name=""/>
        <dsp:cNvSpPr/>
      </dsp:nvSpPr>
      <dsp:spPr>
        <a:xfrm>
          <a:off x="3260908" y="1350375"/>
          <a:ext cx="1274623" cy="1117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图片添加</a:t>
          </a:r>
          <a:endParaRPr lang="zh-CN" altLang="en-US" sz="2800" kern="12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3260908" y="1350375"/>
        <a:ext cx="1274623" cy="1117282"/>
      </dsp:txXfrm>
    </dsp:sp>
    <dsp:sp modelId="{50F73517-FC02-4DEA-BB84-B340B57FAB46}">
      <dsp:nvSpPr>
        <dsp:cNvPr id="0" name=""/>
        <dsp:cNvSpPr/>
      </dsp:nvSpPr>
      <dsp:spPr>
        <a:xfrm>
          <a:off x="4295037" y="824595"/>
          <a:ext cx="240495" cy="240495"/>
        </a:xfrm>
        <a:prstGeom prst="triangle">
          <a:avLst>
            <a:gd name="adj" fmla="val 10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51BB3-5AC6-46D7-8049-7004BE6DEC87}">
      <dsp:nvSpPr>
        <dsp:cNvPr id="0" name=""/>
        <dsp:cNvSpPr/>
      </dsp:nvSpPr>
      <dsp:spPr>
        <a:xfrm rot="5400000">
          <a:off x="4962929" y="542417"/>
          <a:ext cx="848477" cy="1411847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0DD2A-FA8C-430F-955D-4EBDCCB3C44C}">
      <dsp:nvSpPr>
        <dsp:cNvPr id="0" name=""/>
        <dsp:cNvSpPr/>
      </dsp:nvSpPr>
      <dsp:spPr>
        <a:xfrm>
          <a:off x="4821297" y="964255"/>
          <a:ext cx="1274623" cy="11172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演示发布</a:t>
          </a:r>
          <a:endParaRPr lang="zh-CN" altLang="en-US" sz="2800" kern="1200" dirty="0">
            <a:solidFill>
              <a:schemeClr val="bg1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4821297" y="964255"/>
        <a:ext cx="1274623" cy="11172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D0F7F-F695-4B97-B30F-BB615D9F9E64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E5C45-DBBF-46D3-9EDA-215D83665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1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34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161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436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0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054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618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106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219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120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161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784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5C45-DBBF-46D3-9EDA-215D83665BA8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70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057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21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32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630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51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22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443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9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721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54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3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2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71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6578153">
            <a:off x="-3123889" y="2362159"/>
            <a:ext cx="7650679" cy="8367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 descr="http://www.ha.xinhuanet.com/fuwu/yule/2005-01/07/xin_4601020709193591072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70029" l="7914" r="100000">
                        <a14:foregroundMark x1="51799" y1="3170" x2="58273" y2="10951"/>
                        <a14:foregroundMark x1="44245" y1="4611" x2="41007" y2="9798"/>
                        <a14:foregroundMark x1="41367" y1="11527" x2="42086" y2="17579"/>
                        <a14:foregroundMark x1="42806" y1="17579" x2="47122" y2="22190"/>
                        <a14:foregroundMark x1="59712" y1="2882" x2="61871" y2="9222"/>
                        <a14:foregroundMark x1="60432" y1="22478" x2="72302" y2="27666"/>
                        <a14:foregroundMark x1="73741" y1="27666" x2="74820" y2="28818"/>
                        <a14:foregroundMark x1="75899" y1="36599" x2="68345" y2="50720"/>
                        <a14:foregroundMark x1="91007" y1="28818" x2="82374" y2="36599"/>
                        <a14:foregroundMark x1="54676" y1="51009" x2="54676" y2="69452"/>
                        <a14:foregroundMark x1="34892" y1="49568" x2="34892" y2="61383"/>
                        <a14:foregroundMark x1="96043" y1="31988" x2="94604" y2="35159"/>
                        <a14:foregroundMark x1="98201" y1="31412" x2="95683" y2="34870"/>
                        <a14:foregroundMark x1="35971" y1="61383" x2="33094" y2="68588"/>
                        <a14:foregroundMark x1="38489" y1="60807" x2="34892" y2="65994"/>
                        <a14:foregroundMark x1="75180" y1="59078" x2="75899" y2="69164"/>
                        <a14:foregroundMark x1="14029" y1="28818" x2="13669" y2="31988"/>
                        <a14:foregroundMark x1="15108" y1="27666" x2="17986" y2="25937"/>
                        <a14:foregroundMark x1="14748" y1="27378" x2="17266" y2="25360"/>
                        <a14:foregroundMark x1="34173" y1="63689" x2="39209" y2="63112"/>
                        <a14:foregroundMark x1="38489" y1="61095" x2="37770" y2="64841"/>
                        <a14:foregroundMark x1="46403" y1="69452" x2="46403" y2="65418"/>
                        <a14:foregroundMark x1="69065" y1="23631" x2="75899" y2="27666"/>
                        <a14:foregroundMark x1="76619" y1="27954" x2="77698" y2="30836"/>
                        <a14:foregroundMark x1="62230" y1="21037" x2="69065" y2="23343"/>
                        <a14:foregroundMark x1="44964" y1="21037" x2="39928" y2="23919"/>
                        <a14:foregroundMark x1="44245" y1="19308" x2="43165" y2="23343"/>
                        <a14:foregroundMark x1="44245" y1="19308" x2="44245" y2="22478"/>
                        <a14:foregroundMark x1="44245" y1="20749" x2="45683" y2="19020"/>
                        <a14:foregroundMark x1="44245" y1="20749" x2="46043" y2="19597"/>
                        <a14:backgroundMark x1="98921" y1="33141" x2="98921" y2="33141"/>
                        <a14:backgroundMark x1="98561" y1="29107" x2="99640" y2="29683"/>
                        <a14:backgroundMark x1="96043" y1="27954" x2="99640" y2="30259"/>
                        <a14:backgroundMark x1="42086" y1="17003" x2="42086" y2="17003"/>
                        <a14:backgroundMark x1="42806" y1="16715" x2="42806" y2="16715"/>
                        <a14:backgroundMark x1="41367" y1="14409" x2="44604" y2="20173"/>
                        <a14:backgroundMark x1="41007" y1="12392" x2="41367" y2="15562"/>
                        <a14:backgroundMark x1="41007" y1="16427" x2="42806" y2="19597"/>
                        <a14:backgroundMark x1="41367" y1="15850" x2="42446" y2="19308"/>
                        <a14:backgroundMark x1="61151" y1="4035" x2="63309" y2="8646"/>
                        <a14:backgroundMark x1="46403" y1="576" x2="48561" y2="0"/>
                        <a14:backgroundMark x1="58993" y1="1153" x2="55396" y2="0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87" r="1433" b="26335"/>
          <a:stretch/>
        </p:blipFill>
        <p:spPr bwMode="auto">
          <a:xfrm>
            <a:off x="2334115" y="411510"/>
            <a:ext cx="2103614" cy="227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547664" y="1995686"/>
            <a:ext cx="669781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96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教</a:t>
            </a:r>
            <a:r>
              <a:rPr lang="zh-CN" altLang="en-US" sz="96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你讲段子</a:t>
            </a:r>
            <a:endParaRPr lang="zh-CN" altLang="en-US" sz="96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 rot="21268704">
            <a:off x="4585293" y="1304300"/>
            <a:ext cx="2745230" cy="408623"/>
          </a:xfrm>
          <a:prstGeom prst="wedgeRoundRectCallout">
            <a:avLst>
              <a:gd name="adj1" fmla="val -40595"/>
              <a:gd name="adj2" fmla="val 49673"/>
              <a:gd name="adj3" fmla="val 16667"/>
            </a:avLst>
          </a:prstGeom>
          <a:solidFill>
            <a:srgbClr val="FFC000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演绎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》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菱心体简" pitchFamily="49" charset="-122"/>
                <a:ea typeface="汉仪菱心体简" pitchFamily="49" charset="-122"/>
              </a:rPr>
              <a:t>读书笔记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 rot="942938">
            <a:off x="-627809" y="5071746"/>
            <a:ext cx="6877708" cy="83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5146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9509245" flipH="1">
            <a:off x="2874278" y="1133395"/>
            <a:ext cx="6088520" cy="1963221"/>
          </a:xfrm>
          <a:custGeom>
            <a:avLst/>
            <a:gdLst>
              <a:gd name="connsiteX0" fmla="*/ 265246 w 6596245"/>
              <a:gd name="connsiteY0" fmla="*/ 1291328 h 1982363"/>
              <a:gd name="connsiteX1" fmla="*/ 5451500 w 6596245"/>
              <a:gd name="connsiteY1" fmla="*/ 0 h 1982363"/>
              <a:gd name="connsiteX2" fmla="*/ 6596245 w 6596245"/>
              <a:gd name="connsiteY2" fmla="*/ 1675236 h 1982363"/>
              <a:gd name="connsiteX3" fmla="*/ 6016892 w 6596245"/>
              <a:gd name="connsiteY3" fmla="*/ 1954442 h 1982363"/>
              <a:gd name="connsiteX4" fmla="*/ 1165686 w 6596245"/>
              <a:gd name="connsiteY4" fmla="*/ 1982363 h 1982363"/>
              <a:gd name="connsiteX5" fmla="*/ 0 w 6596245"/>
              <a:gd name="connsiteY5" fmla="*/ 1772958 h 1982363"/>
              <a:gd name="connsiteX6" fmla="*/ 265246 w 6596245"/>
              <a:gd name="connsiteY6" fmla="*/ 1291328 h 198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6245" h="1982363">
                <a:moveTo>
                  <a:pt x="265246" y="1291328"/>
                </a:moveTo>
                <a:lnTo>
                  <a:pt x="5451500" y="0"/>
                </a:lnTo>
                <a:lnTo>
                  <a:pt x="6596245" y="1675236"/>
                </a:lnTo>
                <a:lnTo>
                  <a:pt x="6016892" y="1954442"/>
                </a:lnTo>
                <a:lnTo>
                  <a:pt x="1165686" y="1982363"/>
                </a:lnTo>
                <a:lnTo>
                  <a:pt x="0" y="1772958"/>
                </a:lnTo>
                <a:lnTo>
                  <a:pt x="265246" y="12913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backgroundMark x1="86022" y1="40541" x2="99283" y2="65916"/>
                        <a14:backgroundMark x1="96595" y1="75976" x2="98029" y2="97447"/>
                        <a14:backgroundMark x1="75448" y1="83634" x2="78136" y2="99099"/>
                        <a14:backgroundMark x1="74014" y1="83634" x2="74014" y2="807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220"/>
          <a:stretch/>
        </p:blipFill>
        <p:spPr bwMode="auto">
          <a:xfrm flipH="1">
            <a:off x="-35416" y="1054377"/>
            <a:ext cx="3744416" cy="408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任意多边形 5"/>
          <p:cNvSpPr/>
          <p:nvPr/>
        </p:nvSpPr>
        <p:spPr>
          <a:xfrm rot="9190965">
            <a:off x="2459224" y="1139654"/>
            <a:ext cx="2000680" cy="570640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421192" flipV="1">
            <a:off x="3475958" y="3016642"/>
            <a:ext cx="1564434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895772">
            <a:off x="3198881" y="1086640"/>
            <a:ext cx="586423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         </a:t>
            </a:r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大师</a:t>
            </a:r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啊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那怎样才算三好</a:t>
            </a:r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啊？</a:t>
            </a:r>
            <a:endParaRPr lang="en-US" altLang="zh-CN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206539">
            <a:off x="1472686" y="3751514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 rot="20176572">
            <a:off x="5225207" y="3655361"/>
            <a:ext cx="40815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别逼我收费！！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0800000" flipV="1">
            <a:off x="3413237" y="3435846"/>
            <a:ext cx="782217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111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035414" y="952160"/>
            <a:ext cx="11008014" cy="33477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4011" y="1213758"/>
            <a:ext cx="926453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阶段二</a:t>
            </a:r>
            <a:r>
              <a:rPr lang="en-US" altLang="zh-CN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: </a:t>
            </a:r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免费</a:t>
            </a:r>
            <a:endParaRPr lang="zh-CN" altLang="en-US" sz="115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3" y="3704714"/>
            <a:ext cx="424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费用：咨询（￥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0.00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）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954437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怎样</a:t>
            </a:r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才是有观众的“三好”</a:t>
            </a:r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 rot="21322112">
            <a:off x="912830" y="191661"/>
            <a:ext cx="5253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再插播一则小广告：</a:t>
            </a:r>
            <a:r>
              <a:rPr lang="en-US" altLang="zh-CN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No.2</a:t>
            </a:r>
            <a:endParaRPr lang="zh-CN" altLang="en-US" sz="3200" b="1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1780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2.att.hudong.com/73/82/0130000036468612486782890895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200" r="100000">
                        <a14:foregroundMark x1="48000" y1="23714" x2="48000" y2="28857"/>
                        <a14:foregroundMark x1="20400" y1="53429" x2="20400" y2="53429"/>
                        <a14:foregroundMark x1="16800" y1="65714" x2="16800" y2="65714"/>
                        <a14:foregroundMark x1="15200" y1="65143" x2="16400" y2="76286"/>
                        <a14:foregroundMark x1="32400" y1="64000" x2="47200" y2="59714"/>
                        <a14:foregroundMark x1="43200" y1="65714" x2="42800" y2="72000"/>
                        <a14:foregroundMark x1="32000" y1="77143" x2="33600" y2="80857"/>
                        <a14:foregroundMark x1="56800" y1="70286" x2="60400" y2="68000"/>
                        <a14:foregroundMark x1="55200" y1="76286" x2="50800" y2="79143"/>
                        <a14:foregroundMark x1="70800" y1="73143" x2="77600" y2="74857"/>
                        <a14:foregroundMark x1="63600" y1="80571" x2="63600" y2="80571"/>
                        <a14:foregroundMark x1="49600" y1="80000" x2="49600" y2="80000"/>
                        <a14:foregroundMark x1="66800" y1="89714" x2="68400" y2="95143"/>
                        <a14:foregroundMark x1="65200" y1="85714" x2="65200" y2="85714"/>
                        <a14:foregroundMark x1="64000" y1="97143" x2="64000" y2="97143"/>
                        <a14:foregroundMark x1="63200" y1="90571" x2="63200" y2="90571"/>
                        <a14:foregroundMark x1="62400" y1="91143" x2="60800" y2="93714"/>
                        <a14:foregroundMark x1="62400" y1="97714" x2="64000" y2="97714"/>
                        <a14:foregroundMark x1="79600" y1="80571" x2="79600" y2="80571"/>
                        <a14:foregroundMark x1="78000" y1="82286" x2="78000" y2="82286"/>
                        <a14:foregroundMark x1="77200" y1="86857" x2="77200" y2="86857"/>
                        <a14:foregroundMark x1="76400" y1="84286" x2="76400" y2="84286"/>
                        <a14:foregroundMark x1="83600" y1="82571" x2="83600" y2="82571"/>
                        <a14:foregroundMark x1="87200" y1="83714" x2="87200" y2="83714"/>
                        <a14:foregroundMark x1="90000" y1="82857" x2="90000" y2="82857"/>
                        <a14:foregroundMark x1="87600" y1="81143" x2="87600" y2="81143"/>
                        <a14:foregroundMark x1="80400" y1="86000" x2="80400" y2="86000"/>
                        <a14:foregroundMark x1="82800" y1="90857" x2="82800" y2="90857"/>
                        <a14:foregroundMark x1="86400" y1="92000" x2="86400" y2="92000"/>
                        <a14:foregroundMark x1="83600" y1="95714" x2="83600" y2="95714"/>
                        <a14:foregroundMark x1="84000" y1="93714" x2="84000" y2="93714"/>
                        <a14:foregroundMark x1="85600" y1="90571" x2="85600" y2="90571"/>
                        <a14:foregroundMark x1="85200" y1="86000" x2="85600" y2="85714"/>
                        <a14:foregroundMark x1="46800" y1="50571" x2="46800" y2="50571"/>
                        <a14:foregroundMark x1="34000" y1="54286" x2="34000" y2="54286"/>
                        <a14:backgroundMark x1="4400" y1="12571" x2="5600" y2="46571"/>
                        <a14:backgroundMark x1="14400" y1="5714" x2="56800" y2="4571"/>
                        <a14:backgroundMark x1="3200" y1="3714" x2="46400" y2="4286"/>
                        <a14:backgroundMark x1="49200" y1="5143" x2="19600" y2="40857"/>
                        <a14:backgroundMark x1="39200" y1="24000" x2="28400" y2="40000"/>
                        <a14:backgroundMark x1="41200" y1="28571" x2="35200" y2="38286"/>
                        <a14:backgroundMark x1="41600" y1="29714" x2="40000" y2="38000"/>
                        <a14:backgroundMark x1="42800" y1="38286" x2="42800" y2="30000"/>
                        <a14:backgroundMark x1="80400" y1="82857" x2="80400" y2="82857"/>
                        <a14:backgroundMark x1="88000" y1="82571" x2="88000" y2="82571"/>
                        <a14:backgroundMark x1="85600" y1="86286" x2="85600" y2="86286"/>
                        <a14:backgroundMark x1="86400" y1="85714" x2="85200" y2="86286"/>
                        <a14:backgroundMark x1="69200" y1="89429" x2="68800" y2="89143"/>
                        <a14:backgroundMark x1="76000" y1="3143" x2="75600" y2="286"/>
                        <a14:backgroundMark x1="81600" y1="3143" x2="80400" y2="0"/>
                        <a14:backgroundMark x1="82800" y1="6857" x2="82800" y2="2571"/>
                        <a14:backgroundMark x1="86800" y1="3143" x2="87600" y2="1429"/>
                        <a14:backgroundMark x1="97200" y1="3429" x2="97200" y2="2000"/>
                        <a14:backgroundMark x1="98800" y1="5429" x2="98800" y2="4000"/>
                        <a14:backgroundMark x1="99200" y1="8286" x2="99200" y2="10000"/>
                        <a14:backgroundMark x1="98800" y1="19714" x2="98400" y2="24000"/>
                        <a14:backgroundMark x1="84400" y1="20857" x2="88400" y2="30000"/>
                        <a14:backgroundMark x1="79600" y1="26286" x2="91600" y2="42286"/>
                        <a14:backgroundMark x1="80000" y1="34571" x2="93200" y2="46286"/>
                        <a14:backgroundMark x1="88800" y1="43143" x2="96400" y2="54286"/>
                        <a14:backgroundMark x1="76000" y1="37143" x2="85600" y2="40286"/>
                        <a14:backgroundMark x1="48400" y1="37429" x2="48400" y2="35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798" y="-162602"/>
            <a:ext cx="3680202" cy="515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21179426">
            <a:off x="251699" y="2116328"/>
            <a:ext cx="56136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看看人家</a:t>
            </a:r>
            <a:r>
              <a:rPr lang="en-US" altLang="zh-CN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《</a:t>
            </a: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阿毛</a:t>
            </a:r>
            <a:r>
              <a:rPr lang="en-US" altLang="zh-CN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》</a:t>
            </a: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首映的时候</a:t>
            </a:r>
            <a:endParaRPr lang="en-US" altLang="zh-CN" sz="32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那上座率杠杠的啊！！！</a:t>
            </a:r>
            <a:endParaRPr lang="en-US" altLang="zh-CN" sz="32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这</a:t>
            </a: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叫</a:t>
            </a:r>
            <a:endParaRPr lang="zh-CN" altLang="en-US" sz="4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500795"/>
            <a:ext cx="5712352" cy="1477328"/>
          </a:xfrm>
          <a:prstGeom prst="rect">
            <a:avLst/>
          </a:prstGeom>
          <a:ln w="57150">
            <a:noFill/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仿宋" pitchFamily="49" charset="-122"/>
                <a:ea typeface="仿宋" pitchFamily="49" charset="-122"/>
              </a:rPr>
              <a:t>我真傻，真的，我</a:t>
            </a: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仿宋" pitchFamily="49" charset="-122"/>
                <a:ea typeface="仿宋" pitchFamily="49" charset="-122"/>
              </a:rPr>
              <a:t>单知道下雪的时候野兽在山坳里没有食吃，会到村里来；我不知道春天</a:t>
            </a: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仿宋" pitchFamily="49" charset="-122"/>
                <a:ea typeface="仿宋" pitchFamily="49" charset="-122"/>
              </a:rPr>
              <a:t>也会有</a:t>
            </a:r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仿宋" pitchFamily="49" charset="-122"/>
                <a:ea typeface="仿宋" pitchFamily="49" charset="-122"/>
              </a:rPr>
              <a:t>…………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C000"/>
                </a:solidFill>
                <a:latin typeface="仿宋" pitchFamily="49" charset="-122"/>
                <a:ea typeface="仿宋" pitchFamily="49" charset="-122"/>
              </a:rPr>
              <a:t>阿毛</a:t>
            </a:r>
            <a:r>
              <a:rPr lang="en-US" altLang="zh-CN" sz="2400" b="1" dirty="0" smtClean="0">
                <a:solidFill>
                  <a:srgbClr val="FFC000"/>
                </a:solidFill>
                <a:latin typeface="仿宋" pitchFamily="49" charset="-122"/>
                <a:ea typeface="仿宋" pitchFamily="49" charset="-122"/>
              </a:rPr>
              <a:t>~~</a:t>
            </a:r>
            <a:r>
              <a:rPr lang="zh-CN" altLang="en-US" sz="2400" b="1" dirty="0" smtClean="0">
                <a:solidFill>
                  <a:srgbClr val="FFC000"/>
                </a:solidFill>
                <a:latin typeface="仿宋" pitchFamily="49" charset="-122"/>
                <a:ea typeface="仿宋" pitchFamily="49" charset="-122"/>
              </a:rPr>
              <a:t>我滴阿毛啊！！！！</a:t>
            </a:r>
            <a:endParaRPr lang="zh-CN" altLang="en-US" sz="2400" b="1" dirty="0">
              <a:solidFill>
                <a:srgbClr val="FFC0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326099">
            <a:off x="1331640" y="3779092"/>
            <a:ext cx="4243393" cy="769441"/>
          </a:xfrm>
          <a:prstGeom prst="rect">
            <a:avLst/>
          </a:prstGeom>
          <a:solidFill>
            <a:srgbClr val="FFCA2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有故事！有吸引！</a:t>
            </a:r>
          </a:p>
        </p:txBody>
      </p:sp>
    </p:spTree>
    <p:extLst>
      <p:ext uri="{BB962C8B-B14F-4D97-AF65-F5344CB8AC3E}">
        <p14:creationId xmlns:p14="http://schemas.microsoft.com/office/powerpoint/2010/main" val="2405932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tantuan.cn/static/team/2012/0411/1334144439720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800" b="100000" l="2862" r="89624">
                        <a14:foregroundMark x1="10912" y1="68800" x2="10912" y2="68800"/>
                        <a14:foregroundMark x1="11628" y1="68200" x2="5367" y2="98800"/>
                        <a14:foregroundMark x1="34884" y1="67800" x2="39893" y2="99000"/>
                        <a14:foregroundMark x1="37209" y1="70800" x2="40250" y2="91200"/>
                        <a14:foregroundMark x1="12701" y1="72000" x2="9660" y2="90400"/>
                        <a14:backgroundMark x1="11807" y1="71200" x2="9123" y2="88200"/>
                        <a14:backgroundMark x1="36494" y1="70400" x2="39177" y2="88000"/>
                        <a14:backgroundMark x1="51878" y1="64600" x2="51878" y2="64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6989"/>
            <a:ext cx="4680519" cy="418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 rot="21371499">
            <a:off x="129545" y="217700"/>
            <a:ext cx="5033086" cy="830997"/>
          </a:xfrm>
          <a:prstGeom prst="rect">
            <a:avLst/>
          </a:prstGeom>
          <a:ln w="57150">
            <a:noFill/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pc="3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  </a:t>
            </a:r>
            <a:r>
              <a:rPr lang="en-US" altLang="zh-CN" sz="3200" b="1" spc="3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en-US" altLang="zh-CN" sz="3200" b="1" spc="3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,</a:t>
            </a:r>
            <a:r>
              <a:rPr lang="zh-CN" altLang="en-US" sz="3200" b="1" spc="3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不仅仅是吸引</a:t>
            </a:r>
            <a:r>
              <a:rPr lang="en-US" altLang="zh-CN" sz="3200" b="1" spc="3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~~</a:t>
            </a:r>
            <a:endParaRPr lang="zh-CN" altLang="en-US" sz="3200" b="1" spc="3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 rot="512267">
            <a:off x="5448399" y="1027151"/>
            <a:ext cx="5613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你第一眼看</a:t>
            </a: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哪里？</a:t>
            </a:r>
            <a:endParaRPr lang="zh-CN" altLang="en-US" sz="4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 rot="21340771">
            <a:off x="3145891" y="2054809"/>
            <a:ext cx="5613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你</a:t>
            </a: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第二眼看哪里？</a:t>
            </a:r>
            <a:endParaRPr lang="zh-CN" altLang="en-US" sz="4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1419622"/>
            <a:ext cx="5613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看腿呀，你妹呀！！！</a:t>
            </a:r>
            <a:endParaRPr lang="zh-CN" altLang="en-US" sz="5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 rot="21323898">
            <a:off x="3973341" y="3708918"/>
            <a:ext cx="4821567" cy="830997"/>
          </a:xfrm>
          <a:prstGeom prst="rect">
            <a:avLst/>
          </a:prstGeom>
          <a:solidFill>
            <a:srgbClr val="FFCA21"/>
          </a:solidFill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有重点！有逻辑！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98905" y="2799968"/>
            <a:ext cx="5613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看哪啊，没胸啊！！！</a:t>
            </a:r>
            <a:endParaRPr lang="zh-CN" altLang="en-US" sz="5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8475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zzwb.zynews.com/images/2007-05/25/1180053179031A24525C001_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6000" y1="47471" x2="41333" y2="82490"/>
                        <a14:backgroundMark x1="75333" y1="43191" x2="95000" y2="59922"/>
                        <a14:backgroundMark x1="73333" y1="95720" x2="73333" y2="95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54734"/>
            <a:ext cx="4320479" cy="398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307918">
            <a:off x="566116" y="3638929"/>
            <a:ext cx="4821567" cy="830997"/>
          </a:xfrm>
          <a:prstGeom prst="rect">
            <a:avLst/>
          </a:prstGeom>
          <a:solidFill>
            <a:srgbClr val="FFCA21"/>
          </a:solidFill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有激情！有基情！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 rot="21389018">
            <a:off x="993851" y="707444"/>
            <a:ext cx="1427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如果</a:t>
            </a:r>
          </a:p>
        </p:txBody>
      </p:sp>
      <p:sp>
        <p:nvSpPr>
          <p:cNvPr id="6" name="TextBox 5"/>
          <p:cNvSpPr txBox="1"/>
          <p:nvPr/>
        </p:nvSpPr>
        <p:spPr>
          <a:xfrm rot="269540">
            <a:off x="3208212" y="520120"/>
            <a:ext cx="28541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你高数老师</a:t>
            </a:r>
            <a:endParaRPr lang="en-US" altLang="zh-CN" sz="32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代替本山老师</a:t>
            </a:r>
            <a:endParaRPr lang="en-US" altLang="zh-CN" sz="32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上春晚演小品</a:t>
            </a:r>
            <a:endParaRPr lang="en-US" altLang="zh-CN" sz="32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你还看</a:t>
            </a: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吗？</a:t>
            </a:r>
            <a:endParaRPr lang="zh-CN" altLang="en-US" sz="3200" dirty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3390" y="2378373"/>
            <a:ext cx="29314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不看。。。</a:t>
            </a:r>
            <a:endParaRPr lang="zh-CN" altLang="en-US" sz="4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156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9509245" flipH="1">
            <a:off x="2874278" y="1133395"/>
            <a:ext cx="6088520" cy="1963221"/>
          </a:xfrm>
          <a:custGeom>
            <a:avLst/>
            <a:gdLst>
              <a:gd name="connsiteX0" fmla="*/ 265246 w 6596245"/>
              <a:gd name="connsiteY0" fmla="*/ 1291328 h 1982363"/>
              <a:gd name="connsiteX1" fmla="*/ 5451500 w 6596245"/>
              <a:gd name="connsiteY1" fmla="*/ 0 h 1982363"/>
              <a:gd name="connsiteX2" fmla="*/ 6596245 w 6596245"/>
              <a:gd name="connsiteY2" fmla="*/ 1675236 h 1982363"/>
              <a:gd name="connsiteX3" fmla="*/ 6016892 w 6596245"/>
              <a:gd name="connsiteY3" fmla="*/ 1954442 h 1982363"/>
              <a:gd name="connsiteX4" fmla="*/ 1165686 w 6596245"/>
              <a:gd name="connsiteY4" fmla="*/ 1982363 h 1982363"/>
              <a:gd name="connsiteX5" fmla="*/ 0 w 6596245"/>
              <a:gd name="connsiteY5" fmla="*/ 1772958 h 1982363"/>
              <a:gd name="connsiteX6" fmla="*/ 265246 w 6596245"/>
              <a:gd name="connsiteY6" fmla="*/ 1291328 h 198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6245" h="1982363">
                <a:moveTo>
                  <a:pt x="265246" y="1291328"/>
                </a:moveTo>
                <a:lnTo>
                  <a:pt x="5451500" y="0"/>
                </a:lnTo>
                <a:lnTo>
                  <a:pt x="6596245" y="1675236"/>
                </a:lnTo>
                <a:lnTo>
                  <a:pt x="6016892" y="1954442"/>
                </a:lnTo>
                <a:lnTo>
                  <a:pt x="1165686" y="1982363"/>
                </a:lnTo>
                <a:lnTo>
                  <a:pt x="0" y="1772958"/>
                </a:lnTo>
                <a:lnTo>
                  <a:pt x="265246" y="12913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backgroundMark x1="86022" y1="40541" x2="99283" y2="65916"/>
                        <a14:backgroundMark x1="96595" y1="75976" x2="98029" y2="97447"/>
                        <a14:backgroundMark x1="75448" y1="83634" x2="78136" y2="99099"/>
                        <a14:backgroundMark x1="74014" y1="83634" x2="74014" y2="807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220"/>
          <a:stretch/>
        </p:blipFill>
        <p:spPr bwMode="auto">
          <a:xfrm flipH="1">
            <a:off x="-35416" y="1054377"/>
            <a:ext cx="3744416" cy="408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任意多边形 5"/>
          <p:cNvSpPr/>
          <p:nvPr/>
        </p:nvSpPr>
        <p:spPr>
          <a:xfrm rot="9190965">
            <a:off x="2459224" y="1139654"/>
            <a:ext cx="2000680" cy="570640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421192" flipV="1">
            <a:off x="3475958" y="3016642"/>
            <a:ext cx="1564434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895772">
            <a:off x="3198881" y="1086640"/>
            <a:ext cx="586423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         </a:t>
            </a:r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大师</a:t>
            </a:r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啊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怎样才能达到此境界啊？</a:t>
            </a:r>
            <a:endParaRPr lang="en-US" altLang="zh-CN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206539">
            <a:off x="1472686" y="3751514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 rot="20176572">
            <a:off x="5226810" y="3655361"/>
            <a:ext cx="40783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呵呵呵呵呵！！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0800000" flipV="1">
            <a:off x="3413237" y="3435846"/>
            <a:ext cx="782217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62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photocdn.sohu.com/20081106/Img26048479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000" y1="1786" x2="32400" y2="14286"/>
                        <a14:foregroundMark x1="82800" y1="83631" x2="89200" y2="96429"/>
                        <a14:foregroundMark x1="79400" y1="29762" x2="82800" y2="33333"/>
                        <a14:foregroundMark x1="85000" y1="38095" x2="85600" y2="43750"/>
                        <a14:foregroundMark x1="66600" y1="5060" x2="73800" y2="11905"/>
                        <a14:foregroundMark x1="73200" y1="6845" x2="77000" y2="15476"/>
                        <a14:foregroundMark x1="9600" y1="31548" x2="16000" y2="31548"/>
                        <a14:foregroundMark x1="8600" y1="34226" x2="11200" y2="70536"/>
                        <a14:backgroundMark x1="30200" y1="7738" x2="38000" y2="298"/>
                        <a14:backgroundMark x1="43200" y1="1488" x2="45000" y2="0"/>
                        <a14:backgroundMark x1="76000" y1="5952" x2="71000" y2="0"/>
                        <a14:backgroundMark x1="84400" y1="37798" x2="84800" y2="39881"/>
                        <a14:backgroundMark x1="83400" y1="41667" x2="84800" y2="45238"/>
                        <a14:backgroundMark x1="68200" y1="1488" x2="74600" y2="2381"/>
                        <a14:backgroundMark x1="66200" y1="1190" x2="62400" y2="0"/>
                        <a14:backgroundMark x1="45800" y1="1786" x2="47800" y2="0"/>
                        <a14:backgroundMark x1="49000" y1="893" x2="57000" y2="298"/>
                        <a14:backgroundMark x1="58600" y1="595" x2="63200" y2="14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05" y="627535"/>
            <a:ext cx="4821963" cy="33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基础软件\360浏~1\360se6\USERDA~1\Temp\94E8AA~1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6925">
            <a:off x="4796220" y="1549711"/>
            <a:ext cx="1482971" cy="2070555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901045"/>
            <a:ext cx="424847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我看你</a:t>
            </a:r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骨骼精奇</a:t>
            </a:r>
            <a:endParaRPr lang="en-US" altLang="zh-CN" sz="28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是</a:t>
            </a:r>
            <a:r>
              <a:rPr lang="zh-CN" altLang="en-US" sz="2800" dirty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万中无一</a:t>
            </a:r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的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练</a:t>
            </a:r>
            <a:r>
              <a:rPr lang="en-US" altLang="zh-CN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P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奇才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这里有</a:t>
            </a:r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本</a:t>
            </a:r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秘籍</a:t>
            </a:r>
            <a:endParaRPr lang="en-US" altLang="zh-CN" sz="28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看与你</a:t>
            </a:r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有缘</a:t>
            </a:r>
            <a:endParaRPr lang="en-US" altLang="zh-CN" sz="28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就</a:t>
            </a:r>
            <a:r>
              <a:rPr lang="en-US" altLang="zh-CN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32</a:t>
            </a:r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个赞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就卖给你吧</a:t>
            </a:r>
            <a:endParaRPr lang="zh-CN" altLang="en-US" sz="2800" dirty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1277615">
            <a:off x="-383122" y="3805502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 rot="21271088">
            <a:off x="1137274" y="3768429"/>
            <a:ext cx="70070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骚年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，不要拙计不要慌</a:t>
            </a:r>
            <a:endParaRPr lang="en-US" altLang="zh-CN" sz="5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682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035414" y="987574"/>
            <a:ext cx="11008014" cy="33843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8027" y="997734"/>
            <a:ext cx="926453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阶段三</a:t>
            </a:r>
            <a:r>
              <a:rPr lang="en-US" altLang="zh-CN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: </a:t>
            </a:r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收费</a:t>
            </a:r>
            <a:endParaRPr lang="zh-CN" altLang="en-US" sz="115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3651870"/>
            <a:ext cx="4608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此功无需自宫，请放心修炼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2787774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开启</a:t>
            </a:r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《PPT</a:t>
            </a:r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演绎</a:t>
            </a:r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》</a:t>
            </a:r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秘籍吧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 rot="21322112">
            <a:off x="912830" y="191661"/>
            <a:ext cx="5253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最后一则小广告：</a:t>
            </a:r>
            <a:r>
              <a:rPr lang="en-US" altLang="zh-CN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No.3</a:t>
            </a:r>
            <a:endParaRPr lang="zh-CN" altLang="en-US" sz="3200" b="1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8849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基础软件\360浏~1\360se6\USERDA~1\Temp\94E8AA~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43702"/>
            <a:ext cx="2446323" cy="341560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419872" y="888271"/>
            <a:ext cx="56166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4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《PPT</a:t>
            </a:r>
            <a:r>
              <a:rPr lang="zh-CN" altLang="en-US" sz="4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演绎</a:t>
            </a:r>
            <a:r>
              <a:rPr lang="en-US" altLang="zh-CN" sz="4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》</a:t>
            </a:r>
            <a:r>
              <a:rPr lang="zh-CN" altLang="en-US" sz="4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读书笔记</a:t>
            </a:r>
            <a:endParaRPr lang="en-US" altLang="zh-CN" sz="40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  <a:p>
            <a:r>
              <a:rPr lang="zh-CN" altLang="en-US" sz="4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         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又名：教你讲段子</a:t>
            </a:r>
            <a:endParaRPr lang="zh-CN" altLang="en-US" sz="28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2643758"/>
            <a:ext cx="424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(</a:t>
            </a:r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美</a:t>
            </a:r>
            <a:r>
              <a:rPr lang="en-US" altLang="zh-CN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)Cliff Atkinson   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著</a:t>
            </a:r>
            <a:endParaRPr lang="zh-CN" altLang="en-US" sz="2800" dirty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7" y="3143171"/>
            <a:ext cx="424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季伟   译</a:t>
            </a:r>
            <a:endParaRPr lang="zh-CN" altLang="en-US" sz="2800" dirty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2472" y="3666391"/>
            <a:ext cx="3159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@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香瓜手榴弹   扯   </a:t>
            </a:r>
            <a:endParaRPr lang="zh-CN" altLang="en-US" sz="2800" dirty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82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16200000">
            <a:off x="2904535" y="2203197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梯形 13"/>
          <p:cNvSpPr/>
          <p:nvPr/>
        </p:nvSpPr>
        <p:spPr>
          <a:xfrm rot="5400000">
            <a:off x="4137365" y="2203196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梯形 16"/>
          <p:cNvSpPr/>
          <p:nvPr/>
        </p:nvSpPr>
        <p:spPr>
          <a:xfrm rot="16200000">
            <a:off x="5660634" y="2204720"/>
            <a:ext cx="1728192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梯形 17"/>
          <p:cNvSpPr/>
          <p:nvPr/>
        </p:nvSpPr>
        <p:spPr>
          <a:xfrm rot="5400000">
            <a:off x="6901799" y="2203196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677261" y="1497473"/>
            <a:ext cx="936105" cy="1728192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921162" y="1497473"/>
            <a:ext cx="936105" cy="1728192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96287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武  器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1162" y="1347614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  法</a:t>
            </a:r>
            <a:endParaRPr lang="zh-CN" altLang="en-US" sz="5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115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942938">
            <a:off x="-1063525" y="397475"/>
            <a:ext cx="10926524" cy="83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1559" y="1591816"/>
            <a:ext cx="5112569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张海山草泥马体" pitchFamily="2" charset="-122"/>
                <a:ea typeface="张海山草泥马体" pitchFamily="2" charset="-122"/>
                <a:cs typeface="HAKUYOGuiFanZi3500" pitchFamily="2" charset="-122"/>
              </a:rPr>
              <a:t>就是</a:t>
            </a:r>
            <a:r>
              <a:rPr lang="zh-CN" altLang="en-US" sz="3600" dirty="0" smtClean="0">
                <a:latin typeface="张海山草泥马体" pitchFamily="2" charset="-122"/>
                <a:ea typeface="张海山草泥马体" pitchFamily="2" charset="-122"/>
                <a:cs typeface="HAKUYOGuiFanZi3500" pitchFamily="2" charset="-122"/>
              </a:rPr>
              <a:t>我明明搂你在怀里</a:t>
            </a:r>
            <a:endParaRPr lang="en-US" altLang="zh-CN" sz="3600" dirty="0" smtClean="0">
              <a:latin typeface="张海山草泥马体" pitchFamily="2" charset="-122"/>
              <a:ea typeface="张海山草泥马体" pitchFamily="2" charset="-122"/>
              <a:cs typeface="HAKUYOGuiFanZi35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张海山草泥马体" pitchFamily="2" charset="-122"/>
                <a:ea typeface="张海山草泥马体" pitchFamily="2" charset="-122"/>
                <a:cs typeface="HAKUYOGuiFanZi3500" pitchFamily="2" charset="-122"/>
              </a:rPr>
              <a:t>但你却不知道</a:t>
            </a:r>
            <a:r>
              <a:rPr lang="zh-CN" altLang="en-US" sz="36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  <a:cs typeface="HAKUYOGuiFanZi3500" pitchFamily="2" charset="-122"/>
              </a:rPr>
              <a:t>我爱你</a:t>
            </a:r>
            <a:endParaRPr lang="zh-CN" altLang="en-US" sz="36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  <a:cs typeface="HAKUYOGuiFanZi35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 rot="8215275">
            <a:off x="3425116" y="4494073"/>
            <a:ext cx="6877708" cy="83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Picture 2" descr="C:\Users\Administrator\Desktop\29427bbbb9d53406e44d7f2b42f8b9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33" b="96537" l="0" r="100000">
                        <a14:foregroundMark x1="72969" y1="23160" x2="49531" y2="62554"/>
                        <a14:foregroundMark x1="19219" y1="92857" x2="41094" y2="78139"/>
                        <a14:foregroundMark x1="31563" y1="97835" x2="55313" y2="96104"/>
                        <a14:foregroundMark x1="61875" y1="92208" x2="92031" y2="80519"/>
                        <a14:foregroundMark x1="38750" y1="40693" x2="57188" y2="87013"/>
                        <a14:foregroundMark x1="42031" y1="80303" x2="64688" y2="83333"/>
                        <a14:foregroundMark x1="31563" y1="39394" x2="35000" y2="73377"/>
                        <a14:foregroundMark x1="74531" y1="17316" x2="79844" y2="66234"/>
                        <a14:foregroundMark x1="62656" y1="55195" x2="84063" y2="85065"/>
                        <a14:foregroundMark x1="89375" y1="52165" x2="95313" y2="88528"/>
                        <a14:foregroundMark x1="20469" y1="82251" x2="19063" y2="90260"/>
                        <a14:foregroundMark x1="19844" y1="95455" x2="31250" y2="94589"/>
                        <a14:foregroundMark x1="32500" y1="35281" x2="36563" y2="33550"/>
                        <a14:foregroundMark x1="43438" y1="44156" x2="47969" y2="46753"/>
                        <a14:foregroundMark x1="50313" y1="40909" x2="52656" y2="41991"/>
                        <a14:foregroundMark x1="47188" y1="37879" x2="53281" y2="43506"/>
                        <a14:foregroundMark x1="90000" y1="28571" x2="91875" y2="33333"/>
                        <a14:foregroundMark x1="20469" y1="80303" x2="27969" y2="74026"/>
                        <a14:foregroundMark x1="18281" y1="82251" x2="20625" y2="80303"/>
                        <a14:backgroundMark x1="6094" y1="98918" x2="98125" y2="98268"/>
                        <a14:backgroundMark x1="15469" y1="97619" x2="469" y2="98268"/>
                        <a14:backgroundMark x1="56719" y1="97835" x2="98906" y2="97619"/>
                        <a14:backgroundMark x1="19688" y1="12338" x2="8438" y2="90909"/>
                        <a14:backgroundMark x1="22344" y1="19481" x2="8750" y2="87229"/>
                        <a14:backgroundMark x1="5313" y1="16450" x2="8906" y2="91991"/>
                        <a14:backgroundMark x1="4063" y1="6061" x2="50938" y2="7576"/>
                        <a14:backgroundMark x1="23125" y1="27489" x2="47500" y2="13420"/>
                        <a14:backgroundMark x1="51719" y1="24026" x2="55313" y2="30736"/>
                        <a14:backgroundMark x1="46875" y1="31818" x2="54375" y2="7576"/>
                        <a14:backgroundMark x1="58125" y1="12771" x2="58750" y2="35931"/>
                        <a14:backgroundMark x1="58438" y1="9091" x2="62187" y2="2381"/>
                        <a14:backgroundMark x1="95313" y1="5844" x2="95313" y2="30519"/>
                        <a14:backgroundMark x1="22344" y1="51948" x2="19219" y2="81602"/>
                        <a14:backgroundMark x1="45938" y1="35931" x2="49531" y2="398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4" y="1141279"/>
            <a:ext cx="5372372" cy="414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 rot="1002244">
            <a:off x="2652355" y="388208"/>
            <a:ext cx="47355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  <a:cs typeface="HAKUYOGuiFanZi3500" pitchFamily="2" charset="-122"/>
              </a:rPr>
              <a:t>世界上最遥远的距离</a:t>
            </a:r>
            <a:endParaRPr lang="en-US" altLang="zh-CN" sz="40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  <a:cs typeface="HAKUYOGuiFanZi35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5402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7" name="TextBox 6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3608" y="1689651"/>
            <a:ext cx="676875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PPT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：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Power Point    </a:t>
            </a:r>
          </a:p>
          <a:p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BBP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：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Beyond  Bullet </a:t>
            </a:r>
            <a:r>
              <a:rPr lang="en-US" altLang="zh-CN" sz="2800" dirty="0" err="1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Pionts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755576" y="2787774"/>
            <a:ext cx="7272807" cy="1656184"/>
          </a:xfrm>
          <a:prstGeom prst="roundRect">
            <a:avLst>
              <a:gd name="adj" fmla="val 1002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43608" y="2883785"/>
            <a:ext cx="6768752" cy="14161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PPT</a:t>
            </a:r>
            <a:r>
              <a:rPr lang="zh-CN" altLang="en-US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：根据文本提炼出你的观点</a:t>
            </a:r>
            <a:endParaRPr lang="en-US" altLang="zh-CN" sz="3600" dirty="0" smtClean="0">
              <a:ln w="18415" cmpd="sng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BBP</a:t>
            </a:r>
            <a:r>
              <a:rPr lang="zh-CN" altLang="en-US" sz="36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：根据展示串联起你的观点</a:t>
            </a:r>
            <a:endParaRPr lang="zh-CN" altLang="en-US" sz="3600" dirty="0">
              <a:ln w="18415" cmpd="sng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5481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83768" y="1884769"/>
            <a:ext cx="712879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</a:t>
            </a:r>
            <a:r>
              <a:rPr lang="en-US" altLang="zh-CN" sz="4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BBP</a:t>
            </a:r>
            <a:r>
              <a:rPr lang="zh-CN" altLang="en-US" sz="48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背景</a:t>
            </a:r>
            <a:r>
              <a:rPr lang="zh-CN" altLang="en-US" sz="4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表格</a:t>
            </a:r>
            <a:endParaRPr lang="zh-CN" altLang="en-US" sz="4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6722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3568" y="2067694"/>
            <a:ext cx="790587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3569" y="2891431"/>
            <a:ext cx="790587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83568" y="3723878"/>
            <a:ext cx="223224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357198" y="3723878"/>
            <a:ext cx="223224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008826" y="3723878"/>
            <a:ext cx="3255362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078627" y="269235"/>
            <a:ext cx="538180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第一式：规划前五张幻灯片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4590" y="2090632"/>
            <a:ext cx="77198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背景：</a:t>
            </a:r>
            <a:r>
              <a:rPr lang="zh-CN" altLang="en-US" sz="2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让观众熟悉的演示背景迅速引入</a:t>
            </a:r>
            <a:endParaRPr lang="zh-CN" altLang="en-US" sz="2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2882720"/>
            <a:ext cx="81849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角色：</a:t>
            </a:r>
            <a:r>
              <a:rPr lang="zh-CN" altLang="en-US" sz="2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让听众了解他在背景中的角色激发兴趣</a:t>
            </a:r>
            <a:endParaRPr lang="zh-CN" altLang="en-US" sz="2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0598" y="3738105"/>
            <a:ext cx="23252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挑战：</a:t>
            </a:r>
            <a:r>
              <a:rPr lang="en-US" altLang="zh-CN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35011" y="3738105"/>
            <a:ext cx="258001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期望：</a:t>
            </a:r>
            <a:r>
              <a:rPr lang="en-US" altLang="zh-CN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27884" y="3738105"/>
            <a:ext cx="33483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行动：</a:t>
            </a:r>
            <a:r>
              <a:rPr lang="en-US" altLang="zh-CN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A-B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00" y="1262831"/>
            <a:ext cx="5803900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819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8627" y="269235"/>
            <a:ext cx="54538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第一式：规划前五张幻灯片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5576" y="1468692"/>
            <a:ext cx="790587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56598" y="1491630"/>
            <a:ext cx="77198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背景：创建一个观众熟悉的故事背景</a:t>
            </a:r>
            <a:endParaRPr lang="zh-CN" altLang="en-US" sz="2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87824" y="2643758"/>
            <a:ext cx="5746890" cy="19851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以本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前几页为例：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  <a:p>
            <a:endParaRPr lang="en-US" altLang="zh-CN" sz="20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微博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这个发布平台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根据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星爷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被大家熟悉的娱乐台词引出，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吸引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视线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第二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屏迅速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转入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问题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出这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是有关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那点事</a:t>
            </a:r>
            <a:endParaRPr lang="zh-CN" altLang="en-US" sz="20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11" y="2499742"/>
            <a:ext cx="1971990" cy="1109152"/>
          </a:xfrm>
          <a:prstGeom prst="rect">
            <a:avLst/>
          </a:prstGeom>
          <a:ln w="38100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12" y="3723878"/>
            <a:ext cx="1971990" cy="108012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444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8627" y="269235"/>
            <a:ext cx="54538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第一式：规划前五张幻灯片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47864" y="2506824"/>
            <a:ext cx="5616624" cy="18651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中枪了？很好，你就是本片的</a:t>
            </a:r>
            <a:r>
              <a:rPr lang="zh-CN" altLang="en-US" sz="36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主角</a:t>
            </a:r>
            <a:endParaRPr lang="en-US" altLang="zh-CN" sz="28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点出问题“三无”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“，令人反感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很普遍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点，观众你躺枪了么？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躺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枪就对了，瞄的就是你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569" y="1419622"/>
            <a:ext cx="790587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99592" y="1482919"/>
            <a:ext cx="81849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角色：根据观众的需求，让他成为主角</a:t>
            </a:r>
            <a:endParaRPr lang="zh-CN" altLang="en-US" sz="2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76" y="2715766"/>
            <a:ext cx="2270947" cy="148402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354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8627" y="269235"/>
            <a:ext cx="53097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第一式：规划前五张幻灯片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568" y="1491630"/>
            <a:ext cx="223224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50598" y="1505857"/>
            <a:ext cx="23252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挑战：</a:t>
            </a:r>
            <a:r>
              <a:rPr lang="en-US" altLang="zh-CN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75806"/>
            <a:ext cx="2205642" cy="1242996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矩形 15"/>
          <p:cNvSpPr/>
          <p:nvPr/>
        </p:nvSpPr>
        <p:spPr>
          <a:xfrm>
            <a:off x="3491880" y="2211710"/>
            <a:ext cx="47525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第一步：有背景啦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第二步：有主角了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步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：描述主角的逼格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491880" y="3291830"/>
            <a:ext cx="530249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抓住观众的需求</a:t>
            </a:r>
            <a:r>
              <a:rPr lang="en-US" altLang="zh-CN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想做好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观众面对的挑战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做出来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的不忍直视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现在，将这些挑战表现出来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戳观众的痛处，看准了戳！！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戳他！！！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47486" y="1505857"/>
            <a:ext cx="57468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描述听众的面对的挑战吸引他们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853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8627" y="269235"/>
            <a:ext cx="516578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第一式：规划前五张幻灯片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568" y="1491630"/>
            <a:ext cx="2232248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950598" y="1505857"/>
            <a:ext cx="23252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期望</a:t>
            </a:r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：</a:t>
            </a:r>
            <a:r>
              <a:rPr lang="en-US" altLang="zh-CN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63888" y="2209609"/>
            <a:ext cx="47525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步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：描述主角的逼格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第四步：描述主角该有的光辉形象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89606" y="1505857"/>
            <a:ext cx="57468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表现听众的期望，并对其激励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pic>
        <p:nvPicPr>
          <p:cNvPr id="19" name="Picture 2" descr="http://a2.att.hudong.com/73/82/013000003646861248678289089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200" r="100000">
                        <a14:foregroundMark x1="48000" y1="23714" x2="48000" y2="28857"/>
                        <a14:foregroundMark x1="20400" y1="53429" x2="20400" y2="53429"/>
                        <a14:foregroundMark x1="16800" y1="65714" x2="16800" y2="65714"/>
                        <a14:foregroundMark x1="15200" y1="65143" x2="16400" y2="76286"/>
                        <a14:foregroundMark x1="32400" y1="64000" x2="47200" y2="59714"/>
                        <a14:foregroundMark x1="43200" y1="65714" x2="42800" y2="72000"/>
                        <a14:foregroundMark x1="32000" y1="77143" x2="33600" y2="80857"/>
                        <a14:foregroundMark x1="56800" y1="70286" x2="60400" y2="68000"/>
                        <a14:foregroundMark x1="55200" y1="76286" x2="50800" y2="79143"/>
                        <a14:foregroundMark x1="70800" y1="73143" x2="77600" y2="74857"/>
                        <a14:foregroundMark x1="63600" y1="80571" x2="63600" y2="80571"/>
                        <a14:foregroundMark x1="49600" y1="80000" x2="49600" y2="80000"/>
                        <a14:foregroundMark x1="66800" y1="89714" x2="68400" y2="95143"/>
                        <a14:foregroundMark x1="65200" y1="85714" x2="65200" y2="85714"/>
                        <a14:foregroundMark x1="64000" y1="97143" x2="64000" y2="97143"/>
                        <a14:foregroundMark x1="63200" y1="90571" x2="63200" y2="90571"/>
                        <a14:foregroundMark x1="62400" y1="91143" x2="60800" y2="93714"/>
                        <a14:foregroundMark x1="62400" y1="97714" x2="64000" y2="97714"/>
                        <a14:foregroundMark x1="79600" y1="80571" x2="79600" y2="80571"/>
                        <a14:foregroundMark x1="78000" y1="82286" x2="78000" y2="82286"/>
                        <a14:foregroundMark x1="77200" y1="86857" x2="77200" y2="86857"/>
                        <a14:foregroundMark x1="76400" y1="84286" x2="76400" y2="84286"/>
                        <a14:foregroundMark x1="83600" y1="82571" x2="83600" y2="82571"/>
                        <a14:foregroundMark x1="87200" y1="83714" x2="87200" y2="83714"/>
                        <a14:foregroundMark x1="90000" y1="82857" x2="90000" y2="82857"/>
                        <a14:foregroundMark x1="87600" y1="81143" x2="87600" y2="81143"/>
                        <a14:foregroundMark x1="80400" y1="86000" x2="80400" y2="86000"/>
                        <a14:foregroundMark x1="82800" y1="90857" x2="82800" y2="90857"/>
                        <a14:foregroundMark x1="86400" y1="92000" x2="86400" y2="92000"/>
                        <a14:foregroundMark x1="83600" y1="95714" x2="83600" y2="95714"/>
                        <a14:foregroundMark x1="84000" y1="93714" x2="84000" y2="93714"/>
                        <a14:foregroundMark x1="85600" y1="90571" x2="85600" y2="90571"/>
                        <a14:foregroundMark x1="85200" y1="86000" x2="85600" y2="85714"/>
                        <a14:foregroundMark x1="46800" y1="50571" x2="46800" y2="50571"/>
                        <a14:foregroundMark x1="34000" y1="54286" x2="34000" y2="54286"/>
                        <a14:backgroundMark x1="4400" y1="12571" x2="5600" y2="46571"/>
                        <a14:backgroundMark x1="14400" y1="5714" x2="56800" y2="4571"/>
                        <a14:backgroundMark x1="3200" y1="3714" x2="46400" y2="4286"/>
                        <a14:backgroundMark x1="49200" y1="5143" x2="19600" y2="40857"/>
                        <a14:backgroundMark x1="39200" y1="24000" x2="28400" y2="40000"/>
                        <a14:backgroundMark x1="41200" y1="28571" x2="35200" y2="38286"/>
                        <a14:backgroundMark x1="41600" y1="29714" x2="40000" y2="38000"/>
                        <a14:backgroundMark x1="42800" y1="38286" x2="42800" y2="30000"/>
                        <a14:backgroundMark x1="80400" y1="82857" x2="80400" y2="82857"/>
                        <a14:backgroundMark x1="88000" y1="82571" x2="88000" y2="82571"/>
                        <a14:backgroundMark x1="85600" y1="86286" x2="85600" y2="86286"/>
                        <a14:backgroundMark x1="86400" y1="85714" x2="85200" y2="86286"/>
                        <a14:backgroundMark x1="69200" y1="89429" x2="68800" y2="89143"/>
                        <a14:backgroundMark x1="76000" y1="3143" x2="75600" y2="286"/>
                        <a14:backgroundMark x1="81600" y1="3143" x2="80400" y2="0"/>
                        <a14:backgroundMark x1="82800" y1="6857" x2="82800" y2="2571"/>
                        <a14:backgroundMark x1="86800" y1="3143" x2="87600" y2="1429"/>
                        <a14:backgroundMark x1="97200" y1="3429" x2="97200" y2="2000"/>
                        <a14:backgroundMark x1="98800" y1="5429" x2="98800" y2="4000"/>
                        <a14:backgroundMark x1="99200" y1="8286" x2="99200" y2="10000"/>
                        <a14:backgroundMark x1="98800" y1="19714" x2="98400" y2="24000"/>
                        <a14:backgroundMark x1="84400" y1="20857" x2="88400" y2="30000"/>
                        <a14:backgroundMark x1="79600" y1="26286" x2="91600" y2="42286"/>
                        <a14:backgroundMark x1="80000" y1="34571" x2="93200" y2="46286"/>
                        <a14:backgroundMark x1="88800" y1="43143" x2="96400" y2="54286"/>
                        <a14:backgroundMark x1="76000" y1="37143" x2="85600" y2="40286"/>
                        <a14:backgroundMark x1="48400" y1="37429" x2="48400" y2="35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0506">
            <a:off x="683568" y="2919596"/>
            <a:ext cx="993301" cy="1390621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tantuan.cn/static/team/2012/0411/133414443972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800" b="100000" l="2862" r="89624">
                        <a14:foregroundMark x1="10912" y1="68800" x2="10912" y2="68800"/>
                        <a14:foregroundMark x1="11628" y1="68200" x2="5367" y2="98800"/>
                        <a14:foregroundMark x1="34884" y1="67800" x2="39893" y2="99000"/>
                        <a14:foregroundMark x1="37209" y1="70800" x2="40250" y2="91200"/>
                        <a14:foregroundMark x1="12701" y1="72000" x2="9660" y2="90400"/>
                        <a14:backgroundMark x1="11807" y1="71200" x2="9123" y2="88200"/>
                        <a14:backgroundMark x1="36494" y1="70400" x2="39177" y2="88000"/>
                        <a14:backgroundMark x1="51878" y1="64600" x2="51878" y2="64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75" r="19521"/>
          <a:stretch/>
        </p:blipFill>
        <p:spPr bwMode="auto">
          <a:xfrm rot="495350">
            <a:off x="1570043" y="2596475"/>
            <a:ext cx="1086368" cy="1450208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zzwb.zynews.com/images/2007-05/25/1180053179031A24525C001_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6000" y1="47471" x2="41333" y2="82490"/>
                        <a14:backgroundMark x1="75333" y1="43191" x2="95000" y2="59922"/>
                        <a14:backgroundMark x1="73333" y1="95720" x2="73333" y2="95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09" t="8802" r="13559"/>
          <a:stretch/>
        </p:blipFill>
        <p:spPr bwMode="auto">
          <a:xfrm>
            <a:off x="2096957" y="3219822"/>
            <a:ext cx="1070383" cy="1348993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3995936" y="2967636"/>
            <a:ext cx="4752528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点明好的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该有的特点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有能吸引人的情节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有严谨流畅的逻辑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有激情视听的演示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1089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8627" y="269235"/>
            <a:ext cx="574184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第一式：规划前五张幻灯片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79912" y="2643758"/>
            <a:ext cx="54726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第五步：完美主角养成计划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89606" y="1329611"/>
            <a:ext cx="57468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挑战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A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和期望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形成的落差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  <a:p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要调用行动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A-B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去解决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8602" y="1430075"/>
            <a:ext cx="2634960" cy="7430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39552" y="1419622"/>
            <a:ext cx="271024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行动：</a:t>
            </a:r>
            <a:r>
              <a:rPr lang="en-US" altLang="zh-CN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A-B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85" y="2743530"/>
            <a:ext cx="2556676" cy="142970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矩形 23"/>
          <p:cNvSpPr/>
          <p:nvPr/>
        </p:nvSpPr>
        <p:spPr>
          <a:xfrm>
            <a:off x="3779912" y="3179752"/>
            <a:ext cx="47525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只要修炼了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《PPT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演绎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》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《PPT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演绎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的读书笔记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即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可达到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奇才的境界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35896" y="4259872"/>
            <a:ext cx="547260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A—B  CUP</a:t>
            </a: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的改变</a:t>
            </a:r>
            <a:r>
              <a:rPr lang="en-US" altLang="zh-CN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~~</a:t>
            </a: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你不来试试？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66760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83768" y="1884769"/>
            <a:ext cx="712879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第二式：</a:t>
            </a:r>
            <a:r>
              <a:rPr lang="en-US" altLang="zh-CN" sz="4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BBP</a:t>
            </a:r>
            <a:r>
              <a:rPr lang="zh-CN" altLang="en-US" sz="4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情节表格</a:t>
            </a:r>
            <a:endParaRPr lang="zh-CN" altLang="en-US" sz="4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6106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683568" y="3840128"/>
            <a:ext cx="1825382" cy="93610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2557734" y="3840128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2555951" y="4164164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2555951" y="4488200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8627" y="269235"/>
            <a:ext cx="458971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第二式：规划剩余幻灯片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3568" y="1851670"/>
            <a:ext cx="1825382" cy="93610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557734" y="1851670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555951" y="2175706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555951" y="2499742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83568" y="2842135"/>
            <a:ext cx="1825382" cy="93610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557734" y="2842135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555951" y="3166171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555951" y="3490207"/>
            <a:ext cx="10063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55751" y="1923678"/>
            <a:ext cx="16346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要点</a:t>
            </a:r>
            <a:r>
              <a:rPr lang="en-US" altLang="zh-CN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55751" y="2871976"/>
            <a:ext cx="16346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要点</a:t>
            </a:r>
            <a:r>
              <a:rPr lang="en-US" altLang="zh-CN" sz="40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</a:t>
            </a:r>
            <a:endParaRPr lang="en-US" altLang="zh-CN" sz="4000" b="1" spc="-18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5751" y="3880088"/>
            <a:ext cx="163461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要点</a:t>
            </a:r>
            <a:r>
              <a:rPr lang="en-US" altLang="zh-CN" sz="40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C</a:t>
            </a:r>
            <a:endParaRPr lang="en-US" altLang="zh-CN" sz="4000" b="1" spc="-18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627959" y="1779662"/>
            <a:ext cx="16561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解释</a:t>
            </a:r>
            <a:r>
              <a:rPr lang="en-US" altLang="zh-CN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612605" y="2099052"/>
            <a:ext cx="16561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解释</a:t>
            </a:r>
            <a:r>
              <a:rPr lang="en-US" altLang="zh-CN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27959" y="2418442"/>
            <a:ext cx="16561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解释</a:t>
            </a:r>
            <a:r>
              <a:rPr lang="en-US" altLang="zh-CN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A3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3657524" y="4496584"/>
            <a:ext cx="1076872" cy="412935"/>
            <a:chOff x="3607863" y="1779663"/>
            <a:chExt cx="1076872" cy="412935"/>
          </a:xfrm>
        </p:grpSpPr>
        <p:sp>
          <p:nvSpPr>
            <p:cNvPr id="75" name="矩形 74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657524" y="4164187"/>
            <a:ext cx="1076872" cy="412935"/>
            <a:chOff x="3607863" y="1779663"/>
            <a:chExt cx="1076872" cy="412935"/>
          </a:xfrm>
        </p:grpSpPr>
        <p:sp>
          <p:nvSpPr>
            <p:cNvPr id="79" name="矩形 78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657524" y="3842291"/>
            <a:ext cx="1076872" cy="412935"/>
            <a:chOff x="3607863" y="1779663"/>
            <a:chExt cx="1076872" cy="412935"/>
          </a:xfrm>
        </p:grpSpPr>
        <p:sp>
          <p:nvSpPr>
            <p:cNvPr id="83" name="矩形 82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657524" y="3492979"/>
            <a:ext cx="1076872" cy="412935"/>
            <a:chOff x="3607863" y="1779663"/>
            <a:chExt cx="1076872" cy="412935"/>
          </a:xfrm>
        </p:grpSpPr>
        <p:sp>
          <p:nvSpPr>
            <p:cNvPr id="87" name="矩形 86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657524" y="3160582"/>
            <a:ext cx="1076872" cy="412935"/>
            <a:chOff x="3607863" y="1779663"/>
            <a:chExt cx="1076872" cy="412935"/>
          </a:xfrm>
        </p:grpSpPr>
        <p:sp>
          <p:nvSpPr>
            <p:cNvPr id="91" name="矩形 90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657524" y="2838686"/>
            <a:ext cx="1076872" cy="412935"/>
            <a:chOff x="3607863" y="1779663"/>
            <a:chExt cx="1076872" cy="412935"/>
          </a:xfrm>
        </p:grpSpPr>
        <p:sp>
          <p:nvSpPr>
            <p:cNvPr id="95" name="矩形 94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657524" y="2502862"/>
            <a:ext cx="1076872" cy="412935"/>
            <a:chOff x="3607863" y="1779663"/>
            <a:chExt cx="1076872" cy="412935"/>
          </a:xfrm>
        </p:grpSpPr>
        <p:sp>
          <p:nvSpPr>
            <p:cNvPr id="99" name="矩形 98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657524" y="2170465"/>
            <a:ext cx="1076872" cy="412935"/>
            <a:chOff x="3607863" y="1779663"/>
            <a:chExt cx="1076872" cy="412935"/>
          </a:xfrm>
        </p:grpSpPr>
        <p:sp>
          <p:nvSpPr>
            <p:cNvPr id="103" name="矩形 102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3657524" y="1848569"/>
            <a:ext cx="1076872" cy="412935"/>
            <a:chOff x="3607863" y="1779663"/>
            <a:chExt cx="1076872" cy="412935"/>
          </a:xfrm>
        </p:grpSpPr>
        <p:sp>
          <p:nvSpPr>
            <p:cNvPr id="107" name="矩形 106"/>
            <p:cNvSpPr/>
            <p:nvPr/>
          </p:nvSpPr>
          <p:spPr>
            <a:xfrm>
              <a:off x="3607863" y="1779663"/>
              <a:ext cx="892129" cy="288032"/>
            </a:xfrm>
            <a:prstGeom prst="rect">
              <a:avLst/>
            </a:prstGeom>
            <a:solidFill>
              <a:srgbClr val="A8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3679871" y="1843286"/>
              <a:ext cx="892129" cy="288032"/>
            </a:xfrm>
            <a:prstGeom prst="rect">
              <a:avLst/>
            </a:prstGeom>
            <a:solidFill>
              <a:srgbClr val="D6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3792606" y="1904566"/>
              <a:ext cx="892129" cy="28803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3924103" y="1883608"/>
            <a:ext cx="12961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细  节</a:t>
            </a:r>
            <a:endParaRPr lang="en-US" altLang="zh-CN" sz="2000" b="1" spc="-18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059115" y="1646237"/>
            <a:ext cx="72725" cy="237371"/>
          </a:xfrm>
          <a:prstGeom prst="line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3131840" y="1646237"/>
            <a:ext cx="2736304" cy="0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5868144" y="1646238"/>
            <a:ext cx="5606" cy="1141412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 flipV="1">
            <a:off x="5877394" y="2771781"/>
            <a:ext cx="434866" cy="8735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>
            <a:stCxn id="19" idx="0"/>
          </p:cNvCxnSpPr>
          <p:nvPr/>
        </p:nvCxnSpPr>
        <p:spPr>
          <a:xfrm flipV="1">
            <a:off x="1573059" y="1419623"/>
            <a:ext cx="60479" cy="504055"/>
          </a:xfrm>
          <a:prstGeom prst="line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1633538" y="1419622"/>
            <a:ext cx="4678722" cy="1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4621661" y="2122544"/>
            <a:ext cx="751824" cy="0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 flipV="1">
            <a:off x="5373485" y="2115004"/>
            <a:ext cx="0" cy="1951638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5373485" y="4057086"/>
            <a:ext cx="938775" cy="9556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矩形 120"/>
          <p:cNvSpPr/>
          <p:nvPr/>
        </p:nvSpPr>
        <p:spPr>
          <a:xfrm>
            <a:off x="6444208" y="1215792"/>
            <a:ext cx="29523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重要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观点调用行动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幻灯片的可行性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6444208" y="2445951"/>
            <a:ext cx="26642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通过进一步解释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阐明要点幻灯片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444208" y="3664064"/>
            <a:ext cx="26642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以适当细节说明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支持解释幻灯片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27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fb84663df5b862885c93f691e45a074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5896" l="0" r="100000">
                        <a14:foregroundMark x1="48281" y1="79698" x2="94688" y2="85745"/>
                        <a14:foregroundMark x1="24219" y1="91145" x2="42969" y2="90281"/>
                        <a14:foregroundMark x1="20938" y1="94600" x2="25469" y2="94600"/>
                        <a14:foregroundMark x1="42656" y1="3240" x2="85625" y2="4320"/>
                        <a14:foregroundMark x1="85000" y1="9719" x2="88906" y2="15119"/>
                        <a14:foregroundMark x1="91563" y1="25702" x2="92188" y2="31317"/>
                        <a14:foregroundMark x1="92031" y1="33477" x2="92188" y2="35421"/>
                        <a14:foregroundMark x1="85938" y1="4104" x2="88750" y2="9719"/>
                        <a14:foregroundMark x1="48281" y1="85313" x2="60938" y2="93305"/>
                        <a14:foregroundMark x1="27656" y1="52700" x2="23281" y2="60259"/>
                        <a14:foregroundMark x1="22813" y1="61555" x2="19375" y2="74514"/>
                        <a14:foregroundMark x1="19219" y1="74730" x2="17188" y2="87905"/>
                        <a14:foregroundMark x1="16563" y1="89417" x2="15156" y2="94168"/>
                        <a14:backgroundMark x1="28906" y1="1728" x2="23281" y2="33261"/>
                        <a14:backgroundMark x1="26250" y1="28942" x2="29063" y2="39741"/>
                        <a14:backgroundMark x1="29844" y1="40605" x2="24688" y2="52052"/>
                        <a14:backgroundMark x1="25156" y1="52052" x2="17188" y2="59827"/>
                        <a14:backgroundMark x1="15937" y1="11447" x2="313" y2="52700"/>
                        <a14:backgroundMark x1="23125" y1="61123" x2="6563" y2="33045"/>
                        <a14:backgroundMark x1="88125" y1="79482" x2="78594" y2="94384"/>
                        <a14:backgroundMark x1="84844" y1="82289" x2="81250" y2="89201"/>
                        <a14:backgroundMark x1="83906" y1="82289" x2="80938" y2="88337"/>
                        <a14:backgroundMark x1="86563" y1="83153" x2="88438" y2="89201"/>
                        <a14:backgroundMark x1="85469" y1="84881" x2="94688" y2="85745"/>
                        <a14:backgroundMark x1="86250" y1="84665" x2="96094" y2="861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536"/>
          <a:stretch/>
        </p:blipFill>
        <p:spPr bwMode="auto">
          <a:xfrm>
            <a:off x="-972617" y="1131590"/>
            <a:ext cx="4809024" cy="401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 rot="20969191">
            <a:off x="-1637363" y="191289"/>
            <a:ext cx="11080798" cy="836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67945" y="1847603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最遥远的距离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明明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就是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4400" dirty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我</a:t>
            </a:r>
            <a:r>
              <a:rPr lang="zh-CN" altLang="en-US" sz="44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在台上讲</a:t>
            </a:r>
            <a:r>
              <a:rPr lang="en-US" altLang="zh-CN" sz="44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</a:p>
          <a:p>
            <a:r>
              <a:rPr lang="zh-CN" altLang="en-US" sz="4400" dirty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你特</a:t>
            </a:r>
            <a:r>
              <a:rPr lang="zh-CN" altLang="en-US" sz="44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么在玩手机</a:t>
            </a:r>
            <a:endParaRPr lang="zh-CN" altLang="en-US" sz="44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 rot="20982046">
            <a:off x="720275" y="382371"/>
            <a:ext cx="47986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楼上的你懂个</a:t>
            </a:r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41741" y="1059582"/>
            <a:ext cx="2606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262626"/>
                </a:solidFill>
              </a:rPr>
              <a:t>https://www.ypppt.com/</a:t>
            </a:r>
            <a:endParaRPr lang="zh-CN" alt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1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8627" y="269235"/>
            <a:ext cx="458971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第二式：规划剩余幻灯片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9552" y="1633497"/>
            <a:ext cx="1853801" cy="309239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562420" y="1633497"/>
            <a:ext cx="1080120" cy="927859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33129" y="1540986"/>
            <a:ext cx="1634615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9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要点</a:t>
            </a:r>
            <a:endParaRPr lang="en-US" altLang="zh-CN" sz="9600" b="1" spc="-18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9" name="矩形 98"/>
          <p:cNvSpPr/>
          <p:nvPr/>
        </p:nvSpPr>
        <p:spPr>
          <a:xfrm rot="10800000">
            <a:off x="5643640" y="1629425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/>
          <p:nvPr/>
        </p:nvSpPr>
        <p:spPr>
          <a:xfrm rot="10800000">
            <a:off x="4716363" y="1629425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矩形 100"/>
          <p:cNvSpPr/>
          <p:nvPr/>
        </p:nvSpPr>
        <p:spPr>
          <a:xfrm rot="10800000">
            <a:off x="3786556" y="1629425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102"/>
          <p:cNvSpPr/>
          <p:nvPr/>
        </p:nvSpPr>
        <p:spPr>
          <a:xfrm rot="10800000">
            <a:off x="5643640" y="1961822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矩形 103"/>
          <p:cNvSpPr/>
          <p:nvPr/>
        </p:nvSpPr>
        <p:spPr>
          <a:xfrm rot="10800000">
            <a:off x="4716363" y="1961822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 rot="10800000">
            <a:off x="3786556" y="1961822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 rot="10800000">
            <a:off x="5643640" y="2283718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 rot="10800000">
            <a:off x="4716363" y="2283718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 rot="10800000">
            <a:off x="3786556" y="2283718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TextBox 109"/>
          <p:cNvSpPr txBox="1"/>
          <p:nvPr/>
        </p:nvSpPr>
        <p:spPr>
          <a:xfrm>
            <a:off x="3923928" y="1540986"/>
            <a:ext cx="12961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细  节</a:t>
            </a:r>
            <a:endParaRPr lang="en-US" altLang="zh-CN" sz="2000" b="1" spc="-18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 flipV="1">
            <a:off x="1907704" y="1261027"/>
            <a:ext cx="704901" cy="504055"/>
          </a:xfrm>
          <a:prstGeom prst="line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2612605" y="1261026"/>
            <a:ext cx="4678722" cy="1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/>
          <p:cNvSpPr/>
          <p:nvPr/>
        </p:nvSpPr>
        <p:spPr>
          <a:xfrm>
            <a:off x="2570308" y="3798034"/>
            <a:ext cx="1080120" cy="927859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562420" y="2715764"/>
            <a:ext cx="1080120" cy="927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TextBox 123"/>
          <p:cNvSpPr txBox="1"/>
          <p:nvPr/>
        </p:nvSpPr>
        <p:spPr>
          <a:xfrm>
            <a:off x="2490412" y="1707654"/>
            <a:ext cx="12961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解释</a:t>
            </a:r>
            <a:endParaRPr lang="en-US" altLang="zh-CN" sz="4000" b="1" spc="-18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26" name="矩形 125"/>
          <p:cNvSpPr/>
          <p:nvPr/>
        </p:nvSpPr>
        <p:spPr>
          <a:xfrm rot="10800000">
            <a:off x="5643640" y="2708531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 rot="10800000">
            <a:off x="4716363" y="2708531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矩形 127"/>
          <p:cNvSpPr/>
          <p:nvPr/>
        </p:nvSpPr>
        <p:spPr>
          <a:xfrm rot="10800000">
            <a:off x="3786556" y="2708531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 rot="10800000">
            <a:off x="5643640" y="3040928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 rot="10800000">
            <a:off x="4716363" y="3040928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 rot="10800000">
            <a:off x="3786556" y="3040928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 rot="10800000">
            <a:off x="5643640" y="3362824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 rot="10800000">
            <a:off x="4716363" y="3362824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 rot="10800000">
            <a:off x="3786556" y="3362824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 rot="10800000">
            <a:off x="5646582" y="3783567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矩形 136"/>
          <p:cNvSpPr/>
          <p:nvPr/>
        </p:nvSpPr>
        <p:spPr>
          <a:xfrm rot="10800000">
            <a:off x="4719305" y="3783567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矩形 137"/>
          <p:cNvSpPr/>
          <p:nvPr/>
        </p:nvSpPr>
        <p:spPr>
          <a:xfrm rot="10800000">
            <a:off x="3789498" y="3783567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矩形 138"/>
          <p:cNvSpPr/>
          <p:nvPr/>
        </p:nvSpPr>
        <p:spPr>
          <a:xfrm rot="10800000">
            <a:off x="5646582" y="4115964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 rot="10800000">
            <a:off x="4719305" y="4115964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矩形 140"/>
          <p:cNvSpPr/>
          <p:nvPr/>
        </p:nvSpPr>
        <p:spPr>
          <a:xfrm rot="10800000">
            <a:off x="3789498" y="4115964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矩形 141"/>
          <p:cNvSpPr/>
          <p:nvPr/>
        </p:nvSpPr>
        <p:spPr>
          <a:xfrm rot="10800000">
            <a:off x="5646582" y="4437860"/>
            <a:ext cx="892129" cy="288032"/>
          </a:xfrm>
          <a:prstGeom prst="rect">
            <a:avLst/>
          </a:prstGeom>
          <a:solidFill>
            <a:srgbClr val="8E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 rot="10800000">
            <a:off x="4719305" y="4437860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矩形 143"/>
          <p:cNvSpPr/>
          <p:nvPr/>
        </p:nvSpPr>
        <p:spPr>
          <a:xfrm rot="10800000">
            <a:off x="3789498" y="4437860"/>
            <a:ext cx="892129" cy="2880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>
            <a:off x="6948264" y="1709976"/>
            <a:ext cx="2664296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按照展示的直观性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将要点、解释、细节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划分出优先级别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6910175" y="3219822"/>
            <a:ext cx="2664296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按照逻辑次序</a:t>
            </a:r>
            <a:endParaRPr lang="en-US" altLang="zh-CN" sz="16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或者故事情节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串联</a:t>
            </a:r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起各板块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9" name="直接连接符 158"/>
          <p:cNvCxnSpPr/>
          <p:nvPr/>
        </p:nvCxnSpPr>
        <p:spPr>
          <a:xfrm flipH="1" flipV="1">
            <a:off x="7300714" y="1261027"/>
            <a:ext cx="367630" cy="448949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1826297" y="3249087"/>
            <a:ext cx="1312187" cy="4816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3102480" y="2852546"/>
            <a:ext cx="1286060" cy="7885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>
            <a:off x="4388540" y="2860431"/>
            <a:ext cx="773887" cy="0"/>
          </a:xfrm>
          <a:prstGeom prst="line">
            <a:avLst/>
          </a:prstGeom>
          <a:ln w="5715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>
            <a:off x="5165369" y="3506839"/>
            <a:ext cx="924335" cy="1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 flipV="1">
            <a:off x="6077058" y="3470860"/>
            <a:ext cx="0" cy="789120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>
            <a:off x="5165369" y="4255269"/>
            <a:ext cx="924335" cy="1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4238092" y="4581085"/>
            <a:ext cx="924335" cy="1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 flipV="1">
            <a:off x="3126670" y="2860431"/>
            <a:ext cx="0" cy="393472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V="1">
            <a:off x="5158547" y="2852547"/>
            <a:ext cx="0" cy="654293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 flipV="1">
            <a:off x="5158547" y="4255269"/>
            <a:ext cx="6822" cy="332705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 flipV="1">
            <a:off x="5158547" y="2427734"/>
            <a:ext cx="918511" cy="432992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 flipH="1" flipV="1">
            <a:off x="6077058" y="1765082"/>
            <a:ext cx="15696" cy="653462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>
            <a:off x="5158547" y="1773441"/>
            <a:ext cx="934207" cy="0"/>
          </a:xfrm>
          <a:prstGeom prst="line">
            <a:avLst/>
          </a:prstGeom>
          <a:ln w="5715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>
            <a:off x="5608492" y="2706628"/>
            <a:ext cx="1654133" cy="0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连接符 173"/>
          <p:cNvCxnSpPr/>
          <p:nvPr/>
        </p:nvCxnSpPr>
        <p:spPr>
          <a:xfrm flipH="1" flipV="1">
            <a:off x="7262625" y="2706628"/>
            <a:ext cx="367630" cy="448949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>
          <a:xfrm>
            <a:off x="5508104" y="4948014"/>
            <a:ext cx="1152128" cy="0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7164288" y="4155926"/>
            <a:ext cx="26642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将各块观点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融入标题中</a:t>
            </a:r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0" name="直接连接符 179"/>
          <p:cNvCxnSpPr>
            <a:endCxn id="143" idx="0"/>
          </p:cNvCxnSpPr>
          <p:nvPr/>
        </p:nvCxnSpPr>
        <p:spPr>
          <a:xfrm flipH="1" flipV="1">
            <a:off x="5165369" y="4725892"/>
            <a:ext cx="346640" cy="215400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/>
        </p:nvCxnSpPr>
        <p:spPr>
          <a:xfrm flipV="1">
            <a:off x="6660232" y="4604523"/>
            <a:ext cx="360040" cy="344734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531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035414" y="987574"/>
            <a:ext cx="11008014" cy="33843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8027" y="997734"/>
            <a:ext cx="926453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纯广告</a:t>
            </a:r>
            <a:r>
              <a:rPr lang="en-US" altLang="zh-CN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: </a:t>
            </a:r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干货</a:t>
            </a:r>
            <a:endParaRPr lang="zh-CN" altLang="en-US" sz="115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3651870"/>
            <a:ext cx="4608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光速滚粗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787774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不是</a:t>
            </a:r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说好没广告了吗？！！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 rot="21322112">
            <a:off x="912830" y="191661"/>
            <a:ext cx="5253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最最后一则小广告：</a:t>
            </a:r>
            <a:r>
              <a:rPr lang="en-US" altLang="zh-CN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No.3.1</a:t>
            </a:r>
            <a:endParaRPr lang="zh-CN" altLang="en-US" sz="3200" b="1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0083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428" y="3247528"/>
            <a:ext cx="3897308" cy="803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3131840" y="699542"/>
            <a:ext cx="7236296" cy="14229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做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，就是先加法，后减法。先堆积素材，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最后精简，调整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                                      ——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有品无赖在线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8" name="Picture 4" descr="f:\基础软件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38" y="483518"/>
            <a:ext cx="2249996" cy="224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539552" y="3219822"/>
            <a:ext cx="47925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前面的</a:t>
            </a:r>
            <a:r>
              <a:rPr lang="en-US" altLang="zh-CN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BBP</a:t>
            </a: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表格思想就是如此。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英雄所见略同，还不关注？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1156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梯形 66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8" name="梯形 67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70" name="TextBox 69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078627" y="269235"/>
            <a:ext cx="458971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第二式：规划剩余幻灯片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39552" y="1256442"/>
            <a:ext cx="36724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以秋叶大叔广告为例：</a:t>
            </a:r>
            <a:endParaRPr lang="en-US" altLang="zh-CN" sz="28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23528" y="1851670"/>
            <a:ext cx="302433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观众关注什么（要点）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课程好不好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难度大不大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是否适合我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能进步多少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学费交多少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福利有哪些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7.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有没有妹子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…………….</a:t>
            </a:r>
          </a:p>
        </p:txBody>
      </p:sp>
      <p:sp>
        <p:nvSpPr>
          <p:cNvPr id="75" name="矩形 74"/>
          <p:cNvSpPr/>
          <p:nvPr/>
        </p:nvSpPr>
        <p:spPr>
          <a:xfrm>
            <a:off x="3347864" y="1851670"/>
            <a:ext cx="302433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哪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些比较重要（优先级）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有没有福利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观众的反响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是否适合我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学员的进步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 学费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~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费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660232" y="1851670"/>
            <a:ext cx="302433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排次序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（逻辑连接）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观众的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反响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学员的进步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能够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适合我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福利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学费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059832" y="1848937"/>
            <a:ext cx="129952" cy="28650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6314256" y="1856534"/>
            <a:ext cx="129952" cy="28650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44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3598"/>
            <a:ext cx="208823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05303"/>
            <a:ext cx="2016224" cy="2662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09535"/>
            <a:ext cx="2016224" cy="2654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205303"/>
            <a:ext cx="2016224" cy="265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323528" y="4083918"/>
            <a:ext cx="907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观众的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反响          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学员的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进步           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能够适合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我           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福利</a:t>
            </a:r>
            <a:r>
              <a:rPr lang="en-US" altLang="zh-CN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学费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11" name="梯形 10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13" name="TextBox 12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招  式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78627" y="269235"/>
            <a:ext cx="458971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第二式：规划剩余幻灯片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251520" y="4533910"/>
            <a:ext cx="8640960" cy="175954"/>
          </a:xfrm>
          <a:prstGeom prst="homePlate">
            <a:avLst>
              <a:gd name="adj" fmla="val 6443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336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46" b="92373" l="9428" r="89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14" t="16503" r="29744" b="7509"/>
          <a:stretch/>
        </p:blipFill>
        <p:spPr bwMode="auto">
          <a:xfrm>
            <a:off x="395536" y="1920497"/>
            <a:ext cx="2448272" cy="326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任意多边形 4"/>
          <p:cNvSpPr/>
          <p:nvPr/>
        </p:nvSpPr>
        <p:spPr>
          <a:xfrm rot="9509245" flipH="1">
            <a:off x="2874278" y="1133395"/>
            <a:ext cx="6088520" cy="1963221"/>
          </a:xfrm>
          <a:custGeom>
            <a:avLst/>
            <a:gdLst>
              <a:gd name="connsiteX0" fmla="*/ 265246 w 6596245"/>
              <a:gd name="connsiteY0" fmla="*/ 1291328 h 1982363"/>
              <a:gd name="connsiteX1" fmla="*/ 5451500 w 6596245"/>
              <a:gd name="connsiteY1" fmla="*/ 0 h 1982363"/>
              <a:gd name="connsiteX2" fmla="*/ 6596245 w 6596245"/>
              <a:gd name="connsiteY2" fmla="*/ 1675236 h 1982363"/>
              <a:gd name="connsiteX3" fmla="*/ 6016892 w 6596245"/>
              <a:gd name="connsiteY3" fmla="*/ 1954442 h 1982363"/>
              <a:gd name="connsiteX4" fmla="*/ 1165686 w 6596245"/>
              <a:gd name="connsiteY4" fmla="*/ 1982363 h 1982363"/>
              <a:gd name="connsiteX5" fmla="*/ 0 w 6596245"/>
              <a:gd name="connsiteY5" fmla="*/ 1772958 h 1982363"/>
              <a:gd name="connsiteX6" fmla="*/ 265246 w 6596245"/>
              <a:gd name="connsiteY6" fmla="*/ 1291328 h 198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6245" h="1982363">
                <a:moveTo>
                  <a:pt x="265246" y="1291328"/>
                </a:moveTo>
                <a:lnTo>
                  <a:pt x="5451500" y="0"/>
                </a:lnTo>
                <a:lnTo>
                  <a:pt x="6596245" y="1675236"/>
                </a:lnTo>
                <a:lnTo>
                  <a:pt x="6016892" y="1954442"/>
                </a:lnTo>
                <a:lnTo>
                  <a:pt x="1165686" y="1982363"/>
                </a:lnTo>
                <a:lnTo>
                  <a:pt x="0" y="1772958"/>
                </a:lnTo>
                <a:lnTo>
                  <a:pt x="265246" y="12913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9190965">
            <a:off x="2459224" y="1139654"/>
            <a:ext cx="2000680" cy="570640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421192" flipV="1">
            <a:off x="3475958" y="3016642"/>
            <a:ext cx="1564434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895772">
            <a:off x="3198881" y="1086640"/>
            <a:ext cx="586423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         </a:t>
            </a:r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大师</a:t>
            </a:r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啊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都学招式了怎么还被打？</a:t>
            </a:r>
            <a:endParaRPr lang="en-US" altLang="zh-CN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0800000" flipV="1">
            <a:off x="3413237" y="3435846"/>
            <a:ext cx="782217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0206539">
            <a:off x="1472686" y="3751514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 rot="20176572">
            <a:off x="5228414" y="3655361"/>
            <a:ext cx="40751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我有说下课么！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3099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7" name="TextBox 6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  法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3608" y="1491630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BBP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：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Beyond  Bullet </a:t>
            </a:r>
            <a:r>
              <a:rPr lang="en-US" altLang="zh-CN" sz="2800" dirty="0" err="1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Pionts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3747891527"/>
              </p:ext>
            </p:extLst>
          </p:nvPr>
        </p:nvGraphicFramePr>
        <p:xfrm>
          <a:off x="1788368" y="13476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51382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心法</a:t>
            </a:r>
            <a:endParaRPr lang="zh-CN" altLang="en-US" sz="5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1760" y="1935872"/>
            <a:ext cx="71287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第一章：标题创建三基准原则</a:t>
            </a:r>
            <a:endParaRPr lang="zh-CN" altLang="en-US" sz="40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4002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  法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258783"/>
            <a:ext cx="712879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第一章：标题创建三基准原则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19250" y="1707654"/>
            <a:ext cx="64490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讲故事浓缩为概述性文字的特殊写作风格完成故事模板。准许如下三基准原则保持文字简明扼要：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9592" y="2643758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以人称与动词主动语态形式写出简明完整的语句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无比清晰、直接、明确、口语化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使通篇观点相互联系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1454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心法</a:t>
            </a:r>
            <a:endParaRPr lang="zh-CN" altLang="en-US" sz="5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1760" y="1935872"/>
            <a:ext cx="71287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第二章：情节串联三基准原则</a:t>
            </a:r>
            <a:endParaRPr lang="zh-CN" altLang="en-US" sz="40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3140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039251">
            <a:off x="-1025646" y="519036"/>
            <a:ext cx="11008014" cy="836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8497">
                        <a14:foregroundMark x1="82365" y1="14630" x2="72645" y2="41480"/>
                        <a14:foregroundMark x1="67335" y1="21515" x2="68637" y2="23752"/>
                        <a14:foregroundMark x1="68838" y1="24441" x2="71042" y2="21859"/>
                        <a14:foregroundMark x1="68337" y1="34079" x2="63828" y2="39415"/>
                        <a14:foregroundMark x1="53607" y1="41480" x2="64830" y2="38554"/>
                        <a14:foregroundMark x1="52004" y1="43029" x2="43387" y2="46816"/>
                        <a14:foregroundMark x1="37675" y1="39931" x2="40281" y2="40792"/>
                        <a14:foregroundMark x1="91483" y1="95697" x2="87575" y2="95869"/>
                        <a14:backgroundMark x1="20140" y1="5680" x2="23948" y2="22719"/>
                        <a14:backgroundMark x1="2004" y1="22719" x2="501" y2="46127"/>
                        <a14:backgroundMark x1="802" y1="46472" x2="1303" y2="82272"/>
                        <a14:backgroundMark x1="1202" y1="84509" x2="1303" y2="96730"/>
                        <a14:backgroundMark x1="36072" y1="72117" x2="40180" y2="94664"/>
                        <a14:backgroundMark x1="1703" y1="5852" x2="2204" y2="20138"/>
                        <a14:backgroundMark x1="54008" y1="48709" x2="42786" y2="77453"/>
                        <a14:backgroundMark x1="55010" y1="84509" x2="56713" y2="96386"/>
                        <a14:backgroundMark x1="51002" y1="63511" x2="52004" y2="83133"/>
                        <a14:backgroundMark x1="98998" y1="87091" x2="98397" y2="886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806" y="195486"/>
            <a:ext cx="540171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 rot="20970431">
            <a:off x="-305568" y="3615380"/>
            <a:ext cx="11008014" cy="83671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 rot="1087929">
            <a:off x="2549466" y="272691"/>
            <a:ext cx="2162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泼猴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0997968">
            <a:off x="495863" y="3660979"/>
            <a:ext cx="9264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讲得那么难听！是你逼我玩手机的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1286" y="987574"/>
            <a:ext cx="269858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没吸引</a:t>
            </a:r>
            <a:endParaRPr lang="en-US" altLang="zh-CN" sz="28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    不对我胃口</a:t>
            </a:r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无重点</a:t>
            </a:r>
            <a:endParaRPr lang="en-US" altLang="zh-CN" sz="28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    </a:t>
            </a:r>
            <a:r>
              <a:rPr lang="zh-CN" altLang="en-US" sz="24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想</a:t>
            </a:r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让我挂科</a:t>
            </a:r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不</a:t>
            </a:r>
            <a:r>
              <a:rPr lang="zh-CN" altLang="en-US" sz="28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激情</a:t>
            </a:r>
            <a:endParaRPr lang="en-US" altLang="zh-CN" sz="28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    你诗朗诵么</a:t>
            </a:r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2288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5" name="梯形 4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7" name="TextBox 6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  法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320338"/>
            <a:ext cx="71287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第二章：情节串联三基准原则</a:t>
            </a:r>
            <a:endParaRPr lang="zh-CN" altLang="en-US" sz="2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19250" y="1707654"/>
            <a:ext cx="644909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情节串联的线条应当能够帮助你控制演讲时的思路：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9592" y="2499742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保持视觉上的简明、清晰、直接、详尽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保持</a:t>
            </a:r>
            <a:r>
              <a:rPr lang="en-US" altLang="zh-CN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BBP</a:t>
            </a: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情节表格内容的一致性与多样性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拟定屏幕</a:t>
            </a: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外内容，如“演讲道具”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9508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心法</a:t>
            </a:r>
            <a:endParaRPr lang="zh-CN" altLang="en-US" sz="5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1760" y="1935872"/>
            <a:ext cx="71287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第三章：图片添加三基准原则</a:t>
            </a:r>
            <a:endParaRPr lang="zh-CN" altLang="en-US" sz="40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3140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4" name="梯形 3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TextBox 5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  法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267494"/>
            <a:ext cx="712879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第三章：图片添加三基准原则</a:t>
            </a:r>
            <a:endParaRPr lang="zh-CN" altLang="en-US" sz="32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9250" y="1707654"/>
            <a:ext cx="64490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为幻灯片添加图片视情节设计最关键的一步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遵循三基准原则保证图片添加尽善尽美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9592" y="2499742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瞬间浏览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听众审美标准保持一致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坚守情节串联三基准原则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9508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35647"/>
            <a:ext cx="9144000" cy="144015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491631"/>
            <a:ext cx="936105" cy="17281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>
            <a:off x="98628" y="2203198"/>
            <a:ext cx="1728194" cy="305060"/>
          </a:xfrm>
          <a:prstGeom prst="trapezoid">
            <a:avLst>
              <a:gd name="adj" fmla="val 48975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>
            <a:off x="1339793" y="2203199"/>
            <a:ext cx="1728194" cy="305060"/>
          </a:xfrm>
          <a:prstGeom prst="trapezoid">
            <a:avLst>
              <a:gd name="adj" fmla="val 506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15256" y="1393488"/>
            <a:ext cx="12965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心法</a:t>
            </a:r>
            <a:endParaRPr lang="zh-CN" altLang="en-US" sz="54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1997427"/>
            <a:ext cx="712879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第四章：</a:t>
            </a:r>
            <a:r>
              <a:rPr lang="en-US" altLang="zh-CN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BBP</a:t>
            </a:r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演示发布三基准原则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3140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4" name="梯形 3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TextBox 5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心  法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320338"/>
            <a:ext cx="71287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第四章：</a:t>
            </a:r>
            <a:r>
              <a:rPr lang="en-US" altLang="zh-CN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BBP</a:t>
            </a:r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演示发布三基准原则</a:t>
            </a:r>
            <a:endParaRPr lang="zh-CN" altLang="en-US" sz="2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9250" y="1707654"/>
            <a:ext cx="64490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出色的情节串联可以帮助你管理讲稿、道具、纸质讲义、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根据三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基准原则保证现场效果出众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9592" y="2689632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逐步进入屏幕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剔除干扰因素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演示流程管理</a:t>
            </a:r>
            <a:endParaRPr lang="en-US" altLang="zh-CN" sz="24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9508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46" b="92373" l="9428" r="89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14" t="16503" r="29744" b="7509"/>
          <a:stretch/>
        </p:blipFill>
        <p:spPr bwMode="auto">
          <a:xfrm>
            <a:off x="395536" y="2067694"/>
            <a:ext cx="2337738" cy="311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任意多边形 4"/>
          <p:cNvSpPr/>
          <p:nvPr/>
        </p:nvSpPr>
        <p:spPr>
          <a:xfrm rot="9509245" flipH="1">
            <a:off x="2874278" y="1133395"/>
            <a:ext cx="6088520" cy="1963221"/>
          </a:xfrm>
          <a:custGeom>
            <a:avLst/>
            <a:gdLst>
              <a:gd name="connsiteX0" fmla="*/ 265246 w 6596245"/>
              <a:gd name="connsiteY0" fmla="*/ 1291328 h 1982363"/>
              <a:gd name="connsiteX1" fmla="*/ 5451500 w 6596245"/>
              <a:gd name="connsiteY1" fmla="*/ 0 h 1982363"/>
              <a:gd name="connsiteX2" fmla="*/ 6596245 w 6596245"/>
              <a:gd name="connsiteY2" fmla="*/ 1675236 h 1982363"/>
              <a:gd name="connsiteX3" fmla="*/ 6016892 w 6596245"/>
              <a:gd name="connsiteY3" fmla="*/ 1954442 h 1982363"/>
              <a:gd name="connsiteX4" fmla="*/ 1165686 w 6596245"/>
              <a:gd name="connsiteY4" fmla="*/ 1982363 h 1982363"/>
              <a:gd name="connsiteX5" fmla="*/ 0 w 6596245"/>
              <a:gd name="connsiteY5" fmla="*/ 1772958 h 1982363"/>
              <a:gd name="connsiteX6" fmla="*/ 265246 w 6596245"/>
              <a:gd name="connsiteY6" fmla="*/ 1291328 h 198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6245" h="1982363">
                <a:moveTo>
                  <a:pt x="265246" y="1291328"/>
                </a:moveTo>
                <a:lnTo>
                  <a:pt x="5451500" y="0"/>
                </a:lnTo>
                <a:lnTo>
                  <a:pt x="6596245" y="1675236"/>
                </a:lnTo>
                <a:lnTo>
                  <a:pt x="6016892" y="1954442"/>
                </a:lnTo>
                <a:lnTo>
                  <a:pt x="1165686" y="1982363"/>
                </a:lnTo>
                <a:lnTo>
                  <a:pt x="0" y="1772958"/>
                </a:lnTo>
                <a:lnTo>
                  <a:pt x="265246" y="12913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9190965">
            <a:off x="2459224" y="1139654"/>
            <a:ext cx="2000680" cy="570640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421192" flipV="1">
            <a:off x="3475958" y="3016642"/>
            <a:ext cx="1564434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895772">
            <a:off x="2519496" y="1050754"/>
            <a:ext cx="586423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         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大师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 我又被打了？</a:t>
            </a:r>
            <a:endParaRPr lang="en-US" altLang="zh-CN" sz="4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0800000" flipV="1">
            <a:off x="3413237" y="3435846"/>
            <a:ext cx="782217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0206539">
            <a:off x="1472686" y="3751514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 rot="20176572">
            <a:off x="5062313" y="3624746"/>
            <a:ext cx="39885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.....................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6349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7" name="TextBox 6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武  器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7624" y="1491630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BBP</a:t>
            </a:r>
            <a:r>
              <a:rPr lang="zh-CN" altLang="en-US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：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Beyond  Bullet </a:t>
            </a:r>
            <a:r>
              <a:rPr lang="en-US" altLang="zh-CN" sz="2800" dirty="0" err="1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Pionts</a:t>
            </a:r>
            <a:r>
              <a:rPr lang="en-US" altLang="zh-CN" sz="28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761786" y="2385718"/>
            <a:ext cx="118926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延期 9"/>
          <p:cNvSpPr/>
          <p:nvPr/>
        </p:nvSpPr>
        <p:spPr>
          <a:xfrm rot="16200000">
            <a:off x="1996380" y="3077687"/>
            <a:ext cx="720080" cy="1292382"/>
          </a:xfrm>
          <a:prstGeom prst="flowChartDelay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加号 10"/>
          <p:cNvSpPr/>
          <p:nvPr/>
        </p:nvSpPr>
        <p:spPr>
          <a:xfrm>
            <a:off x="3995936" y="2726680"/>
            <a:ext cx="1152128" cy="1152128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边形 11"/>
          <p:cNvSpPr/>
          <p:nvPr/>
        </p:nvSpPr>
        <p:spPr>
          <a:xfrm rot="8019761">
            <a:off x="5253532" y="3316365"/>
            <a:ext cx="2808312" cy="298946"/>
          </a:xfrm>
          <a:prstGeom prst="homePlate">
            <a:avLst>
              <a:gd name="adj" fmla="val 980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半闭框 26"/>
          <p:cNvSpPr/>
          <p:nvPr/>
        </p:nvSpPr>
        <p:spPr>
          <a:xfrm rot="5400000">
            <a:off x="7056234" y="2315252"/>
            <a:ext cx="723144" cy="720079"/>
          </a:xfrm>
          <a:prstGeom prst="halfFrame">
            <a:avLst>
              <a:gd name="adj1" fmla="val 0"/>
              <a:gd name="adj2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 rot="18803685">
            <a:off x="7507542" y="2200145"/>
            <a:ext cx="574654" cy="19889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67205" y="2657426"/>
            <a:ext cx="159093" cy="64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直接连接符 30"/>
          <p:cNvCxnSpPr/>
          <p:nvPr/>
        </p:nvCxnSpPr>
        <p:spPr>
          <a:xfrm>
            <a:off x="2051720" y="2859782"/>
            <a:ext cx="360040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2555776" y="2859782"/>
            <a:ext cx="360040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642055" y="1951871"/>
            <a:ext cx="45719" cy="8232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498039" y="1951872"/>
            <a:ext cx="45719" cy="6307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7354023" y="1951871"/>
            <a:ext cx="45719" cy="5040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574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武  器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320338"/>
            <a:ext cx="39604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第一武器：浏览页视图</a:t>
            </a:r>
            <a:endParaRPr lang="zh-CN" altLang="en-US" sz="2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77814"/>
            <a:ext cx="517959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330557" y="2787774"/>
            <a:ext cx="3672408" cy="13388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演示前直观感受</a:t>
            </a:r>
            <a:r>
              <a:rPr lang="en-US" altLang="zh-CN" dirty="0" err="1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思路</a:t>
            </a:r>
            <a:endParaRPr lang="en-US" altLang="zh-CN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并辅以演示演练</a:t>
            </a:r>
            <a:endParaRPr lang="en-US" altLang="zh-CN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及时调整</a:t>
            </a:r>
            <a:endParaRPr lang="en-US" altLang="zh-CN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57" y="1714128"/>
            <a:ext cx="2998144" cy="78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53434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武  器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95936" y="2648982"/>
            <a:ext cx="448305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备注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页视图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不仅仅是给你看的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~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把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它打印成纸质讲稿</a:t>
            </a:r>
            <a:endParaRPr lang="en-US" altLang="zh-CN" sz="2000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它将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是保证演讲思路流畅性的关键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266850"/>
            <a:ext cx="4347430" cy="1130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15816" y="320338"/>
            <a:ext cx="39604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第二武器：</a:t>
            </a:r>
            <a:r>
              <a:rPr lang="zh-CN" altLang="en-US" sz="2800" b="1" spc="-18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备注</a:t>
            </a:r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页视图</a:t>
            </a:r>
            <a:endParaRPr lang="zh-CN" altLang="en-US" sz="2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1" y="1275606"/>
            <a:ext cx="271041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283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51073"/>
            <a:ext cx="9144000" cy="480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16200000">
            <a:off x="566681" y="439001"/>
            <a:ext cx="79208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6" name="梯形 5"/>
          <p:cNvSpPr/>
          <p:nvPr/>
        </p:nvSpPr>
        <p:spPr>
          <a:xfrm rot="5400000">
            <a:off x="2112906" y="438999"/>
            <a:ext cx="79208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15255" y="195487"/>
            <a:ext cx="1241165" cy="79208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8" name="TextBox 7"/>
          <p:cNvSpPr txBox="1"/>
          <p:nvPr/>
        </p:nvSpPr>
        <p:spPr>
          <a:xfrm>
            <a:off x="1115616" y="195486"/>
            <a:ext cx="14213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武  器</a:t>
            </a:r>
            <a:endParaRPr lang="zh-CN" altLang="en-US" sz="36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320338"/>
            <a:ext cx="39604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第三武器：</a:t>
            </a:r>
            <a:r>
              <a:rPr lang="en-US" altLang="zh-CN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PPT</a:t>
            </a:r>
            <a:r>
              <a:rPr lang="zh-CN" altLang="en-US" sz="2800" b="1" spc="-18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舒体" pitchFamily="2" charset="-122"/>
                <a:ea typeface="方正舒体" pitchFamily="2" charset="-122"/>
                <a:cs typeface="hakuyocaoshu7000" pitchFamily="2" charset="-122"/>
              </a:rPr>
              <a:t>翻页笔</a:t>
            </a:r>
            <a:endParaRPr lang="zh-CN" altLang="en-US" sz="2800" b="1" spc="-180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舒体" pitchFamily="2" charset="-122"/>
              <a:ea typeface="方正舒体" pitchFamily="2" charset="-122"/>
              <a:cs typeface="hakuyocaoshu7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17950267">
            <a:off x="104867" y="1481877"/>
            <a:ext cx="3954438" cy="3964709"/>
            <a:chOff x="1192760" y="1126454"/>
            <a:chExt cx="3954438" cy="3964709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2857" b="90000" l="9974" r="8989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78211">
              <a:off x="1187624" y="1131590"/>
              <a:ext cx="3964709" cy="3954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矩形 12"/>
            <p:cNvSpPr/>
            <p:nvPr/>
          </p:nvSpPr>
          <p:spPr>
            <a:xfrm rot="21351592" flipV="1">
              <a:off x="4108635" y="2912650"/>
              <a:ext cx="921767" cy="1204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5" name="直接连接符 14"/>
          <p:cNvCxnSpPr/>
          <p:nvPr/>
        </p:nvCxnSpPr>
        <p:spPr>
          <a:xfrm flipV="1">
            <a:off x="2862530" y="1772549"/>
            <a:ext cx="704901" cy="504056"/>
          </a:xfrm>
          <a:prstGeom prst="line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567431" y="1772549"/>
            <a:ext cx="1095299" cy="1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716016" y="1495923"/>
            <a:ext cx="4483050" cy="4996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高科技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翻页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笔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2082086" y="2715767"/>
            <a:ext cx="1193770" cy="572243"/>
          </a:xfrm>
          <a:prstGeom prst="line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275856" y="2715766"/>
            <a:ext cx="965005" cy="1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410516" y="2465955"/>
            <a:ext cx="4483050" cy="4996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轻轻一按，翻页于无形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1730160" y="3651870"/>
            <a:ext cx="1185656" cy="356220"/>
          </a:xfrm>
          <a:prstGeom prst="line">
            <a:avLst/>
          </a:prstGeom>
          <a:ln w="3810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920052" y="3651870"/>
            <a:ext cx="1095299" cy="1"/>
          </a:xfrm>
          <a:prstGeom prst="line">
            <a:avLst/>
          </a:prstGeom>
          <a:ln w="3810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179985" y="3402058"/>
            <a:ext cx="4483050" cy="4996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保证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流畅性，装出好逼格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17469" y="4448390"/>
            <a:ext cx="5531195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广告位招租，请新浪</a:t>
            </a:r>
            <a:r>
              <a:rPr lang="en-US" altLang="zh-CN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20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香瓜手榴弹</a:t>
            </a:r>
            <a:endParaRPr lang="en-US" altLang="zh-CN" sz="20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3748586" y="4745930"/>
            <a:ext cx="1178903" cy="0"/>
          </a:xfrm>
          <a:prstGeom prst="straightConnector1">
            <a:avLst/>
          </a:prstGeom>
          <a:ln w="762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531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72414" y1="61232" x2="76940" y2="77174"/>
                        <a14:foregroundMark x1="75862" y1="78623" x2="67457" y2="94565"/>
                        <a14:foregroundMark x1="83621" y1="80435" x2="95690" y2="99275"/>
                        <a14:foregroundMark x1="82112" y1="87319" x2="76078" y2="98913"/>
                        <a14:foregroundMark x1="74138" y1="40942" x2="78664" y2="47464"/>
                        <a14:foregroundMark x1="54526" y1="74638" x2="64440" y2="92391"/>
                        <a14:foregroundMark x1="42888" y1="7609" x2="42457" y2="13768"/>
                        <a14:foregroundMark x1="49353" y1="18478" x2="51078" y2="16304"/>
                        <a14:foregroundMark x1="50862" y1="14855" x2="52802" y2="16304"/>
                        <a14:backgroundMark x1="11422" y1="25000" x2="8190" y2="57246"/>
                        <a14:backgroundMark x1="21767" y1="33696" x2="17888" y2="51087"/>
                        <a14:backgroundMark x1="57543" y1="36594" x2="59698" y2="57246"/>
                      </a14:backgroundRemoval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90" y="483518"/>
            <a:ext cx="520544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 rot="190100">
            <a:off x="-729045" y="3451481"/>
            <a:ext cx="11008014" cy="70379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 rot="177540">
            <a:off x="550367" y="3435906"/>
            <a:ext cx="9264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大师，我讲</a:t>
            </a:r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是不是真的没救了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0997025">
            <a:off x="1039671" y="5678436"/>
            <a:ext cx="9264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大师，我是不是没救了</a:t>
            </a:r>
            <a:endParaRPr lang="zh-CN" altLang="en-US" sz="4400" b="1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 rot="21210056">
            <a:off x="5405571" y="237674"/>
            <a:ext cx="468051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简直不忍直视</a:t>
            </a:r>
            <a:endParaRPr lang="en-US" altLang="zh-CN" sz="32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dirty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不忍直视</a:t>
            </a:r>
          </a:p>
        </p:txBody>
      </p:sp>
      <p:sp>
        <p:nvSpPr>
          <p:cNvPr id="2" name="矩形 1"/>
          <p:cNvSpPr/>
          <p:nvPr/>
        </p:nvSpPr>
        <p:spPr>
          <a:xfrm>
            <a:off x="4842355" y="1909920"/>
            <a:ext cx="45719" cy="8232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98339" y="1909921"/>
            <a:ext cx="45719" cy="6307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54323" y="1909920"/>
            <a:ext cx="45719" cy="5040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0872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46" b="92373" l="9428" r="89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14" t="16503" r="29744" b="7509"/>
          <a:stretch/>
        </p:blipFill>
        <p:spPr bwMode="auto">
          <a:xfrm>
            <a:off x="395536" y="2067694"/>
            <a:ext cx="2337738" cy="311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任意多边形 4"/>
          <p:cNvSpPr/>
          <p:nvPr/>
        </p:nvSpPr>
        <p:spPr>
          <a:xfrm rot="9509245" flipH="1">
            <a:off x="2874278" y="1133395"/>
            <a:ext cx="6088520" cy="1963221"/>
          </a:xfrm>
          <a:custGeom>
            <a:avLst/>
            <a:gdLst>
              <a:gd name="connsiteX0" fmla="*/ 265246 w 6596245"/>
              <a:gd name="connsiteY0" fmla="*/ 1291328 h 1982363"/>
              <a:gd name="connsiteX1" fmla="*/ 5451500 w 6596245"/>
              <a:gd name="connsiteY1" fmla="*/ 0 h 1982363"/>
              <a:gd name="connsiteX2" fmla="*/ 6596245 w 6596245"/>
              <a:gd name="connsiteY2" fmla="*/ 1675236 h 1982363"/>
              <a:gd name="connsiteX3" fmla="*/ 6016892 w 6596245"/>
              <a:gd name="connsiteY3" fmla="*/ 1954442 h 1982363"/>
              <a:gd name="connsiteX4" fmla="*/ 1165686 w 6596245"/>
              <a:gd name="connsiteY4" fmla="*/ 1982363 h 1982363"/>
              <a:gd name="connsiteX5" fmla="*/ 0 w 6596245"/>
              <a:gd name="connsiteY5" fmla="*/ 1772958 h 1982363"/>
              <a:gd name="connsiteX6" fmla="*/ 265246 w 6596245"/>
              <a:gd name="connsiteY6" fmla="*/ 1291328 h 198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6245" h="1982363">
                <a:moveTo>
                  <a:pt x="265246" y="1291328"/>
                </a:moveTo>
                <a:lnTo>
                  <a:pt x="5451500" y="0"/>
                </a:lnTo>
                <a:lnTo>
                  <a:pt x="6596245" y="1675236"/>
                </a:lnTo>
                <a:lnTo>
                  <a:pt x="6016892" y="1954442"/>
                </a:lnTo>
                <a:lnTo>
                  <a:pt x="1165686" y="1982363"/>
                </a:lnTo>
                <a:lnTo>
                  <a:pt x="0" y="1772958"/>
                </a:lnTo>
                <a:lnTo>
                  <a:pt x="265246" y="12913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9190965">
            <a:off x="2459224" y="1139654"/>
            <a:ext cx="2000680" cy="570640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421192" flipV="1">
            <a:off x="3475958" y="3016642"/>
            <a:ext cx="1564434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895772">
            <a:off x="2519496" y="1050754"/>
            <a:ext cx="586423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         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大师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            我怕还被打？</a:t>
            </a:r>
            <a:endParaRPr lang="en-US" altLang="zh-CN" sz="4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0800000" flipV="1">
            <a:off x="3413237" y="3435846"/>
            <a:ext cx="782217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0206539">
            <a:off x="1472686" y="3751514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 rot="20176572">
            <a:off x="5294750" y="3718261"/>
            <a:ext cx="35237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不要紧！！！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13099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://photocdn.sohu.com/20081106/Img26048479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48000" y1="1786" x2="32400" y2="14286"/>
                        <a14:foregroundMark x1="82800" y1="83631" x2="89200" y2="96429"/>
                        <a14:foregroundMark x1="79400" y1="29762" x2="82800" y2="33333"/>
                        <a14:foregroundMark x1="85000" y1="38095" x2="85600" y2="43750"/>
                        <a14:foregroundMark x1="66600" y1="5060" x2="73800" y2="11905"/>
                        <a14:foregroundMark x1="73200" y1="6845" x2="77000" y2="15476"/>
                        <a14:foregroundMark x1="9600" y1="31548" x2="16000" y2="31548"/>
                        <a14:foregroundMark x1="8600" y1="34226" x2="11200" y2="70536"/>
                        <a14:backgroundMark x1="30200" y1="7738" x2="38000" y2="298"/>
                        <a14:backgroundMark x1="43200" y1="1488" x2="45000" y2="0"/>
                        <a14:backgroundMark x1="76000" y1="5952" x2="71000" y2="0"/>
                        <a14:backgroundMark x1="84400" y1="37798" x2="84800" y2="39881"/>
                        <a14:backgroundMark x1="83400" y1="41667" x2="84800" y2="45238"/>
                        <a14:backgroundMark x1="68200" y1="1488" x2="74600" y2="2381"/>
                        <a14:backgroundMark x1="66200" y1="1190" x2="62400" y2="0"/>
                        <a14:backgroundMark x1="45800" y1="1786" x2="47800" y2="0"/>
                        <a14:backgroundMark x1="49000" y1="893" x2="57000" y2="298"/>
                        <a14:backgroundMark x1="58600" y1="595" x2="63200" y2="14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05" y="627535"/>
            <a:ext cx="4821963" cy="33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267494"/>
            <a:ext cx="42484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还怕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被打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不要紧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总有一本适合</a:t>
            </a:r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你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看你锲而不舍</a:t>
            </a:r>
            <a:endParaRPr lang="en-US" altLang="zh-CN" sz="28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会员价再收你</a:t>
            </a:r>
            <a:r>
              <a:rPr lang="en-US" altLang="zh-CN" sz="32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32</a:t>
            </a:r>
            <a:r>
              <a:rPr lang="zh-CN" altLang="en-US" sz="32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个转</a:t>
            </a:r>
            <a:endParaRPr lang="zh-CN" altLang="en-US" sz="2800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1277615">
            <a:off x="-383122" y="3805502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 rot="21271088">
            <a:off x="1139678" y="3768429"/>
            <a:ext cx="70022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骚年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，总有一本适合你</a:t>
            </a:r>
            <a:endParaRPr lang="en-US" altLang="zh-CN" sz="5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8" b="3341"/>
          <a:stretch/>
        </p:blipFill>
        <p:spPr bwMode="auto">
          <a:xfrm rot="21212659">
            <a:off x="1976207" y="2762840"/>
            <a:ext cx="880283" cy="126818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1635">
            <a:off x="2913188" y="2637813"/>
            <a:ext cx="916552" cy="125542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6240">
            <a:off x="4827975" y="1630493"/>
            <a:ext cx="1395831" cy="199293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6416">
            <a:off x="961481" y="2857154"/>
            <a:ext cx="938921" cy="1253884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892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3147814"/>
            <a:ext cx="9144000" cy="10081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00597" y="3003794"/>
            <a:ext cx="1059471" cy="1296147"/>
          </a:xfrm>
          <a:prstGeom prst="rect">
            <a:avLst/>
          </a:prstGeom>
          <a:solidFill>
            <a:srgbClr val="FF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 rot="16200000">
            <a:off x="-100007" y="3499338"/>
            <a:ext cx="1296148" cy="305060"/>
          </a:xfrm>
          <a:prstGeom prst="trapezoid">
            <a:avLst>
              <a:gd name="adj" fmla="val 48975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 rot="5400000">
            <a:off x="1264524" y="3499338"/>
            <a:ext cx="1296148" cy="305060"/>
          </a:xfrm>
          <a:prstGeom prst="trapezoid">
            <a:avLst>
              <a:gd name="adj" fmla="val 50629"/>
            </a:avLst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885" b="63097" l="5231" r="100000">
                        <a14:foregroundMark x1="59077" y1="38386" x2="59077" y2="38386"/>
                        <a14:foregroundMark x1="57846" y1="54695" x2="57846" y2="54695"/>
                        <a14:foregroundMark x1="57846" y1="53213" x2="53538" y2="58155"/>
                        <a14:foregroundMark x1="65538" y1="56343" x2="62462" y2="60461"/>
                        <a14:foregroundMark x1="55385" y1="61450" x2="68000" y2="65733"/>
                        <a14:foregroundMark x1="61846" y1="26689" x2="64000" y2="31301"/>
                        <a14:foregroundMark x1="85846" y1="33114" x2="85846" y2="34432"/>
                        <a14:foregroundMark x1="22462" y1="29489" x2="21846" y2="30478"/>
                        <a14:foregroundMark x1="25231" y1="34761" x2="25538" y2="35750"/>
                        <a14:foregroundMark x1="44615" y1="36244" x2="51385" y2="39044"/>
                        <a14:foregroundMark x1="37846" y1="16474" x2="43692" y2="14827"/>
                        <a14:backgroundMark x1="84615" y1="33773" x2="84308" y2="34926"/>
                        <a14:backgroundMark x1="37231" y1="16310" x2="44923" y2="14003"/>
                        <a14:backgroundMark x1="26462" y1="35420" x2="26769" y2="37232"/>
                        <a14:backgroundMark x1="44308" y1="14498" x2="38154" y2="15321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954" b="43330"/>
          <a:stretch/>
        </p:blipFill>
        <p:spPr>
          <a:xfrm>
            <a:off x="5220072" y="151190"/>
            <a:ext cx="3358157" cy="2992719"/>
          </a:xfrm>
          <a:prstGeom prst="rect">
            <a:avLst/>
          </a:prstGeom>
          <a:ln>
            <a:noFill/>
          </a:ln>
          <a:effectLst/>
        </p:spPr>
      </p:pic>
      <p:sp>
        <p:nvSpPr>
          <p:cNvPr id="24" name="矩形 23"/>
          <p:cNvSpPr/>
          <p:nvPr/>
        </p:nvSpPr>
        <p:spPr>
          <a:xfrm>
            <a:off x="2051720" y="3252920"/>
            <a:ext cx="74888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48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方正超粗黑简体" pitchFamily="65" charset="-122"/>
              </a:rPr>
              <a:t>BBP</a:t>
            </a:r>
            <a:r>
              <a:rPr lang="zh-CN" altLang="en-US" sz="48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方正超粗黑简体" pitchFamily="65" charset="-122"/>
              </a:rPr>
              <a:t>：</a:t>
            </a:r>
            <a:r>
              <a:rPr lang="en-US" altLang="zh-CN" sz="48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方正超粗黑简体" pitchFamily="65" charset="-122"/>
              </a:rPr>
              <a:t>Beyond  Bullet </a:t>
            </a:r>
            <a:r>
              <a:rPr lang="en-US" altLang="zh-CN" sz="4800" dirty="0" err="1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方正超粗黑简体" pitchFamily="65" charset="-122"/>
              </a:rPr>
              <a:t>Pionts</a:t>
            </a:r>
            <a:r>
              <a:rPr lang="en-US" altLang="zh-CN" sz="4800" dirty="0" smtClean="0">
                <a:ln w="18415" cmpd="sng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方正超粗黑简体" pitchFamily="65" charset="-122"/>
              </a:rPr>
              <a:t> </a:t>
            </a:r>
            <a:endParaRPr lang="zh-CN" altLang="en-US" sz="4800" dirty="0">
              <a:ln w="18415" cmpd="sng"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  <a:ea typeface="方正超粗黑简体" pitchFamily="65" charset="-122"/>
            </a:endParaRPr>
          </a:p>
        </p:txBody>
      </p:sp>
      <p:pic>
        <p:nvPicPr>
          <p:cNvPr id="25" name="Picture 2" descr="f:\基础软件\360浏~1\360se6\USERDA~1\Temp\94E6B6~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9" t="6432" r="4917" b="24230"/>
          <a:stretch/>
        </p:blipFill>
        <p:spPr bwMode="auto">
          <a:xfrm>
            <a:off x="763091" y="3189709"/>
            <a:ext cx="934481" cy="88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45840" y="843558"/>
            <a:ext cx="5638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FFC000"/>
                </a:solidFill>
                <a:latin typeface="汉仪菱心体简" pitchFamily="49" charset="-122"/>
                <a:ea typeface="汉仪菱心体简" pitchFamily="49" charset="-122"/>
              </a:rPr>
              <a:t>《PPT</a:t>
            </a:r>
            <a:r>
              <a:rPr lang="zh-CN" altLang="en-US" sz="3600" dirty="0" smtClean="0">
                <a:solidFill>
                  <a:srgbClr val="FFC000"/>
                </a:solidFill>
                <a:latin typeface="汉仪菱心体简" pitchFamily="49" charset="-122"/>
                <a:ea typeface="汉仪菱心体简" pitchFamily="49" charset="-122"/>
              </a:rPr>
              <a:t>演绎</a:t>
            </a:r>
            <a:r>
              <a:rPr lang="en-US" altLang="zh-CN" sz="3600" dirty="0" smtClean="0">
                <a:solidFill>
                  <a:srgbClr val="FFC000"/>
                </a:solidFill>
                <a:latin typeface="汉仪菱心体简" pitchFamily="49" charset="-122"/>
                <a:ea typeface="汉仪菱心体简" pitchFamily="49" charset="-122"/>
              </a:rPr>
              <a:t>》</a:t>
            </a:r>
            <a:r>
              <a:rPr lang="zh-CN" altLang="en-US" sz="3600" dirty="0" smtClean="0">
                <a:solidFill>
                  <a:srgbClr val="FFC000"/>
                </a:solidFill>
                <a:latin typeface="汉仪菱心体简" pitchFamily="49" charset="-122"/>
                <a:ea typeface="汉仪菱心体简" pitchFamily="49" charset="-122"/>
              </a:rPr>
              <a:t>读书笔记</a:t>
            </a:r>
            <a:endParaRPr lang="en-US" altLang="zh-CN" sz="3600" dirty="0" smtClean="0">
              <a:solidFill>
                <a:srgbClr val="FFC000"/>
              </a:solidFill>
              <a:latin typeface="汉仪菱心体简" pitchFamily="49" charset="-122"/>
              <a:ea typeface="汉仪菱心体简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C000"/>
                </a:solidFill>
                <a:latin typeface="汉仪菱心体简" pitchFamily="49" charset="-122"/>
                <a:ea typeface="汉仪菱心体简" pitchFamily="49" charset="-122"/>
              </a:rPr>
              <a:t>           ——@</a:t>
            </a:r>
            <a:r>
              <a:rPr lang="zh-CN" altLang="en-US" sz="2800" dirty="0" smtClean="0">
                <a:solidFill>
                  <a:srgbClr val="FFC000"/>
                </a:solidFill>
                <a:latin typeface="汉仪菱心体简" pitchFamily="49" charset="-122"/>
                <a:ea typeface="汉仪菱心体简" pitchFamily="49" charset="-122"/>
              </a:rPr>
              <a:t>香瓜手榴弹</a:t>
            </a:r>
            <a:endParaRPr lang="zh-CN" altLang="en-US" sz="2800" dirty="0">
              <a:solidFill>
                <a:srgbClr val="FFC000"/>
              </a:solidFill>
              <a:latin typeface="汉仪菱心体简" pitchFamily="49" charset="-122"/>
              <a:ea typeface="汉仪菱心体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3181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98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20296403" flipV="1">
            <a:off x="3013967" y="836383"/>
            <a:ext cx="6126291" cy="2470469"/>
          </a:xfrm>
          <a:custGeom>
            <a:avLst/>
            <a:gdLst>
              <a:gd name="connsiteX0" fmla="*/ 265246 w 6596245"/>
              <a:gd name="connsiteY0" fmla="*/ 1291328 h 1982363"/>
              <a:gd name="connsiteX1" fmla="*/ 5451500 w 6596245"/>
              <a:gd name="connsiteY1" fmla="*/ 0 h 1982363"/>
              <a:gd name="connsiteX2" fmla="*/ 6596245 w 6596245"/>
              <a:gd name="connsiteY2" fmla="*/ 1675236 h 1982363"/>
              <a:gd name="connsiteX3" fmla="*/ 6016892 w 6596245"/>
              <a:gd name="connsiteY3" fmla="*/ 1954442 h 1982363"/>
              <a:gd name="connsiteX4" fmla="*/ 1165686 w 6596245"/>
              <a:gd name="connsiteY4" fmla="*/ 1982363 h 1982363"/>
              <a:gd name="connsiteX5" fmla="*/ 0 w 6596245"/>
              <a:gd name="connsiteY5" fmla="*/ 1772958 h 1982363"/>
              <a:gd name="connsiteX6" fmla="*/ 265246 w 6596245"/>
              <a:gd name="connsiteY6" fmla="*/ 1291328 h 198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96245" h="1982363">
                <a:moveTo>
                  <a:pt x="265246" y="1291328"/>
                </a:moveTo>
                <a:lnTo>
                  <a:pt x="5451500" y="0"/>
                </a:lnTo>
                <a:lnTo>
                  <a:pt x="6596245" y="1675236"/>
                </a:lnTo>
                <a:lnTo>
                  <a:pt x="6016892" y="1954442"/>
                </a:lnTo>
                <a:lnTo>
                  <a:pt x="1165686" y="1982363"/>
                </a:lnTo>
                <a:lnTo>
                  <a:pt x="0" y="1772958"/>
                </a:lnTo>
                <a:lnTo>
                  <a:pt x="265246" y="129132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backgroundMark x1="86022" y1="40541" x2="99283" y2="65916"/>
                        <a14:backgroundMark x1="96595" y1="75976" x2="98029" y2="97447"/>
                        <a14:backgroundMark x1="75448" y1="83634" x2="78136" y2="99099"/>
                        <a14:backgroundMark x1="74014" y1="83634" x2="74014" y2="807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220"/>
          <a:stretch/>
        </p:blipFill>
        <p:spPr bwMode="auto">
          <a:xfrm flipH="1">
            <a:off x="467544" y="1054376"/>
            <a:ext cx="3744416" cy="408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任意多边形 5"/>
          <p:cNvSpPr/>
          <p:nvPr/>
        </p:nvSpPr>
        <p:spPr>
          <a:xfrm rot="9351272">
            <a:off x="2851579" y="874680"/>
            <a:ext cx="2000680" cy="570640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0276645" flipV="1">
            <a:off x="3708528" y="2962646"/>
            <a:ext cx="1564434" cy="384451"/>
          </a:xfrm>
          <a:custGeom>
            <a:avLst/>
            <a:gdLst>
              <a:gd name="connsiteX0" fmla="*/ 75627 w 2000680"/>
              <a:gd name="connsiteY0" fmla="*/ 233756 h 570640"/>
              <a:gd name="connsiteX1" fmla="*/ 1718797 w 2000680"/>
              <a:gd name="connsiteY1" fmla="*/ 0 h 570640"/>
              <a:gd name="connsiteX2" fmla="*/ 2000680 w 2000680"/>
              <a:gd name="connsiteY2" fmla="*/ 103128 h 570640"/>
              <a:gd name="connsiteX3" fmla="*/ 0 w 2000680"/>
              <a:gd name="connsiteY3" fmla="*/ 570640 h 570640"/>
              <a:gd name="connsiteX4" fmla="*/ 75627 w 2000680"/>
              <a:gd name="connsiteY4" fmla="*/ 233756 h 57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80" h="570640">
                <a:moveTo>
                  <a:pt x="75627" y="233756"/>
                </a:moveTo>
                <a:lnTo>
                  <a:pt x="1718797" y="0"/>
                </a:lnTo>
                <a:lnTo>
                  <a:pt x="2000680" y="103128"/>
                </a:lnTo>
                <a:lnTo>
                  <a:pt x="0" y="570640"/>
                </a:lnTo>
                <a:lnTo>
                  <a:pt x="75627" y="23375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1185255">
            <a:off x="3191851" y="1019743"/>
            <a:ext cx="54009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大师啊</a:t>
            </a:r>
            <a:endParaRPr lang="en-US" altLang="zh-CN" sz="40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敢问我的</a:t>
            </a:r>
            <a:r>
              <a:rPr lang="en-US" altLang="zh-CN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P</a:t>
            </a:r>
            <a:r>
              <a:rPr lang="zh-CN" alt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为何没人看</a:t>
            </a:r>
            <a:endParaRPr lang="en-US" altLang="zh-CN" sz="4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336643">
            <a:off x="-24619" y="4090933"/>
            <a:ext cx="11008014" cy="78613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 rot="20290728">
            <a:off x="5497555" y="3414814"/>
            <a:ext cx="35221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张海山草泥马体" pitchFamily="2" charset="-122"/>
                <a:ea typeface="张海山草泥马体" pitchFamily="2" charset="-122"/>
              </a:rPr>
              <a:t>送咨询啦！！</a:t>
            </a:r>
            <a:endParaRPr lang="en-US" altLang="zh-CN" sz="4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9339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72008" y="987574"/>
            <a:ext cx="9252520" cy="318751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8027" y="1213758"/>
            <a:ext cx="926453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阶段一</a:t>
            </a:r>
            <a:r>
              <a:rPr lang="en-US" altLang="zh-CN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: </a:t>
            </a:r>
            <a:r>
              <a:rPr lang="zh-CN" altLang="en-US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免费</a:t>
            </a:r>
            <a:endParaRPr lang="zh-CN" altLang="en-US" sz="115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3" y="3651870"/>
            <a:ext cx="424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费用：咨询（￥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0.00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）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7289" y="2882429"/>
            <a:ext cx="59530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敢问我的</a:t>
            </a:r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</a:t>
            </a:r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为何没人看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 rot="21322112">
            <a:off x="913875" y="236764"/>
            <a:ext cx="4613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插播一则小广告：</a:t>
            </a:r>
            <a:r>
              <a:rPr lang="en-US" altLang="zh-CN" sz="3200" b="1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No.1</a:t>
            </a:r>
            <a:endParaRPr lang="zh-CN" altLang="en-US" sz="3200" b="1" dirty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654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标注 29"/>
          <p:cNvSpPr/>
          <p:nvPr/>
        </p:nvSpPr>
        <p:spPr>
          <a:xfrm>
            <a:off x="1515955" y="2473948"/>
            <a:ext cx="6562149" cy="1033949"/>
          </a:xfrm>
          <a:prstGeom prst="wedgeRoundRectCallout">
            <a:avLst>
              <a:gd name="adj1" fmla="val -56020"/>
              <a:gd name="adj2" fmla="val -16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6" descr="http://photocdn.sohu.com/20081106/Img2604847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4" t="4073" r="19663" b="20502"/>
          <a:stretch/>
        </p:blipFill>
        <p:spPr bwMode="auto">
          <a:xfrm>
            <a:off x="179512" y="1324701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1547664" y="231490"/>
            <a:ext cx="5976664" cy="648072"/>
          </a:xfrm>
          <a:prstGeom prst="wedgeRoundRectCallout">
            <a:avLst>
              <a:gd name="adj1" fmla="val 55957"/>
              <a:gd name="adj2" fmla="val -21553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2" t="1718" r="13767" b="54893"/>
          <a:stretch/>
        </p:blipFill>
        <p:spPr bwMode="auto">
          <a:xfrm>
            <a:off x="8100392" y="231490"/>
            <a:ext cx="71065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91680" y="245057"/>
            <a:ext cx="554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为何他们对我讲的</a:t>
            </a:r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没兴趣？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69053" y="1361576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张海山草泥马体" pitchFamily="2" charset="-122"/>
                <a:ea typeface="张海山草泥马体" pitchFamily="2" charset="-122"/>
              </a:rPr>
              <a:t>楼上的女施主不是都告诉你</a:t>
            </a:r>
            <a:r>
              <a:rPr lang="zh-CN" altLang="en-US" sz="36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张海山草泥马体" pitchFamily="2" charset="-122"/>
                <a:ea typeface="张海山草泥马体" pitchFamily="2" charset="-122"/>
              </a:rPr>
              <a:t>了？</a:t>
            </a:r>
            <a:endParaRPr lang="zh-CN" altLang="en-US" sz="3600" b="1" dirty="0">
              <a:solidFill>
                <a:prstClr val="black">
                  <a:lumMod val="85000"/>
                  <a:lumOff val="15000"/>
                </a:prst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pic>
        <p:nvPicPr>
          <p:cNvPr id="17" name="Picture 6" descr="http://photocdn.sohu.com/20081106/Img2604847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4" t="4073" r="19663" b="20502"/>
          <a:stretch/>
        </p:blipFill>
        <p:spPr bwMode="auto">
          <a:xfrm>
            <a:off x="179512" y="2571922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photocdn.sohu.com/20081106/Img2604847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4" t="4073" r="19663" b="20502"/>
          <a:stretch/>
        </p:blipFill>
        <p:spPr bwMode="auto">
          <a:xfrm>
            <a:off x="179512" y="3768679"/>
            <a:ext cx="72008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圆角矩形标注 22"/>
          <p:cNvSpPr/>
          <p:nvPr/>
        </p:nvSpPr>
        <p:spPr>
          <a:xfrm>
            <a:off x="1515955" y="1187245"/>
            <a:ext cx="6562149" cy="1033949"/>
          </a:xfrm>
          <a:prstGeom prst="wedgeRoundRectCallout">
            <a:avLst>
              <a:gd name="adj1" fmla="val -56454"/>
              <a:gd name="adj2" fmla="val -17857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739140" y="1259253"/>
            <a:ext cx="62327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没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吸引力</a:t>
            </a:r>
            <a:endParaRPr lang="en-US" altLang="zh-CN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不是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WORD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，照本宣科你以为你是有声阅读器啊？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39140" y="2483389"/>
            <a:ext cx="609493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不划重点</a:t>
            </a:r>
            <a:endParaRPr lang="en-US" altLang="zh-CN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最重要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的就是逻辑，不分主次的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会累觉不爱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.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31" name="圆角矩形标注 30"/>
          <p:cNvSpPr/>
          <p:nvPr/>
        </p:nvSpPr>
        <p:spPr>
          <a:xfrm>
            <a:off x="1515954" y="3777991"/>
            <a:ext cx="6562149" cy="1033949"/>
          </a:xfrm>
          <a:prstGeom prst="wedgeRoundRectCallout">
            <a:avLst>
              <a:gd name="adj1" fmla="val -56454"/>
              <a:gd name="adj2" fmla="val -15094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803987" y="3814865"/>
            <a:ext cx="601158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毫无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激情</a:t>
            </a:r>
            <a:endParaRPr lang="en-US" altLang="zh-CN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草泥马体" pitchFamily="2" charset="-122"/>
                <a:ea typeface="张海山草泥马体" pitchFamily="2" charset="-122"/>
              </a:rPr>
              <a:t>不仅要看到，更要听到！！视听盛宴你知道么？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1439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6" descr="http://t10.baidu.com/it/u=4129454277,2849441314&amp;fm=23&amp;gp=0.jpg"/>
          <p:cNvSpPr>
            <a:spLocks noChangeAspect="1" noChangeArrowheads="1"/>
          </p:cNvSpPr>
          <p:nvPr/>
        </p:nvSpPr>
        <p:spPr bwMode="auto">
          <a:xfrm>
            <a:off x="101600" y="-1365250"/>
            <a:ext cx="50768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28518" r="70356">
                        <a14:foregroundMark x1="54409" y1="9667" x2="54409" y2="17000"/>
                        <a14:foregroundMark x1="53846" y1="10000" x2="55722" y2="14333"/>
                        <a14:foregroundMark x1="54597" y1="9667" x2="54409" y2="7667"/>
                        <a14:foregroundMark x1="56285" y1="10667" x2="52345" y2="13667"/>
                        <a14:foregroundMark x1="41651" y1="16667" x2="44278" y2="28000"/>
                        <a14:foregroundMark x1="54409" y1="5667" x2="54409" y2="667"/>
                        <a14:foregroundMark x1="53283" y1="3333" x2="50094" y2="6333"/>
                        <a14:backgroundMark x1="55159" y1="10000" x2="56098" y2="13000"/>
                        <a14:backgroundMark x1="55910" y1="11000" x2="60600" y2="15000"/>
                        <a14:backgroundMark x1="56098" y1="11333" x2="62101" y2="2667"/>
                        <a14:backgroundMark x1="55910" y1="9667" x2="57411" y2="14333"/>
                        <a14:backgroundMark x1="56285" y1="10333" x2="57974" y2="16000"/>
                        <a14:backgroundMark x1="54972" y1="9000" x2="58349" y2="14333"/>
                        <a14:backgroundMark x1="45028" y1="2667" x2="42402" y2="0"/>
                        <a14:backgroundMark x1="53471" y1="667" x2="55347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938" r="30349"/>
          <a:stretch/>
        </p:blipFill>
        <p:spPr bwMode="auto">
          <a:xfrm>
            <a:off x="6156175" y="918858"/>
            <a:ext cx="3021311" cy="424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539552" y="1099646"/>
            <a:ext cx="5544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情节弱</a:t>
            </a:r>
            <a:endParaRPr lang="en-US" altLang="zh-CN" sz="32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怪兽出现，奥特曼出现，怪兽扑街，</a:t>
            </a:r>
            <a:r>
              <a:rPr lang="en-US" altLang="zh-CN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KO</a:t>
            </a:r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 </a:t>
            </a:r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没重点</a:t>
            </a:r>
            <a:endParaRPr lang="en-US" altLang="zh-CN" sz="24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老是打</a:t>
            </a:r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怪兽，有区别么？</a:t>
            </a:r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3200" dirty="0" smtClean="0">
                <a:solidFill>
                  <a:srgbClr val="FFC000"/>
                </a:solidFill>
                <a:latin typeface="张海山草泥马体" pitchFamily="2" charset="-122"/>
                <a:ea typeface="张海山草泥马体" pitchFamily="2" charset="-122"/>
              </a:rPr>
              <a:t>不激情</a:t>
            </a:r>
            <a:endParaRPr lang="en-US" altLang="zh-CN" sz="3200" dirty="0" smtClean="0">
              <a:solidFill>
                <a:srgbClr val="FFC000"/>
              </a:solidFill>
              <a:latin typeface="张海山草泥马体" pitchFamily="2" charset="-122"/>
              <a:ea typeface="张海山草泥马体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他连</a:t>
            </a:r>
            <a:r>
              <a:rPr lang="zh-CN" altLang="en-US" sz="2400" dirty="0" smtClean="0">
                <a:solidFill>
                  <a:schemeClr val="bg1"/>
                </a:solidFill>
                <a:latin typeface="张海山草泥马体" pitchFamily="2" charset="-122"/>
                <a:ea typeface="张海山草泥马体" pitchFamily="2" charset="-122"/>
              </a:rPr>
              <a:t>嘴巴都没有怎么基情</a:t>
            </a:r>
            <a:endParaRPr lang="en-US" altLang="zh-CN" sz="2400" dirty="0" smtClean="0">
              <a:solidFill>
                <a:schemeClr val="bg1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 rot="21129706">
            <a:off x="5237750" y="470608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00B0F0"/>
                </a:solidFill>
                <a:latin typeface="张海山草泥马体" pitchFamily="2" charset="-122"/>
                <a:ea typeface="张海山草泥马体" pitchFamily="2" charset="-122"/>
              </a:rPr>
              <a:t>地球人，说话注意点</a:t>
            </a:r>
            <a:endParaRPr lang="zh-CN" altLang="en-US" sz="2400" dirty="0">
              <a:solidFill>
                <a:srgbClr val="00B0F0"/>
              </a:solidFill>
              <a:latin typeface="张海山草泥马体" pitchFamily="2" charset="-122"/>
              <a:ea typeface="张海山草泥马体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308304" y="1923678"/>
            <a:ext cx="720080" cy="504056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>
            <a:endCxn id="6" idx="3"/>
          </p:cNvCxnSpPr>
          <p:nvPr/>
        </p:nvCxnSpPr>
        <p:spPr>
          <a:xfrm flipV="1">
            <a:off x="4211960" y="2353917"/>
            <a:ext cx="3201797" cy="1874017"/>
          </a:xfrm>
          <a:prstGeom prst="line">
            <a:avLst/>
          </a:prstGeom>
          <a:ln w="57150">
            <a:solidFill>
              <a:srgbClr val="FFC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553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1790</Words>
  <Application>Microsoft Office PowerPoint</Application>
  <PresentationFormat>全屏显示(16:9)</PresentationFormat>
  <Paragraphs>317</Paragraphs>
  <Slides>53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69" baseType="lpstr">
      <vt:lpstr>hakuyocaoshu7000</vt:lpstr>
      <vt:lpstr>HAKUYOGuiFanZi3500</vt:lpstr>
      <vt:lpstr>Meiryo</vt:lpstr>
      <vt:lpstr>方正超粗黑简体</vt:lpstr>
      <vt:lpstr>方正舒体</vt:lpstr>
      <vt:lpstr>仿宋</vt:lpstr>
      <vt:lpstr>汉仪菱心体简</vt:lpstr>
      <vt:lpstr>宋体</vt:lpstr>
      <vt:lpstr>微软雅黑</vt:lpstr>
      <vt:lpstr>张海山草泥马体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126</cp:revision>
  <dcterms:created xsi:type="dcterms:W3CDTF">2013-12-20T14:16:48Z</dcterms:created>
  <dcterms:modified xsi:type="dcterms:W3CDTF">2021-03-30T11:57:46Z</dcterms:modified>
</cp:coreProperties>
</file>