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8"/>
  </p:notesMasterIdLst>
  <p:sldIdLst>
    <p:sldId id="293" r:id="rId4"/>
    <p:sldId id="260" r:id="rId5"/>
    <p:sldId id="259" r:id="rId6"/>
    <p:sldId id="300" r:id="rId7"/>
    <p:sldId id="303" r:id="rId8"/>
    <p:sldId id="304" r:id="rId9"/>
    <p:sldId id="305" r:id="rId10"/>
    <p:sldId id="262" r:id="rId11"/>
    <p:sldId id="306" r:id="rId12"/>
    <p:sldId id="307" r:id="rId13"/>
    <p:sldId id="308" r:id="rId14"/>
    <p:sldId id="309" r:id="rId15"/>
    <p:sldId id="261" r:id="rId16"/>
    <p:sldId id="310" r:id="rId17"/>
    <p:sldId id="311" r:id="rId18"/>
    <p:sldId id="312" r:id="rId19"/>
    <p:sldId id="263" r:id="rId20"/>
    <p:sldId id="313" r:id="rId21"/>
    <p:sldId id="314" r:id="rId22"/>
    <p:sldId id="315" r:id="rId23"/>
    <p:sldId id="316" r:id="rId24"/>
    <p:sldId id="258" r:id="rId25"/>
    <p:sldId id="317" r:id="rId26"/>
    <p:sldId id="318" r:id="rId27"/>
    <p:sldId id="319" r:id="rId28"/>
    <p:sldId id="320" r:id="rId29"/>
    <p:sldId id="264" r:id="rId30"/>
    <p:sldId id="321" r:id="rId31"/>
    <p:sldId id="322" r:id="rId32"/>
    <p:sldId id="323" r:id="rId33"/>
    <p:sldId id="324" r:id="rId34"/>
    <p:sldId id="265" r:id="rId35"/>
    <p:sldId id="294" r:id="rId36"/>
    <p:sldId id="325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" id="{31D17177-CF66-4955-967F-256360CDE12E}">
          <p14:sldIdLst>
            <p14:sldId id="293"/>
            <p14:sldId id="260"/>
          </p14:sldIdLst>
        </p14:section>
        <p14:section name="麻说青春" id="{536A902E-0A5E-40B8-8624-945761364FF7}">
          <p14:sldIdLst>
            <p14:sldId id="259"/>
            <p14:sldId id="300"/>
            <p14:sldId id="303"/>
            <p14:sldId id="304"/>
            <p14:sldId id="305"/>
          </p14:sldIdLst>
        </p14:section>
        <p14:section name="麻说朋友" id="{0A9751E8-C262-4996-8D1B-8714A03490DD}">
          <p14:sldIdLst>
            <p14:sldId id="262"/>
            <p14:sldId id="306"/>
            <p14:sldId id="307"/>
            <p14:sldId id="308"/>
            <p14:sldId id="309"/>
          </p14:sldIdLst>
        </p14:section>
        <p14:section name="麻说自己" id="{B1FDCCDD-DD62-4DC8-9E9B-45CCE0EA5C4E}">
          <p14:sldIdLst>
            <p14:sldId id="261"/>
            <p14:sldId id="310"/>
            <p14:sldId id="311"/>
            <p14:sldId id="312"/>
          </p14:sldIdLst>
        </p14:section>
        <p14:section name="麻说文青" id="{25A750FA-E9FB-4E2B-B9AB-73F4F7AAA7FC}">
          <p14:sldIdLst>
            <p14:sldId id="263"/>
            <p14:sldId id="313"/>
            <p14:sldId id="314"/>
            <p14:sldId id="315"/>
            <p14:sldId id="316"/>
          </p14:sldIdLst>
        </p14:section>
        <p14:section name="麻说爱情" id="{4F1EC4C6-49FB-48D4-8DC6-6AD5679AD5A0}">
          <p14:sldIdLst>
            <p14:sldId id="258"/>
            <p14:sldId id="317"/>
            <p14:sldId id="318"/>
            <p14:sldId id="319"/>
            <p14:sldId id="320"/>
          </p14:sldIdLst>
        </p14:section>
        <p14:section name="麻辣语丝" id="{19FBB334-3088-41FB-B5E3-C00EBB38A65D}">
          <p14:sldIdLst>
            <p14:sldId id="264"/>
            <p14:sldId id="321"/>
            <p14:sldId id="322"/>
            <p14:sldId id="323"/>
            <p14:sldId id="324"/>
          </p14:sldIdLst>
        </p14:section>
        <p14:section name="尾页" id="{A1B2B22E-7FFF-4004-BDF4-DC9165A2DA20}">
          <p14:sldIdLst>
            <p14:sldId id="265"/>
            <p14:sldId id="294"/>
            <p14:sldId id="3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pos="7287" userDrawn="1">
          <p15:clr>
            <a:srgbClr val="A4A3A4"/>
          </p15:clr>
        </p15:guide>
        <p15:guide id="6" orient="horz" pos="436" userDrawn="1">
          <p15:clr>
            <a:srgbClr val="A4A3A4"/>
          </p15:clr>
        </p15:guide>
        <p15:guide id="7" pos="529" userDrawn="1">
          <p15:clr>
            <a:srgbClr val="A4A3A4"/>
          </p15:clr>
        </p15:guide>
        <p15:guide id="8" pos="7129" userDrawn="1">
          <p15:clr>
            <a:srgbClr val="A4A3A4"/>
          </p15:clr>
        </p15:guide>
        <p15:guide id="9" orient="horz" pos="3226" userDrawn="1">
          <p15:clr>
            <a:srgbClr val="A4A3A4"/>
          </p15:clr>
        </p15:guide>
        <p15:guide id="10" pos="6267" userDrawn="1">
          <p15:clr>
            <a:srgbClr val="A4A3A4"/>
          </p15:clr>
        </p15:guide>
        <p15:guide id="11" orient="horz" pos="3045" userDrawn="1">
          <p15:clr>
            <a:srgbClr val="A4A3A4"/>
          </p15:clr>
        </p15:guide>
        <p15:guide id="12" orient="horz" pos="37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C0B1"/>
    <a:srgbClr val="FF2126"/>
    <a:srgbClr val="D6595A"/>
    <a:srgbClr val="F77E34"/>
    <a:srgbClr val="EFCD03"/>
    <a:srgbClr val="FCDA10"/>
    <a:srgbClr val="FCDF32"/>
    <a:srgbClr val="FCE34A"/>
    <a:srgbClr val="2BB673"/>
    <a:srgbClr val="4AB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06" y="114"/>
      </p:cViewPr>
      <p:guideLst>
        <p:guide orient="horz" pos="278"/>
        <p:guide pos="3840"/>
        <p:guide pos="393"/>
        <p:guide orient="horz" pos="3952"/>
        <p:guide pos="7287"/>
        <p:guide orient="horz" pos="436"/>
        <p:guide pos="529"/>
        <p:guide pos="7129"/>
        <p:guide orient="horz" pos="3226"/>
        <p:guide pos="6267"/>
        <p:guide orient="horz" pos="3045"/>
        <p:guide orient="horz" pos="37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13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62E44-834E-495C-8E95-C913B391F7EB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36A80-B8EF-40CA-BCA6-D3562D2161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0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36A80-B8EF-40CA-BCA6-D3562D21616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263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62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5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00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059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942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667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2133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2133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87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70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9120717" y="0"/>
            <a:ext cx="307128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9120719" y="740833"/>
            <a:ext cx="3071283" cy="5088467"/>
          </a:xfrm>
        </p:spPr>
        <p:txBody>
          <a:bodyPr/>
          <a:lstStyle>
            <a:lvl1pPr marL="0" indent="0">
              <a:buNone/>
              <a:defRPr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09585" indent="0">
              <a:buNone/>
              <a:defRPr sz="2133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0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099866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12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89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556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42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165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72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2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534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443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235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4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097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255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68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101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09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667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684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495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24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2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99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786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581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09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37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71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CC678-2F2B-491F-8127-CA7F0B03FEB3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E5F6A-9A80-45F6-9366-621692F029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47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7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8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03032" y="5988675"/>
            <a:ext cx="12621296" cy="1171978"/>
            <a:chOff x="1300766" y="3812146"/>
            <a:chExt cx="12621296" cy="1171978"/>
          </a:xfrm>
          <a:solidFill>
            <a:srgbClr val="FE2232"/>
          </a:solidFill>
        </p:grpSpPr>
        <p:sp>
          <p:nvSpPr>
            <p:cNvPr id="3" name="波形 2"/>
            <p:cNvSpPr/>
            <p:nvPr/>
          </p:nvSpPr>
          <p:spPr>
            <a:xfrm>
              <a:off x="1300766" y="3812146"/>
              <a:ext cx="3155324" cy="1171978"/>
            </a:xfrm>
            <a:prstGeom prst="wave">
              <a:avLst/>
            </a:prstGeom>
            <a:solidFill>
              <a:srgbClr val="4AB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波形 3"/>
            <p:cNvSpPr/>
            <p:nvPr/>
          </p:nvSpPr>
          <p:spPr>
            <a:xfrm>
              <a:off x="4456090" y="3812146"/>
              <a:ext cx="3155324" cy="1171978"/>
            </a:xfrm>
            <a:prstGeom prst="wave">
              <a:avLst/>
            </a:prstGeom>
            <a:solidFill>
              <a:srgbClr val="4AB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波形 4"/>
            <p:cNvSpPr/>
            <p:nvPr/>
          </p:nvSpPr>
          <p:spPr>
            <a:xfrm>
              <a:off x="7611414" y="3812146"/>
              <a:ext cx="3155324" cy="1171978"/>
            </a:xfrm>
            <a:prstGeom prst="wave">
              <a:avLst/>
            </a:prstGeom>
            <a:solidFill>
              <a:srgbClr val="4AB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波形 5"/>
            <p:cNvSpPr/>
            <p:nvPr/>
          </p:nvSpPr>
          <p:spPr>
            <a:xfrm>
              <a:off x="10766738" y="3812146"/>
              <a:ext cx="3155324" cy="1171978"/>
            </a:xfrm>
            <a:prstGeom prst="wave">
              <a:avLst/>
            </a:prstGeom>
            <a:solidFill>
              <a:srgbClr val="4AB4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 rot="20721807">
            <a:off x="4236319" y="1484021"/>
            <a:ext cx="49936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陪你</a:t>
            </a:r>
            <a:r>
              <a:rPr lang="zh-CN" altLang="en-US" sz="6600" dirty="0" smtClean="0">
                <a:latin typeface="国祥手写体" panose="02010609030101010101" pitchFamily="49" charset="-122"/>
                <a:ea typeface="国祥手写体" panose="02010609030101010101" pitchFamily="49" charset="-122"/>
              </a:rPr>
              <a:t>一起</a:t>
            </a:r>
            <a:endParaRPr lang="en-US" altLang="zh-CN" sz="6600" dirty="0" smtClean="0"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r>
              <a:rPr lang="zh-CN" altLang="en-US" sz="6600" dirty="0" smtClean="0">
                <a:latin typeface="国祥手写体" panose="02010609030101010101" pitchFamily="49" charset="-122"/>
                <a:ea typeface="国祥手写体" panose="02010609030101010101" pitchFamily="49" charset="-122"/>
              </a:rPr>
              <a:t>   直播</a:t>
            </a:r>
            <a:r>
              <a:rPr lang="zh-CN" altLang="en-US" sz="7200" dirty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青春</a:t>
            </a:r>
          </a:p>
        </p:txBody>
      </p:sp>
      <p:grpSp>
        <p:nvGrpSpPr>
          <p:cNvPr id="42" name="组合 41"/>
          <p:cNvGrpSpPr/>
          <p:nvPr/>
        </p:nvGrpSpPr>
        <p:grpSpPr>
          <a:xfrm rot="20176946" flipH="1">
            <a:off x="3361518" y="2296307"/>
            <a:ext cx="6341919" cy="1756284"/>
            <a:chOff x="3050917" y="2429808"/>
            <a:chExt cx="6306787" cy="1559603"/>
          </a:xfrm>
        </p:grpSpPr>
        <p:sp>
          <p:nvSpPr>
            <p:cNvPr id="43" name="矩形 42"/>
            <p:cNvSpPr/>
            <p:nvPr/>
          </p:nvSpPr>
          <p:spPr>
            <a:xfrm rot="21085616">
              <a:off x="3050917" y="3798931"/>
              <a:ext cx="6306787" cy="19048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 rot="21132915">
              <a:off x="8989392" y="2429808"/>
              <a:ext cx="285027" cy="115263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" name="等腰三角形 72"/>
          <p:cNvSpPr/>
          <p:nvPr/>
        </p:nvSpPr>
        <p:spPr>
          <a:xfrm rot="5767965">
            <a:off x="1457753" y="2887508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rot="6595537">
            <a:off x="2034187" y="2254181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2889797">
            <a:off x="3583260" y="2890444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9511459">
            <a:off x="3375772" y="1746694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6544151">
            <a:off x="1648434" y="1391912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7679540">
            <a:off x="723282" y="2591744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9511459">
            <a:off x="-194394" y="1634121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7679540">
            <a:off x="1253005" y="2127310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等腰三角形 81"/>
          <p:cNvSpPr/>
          <p:nvPr/>
        </p:nvSpPr>
        <p:spPr>
          <a:xfrm rot="10955913">
            <a:off x="-12999" y="2651033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82"/>
          <p:cNvSpPr/>
          <p:nvPr/>
        </p:nvSpPr>
        <p:spPr>
          <a:xfrm rot="4974102">
            <a:off x="387536" y="1991263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12202630">
            <a:off x="962617" y="1434969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5565004">
            <a:off x="2587054" y="1687644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19570860">
            <a:off x="3060159" y="971182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3477301">
            <a:off x="2930817" y="297183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10504885">
            <a:off x="2094687" y="264706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 rot="10004548">
            <a:off x="1549413" y="824101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6662152">
            <a:off x="836475" y="704746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/>
        </p:nvSpPr>
        <p:spPr>
          <a:xfrm rot="10225589">
            <a:off x="12977" y="971182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8134787">
            <a:off x="544563" y="41307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12058239">
            <a:off x="1285529" y="107704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 rot="8720226">
            <a:off x="2321262" y="994757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rot="7776369">
            <a:off x="-147683" y="307589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6842551" y="4341605"/>
            <a:ext cx="2951449" cy="941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麻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 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 / PPT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等腰三角形 96"/>
          <p:cNvSpPr/>
          <p:nvPr/>
        </p:nvSpPr>
        <p:spPr>
          <a:xfrm rot="9128415">
            <a:off x="2587054" y="-117952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rot="6986649">
            <a:off x="2194262" y="2867746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等腰三角形 98"/>
          <p:cNvSpPr/>
          <p:nvPr/>
        </p:nvSpPr>
        <p:spPr>
          <a:xfrm rot="6967224">
            <a:off x="3490219" y="2438351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等腰三角形 100"/>
          <p:cNvSpPr/>
          <p:nvPr/>
        </p:nvSpPr>
        <p:spPr>
          <a:xfrm rot="8295048">
            <a:off x="2842663" y="2887508"/>
            <a:ext cx="578081" cy="496542"/>
          </a:xfrm>
          <a:prstGeom prst="triangle">
            <a:avLst/>
          </a:prstGeom>
          <a:solidFill>
            <a:srgbClr val="FFD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等腰三角形 101"/>
          <p:cNvSpPr/>
          <p:nvPr/>
        </p:nvSpPr>
        <p:spPr>
          <a:xfrm rot="6959296">
            <a:off x="2880914" y="2218882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rot="6948652">
            <a:off x="446365" y="1414537"/>
            <a:ext cx="578081" cy="496542"/>
          </a:xfrm>
          <a:prstGeom prst="triangle">
            <a:avLst/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377" b="100000" l="8986" r="88986">
                        <a14:foregroundMark x1="63478" y1="13527" x2="63478" y2="13527"/>
                        <a14:foregroundMark x1="62319" y1="17778" x2="62319" y2="17778"/>
                        <a14:backgroundMark x1="62609" y1="19710" x2="62609" y2="19710"/>
                        <a14:backgroundMark x1="64928" y1="18164" x2="64928" y2="181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534" y="1159118"/>
            <a:ext cx="3228973" cy="484346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1671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B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39788" y="5285971"/>
            <a:ext cx="10477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4AB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国祥手写体" panose="02010609030101010101" pitchFamily="49" charset="-122"/>
                <a:ea typeface="国祥手写体" panose="02010609030101010101" pitchFamily="49" charset="-122"/>
              </a:rPr>
              <a:t> </a:t>
            </a:r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他会以他丰沛的生活热情、乐观的生活态度、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r"/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积极的生活理念感染你，滋养你，给你莫大的快乐和充实感。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70760" y="4880331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装备党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" t="30548" r="141" b="16433"/>
          <a:stretch/>
        </p:blipFill>
        <p:spPr>
          <a:xfrm>
            <a:off x="839788" y="695459"/>
            <a:ext cx="10476818" cy="416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891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B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39788" y="5285971"/>
            <a:ext cx="10477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4AB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国祥手写体" panose="02010609030101010101" pitchFamily="49" charset="-122"/>
                <a:ea typeface="国祥手写体" panose="02010609030101010101" pitchFamily="49" charset="-122"/>
              </a:rPr>
              <a:t> </a:t>
            </a:r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这几乎是对“中国好朋友”身份最直观的肯定，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r"/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不是什么人都有资格写进这一栏的！</a:t>
            </a:r>
            <a:endParaRPr lang="en-US" altLang="zh-CN" sz="20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49545" y="4880331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紧急联系人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5" b="33141"/>
          <a:stretch/>
        </p:blipFill>
        <p:spPr>
          <a:xfrm>
            <a:off x="839787" y="692150"/>
            <a:ext cx="10477501" cy="412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30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B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39788" y="5285971"/>
            <a:ext cx="10477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4AB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国祥手写体" panose="02010609030101010101" pitchFamily="49" charset="-122"/>
                <a:ea typeface="国祥手写体" panose="02010609030101010101" pitchFamily="49" charset="-122"/>
              </a:rPr>
              <a:t> </a:t>
            </a:r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不是炮灰更非炮友，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r"/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有个蓝颜知己总体上讲都是挺让人幸福的事。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77243" y="4880331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蓝颜知己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2" b="34030"/>
          <a:stretch/>
        </p:blipFill>
        <p:spPr>
          <a:xfrm>
            <a:off x="839788" y="693379"/>
            <a:ext cx="10477500" cy="418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89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4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381002" y="381000"/>
            <a:ext cx="6858000" cy="6095999"/>
          </a:xfrm>
          <a:prstGeom prst="triangle">
            <a:avLst>
              <a:gd name="adj" fmla="val 50050"/>
            </a:avLst>
          </a:prstGeom>
          <a:solidFill>
            <a:srgbClr val="FEF1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 flipV="1">
            <a:off x="5714999" y="381000"/>
            <a:ext cx="6858000" cy="6096001"/>
          </a:xfrm>
          <a:prstGeom prst="triangle">
            <a:avLst>
              <a:gd name="adj" fmla="val 50050"/>
            </a:avLst>
          </a:prstGeom>
          <a:solidFill>
            <a:srgbClr val="FCE3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0" y="3428998"/>
            <a:ext cx="12191999" cy="3429001"/>
          </a:xfrm>
          <a:prstGeom prst="triangle">
            <a:avLst/>
          </a:prstGeom>
          <a:solidFill>
            <a:srgbClr val="FCD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75153" y="2028616"/>
            <a:ext cx="244169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麻说</a:t>
            </a:r>
            <a:endParaRPr lang="en-US" altLang="zh-CN" sz="8800" dirty="0" smtClean="0">
              <a:solidFill>
                <a:schemeClr val="bg1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自己</a:t>
            </a:r>
          </a:p>
        </p:txBody>
      </p:sp>
    </p:spTree>
    <p:extLst>
      <p:ext uri="{BB962C8B-B14F-4D97-AF65-F5344CB8AC3E}">
        <p14:creationId xmlns:p14="http://schemas.microsoft.com/office/powerpoint/2010/main" val="2111083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464245" y="5243870"/>
            <a:ext cx="7263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世界</a:t>
            </a:r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上</a:t>
            </a:r>
            <a:r>
              <a:rPr lang="en-US" altLang="zh-CN" sz="2400" b="1" dirty="0" smtClean="0">
                <a:solidFill>
                  <a:srgbClr val="EFCD0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90% </a:t>
            </a:r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的烦恼都可以用两句反问来清除，</a:t>
            </a:r>
            <a:endParaRPr lang="en-US" altLang="zh-CN" sz="2400" dirty="0" smtClean="0">
              <a:solidFill>
                <a:srgbClr val="EFCD03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一句</a:t>
            </a:r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是“关你啥事？”，另一句是“关我啥事？”。</a:t>
            </a:r>
            <a:endParaRPr lang="en-US" altLang="zh-CN" sz="2400" dirty="0">
              <a:solidFill>
                <a:srgbClr val="EFCD03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20"/>
          <a:stretch/>
        </p:blipFill>
        <p:spPr>
          <a:xfrm>
            <a:off x="880823" y="695735"/>
            <a:ext cx="10436465" cy="442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063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925912" y="5243870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在有些情况下，幸福的女人似乎不需要独立；</a:t>
            </a:r>
            <a:endParaRPr lang="en-US" altLang="zh-CN" sz="2400" dirty="0" smtClean="0">
              <a:solidFill>
                <a:srgbClr val="EFCD03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而在另一些情况下，独立的女人很幸福。</a:t>
            </a:r>
            <a:endParaRPr lang="en-US" altLang="zh-CN" sz="2400" dirty="0">
              <a:solidFill>
                <a:srgbClr val="EFCD03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1" b="31041"/>
          <a:stretch/>
        </p:blipFill>
        <p:spPr>
          <a:xfrm>
            <a:off x="839787" y="686525"/>
            <a:ext cx="10477501" cy="444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424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925914" y="5243870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在这个姑娘们真正想明白、活明白了的年代，</a:t>
            </a:r>
            <a:endParaRPr lang="en-US" altLang="zh-CN" sz="2400" dirty="0" smtClean="0">
              <a:solidFill>
                <a:srgbClr val="EFCD03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rgbClr val="EFCD03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什么都比不上“女为己荣”啊。</a:t>
            </a:r>
            <a:endParaRPr lang="en-US" altLang="zh-CN" sz="2400" dirty="0">
              <a:solidFill>
                <a:srgbClr val="EFCD03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69"/>
          <a:stretch/>
        </p:blipFill>
        <p:spPr>
          <a:xfrm>
            <a:off x="844782" y="692150"/>
            <a:ext cx="10502435" cy="443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795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91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381002" y="381000"/>
            <a:ext cx="6858000" cy="6095999"/>
          </a:xfrm>
          <a:prstGeom prst="triangle">
            <a:avLst>
              <a:gd name="adj" fmla="val 50050"/>
            </a:avLst>
          </a:prstGeom>
          <a:solidFill>
            <a:srgbClr val="F68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 flipV="1">
            <a:off x="5714999" y="381000"/>
            <a:ext cx="6858000" cy="6096001"/>
          </a:xfrm>
          <a:prstGeom prst="triangle">
            <a:avLst>
              <a:gd name="adj" fmla="val 50050"/>
            </a:avLst>
          </a:prstGeom>
          <a:solidFill>
            <a:srgbClr val="F57A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0" y="3428998"/>
            <a:ext cx="12191999" cy="3429001"/>
          </a:xfrm>
          <a:prstGeom prst="triangle">
            <a:avLst/>
          </a:prstGeom>
          <a:solidFill>
            <a:srgbClr val="F46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75153" y="2028617"/>
            <a:ext cx="244169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麻说</a:t>
            </a:r>
            <a:endParaRPr lang="en-US" altLang="zh-CN" sz="8800" dirty="0" smtClean="0">
              <a:solidFill>
                <a:schemeClr val="bg1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文青</a:t>
            </a:r>
          </a:p>
        </p:txBody>
      </p:sp>
    </p:spTree>
    <p:extLst>
      <p:ext uri="{BB962C8B-B14F-4D97-AF65-F5344CB8AC3E}">
        <p14:creationId xmlns:p14="http://schemas.microsoft.com/office/powerpoint/2010/main" val="2259040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7E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183085" y="1472151"/>
            <a:ext cx="1046440" cy="4272771"/>
            <a:chOff x="10183085" y="1447788"/>
            <a:chExt cx="1046440" cy="4272771"/>
          </a:xfrm>
        </p:grpSpPr>
        <p:sp>
          <p:nvSpPr>
            <p:cNvPr id="10" name="文本框 9"/>
            <p:cNvSpPr txBox="1"/>
            <p:nvPr/>
          </p:nvSpPr>
          <p:spPr>
            <a:xfrm>
              <a:off x="10183085" y="1678427"/>
              <a:ext cx="1046440" cy="4042132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人生苦短，青春难再。</a:t>
              </a:r>
              <a:endParaRPr lang="en-US" altLang="zh-CN" sz="28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 莫</a:t>
              </a:r>
              <a:r>
                <a:rPr lang="zh-CN" altLang="en-US" sz="2800" dirty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忘</a:t>
              </a:r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初衷，相敬相爱。</a:t>
              </a:r>
              <a:endParaRPr lang="en-US" altLang="zh-CN" sz="2800" dirty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0337979" y="1447788"/>
              <a:ext cx="618668" cy="520269"/>
            </a:xfrm>
            <a:prstGeom prst="line">
              <a:avLst/>
            </a:prstGeom>
            <a:ln w="12700">
              <a:solidFill>
                <a:srgbClr val="F77E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29"/>
          <a:stretch/>
        </p:blipFill>
        <p:spPr>
          <a:xfrm>
            <a:off x="839788" y="692150"/>
            <a:ext cx="9109076" cy="532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109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7E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618141" y="5243870"/>
            <a:ext cx="6955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尽管走过去，不必逗留着，</a:t>
            </a:r>
            <a:endParaRPr lang="en-US" altLang="zh-CN" sz="2400" dirty="0" smtClean="0">
              <a:solidFill>
                <a:srgbClr val="F77E34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采</a:t>
            </a:r>
            <a:r>
              <a:rPr lang="zh-CN" altLang="en-US" sz="24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鲜花来保存，因为一路上，花自然会继续开放。</a:t>
            </a:r>
            <a:endParaRPr lang="en-US" altLang="zh-CN" sz="2400" dirty="0">
              <a:solidFill>
                <a:srgbClr val="F77E34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71" r="1100" b="12047"/>
          <a:stretch/>
        </p:blipFill>
        <p:spPr>
          <a:xfrm>
            <a:off x="839787" y="692150"/>
            <a:ext cx="10486974" cy="444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23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9" b="61058"/>
          <a:stretch/>
        </p:blipFill>
        <p:spPr>
          <a:xfrm>
            <a:off x="0" y="0"/>
            <a:ext cx="1220571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" y="0"/>
            <a:ext cx="12205718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939314" y="710549"/>
            <a:ext cx="3917724" cy="0"/>
          </a:xfrm>
          <a:prstGeom prst="line">
            <a:avLst/>
          </a:prstGeom>
          <a:ln>
            <a:solidFill>
              <a:srgbClr val="69C6D7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363390" y="710549"/>
            <a:ext cx="3860267" cy="0"/>
          </a:xfrm>
          <a:prstGeom prst="line">
            <a:avLst/>
          </a:prstGeom>
          <a:ln>
            <a:solidFill>
              <a:srgbClr val="69C6D7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362192" y="41816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69C6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尚黑 G0v1 常规体" pitchFamily="50" charset="-122"/>
                <a:ea typeface="造字工房尚黑 G0v1 常规体" pitchFamily="50" charset="-122"/>
              </a:rPr>
              <a:t>陪你</a:t>
            </a:r>
            <a:r>
              <a:rPr lang="zh-CN" altLang="en-US" sz="3200" dirty="0" smtClean="0">
                <a:solidFill>
                  <a:srgbClr val="69C6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尚黑 G0v1 常规体" pitchFamily="50" charset="-122"/>
                <a:ea typeface="造字工房尚黑 G0v1 常规体" pitchFamily="50" charset="-122"/>
              </a:rPr>
              <a:t>一起直播青春</a:t>
            </a:r>
            <a:endParaRPr lang="zh-CN" altLang="en-US" sz="3200" dirty="0">
              <a:solidFill>
                <a:srgbClr val="69C6D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28768" y="1002936"/>
            <a:ext cx="413446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青春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是一场盛大直播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过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了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就不能回头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没有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重播，却可以彩排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而你要做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的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是更好的储备和预演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在孤独一人的直播间里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用你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的勇气和努力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赢得更多人的聆听与喝彩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0697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7E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183085" y="972910"/>
            <a:ext cx="1046440" cy="4912181"/>
            <a:chOff x="10183085" y="1526524"/>
            <a:chExt cx="1046440" cy="4912181"/>
          </a:xfrm>
        </p:grpSpPr>
        <p:sp>
          <p:nvSpPr>
            <p:cNvPr id="10" name="文本框 9"/>
            <p:cNvSpPr txBox="1"/>
            <p:nvPr/>
          </p:nvSpPr>
          <p:spPr>
            <a:xfrm>
              <a:off x="10183085" y="1678427"/>
              <a:ext cx="1046440" cy="476027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陪伴是最长情的告白，</a:t>
              </a:r>
              <a:endParaRPr lang="en-US" altLang="zh-CN" sz="28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也是珍惜眼前人的最佳方式。</a:t>
              </a:r>
              <a:endParaRPr lang="en-US" altLang="zh-CN" sz="2800" dirty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0359397" y="1526524"/>
              <a:ext cx="693815" cy="303805"/>
            </a:xfrm>
            <a:prstGeom prst="line">
              <a:avLst/>
            </a:prstGeom>
            <a:ln w="12700">
              <a:solidFill>
                <a:srgbClr val="F77E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45"/>
          <a:stretch/>
        </p:blipFill>
        <p:spPr>
          <a:xfrm>
            <a:off x="839787" y="692149"/>
            <a:ext cx="9113813" cy="532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86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7E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574057" y="5243870"/>
            <a:ext cx="7043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如果小文青注定是条不归路，</a:t>
            </a:r>
            <a:endParaRPr lang="en-US" altLang="zh-CN" sz="2400" dirty="0" smtClean="0">
              <a:solidFill>
                <a:srgbClr val="F77E34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我</a:t>
            </a:r>
            <a:r>
              <a:rPr lang="zh-CN" altLang="en-US" sz="24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愿意在这条错误的道路上甘之如</a:t>
            </a:r>
            <a:r>
              <a:rPr lang="zh-CN" altLang="en-US" sz="2400" b="1" dirty="0" smtClean="0">
                <a:solidFill>
                  <a:srgbClr val="F77E3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饴 </a:t>
            </a:r>
            <a:r>
              <a:rPr lang="zh-CN" altLang="en-US" sz="24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地越走越远。</a:t>
            </a:r>
            <a:endParaRPr lang="en-US" altLang="zh-CN" sz="2400" dirty="0" smtClean="0">
              <a:solidFill>
                <a:srgbClr val="F77E34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4" b="19060"/>
          <a:stretch/>
        </p:blipFill>
        <p:spPr>
          <a:xfrm>
            <a:off x="839788" y="692149"/>
            <a:ext cx="104775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344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6C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381002" y="381000"/>
            <a:ext cx="6858000" cy="6095999"/>
          </a:xfrm>
          <a:prstGeom prst="triangle">
            <a:avLst>
              <a:gd name="adj" fmla="val 50050"/>
            </a:avLst>
          </a:prstGeom>
          <a:solidFill>
            <a:srgbClr val="D55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 flipV="1">
            <a:off x="5714999" y="381000"/>
            <a:ext cx="6858000" cy="6096001"/>
          </a:xfrm>
          <a:prstGeom prst="triangle">
            <a:avLst>
              <a:gd name="adj" fmla="val 50050"/>
            </a:avLst>
          </a:prstGeom>
          <a:solidFill>
            <a:srgbClr val="D35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0" y="3428998"/>
            <a:ext cx="12191999" cy="3429001"/>
          </a:xfrm>
          <a:prstGeom prst="triangle">
            <a:avLst/>
          </a:prstGeom>
          <a:solidFill>
            <a:srgbClr val="D34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75153" y="2028617"/>
            <a:ext cx="244169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麻说</a:t>
            </a:r>
            <a:endParaRPr lang="en-US" altLang="zh-CN" sz="8800" dirty="0" smtClean="0">
              <a:solidFill>
                <a:schemeClr val="bg1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爱情</a:t>
            </a:r>
          </a:p>
        </p:txBody>
      </p:sp>
    </p:spTree>
    <p:extLst>
      <p:ext uri="{BB962C8B-B14F-4D97-AF65-F5344CB8AC3E}">
        <p14:creationId xmlns:p14="http://schemas.microsoft.com/office/powerpoint/2010/main" val="1093937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59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694816" y="524387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爱有一种神奇的能力，就是彼此加冕，让每一个渺小微末的人，</a:t>
            </a:r>
            <a:endParaRPr lang="en-US" altLang="zh-CN" sz="2400" dirty="0" smtClean="0">
              <a:solidFill>
                <a:srgbClr val="D6595A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被定义为别样独特的个体。这加冕没有认证，却极为珍贵。</a:t>
            </a:r>
            <a:endParaRPr lang="en-US" altLang="zh-CN" sz="2400" dirty="0" smtClean="0">
              <a:solidFill>
                <a:srgbClr val="D6595A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 b="13132"/>
          <a:stretch/>
        </p:blipFill>
        <p:spPr>
          <a:xfrm>
            <a:off x="839788" y="692149"/>
            <a:ext cx="10477500" cy="442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56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59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387592" y="5243870"/>
            <a:ext cx="5416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寻找灵魂伴侣，先要丰盈自己的灵魂，</a:t>
            </a:r>
            <a:endParaRPr lang="en-US" altLang="zh-CN" sz="2400" dirty="0" smtClean="0">
              <a:solidFill>
                <a:srgbClr val="D6595A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了解自己灵魂的</a:t>
            </a:r>
            <a:r>
              <a:rPr lang="en-US" altLang="zh-CN" sz="2400" b="1" dirty="0" smtClean="0">
                <a:solidFill>
                  <a:srgbClr val="D6595A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G </a:t>
            </a:r>
            <a:r>
              <a:rPr lang="zh-CN" altLang="en-US" sz="2400" dirty="0" smtClean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点在哪里。</a:t>
            </a:r>
            <a:endParaRPr lang="en-US" altLang="zh-CN" sz="2400" dirty="0" smtClean="0">
              <a:solidFill>
                <a:srgbClr val="D6595A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3" b="25715"/>
          <a:stretch/>
        </p:blipFill>
        <p:spPr>
          <a:xfrm>
            <a:off x="839788" y="672161"/>
            <a:ext cx="10281980" cy="444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8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59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183085" y="1651687"/>
            <a:ext cx="1046440" cy="3554626"/>
            <a:chOff x="10183085" y="1447788"/>
            <a:chExt cx="1046440" cy="3554626"/>
          </a:xfrm>
        </p:grpSpPr>
        <p:sp>
          <p:nvSpPr>
            <p:cNvPr id="10" name="文本框 9"/>
            <p:cNvSpPr txBox="1"/>
            <p:nvPr/>
          </p:nvSpPr>
          <p:spPr>
            <a:xfrm>
              <a:off x="10183085" y="1678427"/>
              <a:ext cx="1046440" cy="3323987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D6595A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越秀恩爱越恩爱，</a:t>
              </a:r>
              <a:endParaRPr lang="en-US" altLang="zh-CN" sz="2800" dirty="0" smtClean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D6595A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 死得快的非真爱。</a:t>
              </a:r>
              <a:endParaRPr lang="en-US" altLang="zh-CN" sz="2800" dirty="0">
                <a:solidFill>
                  <a:srgbClr val="D6595A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0337979" y="1447788"/>
              <a:ext cx="618668" cy="520269"/>
            </a:xfrm>
            <a:prstGeom prst="line">
              <a:avLst/>
            </a:prstGeom>
            <a:ln w="12700">
              <a:solidFill>
                <a:srgbClr val="D659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8611"/>
          <a:stretch/>
        </p:blipFill>
        <p:spPr>
          <a:xfrm>
            <a:off x="857250" y="692150"/>
            <a:ext cx="9091613" cy="53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7E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183085" y="972910"/>
            <a:ext cx="1046440" cy="4912181"/>
            <a:chOff x="10183085" y="1526524"/>
            <a:chExt cx="1046440" cy="4912181"/>
          </a:xfrm>
        </p:grpSpPr>
        <p:sp>
          <p:nvSpPr>
            <p:cNvPr id="10" name="文本框 9"/>
            <p:cNvSpPr txBox="1"/>
            <p:nvPr/>
          </p:nvSpPr>
          <p:spPr>
            <a:xfrm>
              <a:off x="10183085" y="1678427"/>
              <a:ext cx="1046440" cy="4760278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考察一个男人有多少钱，</a:t>
              </a:r>
              <a:endParaRPr lang="en-US" altLang="zh-CN" sz="2800" dirty="0" smtClean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F77E34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不如考察一个男人怎样用钱。</a:t>
              </a:r>
              <a:endParaRPr lang="en-US" altLang="zh-CN" sz="2800" dirty="0">
                <a:solidFill>
                  <a:srgbClr val="F77E34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 flipV="1">
              <a:off x="10359397" y="1526524"/>
              <a:ext cx="693815" cy="303805"/>
            </a:xfrm>
            <a:prstGeom prst="line">
              <a:avLst/>
            </a:prstGeom>
            <a:ln w="12700">
              <a:solidFill>
                <a:srgbClr val="F77E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05" b="7446"/>
          <a:stretch/>
        </p:blipFill>
        <p:spPr>
          <a:xfrm>
            <a:off x="860078" y="726718"/>
            <a:ext cx="9088785" cy="529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026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35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381002" y="381000"/>
            <a:ext cx="6858000" cy="6095999"/>
          </a:xfrm>
          <a:prstGeom prst="triangle">
            <a:avLst>
              <a:gd name="adj" fmla="val 50050"/>
            </a:avLst>
          </a:prstGeom>
          <a:solidFill>
            <a:srgbClr val="FD2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 flipV="1">
            <a:off x="5714999" y="381000"/>
            <a:ext cx="6858000" cy="6096001"/>
          </a:xfrm>
          <a:prstGeom prst="triangle">
            <a:avLst>
              <a:gd name="adj" fmla="val 50050"/>
            </a:avLst>
          </a:prstGeom>
          <a:solidFill>
            <a:srgbClr val="FD1B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0" y="3428998"/>
            <a:ext cx="12191999" cy="3429001"/>
          </a:xfrm>
          <a:prstGeom prst="triangle">
            <a:avLst/>
          </a:prstGeom>
          <a:solidFill>
            <a:srgbClr val="FD0F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75153" y="2028617"/>
            <a:ext cx="244169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麻辣</a:t>
            </a:r>
            <a:endParaRPr lang="en-US" altLang="zh-CN" sz="8800" dirty="0" smtClean="0">
              <a:solidFill>
                <a:schemeClr val="bg1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语丝</a:t>
            </a:r>
          </a:p>
        </p:txBody>
      </p:sp>
    </p:spTree>
    <p:extLst>
      <p:ext uri="{BB962C8B-B14F-4D97-AF65-F5344CB8AC3E}">
        <p14:creationId xmlns:p14="http://schemas.microsoft.com/office/powerpoint/2010/main" val="3083966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21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183085" y="1831224"/>
            <a:ext cx="1046440" cy="3195553"/>
            <a:chOff x="10183085" y="1447788"/>
            <a:chExt cx="1046440" cy="3195553"/>
          </a:xfrm>
        </p:grpSpPr>
        <p:sp>
          <p:nvSpPr>
            <p:cNvPr id="10" name="文本框 9"/>
            <p:cNvSpPr txBox="1"/>
            <p:nvPr/>
          </p:nvSpPr>
          <p:spPr>
            <a:xfrm>
              <a:off x="10183085" y="1678427"/>
              <a:ext cx="1046440" cy="296491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FF2126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体重不管理，</a:t>
              </a:r>
              <a:endParaRPr lang="en-US" altLang="zh-CN" sz="2800" dirty="0" smtClean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FF2126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 何以管理人生。</a:t>
              </a:r>
              <a:endParaRPr lang="en-US" altLang="zh-CN" sz="2800" dirty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0337979" y="1447788"/>
              <a:ext cx="618668" cy="520269"/>
            </a:xfrm>
            <a:prstGeom prst="line">
              <a:avLst/>
            </a:prstGeom>
            <a:ln w="12700">
              <a:solidFill>
                <a:srgbClr val="FF21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7" b="58992"/>
          <a:stretch/>
        </p:blipFill>
        <p:spPr>
          <a:xfrm>
            <a:off x="839787" y="692150"/>
            <a:ext cx="9109075" cy="533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919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21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156490" y="5243870"/>
            <a:ext cx="78790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有那么多人，他们比我们聪明得多，还比我们努力得多，</a:t>
            </a:r>
            <a:endParaRPr lang="en-US" altLang="zh-CN" sz="2400" dirty="0" smtClean="0">
              <a:solidFill>
                <a:srgbClr val="FF2126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而我们资质平庸还在打发时间，真是好可怕！</a:t>
            </a:r>
            <a:endParaRPr lang="en-US" altLang="zh-CN" sz="2400" dirty="0" smtClean="0">
              <a:solidFill>
                <a:srgbClr val="FF2126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5434"/>
          <a:stretch/>
        </p:blipFill>
        <p:spPr>
          <a:xfrm>
            <a:off x="839787" y="692149"/>
            <a:ext cx="10477501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541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C0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381002" y="380999"/>
            <a:ext cx="6858000" cy="6095999"/>
          </a:xfrm>
          <a:prstGeom prst="triangle">
            <a:avLst>
              <a:gd name="adj" fmla="val 50050"/>
            </a:avLst>
          </a:prstGeom>
          <a:solidFill>
            <a:srgbClr val="4AB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 flipV="1">
            <a:off x="5714999" y="381000"/>
            <a:ext cx="6858000" cy="6096001"/>
          </a:xfrm>
          <a:prstGeom prst="triangle">
            <a:avLst>
              <a:gd name="adj" fmla="val 50050"/>
            </a:avLst>
          </a:prstGeom>
          <a:solidFill>
            <a:srgbClr val="47B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0" y="3428998"/>
            <a:ext cx="12191999" cy="3429001"/>
          </a:xfrm>
          <a:prstGeom prst="triangle">
            <a:avLst/>
          </a:prstGeom>
          <a:solidFill>
            <a:srgbClr val="3DA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875153" y="2028617"/>
            <a:ext cx="244169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麻说</a:t>
            </a:r>
            <a:endParaRPr lang="en-US" altLang="zh-CN" sz="8800" dirty="0" smtClean="0">
              <a:solidFill>
                <a:schemeClr val="bg1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青春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790765" y="781235"/>
            <a:ext cx="4039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8C0B1"/>
                </a:solidFill>
              </a:rPr>
              <a:t>https://www.ypppt.com/</a:t>
            </a:r>
            <a:endParaRPr lang="zh-CN" altLang="en-US" dirty="0">
              <a:solidFill>
                <a:srgbClr val="68C0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2683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21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387053" y="5243870"/>
            <a:ext cx="941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对于优秀的人来说，你越是不把自己当回事，别人就越把你当回事；</a:t>
            </a:r>
            <a:endParaRPr lang="en-US" altLang="zh-CN" sz="2400" dirty="0" smtClean="0">
              <a:solidFill>
                <a:srgbClr val="FF2126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你越是把</a:t>
            </a:r>
            <a:r>
              <a:rPr lang="zh-CN" altLang="en-US" sz="2400" dirty="0" smtClean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自己当回事，别人就越不把你当回事。</a:t>
            </a:r>
            <a:endParaRPr lang="en-US" altLang="zh-CN" sz="2400" dirty="0" smtClean="0">
              <a:solidFill>
                <a:srgbClr val="FF2126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0" b="31248"/>
          <a:stretch/>
        </p:blipFill>
        <p:spPr>
          <a:xfrm>
            <a:off x="839788" y="692150"/>
            <a:ext cx="104775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15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21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856870" y="5401597"/>
            <a:ext cx="844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2126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优于别人并不高贵，真正高贵的是优于过去的自己。</a:t>
            </a:r>
            <a:endParaRPr lang="en-US" altLang="zh-CN" sz="2800" dirty="0" smtClean="0">
              <a:solidFill>
                <a:srgbClr val="FF2126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96"/>
          <a:stretch/>
        </p:blipFill>
        <p:spPr>
          <a:xfrm>
            <a:off x="839788" y="692150"/>
            <a:ext cx="10477500" cy="444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94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85" r="24396" b="9358"/>
          <a:stretch/>
        </p:blipFill>
        <p:spPr>
          <a:xfrm>
            <a:off x="1" y="-2"/>
            <a:ext cx="12192000" cy="72426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" y="0"/>
            <a:ext cx="12205718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8824686" y="710549"/>
            <a:ext cx="3032352" cy="0"/>
          </a:xfrm>
          <a:prstGeom prst="line">
            <a:avLst/>
          </a:prstGeom>
          <a:ln>
            <a:solidFill>
              <a:srgbClr val="69C6D7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363393" y="710549"/>
            <a:ext cx="3047464" cy="0"/>
          </a:xfrm>
          <a:prstGeom prst="line">
            <a:avLst/>
          </a:prstGeom>
          <a:ln>
            <a:solidFill>
              <a:srgbClr val="69C6D7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541455" y="418161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69C6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尚黑 G0v1 常规体" pitchFamily="50" charset="-122"/>
                <a:ea typeface="造字工房尚黑 G0v1 常规体" pitchFamily="50" charset="-122"/>
              </a:rPr>
              <a:t>麻</a:t>
            </a:r>
            <a:r>
              <a:rPr lang="zh-CN" altLang="en-US" sz="3200" dirty="0" smtClean="0">
                <a:solidFill>
                  <a:srgbClr val="69C6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尚黑 G0v1 常规体" pitchFamily="50" charset="-122"/>
                <a:ea typeface="造字工房尚黑 G0v1 常规体" pitchFamily="50" charset="-122"/>
              </a:rPr>
              <a:t>宁对“正青春”的我们说</a:t>
            </a:r>
            <a:endParaRPr lang="zh-CN" altLang="en-US" sz="3200" dirty="0">
              <a:solidFill>
                <a:srgbClr val="69C6D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造字工房尚黑 G0v1 常规体" pitchFamily="50" charset="-122"/>
              <a:ea typeface="造字工房尚黑 G0v1 常规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37944" y="1334533"/>
            <a:ext cx="5929828" cy="4573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亲爱的男孩女孩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尽情追寻你喜欢的东西吧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但追寻的过程中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也别忘了偶尔的停步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发现和享受身边细微琐碎的美好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青春是由“试错”和“纠错”组成的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有一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种圆满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也是缺憾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20276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图片 10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56569" y="0"/>
            <a:ext cx="14119560" cy="7096359"/>
          </a:xfrm>
          <a:prstGeom prst="rect">
            <a:avLst/>
          </a:prstGeom>
        </p:spPr>
      </p:pic>
      <p:grpSp>
        <p:nvGrpSpPr>
          <p:cNvPr id="117" name="组合 116"/>
          <p:cNvGrpSpPr/>
          <p:nvPr/>
        </p:nvGrpSpPr>
        <p:grpSpPr>
          <a:xfrm>
            <a:off x="2359435" y="2612007"/>
            <a:ext cx="7473130" cy="1872343"/>
            <a:chOff x="1671096" y="2612007"/>
            <a:chExt cx="7473130" cy="1872343"/>
          </a:xfrm>
        </p:grpSpPr>
        <p:sp>
          <p:nvSpPr>
            <p:cNvPr id="109" name="文本框 108"/>
            <p:cNvSpPr txBox="1"/>
            <p:nvPr/>
          </p:nvSpPr>
          <p:spPr>
            <a:xfrm>
              <a:off x="1671096" y="2824904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感谢麻宁</a:t>
              </a:r>
              <a:endParaRPr lang="zh-CN" altLang="en-US" sz="8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7271883" y="2612007"/>
              <a:ext cx="1872343" cy="1872343"/>
              <a:chOff x="7271883" y="2612007"/>
              <a:chExt cx="1872343" cy="1872343"/>
            </a:xfrm>
          </p:grpSpPr>
          <p:sp>
            <p:nvSpPr>
              <p:cNvPr id="110" name="圆角矩形 109"/>
              <p:cNvSpPr/>
              <p:nvPr/>
            </p:nvSpPr>
            <p:spPr>
              <a:xfrm>
                <a:off x="7271883" y="2612007"/>
                <a:ext cx="1872343" cy="187234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7423224" y="2730024"/>
                <a:ext cx="1569660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dirty="0" smtClean="0">
                    <a:solidFill>
                      <a:srgbClr val="4AB4A0"/>
                    </a:solidFill>
                    <a:latin typeface="造字工房悦圆演示版常规体" pitchFamily="50" charset="-122"/>
                    <a:ea typeface="造字工房悦圆演示版常规体" pitchFamily="50" charset="-122"/>
                  </a:rPr>
                  <a:t>温情</a:t>
                </a:r>
                <a:endParaRPr lang="en-US" altLang="zh-CN" sz="5400" dirty="0" smtClean="0">
                  <a:solidFill>
                    <a:srgbClr val="4AB4A0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  <a:p>
                <a:r>
                  <a:rPr lang="zh-CN" altLang="en-US" sz="5400" dirty="0">
                    <a:solidFill>
                      <a:srgbClr val="4AB4A0"/>
                    </a:solidFill>
                    <a:latin typeface="造字工房悦圆演示版常规体" pitchFamily="50" charset="-122"/>
                    <a:ea typeface="造字工房悦圆演示版常规体" pitchFamily="50" charset="-122"/>
                  </a:rPr>
                  <a:t>打造</a:t>
                </a:r>
              </a:p>
            </p:txBody>
          </p:sp>
        </p:grpSp>
        <p:cxnSp>
          <p:nvCxnSpPr>
            <p:cNvPr id="115" name="直接连接符 114"/>
            <p:cNvCxnSpPr/>
            <p:nvPr/>
          </p:nvCxnSpPr>
          <p:spPr>
            <a:xfrm>
              <a:off x="6411407" y="2612007"/>
              <a:ext cx="0" cy="1872343"/>
            </a:xfrm>
            <a:prstGeom prst="line">
              <a:avLst/>
            </a:prstGeom>
            <a:ln w="381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8379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90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541181" y="5199626"/>
              <a:ext cx="710963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青春就是这样，它</a:t>
              </a:r>
              <a:r>
                <a:rPr lang="zh-CN" altLang="en-US" sz="2800" b="1" dirty="0" smtClean="0">
                  <a:solidFill>
                    <a:srgbClr val="4AB4A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魅 </a:t>
              </a:r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力四射却又残酷不已，</a:t>
              </a:r>
              <a:endParaRPr lang="en-US" altLang="zh-CN" sz="28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而且面对每个人都绝对公平。</a:t>
              </a:r>
              <a:endParaRPr lang="en-US" altLang="zh-CN" sz="2800" dirty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80"/>
          <a:stretch/>
        </p:blipFill>
        <p:spPr>
          <a:xfrm>
            <a:off x="905742" y="693174"/>
            <a:ext cx="10380515" cy="441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96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1127" r="19305" b="23642"/>
          <a:stretch/>
        </p:blipFill>
        <p:spPr>
          <a:xfrm>
            <a:off x="854299" y="695459"/>
            <a:ext cx="9102501" cy="534248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268629" y="1329486"/>
            <a:ext cx="1046440" cy="4199028"/>
            <a:chOff x="10268629" y="1403543"/>
            <a:chExt cx="1046440" cy="4199028"/>
          </a:xfrm>
        </p:grpSpPr>
        <p:sp>
          <p:nvSpPr>
            <p:cNvPr id="10" name="文本框 9"/>
            <p:cNvSpPr txBox="1"/>
            <p:nvPr/>
          </p:nvSpPr>
          <p:spPr>
            <a:xfrm>
              <a:off x="10268629" y="1560439"/>
              <a:ext cx="1046440" cy="404213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青春也许残酷短暂</a:t>
              </a:r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，</a:t>
              </a:r>
              <a:endParaRPr lang="en-US" altLang="zh-CN" sz="28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 但</a:t>
              </a:r>
              <a:r>
                <a:rPr lang="zh-CN" altLang="en-US" sz="2800" dirty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进步可以温暖绵长</a:t>
              </a:r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。</a:t>
              </a:r>
              <a:endParaRPr lang="en-US" altLang="zh-CN" sz="2800" dirty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10383161" y="1403543"/>
              <a:ext cx="618668" cy="520269"/>
            </a:xfrm>
            <a:prstGeom prst="line">
              <a:avLst/>
            </a:prstGeom>
            <a:ln w="12700">
              <a:solidFill>
                <a:srgbClr val="4AB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3691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7" r="1559" b="6090"/>
          <a:stretch/>
        </p:blipFill>
        <p:spPr>
          <a:xfrm>
            <a:off x="839788" y="678427"/>
            <a:ext cx="9130122" cy="5342962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0183085" y="1472151"/>
            <a:ext cx="1046440" cy="3913699"/>
            <a:chOff x="10183085" y="1447788"/>
            <a:chExt cx="1046440" cy="3913699"/>
          </a:xfrm>
        </p:grpSpPr>
        <p:sp>
          <p:nvSpPr>
            <p:cNvPr id="10" name="文本框 9"/>
            <p:cNvSpPr txBox="1"/>
            <p:nvPr/>
          </p:nvSpPr>
          <p:spPr>
            <a:xfrm>
              <a:off x="10183085" y="1678427"/>
              <a:ext cx="1046440" cy="36830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没有</a:t>
              </a:r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人能永远青春，</a:t>
              </a:r>
              <a:endParaRPr lang="en-US" altLang="zh-CN" sz="28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  <a:p>
              <a:r>
                <a:rPr lang="zh-CN" altLang="en-US" sz="2800" dirty="0" smtClean="0">
                  <a:solidFill>
                    <a:srgbClr val="4AB4A0"/>
                  </a:solidFill>
                  <a:latin typeface="国祥手写体" panose="02010609030101010101" pitchFamily="49" charset="-122"/>
                  <a:ea typeface="国祥手写体" panose="02010609030101010101" pitchFamily="49" charset="-122"/>
                </a:rPr>
                <a:t>  但永远有人正青春。</a:t>
              </a:r>
              <a:endParaRPr lang="en-US" altLang="zh-CN" sz="2800" dirty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0337979" y="1447788"/>
              <a:ext cx="618668" cy="520269"/>
            </a:xfrm>
            <a:prstGeom prst="line">
              <a:avLst/>
            </a:prstGeom>
            <a:ln w="12700">
              <a:solidFill>
                <a:srgbClr val="4AB4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3363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B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5" b="42874"/>
          <a:stretch/>
        </p:blipFill>
        <p:spPr>
          <a:xfrm>
            <a:off x="839789" y="692151"/>
            <a:ext cx="10477500" cy="444028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694799" y="524387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也许你不是新闻人，更不是电台主播，但我知道你的青春也一样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是一场盛大直播，每个人都是自己的</a:t>
            </a:r>
            <a:r>
              <a:rPr lang="en-US" altLang="zh-CN" sz="2400" b="1" dirty="0" smtClean="0">
                <a:solidFill>
                  <a:srgbClr val="4AB4A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DJ </a:t>
            </a:r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。</a:t>
            </a:r>
            <a:endParaRPr lang="en-US" altLang="zh-CN" sz="2400" dirty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3457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D5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381002" y="381000"/>
            <a:ext cx="6858000" cy="6095999"/>
          </a:xfrm>
          <a:prstGeom prst="triangle">
            <a:avLst>
              <a:gd name="adj" fmla="val 50050"/>
            </a:avLst>
          </a:prstGeom>
          <a:solidFill>
            <a:srgbClr val="2FC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5400000" flipV="1">
            <a:off x="5714999" y="381000"/>
            <a:ext cx="6858000" cy="6096001"/>
          </a:xfrm>
          <a:prstGeom prst="triangle">
            <a:avLst>
              <a:gd name="adj" fmla="val 50050"/>
            </a:avLst>
          </a:prstGeom>
          <a:solidFill>
            <a:srgbClr val="2BB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0" y="3428998"/>
            <a:ext cx="12191999" cy="3429001"/>
          </a:xfrm>
          <a:prstGeom prst="triangle">
            <a:avLst/>
          </a:prstGeom>
          <a:solidFill>
            <a:srgbClr val="28A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75153" y="2028617"/>
            <a:ext cx="244169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麻说</a:t>
            </a:r>
            <a:endParaRPr lang="en-US" altLang="zh-CN" sz="8800" dirty="0" smtClean="0">
              <a:solidFill>
                <a:schemeClr val="bg1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ctr"/>
            <a:r>
              <a:rPr lang="zh-CN" altLang="en-US" sz="8800" dirty="0">
                <a:solidFill>
                  <a:schemeClr val="bg1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朋友</a:t>
            </a:r>
          </a:p>
        </p:txBody>
      </p:sp>
    </p:spTree>
    <p:extLst>
      <p:ext uri="{BB962C8B-B14F-4D97-AF65-F5344CB8AC3E}">
        <p14:creationId xmlns:p14="http://schemas.microsoft.com/office/powerpoint/2010/main" val="3582851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B6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3888" y="441325"/>
            <a:ext cx="10944225" cy="6321686"/>
            <a:chOff x="623888" y="441325"/>
            <a:chExt cx="10944225" cy="6321686"/>
          </a:xfrm>
        </p:grpSpPr>
        <p:sp>
          <p:nvSpPr>
            <p:cNvPr id="7" name="流程图: 过程 6"/>
            <p:cNvSpPr/>
            <p:nvPr/>
          </p:nvSpPr>
          <p:spPr>
            <a:xfrm rot="10800000">
              <a:off x="749301" y="5544455"/>
              <a:ext cx="10693399" cy="121855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50 h 10050"/>
                <a:gd name="connsiteX1" fmla="*/ 5105 w 10000"/>
                <a:gd name="connsiteY1" fmla="*/ 0 h 10050"/>
                <a:gd name="connsiteX2" fmla="*/ 10000 w 10000"/>
                <a:gd name="connsiteY2" fmla="*/ 50 h 10050"/>
                <a:gd name="connsiteX3" fmla="*/ 10000 w 10000"/>
                <a:gd name="connsiteY3" fmla="*/ 10050 h 10050"/>
                <a:gd name="connsiteX4" fmla="*/ 0 w 10000"/>
                <a:gd name="connsiteY4" fmla="*/ 10050 h 10050"/>
                <a:gd name="connsiteX5" fmla="*/ 0 w 10000"/>
                <a:gd name="connsiteY5" fmla="*/ 50 h 1005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4837 w 10000"/>
                <a:gd name="connsiteY1" fmla="*/ 3769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1612" y="1256"/>
                    <a:pt x="2996" y="3568"/>
                    <a:pt x="4837" y="3769"/>
                  </a:cubicBezTo>
                  <a:cubicBezTo>
                    <a:pt x="6826" y="3518"/>
                    <a:pt x="8279" y="1256"/>
                    <a:pt x="10000" y="0"/>
                  </a:cubicBez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23888" y="441325"/>
              <a:ext cx="10944225" cy="5832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39788" y="5285971"/>
            <a:ext cx="104775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4AB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国祥手写体" panose="02010609030101010101" pitchFamily="49" charset="-122"/>
                <a:ea typeface="国祥手写体" panose="02010609030101010101" pitchFamily="49" charset="-122"/>
              </a:rPr>
              <a:t> </a:t>
            </a:r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闺蜜的数量在精不在多，三五个足以，但不同的闺蜜，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  <a:p>
            <a:pPr algn="r"/>
            <a:r>
              <a:rPr lang="zh-CN" altLang="en-US" sz="2400" dirty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身份</a:t>
            </a:r>
            <a:r>
              <a:rPr lang="zh-CN" altLang="en-US" sz="2400" dirty="0" smtClean="0">
                <a:solidFill>
                  <a:srgbClr val="4AB4A0"/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定位和角色区隔其实大有不同。</a:t>
            </a:r>
            <a:endParaRPr lang="en-US" altLang="zh-CN" sz="2400" dirty="0" smtClean="0">
              <a:solidFill>
                <a:srgbClr val="4AB4A0"/>
              </a:solidFill>
              <a:latin typeface="国祥手写体" panose="02010609030101010101" pitchFamily="49" charset="-122"/>
              <a:ea typeface="国祥手写体" panose="02010609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11088" b="31098"/>
          <a:stretch/>
        </p:blipFill>
        <p:spPr>
          <a:xfrm>
            <a:off x="839788" y="692151"/>
            <a:ext cx="10480161" cy="415030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270105" y="490332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国祥手写体" panose="02010609030101010101" pitchFamily="49" charset="-122"/>
                <a:ea typeface="国祥手写体" panose="02010609030101010101" pitchFamily="49" charset="-122"/>
              </a:rPr>
              <a:t>闺蜜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95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2715</TotalTime>
  <Words>784</Words>
  <Application>Microsoft Office PowerPoint</Application>
  <PresentationFormat>宽屏</PresentationFormat>
  <Paragraphs>100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48" baseType="lpstr">
      <vt:lpstr>Meiryo</vt:lpstr>
      <vt:lpstr>方正静蕾简体</vt:lpstr>
      <vt:lpstr>国祥手写体</vt:lpstr>
      <vt:lpstr>华文细黑</vt:lpstr>
      <vt:lpstr>宋体</vt:lpstr>
      <vt:lpstr>微软雅黑</vt:lpstr>
      <vt:lpstr>造字工房尚黑 G0v1 常规体</vt:lpstr>
      <vt:lpstr>造字工房悦圆演示版常规体</vt:lpstr>
      <vt:lpstr>Arial</vt:lpstr>
      <vt:lpstr>Calibri</vt:lpstr>
      <vt:lpstr>Calibri Light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72</cp:revision>
  <dcterms:created xsi:type="dcterms:W3CDTF">2014-09-04T05:53:40Z</dcterms:created>
  <dcterms:modified xsi:type="dcterms:W3CDTF">2021-04-14T11:37:32Z</dcterms:modified>
</cp:coreProperties>
</file>