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8" r:id="rId2"/>
  </p:sldMasterIdLst>
  <p:notesMasterIdLst>
    <p:notesMasterId r:id="rId26"/>
  </p:notesMasterIdLst>
  <p:handoutMasterIdLst>
    <p:handoutMasterId r:id="rId27"/>
  </p:handoutMasterIdLst>
  <p:sldIdLst>
    <p:sldId id="266" r:id="rId3"/>
    <p:sldId id="267" r:id="rId4"/>
    <p:sldId id="268" r:id="rId5"/>
    <p:sldId id="269" r:id="rId6"/>
    <p:sldId id="270" r:id="rId7"/>
    <p:sldId id="272" r:id="rId8"/>
    <p:sldId id="271" r:id="rId9"/>
    <p:sldId id="273" r:id="rId10"/>
    <p:sldId id="276" r:id="rId11"/>
    <p:sldId id="274" r:id="rId12"/>
    <p:sldId id="275" r:id="rId13"/>
    <p:sldId id="277" r:id="rId14"/>
    <p:sldId id="279" r:id="rId15"/>
    <p:sldId id="278" r:id="rId16"/>
    <p:sldId id="280" r:id="rId17"/>
    <p:sldId id="281" r:id="rId18"/>
    <p:sldId id="282" r:id="rId19"/>
    <p:sldId id="283" r:id="rId20"/>
    <p:sldId id="286" r:id="rId21"/>
    <p:sldId id="284" r:id="rId22"/>
    <p:sldId id="285" r:id="rId23"/>
    <p:sldId id="287" r:id="rId24"/>
    <p:sldId id="288"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C23E"/>
    <a:srgbClr val="F4B13C"/>
    <a:srgbClr val="E71F19"/>
    <a:srgbClr val="F67809"/>
    <a:srgbClr val="E77544"/>
    <a:srgbClr val="E61D18"/>
    <a:srgbClr val="B92422"/>
    <a:srgbClr val="F6DAB0"/>
    <a:srgbClr val="FAEBBC"/>
    <a:srgbClr val="F6F0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2021/4/24</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3704585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2021/4/24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782226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169035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rgbClr val="FAEBBC"/>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8407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7295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7178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7319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62949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50939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9224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71526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75673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73923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bg>
      <p:bgPr>
        <a:solidFill>
          <a:srgbClr val="FAEBBC"/>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rot="10800000">
            <a:off x="0" y="0"/>
            <a:ext cx="12192000" cy="68580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2021/4/24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223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rgbClr val="FAEBBC"/>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bg>
      <p:bgPr>
        <a:solidFill>
          <a:srgbClr val="F6DAB0"/>
        </a:solidFill>
        <a:effectLst/>
      </p:bgPr>
    </p:bg>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385394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407788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dirty="0" smtClean="0"/>
              <a:t>单击此处编辑母版标题样式</a:t>
            </a:r>
            <a:endParaRPr lang="zh-CN" altLang="en-US" dirty="0"/>
          </a:p>
        </p:txBody>
      </p:sp>
      <p:sp>
        <p:nvSpPr>
          <p:cNvPr id="4" name="矩形 3"/>
          <p:cNvSpPr/>
          <p:nvPr userDrawn="1"/>
        </p:nvSpPr>
        <p:spPr>
          <a:xfrm>
            <a:off x="8134110" y="6463780"/>
            <a:ext cx="966254" cy="230832"/>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a:t>
            </a:r>
            <a:r>
              <a:rPr lang="en-US" altLang="zh-CN" sz="100" dirty="0">
                <a:solidFill>
                  <a:prstClr val="white"/>
                </a:solidFill>
                <a:ea typeface="宋体"/>
              </a:rPr>
              <a:t>www.1ppt.com/tubiao/      </a:t>
            </a:r>
          </a:p>
          <a:p>
            <a:pPr defTabSz="914400"/>
            <a:r>
              <a:rPr lang="zh-CN" altLang="en-US" sz="100" dirty="0">
                <a:solidFill>
                  <a:prstClr val="white"/>
                </a:solidFill>
                <a:ea typeface="宋体"/>
              </a:rPr>
              <a:t>精美</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PPT</a:t>
            </a:r>
            <a:r>
              <a:rPr lang="zh-CN" altLang="en-US" sz="100" dirty="0">
                <a:solidFill>
                  <a:prstClr val="white"/>
                </a:solidFill>
                <a:ea typeface="宋体"/>
              </a:rPr>
              <a:t>课件：</a:t>
            </a:r>
            <a:r>
              <a:rPr lang="en-US" altLang="zh-CN" sz="100" dirty="0">
                <a:solidFill>
                  <a:prstClr val="white"/>
                </a:solidFill>
                <a:ea typeface="宋体"/>
              </a:rPr>
              <a:t>www.1ppt.com/kejian/             </a:t>
            </a:r>
            <a:r>
              <a:rPr lang="zh-CN" altLang="en-US" sz="100" dirty="0">
                <a:solidFill>
                  <a:prstClr val="white"/>
                </a:solidFill>
                <a:ea typeface="宋体"/>
              </a:rPr>
              <a:t>字体下载：</a:t>
            </a:r>
            <a:r>
              <a:rPr lang="en-US" altLang="zh-CN" sz="100" dirty="0">
                <a:solidFill>
                  <a:prstClr val="white"/>
                </a:solidFill>
                <a:ea typeface="宋体"/>
              </a:rPr>
              <a:t>www.1ppt.com/ziti/</a:t>
            </a:r>
          </a:p>
          <a:p>
            <a:pPr defTabSz="914400"/>
            <a:r>
              <a:rPr lang="zh-CN" altLang="en-US" sz="100" dirty="0">
                <a:solidFill>
                  <a:prstClr val="white"/>
                </a:solidFill>
                <a:ea typeface="宋体"/>
              </a:rPr>
              <a:t>工作总结</a:t>
            </a:r>
            <a:r>
              <a:rPr lang="en-US" altLang="zh-CN" sz="100" dirty="0">
                <a:solidFill>
                  <a:prstClr val="white"/>
                </a:solidFill>
                <a:ea typeface="宋体"/>
              </a:rPr>
              <a:t>PPT</a:t>
            </a:r>
            <a:r>
              <a:rPr lang="zh-CN" altLang="en-US" sz="100" dirty="0">
                <a:solidFill>
                  <a:prstClr val="white"/>
                </a:solidFill>
                <a:ea typeface="宋体"/>
              </a:rPr>
              <a:t>：</a:t>
            </a:r>
            <a:r>
              <a:rPr lang="en-US" altLang="zh-CN" sz="100" dirty="0">
                <a:solidFill>
                  <a:prstClr val="white"/>
                </a:solidFill>
                <a:ea typeface="宋体"/>
              </a:rPr>
              <a:t>www.1ppt.com/xiazai/zongjie/ </a:t>
            </a:r>
            <a:r>
              <a:rPr lang="zh-CN" altLang="en-US" sz="100" dirty="0">
                <a:solidFill>
                  <a:prstClr val="white"/>
                </a:solidFill>
                <a:ea typeface="宋体"/>
              </a:rPr>
              <a:t>工作计划：</a:t>
            </a:r>
            <a:r>
              <a:rPr lang="en-US" altLang="zh-CN" sz="100" dirty="0">
                <a:solidFill>
                  <a:prstClr val="white"/>
                </a:solidFill>
                <a:ea typeface="宋体"/>
              </a:rPr>
              <a:t>www.1ppt.com/xiazai/jihua/</a:t>
            </a:r>
          </a:p>
          <a:p>
            <a:pPr defTabSz="914400"/>
            <a:r>
              <a:rPr lang="zh-CN" altLang="en-US" sz="100" dirty="0">
                <a:solidFill>
                  <a:prstClr val="white"/>
                </a:solidFill>
                <a:ea typeface="宋体"/>
              </a:rPr>
              <a:t>商务</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www.1ppt.com/moban/shangwu/  </a:t>
            </a:r>
            <a:r>
              <a:rPr lang="zh-CN" altLang="en-US" sz="100" dirty="0">
                <a:solidFill>
                  <a:prstClr val="white"/>
                </a:solidFill>
                <a:ea typeface="宋体"/>
              </a:rPr>
              <a:t>个人简历</a:t>
            </a:r>
            <a:r>
              <a:rPr lang="en-US" altLang="zh-CN" sz="100" dirty="0">
                <a:solidFill>
                  <a:prstClr val="white"/>
                </a:solidFill>
                <a:ea typeface="宋体"/>
              </a:rPr>
              <a:t>PPT</a:t>
            </a:r>
            <a:r>
              <a:rPr lang="zh-CN" altLang="en-US" sz="100" dirty="0">
                <a:solidFill>
                  <a:prstClr val="white"/>
                </a:solidFill>
                <a:ea typeface="宋体"/>
              </a:rPr>
              <a:t>：</a:t>
            </a:r>
            <a:r>
              <a:rPr lang="en-US" altLang="zh-CN" sz="100" dirty="0">
                <a:solidFill>
                  <a:prstClr val="white"/>
                </a:solidFill>
                <a:ea typeface="宋体"/>
              </a:rPr>
              <a:t>www.1ppt.com/xiazai/jianli/  </a:t>
            </a:r>
          </a:p>
          <a:p>
            <a:pPr defTabSz="914400"/>
            <a:r>
              <a:rPr lang="zh-CN" altLang="en-US" sz="100" dirty="0">
                <a:solidFill>
                  <a:prstClr val="white"/>
                </a:solidFill>
                <a:ea typeface="宋体"/>
              </a:rPr>
              <a:t>毕业答辩</a:t>
            </a:r>
            <a:r>
              <a:rPr lang="en-US" altLang="zh-CN" sz="100" dirty="0">
                <a:solidFill>
                  <a:prstClr val="white"/>
                </a:solidFill>
                <a:ea typeface="宋体"/>
              </a:rPr>
              <a:t>PPT</a:t>
            </a:r>
            <a:r>
              <a:rPr lang="zh-CN" altLang="en-US" sz="100" dirty="0">
                <a:solidFill>
                  <a:prstClr val="white"/>
                </a:solidFill>
                <a:ea typeface="宋体"/>
              </a:rPr>
              <a:t>：</a:t>
            </a:r>
            <a:r>
              <a:rPr lang="en-US" altLang="zh-CN" sz="100" dirty="0">
                <a:solidFill>
                  <a:prstClr val="white"/>
                </a:solidFill>
                <a:ea typeface="宋体"/>
              </a:rPr>
              <a:t>www.1ppt.com/xiazai/dabian/  </a:t>
            </a:r>
            <a:r>
              <a:rPr lang="zh-CN" altLang="en-US" sz="100" dirty="0">
                <a:solidFill>
                  <a:prstClr val="white"/>
                </a:solidFill>
                <a:ea typeface="宋体"/>
              </a:rPr>
              <a:t>工作汇报</a:t>
            </a:r>
            <a:r>
              <a:rPr lang="en-US" altLang="zh-CN" sz="100" dirty="0">
                <a:solidFill>
                  <a:prstClr val="white"/>
                </a:solidFill>
                <a:ea typeface="宋体"/>
              </a:rPr>
              <a:t>PPT</a:t>
            </a:r>
            <a:r>
              <a:rPr lang="zh-CN" altLang="en-US" sz="100" dirty="0">
                <a:solidFill>
                  <a:prstClr val="white"/>
                </a:solidFill>
                <a:ea typeface="宋体"/>
              </a:rPr>
              <a:t>：</a:t>
            </a:r>
            <a:r>
              <a:rPr lang="en-US" altLang="zh-CN" sz="100" dirty="0">
                <a:solidFill>
                  <a:prstClr val="white"/>
                </a:solidFill>
                <a:ea typeface="宋体"/>
              </a:rPr>
              <a:t>www.1ppt.com/xiazai/huibao/    </a:t>
            </a:r>
          </a:p>
          <a:p>
            <a:pPr defTabSz="914400"/>
            <a:r>
              <a:rPr lang="en-US" altLang="zh-CN" sz="100" dirty="0">
                <a:solidFill>
                  <a:prstClr val="white"/>
                </a:solidFill>
                <a:ea typeface="宋体"/>
              </a:rPr>
              <a:t> </a:t>
            </a:r>
          </a:p>
        </p:txBody>
      </p:sp>
    </p:spTree>
    <p:extLst>
      <p:ext uri="{BB962C8B-B14F-4D97-AF65-F5344CB8AC3E}">
        <p14:creationId xmlns:p14="http://schemas.microsoft.com/office/powerpoint/2010/main" val="12275851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16E5758D-A3C3-4E88-8AC0-22500507BD7E}" type="datetimeFigureOut">
              <a:rPr lang="zh-CN" altLang="en-US" smtClean="0">
                <a:solidFill>
                  <a:prstClr val="black">
                    <a:tint val="75000"/>
                  </a:prstClr>
                </a:solidFill>
              </a:rPr>
              <a:pPr defTabSz="914400"/>
              <a:t>2021/4/24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AA4E786F-588D-4932-A7B2-AE3451FA4ACA}"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86722997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3.png"/><Relationship Id="rId4" Type="http://schemas.openxmlformats.org/officeDocument/2006/relationships/image" Target="../media/image42.png"/></Relationships>
</file>

<file path=ppt/slides/_rels/slide2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a:srcRect/>
          <a:stretch>
            <a:fillRect/>
          </a:stretch>
        </p:blipFill>
        <p:spPr>
          <a:xfrm>
            <a:off x="10859" y="0"/>
            <a:ext cx="12181141" cy="6134670"/>
          </a:xfrm>
          <a:prstGeom prst="rect">
            <a:avLst/>
          </a:prstGeom>
        </p:spPr>
      </p:pic>
      <p:pic>
        <p:nvPicPr>
          <p:cNvPr id="2" name="图片 1"/>
          <p:cNvPicPr>
            <a:picLocks noChangeAspect="1"/>
          </p:cNvPicPr>
          <p:nvPr/>
        </p:nvPicPr>
        <p:blipFill rotWithShape="1">
          <a:blip r:embed="rId3"/>
          <a:srcRect/>
          <a:stretch>
            <a:fillRect/>
          </a:stretch>
        </p:blipFill>
        <p:spPr>
          <a:xfrm>
            <a:off x="2858901" y="723330"/>
            <a:ext cx="6293224" cy="2942803"/>
          </a:xfrm>
          <a:prstGeom prst="rect">
            <a:avLst/>
          </a:prstGeom>
        </p:spPr>
      </p:pic>
      <p:pic>
        <p:nvPicPr>
          <p:cNvPr id="11" name="图片 10"/>
          <p:cNvPicPr>
            <a:picLocks noChangeAspect="1"/>
          </p:cNvPicPr>
          <p:nvPr/>
        </p:nvPicPr>
        <p:blipFill>
          <a:blip r:embed="rId4"/>
          <a:stretch>
            <a:fillRect/>
          </a:stretch>
        </p:blipFill>
        <p:spPr>
          <a:xfrm>
            <a:off x="2113384" y="3915197"/>
            <a:ext cx="7562321" cy="294280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400" advTm="3000">
        <p14:ripple/>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9"/>
                                        </p:tgtEl>
                                      </p:cBhvr>
                                    </p:animEffect>
                                    <p:animScale>
                                      <p:cBhvr>
                                        <p:cTn id="7" dur="250" autoRev="1" fill="hold"/>
                                        <p:tgtEl>
                                          <p:spTgt spid="9"/>
                                        </p:tgtEl>
                                      </p:cBhvr>
                                      <p:by x="105000" y="105000"/>
                                    </p:animScale>
                                  </p:childTnLst>
                                </p:cTn>
                              </p:par>
                              <p:par>
                                <p:cTn id="8" presetID="32" presetClass="emph" presetSubtype="0" fill="hold" nodeType="withEffect">
                                  <p:stCondLst>
                                    <p:cond delay="0"/>
                                  </p:stCondLst>
                                  <p:childTnLst>
                                    <p:animRot by="120000">
                                      <p:cBhvr>
                                        <p:cTn id="9" dur="100" fill="hold">
                                          <p:stCondLst>
                                            <p:cond delay="0"/>
                                          </p:stCondLst>
                                        </p:cTn>
                                        <p:tgtEl>
                                          <p:spTgt spid="11"/>
                                        </p:tgtEl>
                                        <p:attrNameLst>
                                          <p:attrName>r</p:attrName>
                                        </p:attrNameLst>
                                      </p:cBhvr>
                                    </p:animRot>
                                    <p:animRot by="-240000">
                                      <p:cBhvr>
                                        <p:cTn id="10" dur="200" fill="hold">
                                          <p:stCondLst>
                                            <p:cond delay="200"/>
                                          </p:stCondLst>
                                        </p:cTn>
                                        <p:tgtEl>
                                          <p:spTgt spid="11"/>
                                        </p:tgtEl>
                                        <p:attrNameLst>
                                          <p:attrName>r</p:attrName>
                                        </p:attrNameLst>
                                      </p:cBhvr>
                                    </p:animRot>
                                    <p:animRot by="240000">
                                      <p:cBhvr>
                                        <p:cTn id="11" dur="200" fill="hold">
                                          <p:stCondLst>
                                            <p:cond delay="400"/>
                                          </p:stCondLst>
                                        </p:cTn>
                                        <p:tgtEl>
                                          <p:spTgt spid="11"/>
                                        </p:tgtEl>
                                        <p:attrNameLst>
                                          <p:attrName>r</p:attrName>
                                        </p:attrNameLst>
                                      </p:cBhvr>
                                    </p:animRot>
                                    <p:animRot by="-240000">
                                      <p:cBhvr>
                                        <p:cTn id="12" dur="200" fill="hold">
                                          <p:stCondLst>
                                            <p:cond delay="600"/>
                                          </p:stCondLst>
                                        </p:cTn>
                                        <p:tgtEl>
                                          <p:spTgt spid="11"/>
                                        </p:tgtEl>
                                        <p:attrNameLst>
                                          <p:attrName>r</p:attrName>
                                        </p:attrNameLst>
                                      </p:cBhvr>
                                    </p:animRot>
                                    <p:animRot by="120000">
                                      <p:cBhvr>
                                        <p:cTn id="13" dur="200" fill="hold">
                                          <p:stCondLst>
                                            <p:cond delay="800"/>
                                          </p:stCondLst>
                                        </p:cTn>
                                        <p:tgtEl>
                                          <p:spTgt spid="11"/>
                                        </p:tgtEl>
                                        <p:attrNameLst>
                                          <p:attrName>r</p:attrName>
                                        </p:attrNameLst>
                                      </p:cBhvr>
                                    </p:animRot>
                                  </p:childTnLst>
                                </p:cTn>
                              </p:par>
                              <p:par>
                                <p:cTn id="14" presetID="53" presetClass="entr" presetSubtype="16" fill="hold" nodeType="withEffect">
                                  <p:stCondLst>
                                    <p:cond delay="50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lvl="0" defTabSz="1219200"/>
              <a:r>
                <a:rPr lang="zh-CN" altLang="en-US" sz="2400" b="1" kern="0" dirty="0">
                  <a:ln w="3175">
                    <a:noFill/>
                  </a:ln>
                  <a:solidFill>
                    <a:prstClr val="white"/>
                  </a:solidFill>
                  <a:cs typeface="+mn-ea"/>
                  <a:sym typeface="+mn-lt"/>
                </a:rPr>
                <a:t>辛勤的劳动者</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7" name="Text Box 6"/>
          <p:cNvSpPr txBox="1">
            <a:spLocks noChangeArrowheads="1"/>
          </p:cNvSpPr>
          <p:nvPr/>
        </p:nvSpPr>
        <p:spPr bwMode="auto">
          <a:xfrm>
            <a:off x="1467135" y="1909519"/>
            <a:ext cx="2688610" cy="78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sz="1600">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dirty="0">
                <a:latin typeface="+mn-lt"/>
                <a:ea typeface="+mn-ea"/>
                <a:sym typeface="+mn-lt"/>
              </a:rPr>
              <a:t>交警叔叔不管刮风还是下雨都会坚守在自己的岗位上。</a:t>
            </a:r>
            <a:endParaRPr lang="en-US" altLang="zh-CN" dirty="0">
              <a:latin typeface="+mn-lt"/>
              <a:ea typeface="+mn-ea"/>
              <a:sym typeface="+mn-lt"/>
            </a:endParaRPr>
          </a:p>
        </p:txBody>
      </p:sp>
      <p:sp>
        <p:nvSpPr>
          <p:cNvPr id="8" name="Text Box 6"/>
          <p:cNvSpPr txBox="1">
            <a:spLocks noChangeArrowheads="1"/>
          </p:cNvSpPr>
          <p:nvPr/>
        </p:nvSpPr>
        <p:spPr bwMode="auto">
          <a:xfrm>
            <a:off x="7980313" y="4615059"/>
            <a:ext cx="2590800" cy="786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sz="1600">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dirty="0">
                <a:latin typeface="+mn-lt"/>
                <a:ea typeface="+mn-ea"/>
                <a:sym typeface="+mn-lt"/>
              </a:rPr>
              <a:t>如果没有开车的司机伯伯，人们哪也去不了。</a:t>
            </a:r>
            <a:endParaRPr lang="en-US" altLang="zh-CN" dirty="0">
              <a:latin typeface="+mn-lt"/>
              <a:ea typeface="+mn-ea"/>
              <a:sym typeface="+mn-lt"/>
            </a:endParaRPr>
          </a:p>
        </p:txBody>
      </p:sp>
      <p:pic>
        <p:nvPicPr>
          <p:cNvPr id="9" name="图片 8"/>
          <p:cNvPicPr>
            <a:picLocks noChangeAspect="1"/>
          </p:cNvPicPr>
          <p:nvPr/>
        </p:nvPicPr>
        <p:blipFill>
          <a:blip r:embed="rId2"/>
          <a:stretch>
            <a:fillRect/>
          </a:stretch>
        </p:blipFill>
        <p:spPr>
          <a:xfrm>
            <a:off x="6731975" y="622326"/>
            <a:ext cx="5460025" cy="3545376"/>
          </a:xfrm>
          <a:prstGeom prst="rect">
            <a:avLst/>
          </a:prstGeom>
        </p:spPr>
      </p:pic>
      <p:pic>
        <p:nvPicPr>
          <p:cNvPr id="12" name="图片 11"/>
          <p:cNvPicPr>
            <a:picLocks noChangeAspect="1"/>
          </p:cNvPicPr>
          <p:nvPr/>
        </p:nvPicPr>
        <p:blipFill rotWithShape="1">
          <a:blip r:embed="rId3"/>
          <a:srcRect/>
          <a:stretch>
            <a:fillRect/>
          </a:stretch>
        </p:blipFill>
        <p:spPr>
          <a:xfrm>
            <a:off x="1214081" y="3262592"/>
            <a:ext cx="2718073" cy="3098042"/>
          </a:xfrm>
          <a:prstGeom prst="rect">
            <a:avLst/>
          </a:prstGeom>
        </p:spPr>
      </p:pic>
      <p:pic>
        <p:nvPicPr>
          <p:cNvPr id="13" name="图片 12"/>
          <p:cNvPicPr>
            <a:picLocks noChangeAspect="1"/>
          </p:cNvPicPr>
          <p:nvPr/>
        </p:nvPicPr>
        <p:blipFill rotWithShape="1">
          <a:blip r:embed="rId4"/>
          <a:srcRect/>
          <a:stretch>
            <a:fillRect/>
          </a:stretch>
        </p:blipFill>
        <p:spPr>
          <a:xfrm>
            <a:off x="3932154" y="2682671"/>
            <a:ext cx="1910686" cy="309804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500"/>
                            </p:stCondLst>
                            <p:childTnLst>
                              <p:par>
                                <p:cTn id="16" presetID="3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800" decel="100000"/>
                                        <p:tgtEl>
                                          <p:spTgt spid="7"/>
                                        </p:tgtEl>
                                      </p:cBhvr>
                                    </p:animEffect>
                                    <p:anim calcmode="lin" valueType="num">
                                      <p:cBhvr>
                                        <p:cTn id="19" dur="800" decel="100000" fill="hold"/>
                                        <p:tgtEl>
                                          <p:spTgt spid="7"/>
                                        </p:tgtEl>
                                        <p:attrNameLst>
                                          <p:attrName>style.rotation</p:attrName>
                                        </p:attrNameLst>
                                      </p:cBhvr>
                                      <p:tavLst>
                                        <p:tav tm="0">
                                          <p:val>
                                            <p:fltVal val="-90"/>
                                          </p:val>
                                        </p:tav>
                                        <p:tav tm="100000">
                                          <p:val>
                                            <p:fltVal val="0"/>
                                          </p:val>
                                        </p:tav>
                                      </p:tavLst>
                                    </p:anim>
                                    <p:anim calcmode="lin" valueType="num">
                                      <p:cBhvr>
                                        <p:cTn id="20" dur="800" decel="100000" fill="hold"/>
                                        <p:tgtEl>
                                          <p:spTgt spid="7"/>
                                        </p:tgtEl>
                                        <p:attrNameLst>
                                          <p:attrName>ppt_x</p:attrName>
                                        </p:attrNameLst>
                                      </p:cBhvr>
                                      <p:tavLst>
                                        <p:tav tm="0">
                                          <p:val>
                                            <p:strVal val="#ppt_x+0.4"/>
                                          </p:val>
                                        </p:tav>
                                        <p:tav tm="100000">
                                          <p:val>
                                            <p:strVal val="#ppt_x-0.05"/>
                                          </p:val>
                                        </p:tav>
                                      </p:tavLst>
                                    </p:anim>
                                    <p:anim calcmode="lin" valueType="num">
                                      <p:cBhvr>
                                        <p:cTn id="21" dur="800" decel="100000" fill="hold"/>
                                        <p:tgtEl>
                                          <p:spTgt spid="7"/>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24" fill="hold">
                            <p:stCondLst>
                              <p:cond delay="1500"/>
                            </p:stCondLst>
                            <p:childTnLst>
                              <p:par>
                                <p:cTn id="25" presetID="3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800" decel="100000"/>
                                        <p:tgtEl>
                                          <p:spTgt spid="8"/>
                                        </p:tgtEl>
                                      </p:cBhvr>
                                    </p:animEffect>
                                    <p:anim calcmode="lin" valueType="num">
                                      <p:cBhvr>
                                        <p:cTn id="28" dur="800" decel="100000" fill="hold"/>
                                        <p:tgtEl>
                                          <p:spTgt spid="8"/>
                                        </p:tgtEl>
                                        <p:attrNameLst>
                                          <p:attrName>style.rotation</p:attrName>
                                        </p:attrNameLst>
                                      </p:cBhvr>
                                      <p:tavLst>
                                        <p:tav tm="0">
                                          <p:val>
                                            <p:fltVal val="-90"/>
                                          </p:val>
                                        </p:tav>
                                        <p:tav tm="100000">
                                          <p:val>
                                            <p:fltVal val="0"/>
                                          </p:val>
                                        </p:tav>
                                      </p:tavLst>
                                    </p:anim>
                                    <p:anim calcmode="lin" valueType="num">
                                      <p:cBhvr>
                                        <p:cTn id="29" dur="800" decel="100000" fill="hold"/>
                                        <p:tgtEl>
                                          <p:spTgt spid="8"/>
                                        </p:tgtEl>
                                        <p:attrNameLst>
                                          <p:attrName>ppt_x</p:attrName>
                                        </p:attrNameLst>
                                      </p:cBhvr>
                                      <p:tavLst>
                                        <p:tav tm="0">
                                          <p:val>
                                            <p:strVal val="#ppt_x+0.4"/>
                                          </p:val>
                                        </p:tav>
                                        <p:tav tm="100000">
                                          <p:val>
                                            <p:strVal val="#ppt_x-0.05"/>
                                          </p:val>
                                        </p:tav>
                                      </p:tavLst>
                                    </p:anim>
                                    <p:anim calcmode="lin" valueType="num">
                                      <p:cBhvr>
                                        <p:cTn id="30" dur="800" decel="100000" fill="hold"/>
                                        <p:tgtEl>
                                          <p:spTgt spid="8"/>
                                        </p:tgtEl>
                                        <p:attrNameLst>
                                          <p:attrName>ppt_y</p:attrName>
                                        </p:attrNameLst>
                                      </p:cBhvr>
                                      <p:tavLst>
                                        <p:tav tm="0">
                                          <p:val>
                                            <p:strVal val="#ppt_y-0.4"/>
                                          </p:val>
                                        </p:tav>
                                        <p:tav tm="100000">
                                          <p:val>
                                            <p:strVal val="#ppt_y+0.1"/>
                                          </p:val>
                                        </p:tav>
                                      </p:tavLst>
                                    </p:anim>
                                    <p:anim calcmode="lin" valueType="num">
                                      <p:cBhvr>
                                        <p:cTn id="3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3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par>
                                <p:cTn id="33" presetID="53" presetClass="entr" presetSubtype="16"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a:srcRect/>
          <a:stretch>
            <a:fillRect/>
          </a:stretch>
        </p:blipFill>
        <p:spPr>
          <a:xfrm>
            <a:off x="0" y="526374"/>
            <a:ext cx="12192000" cy="6183395"/>
          </a:xfrm>
          <a:prstGeom prst="rect">
            <a:avLst/>
          </a:prstGeom>
        </p:spPr>
      </p:pic>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lvl="0" defTabSz="1219200"/>
              <a:r>
                <a:rPr lang="zh-CN" altLang="en-US" sz="2400" b="1" kern="0" dirty="0">
                  <a:ln w="3175">
                    <a:noFill/>
                  </a:ln>
                  <a:solidFill>
                    <a:prstClr val="white"/>
                  </a:solidFill>
                  <a:cs typeface="+mn-ea"/>
                  <a:sym typeface="+mn-lt"/>
                </a:rPr>
                <a:t>辛勤的劳动者</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7" name="Text Box 6"/>
          <p:cNvSpPr txBox="1">
            <a:spLocks noChangeArrowheads="1"/>
          </p:cNvSpPr>
          <p:nvPr/>
        </p:nvSpPr>
        <p:spPr bwMode="auto">
          <a:xfrm>
            <a:off x="2920621" y="2075596"/>
            <a:ext cx="6782937" cy="498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sz="1600">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sz="2000" dirty="0">
                <a:latin typeface="+mn-lt"/>
                <a:ea typeface="+mn-ea"/>
                <a:sym typeface="+mn-lt"/>
              </a:rPr>
              <a:t>田野里的农民伯伯晒着火辣辣的太阳，流着汗辛勤地劳作。</a:t>
            </a:r>
            <a:endParaRPr lang="en-US" altLang="zh-CN" sz="2000" dirty="0">
              <a:latin typeface="+mn-lt"/>
              <a:ea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3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800" decel="100000"/>
                                        <p:tgtEl>
                                          <p:spTgt spid="7"/>
                                        </p:tgtEl>
                                      </p:cBhvr>
                                    </p:animEffect>
                                    <p:anim calcmode="lin" valueType="num">
                                      <p:cBhvr>
                                        <p:cTn id="12" dur="800" decel="100000" fill="hold"/>
                                        <p:tgtEl>
                                          <p:spTgt spid="7"/>
                                        </p:tgtEl>
                                        <p:attrNameLst>
                                          <p:attrName>style.rotation</p:attrName>
                                        </p:attrNameLst>
                                      </p:cBhvr>
                                      <p:tavLst>
                                        <p:tav tm="0">
                                          <p:val>
                                            <p:fltVal val="-90"/>
                                          </p:val>
                                        </p:tav>
                                        <p:tav tm="100000">
                                          <p:val>
                                            <p:fltVal val="0"/>
                                          </p:val>
                                        </p:tav>
                                      </p:tavLst>
                                    </p:anim>
                                    <p:anim calcmode="lin" valueType="num">
                                      <p:cBhvr>
                                        <p:cTn id="13" dur="800" decel="100000" fill="hold"/>
                                        <p:tgtEl>
                                          <p:spTgt spid="7"/>
                                        </p:tgtEl>
                                        <p:attrNameLst>
                                          <p:attrName>ppt_x</p:attrName>
                                        </p:attrNameLst>
                                      </p:cBhvr>
                                      <p:tavLst>
                                        <p:tav tm="0">
                                          <p:val>
                                            <p:strVal val="#ppt_x+0.4"/>
                                          </p:val>
                                        </p:tav>
                                        <p:tav tm="100000">
                                          <p:val>
                                            <p:strVal val="#ppt_x-0.05"/>
                                          </p:val>
                                        </p:tav>
                                      </p:tavLst>
                                    </p:anim>
                                    <p:anim calcmode="lin" valueType="num">
                                      <p:cBhvr>
                                        <p:cTn id="14" dur="800" decel="100000" fill="hold"/>
                                        <p:tgtEl>
                                          <p:spTgt spid="7"/>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a:srcRect/>
          <a:stretch>
            <a:fillRect/>
          </a:stretch>
        </p:blipFill>
        <p:spPr>
          <a:xfrm>
            <a:off x="-165989" y="2265528"/>
            <a:ext cx="6905165" cy="4454065"/>
          </a:xfrm>
          <a:prstGeom prst="rect">
            <a:avLst/>
          </a:prstGeom>
        </p:spPr>
      </p:pic>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marL="0" marR="0" lvl="0" indent="0" algn="l" defTabSz="12192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w="3175">
                    <a:noFill/>
                  </a:ln>
                  <a:solidFill>
                    <a:prstClr val="white"/>
                  </a:solidFill>
                  <a:effectLst/>
                  <a:uLnTx/>
                  <a:uFillTx/>
                  <a:cs typeface="+mn-ea"/>
                  <a:sym typeface="+mn-lt"/>
                </a:rPr>
                <a:t>辛勤的劳动者</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7" name="Text Box 6"/>
          <p:cNvSpPr txBox="1">
            <a:spLocks noChangeArrowheads="1"/>
          </p:cNvSpPr>
          <p:nvPr/>
        </p:nvSpPr>
        <p:spPr bwMode="auto">
          <a:xfrm>
            <a:off x="6614615" y="1921098"/>
            <a:ext cx="4946311" cy="95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sz="1600">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sz="2000" dirty="0">
                <a:latin typeface="+mn-lt"/>
                <a:ea typeface="+mn-ea"/>
                <a:sym typeface="+mn-lt"/>
              </a:rPr>
              <a:t>听，工地上传来机器的声音，那是建筑工人在为我们建造更美丽的家园。</a:t>
            </a:r>
            <a:endParaRPr lang="en-US" altLang="zh-CN" sz="2000" dirty="0">
              <a:latin typeface="+mn-lt"/>
              <a:ea typeface="+mn-ea"/>
              <a:sym typeface="+mn-lt"/>
            </a:endParaRPr>
          </a:p>
        </p:txBody>
      </p:sp>
      <p:pic>
        <p:nvPicPr>
          <p:cNvPr id="8" name="图片 7"/>
          <p:cNvPicPr>
            <a:picLocks noChangeAspect="1"/>
          </p:cNvPicPr>
          <p:nvPr/>
        </p:nvPicPr>
        <p:blipFill>
          <a:blip r:embed="rId3"/>
          <a:stretch>
            <a:fillRect/>
          </a:stretch>
        </p:blipFill>
        <p:spPr>
          <a:xfrm>
            <a:off x="7178120" y="3645313"/>
            <a:ext cx="4137147" cy="30742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50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1000"/>
                            </p:stCondLst>
                            <p:childTnLst>
                              <p:par>
                                <p:cTn id="16" presetID="30" presetClass="entr" presetSubtype="0"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800" decel="100000"/>
                                        <p:tgtEl>
                                          <p:spTgt spid="7"/>
                                        </p:tgtEl>
                                      </p:cBhvr>
                                    </p:animEffect>
                                    <p:anim calcmode="lin" valueType="num">
                                      <p:cBhvr>
                                        <p:cTn id="19" dur="800" decel="100000" fill="hold"/>
                                        <p:tgtEl>
                                          <p:spTgt spid="7"/>
                                        </p:tgtEl>
                                        <p:attrNameLst>
                                          <p:attrName>style.rotation</p:attrName>
                                        </p:attrNameLst>
                                      </p:cBhvr>
                                      <p:tavLst>
                                        <p:tav tm="0">
                                          <p:val>
                                            <p:fltVal val="-90"/>
                                          </p:val>
                                        </p:tav>
                                        <p:tav tm="100000">
                                          <p:val>
                                            <p:fltVal val="0"/>
                                          </p:val>
                                        </p:tav>
                                      </p:tavLst>
                                    </p:anim>
                                    <p:anim calcmode="lin" valueType="num">
                                      <p:cBhvr>
                                        <p:cTn id="20" dur="800" decel="100000" fill="hold"/>
                                        <p:tgtEl>
                                          <p:spTgt spid="7"/>
                                        </p:tgtEl>
                                        <p:attrNameLst>
                                          <p:attrName>ppt_x</p:attrName>
                                        </p:attrNameLst>
                                      </p:cBhvr>
                                      <p:tavLst>
                                        <p:tav tm="0">
                                          <p:val>
                                            <p:strVal val="#ppt_x+0.4"/>
                                          </p:val>
                                        </p:tav>
                                        <p:tav tm="100000">
                                          <p:val>
                                            <p:strVal val="#ppt_x-0.05"/>
                                          </p:val>
                                        </p:tav>
                                      </p:tavLst>
                                    </p:anim>
                                    <p:anim calcmode="lin" valueType="num">
                                      <p:cBhvr>
                                        <p:cTn id="21" dur="800" decel="100000" fill="hold"/>
                                        <p:tgtEl>
                                          <p:spTgt spid="7"/>
                                        </p:tgtEl>
                                        <p:attrNameLst>
                                          <p:attrName>ppt_y</p:attrName>
                                        </p:attrNameLst>
                                      </p:cBhvr>
                                      <p:tavLst>
                                        <p:tav tm="0">
                                          <p:val>
                                            <p:strVal val="#ppt_y-0.4"/>
                                          </p:val>
                                        </p:tav>
                                        <p:tav tm="100000">
                                          <p:val>
                                            <p:strVal val="#ppt_y+0.1"/>
                                          </p:val>
                                        </p:tav>
                                      </p:tavLst>
                                    </p:anim>
                                    <p:anim calcmode="lin" valueType="num">
                                      <p:cBhvr>
                                        <p:cTn id="22"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23"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090472" y="-2094018"/>
            <a:ext cx="4188035" cy="4188035"/>
          </a:xfrm>
          <a:prstGeom prst="ellipse">
            <a:avLst/>
          </a:prstGeom>
          <a:solidFill>
            <a:srgbClr val="F6DA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标题 7"/>
          <p:cNvSpPr txBox="1"/>
          <p:nvPr/>
        </p:nvSpPr>
        <p:spPr>
          <a:xfrm>
            <a:off x="4623196" y="-228548"/>
            <a:ext cx="3203791" cy="108012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8000" b="1" i="0" u="none" strike="noStrike" kern="1200" cap="none" spc="600" normalizeH="0" baseline="0" noProof="0" dirty="0">
                <a:ln>
                  <a:noFill/>
                </a:ln>
                <a:solidFill>
                  <a:srgbClr val="E71F19"/>
                </a:solidFill>
                <a:effectLst/>
                <a:uLnTx/>
                <a:uFillTx/>
                <a:latin typeface="+mn-lt"/>
                <a:ea typeface="+mn-ea"/>
                <a:cs typeface="+mn-ea"/>
                <a:sym typeface="+mn-lt"/>
              </a:rPr>
              <a:t>03</a:t>
            </a:r>
            <a:endParaRPr kumimoji="0" lang="zh-CN" altLang="en-US" sz="8000" b="1" i="0" u="none" strike="noStrike" kern="1200" cap="none" spc="600" normalizeH="0" baseline="0" noProof="0" dirty="0">
              <a:ln>
                <a:noFill/>
              </a:ln>
              <a:solidFill>
                <a:srgbClr val="E71F19"/>
              </a:solidFill>
              <a:effectLst/>
              <a:uLnTx/>
              <a:uFillTx/>
              <a:latin typeface="+mn-lt"/>
              <a:ea typeface="+mn-ea"/>
              <a:cs typeface="+mn-ea"/>
              <a:sym typeface="+mn-lt"/>
            </a:endParaRPr>
          </a:p>
        </p:txBody>
      </p:sp>
      <p:sp>
        <p:nvSpPr>
          <p:cNvPr id="7" name="矩形 6"/>
          <p:cNvSpPr/>
          <p:nvPr/>
        </p:nvSpPr>
        <p:spPr>
          <a:xfrm>
            <a:off x="-5793" y="6511703"/>
            <a:ext cx="12192000" cy="360040"/>
          </a:xfrm>
          <a:prstGeom prst="rect">
            <a:avLst/>
          </a:prstGeom>
          <a:solidFill>
            <a:srgbClr val="E71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矩形 5"/>
          <p:cNvSpPr/>
          <p:nvPr/>
        </p:nvSpPr>
        <p:spPr>
          <a:xfrm>
            <a:off x="0" y="4415777"/>
            <a:ext cx="12192000" cy="1549703"/>
          </a:xfrm>
          <a:prstGeom prst="rect">
            <a:avLst/>
          </a:prstGeom>
          <a:solidFill>
            <a:srgbClr val="E61D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 name="TextBox 5"/>
          <p:cNvSpPr txBox="1">
            <a:spLocks noChangeArrowheads="1"/>
          </p:cNvSpPr>
          <p:nvPr/>
        </p:nvSpPr>
        <p:spPr bwMode="auto">
          <a:xfrm>
            <a:off x="2994253" y="4540047"/>
            <a:ext cx="6191908" cy="707886"/>
          </a:xfrm>
          <a:prstGeom prst="rect">
            <a:avLst/>
          </a:prstGeom>
          <a:noFill/>
          <a:ln w="9525">
            <a:noFill/>
            <a:miter lim="800000"/>
          </a:ln>
        </p:spPr>
        <p:txBody>
          <a:bodyPr vert="horz"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300" normalizeH="0" baseline="0" noProof="0" dirty="0">
                <a:ln>
                  <a:noFill/>
                </a:ln>
                <a:solidFill>
                  <a:prstClr val="white"/>
                </a:solidFill>
                <a:effectLst/>
                <a:uLnTx/>
                <a:uFillTx/>
                <a:cs typeface="+mn-ea"/>
                <a:sym typeface="+mn-lt"/>
              </a:rPr>
              <a:t>我是小小劳动者</a:t>
            </a:r>
          </a:p>
        </p:txBody>
      </p:sp>
      <p:sp>
        <p:nvSpPr>
          <p:cNvPr id="9" name="文本框 8"/>
          <p:cNvSpPr txBox="1"/>
          <p:nvPr/>
        </p:nvSpPr>
        <p:spPr>
          <a:xfrm rot="16200000">
            <a:off x="5866340" y="2655203"/>
            <a:ext cx="717504" cy="5922137"/>
          </a:xfrm>
          <a:prstGeom prst="rect">
            <a:avLst/>
          </a:prstGeom>
          <a:noFill/>
        </p:spPr>
        <p:txBody>
          <a:bodyPr vert="eaVert" wrap="square" rtlCol="0">
            <a:spAutoFit/>
          </a:bodyPr>
          <a:lstStyle/>
          <a:p>
            <a:pPr marL="0" marR="0" lvl="0" indent="0" algn="ctr" defTabSz="4572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F6F07B"/>
                </a:solidFill>
                <a:effectLst/>
                <a:uLnTx/>
                <a:uFillTx/>
                <a:cs typeface="+mn-ea"/>
                <a:sym typeface="+mn-lt"/>
              </a:rPr>
              <a:t>世界是你们的，也是我们的，但是归根结底是你们的。你们青年人朝气蓬勃，正在兴旺时期，好像早晨八九点钟的太阳。希望寄托在你们身上</a:t>
            </a:r>
          </a:p>
        </p:txBody>
      </p:sp>
      <p:pic>
        <p:nvPicPr>
          <p:cNvPr id="10" name="图片 9"/>
          <p:cNvPicPr>
            <a:picLocks noChangeAspect="1"/>
          </p:cNvPicPr>
          <p:nvPr/>
        </p:nvPicPr>
        <p:blipFill rotWithShape="1">
          <a:blip r:embed="rId2"/>
          <a:srcRect/>
          <a:stretch>
            <a:fillRect/>
          </a:stretch>
        </p:blipFill>
        <p:spPr>
          <a:xfrm>
            <a:off x="4362611" y="1397795"/>
            <a:ext cx="3643756" cy="30028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750"/>
                                        <p:tgtEl>
                                          <p:spTgt spid="2"/>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16" presetClass="entr" presetSubtype="21"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arn(inVertical)">
                                      <p:cBhvr>
                                        <p:cTn id="17" dur="500"/>
                                        <p:tgtEl>
                                          <p:spTgt spid="10"/>
                                        </p:tgtEl>
                                      </p:cBhvr>
                                    </p:animEffect>
                                  </p:childTnLst>
                                </p:cTn>
                              </p:par>
                            </p:childTnLst>
                          </p:cTn>
                        </p:par>
                        <p:par>
                          <p:cTn id="18" fill="hold">
                            <p:stCondLst>
                              <p:cond delay="25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299"/>
                            </p:stCondLst>
                            <p:childTnLst>
                              <p:par>
                                <p:cTn id="24" presetID="18" presetClass="entr" presetSubtype="12"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strips(downLeft)">
                                      <p:cBhvr>
                                        <p:cTn id="26"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marL="0" marR="0" lvl="0" indent="0" algn="l" defTabSz="12192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w="3175">
                    <a:noFill/>
                  </a:ln>
                  <a:solidFill>
                    <a:prstClr val="white"/>
                  </a:solidFill>
                  <a:effectLst/>
                  <a:uLnTx/>
                  <a:uFillTx/>
                  <a:cs typeface="+mn-ea"/>
                  <a:sym typeface="+mn-lt"/>
                </a:rPr>
                <a:t>我是小小劳动者</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19" name="矩形 18"/>
          <p:cNvSpPr/>
          <p:nvPr/>
        </p:nvSpPr>
        <p:spPr>
          <a:xfrm>
            <a:off x="982638" y="2235526"/>
            <a:ext cx="10267802" cy="1439667"/>
          </a:xfrm>
          <a:prstGeom prst="rect">
            <a:avLst/>
          </a:prstGeom>
          <a:solidFill>
            <a:srgbClr val="E71F19"/>
          </a:solidFill>
          <a:ln w="2540" cap="flat" cmpd="sng" algn="ctr">
            <a:noFill/>
            <a:prstDash val="solid"/>
          </a:ln>
          <a:effectLst/>
        </p:spPr>
        <p:txBody>
          <a:bodyPr lIns="121917" tIns="60959" rIns="121917" bIns="60959" anchor="ctr"/>
          <a:lstStyle/>
          <a:p>
            <a:pPr algn="ctr">
              <a:defRPr/>
            </a:pPr>
            <a:endParaRPr lang="zh-CN" altLang="en-US" sz="1800" kern="0">
              <a:solidFill>
                <a:sysClr val="window" lastClr="FFFFFF"/>
              </a:solidFill>
              <a:cs typeface="+mn-ea"/>
              <a:sym typeface="+mn-lt"/>
            </a:endParaRPr>
          </a:p>
        </p:txBody>
      </p:sp>
      <p:cxnSp>
        <p:nvCxnSpPr>
          <p:cNvPr id="22" name="直接连接符 21"/>
          <p:cNvCxnSpPr>
            <a:cxnSpLocks noChangeShapeType="1"/>
          </p:cNvCxnSpPr>
          <p:nvPr/>
        </p:nvCxnSpPr>
        <p:spPr bwMode="auto">
          <a:xfrm>
            <a:off x="982637" y="3963125"/>
            <a:ext cx="10267802" cy="0"/>
          </a:xfrm>
          <a:prstGeom prst="line">
            <a:avLst/>
          </a:prstGeom>
          <a:noFill/>
          <a:ln w="9525" algn="ctr">
            <a:solidFill>
              <a:srgbClr val="E94657"/>
            </a:solidFill>
            <a:prstDash val="dashDot"/>
            <a:round/>
          </a:ln>
          <a:extLst>
            <a:ext uri="{909E8E84-426E-40DD-AFC4-6F175D3DCCD1}">
              <a14:hiddenFill xmlns:a14="http://schemas.microsoft.com/office/drawing/2010/main">
                <a:noFill/>
              </a14:hiddenFill>
            </a:ext>
          </a:extLst>
        </p:spPr>
      </p:cxnSp>
      <p:sp>
        <p:nvSpPr>
          <p:cNvPr id="23" name="矩形 22"/>
          <p:cNvSpPr/>
          <p:nvPr/>
        </p:nvSpPr>
        <p:spPr>
          <a:xfrm>
            <a:off x="1024352" y="4222646"/>
            <a:ext cx="10090381"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defTabSz="1219200">
              <a:lnSpc>
                <a:spcPct val="150000"/>
              </a:lnSpc>
              <a:spcBef>
                <a:spcPct val="20000"/>
              </a:spcBef>
            </a:pPr>
            <a:r>
              <a:rPr lang="zh-CN" altLang="en-US" sz="1600" dirty="0">
                <a:solidFill>
                  <a:prstClr val="black">
                    <a:lumMod val="75000"/>
                    <a:lumOff val="25000"/>
                  </a:prstClr>
                </a:solidFill>
                <a:cs typeface="+mn-ea"/>
                <a:sym typeface="+mn-lt"/>
              </a:rPr>
              <a:t>劳动教育是校风建设的重要手段，也是同学们参与校风建设的途径之一。通过劳动，可以培养全校学生的集体荣誉感和高度的责任感，培养学生热爱劳动，珍惜劳动成果的优良品质和良好的卫生习惯，增强学生学会生存、学会生活、学会学习的实际本领。在劳动中创造美，体会劳动的乐趣。</a:t>
            </a:r>
          </a:p>
        </p:txBody>
      </p:sp>
      <p:pic>
        <p:nvPicPr>
          <p:cNvPr id="24" name="图片 23"/>
          <p:cNvPicPr>
            <a:picLocks noChangeAspect="1"/>
          </p:cNvPicPr>
          <p:nvPr/>
        </p:nvPicPr>
        <p:blipFill rotWithShape="1">
          <a:blip r:embed="rId2"/>
          <a:srcRect/>
          <a:stretch>
            <a:fillRect/>
          </a:stretch>
        </p:blipFill>
        <p:spPr>
          <a:xfrm>
            <a:off x="180162" y="1583141"/>
            <a:ext cx="5889381" cy="2116548"/>
          </a:xfrm>
          <a:prstGeom prst="rect">
            <a:avLst/>
          </a:prstGeom>
        </p:spPr>
      </p:pic>
      <p:pic>
        <p:nvPicPr>
          <p:cNvPr id="28" name="图片 27"/>
          <p:cNvPicPr>
            <a:picLocks noChangeAspect="1"/>
          </p:cNvPicPr>
          <p:nvPr/>
        </p:nvPicPr>
        <p:blipFill rotWithShape="1">
          <a:blip r:embed="rId3" cstate="screen">
            <a:extLst>
              <a:ext uri="{28A0092B-C50C-407E-A947-70E740481C1C}">
                <a14:useLocalDpi xmlns:a14="http://schemas.microsoft.com/office/drawing/2010/main"/>
              </a:ext>
            </a:extLst>
          </a:blip>
          <a:srcRect b="-2971"/>
          <a:stretch>
            <a:fillRect/>
          </a:stretch>
        </p:blipFill>
        <p:spPr>
          <a:xfrm>
            <a:off x="5533389" y="1727676"/>
            <a:ext cx="6841013" cy="209573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32"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circle(out)">
                                      <p:cBhvr>
                                        <p:cTn id="7" dur="300"/>
                                        <p:tgtEl>
                                          <p:spTgt spid="19"/>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1000"/>
                                        <p:tgtEl>
                                          <p:spTgt spid="24"/>
                                        </p:tgtEl>
                                      </p:cBhvr>
                                    </p:animEffect>
                                    <p:anim calcmode="lin" valueType="num">
                                      <p:cBhvr>
                                        <p:cTn id="16" dur="1000" fill="hold"/>
                                        <p:tgtEl>
                                          <p:spTgt spid="24"/>
                                        </p:tgtEl>
                                        <p:attrNameLst>
                                          <p:attrName>ppt_x</p:attrName>
                                        </p:attrNameLst>
                                      </p:cBhvr>
                                      <p:tavLst>
                                        <p:tav tm="0">
                                          <p:val>
                                            <p:strVal val="#ppt_x"/>
                                          </p:val>
                                        </p:tav>
                                        <p:tav tm="100000">
                                          <p:val>
                                            <p:strVal val="#ppt_x"/>
                                          </p:val>
                                        </p:tav>
                                      </p:tavLst>
                                    </p:anim>
                                    <p:anim calcmode="lin" valueType="num">
                                      <p:cBhvr>
                                        <p:cTn id="17" dur="1000" fill="hold"/>
                                        <p:tgtEl>
                                          <p:spTgt spid="24"/>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1000"/>
                                        <p:tgtEl>
                                          <p:spTgt spid="28"/>
                                        </p:tgtEl>
                                      </p:cBhvr>
                                    </p:animEffect>
                                    <p:anim calcmode="lin" valueType="num">
                                      <p:cBhvr>
                                        <p:cTn id="21" dur="1000" fill="hold"/>
                                        <p:tgtEl>
                                          <p:spTgt spid="28"/>
                                        </p:tgtEl>
                                        <p:attrNameLst>
                                          <p:attrName>ppt_x</p:attrName>
                                        </p:attrNameLst>
                                      </p:cBhvr>
                                      <p:tavLst>
                                        <p:tav tm="0">
                                          <p:val>
                                            <p:strVal val="#ppt_x"/>
                                          </p:val>
                                        </p:tav>
                                        <p:tav tm="100000">
                                          <p:val>
                                            <p:strVal val="#ppt_x"/>
                                          </p:val>
                                        </p:tav>
                                      </p:tavLst>
                                    </p:anim>
                                    <p:anim calcmode="lin" valueType="num">
                                      <p:cBhvr>
                                        <p:cTn id="22" dur="1000" fill="hold"/>
                                        <p:tgtEl>
                                          <p:spTgt spid="28"/>
                                        </p:tgtEl>
                                        <p:attrNameLst>
                                          <p:attrName>ppt_y</p:attrName>
                                        </p:attrNameLst>
                                      </p:cBhvr>
                                      <p:tavLst>
                                        <p:tav tm="0">
                                          <p:val>
                                            <p:strVal val="#ppt_y+.1"/>
                                          </p:val>
                                        </p:tav>
                                        <p:tav tm="100000">
                                          <p:val>
                                            <p:strVal val="#ppt_y"/>
                                          </p:val>
                                        </p:tav>
                                      </p:tavLst>
                                    </p:anim>
                                  </p:childTnLst>
                                </p:cTn>
                              </p:par>
                            </p:childTnLst>
                          </p:cTn>
                        </p:par>
                        <p:par>
                          <p:cTn id="23" fill="hold">
                            <p:stCondLst>
                              <p:cond delay="2000"/>
                            </p:stCondLst>
                            <p:childTnLst>
                              <p:par>
                                <p:cTn id="24" presetID="42" presetClass="entr" presetSubtype="0" fill="hold" grpId="0" nodeType="after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1000"/>
                                        <p:tgtEl>
                                          <p:spTgt spid="23"/>
                                        </p:tgtEl>
                                      </p:cBhvr>
                                    </p:animEffect>
                                    <p:anim calcmode="lin" valueType="num">
                                      <p:cBhvr>
                                        <p:cTn id="27" dur="1000" fill="hold"/>
                                        <p:tgtEl>
                                          <p:spTgt spid="23"/>
                                        </p:tgtEl>
                                        <p:attrNameLst>
                                          <p:attrName>ppt_x</p:attrName>
                                        </p:attrNameLst>
                                      </p:cBhvr>
                                      <p:tavLst>
                                        <p:tav tm="0">
                                          <p:val>
                                            <p:strVal val="#ppt_x"/>
                                          </p:val>
                                        </p:tav>
                                        <p:tav tm="100000">
                                          <p:val>
                                            <p:strVal val="#ppt_x"/>
                                          </p:val>
                                        </p:tav>
                                      </p:tavLst>
                                    </p:anim>
                                    <p:anim calcmode="lin" valueType="num">
                                      <p:cBhvr>
                                        <p:cTn id="2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a:srcRect/>
          <a:stretch>
            <a:fillRect/>
          </a:stretch>
        </p:blipFill>
        <p:spPr>
          <a:xfrm>
            <a:off x="6558881" y="4284590"/>
            <a:ext cx="5271455" cy="2455351"/>
          </a:xfrm>
          <a:prstGeom prst="rect">
            <a:avLst/>
          </a:prstGeom>
        </p:spPr>
      </p:pic>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marL="0" marR="0" lvl="0" indent="0" algn="l" defTabSz="12192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w="3175">
                    <a:noFill/>
                  </a:ln>
                  <a:solidFill>
                    <a:prstClr val="white"/>
                  </a:solidFill>
                  <a:effectLst/>
                  <a:uLnTx/>
                  <a:uFillTx/>
                  <a:cs typeface="+mn-ea"/>
                  <a:sym typeface="+mn-lt"/>
                </a:rPr>
                <a:t>我是小小劳动者</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pic>
        <p:nvPicPr>
          <p:cNvPr id="7" name="图片 6"/>
          <p:cNvPicPr>
            <a:picLocks noChangeAspect="1"/>
          </p:cNvPicPr>
          <p:nvPr/>
        </p:nvPicPr>
        <p:blipFill rotWithShape="1">
          <a:blip r:embed="rId3"/>
          <a:srcRect/>
          <a:stretch>
            <a:fillRect/>
          </a:stretch>
        </p:blipFill>
        <p:spPr>
          <a:xfrm>
            <a:off x="1053420" y="655475"/>
            <a:ext cx="5271455" cy="2905131"/>
          </a:xfrm>
          <a:prstGeom prst="rect">
            <a:avLst/>
          </a:prstGeom>
        </p:spPr>
      </p:pic>
      <p:sp>
        <p:nvSpPr>
          <p:cNvPr id="11" name="矩形 10"/>
          <p:cNvSpPr/>
          <p:nvPr/>
        </p:nvSpPr>
        <p:spPr>
          <a:xfrm>
            <a:off x="7152196" y="1885222"/>
            <a:ext cx="3042681" cy="929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defTabSz="1219200">
              <a:lnSpc>
                <a:spcPct val="150000"/>
              </a:lnSpc>
              <a:spcBef>
                <a:spcPct val="20000"/>
              </a:spcBef>
            </a:pPr>
            <a:r>
              <a:rPr lang="zh-CN" altLang="en-US" dirty="0">
                <a:solidFill>
                  <a:prstClr val="black">
                    <a:lumMod val="75000"/>
                    <a:lumOff val="25000"/>
                  </a:prstClr>
                </a:solidFill>
                <a:cs typeface="+mn-ea"/>
                <a:sym typeface="+mn-lt"/>
              </a:rPr>
              <a:t>要帮妈妈整理房间，</a:t>
            </a:r>
          </a:p>
          <a:p>
            <a:pPr algn="ctr" defTabSz="1219200">
              <a:lnSpc>
                <a:spcPct val="150000"/>
              </a:lnSpc>
              <a:spcBef>
                <a:spcPct val="20000"/>
              </a:spcBef>
            </a:pPr>
            <a:r>
              <a:rPr lang="zh-CN" altLang="en-US" dirty="0">
                <a:solidFill>
                  <a:prstClr val="black">
                    <a:lumMod val="75000"/>
                    <a:lumOff val="25000"/>
                  </a:prstClr>
                </a:solidFill>
                <a:cs typeface="+mn-ea"/>
                <a:sym typeface="+mn-lt"/>
              </a:rPr>
              <a:t>要帮助妈妈擦桌、扫地</a:t>
            </a:r>
          </a:p>
        </p:txBody>
      </p:sp>
      <p:sp>
        <p:nvSpPr>
          <p:cNvPr id="12" name="矩形 11"/>
          <p:cNvSpPr/>
          <p:nvPr/>
        </p:nvSpPr>
        <p:spPr>
          <a:xfrm>
            <a:off x="2060691" y="4157500"/>
            <a:ext cx="3042681" cy="929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algn="ctr" defTabSz="1219200">
              <a:lnSpc>
                <a:spcPct val="150000"/>
              </a:lnSpc>
              <a:spcBef>
                <a:spcPct val="20000"/>
              </a:spcBef>
            </a:pPr>
            <a:r>
              <a:rPr lang="zh-CN" altLang="en-US" dirty="0">
                <a:solidFill>
                  <a:prstClr val="black">
                    <a:lumMod val="75000"/>
                    <a:lumOff val="25000"/>
                  </a:prstClr>
                </a:solidFill>
                <a:cs typeface="+mn-ea"/>
                <a:sym typeface="+mn-lt"/>
              </a:rPr>
              <a:t>要帮助妈妈洗衣服，</a:t>
            </a:r>
          </a:p>
          <a:p>
            <a:pPr algn="ctr" defTabSz="1219200">
              <a:lnSpc>
                <a:spcPct val="150000"/>
              </a:lnSpc>
              <a:spcBef>
                <a:spcPct val="20000"/>
              </a:spcBef>
            </a:pPr>
            <a:r>
              <a:rPr lang="zh-CN" altLang="en-US" dirty="0">
                <a:solidFill>
                  <a:prstClr val="black">
                    <a:lumMod val="75000"/>
                    <a:lumOff val="25000"/>
                  </a:prstClr>
                </a:solidFill>
                <a:cs typeface="+mn-ea"/>
                <a:sym typeface="+mn-lt"/>
              </a:rPr>
              <a:t>要帮助妈妈做饭</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1000"/>
                                        <p:tgtEl>
                                          <p:spTgt spid="12"/>
                                        </p:tgtEl>
                                      </p:cBhvr>
                                    </p:animEffect>
                                    <p:anim calcmode="lin" valueType="num">
                                      <p:cBhvr>
                                        <p:cTn id="21" dur="1000" fill="hold"/>
                                        <p:tgtEl>
                                          <p:spTgt spid="12"/>
                                        </p:tgtEl>
                                        <p:attrNameLst>
                                          <p:attrName>ppt_x</p:attrName>
                                        </p:attrNameLst>
                                      </p:cBhvr>
                                      <p:tavLst>
                                        <p:tav tm="0">
                                          <p:val>
                                            <p:strVal val="#ppt_x"/>
                                          </p:val>
                                        </p:tav>
                                        <p:tav tm="100000">
                                          <p:val>
                                            <p:strVal val="#ppt_x"/>
                                          </p:val>
                                        </p:tav>
                                      </p:tavLst>
                                    </p:anim>
                                    <p:anim calcmode="lin" valueType="num">
                                      <p:cBhvr>
                                        <p:cTn id="22"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marL="0" marR="0" lvl="0" indent="0" algn="l" defTabSz="1219200" rtl="0" eaLnBrk="1" fontAlgn="auto" latinLnBrk="0" hangingPunct="1">
                <a:lnSpc>
                  <a:spcPct val="100000"/>
                </a:lnSpc>
                <a:spcBef>
                  <a:spcPts val="0"/>
                </a:spcBef>
                <a:spcAft>
                  <a:spcPts val="0"/>
                </a:spcAft>
                <a:buClrTx/>
                <a:buSzTx/>
                <a:buFontTx/>
                <a:buNone/>
                <a:defRPr/>
              </a:pPr>
              <a:r>
                <a:rPr kumimoji="0" lang="zh-CN" altLang="en-US" sz="2400" b="1" i="0" u="none" strike="noStrike" kern="0" cap="none" spc="0" normalizeH="0" baseline="0" noProof="0" dirty="0">
                  <a:ln w="3175">
                    <a:noFill/>
                  </a:ln>
                  <a:solidFill>
                    <a:prstClr val="white"/>
                  </a:solidFill>
                  <a:effectLst/>
                  <a:uLnTx/>
                  <a:uFillTx/>
                  <a:cs typeface="+mn-ea"/>
                  <a:sym typeface="+mn-lt"/>
                </a:rPr>
                <a:t>我是小小劳动者</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pic>
        <p:nvPicPr>
          <p:cNvPr id="7" name="图片 6"/>
          <p:cNvPicPr>
            <a:picLocks noChangeAspect="1"/>
          </p:cNvPicPr>
          <p:nvPr/>
        </p:nvPicPr>
        <p:blipFill>
          <a:blip r:embed="rId2"/>
          <a:stretch>
            <a:fillRect/>
          </a:stretch>
        </p:blipFill>
        <p:spPr>
          <a:xfrm>
            <a:off x="3898496" y="1221593"/>
            <a:ext cx="4394488" cy="5493110"/>
          </a:xfrm>
          <a:prstGeom prst="rect">
            <a:avLst/>
          </a:prstGeom>
        </p:spPr>
      </p:pic>
      <p:sp>
        <p:nvSpPr>
          <p:cNvPr id="8" name="矩形 7"/>
          <p:cNvSpPr/>
          <p:nvPr/>
        </p:nvSpPr>
        <p:spPr>
          <a:xfrm>
            <a:off x="4011884" y="812649"/>
            <a:ext cx="4175796" cy="5799023"/>
          </a:xfrm>
          <a:prstGeom prst="rect">
            <a:avLst/>
          </a:prstGeom>
          <a:noFill/>
          <a:ln>
            <a:solidFill>
              <a:srgbClr val="E946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TextBox 3"/>
          <p:cNvSpPr>
            <a:spLocks noChangeArrowheads="1"/>
          </p:cNvSpPr>
          <p:nvPr/>
        </p:nvSpPr>
        <p:spPr bwMode="auto">
          <a:xfrm>
            <a:off x="1092391" y="2650419"/>
            <a:ext cx="2060760" cy="4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1219200">
              <a:lnSpc>
                <a:spcPct val="150000"/>
              </a:lnSpc>
              <a:spcBef>
                <a:spcPct val="20000"/>
              </a:spcBef>
            </a:pPr>
            <a:r>
              <a:rPr lang="zh-CN" altLang="en-US" dirty="0">
                <a:solidFill>
                  <a:prstClr val="black">
                    <a:lumMod val="75000"/>
                    <a:lumOff val="25000"/>
                  </a:prstClr>
                </a:solidFill>
                <a:latin typeface="+mn-lt"/>
                <a:ea typeface="+mn-ea"/>
                <a:cs typeface="+mn-ea"/>
                <a:sym typeface="+mn-lt"/>
              </a:rPr>
              <a:t>打扫及时、干净</a:t>
            </a:r>
          </a:p>
        </p:txBody>
      </p:sp>
      <p:sp>
        <p:nvSpPr>
          <p:cNvPr id="11" name="TextBox 3"/>
          <p:cNvSpPr>
            <a:spLocks noChangeArrowheads="1"/>
          </p:cNvSpPr>
          <p:nvPr/>
        </p:nvSpPr>
        <p:spPr bwMode="auto">
          <a:xfrm>
            <a:off x="719114" y="4779736"/>
            <a:ext cx="2460188" cy="87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1219200">
              <a:lnSpc>
                <a:spcPct val="150000"/>
              </a:lnSpc>
              <a:spcBef>
                <a:spcPct val="20000"/>
              </a:spcBef>
            </a:pPr>
            <a:r>
              <a:rPr lang="zh-CN" altLang="en-US" dirty="0">
                <a:solidFill>
                  <a:prstClr val="black">
                    <a:lumMod val="75000"/>
                    <a:lumOff val="25000"/>
                  </a:prstClr>
                </a:solidFill>
                <a:latin typeface="+mn-lt"/>
                <a:ea typeface="+mn-ea"/>
                <a:cs typeface="+mn-ea"/>
                <a:sym typeface="+mn-lt"/>
              </a:rPr>
              <a:t>爱护劳动工具，并将劳动工具摆整齐</a:t>
            </a:r>
          </a:p>
        </p:txBody>
      </p:sp>
      <p:sp>
        <p:nvSpPr>
          <p:cNvPr id="12" name="TextBox 3"/>
          <p:cNvSpPr>
            <a:spLocks noChangeArrowheads="1"/>
          </p:cNvSpPr>
          <p:nvPr/>
        </p:nvSpPr>
        <p:spPr bwMode="auto">
          <a:xfrm>
            <a:off x="8972948" y="2622749"/>
            <a:ext cx="2197289" cy="87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1219200">
              <a:lnSpc>
                <a:spcPct val="150000"/>
              </a:lnSpc>
              <a:spcBef>
                <a:spcPct val="20000"/>
              </a:spcBef>
            </a:pPr>
            <a:r>
              <a:rPr lang="zh-CN" altLang="en-US" dirty="0">
                <a:solidFill>
                  <a:prstClr val="black">
                    <a:lumMod val="75000"/>
                    <a:lumOff val="25000"/>
                  </a:prstClr>
                </a:solidFill>
                <a:latin typeface="+mn-lt"/>
                <a:ea typeface="+mn-ea"/>
                <a:cs typeface="+mn-ea"/>
                <a:sym typeface="+mn-lt"/>
              </a:rPr>
              <a:t>爱护劳动工具，并将劳动工具摆整齐</a:t>
            </a:r>
          </a:p>
        </p:txBody>
      </p:sp>
      <p:sp>
        <p:nvSpPr>
          <p:cNvPr id="13" name="TextBox 3"/>
          <p:cNvSpPr>
            <a:spLocks noChangeArrowheads="1"/>
          </p:cNvSpPr>
          <p:nvPr/>
        </p:nvSpPr>
        <p:spPr bwMode="auto">
          <a:xfrm>
            <a:off x="9012178" y="4804306"/>
            <a:ext cx="2197289" cy="874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defTabSz="1219200">
              <a:lnSpc>
                <a:spcPct val="150000"/>
              </a:lnSpc>
              <a:spcBef>
                <a:spcPct val="20000"/>
              </a:spcBef>
            </a:pPr>
            <a:r>
              <a:rPr lang="zh-CN" altLang="en-US" dirty="0">
                <a:solidFill>
                  <a:prstClr val="black">
                    <a:lumMod val="75000"/>
                    <a:lumOff val="25000"/>
                  </a:prstClr>
                </a:solidFill>
                <a:latin typeface="+mn-lt"/>
                <a:ea typeface="+mn-ea"/>
                <a:cs typeface="+mn-ea"/>
                <a:sym typeface="+mn-lt"/>
              </a:rPr>
              <a:t>珍惜劳动成果，主动捡起地面垃圾</a:t>
            </a:r>
          </a:p>
        </p:txBody>
      </p:sp>
      <p:sp>
        <p:nvSpPr>
          <p:cNvPr id="14" name="椭圆 13"/>
          <p:cNvSpPr/>
          <p:nvPr/>
        </p:nvSpPr>
        <p:spPr>
          <a:xfrm>
            <a:off x="1517348" y="1578144"/>
            <a:ext cx="1008112" cy="1008112"/>
          </a:xfrm>
          <a:prstGeom prst="ellipse">
            <a:avLst/>
          </a:prstGeom>
          <a:solidFill>
            <a:srgbClr val="E71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1501886" y="3731434"/>
            <a:ext cx="1008112" cy="1008112"/>
          </a:xfrm>
          <a:prstGeom prst="ellipse">
            <a:avLst/>
          </a:prstGeom>
          <a:solidFill>
            <a:srgbClr val="E71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9583741" y="1578144"/>
            <a:ext cx="1008112" cy="1008112"/>
          </a:xfrm>
          <a:prstGeom prst="ellipse">
            <a:avLst/>
          </a:prstGeom>
          <a:solidFill>
            <a:srgbClr val="E71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9583741" y="3725254"/>
            <a:ext cx="1008112" cy="1008112"/>
          </a:xfrm>
          <a:prstGeom prst="ellipse">
            <a:avLst/>
          </a:prstGeom>
          <a:solidFill>
            <a:srgbClr val="E71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Freeform 64"/>
          <p:cNvSpPr>
            <a:spLocks noEditPoints="1"/>
          </p:cNvSpPr>
          <p:nvPr/>
        </p:nvSpPr>
        <p:spPr bwMode="auto">
          <a:xfrm>
            <a:off x="1644662" y="1831422"/>
            <a:ext cx="745722" cy="470530"/>
          </a:xfrm>
          <a:custGeom>
            <a:avLst/>
            <a:gdLst>
              <a:gd name="T0" fmla="*/ 208 w 284"/>
              <a:gd name="T1" fmla="*/ 75 h 179"/>
              <a:gd name="T2" fmla="*/ 187 w 284"/>
              <a:gd name="T3" fmla="*/ 30 h 179"/>
              <a:gd name="T4" fmla="*/ 209 w 284"/>
              <a:gd name="T5" fmla="*/ 18 h 179"/>
              <a:gd name="T6" fmla="*/ 157 w 284"/>
              <a:gd name="T7" fmla="*/ 12 h 179"/>
              <a:gd name="T8" fmla="*/ 174 w 284"/>
              <a:gd name="T9" fmla="*/ 27 h 179"/>
              <a:gd name="T10" fmla="*/ 100 w 284"/>
              <a:gd name="T11" fmla="*/ 40 h 179"/>
              <a:gd name="T12" fmla="*/ 100 w 284"/>
              <a:gd name="T13" fmla="*/ 11 h 179"/>
              <a:gd name="T14" fmla="*/ 121 w 284"/>
              <a:gd name="T15" fmla="*/ 9 h 179"/>
              <a:gd name="T16" fmla="*/ 122 w 284"/>
              <a:gd name="T17" fmla="*/ 6 h 179"/>
              <a:gd name="T18" fmla="*/ 121 w 284"/>
              <a:gd name="T19" fmla="*/ 2 h 179"/>
              <a:gd name="T20" fmla="*/ 118 w 284"/>
              <a:gd name="T21" fmla="*/ 0 h 179"/>
              <a:gd name="T22" fmla="*/ 72 w 284"/>
              <a:gd name="T23" fmla="*/ 4 h 179"/>
              <a:gd name="T24" fmla="*/ 72 w 284"/>
              <a:gd name="T25" fmla="*/ 9 h 179"/>
              <a:gd name="T26" fmla="*/ 86 w 284"/>
              <a:gd name="T27" fmla="*/ 11 h 179"/>
              <a:gd name="T28" fmla="*/ 77 w 284"/>
              <a:gd name="T29" fmla="*/ 74 h 179"/>
              <a:gd name="T30" fmla="*/ 1 w 284"/>
              <a:gd name="T31" fmla="*/ 118 h 179"/>
              <a:gd name="T32" fmla="*/ 18 w 284"/>
              <a:gd name="T33" fmla="*/ 163 h 179"/>
              <a:gd name="T34" fmla="*/ 73 w 284"/>
              <a:gd name="T35" fmla="*/ 174 h 179"/>
              <a:gd name="T36" fmla="*/ 100 w 284"/>
              <a:gd name="T37" fmla="*/ 95 h 179"/>
              <a:gd name="T38" fmla="*/ 93 w 284"/>
              <a:gd name="T39" fmla="*/ 63 h 179"/>
              <a:gd name="T40" fmla="*/ 176 w 284"/>
              <a:gd name="T41" fmla="*/ 132 h 179"/>
              <a:gd name="T42" fmla="*/ 230 w 284"/>
              <a:gd name="T43" fmla="*/ 178 h 179"/>
              <a:gd name="T44" fmla="*/ 230 w 284"/>
              <a:gd name="T45" fmla="*/ 70 h 179"/>
              <a:gd name="T46" fmla="*/ 61 w 284"/>
              <a:gd name="T47" fmla="*/ 163 h 179"/>
              <a:gd name="T48" fmla="*/ 32 w 284"/>
              <a:gd name="T49" fmla="*/ 89 h 179"/>
              <a:gd name="T50" fmla="*/ 70 w 284"/>
              <a:gd name="T51" fmla="*/ 94 h 179"/>
              <a:gd name="T52" fmla="*/ 53 w 284"/>
              <a:gd name="T53" fmla="*/ 130 h 179"/>
              <a:gd name="T54" fmla="*/ 61 w 284"/>
              <a:gd name="T55" fmla="*/ 130 h 179"/>
              <a:gd name="T56" fmla="*/ 82 w 284"/>
              <a:gd name="T57" fmla="*/ 95 h 179"/>
              <a:gd name="T58" fmla="*/ 205 w 284"/>
              <a:gd name="T59" fmla="*/ 93 h 179"/>
              <a:gd name="T60" fmla="*/ 190 w 284"/>
              <a:gd name="T61" fmla="*/ 119 h 179"/>
              <a:gd name="T62" fmla="*/ 99 w 284"/>
              <a:gd name="T63" fmla="*/ 51 h 179"/>
              <a:gd name="T64" fmla="*/ 152 w 284"/>
              <a:gd name="T65" fmla="*/ 112 h 179"/>
              <a:gd name="T66" fmla="*/ 162 w 284"/>
              <a:gd name="T67" fmla="*/ 119 h 179"/>
              <a:gd name="T68" fmla="*/ 180 w 284"/>
              <a:gd name="T69" fmla="*/ 57 h 179"/>
              <a:gd name="T70" fmla="*/ 177 w 284"/>
              <a:gd name="T71" fmla="*/ 119 h 179"/>
              <a:gd name="T72" fmla="*/ 230 w 284"/>
              <a:gd name="T73" fmla="*/ 165 h 179"/>
              <a:gd name="T74" fmla="*/ 236 w 284"/>
              <a:gd name="T75" fmla="*/ 132 h 179"/>
              <a:gd name="T76" fmla="*/ 239 w 284"/>
              <a:gd name="T77" fmla="*/ 120 h 179"/>
              <a:gd name="T78" fmla="*/ 230 w 284"/>
              <a:gd name="T79" fmla="*/ 84 h 179"/>
              <a:gd name="T80" fmla="*/ 230 w 284"/>
              <a:gd name="T81" fmla="*/ 165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4" h="179">
                <a:moveTo>
                  <a:pt x="230" y="70"/>
                </a:moveTo>
                <a:cubicBezTo>
                  <a:pt x="222" y="70"/>
                  <a:pt x="215" y="72"/>
                  <a:pt x="208" y="75"/>
                </a:cubicBezTo>
                <a:cubicBezTo>
                  <a:pt x="184" y="42"/>
                  <a:pt x="184" y="42"/>
                  <a:pt x="184" y="42"/>
                </a:cubicBezTo>
                <a:cubicBezTo>
                  <a:pt x="187" y="30"/>
                  <a:pt x="187" y="30"/>
                  <a:pt x="187" y="30"/>
                </a:cubicBezTo>
                <a:cubicBezTo>
                  <a:pt x="187" y="30"/>
                  <a:pt x="201" y="32"/>
                  <a:pt x="202" y="32"/>
                </a:cubicBezTo>
                <a:cubicBezTo>
                  <a:pt x="208" y="28"/>
                  <a:pt x="210" y="22"/>
                  <a:pt x="209" y="18"/>
                </a:cubicBezTo>
                <a:cubicBezTo>
                  <a:pt x="208" y="14"/>
                  <a:pt x="202" y="9"/>
                  <a:pt x="201" y="9"/>
                </a:cubicBezTo>
                <a:cubicBezTo>
                  <a:pt x="157" y="12"/>
                  <a:pt x="157" y="12"/>
                  <a:pt x="157" y="12"/>
                </a:cubicBezTo>
                <a:cubicBezTo>
                  <a:pt x="157" y="19"/>
                  <a:pt x="157" y="19"/>
                  <a:pt x="157" y="19"/>
                </a:cubicBezTo>
                <a:cubicBezTo>
                  <a:pt x="174" y="27"/>
                  <a:pt x="174" y="27"/>
                  <a:pt x="174" y="27"/>
                </a:cubicBezTo>
                <a:cubicBezTo>
                  <a:pt x="171" y="40"/>
                  <a:pt x="171" y="40"/>
                  <a:pt x="171" y="40"/>
                </a:cubicBezTo>
                <a:cubicBezTo>
                  <a:pt x="100" y="40"/>
                  <a:pt x="100" y="40"/>
                  <a:pt x="100" y="40"/>
                </a:cubicBezTo>
                <a:cubicBezTo>
                  <a:pt x="107" y="19"/>
                  <a:pt x="107" y="19"/>
                  <a:pt x="107" y="19"/>
                </a:cubicBezTo>
                <a:cubicBezTo>
                  <a:pt x="107" y="15"/>
                  <a:pt x="103" y="11"/>
                  <a:pt x="100" y="11"/>
                </a:cubicBezTo>
                <a:cubicBezTo>
                  <a:pt x="107" y="10"/>
                  <a:pt x="113" y="10"/>
                  <a:pt x="120" y="10"/>
                </a:cubicBezTo>
                <a:cubicBezTo>
                  <a:pt x="121" y="9"/>
                  <a:pt x="121" y="9"/>
                  <a:pt x="121" y="9"/>
                </a:cubicBezTo>
                <a:cubicBezTo>
                  <a:pt x="122" y="8"/>
                  <a:pt x="122" y="8"/>
                  <a:pt x="122" y="8"/>
                </a:cubicBezTo>
                <a:cubicBezTo>
                  <a:pt x="122" y="6"/>
                  <a:pt x="122" y="6"/>
                  <a:pt x="122" y="6"/>
                </a:cubicBezTo>
                <a:cubicBezTo>
                  <a:pt x="122" y="3"/>
                  <a:pt x="122" y="3"/>
                  <a:pt x="122" y="3"/>
                </a:cubicBezTo>
                <a:cubicBezTo>
                  <a:pt x="121" y="2"/>
                  <a:pt x="121" y="2"/>
                  <a:pt x="121" y="2"/>
                </a:cubicBezTo>
                <a:cubicBezTo>
                  <a:pt x="120" y="1"/>
                  <a:pt x="120" y="1"/>
                  <a:pt x="120" y="1"/>
                </a:cubicBezTo>
                <a:cubicBezTo>
                  <a:pt x="118" y="0"/>
                  <a:pt x="118" y="0"/>
                  <a:pt x="118" y="0"/>
                </a:cubicBezTo>
                <a:cubicBezTo>
                  <a:pt x="73" y="2"/>
                  <a:pt x="73" y="2"/>
                  <a:pt x="73" y="2"/>
                </a:cubicBezTo>
                <a:cubicBezTo>
                  <a:pt x="72" y="4"/>
                  <a:pt x="72" y="4"/>
                  <a:pt x="72" y="4"/>
                </a:cubicBezTo>
                <a:cubicBezTo>
                  <a:pt x="71" y="7"/>
                  <a:pt x="71" y="7"/>
                  <a:pt x="71" y="7"/>
                </a:cubicBezTo>
                <a:cubicBezTo>
                  <a:pt x="72" y="9"/>
                  <a:pt x="72" y="9"/>
                  <a:pt x="72" y="9"/>
                </a:cubicBezTo>
                <a:cubicBezTo>
                  <a:pt x="75" y="11"/>
                  <a:pt x="75" y="11"/>
                  <a:pt x="75" y="11"/>
                </a:cubicBezTo>
                <a:cubicBezTo>
                  <a:pt x="86" y="11"/>
                  <a:pt x="86" y="11"/>
                  <a:pt x="86" y="11"/>
                </a:cubicBezTo>
                <a:cubicBezTo>
                  <a:pt x="90" y="12"/>
                  <a:pt x="94" y="15"/>
                  <a:pt x="94" y="20"/>
                </a:cubicBezTo>
                <a:cubicBezTo>
                  <a:pt x="88" y="38"/>
                  <a:pt x="83" y="56"/>
                  <a:pt x="77" y="74"/>
                </a:cubicBezTo>
                <a:cubicBezTo>
                  <a:pt x="77" y="74"/>
                  <a:pt x="52" y="62"/>
                  <a:pt x="27" y="77"/>
                </a:cubicBezTo>
                <a:cubicBezTo>
                  <a:pt x="8" y="88"/>
                  <a:pt x="2" y="104"/>
                  <a:pt x="1" y="118"/>
                </a:cubicBezTo>
                <a:cubicBezTo>
                  <a:pt x="0" y="123"/>
                  <a:pt x="1" y="128"/>
                  <a:pt x="2" y="132"/>
                </a:cubicBezTo>
                <a:cubicBezTo>
                  <a:pt x="3" y="141"/>
                  <a:pt x="8" y="154"/>
                  <a:pt x="18" y="163"/>
                </a:cubicBezTo>
                <a:cubicBezTo>
                  <a:pt x="30" y="174"/>
                  <a:pt x="51" y="179"/>
                  <a:pt x="65" y="175"/>
                </a:cubicBezTo>
                <a:cubicBezTo>
                  <a:pt x="68" y="175"/>
                  <a:pt x="70" y="174"/>
                  <a:pt x="73" y="174"/>
                </a:cubicBezTo>
                <a:cubicBezTo>
                  <a:pt x="94" y="166"/>
                  <a:pt x="104" y="150"/>
                  <a:pt x="108" y="129"/>
                </a:cubicBezTo>
                <a:cubicBezTo>
                  <a:pt x="110" y="118"/>
                  <a:pt x="106" y="105"/>
                  <a:pt x="100" y="95"/>
                </a:cubicBezTo>
                <a:cubicBezTo>
                  <a:pt x="95" y="86"/>
                  <a:pt x="87" y="80"/>
                  <a:pt x="87" y="80"/>
                </a:cubicBezTo>
                <a:cubicBezTo>
                  <a:pt x="93" y="63"/>
                  <a:pt x="93" y="63"/>
                  <a:pt x="93" y="63"/>
                </a:cubicBezTo>
                <a:cubicBezTo>
                  <a:pt x="151" y="132"/>
                  <a:pt x="151" y="132"/>
                  <a:pt x="151" y="132"/>
                </a:cubicBezTo>
                <a:cubicBezTo>
                  <a:pt x="176" y="132"/>
                  <a:pt x="176" y="132"/>
                  <a:pt x="176" y="132"/>
                </a:cubicBezTo>
                <a:cubicBezTo>
                  <a:pt x="177" y="132"/>
                  <a:pt x="177" y="132"/>
                  <a:pt x="177" y="132"/>
                </a:cubicBezTo>
                <a:cubicBezTo>
                  <a:pt x="181" y="158"/>
                  <a:pt x="203" y="178"/>
                  <a:pt x="230" y="178"/>
                </a:cubicBezTo>
                <a:cubicBezTo>
                  <a:pt x="260" y="178"/>
                  <a:pt x="284" y="154"/>
                  <a:pt x="284" y="124"/>
                </a:cubicBezTo>
                <a:cubicBezTo>
                  <a:pt x="284" y="94"/>
                  <a:pt x="260" y="70"/>
                  <a:pt x="230" y="70"/>
                </a:cubicBezTo>
                <a:close/>
                <a:moveTo>
                  <a:pt x="94" y="127"/>
                </a:moveTo>
                <a:cubicBezTo>
                  <a:pt x="92" y="147"/>
                  <a:pt x="79" y="159"/>
                  <a:pt x="61" y="163"/>
                </a:cubicBezTo>
                <a:cubicBezTo>
                  <a:pt x="43" y="166"/>
                  <a:pt x="26" y="155"/>
                  <a:pt x="18" y="141"/>
                </a:cubicBezTo>
                <a:cubicBezTo>
                  <a:pt x="11" y="127"/>
                  <a:pt x="12" y="102"/>
                  <a:pt x="32" y="89"/>
                </a:cubicBezTo>
                <a:cubicBezTo>
                  <a:pt x="52" y="76"/>
                  <a:pt x="73" y="87"/>
                  <a:pt x="73" y="87"/>
                </a:cubicBezTo>
                <a:cubicBezTo>
                  <a:pt x="73" y="87"/>
                  <a:pt x="72" y="89"/>
                  <a:pt x="70" y="94"/>
                </a:cubicBezTo>
                <a:cubicBezTo>
                  <a:pt x="67" y="99"/>
                  <a:pt x="56" y="119"/>
                  <a:pt x="51" y="125"/>
                </a:cubicBezTo>
                <a:cubicBezTo>
                  <a:pt x="49" y="126"/>
                  <a:pt x="51" y="129"/>
                  <a:pt x="53" y="130"/>
                </a:cubicBezTo>
                <a:cubicBezTo>
                  <a:pt x="54" y="132"/>
                  <a:pt x="56" y="132"/>
                  <a:pt x="57" y="132"/>
                </a:cubicBezTo>
                <a:cubicBezTo>
                  <a:pt x="59" y="132"/>
                  <a:pt x="61" y="130"/>
                  <a:pt x="61" y="130"/>
                </a:cubicBezTo>
                <a:cubicBezTo>
                  <a:pt x="62" y="129"/>
                  <a:pt x="74" y="112"/>
                  <a:pt x="79" y="102"/>
                </a:cubicBezTo>
                <a:cubicBezTo>
                  <a:pt x="80" y="101"/>
                  <a:pt x="82" y="95"/>
                  <a:pt x="82" y="95"/>
                </a:cubicBezTo>
                <a:cubicBezTo>
                  <a:pt x="82" y="93"/>
                  <a:pt x="96" y="107"/>
                  <a:pt x="94" y="127"/>
                </a:cubicBezTo>
                <a:close/>
                <a:moveTo>
                  <a:pt x="205" y="93"/>
                </a:moveTo>
                <a:cubicBezTo>
                  <a:pt x="224" y="119"/>
                  <a:pt x="224" y="119"/>
                  <a:pt x="224" y="119"/>
                </a:cubicBezTo>
                <a:cubicBezTo>
                  <a:pt x="190" y="119"/>
                  <a:pt x="190" y="119"/>
                  <a:pt x="190" y="119"/>
                </a:cubicBezTo>
                <a:cubicBezTo>
                  <a:pt x="192" y="108"/>
                  <a:pt x="197" y="99"/>
                  <a:pt x="205" y="93"/>
                </a:cubicBezTo>
                <a:close/>
                <a:moveTo>
                  <a:pt x="99" y="51"/>
                </a:moveTo>
                <a:cubicBezTo>
                  <a:pt x="167" y="51"/>
                  <a:pt x="167" y="51"/>
                  <a:pt x="167" y="51"/>
                </a:cubicBezTo>
                <a:cubicBezTo>
                  <a:pt x="169" y="51"/>
                  <a:pt x="152" y="112"/>
                  <a:pt x="152" y="112"/>
                </a:cubicBezTo>
                <a:lnTo>
                  <a:pt x="99" y="51"/>
                </a:lnTo>
                <a:close/>
                <a:moveTo>
                  <a:pt x="162" y="119"/>
                </a:moveTo>
                <a:cubicBezTo>
                  <a:pt x="180" y="57"/>
                  <a:pt x="180" y="57"/>
                  <a:pt x="180" y="57"/>
                </a:cubicBezTo>
                <a:cubicBezTo>
                  <a:pt x="180" y="57"/>
                  <a:pt x="180" y="57"/>
                  <a:pt x="180" y="57"/>
                </a:cubicBezTo>
                <a:cubicBezTo>
                  <a:pt x="197" y="82"/>
                  <a:pt x="197" y="82"/>
                  <a:pt x="197" y="82"/>
                </a:cubicBezTo>
                <a:cubicBezTo>
                  <a:pt x="186" y="91"/>
                  <a:pt x="178" y="104"/>
                  <a:pt x="177" y="119"/>
                </a:cubicBezTo>
                <a:lnTo>
                  <a:pt x="162" y="119"/>
                </a:lnTo>
                <a:close/>
                <a:moveTo>
                  <a:pt x="230" y="165"/>
                </a:moveTo>
                <a:cubicBezTo>
                  <a:pt x="211" y="165"/>
                  <a:pt x="194" y="151"/>
                  <a:pt x="191" y="132"/>
                </a:cubicBezTo>
                <a:cubicBezTo>
                  <a:pt x="236" y="132"/>
                  <a:pt x="236" y="132"/>
                  <a:pt x="236" y="132"/>
                </a:cubicBezTo>
                <a:cubicBezTo>
                  <a:pt x="237" y="132"/>
                  <a:pt x="239" y="132"/>
                  <a:pt x="240" y="131"/>
                </a:cubicBezTo>
                <a:cubicBezTo>
                  <a:pt x="243" y="129"/>
                  <a:pt x="243" y="125"/>
                  <a:pt x="239" y="120"/>
                </a:cubicBezTo>
                <a:cubicBezTo>
                  <a:pt x="216" y="87"/>
                  <a:pt x="216" y="87"/>
                  <a:pt x="216" y="87"/>
                </a:cubicBezTo>
                <a:cubicBezTo>
                  <a:pt x="220" y="85"/>
                  <a:pt x="225" y="84"/>
                  <a:pt x="230" y="84"/>
                </a:cubicBezTo>
                <a:cubicBezTo>
                  <a:pt x="253" y="84"/>
                  <a:pt x="271" y="102"/>
                  <a:pt x="271" y="124"/>
                </a:cubicBezTo>
                <a:cubicBezTo>
                  <a:pt x="271" y="146"/>
                  <a:pt x="253" y="165"/>
                  <a:pt x="230" y="165"/>
                </a:cubicBezTo>
                <a:close/>
              </a:path>
            </a:pathLst>
          </a:custGeom>
          <a:solidFill>
            <a:schemeClr val="bg1"/>
          </a:solidFill>
          <a:ln>
            <a:noFill/>
          </a:ln>
        </p:spPr>
        <p:txBody>
          <a:bodyPr vert="horz" wrap="square" lIns="91440" tIns="45720" rIns="91440" bIns="45720" numCol="1" anchor="t" anchorCtr="0" compatLnSpc="1"/>
          <a:lstStyle/>
          <a:p>
            <a:pPr marL="0" marR="0" lvl="0" indent="0" defTabSz="6096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sp>
        <p:nvSpPr>
          <p:cNvPr id="19" name="Freeform 43"/>
          <p:cNvSpPr>
            <a:spLocks noEditPoints="1"/>
          </p:cNvSpPr>
          <p:nvPr/>
        </p:nvSpPr>
        <p:spPr bwMode="auto">
          <a:xfrm>
            <a:off x="9796148" y="1834843"/>
            <a:ext cx="583297" cy="511761"/>
          </a:xfrm>
          <a:custGeom>
            <a:avLst/>
            <a:gdLst>
              <a:gd name="T0" fmla="*/ 211 w 288"/>
              <a:gd name="T1" fmla="*/ 142 h 252"/>
              <a:gd name="T2" fmla="*/ 250 w 288"/>
              <a:gd name="T3" fmla="*/ 101 h 252"/>
              <a:gd name="T4" fmla="*/ 255 w 288"/>
              <a:gd name="T5" fmla="*/ 67 h 252"/>
              <a:gd name="T6" fmla="*/ 249 w 288"/>
              <a:gd name="T7" fmla="*/ 6 h 252"/>
              <a:gd name="T8" fmla="*/ 190 w 288"/>
              <a:gd name="T9" fmla="*/ 65 h 252"/>
              <a:gd name="T10" fmla="*/ 103 w 288"/>
              <a:gd name="T11" fmla="*/ 50 h 252"/>
              <a:gd name="T12" fmla="*/ 141 w 288"/>
              <a:gd name="T13" fmla="*/ 11 h 252"/>
              <a:gd name="T14" fmla="*/ 73 w 288"/>
              <a:gd name="T15" fmla="*/ 12 h 252"/>
              <a:gd name="T16" fmla="*/ 38 w 288"/>
              <a:gd name="T17" fmla="*/ 43 h 252"/>
              <a:gd name="T18" fmla="*/ 34 w 288"/>
              <a:gd name="T19" fmla="*/ 54 h 252"/>
              <a:gd name="T20" fmla="*/ 14 w 288"/>
              <a:gd name="T21" fmla="*/ 70 h 252"/>
              <a:gd name="T22" fmla="*/ 19 w 288"/>
              <a:gd name="T23" fmla="*/ 107 h 252"/>
              <a:gd name="T24" fmla="*/ 38 w 288"/>
              <a:gd name="T25" fmla="*/ 88 h 252"/>
              <a:gd name="T26" fmla="*/ 76 w 288"/>
              <a:gd name="T27" fmla="*/ 77 h 252"/>
              <a:gd name="T28" fmla="*/ 130 w 288"/>
              <a:gd name="T29" fmla="*/ 126 h 252"/>
              <a:gd name="T30" fmla="*/ 89 w 288"/>
              <a:gd name="T31" fmla="*/ 233 h 252"/>
              <a:gd name="T32" fmla="*/ 186 w 288"/>
              <a:gd name="T33" fmla="*/ 198 h 252"/>
              <a:gd name="T34" fmla="*/ 248 w 288"/>
              <a:gd name="T35" fmla="*/ 246 h 252"/>
              <a:gd name="T36" fmla="*/ 269 w 288"/>
              <a:gd name="T37" fmla="*/ 197 h 252"/>
              <a:gd name="T38" fmla="*/ 11 w 288"/>
              <a:gd name="T39" fmla="*/ 89 h 252"/>
              <a:gd name="T40" fmla="*/ 14 w 288"/>
              <a:gd name="T41" fmla="*/ 76 h 252"/>
              <a:gd name="T42" fmla="*/ 44 w 288"/>
              <a:gd name="T43" fmla="*/ 53 h 252"/>
              <a:gd name="T44" fmla="*/ 27 w 288"/>
              <a:gd name="T45" fmla="*/ 77 h 252"/>
              <a:gd name="T46" fmla="*/ 38 w 288"/>
              <a:gd name="T47" fmla="*/ 57 h 252"/>
              <a:gd name="T48" fmla="*/ 45 w 288"/>
              <a:gd name="T49" fmla="*/ 53 h 252"/>
              <a:gd name="T50" fmla="*/ 79 w 288"/>
              <a:gd name="T51" fmla="*/ 20 h 252"/>
              <a:gd name="T52" fmla="*/ 77 w 288"/>
              <a:gd name="T53" fmla="*/ 15 h 252"/>
              <a:gd name="T54" fmla="*/ 105 w 288"/>
              <a:gd name="T55" fmla="*/ 9 h 252"/>
              <a:gd name="T56" fmla="*/ 199 w 288"/>
              <a:gd name="T57" fmla="*/ 67 h 252"/>
              <a:gd name="T58" fmla="*/ 236 w 288"/>
              <a:gd name="T59" fmla="*/ 95 h 252"/>
              <a:gd name="T60" fmla="*/ 223 w 288"/>
              <a:gd name="T61" fmla="*/ 91 h 252"/>
              <a:gd name="T62" fmla="*/ 210 w 288"/>
              <a:gd name="T63" fmla="*/ 82 h 252"/>
              <a:gd name="T64" fmla="*/ 167 w 288"/>
              <a:gd name="T65" fmla="*/ 114 h 252"/>
              <a:gd name="T66" fmla="*/ 199 w 288"/>
              <a:gd name="T67" fmla="*/ 67 h 252"/>
              <a:gd name="T68" fmla="*/ 62 w 288"/>
              <a:gd name="T69" fmla="*/ 209 h 252"/>
              <a:gd name="T70" fmla="*/ 61 w 288"/>
              <a:gd name="T71" fmla="*/ 205 h 252"/>
              <a:gd name="T72" fmla="*/ 140 w 288"/>
              <a:gd name="T73" fmla="*/ 141 h 252"/>
              <a:gd name="T74" fmla="*/ 62 w 288"/>
              <a:gd name="T75" fmla="*/ 208 h 252"/>
              <a:gd name="T76" fmla="*/ 70 w 288"/>
              <a:gd name="T77" fmla="*/ 214 h 252"/>
              <a:gd name="T78" fmla="*/ 82 w 288"/>
              <a:gd name="T79" fmla="*/ 219 h 252"/>
              <a:gd name="T80" fmla="*/ 68 w 288"/>
              <a:gd name="T81" fmla="*/ 228 h 252"/>
              <a:gd name="T82" fmla="*/ 69 w 288"/>
              <a:gd name="T83" fmla="*/ 225 h 252"/>
              <a:gd name="T84" fmla="*/ 79 w 288"/>
              <a:gd name="T85" fmla="*/ 219 h 252"/>
              <a:gd name="T86" fmla="*/ 82 w 288"/>
              <a:gd name="T87" fmla="*/ 219 h 252"/>
              <a:gd name="T88" fmla="*/ 79 w 288"/>
              <a:gd name="T89" fmla="*/ 207 h 252"/>
              <a:gd name="T90" fmla="*/ 82 w 288"/>
              <a:gd name="T91" fmla="*/ 210 h 252"/>
              <a:gd name="T92" fmla="*/ 252 w 288"/>
              <a:gd name="T93" fmla="*/ 226 h 252"/>
              <a:gd name="T94" fmla="*/ 247 w 288"/>
              <a:gd name="T95" fmla="*/ 212 h 252"/>
              <a:gd name="T96" fmla="*/ 194 w 288"/>
              <a:gd name="T97" fmla="*/ 161 h 252"/>
              <a:gd name="T98" fmla="*/ 170 w 288"/>
              <a:gd name="T99" fmla="*/ 144 h 252"/>
              <a:gd name="T100" fmla="*/ 176 w 288"/>
              <a:gd name="T101" fmla="*/ 134 h 252"/>
              <a:gd name="T102" fmla="*/ 205 w 288"/>
              <a:gd name="T103" fmla="*/ 151 h 252"/>
              <a:gd name="T104" fmla="*/ 257 w 288"/>
              <a:gd name="T105" fmla="*/ 20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52">
                <a:moveTo>
                  <a:pt x="269" y="197"/>
                </a:moveTo>
                <a:cubicBezTo>
                  <a:pt x="258" y="189"/>
                  <a:pt x="239" y="183"/>
                  <a:pt x="224" y="160"/>
                </a:cubicBezTo>
                <a:cubicBezTo>
                  <a:pt x="221" y="154"/>
                  <a:pt x="216" y="148"/>
                  <a:pt x="211" y="142"/>
                </a:cubicBezTo>
                <a:cubicBezTo>
                  <a:pt x="205" y="137"/>
                  <a:pt x="199" y="132"/>
                  <a:pt x="193" y="129"/>
                </a:cubicBezTo>
                <a:cubicBezTo>
                  <a:pt x="223" y="99"/>
                  <a:pt x="223" y="99"/>
                  <a:pt x="223" y="99"/>
                </a:cubicBezTo>
                <a:cubicBezTo>
                  <a:pt x="232" y="103"/>
                  <a:pt x="242" y="103"/>
                  <a:pt x="250" y="101"/>
                </a:cubicBezTo>
                <a:cubicBezTo>
                  <a:pt x="257" y="100"/>
                  <a:pt x="264" y="96"/>
                  <a:pt x="270" y="90"/>
                </a:cubicBezTo>
                <a:cubicBezTo>
                  <a:pt x="283" y="76"/>
                  <a:pt x="288" y="57"/>
                  <a:pt x="282" y="40"/>
                </a:cubicBezTo>
                <a:cubicBezTo>
                  <a:pt x="255" y="67"/>
                  <a:pt x="255" y="67"/>
                  <a:pt x="255" y="67"/>
                </a:cubicBezTo>
                <a:cubicBezTo>
                  <a:pt x="229" y="60"/>
                  <a:pt x="229" y="60"/>
                  <a:pt x="229" y="60"/>
                </a:cubicBezTo>
                <a:cubicBezTo>
                  <a:pt x="222" y="33"/>
                  <a:pt x="222" y="33"/>
                  <a:pt x="222" y="33"/>
                </a:cubicBezTo>
                <a:cubicBezTo>
                  <a:pt x="249" y="6"/>
                  <a:pt x="249" y="6"/>
                  <a:pt x="249" y="6"/>
                </a:cubicBezTo>
                <a:cubicBezTo>
                  <a:pt x="232" y="1"/>
                  <a:pt x="213" y="5"/>
                  <a:pt x="199" y="19"/>
                </a:cubicBezTo>
                <a:cubicBezTo>
                  <a:pt x="193" y="25"/>
                  <a:pt x="189" y="32"/>
                  <a:pt x="187" y="39"/>
                </a:cubicBezTo>
                <a:cubicBezTo>
                  <a:pt x="185" y="47"/>
                  <a:pt x="186" y="56"/>
                  <a:pt x="190" y="65"/>
                </a:cubicBezTo>
                <a:cubicBezTo>
                  <a:pt x="152" y="104"/>
                  <a:pt x="152" y="104"/>
                  <a:pt x="152" y="104"/>
                </a:cubicBezTo>
                <a:cubicBezTo>
                  <a:pt x="103" y="54"/>
                  <a:pt x="103" y="54"/>
                  <a:pt x="103" y="54"/>
                </a:cubicBezTo>
                <a:cubicBezTo>
                  <a:pt x="104" y="53"/>
                  <a:pt x="104" y="51"/>
                  <a:pt x="103" y="50"/>
                </a:cubicBezTo>
                <a:cubicBezTo>
                  <a:pt x="95" y="41"/>
                  <a:pt x="91" y="31"/>
                  <a:pt x="101" y="21"/>
                </a:cubicBezTo>
                <a:cubicBezTo>
                  <a:pt x="110" y="12"/>
                  <a:pt x="127" y="10"/>
                  <a:pt x="138" y="12"/>
                </a:cubicBezTo>
                <a:cubicBezTo>
                  <a:pt x="139" y="13"/>
                  <a:pt x="141" y="12"/>
                  <a:pt x="141" y="11"/>
                </a:cubicBezTo>
                <a:cubicBezTo>
                  <a:pt x="141" y="10"/>
                  <a:pt x="141" y="9"/>
                  <a:pt x="139" y="8"/>
                </a:cubicBezTo>
                <a:cubicBezTo>
                  <a:pt x="139" y="8"/>
                  <a:pt x="139" y="8"/>
                  <a:pt x="139" y="8"/>
                </a:cubicBezTo>
                <a:cubicBezTo>
                  <a:pt x="118" y="0"/>
                  <a:pt x="93" y="1"/>
                  <a:pt x="73" y="12"/>
                </a:cubicBezTo>
                <a:cubicBezTo>
                  <a:pt x="71" y="13"/>
                  <a:pt x="71" y="13"/>
                  <a:pt x="71" y="13"/>
                </a:cubicBezTo>
                <a:cubicBezTo>
                  <a:pt x="71" y="12"/>
                  <a:pt x="69" y="12"/>
                  <a:pt x="68" y="13"/>
                </a:cubicBezTo>
                <a:cubicBezTo>
                  <a:pt x="38" y="43"/>
                  <a:pt x="38" y="43"/>
                  <a:pt x="38" y="43"/>
                </a:cubicBezTo>
                <a:cubicBezTo>
                  <a:pt x="37" y="44"/>
                  <a:pt x="37" y="45"/>
                  <a:pt x="38" y="46"/>
                </a:cubicBezTo>
                <a:cubicBezTo>
                  <a:pt x="37" y="47"/>
                  <a:pt x="37" y="47"/>
                  <a:pt x="37" y="47"/>
                </a:cubicBezTo>
                <a:cubicBezTo>
                  <a:pt x="36" y="49"/>
                  <a:pt x="35" y="51"/>
                  <a:pt x="34" y="54"/>
                </a:cubicBezTo>
                <a:cubicBezTo>
                  <a:pt x="33" y="58"/>
                  <a:pt x="30" y="62"/>
                  <a:pt x="27" y="65"/>
                </a:cubicBezTo>
                <a:cubicBezTo>
                  <a:pt x="25" y="67"/>
                  <a:pt x="23" y="69"/>
                  <a:pt x="20" y="70"/>
                </a:cubicBezTo>
                <a:cubicBezTo>
                  <a:pt x="18" y="69"/>
                  <a:pt x="16" y="69"/>
                  <a:pt x="14" y="70"/>
                </a:cubicBezTo>
                <a:cubicBezTo>
                  <a:pt x="1" y="83"/>
                  <a:pt x="1" y="83"/>
                  <a:pt x="1" y="83"/>
                </a:cubicBezTo>
                <a:cubicBezTo>
                  <a:pt x="0" y="85"/>
                  <a:pt x="0" y="87"/>
                  <a:pt x="1" y="89"/>
                </a:cubicBezTo>
                <a:cubicBezTo>
                  <a:pt x="19" y="107"/>
                  <a:pt x="19" y="107"/>
                  <a:pt x="19" y="107"/>
                </a:cubicBezTo>
                <a:cubicBezTo>
                  <a:pt x="21" y="109"/>
                  <a:pt x="24" y="109"/>
                  <a:pt x="26" y="107"/>
                </a:cubicBezTo>
                <a:cubicBezTo>
                  <a:pt x="38" y="94"/>
                  <a:pt x="38" y="94"/>
                  <a:pt x="38" y="94"/>
                </a:cubicBezTo>
                <a:cubicBezTo>
                  <a:pt x="40" y="93"/>
                  <a:pt x="40" y="90"/>
                  <a:pt x="38" y="88"/>
                </a:cubicBezTo>
                <a:cubicBezTo>
                  <a:pt x="38" y="88"/>
                  <a:pt x="38" y="88"/>
                  <a:pt x="38" y="88"/>
                </a:cubicBezTo>
                <a:cubicBezTo>
                  <a:pt x="39" y="85"/>
                  <a:pt x="41" y="83"/>
                  <a:pt x="43" y="81"/>
                </a:cubicBezTo>
                <a:cubicBezTo>
                  <a:pt x="46" y="78"/>
                  <a:pt x="60" y="64"/>
                  <a:pt x="76" y="77"/>
                </a:cubicBezTo>
                <a:cubicBezTo>
                  <a:pt x="77" y="78"/>
                  <a:pt x="79" y="78"/>
                  <a:pt x="80" y="77"/>
                </a:cubicBezTo>
                <a:cubicBezTo>
                  <a:pt x="80" y="77"/>
                  <a:pt x="80" y="77"/>
                  <a:pt x="80" y="77"/>
                </a:cubicBezTo>
                <a:cubicBezTo>
                  <a:pt x="130" y="126"/>
                  <a:pt x="130" y="126"/>
                  <a:pt x="130" y="126"/>
                </a:cubicBezTo>
                <a:cubicBezTo>
                  <a:pt x="56" y="199"/>
                  <a:pt x="56" y="199"/>
                  <a:pt x="56" y="199"/>
                </a:cubicBezTo>
                <a:cubicBezTo>
                  <a:pt x="47" y="209"/>
                  <a:pt x="47" y="224"/>
                  <a:pt x="56" y="233"/>
                </a:cubicBezTo>
                <a:cubicBezTo>
                  <a:pt x="65" y="242"/>
                  <a:pt x="80" y="242"/>
                  <a:pt x="89" y="233"/>
                </a:cubicBezTo>
                <a:cubicBezTo>
                  <a:pt x="155" y="167"/>
                  <a:pt x="155" y="167"/>
                  <a:pt x="155" y="167"/>
                </a:cubicBezTo>
                <a:cubicBezTo>
                  <a:pt x="158" y="173"/>
                  <a:pt x="163" y="179"/>
                  <a:pt x="168" y="185"/>
                </a:cubicBezTo>
                <a:cubicBezTo>
                  <a:pt x="174" y="190"/>
                  <a:pt x="180" y="195"/>
                  <a:pt x="186" y="198"/>
                </a:cubicBezTo>
                <a:cubicBezTo>
                  <a:pt x="209" y="213"/>
                  <a:pt x="215" y="232"/>
                  <a:pt x="223" y="243"/>
                </a:cubicBezTo>
                <a:cubicBezTo>
                  <a:pt x="225" y="245"/>
                  <a:pt x="225" y="245"/>
                  <a:pt x="225" y="245"/>
                </a:cubicBezTo>
                <a:cubicBezTo>
                  <a:pt x="232" y="252"/>
                  <a:pt x="242" y="252"/>
                  <a:pt x="248" y="246"/>
                </a:cubicBezTo>
                <a:cubicBezTo>
                  <a:pt x="272" y="222"/>
                  <a:pt x="272" y="222"/>
                  <a:pt x="272" y="222"/>
                </a:cubicBezTo>
                <a:cubicBezTo>
                  <a:pt x="278" y="216"/>
                  <a:pt x="278" y="206"/>
                  <a:pt x="271" y="199"/>
                </a:cubicBezTo>
                <a:lnTo>
                  <a:pt x="269" y="197"/>
                </a:lnTo>
                <a:close/>
                <a:moveTo>
                  <a:pt x="19" y="81"/>
                </a:moveTo>
                <a:cubicBezTo>
                  <a:pt x="11" y="89"/>
                  <a:pt x="11" y="89"/>
                  <a:pt x="11" y="89"/>
                </a:cubicBezTo>
                <a:cubicBezTo>
                  <a:pt x="11" y="89"/>
                  <a:pt x="11" y="89"/>
                  <a:pt x="11" y="89"/>
                </a:cubicBezTo>
                <a:cubicBezTo>
                  <a:pt x="10" y="90"/>
                  <a:pt x="8" y="90"/>
                  <a:pt x="6" y="89"/>
                </a:cubicBezTo>
                <a:cubicBezTo>
                  <a:pt x="5" y="88"/>
                  <a:pt x="5" y="85"/>
                  <a:pt x="6" y="84"/>
                </a:cubicBezTo>
                <a:cubicBezTo>
                  <a:pt x="14" y="76"/>
                  <a:pt x="14" y="76"/>
                  <a:pt x="14" y="76"/>
                </a:cubicBezTo>
                <a:cubicBezTo>
                  <a:pt x="15" y="74"/>
                  <a:pt x="18" y="74"/>
                  <a:pt x="19" y="76"/>
                </a:cubicBezTo>
                <a:cubicBezTo>
                  <a:pt x="21" y="77"/>
                  <a:pt x="21" y="80"/>
                  <a:pt x="19" y="81"/>
                </a:cubicBezTo>
                <a:close/>
                <a:moveTo>
                  <a:pt x="44" y="53"/>
                </a:moveTo>
                <a:cubicBezTo>
                  <a:pt x="43" y="56"/>
                  <a:pt x="42" y="58"/>
                  <a:pt x="41" y="60"/>
                </a:cubicBezTo>
                <a:cubicBezTo>
                  <a:pt x="39" y="64"/>
                  <a:pt x="37" y="68"/>
                  <a:pt x="33" y="72"/>
                </a:cubicBezTo>
                <a:cubicBezTo>
                  <a:pt x="31" y="74"/>
                  <a:pt x="29" y="76"/>
                  <a:pt x="27" y="77"/>
                </a:cubicBezTo>
                <a:cubicBezTo>
                  <a:pt x="24" y="74"/>
                  <a:pt x="24" y="74"/>
                  <a:pt x="24" y="74"/>
                </a:cubicBezTo>
                <a:cubicBezTo>
                  <a:pt x="26" y="72"/>
                  <a:pt x="28" y="71"/>
                  <a:pt x="30" y="69"/>
                </a:cubicBezTo>
                <a:cubicBezTo>
                  <a:pt x="34" y="65"/>
                  <a:pt x="36" y="61"/>
                  <a:pt x="38" y="57"/>
                </a:cubicBezTo>
                <a:cubicBezTo>
                  <a:pt x="39" y="55"/>
                  <a:pt x="40" y="53"/>
                  <a:pt x="41" y="50"/>
                </a:cubicBezTo>
                <a:cubicBezTo>
                  <a:pt x="42" y="49"/>
                  <a:pt x="42" y="49"/>
                  <a:pt x="42" y="49"/>
                </a:cubicBezTo>
                <a:cubicBezTo>
                  <a:pt x="45" y="53"/>
                  <a:pt x="45" y="53"/>
                  <a:pt x="45" y="53"/>
                </a:cubicBezTo>
                <a:lnTo>
                  <a:pt x="44" y="53"/>
                </a:lnTo>
                <a:close/>
                <a:moveTo>
                  <a:pt x="80" y="20"/>
                </a:moveTo>
                <a:cubicBezTo>
                  <a:pt x="79" y="20"/>
                  <a:pt x="79" y="20"/>
                  <a:pt x="79" y="20"/>
                </a:cubicBezTo>
                <a:cubicBezTo>
                  <a:pt x="76" y="17"/>
                  <a:pt x="76" y="17"/>
                  <a:pt x="76" y="17"/>
                </a:cubicBezTo>
                <a:cubicBezTo>
                  <a:pt x="76" y="17"/>
                  <a:pt x="76" y="16"/>
                  <a:pt x="76" y="16"/>
                </a:cubicBezTo>
                <a:cubicBezTo>
                  <a:pt x="76" y="16"/>
                  <a:pt x="76" y="15"/>
                  <a:pt x="77" y="15"/>
                </a:cubicBezTo>
                <a:cubicBezTo>
                  <a:pt x="86" y="11"/>
                  <a:pt x="95" y="8"/>
                  <a:pt x="105" y="7"/>
                </a:cubicBezTo>
                <a:cubicBezTo>
                  <a:pt x="105" y="6"/>
                  <a:pt x="106" y="7"/>
                  <a:pt x="106" y="8"/>
                </a:cubicBezTo>
                <a:cubicBezTo>
                  <a:pt x="106" y="8"/>
                  <a:pt x="106" y="9"/>
                  <a:pt x="105" y="9"/>
                </a:cubicBezTo>
                <a:cubicBezTo>
                  <a:pt x="105" y="9"/>
                  <a:pt x="105" y="9"/>
                  <a:pt x="105" y="9"/>
                </a:cubicBezTo>
                <a:cubicBezTo>
                  <a:pt x="96" y="11"/>
                  <a:pt x="88" y="15"/>
                  <a:pt x="80" y="20"/>
                </a:cubicBezTo>
                <a:close/>
                <a:moveTo>
                  <a:pt x="199" y="67"/>
                </a:moveTo>
                <a:cubicBezTo>
                  <a:pt x="193" y="56"/>
                  <a:pt x="192" y="43"/>
                  <a:pt x="199" y="32"/>
                </a:cubicBezTo>
                <a:cubicBezTo>
                  <a:pt x="195" y="48"/>
                  <a:pt x="197" y="60"/>
                  <a:pt x="207" y="72"/>
                </a:cubicBezTo>
                <a:cubicBezTo>
                  <a:pt x="218" y="86"/>
                  <a:pt x="229" y="91"/>
                  <a:pt x="236" y="95"/>
                </a:cubicBezTo>
                <a:cubicBezTo>
                  <a:pt x="231" y="94"/>
                  <a:pt x="227" y="93"/>
                  <a:pt x="223" y="91"/>
                </a:cubicBezTo>
                <a:cubicBezTo>
                  <a:pt x="223" y="91"/>
                  <a:pt x="223" y="91"/>
                  <a:pt x="223" y="91"/>
                </a:cubicBezTo>
                <a:cubicBezTo>
                  <a:pt x="223" y="91"/>
                  <a:pt x="223" y="91"/>
                  <a:pt x="223" y="91"/>
                </a:cubicBezTo>
                <a:cubicBezTo>
                  <a:pt x="219" y="89"/>
                  <a:pt x="215" y="86"/>
                  <a:pt x="212" y="84"/>
                </a:cubicBezTo>
                <a:cubicBezTo>
                  <a:pt x="212" y="83"/>
                  <a:pt x="212" y="83"/>
                  <a:pt x="212" y="83"/>
                </a:cubicBezTo>
                <a:cubicBezTo>
                  <a:pt x="211" y="83"/>
                  <a:pt x="211" y="82"/>
                  <a:pt x="210" y="82"/>
                </a:cubicBezTo>
                <a:cubicBezTo>
                  <a:pt x="175" y="117"/>
                  <a:pt x="175" y="117"/>
                  <a:pt x="175" y="117"/>
                </a:cubicBezTo>
                <a:cubicBezTo>
                  <a:pt x="174" y="116"/>
                  <a:pt x="173" y="115"/>
                  <a:pt x="172" y="115"/>
                </a:cubicBezTo>
                <a:cubicBezTo>
                  <a:pt x="167" y="114"/>
                  <a:pt x="167" y="114"/>
                  <a:pt x="167" y="114"/>
                </a:cubicBezTo>
                <a:cubicBezTo>
                  <a:pt x="166" y="114"/>
                  <a:pt x="165" y="115"/>
                  <a:pt x="164" y="115"/>
                </a:cubicBezTo>
                <a:cubicBezTo>
                  <a:pt x="157" y="109"/>
                  <a:pt x="157" y="109"/>
                  <a:pt x="157" y="109"/>
                </a:cubicBezTo>
                <a:lnTo>
                  <a:pt x="199" y="67"/>
                </a:lnTo>
                <a:close/>
                <a:moveTo>
                  <a:pt x="62" y="208"/>
                </a:moveTo>
                <a:cubicBezTo>
                  <a:pt x="62" y="208"/>
                  <a:pt x="62" y="209"/>
                  <a:pt x="62" y="209"/>
                </a:cubicBezTo>
                <a:cubicBezTo>
                  <a:pt x="62" y="209"/>
                  <a:pt x="62" y="209"/>
                  <a:pt x="62" y="209"/>
                </a:cubicBezTo>
                <a:cubicBezTo>
                  <a:pt x="58" y="213"/>
                  <a:pt x="57" y="218"/>
                  <a:pt x="59" y="223"/>
                </a:cubicBezTo>
                <a:cubicBezTo>
                  <a:pt x="58" y="223"/>
                  <a:pt x="58" y="223"/>
                  <a:pt x="58" y="223"/>
                </a:cubicBezTo>
                <a:cubicBezTo>
                  <a:pt x="55" y="217"/>
                  <a:pt x="56" y="210"/>
                  <a:pt x="61" y="205"/>
                </a:cubicBezTo>
                <a:cubicBezTo>
                  <a:pt x="135" y="131"/>
                  <a:pt x="135" y="131"/>
                  <a:pt x="135" y="131"/>
                </a:cubicBezTo>
                <a:cubicBezTo>
                  <a:pt x="141" y="138"/>
                  <a:pt x="141" y="138"/>
                  <a:pt x="141" y="138"/>
                </a:cubicBezTo>
                <a:cubicBezTo>
                  <a:pt x="141" y="139"/>
                  <a:pt x="140" y="140"/>
                  <a:pt x="140" y="141"/>
                </a:cubicBezTo>
                <a:cubicBezTo>
                  <a:pt x="76" y="206"/>
                  <a:pt x="76" y="206"/>
                  <a:pt x="76" y="206"/>
                </a:cubicBezTo>
                <a:cubicBezTo>
                  <a:pt x="73" y="204"/>
                  <a:pt x="69" y="205"/>
                  <a:pt x="66" y="206"/>
                </a:cubicBezTo>
                <a:cubicBezTo>
                  <a:pt x="65" y="206"/>
                  <a:pt x="63" y="207"/>
                  <a:pt x="62" y="208"/>
                </a:cubicBezTo>
                <a:close/>
                <a:moveTo>
                  <a:pt x="73" y="222"/>
                </a:moveTo>
                <a:cubicBezTo>
                  <a:pt x="71" y="222"/>
                  <a:pt x="69" y="221"/>
                  <a:pt x="68" y="219"/>
                </a:cubicBezTo>
                <a:cubicBezTo>
                  <a:pt x="67" y="217"/>
                  <a:pt x="68" y="215"/>
                  <a:pt x="70" y="214"/>
                </a:cubicBezTo>
                <a:cubicBezTo>
                  <a:pt x="72" y="213"/>
                  <a:pt x="75" y="214"/>
                  <a:pt x="76" y="216"/>
                </a:cubicBezTo>
                <a:cubicBezTo>
                  <a:pt x="76" y="219"/>
                  <a:pt x="75" y="221"/>
                  <a:pt x="73" y="222"/>
                </a:cubicBezTo>
                <a:close/>
                <a:moveTo>
                  <a:pt x="82" y="219"/>
                </a:moveTo>
                <a:cubicBezTo>
                  <a:pt x="82" y="219"/>
                  <a:pt x="82" y="219"/>
                  <a:pt x="82" y="219"/>
                </a:cubicBezTo>
                <a:cubicBezTo>
                  <a:pt x="82" y="222"/>
                  <a:pt x="81" y="225"/>
                  <a:pt x="78" y="226"/>
                </a:cubicBezTo>
                <a:cubicBezTo>
                  <a:pt x="75" y="229"/>
                  <a:pt x="72" y="229"/>
                  <a:pt x="68" y="228"/>
                </a:cubicBezTo>
                <a:cubicBezTo>
                  <a:pt x="68" y="228"/>
                  <a:pt x="68" y="228"/>
                  <a:pt x="68" y="228"/>
                </a:cubicBezTo>
                <a:cubicBezTo>
                  <a:pt x="67" y="228"/>
                  <a:pt x="67" y="227"/>
                  <a:pt x="67" y="226"/>
                </a:cubicBezTo>
                <a:cubicBezTo>
                  <a:pt x="67" y="225"/>
                  <a:pt x="68" y="224"/>
                  <a:pt x="69" y="225"/>
                </a:cubicBezTo>
                <a:cubicBezTo>
                  <a:pt x="71" y="225"/>
                  <a:pt x="74" y="225"/>
                  <a:pt x="76" y="224"/>
                </a:cubicBezTo>
                <a:cubicBezTo>
                  <a:pt x="78" y="222"/>
                  <a:pt x="78" y="220"/>
                  <a:pt x="79" y="219"/>
                </a:cubicBezTo>
                <a:cubicBezTo>
                  <a:pt x="79" y="219"/>
                  <a:pt x="79" y="219"/>
                  <a:pt x="79" y="219"/>
                </a:cubicBezTo>
                <a:cubicBezTo>
                  <a:pt x="79" y="218"/>
                  <a:pt x="79" y="218"/>
                  <a:pt x="79" y="218"/>
                </a:cubicBezTo>
                <a:cubicBezTo>
                  <a:pt x="79" y="217"/>
                  <a:pt x="80" y="217"/>
                  <a:pt x="81" y="217"/>
                </a:cubicBezTo>
                <a:cubicBezTo>
                  <a:pt x="82" y="217"/>
                  <a:pt x="83" y="218"/>
                  <a:pt x="82" y="219"/>
                </a:cubicBezTo>
                <a:close/>
                <a:moveTo>
                  <a:pt x="82" y="210"/>
                </a:moveTo>
                <a:cubicBezTo>
                  <a:pt x="82" y="210"/>
                  <a:pt x="81" y="209"/>
                  <a:pt x="81" y="209"/>
                </a:cubicBezTo>
                <a:cubicBezTo>
                  <a:pt x="80" y="208"/>
                  <a:pt x="80" y="208"/>
                  <a:pt x="79" y="207"/>
                </a:cubicBezTo>
                <a:cubicBezTo>
                  <a:pt x="141" y="146"/>
                  <a:pt x="141" y="146"/>
                  <a:pt x="141" y="146"/>
                </a:cubicBezTo>
                <a:cubicBezTo>
                  <a:pt x="141" y="147"/>
                  <a:pt x="142" y="148"/>
                  <a:pt x="143" y="149"/>
                </a:cubicBezTo>
                <a:lnTo>
                  <a:pt x="82" y="210"/>
                </a:lnTo>
                <a:close/>
                <a:moveTo>
                  <a:pt x="260" y="218"/>
                </a:moveTo>
                <a:cubicBezTo>
                  <a:pt x="253" y="226"/>
                  <a:pt x="253" y="226"/>
                  <a:pt x="253" y="226"/>
                </a:cubicBezTo>
                <a:cubicBezTo>
                  <a:pt x="252" y="226"/>
                  <a:pt x="252" y="226"/>
                  <a:pt x="252" y="226"/>
                </a:cubicBezTo>
                <a:cubicBezTo>
                  <a:pt x="252" y="226"/>
                  <a:pt x="252" y="226"/>
                  <a:pt x="252" y="226"/>
                </a:cubicBezTo>
                <a:cubicBezTo>
                  <a:pt x="252" y="226"/>
                  <a:pt x="252" y="226"/>
                  <a:pt x="252" y="226"/>
                </a:cubicBezTo>
                <a:cubicBezTo>
                  <a:pt x="253" y="221"/>
                  <a:pt x="251" y="216"/>
                  <a:pt x="247" y="212"/>
                </a:cubicBezTo>
                <a:cubicBezTo>
                  <a:pt x="245" y="210"/>
                  <a:pt x="245" y="210"/>
                  <a:pt x="245" y="210"/>
                </a:cubicBezTo>
                <a:cubicBezTo>
                  <a:pt x="235" y="202"/>
                  <a:pt x="220" y="195"/>
                  <a:pt x="206" y="177"/>
                </a:cubicBezTo>
                <a:cubicBezTo>
                  <a:pt x="203" y="171"/>
                  <a:pt x="199" y="166"/>
                  <a:pt x="194" y="161"/>
                </a:cubicBezTo>
                <a:cubicBezTo>
                  <a:pt x="186" y="154"/>
                  <a:pt x="178" y="148"/>
                  <a:pt x="171" y="145"/>
                </a:cubicBezTo>
                <a:cubicBezTo>
                  <a:pt x="171" y="145"/>
                  <a:pt x="171" y="145"/>
                  <a:pt x="171" y="145"/>
                </a:cubicBezTo>
                <a:cubicBezTo>
                  <a:pt x="171" y="144"/>
                  <a:pt x="170" y="144"/>
                  <a:pt x="170" y="144"/>
                </a:cubicBezTo>
                <a:cubicBezTo>
                  <a:pt x="169" y="143"/>
                  <a:pt x="169" y="141"/>
                  <a:pt x="170" y="140"/>
                </a:cubicBezTo>
                <a:cubicBezTo>
                  <a:pt x="170" y="140"/>
                  <a:pt x="170" y="140"/>
                  <a:pt x="170" y="140"/>
                </a:cubicBezTo>
                <a:cubicBezTo>
                  <a:pt x="176" y="134"/>
                  <a:pt x="176" y="134"/>
                  <a:pt x="176" y="134"/>
                </a:cubicBezTo>
                <a:cubicBezTo>
                  <a:pt x="176" y="134"/>
                  <a:pt x="176" y="134"/>
                  <a:pt x="176" y="134"/>
                </a:cubicBezTo>
                <a:cubicBezTo>
                  <a:pt x="177" y="133"/>
                  <a:pt x="179" y="133"/>
                  <a:pt x="180" y="134"/>
                </a:cubicBezTo>
                <a:cubicBezTo>
                  <a:pt x="188" y="137"/>
                  <a:pt x="197" y="143"/>
                  <a:pt x="205" y="151"/>
                </a:cubicBezTo>
                <a:cubicBezTo>
                  <a:pt x="209" y="156"/>
                  <a:pt x="214" y="161"/>
                  <a:pt x="217" y="166"/>
                </a:cubicBezTo>
                <a:cubicBezTo>
                  <a:pt x="230" y="185"/>
                  <a:pt x="246" y="192"/>
                  <a:pt x="255" y="199"/>
                </a:cubicBezTo>
                <a:cubicBezTo>
                  <a:pt x="257" y="201"/>
                  <a:pt x="257" y="201"/>
                  <a:pt x="257" y="201"/>
                </a:cubicBezTo>
                <a:cubicBezTo>
                  <a:pt x="266" y="207"/>
                  <a:pt x="266" y="213"/>
                  <a:pt x="260" y="218"/>
                </a:cubicBezTo>
                <a:close/>
              </a:path>
            </a:pathLst>
          </a:custGeom>
          <a:solidFill>
            <a:schemeClr val="bg1"/>
          </a:solidFill>
          <a:ln>
            <a:noFill/>
          </a:ln>
        </p:spPr>
        <p:txBody>
          <a:bodyPr vert="horz" wrap="square" lIns="91440" tIns="45720" rIns="91440" bIns="45720" numCol="1" anchor="t" anchorCtr="0" compatLnSpc="1"/>
          <a:lstStyle/>
          <a:p>
            <a:pPr marL="0" marR="0" lvl="0" indent="0" defTabSz="6096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grpSp>
        <p:nvGrpSpPr>
          <p:cNvPr id="20" name="组合 19"/>
          <p:cNvGrpSpPr/>
          <p:nvPr/>
        </p:nvGrpSpPr>
        <p:grpSpPr>
          <a:xfrm>
            <a:off x="9881244" y="3982104"/>
            <a:ext cx="459158" cy="479920"/>
            <a:chOff x="2162176" y="-104775"/>
            <a:chExt cx="1655763" cy="1417638"/>
          </a:xfrm>
          <a:solidFill>
            <a:schemeClr val="bg1"/>
          </a:solidFill>
        </p:grpSpPr>
        <p:sp>
          <p:nvSpPr>
            <p:cNvPr id="21"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w="9525">
              <a:noFill/>
              <a:round/>
            </a:ln>
          </p:spPr>
          <p:txBody>
            <a:bodyPr vert="horz" wrap="square" lIns="91440" tIns="45720" rIns="91440" bIns="45720" numCol="1" anchor="t" anchorCtr="0" compatLnSpc="1"/>
            <a:lstStyle/>
            <a:p>
              <a:pPr marL="0" marR="0" lvl="0" indent="0" defTabSz="6096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sp>
          <p:nvSpPr>
            <p:cNvPr id="22"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w="9525">
              <a:noFill/>
              <a:round/>
            </a:ln>
          </p:spPr>
          <p:txBody>
            <a:bodyPr vert="horz" wrap="square" lIns="91440" tIns="45720" rIns="91440" bIns="45720" numCol="1" anchor="t" anchorCtr="0" compatLnSpc="1"/>
            <a:lstStyle/>
            <a:p>
              <a:pPr marL="0" marR="0" lvl="0" indent="0" defTabSz="6096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grpSp>
      <p:sp>
        <p:nvSpPr>
          <p:cNvPr id="23" name="Freeform 266"/>
          <p:cNvSpPr>
            <a:spLocks noChangeAspect="1" noEditPoints="1"/>
          </p:cNvSpPr>
          <p:nvPr/>
        </p:nvSpPr>
        <p:spPr bwMode="auto">
          <a:xfrm>
            <a:off x="1720289" y="3949447"/>
            <a:ext cx="559287" cy="612771"/>
          </a:xfrm>
          <a:custGeom>
            <a:avLst/>
            <a:gdLst>
              <a:gd name="T0" fmla="*/ 62 w 183"/>
              <a:gd name="T1" fmla="*/ 22 h 200"/>
              <a:gd name="T2" fmla="*/ 36 w 183"/>
              <a:gd name="T3" fmla="*/ 11 h 200"/>
              <a:gd name="T4" fmla="*/ 0 w 183"/>
              <a:gd name="T5" fmla="*/ 48 h 200"/>
              <a:gd name="T6" fmla="*/ 9 w 183"/>
              <a:gd name="T7" fmla="*/ 73 h 200"/>
              <a:gd name="T8" fmla="*/ 62 w 183"/>
              <a:gd name="T9" fmla="*/ 22 h 200"/>
              <a:gd name="T10" fmla="*/ 147 w 183"/>
              <a:gd name="T11" fmla="*/ 11 h 200"/>
              <a:gd name="T12" fmla="*/ 119 w 183"/>
              <a:gd name="T13" fmla="*/ 23 h 200"/>
              <a:gd name="T14" fmla="*/ 170 w 183"/>
              <a:gd name="T15" fmla="*/ 76 h 200"/>
              <a:gd name="T16" fmla="*/ 183 w 183"/>
              <a:gd name="T17" fmla="*/ 48 h 200"/>
              <a:gd name="T18" fmla="*/ 147 w 183"/>
              <a:gd name="T19" fmla="*/ 11 h 200"/>
              <a:gd name="T20" fmla="*/ 169 w 183"/>
              <a:gd name="T21" fmla="*/ 103 h 200"/>
              <a:gd name="T22" fmla="*/ 96 w 183"/>
              <a:gd name="T23" fmla="*/ 23 h 200"/>
              <a:gd name="T24" fmla="*/ 96 w 183"/>
              <a:gd name="T25" fmla="*/ 6 h 200"/>
              <a:gd name="T26" fmla="*/ 98 w 183"/>
              <a:gd name="T27" fmla="*/ 6 h 200"/>
              <a:gd name="T28" fmla="*/ 102 w 183"/>
              <a:gd name="T29" fmla="*/ 3 h 200"/>
              <a:gd name="T30" fmla="*/ 98 w 183"/>
              <a:gd name="T31" fmla="*/ 0 h 200"/>
              <a:gd name="T32" fmla="*/ 81 w 183"/>
              <a:gd name="T33" fmla="*/ 0 h 200"/>
              <a:gd name="T34" fmla="*/ 78 w 183"/>
              <a:gd name="T35" fmla="*/ 3 h 200"/>
              <a:gd name="T36" fmla="*/ 81 w 183"/>
              <a:gd name="T37" fmla="*/ 6 h 200"/>
              <a:gd name="T38" fmla="*/ 84 w 183"/>
              <a:gd name="T39" fmla="*/ 6 h 200"/>
              <a:gd name="T40" fmla="*/ 84 w 183"/>
              <a:gd name="T41" fmla="*/ 23 h 200"/>
              <a:gd name="T42" fmla="*/ 9 w 183"/>
              <a:gd name="T43" fmla="*/ 103 h 200"/>
              <a:gd name="T44" fmla="*/ 38 w 183"/>
              <a:gd name="T45" fmla="*/ 164 h 200"/>
              <a:gd name="T46" fmla="*/ 29 w 183"/>
              <a:gd name="T47" fmla="*/ 190 h 200"/>
              <a:gd name="T48" fmla="*/ 33 w 183"/>
              <a:gd name="T49" fmla="*/ 198 h 200"/>
              <a:gd name="T50" fmla="*/ 35 w 183"/>
              <a:gd name="T51" fmla="*/ 199 h 200"/>
              <a:gd name="T52" fmla="*/ 43 w 183"/>
              <a:gd name="T53" fmla="*/ 196 h 200"/>
              <a:gd name="T54" fmla="*/ 53 w 183"/>
              <a:gd name="T55" fmla="*/ 174 h 200"/>
              <a:gd name="T56" fmla="*/ 89 w 183"/>
              <a:gd name="T57" fmla="*/ 183 h 200"/>
              <a:gd name="T58" fmla="*/ 125 w 183"/>
              <a:gd name="T59" fmla="*/ 174 h 200"/>
              <a:gd name="T60" fmla="*/ 136 w 183"/>
              <a:gd name="T61" fmla="*/ 196 h 200"/>
              <a:gd name="T62" fmla="*/ 144 w 183"/>
              <a:gd name="T63" fmla="*/ 199 h 200"/>
              <a:gd name="T64" fmla="*/ 146 w 183"/>
              <a:gd name="T65" fmla="*/ 198 h 200"/>
              <a:gd name="T66" fmla="*/ 149 w 183"/>
              <a:gd name="T67" fmla="*/ 190 h 200"/>
              <a:gd name="T68" fmla="*/ 141 w 183"/>
              <a:gd name="T69" fmla="*/ 164 h 200"/>
              <a:gd name="T70" fmla="*/ 169 w 183"/>
              <a:gd name="T71" fmla="*/ 103 h 200"/>
              <a:gd name="T72" fmla="*/ 89 w 183"/>
              <a:gd name="T73" fmla="*/ 167 h 200"/>
              <a:gd name="T74" fmla="*/ 25 w 183"/>
              <a:gd name="T75" fmla="*/ 103 h 200"/>
              <a:gd name="T76" fmla="*/ 89 w 183"/>
              <a:gd name="T77" fmla="*/ 39 h 200"/>
              <a:gd name="T78" fmla="*/ 153 w 183"/>
              <a:gd name="T79" fmla="*/ 103 h 200"/>
              <a:gd name="T80" fmla="*/ 89 w 183"/>
              <a:gd name="T81" fmla="*/ 167 h 200"/>
              <a:gd name="T82" fmla="*/ 97 w 183"/>
              <a:gd name="T83" fmla="*/ 111 h 200"/>
              <a:gd name="T84" fmla="*/ 100 w 183"/>
              <a:gd name="T85" fmla="*/ 103 h 200"/>
              <a:gd name="T86" fmla="*/ 91 w 183"/>
              <a:gd name="T87" fmla="*/ 92 h 200"/>
              <a:gd name="T88" fmla="*/ 91 w 183"/>
              <a:gd name="T89" fmla="*/ 55 h 200"/>
              <a:gd name="T90" fmla="*/ 89 w 183"/>
              <a:gd name="T91" fmla="*/ 53 h 200"/>
              <a:gd name="T92" fmla="*/ 87 w 183"/>
              <a:gd name="T93" fmla="*/ 55 h 200"/>
              <a:gd name="T94" fmla="*/ 87 w 183"/>
              <a:gd name="T95" fmla="*/ 92 h 200"/>
              <a:gd name="T96" fmla="*/ 78 w 183"/>
              <a:gd name="T97" fmla="*/ 103 h 200"/>
              <a:gd name="T98" fmla="*/ 89 w 183"/>
              <a:gd name="T99" fmla="*/ 114 h 200"/>
              <a:gd name="T100" fmla="*/ 93 w 183"/>
              <a:gd name="T101" fmla="*/ 113 h 200"/>
              <a:gd name="T102" fmla="*/ 104 w 183"/>
              <a:gd name="T103" fmla="*/ 131 h 200"/>
              <a:gd name="T104" fmla="*/ 107 w 183"/>
              <a:gd name="T105" fmla="*/ 132 h 200"/>
              <a:gd name="T106" fmla="*/ 108 w 183"/>
              <a:gd name="T107" fmla="*/ 129 h 200"/>
              <a:gd name="T108" fmla="*/ 97 w 183"/>
              <a:gd name="T109" fmla="*/ 11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3" h="200">
                <a:moveTo>
                  <a:pt x="62" y="22"/>
                </a:moveTo>
                <a:cubicBezTo>
                  <a:pt x="56" y="15"/>
                  <a:pt x="46" y="11"/>
                  <a:pt x="36" y="11"/>
                </a:cubicBezTo>
                <a:cubicBezTo>
                  <a:pt x="16" y="11"/>
                  <a:pt x="0" y="28"/>
                  <a:pt x="0" y="48"/>
                </a:cubicBezTo>
                <a:cubicBezTo>
                  <a:pt x="0" y="57"/>
                  <a:pt x="3" y="66"/>
                  <a:pt x="9" y="73"/>
                </a:cubicBezTo>
                <a:cubicBezTo>
                  <a:pt x="18" y="49"/>
                  <a:pt x="38" y="30"/>
                  <a:pt x="62" y="22"/>
                </a:cubicBezTo>
                <a:close/>
                <a:moveTo>
                  <a:pt x="147" y="11"/>
                </a:moveTo>
                <a:cubicBezTo>
                  <a:pt x="136" y="11"/>
                  <a:pt x="126" y="16"/>
                  <a:pt x="119" y="23"/>
                </a:cubicBezTo>
                <a:cubicBezTo>
                  <a:pt x="143" y="32"/>
                  <a:pt x="162" y="52"/>
                  <a:pt x="170" y="76"/>
                </a:cubicBezTo>
                <a:cubicBezTo>
                  <a:pt x="178" y="69"/>
                  <a:pt x="183" y="59"/>
                  <a:pt x="183" y="48"/>
                </a:cubicBezTo>
                <a:cubicBezTo>
                  <a:pt x="183" y="28"/>
                  <a:pt x="167" y="11"/>
                  <a:pt x="147" y="11"/>
                </a:cubicBezTo>
                <a:close/>
                <a:moveTo>
                  <a:pt x="169" y="103"/>
                </a:moveTo>
                <a:cubicBezTo>
                  <a:pt x="169" y="61"/>
                  <a:pt x="137" y="26"/>
                  <a:pt x="96" y="23"/>
                </a:cubicBezTo>
                <a:cubicBezTo>
                  <a:pt x="96" y="6"/>
                  <a:pt x="96" y="6"/>
                  <a:pt x="96" y="6"/>
                </a:cubicBezTo>
                <a:cubicBezTo>
                  <a:pt x="98" y="6"/>
                  <a:pt x="98" y="6"/>
                  <a:pt x="98" y="6"/>
                </a:cubicBezTo>
                <a:cubicBezTo>
                  <a:pt x="100" y="6"/>
                  <a:pt x="102" y="5"/>
                  <a:pt x="102" y="3"/>
                </a:cubicBezTo>
                <a:cubicBezTo>
                  <a:pt x="102" y="1"/>
                  <a:pt x="100" y="0"/>
                  <a:pt x="98" y="0"/>
                </a:cubicBezTo>
                <a:cubicBezTo>
                  <a:pt x="81" y="0"/>
                  <a:pt x="81" y="0"/>
                  <a:pt x="81" y="0"/>
                </a:cubicBezTo>
                <a:cubicBezTo>
                  <a:pt x="80" y="0"/>
                  <a:pt x="78" y="1"/>
                  <a:pt x="78" y="3"/>
                </a:cubicBezTo>
                <a:cubicBezTo>
                  <a:pt x="78" y="5"/>
                  <a:pt x="80" y="6"/>
                  <a:pt x="81" y="6"/>
                </a:cubicBezTo>
                <a:cubicBezTo>
                  <a:pt x="84" y="6"/>
                  <a:pt x="84" y="6"/>
                  <a:pt x="84" y="6"/>
                </a:cubicBezTo>
                <a:cubicBezTo>
                  <a:pt x="84" y="23"/>
                  <a:pt x="84" y="23"/>
                  <a:pt x="84" y="23"/>
                </a:cubicBezTo>
                <a:cubicBezTo>
                  <a:pt x="42" y="25"/>
                  <a:pt x="9" y="60"/>
                  <a:pt x="9" y="103"/>
                </a:cubicBezTo>
                <a:cubicBezTo>
                  <a:pt x="9" y="127"/>
                  <a:pt x="20" y="150"/>
                  <a:pt x="38" y="164"/>
                </a:cubicBezTo>
                <a:cubicBezTo>
                  <a:pt x="29" y="190"/>
                  <a:pt x="29" y="190"/>
                  <a:pt x="29" y="190"/>
                </a:cubicBezTo>
                <a:cubicBezTo>
                  <a:pt x="28" y="194"/>
                  <a:pt x="30" y="197"/>
                  <a:pt x="33" y="198"/>
                </a:cubicBezTo>
                <a:cubicBezTo>
                  <a:pt x="35" y="199"/>
                  <a:pt x="35" y="199"/>
                  <a:pt x="35" y="199"/>
                </a:cubicBezTo>
                <a:cubicBezTo>
                  <a:pt x="38" y="200"/>
                  <a:pt x="41" y="199"/>
                  <a:pt x="43" y="196"/>
                </a:cubicBezTo>
                <a:cubicBezTo>
                  <a:pt x="53" y="174"/>
                  <a:pt x="53" y="174"/>
                  <a:pt x="53" y="174"/>
                </a:cubicBezTo>
                <a:cubicBezTo>
                  <a:pt x="64" y="180"/>
                  <a:pt x="76" y="183"/>
                  <a:pt x="89" y="183"/>
                </a:cubicBezTo>
                <a:cubicBezTo>
                  <a:pt x="102" y="183"/>
                  <a:pt x="114" y="180"/>
                  <a:pt x="125" y="174"/>
                </a:cubicBezTo>
                <a:cubicBezTo>
                  <a:pt x="136" y="196"/>
                  <a:pt x="136" y="196"/>
                  <a:pt x="136" y="196"/>
                </a:cubicBezTo>
                <a:cubicBezTo>
                  <a:pt x="137" y="199"/>
                  <a:pt x="141" y="200"/>
                  <a:pt x="144" y="199"/>
                </a:cubicBezTo>
                <a:cubicBezTo>
                  <a:pt x="146" y="198"/>
                  <a:pt x="146" y="198"/>
                  <a:pt x="146" y="198"/>
                </a:cubicBezTo>
                <a:cubicBezTo>
                  <a:pt x="149" y="197"/>
                  <a:pt x="150" y="194"/>
                  <a:pt x="149" y="190"/>
                </a:cubicBezTo>
                <a:cubicBezTo>
                  <a:pt x="141" y="164"/>
                  <a:pt x="141" y="164"/>
                  <a:pt x="141" y="164"/>
                </a:cubicBezTo>
                <a:cubicBezTo>
                  <a:pt x="158" y="149"/>
                  <a:pt x="169" y="127"/>
                  <a:pt x="169" y="103"/>
                </a:cubicBezTo>
                <a:close/>
                <a:moveTo>
                  <a:pt x="89" y="167"/>
                </a:moveTo>
                <a:cubicBezTo>
                  <a:pt x="54" y="167"/>
                  <a:pt x="25" y="138"/>
                  <a:pt x="25" y="103"/>
                </a:cubicBezTo>
                <a:cubicBezTo>
                  <a:pt x="25" y="67"/>
                  <a:pt x="54" y="39"/>
                  <a:pt x="89" y="39"/>
                </a:cubicBezTo>
                <a:cubicBezTo>
                  <a:pt x="124" y="39"/>
                  <a:pt x="153" y="67"/>
                  <a:pt x="153" y="103"/>
                </a:cubicBezTo>
                <a:cubicBezTo>
                  <a:pt x="153" y="138"/>
                  <a:pt x="124" y="167"/>
                  <a:pt x="89" y="167"/>
                </a:cubicBezTo>
                <a:close/>
                <a:moveTo>
                  <a:pt x="97" y="111"/>
                </a:moveTo>
                <a:cubicBezTo>
                  <a:pt x="99" y="109"/>
                  <a:pt x="100" y="106"/>
                  <a:pt x="100" y="103"/>
                </a:cubicBezTo>
                <a:cubicBezTo>
                  <a:pt x="100" y="97"/>
                  <a:pt x="96" y="93"/>
                  <a:pt x="91" y="92"/>
                </a:cubicBezTo>
                <a:cubicBezTo>
                  <a:pt x="91" y="55"/>
                  <a:pt x="91" y="55"/>
                  <a:pt x="91" y="55"/>
                </a:cubicBezTo>
                <a:cubicBezTo>
                  <a:pt x="91" y="54"/>
                  <a:pt x="90" y="53"/>
                  <a:pt x="89" y="53"/>
                </a:cubicBezTo>
                <a:cubicBezTo>
                  <a:pt x="88" y="53"/>
                  <a:pt x="87" y="54"/>
                  <a:pt x="87" y="55"/>
                </a:cubicBezTo>
                <a:cubicBezTo>
                  <a:pt x="87" y="92"/>
                  <a:pt x="87" y="92"/>
                  <a:pt x="87" y="92"/>
                </a:cubicBezTo>
                <a:cubicBezTo>
                  <a:pt x="82" y="93"/>
                  <a:pt x="78" y="97"/>
                  <a:pt x="78" y="103"/>
                </a:cubicBezTo>
                <a:cubicBezTo>
                  <a:pt x="78" y="109"/>
                  <a:pt x="83" y="114"/>
                  <a:pt x="89" y="114"/>
                </a:cubicBezTo>
                <a:cubicBezTo>
                  <a:pt x="90" y="114"/>
                  <a:pt x="92" y="114"/>
                  <a:pt x="93" y="113"/>
                </a:cubicBezTo>
                <a:cubicBezTo>
                  <a:pt x="104" y="131"/>
                  <a:pt x="104" y="131"/>
                  <a:pt x="104" y="131"/>
                </a:cubicBezTo>
                <a:cubicBezTo>
                  <a:pt x="105" y="132"/>
                  <a:pt x="106" y="133"/>
                  <a:pt x="107" y="132"/>
                </a:cubicBezTo>
                <a:cubicBezTo>
                  <a:pt x="108" y="131"/>
                  <a:pt x="109" y="130"/>
                  <a:pt x="108" y="129"/>
                </a:cubicBezTo>
                <a:lnTo>
                  <a:pt x="97" y="111"/>
                </a:lnTo>
                <a:close/>
              </a:path>
            </a:pathLst>
          </a:custGeom>
          <a:solidFill>
            <a:schemeClr val="bg1"/>
          </a:solidFill>
          <a:ln>
            <a:noFill/>
          </a:ln>
        </p:spPr>
        <p:txBody>
          <a:bodyPr vert="horz" wrap="square" lIns="91440" tIns="45720" rIns="91440" bIns="45720" numCol="1" anchor="t" anchorCtr="0" compatLnSpc="1"/>
          <a:lstStyle/>
          <a:p>
            <a:pPr marL="0" marR="0" lvl="0" indent="0" defTabSz="6096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rgbClr val="FFFFFF"/>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par>
                          <p:cTn id="11" fill="hold">
                            <p:stCondLst>
                              <p:cond delay="500"/>
                            </p:stCondLst>
                            <p:childTnLst>
                              <p:par>
                                <p:cTn id="12" presetID="14" presetClass="entr" presetSubtype="10"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randombar(horizontal)">
                                      <p:cBhvr>
                                        <p:cTn id="14" dur="500"/>
                                        <p:tgtEl>
                                          <p:spTgt spid="20"/>
                                        </p:tgtEl>
                                      </p:cBhvr>
                                    </p:animEffect>
                                  </p:childTnLst>
                                </p:cTn>
                              </p:par>
                              <p:par>
                                <p:cTn id="15" presetID="14" presetClass="entr" presetSubtype="1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randombar(horizontal)">
                                      <p:cBhvr>
                                        <p:cTn id="17" dur="500"/>
                                        <p:tgtEl>
                                          <p:spTgt spid="17"/>
                                        </p:tgtEl>
                                      </p:cBhvr>
                                    </p:animEffect>
                                  </p:childTnLst>
                                </p:cTn>
                              </p:par>
                              <p:par>
                                <p:cTn id="18" presetID="14" presetClass="entr" presetSubtype="10" fill="hold" grpId="0"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randombar(horizontal)">
                                      <p:cBhvr>
                                        <p:cTn id="20" dur="500"/>
                                        <p:tgtEl>
                                          <p:spTgt spid="19"/>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randombar(horizontal)">
                                      <p:cBhvr>
                                        <p:cTn id="26" dur="500"/>
                                        <p:tgtEl>
                                          <p:spTgt spid="18"/>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randombar(horizontal)">
                                      <p:cBhvr>
                                        <p:cTn id="29" dur="500"/>
                                        <p:tgtEl>
                                          <p:spTgt spid="14"/>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randombar(horizontal)">
                                      <p:cBhvr>
                                        <p:cTn id="32" dur="500"/>
                                        <p:tgtEl>
                                          <p:spTgt spid="23"/>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randombar(horizontal)">
                                      <p:cBhvr>
                                        <p:cTn id="35" dur="500"/>
                                        <p:tgtEl>
                                          <p:spTgt spid="15"/>
                                        </p:tgtEl>
                                      </p:cBhvr>
                                    </p:animEffect>
                                  </p:childTnLst>
                                </p:cTn>
                              </p:par>
                            </p:childTnLst>
                          </p:cTn>
                        </p:par>
                        <p:par>
                          <p:cTn id="36" fill="hold">
                            <p:stCondLst>
                              <p:cond delay="1000"/>
                            </p:stCondLst>
                            <p:childTnLst>
                              <p:par>
                                <p:cTn id="37" presetID="2" presetClass="entr" presetSubtype="2"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1500"/>
                            </p:stCondLst>
                            <p:childTnLst>
                              <p:par>
                                <p:cTn id="42" presetID="2" presetClass="entr" presetSubtype="2"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1+#ppt_w/2"/>
                                          </p:val>
                                        </p:tav>
                                        <p:tav tm="100000">
                                          <p:val>
                                            <p:strVal val="#ppt_x"/>
                                          </p:val>
                                        </p:tav>
                                      </p:tavLst>
                                    </p:anim>
                                    <p:anim calcmode="lin" valueType="num">
                                      <p:cBhvr additive="base">
                                        <p:cTn id="45" dur="500" fill="hold"/>
                                        <p:tgtEl>
                                          <p:spTgt spid="11"/>
                                        </p:tgtEl>
                                        <p:attrNameLst>
                                          <p:attrName>ppt_y</p:attrName>
                                        </p:attrNameLst>
                                      </p:cBhvr>
                                      <p:tavLst>
                                        <p:tav tm="0">
                                          <p:val>
                                            <p:strVal val="#ppt_y"/>
                                          </p:val>
                                        </p:tav>
                                        <p:tav tm="100000">
                                          <p:val>
                                            <p:strVal val="#ppt_y"/>
                                          </p:val>
                                        </p:tav>
                                      </p:tavLst>
                                    </p:anim>
                                  </p:childTnLst>
                                </p:cTn>
                              </p:par>
                            </p:childTnLst>
                          </p:cTn>
                        </p:par>
                        <p:par>
                          <p:cTn id="46" fill="hold">
                            <p:stCondLst>
                              <p:cond delay="2000"/>
                            </p:stCondLst>
                            <p:childTnLst>
                              <p:par>
                                <p:cTn id="47" presetID="2" presetClass="entr" presetSubtype="2"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additive="base">
                                        <p:cTn id="49" dur="500" fill="hold"/>
                                        <p:tgtEl>
                                          <p:spTgt spid="12"/>
                                        </p:tgtEl>
                                        <p:attrNameLst>
                                          <p:attrName>ppt_x</p:attrName>
                                        </p:attrNameLst>
                                      </p:cBhvr>
                                      <p:tavLst>
                                        <p:tav tm="0">
                                          <p:val>
                                            <p:strVal val="1+#ppt_w/2"/>
                                          </p:val>
                                        </p:tav>
                                        <p:tav tm="100000">
                                          <p:val>
                                            <p:strVal val="#ppt_x"/>
                                          </p:val>
                                        </p:tav>
                                      </p:tavLst>
                                    </p:anim>
                                    <p:anim calcmode="lin" valueType="num">
                                      <p:cBhvr additive="base">
                                        <p:cTn id="50" dur="500" fill="hold"/>
                                        <p:tgtEl>
                                          <p:spTgt spid="12"/>
                                        </p:tgtEl>
                                        <p:attrNameLst>
                                          <p:attrName>ppt_y</p:attrName>
                                        </p:attrNameLst>
                                      </p:cBhvr>
                                      <p:tavLst>
                                        <p:tav tm="0">
                                          <p:val>
                                            <p:strVal val="#ppt_y"/>
                                          </p:val>
                                        </p:tav>
                                        <p:tav tm="100000">
                                          <p:val>
                                            <p:strVal val="#ppt_y"/>
                                          </p:val>
                                        </p:tav>
                                      </p:tavLst>
                                    </p:anim>
                                  </p:childTnLst>
                                </p:cTn>
                              </p:par>
                            </p:childTnLst>
                          </p:cTn>
                        </p:par>
                        <p:par>
                          <p:cTn id="51" fill="hold">
                            <p:stCondLst>
                              <p:cond delay="2500"/>
                            </p:stCondLst>
                            <p:childTnLst>
                              <p:par>
                                <p:cTn id="52" presetID="2" presetClass="entr" presetSubtype="2"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1+#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P spid="12" grpId="0"/>
      <p:bldP spid="13" grpId="0"/>
      <p:bldP spid="14" grpId="0" animBg="1"/>
      <p:bldP spid="15" grpId="0" animBg="1"/>
      <p:bldP spid="16" grpId="0" animBg="1"/>
      <p:bldP spid="17" grpId="0" animBg="1"/>
      <p:bldP spid="18" grpId="0" animBg="1"/>
      <p:bldP spid="19" grpId="0" animBg="1"/>
      <p:bldP spid="2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lvl="0" defTabSz="1219200"/>
              <a:r>
                <a:rPr lang="zh-CN" altLang="en-US" sz="2400" b="1" kern="0" dirty="0">
                  <a:ln w="3175">
                    <a:noFill/>
                  </a:ln>
                  <a:solidFill>
                    <a:prstClr val="white"/>
                  </a:solidFill>
                  <a:cs typeface="+mn-ea"/>
                  <a:sym typeface="+mn-lt"/>
                </a:rPr>
                <a:t>倡议</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7" name="椭圆 6"/>
          <p:cNvSpPr/>
          <p:nvPr/>
        </p:nvSpPr>
        <p:spPr>
          <a:xfrm>
            <a:off x="5529859" y="1671046"/>
            <a:ext cx="907237" cy="907237"/>
          </a:xfrm>
          <a:prstGeom prst="ellipse">
            <a:avLst/>
          </a:prstGeom>
          <a:solidFill>
            <a:srgbClr val="E71F19"/>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prstClr val="white"/>
                </a:solidFill>
                <a:effectLst/>
                <a:uLnTx/>
                <a:uFillTx/>
                <a:cs typeface="+mn-ea"/>
                <a:sym typeface="+mn-lt"/>
              </a:rPr>
              <a:t>01</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8" name="椭圆 7"/>
          <p:cNvSpPr/>
          <p:nvPr/>
        </p:nvSpPr>
        <p:spPr>
          <a:xfrm>
            <a:off x="5529859" y="2877060"/>
            <a:ext cx="907237" cy="907237"/>
          </a:xfrm>
          <a:prstGeom prst="ellipse">
            <a:avLst/>
          </a:prstGeom>
          <a:solidFill>
            <a:srgbClr val="F67809"/>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prstClr val="white"/>
                </a:solidFill>
                <a:effectLst/>
                <a:uLnTx/>
                <a:uFillTx/>
                <a:cs typeface="+mn-ea"/>
                <a:sym typeface="+mn-lt"/>
              </a:rPr>
              <a:t>02</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9" name="椭圆 8"/>
          <p:cNvSpPr/>
          <p:nvPr/>
        </p:nvSpPr>
        <p:spPr>
          <a:xfrm>
            <a:off x="5529859" y="4049572"/>
            <a:ext cx="907237" cy="907237"/>
          </a:xfrm>
          <a:prstGeom prst="ellipse">
            <a:avLst/>
          </a:prstGeom>
          <a:solidFill>
            <a:srgbClr val="E71F19"/>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prstClr val="white"/>
                </a:solidFill>
                <a:effectLst/>
                <a:uLnTx/>
                <a:uFillTx/>
                <a:cs typeface="+mn-ea"/>
                <a:sym typeface="+mn-lt"/>
              </a:rPr>
              <a:t>03</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sp>
        <p:nvSpPr>
          <p:cNvPr id="11" name="椭圆 10"/>
          <p:cNvSpPr/>
          <p:nvPr/>
        </p:nvSpPr>
        <p:spPr>
          <a:xfrm>
            <a:off x="5529859" y="5269938"/>
            <a:ext cx="907237" cy="907237"/>
          </a:xfrm>
          <a:prstGeom prst="ellipse">
            <a:avLst/>
          </a:prstGeom>
          <a:solidFill>
            <a:srgbClr val="F67809"/>
          </a:solidFill>
          <a:ln w="25400" cap="flat" cmpd="sng" algn="ctr">
            <a:noFill/>
            <a:prstDash val="solid"/>
          </a:ln>
          <a:effectLst>
            <a:outerShdw blurRad="63500" sx="102000" sy="102000" algn="ctr" rotWithShape="0">
              <a:prstClr val="black">
                <a:alpha val="40000"/>
              </a:prstClr>
            </a:outerShdw>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r>
              <a:rPr kumimoji="0" lang="en-US" altLang="zh-CN" sz="2800" b="0" i="0" u="none" strike="noStrike" kern="0" cap="none" spc="0" normalizeH="0" baseline="0" noProof="0" dirty="0">
                <a:ln>
                  <a:noFill/>
                </a:ln>
                <a:solidFill>
                  <a:prstClr val="white"/>
                </a:solidFill>
                <a:effectLst/>
                <a:uLnTx/>
                <a:uFillTx/>
                <a:cs typeface="+mn-ea"/>
                <a:sym typeface="+mn-lt"/>
              </a:rPr>
              <a:t>04</a:t>
            </a:r>
            <a:endParaRPr kumimoji="0" lang="zh-CN" altLang="en-US" sz="2800" b="0" i="0" u="none" strike="noStrike" kern="0" cap="none" spc="0" normalizeH="0" baseline="0" noProof="0" dirty="0">
              <a:ln>
                <a:noFill/>
              </a:ln>
              <a:solidFill>
                <a:prstClr val="white"/>
              </a:solidFill>
              <a:effectLst/>
              <a:uLnTx/>
              <a:uFillTx/>
              <a:cs typeface="+mn-ea"/>
              <a:sym typeface="+mn-lt"/>
            </a:endParaRPr>
          </a:p>
        </p:txBody>
      </p:sp>
      <p:grpSp>
        <p:nvGrpSpPr>
          <p:cNvPr id="12" name="组 10"/>
          <p:cNvGrpSpPr/>
          <p:nvPr/>
        </p:nvGrpSpPr>
        <p:grpSpPr>
          <a:xfrm>
            <a:off x="6727772" y="1832074"/>
            <a:ext cx="4375658" cy="467413"/>
            <a:chOff x="247497" y="2003835"/>
            <a:chExt cx="3281742" cy="350559"/>
          </a:xfrm>
        </p:grpSpPr>
        <p:sp>
          <p:nvSpPr>
            <p:cNvPr id="13" name="文本框 12"/>
            <p:cNvSpPr txBox="1"/>
            <p:nvPr/>
          </p:nvSpPr>
          <p:spPr>
            <a:xfrm>
              <a:off x="247497" y="2003835"/>
              <a:ext cx="3281742" cy="34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algn="ctr" defTabSz="1219200">
                <a:lnSpc>
                  <a:spcPct val="150000"/>
                </a:lnSpc>
                <a:spcBef>
                  <a:spcPct val="20000"/>
                </a:spcBef>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pPr algn="l"/>
              <a:r>
                <a:rPr lang="zh-CN" altLang="en-US" dirty="0">
                  <a:latin typeface="+mn-lt"/>
                  <a:ea typeface="+mn-ea"/>
                  <a:sym typeface="+mn-lt"/>
                </a:rPr>
                <a:t>节约用水，一水多用，别让生命之泉空流</a:t>
              </a:r>
            </a:p>
          </p:txBody>
        </p:sp>
        <p:sp>
          <p:nvSpPr>
            <p:cNvPr id="14" name="矩形 13"/>
            <p:cNvSpPr/>
            <p:nvPr/>
          </p:nvSpPr>
          <p:spPr>
            <a:xfrm>
              <a:off x="247498" y="2041376"/>
              <a:ext cx="138548" cy="313018"/>
            </a:xfrm>
            <a:prstGeom prst="rect">
              <a:avLst/>
            </a:prstGeom>
          </p:spPr>
          <p:txBody>
            <a:bodyPr wrap="none">
              <a:spAutoFit/>
            </a:bodyPr>
            <a:lstStyle/>
            <a:p>
              <a:pPr defTabSz="1219200">
                <a:lnSpc>
                  <a:spcPct val="130000"/>
                </a:lnSpc>
                <a:defRPr/>
              </a:pPr>
              <a:endParaRPr lang="en-US" altLang="zh-CN" kern="0" dirty="0">
                <a:solidFill>
                  <a:prstClr val="black">
                    <a:lumMod val="75000"/>
                    <a:lumOff val="25000"/>
                  </a:prstClr>
                </a:solidFill>
                <a:cs typeface="+mn-ea"/>
                <a:sym typeface="+mn-lt"/>
              </a:endParaRPr>
            </a:p>
          </p:txBody>
        </p:sp>
      </p:grpSp>
      <p:grpSp>
        <p:nvGrpSpPr>
          <p:cNvPr id="15" name="组 13"/>
          <p:cNvGrpSpPr/>
          <p:nvPr/>
        </p:nvGrpSpPr>
        <p:grpSpPr>
          <a:xfrm>
            <a:off x="6727772" y="2812928"/>
            <a:ext cx="4042755" cy="873051"/>
            <a:chOff x="71149" y="1977197"/>
            <a:chExt cx="3032066" cy="654788"/>
          </a:xfrm>
        </p:grpSpPr>
        <p:sp>
          <p:nvSpPr>
            <p:cNvPr id="16" name="文本框 15"/>
            <p:cNvSpPr txBox="1"/>
            <p:nvPr/>
          </p:nvSpPr>
          <p:spPr>
            <a:xfrm>
              <a:off x="71149" y="1977197"/>
              <a:ext cx="3032066" cy="65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sym typeface="+mn-lt"/>
                </a:rPr>
                <a:t>节约用纸，珍惜森林资源；节约用电，不过早开灯，人走灯熄</a:t>
              </a:r>
            </a:p>
          </p:txBody>
        </p:sp>
        <p:sp>
          <p:nvSpPr>
            <p:cNvPr id="17" name="矩形 16"/>
            <p:cNvSpPr/>
            <p:nvPr/>
          </p:nvSpPr>
          <p:spPr>
            <a:xfrm>
              <a:off x="247498" y="2041376"/>
              <a:ext cx="138548" cy="313018"/>
            </a:xfrm>
            <a:prstGeom prst="rect">
              <a:avLst/>
            </a:prstGeom>
          </p:spPr>
          <p:txBody>
            <a:bodyPr wrap="none">
              <a:spAutoFit/>
            </a:bodyPr>
            <a:lstStyle/>
            <a:p>
              <a:pPr defTabSz="1219200">
                <a:lnSpc>
                  <a:spcPct val="130000"/>
                </a:lnSpc>
                <a:defRPr/>
              </a:pPr>
              <a:endParaRPr lang="en-US" altLang="zh-CN" kern="0" dirty="0">
                <a:solidFill>
                  <a:prstClr val="black">
                    <a:lumMod val="75000"/>
                    <a:lumOff val="25000"/>
                  </a:prstClr>
                </a:solidFill>
                <a:cs typeface="+mn-ea"/>
                <a:sym typeface="+mn-lt"/>
              </a:endParaRPr>
            </a:p>
          </p:txBody>
        </p:sp>
      </p:grpSp>
      <p:grpSp>
        <p:nvGrpSpPr>
          <p:cNvPr id="18" name="组 16"/>
          <p:cNvGrpSpPr/>
          <p:nvPr/>
        </p:nvGrpSpPr>
        <p:grpSpPr>
          <a:xfrm>
            <a:off x="6820137" y="3918144"/>
            <a:ext cx="4042755" cy="873051"/>
            <a:chOff x="140423" y="1901778"/>
            <a:chExt cx="3032066" cy="654788"/>
          </a:xfrm>
        </p:grpSpPr>
        <p:sp>
          <p:nvSpPr>
            <p:cNvPr id="19" name="文本框 18"/>
            <p:cNvSpPr txBox="1"/>
            <p:nvPr/>
          </p:nvSpPr>
          <p:spPr>
            <a:xfrm>
              <a:off x="140423" y="1901778"/>
              <a:ext cx="3032066" cy="65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sym typeface="+mn-lt"/>
                </a:rPr>
                <a:t>保持地面清洁；认真做好值日，营造良好学习环境</a:t>
              </a:r>
            </a:p>
          </p:txBody>
        </p:sp>
        <p:sp>
          <p:nvSpPr>
            <p:cNvPr id="20" name="矩形 19"/>
            <p:cNvSpPr/>
            <p:nvPr/>
          </p:nvSpPr>
          <p:spPr>
            <a:xfrm>
              <a:off x="247498" y="2041376"/>
              <a:ext cx="138548" cy="313018"/>
            </a:xfrm>
            <a:prstGeom prst="rect">
              <a:avLst/>
            </a:prstGeom>
          </p:spPr>
          <p:txBody>
            <a:bodyPr wrap="none">
              <a:spAutoFit/>
            </a:bodyPr>
            <a:lstStyle/>
            <a:p>
              <a:pPr defTabSz="1219200">
                <a:lnSpc>
                  <a:spcPct val="130000"/>
                </a:lnSpc>
                <a:defRPr/>
              </a:pPr>
              <a:endParaRPr lang="en-US" altLang="zh-CN" kern="0" dirty="0">
                <a:solidFill>
                  <a:prstClr val="black">
                    <a:lumMod val="75000"/>
                    <a:lumOff val="25000"/>
                  </a:prstClr>
                </a:solidFill>
                <a:cs typeface="+mn-ea"/>
                <a:sym typeface="+mn-lt"/>
              </a:endParaRPr>
            </a:p>
          </p:txBody>
        </p:sp>
      </p:grpSp>
      <p:grpSp>
        <p:nvGrpSpPr>
          <p:cNvPr id="21" name="组 19"/>
          <p:cNvGrpSpPr/>
          <p:nvPr/>
        </p:nvGrpSpPr>
        <p:grpSpPr>
          <a:xfrm>
            <a:off x="6727772" y="5141671"/>
            <a:ext cx="4042755" cy="873052"/>
            <a:chOff x="71149" y="1915090"/>
            <a:chExt cx="3032066" cy="654788"/>
          </a:xfrm>
        </p:grpSpPr>
        <p:sp>
          <p:nvSpPr>
            <p:cNvPr id="22" name="文本框 21"/>
            <p:cNvSpPr txBox="1"/>
            <p:nvPr/>
          </p:nvSpPr>
          <p:spPr>
            <a:xfrm>
              <a:off x="71149" y="1915090"/>
              <a:ext cx="3032066" cy="654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sym typeface="+mn-lt"/>
                </a:rPr>
                <a:t>做好自己力所能及的事，让我们一起为这一   集体做出绵薄之力</a:t>
              </a:r>
            </a:p>
          </p:txBody>
        </p:sp>
        <p:sp>
          <p:nvSpPr>
            <p:cNvPr id="23" name="矩形 22"/>
            <p:cNvSpPr/>
            <p:nvPr/>
          </p:nvSpPr>
          <p:spPr>
            <a:xfrm>
              <a:off x="247498" y="2041376"/>
              <a:ext cx="138548" cy="313018"/>
            </a:xfrm>
            <a:prstGeom prst="rect">
              <a:avLst/>
            </a:prstGeom>
          </p:spPr>
          <p:txBody>
            <a:bodyPr wrap="none">
              <a:spAutoFit/>
            </a:bodyPr>
            <a:lstStyle/>
            <a:p>
              <a:pPr defTabSz="1219200">
                <a:lnSpc>
                  <a:spcPct val="130000"/>
                </a:lnSpc>
                <a:defRPr/>
              </a:pPr>
              <a:endParaRPr lang="en-US" altLang="zh-CN" kern="0" dirty="0">
                <a:solidFill>
                  <a:prstClr val="black">
                    <a:lumMod val="75000"/>
                    <a:lumOff val="25000"/>
                  </a:prstClr>
                </a:solidFill>
                <a:cs typeface="+mn-ea"/>
                <a:sym typeface="+mn-lt"/>
              </a:endParaRPr>
            </a:p>
          </p:txBody>
        </p:sp>
      </p:grpSp>
      <p:pic>
        <p:nvPicPr>
          <p:cNvPr id="24" name="图片 23"/>
          <p:cNvPicPr>
            <a:picLocks noChangeAspect="1"/>
          </p:cNvPicPr>
          <p:nvPr/>
        </p:nvPicPr>
        <p:blipFill>
          <a:blip r:embed="rId2"/>
          <a:stretch>
            <a:fillRect/>
          </a:stretch>
        </p:blipFill>
        <p:spPr>
          <a:xfrm>
            <a:off x="463107" y="1184881"/>
            <a:ext cx="4653136" cy="465313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Effect transition="in" filter="fade">
                                      <p:cBhvr>
                                        <p:cTn id="15" dur="500"/>
                                        <p:tgtEl>
                                          <p:spTgt spid="7"/>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fltVal val="0"/>
                                          </p:val>
                                        </p:tav>
                                        <p:tav tm="100000">
                                          <p:val>
                                            <p:strVal val="#ppt_w"/>
                                          </p:val>
                                        </p:tav>
                                      </p:tavLst>
                                    </p:anim>
                                    <p:anim calcmode="lin" valueType="num">
                                      <p:cBhvr>
                                        <p:cTn id="19" dur="500" fill="hold"/>
                                        <p:tgtEl>
                                          <p:spTgt spid="8"/>
                                        </p:tgtEl>
                                        <p:attrNameLst>
                                          <p:attrName>ppt_h</p:attrName>
                                        </p:attrNameLst>
                                      </p:cBhvr>
                                      <p:tavLst>
                                        <p:tav tm="0">
                                          <p:val>
                                            <p:fltVal val="0"/>
                                          </p:val>
                                        </p:tav>
                                        <p:tav tm="100000">
                                          <p:val>
                                            <p:strVal val="#ppt_h"/>
                                          </p:val>
                                        </p:tav>
                                      </p:tavLst>
                                    </p:anim>
                                    <p:animEffect transition="in" filter="fade">
                                      <p:cBhvr>
                                        <p:cTn id="20" dur="500"/>
                                        <p:tgtEl>
                                          <p:spTgt spid="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par>
                          <p:cTn id="31" fill="hold">
                            <p:stCondLst>
                              <p:cond delay="1000"/>
                            </p:stCondLst>
                            <p:childTnLst>
                              <p:par>
                                <p:cTn id="32" presetID="42" presetClass="entr" presetSubtype="0" fill="hold"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fade">
                                      <p:cBhvr>
                                        <p:cTn id="39" dur="1000"/>
                                        <p:tgtEl>
                                          <p:spTgt spid="15"/>
                                        </p:tgtEl>
                                      </p:cBhvr>
                                    </p:animEffect>
                                    <p:anim calcmode="lin" valueType="num">
                                      <p:cBhvr>
                                        <p:cTn id="40" dur="1000" fill="hold"/>
                                        <p:tgtEl>
                                          <p:spTgt spid="15"/>
                                        </p:tgtEl>
                                        <p:attrNameLst>
                                          <p:attrName>ppt_x</p:attrName>
                                        </p:attrNameLst>
                                      </p:cBhvr>
                                      <p:tavLst>
                                        <p:tav tm="0">
                                          <p:val>
                                            <p:strVal val="#ppt_x"/>
                                          </p:val>
                                        </p:tav>
                                        <p:tav tm="100000">
                                          <p:val>
                                            <p:strVal val="#ppt_x"/>
                                          </p:val>
                                        </p:tav>
                                      </p:tavLst>
                                    </p:anim>
                                    <p:anim calcmode="lin" valueType="num">
                                      <p:cBhvr>
                                        <p:cTn id="41" dur="1000" fill="hold"/>
                                        <p:tgtEl>
                                          <p:spTgt spid="15"/>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1000"/>
                                        <p:tgtEl>
                                          <p:spTgt spid="18"/>
                                        </p:tgtEl>
                                      </p:cBhvr>
                                    </p:animEffect>
                                    <p:anim calcmode="lin" valueType="num">
                                      <p:cBhvr>
                                        <p:cTn id="45" dur="1000" fill="hold"/>
                                        <p:tgtEl>
                                          <p:spTgt spid="18"/>
                                        </p:tgtEl>
                                        <p:attrNameLst>
                                          <p:attrName>ppt_x</p:attrName>
                                        </p:attrNameLst>
                                      </p:cBhvr>
                                      <p:tavLst>
                                        <p:tav tm="0">
                                          <p:val>
                                            <p:strVal val="#ppt_x"/>
                                          </p:val>
                                        </p:tav>
                                        <p:tav tm="100000">
                                          <p:val>
                                            <p:strVal val="#ppt_x"/>
                                          </p:val>
                                        </p:tav>
                                      </p:tavLst>
                                    </p:anim>
                                    <p:anim calcmode="lin" valueType="num">
                                      <p:cBhvr>
                                        <p:cTn id="46" dur="1000" fill="hold"/>
                                        <p:tgtEl>
                                          <p:spTgt spid="18"/>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1000"/>
                                        <p:tgtEl>
                                          <p:spTgt spid="21"/>
                                        </p:tgtEl>
                                      </p:cBhvr>
                                    </p:animEffect>
                                    <p:anim calcmode="lin" valueType="num">
                                      <p:cBhvr>
                                        <p:cTn id="50" dur="1000" fill="hold"/>
                                        <p:tgtEl>
                                          <p:spTgt spid="21"/>
                                        </p:tgtEl>
                                        <p:attrNameLst>
                                          <p:attrName>ppt_x</p:attrName>
                                        </p:attrNameLst>
                                      </p:cBhvr>
                                      <p:tavLst>
                                        <p:tav tm="0">
                                          <p:val>
                                            <p:strVal val="#ppt_x"/>
                                          </p:val>
                                        </p:tav>
                                        <p:tav tm="100000">
                                          <p:val>
                                            <p:strVal val="#ppt_x"/>
                                          </p:val>
                                        </p:tav>
                                      </p:tavLst>
                                    </p:anim>
                                    <p:anim calcmode="lin" valueType="num">
                                      <p:cBhvr>
                                        <p:cTn id="51"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090472" y="-2094018"/>
            <a:ext cx="4188035" cy="4188035"/>
          </a:xfrm>
          <a:prstGeom prst="ellipse">
            <a:avLst/>
          </a:prstGeom>
          <a:solidFill>
            <a:srgbClr val="F6DA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标题 7"/>
          <p:cNvSpPr txBox="1"/>
          <p:nvPr/>
        </p:nvSpPr>
        <p:spPr>
          <a:xfrm>
            <a:off x="4623196" y="-228548"/>
            <a:ext cx="3203791" cy="108012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8000" b="1" i="0" u="none" strike="noStrike" kern="1200" cap="none" spc="600" normalizeH="0" baseline="0" noProof="0" dirty="0">
                <a:ln>
                  <a:noFill/>
                </a:ln>
                <a:solidFill>
                  <a:srgbClr val="E71F19"/>
                </a:solidFill>
                <a:effectLst/>
                <a:uLnTx/>
                <a:uFillTx/>
                <a:latin typeface="+mn-lt"/>
                <a:ea typeface="+mn-ea"/>
                <a:cs typeface="+mn-ea"/>
                <a:sym typeface="+mn-lt"/>
              </a:rPr>
              <a:t>04</a:t>
            </a:r>
            <a:endParaRPr kumimoji="0" lang="zh-CN" altLang="en-US" sz="8000" b="1" i="0" u="none" strike="noStrike" kern="1200" cap="none" spc="600" normalizeH="0" baseline="0" noProof="0" dirty="0">
              <a:ln>
                <a:noFill/>
              </a:ln>
              <a:solidFill>
                <a:srgbClr val="E71F19"/>
              </a:solidFill>
              <a:effectLst/>
              <a:uLnTx/>
              <a:uFillTx/>
              <a:latin typeface="+mn-lt"/>
              <a:ea typeface="+mn-ea"/>
              <a:cs typeface="+mn-ea"/>
              <a:sym typeface="+mn-lt"/>
            </a:endParaRPr>
          </a:p>
        </p:txBody>
      </p:sp>
      <p:sp>
        <p:nvSpPr>
          <p:cNvPr id="7" name="矩形 6"/>
          <p:cNvSpPr/>
          <p:nvPr/>
        </p:nvSpPr>
        <p:spPr>
          <a:xfrm>
            <a:off x="-5793" y="6511703"/>
            <a:ext cx="12192000" cy="360040"/>
          </a:xfrm>
          <a:prstGeom prst="rect">
            <a:avLst/>
          </a:prstGeom>
          <a:solidFill>
            <a:srgbClr val="E71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矩形 5"/>
          <p:cNvSpPr/>
          <p:nvPr/>
        </p:nvSpPr>
        <p:spPr>
          <a:xfrm>
            <a:off x="0" y="4415777"/>
            <a:ext cx="12192000" cy="1549703"/>
          </a:xfrm>
          <a:prstGeom prst="rect">
            <a:avLst/>
          </a:prstGeom>
          <a:solidFill>
            <a:srgbClr val="E61D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 name="TextBox 5"/>
          <p:cNvSpPr txBox="1">
            <a:spLocks noChangeArrowheads="1"/>
          </p:cNvSpPr>
          <p:nvPr/>
        </p:nvSpPr>
        <p:spPr bwMode="auto">
          <a:xfrm>
            <a:off x="2994253" y="4540047"/>
            <a:ext cx="6191908" cy="707886"/>
          </a:xfrm>
          <a:prstGeom prst="rect">
            <a:avLst/>
          </a:prstGeom>
          <a:noFill/>
          <a:ln w="9525">
            <a:noFill/>
            <a:miter lim="800000"/>
          </a:ln>
        </p:spPr>
        <p:txBody>
          <a:bodyPr vert="horz" wrap="square">
            <a:spAutoFit/>
          </a:bodyPr>
          <a:lstStyle/>
          <a:p>
            <a:pPr lvl="0" algn="ctr"/>
            <a:r>
              <a:rPr lang="zh-CN" altLang="en-US" sz="4000" b="1" spc="300" dirty="0">
                <a:solidFill>
                  <a:prstClr val="white"/>
                </a:solidFill>
                <a:cs typeface="+mn-ea"/>
                <a:sym typeface="+mn-lt"/>
              </a:rPr>
              <a:t>劳动节名言和歌曲</a:t>
            </a:r>
          </a:p>
        </p:txBody>
      </p:sp>
      <p:sp>
        <p:nvSpPr>
          <p:cNvPr id="9" name="文本框 8"/>
          <p:cNvSpPr txBox="1"/>
          <p:nvPr/>
        </p:nvSpPr>
        <p:spPr>
          <a:xfrm rot="16200000">
            <a:off x="5866340" y="2655203"/>
            <a:ext cx="717504" cy="5922137"/>
          </a:xfrm>
          <a:prstGeom prst="rect">
            <a:avLst/>
          </a:prstGeom>
          <a:noFill/>
        </p:spPr>
        <p:txBody>
          <a:bodyPr vert="eaVert" wrap="square" rtlCol="0">
            <a:spAutoFit/>
          </a:bodyPr>
          <a:lstStyle/>
          <a:p>
            <a:pPr marL="0" marR="0" lvl="0" indent="0" algn="ctr" defTabSz="4572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F6F07B"/>
                </a:solidFill>
                <a:effectLst/>
                <a:uLnTx/>
                <a:uFillTx/>
                <a:cs typeface="+mn-ea"/>
                <a:sym typeface="+mn-lt"/>
              </a:rPr>
              <a:t>世界是你们的，也是我们的，但是归根结底是你们的。你们青年人朝气蓬勃，正在兴旺时期，好像早晨八九点钟的太阳。希望寄托在你们身上</a:t>
            </a:r>
          </a:p>
        </p:txBody>
      </p:sp>
      <p:pic>
        <p:nvPicPr>
          <p:cNvPr id="10" name="图片 9"/>
          <p:cNvPicPr>
            <a:picLocks noChangeAspect="1"/>
          </p:cNvPicPr>
          <p:nvPr/>
        </p:nvPicPr>
        <p:blipFill>
          <a:blip r:embed="rId2"/>
          <a:stretch>
            <a:fillRect/>
          </a:stretch>
        </p:blipFill>
        <p:spPr>
          <a:xfrm>
            <a:off x="4488311" y="762323"/>
            <a:ext cx="3203791" cy="390943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4"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par>
                          <p:cTn id="21" fill="hold">
                            <p:stCondLst>
                              <p:cond delay="2500"/>
                            </p:stCondLst>
                            <p:childTnLst>
                              <p:par>
                                <p:cTn id="22" presetID="2" presetClass="entr" presetSubtype="2" fill="hold" grpId="0" nodeType="afterEffect">
                                  <p:stCondLst>
                                    <p:cond delay="0"/>
                                  </p:stCondLst>
                                  <p:iterate type="lt">
                                    <p:tmPct val="10000"/>
                                  </p:iterate>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1+#ppt_w/2"/>
                                          </p:val>
                                        </p:tav>
                                        <p:tav tm="100000">
                                          <p:val>
                                            <p:strVal val="#ppt_x"/>
                                          </p:val>
                                        </p:tav>
                                      </p:tavLst>
                                    </p:anim>
                                    <p:anim calcmode="lin" valueType="num">
                                      <p:cBhvr additive="base">
                                        <p:cTn id="25" dur="500" fill="hold"/>
                                        <p:tgtEl>
                                          <p:spTgt spid="8"/>
                                        </p:tgtEl>
                                        <p:attrNameLst>
                                          <p:attrName>ppt_y</p:attrName>
                                        </p:attrNameLst>
                                      </p:cBhvr>
                                      <p:tavLst>
                                        <p:tav tm="0">
                                          <p:val>
                                            <p:strVal val="#ppt_y"/>
                                          </p:val>
                                        </p:tav>
                                        <p:tav tm="100000">
                                          <p:val>
                                            <p:strVal val="#ppt_y"/>
                                          </p:val>
                                        </p:tav>
                                      </p:tavLst>
                                    </p:anim>
                                  </p:childTnLst>
                                </p:cTn>
                              </p:par>
                            </p:childTnLst>
                          </p:cTn>
                        </p:par>
                        <p:par>
                          <p:cTn id="26" fill="hold">
                            <p:stCondLst>
                              <p:cond delay="2349"/>
                            </p:stCondLst>
                            <p:childTnLst>
                              <p:par>
                                <p:cTn id="27" presetID="18" presetClass="entr" presetSubtype="12"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strips(downLeft)">
                                      <p:cBhvr>
                                        <p:cTn id="29"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 grpId="0"/>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a:srcRect/>
          <a:stretch>
            <a:fillRect/>
          </a:stretch>
        </p:blipFill>
        <p:spPr>
          <a:xfrm>
            <a:off x="-2450" y="4065983"/>
            <a:ext cx="12131040" cy="2792017"/>
          </a:xfrm>
          <a:prstGeom prst="rect">
            <a:avLst/>
          </a:prstGeom>
        </p:spPr>
      </p:pic>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lvl="0" defTabSz="1219200"/>
              <a:r>
                <a:rPr lang="zh-CN" altLang="en-US" sz="2400" b="1" kern="0" dirty="0">
                  <a:ln w="3175">
                    <a:noFill/>
                  </a:ln>
                  <a:solidFill>
                    <a:prstClr val="white"/>
                  </a:solidFill>
                  <a:cs typeface="+mn-ea"/>
                  <a:sym typeface="+mn-lt"/>
                </a:rPr>
                <a:t>劳动节名言</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7" name="TextBox 46"/>
          <p:cNvSpPr txBox="1"/>
          <p:nvPr/>
        </p:nvSpPr>
        <p:spPr>
          <a:xfrm>
            <a:off x="1395718" y="2317974"/>
            <a:ext cx="6087961" cy="457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marL="285750" indent="-285750" defTabSz="1219200">
              <a:lnSpc>
                <a:spcPct val="150000"/>
              </a:lnSpc>
              <a:spcBef>
                <a:spcPct val="20000"/>
              </a:spcBef>
              <a:buFont typeface="Wingdings" panose="05000000000000000000" pitchFamily="2" charset="2"/>
              <a:buChar char="Ø"/>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sym typeface="+mn-lt"/>
              </a:rPr>
              <a:t>美德在劳动中产生</a:t>
            </a:r>
            <a:r>
              <a:rPr lang="en-US" altLang="zh-CN" dirty="0">
                <a:latin typeface="+mn-lt"/>
                <a:ea typeface="+mn-ea"/>
                <a:sym typeface="+mn-lt"/>
              </a:rPr>
              <a:t>——</a:t>
            </a:r>
            <a:r>
              <a:rPr lang="zh-CN" altLang="en-US" dirty="0">
                <a:latin typeface="+mn-lt"/>
                <a:ea typeface="+mn-ea"/>
                <a:sym typeface="+mn-lt"/>
              </a:rPr>
              <a:t>欧里庇得斯</a:t>
            </a:r>
          </a:p>
        </p:txBody>
      </p:sp>
      <p:sp>
        <p:nvSpPr>
          <p:cNvPr id="8" name="TextBox 48"/>
          <p:cNvSpPr txBox="1"/>
          <p:nvPr/>
        </p:nvSpPr>
        <p:spPr>
          <a:xfrm>
            <a:off x="1395718" y="1633720"/>
            <a:ext cx="5727894" cy="457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pPr marL="285750" indent="-285750">
              <a:buFont typeface="Wingdings" panose="05000000000000000000" pitchFamily="2" charset="2"/>
              <a:buChar char="Ø"/>
            </a:pPr>
            <a:r>
              <a:rPr lang="zh-CN" altLang="en-US" dirty="0">
                <a:latin typeface="+mn-lt"/>
                <a:ea typeface="+mn-ea"/>
                <a:sym typeface="+mn-lt"/>
              </a:rPr>
              <a:t>只有人的劳动才是神圣的</a:t>
            </a:r>
            <a:r>
              <a:rPr lang="en-US" altLang="zh-CN" dirty="0">
                <a:latin typeface="+mn-lt"/>
                <a:ea typeface="+mn-ea"/>
                <a:sym typeface="+mn-lt"/>
              </a:rPr>
              <a:t>——</a:t>
            </a:r>
            <a:r>
              <a:rPr lang="zh-CN" altLang="en-US" dirty="0">
                <a:latin typeface="+mn-lt"/>
                <a:ea typeface="+mn-ea"/>
                <a:sym typeface="+mn-lt"/>
              </a:rPr>
              <a:t>高尔基</a:t>
            </a:r>
            <a:endParaRPr lang="id-ID" dirty="0">
              <a:latin typeface="+mn-lt"/>
              <a:ea typeface="+mn-ea"/>
              <a:sym typeface="+mn-lt"/>
            </a:endParaRPr>
          </a:p>
        </p:txBody>
      </p:sp>
      <p:sp>
        <p:nvSpPr>
          <p:cNvPr id="11" name="TextBox 46"/>
          <p:cNvSpPr txBox="1"/>
          <p:nvPr/>
        </p:nvSpPr>
        <p:spPr>
          <a:xfrm>
            <a:off x="1395718" y="3623241"/>
            <a:ext cx="6087961" cy="457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marL="285750" indent="-285750" defTabSz="1219200">
              <a:lnSpc>
                <a:spcPct val="150000"/>
              </a:lnSpc>
              <a:spcBef>
                <a:spcPct val="20000"/>
              </a:spcBef>
              <a:buFont typeface="Wingdings" panose="05000000000000000000" pitchFamily="2" charset="2"/>
              <a:buChar char="Ø"/>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sym typeface="+mn-lt"/>
              </a:rPr>
              <a:t>劳动使人忘忧</a:t>
            </a:r>
            <a:r>
              <a:rPr lang="en-US" altLang="zh-CN" dirty="0">
                <a:latin typeface="+mn-lt"/>
                <a:ea typeface="+mn-ea"/>
                <a:sym typeface="+mn-lt"/>
              </a:rPr>
              <a:t>——</a:t>
            </a:r>
            <a:r>
              <a:rPr lang="zh-CN" altLang="en-US" dirty="0">
                <a:latin typeface="+mn-lt"/>
                <a:ea typeface="+mn-ea"/>
                <a:sym typeface="+mn-lt"/>
              </a:rPr>
              <a:t>西塞罗</a:t>
            </a:r>
          </a:p>
        </p:txBody>
      </p:sp>
      <p:sp>
        <p:nvSpPr>
          <p:cNvPr id="12" name="TextBox 48"/>
          <p:cNvSpPr txBox="1"/>
          <p:nvPr/>
        </p:nvSpPr>
        <p:spPr>
          <a:xfrm>
            <a:off x="1395718" y="2956405"/>
            <a:ext cx="5727894" cy="457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pPr marL="285750" indent="-285750">
              <a:buFont typeface="Wingdings" panose="05000000000000000000" pitchFamily="2" charset="2"/>
              <a:buChar char="Ø"/>
            </a:pPr>
            <a:r>
              <a:rPr lang="zh-CN" altLang="en-US" dirty="0">
                <a:latin typeface="+mn-lt"/>
                <a:ea typeface="+mn-ea"/>
                <a:sym typeface="+mn-lt"/>
              </a:rPr>
              <a:t>不怕天寒地冻，就怕手脚不动</a:t>
            </a:r>
            <a:r>
              <a:rPr lang="en-US" altLang="zh-CN" dirty="0">
                <a:latin typeface="+mn-lt"/>
                <a:ea typeface="+mn-ea"/>
                <a:sym typeface="+mn-lt"/>
              </a:rPr>
              <a:t>——</a:t>
            </a:r>
            <a:r>
              <a:rPr lang="zh-CN" altLang="en-US" dirty="0">
                <a:latin typeface="+mn-lt"/>
                <a:ea typeface="+mn-ea"/>
                <a:sym typeface="+mn-lt"/>
              </a:rPr>
              <a:t>谚语</a:t>
            </a:r>
            <a:endParaRPr lang="id-ID" dirty="0">
              <a:latin typeface="+mn-lt"/>
              <a:ea typeface="+mn-ea"/>
              <a:sym typeface="+mn-lt"/>
            </a:endParaRPr>
          </a:p>
        </p:txBody>
      </p:sp>
      <p:sp>
        <p:nvSpPr>
          <p:cNvPr id="14" name="TextBox 48"/>
          <p:cNvSpPr txBox="1"/>
          <p:nvPr/>
        </p:nvSpPr>
        <p:spPr>
          <a:xfrm>
            <a:off x="1395717" y="4306509"/>
            <a:ext cx="6563917" cy="457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pPr marL="285750" indent="-285750">
              <a:buFont typeface="Wingdings" panose="05000000000000000000" pitchFamily="2" charset="2"/>
              <a:buChar char="Ø"/>
            </a:pPr>
            <a:r>
              <a:rPr lang="zh-CN" altLang="en-US" dirty="0">
                <a:latin typeface="+mn-lt"/>
                <a:ea typeface="+mn-ea"/>
                <a:sym typeface="+mn-lt"/>
              </a:rPr>
              <a:t>成功＝艰苦的劳动＋正确的方法＋少谈空话</a:t>
            </a:r>
            <a:r>
              <a:rPr lang="en-US" altLang="zh-CN" dirty="0">
                <a:latin typeface="+mn-lt"/>
                <a:ea typeface="+mn-ea"/>
                <a:sym typeface="+mn-lt"/>
              </a:rPr>
              <a:t>——</a:t>
            </a:r>
            <a:r>
              <a:rPr lang="zh-CN" altLang="en-US" dirty="0">
                <a:latin typeface="+mn-lt"/>
                <a:ea typeface="+mn-ea"/>
                <a:sym typeface="+mn-lt"/>
              </a:rPr>
              <a:t>爱因斯坦</a:t>
            </a:r>
            <a:endParaRPr lang="id-ID" dirty="0">
              <a:latin typeface="+mn-lt"/>
              <a:ea typeface="+mn-ea"/>
              <a:sym typeface="+mn-lt"/>
            </a:endParaRPr>
          </a:p>
        </p:txBody>
      </p:sp>
      <p:pic>
        <p:nvPicPr>
          <p:cNvPr id="15" name="图片 14"/>
          <p:cNvPicPr>
            <a:picLocks noChangeAspect="1"/>
          </p:cNvPicPr>
          <p:nvPr/>
        </p:nvPicPr>
        <p:blipFill>
          <a:blip r:embed="rId3"/>
          <a:stretch>
            <a:fillRect/>
          </a:stretch>
        </p:blipFill>
        <p:spPr>
          <a:xfrm flipH="1">
            <a:off x="7981845" y="1950348"/>
            <a:ext cx="2489193" cy="408993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1" grpId="0"/>
      <p:bldP spid="12" grpId="0"/>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4265381" y="4670735"/>
            <a:ext cx="4188035" cy="4188035"/>
          </a:xfrm>
          <a:prstGeom prst="ellipse">
            <a:avLst/>
          </a:prstGeom>
          <a:solidFill>
            <a:srgbClr val="F6DA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椭圆 1"/>
          <p:cNvSpPr/>
          <p:nvPr/>
        </p:nvSpPr>
        <p:spPr>
          <a:xfrm>
            <a:off x="1635375" y="1368708"/>
            <a:ext cx="1080120" cy="1080120"/>
          </a:xfrm>
          <a:prstGeom prst="ellipse">
            <a:avLst/>
          </a:prstGeom>
          <a:solidFill>
            <a:srgbClr val="E77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604435" y="4061322"/>
            <a:ext cx="1080120" cy="1080120"/>
          </a:xfrm>
          <a:prstGeom prst="ellipse">
            <a:avLst/>
          </a:prstGeom>
          <a:solidFill>
            <a:srgbClr val="E77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3"/>
          <p:cNvSpPr/>
          <p:nvPr/>
        </p:nvSpPr>
        <p:spPr>
          <a:xfrm>
            <a:off x="9309210" y="1420539"/>
            <a:ext cx="1080120" cy="1080120"/>
          </a:xfrm>
          <a:prstGeom prst="ellipse">
            <a:avLst/>
          </a:prstGeom>
          <a:solidFill>
            <a:srgbClr val="E77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4"/>
          <p:cNvSpPr/>
          <p:nvPr/>
        </p:nvSpPr>
        <p:spPr>
          <a:xfrm>
            <a:off x="9356916" y="3952681"/>
            <a:ext cx="1080120" cy="1080120"/>
          </a:xfrm>
          <a:prstGeom prst="ellipse">
            <a:avLst/>
          </a:prstGeom>
          <a:solidFill>
            <a:srgbClr val="E775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TextBox 5"/>
          <p:cNvSpPr txBox="1">
            <a:spLocks noChangeArrowheads="1"/>
          </p:cNvSpPr>
          <p:nvPr/>
        </p:nvSpPr>
        <p:spPr bwMode="auto">
          <a:xfrm>
            <a:off x="722963" y="2690428"/>
            <a:ext cx="3091953" cy="461665"/>
          </a:xfrm>
          <a:prstGeom prst="rect">
            <a:avLst/>
          </a:prstGeom>
          <a:noFill/>
          <a:ln w="9525">
            <a:noFill/>
            <a:miter lim="800000"/>
          </a:ln>
        </p:spPr>
        <p:txBody>
          <a:bodyPr vert="horz" wrap="square">
            <a:spAutoFit/>
          </a:bodyPr>
          <a:lstStyle/>
          <a:p>
            <a:pPr algn="ctr"/>
            <a:r>
              <a:rPr lang="zh-CN" altLang="en-US" sz="2400" b="1" dirty="0">
                <a:solidFill>
                  <a:srgbClr val="E61D18"/>
                </a:solidFill>
                <a:cs typeface="+mn-ea"/>
                <a:sym typeface="+mn-lt"/>
              </a:rPr>
              <a:t>劳动节的由来和意义</a:t>
            </a:r>
          </a:p>
        </p:txBody>
      </p:sp>
      <p:sp>
        <p:nvSpPr>
          <p:cNvPr id="8" name="TextBox 5"/>
          <p:cNvSpPr txBox="1">
            <a:spLocks noChangeArrowheads="1"/>
          </p:cNvSpPr>
          <p:nvPr/>
        </p:nvSpPr>
        <p:spPr bwMode="auto">
          <a:xfrm>
            <a:off x="963547" y="5440131"/>
            <a:ext cx="2361896" cy="461665"/>
          </a:xfrm>
          <a:prstGeom prst="rect">
            <a:avLst/>
          </a:prstGeom>
          <a:noFill/>
          <a:ln w="9525">
            <a:noFill/>
            <a:miter lim="800000"/>
          </a:ln>
        </p:spPr>
        <p:txBody>
          <a:bodyPr vert="horz" wrap="square">
            <a:spAutoFit/>
          </a:bodyPr>
          <a:lstStyle>
            <a:defPPr>
              <a:defRPr lang="en-US"/>
            </a:defPPr>
            <a:lvl1pPr algn="ctr">
              <a:defRPr sz="2400" b="1">
                <a:solidFill>
                  <a:srgbClr val="D82128"/>
                </a:solidFill>
                <a:latin typeface="华康俪金黑W8(P)" panose="020B0800000000000000" pitchFamily="34" charset="-122"/>
                <a:ea typeface="华康俪金黑W8(P)" panose="020B0800000000000000" pitchFamily="34" charset="-122"/>
                <a:cs typeface="+mn-ea"/>
              </a:defRPr>
            </a:lvl1pPr>
          </a:lstStyle>
          <a:p>
            <a:r>
              <a:rPr lang="zh-CN" altLang="en-US" dirty="0">
                <a:solidFill>
                  <a:srgbClr val="E61D18"/>
                </a:solidFill>
                <a:latin typeface="+mn-lt"/>
                <a:ea typeface="+mn-ea"/>
                <a:sym typeface="+mn-lt"/>
              </a:rPr>
              <a:t>辛勤的劳动者</a:t>
            </a:r>
          </a:p>
        </p:txBody>
      </p:sp>
      <p:sp>
        <p:nvSpPr>
          <p:cNvPr id="9" name="TextBox 5"/>
          <p:cNvSpPr txBox="1">
            <a:spLocks noChangeArrowheads="1"/>
          </p:cNvSpPr>
          <p:nvPr/>
        </p:nvSpPr>
        <p:spPr bwMode="auto">
          <a:xfrm>
            <a:off x="8901882" y="2866345"/>
            <a:ext cx="2361896" cy="461665"/>
          </a:xfrm>
          <a:prstGeom prst="rect">
            <a:avLst/>
          </a:prstGeom>
          <a:noFill/>
          <a:ln w="9525">
            <a:noFill/>
            <a:miter lim="800000"/>
          </a:ln>
        </p:spPr>
        <p:txBody>
          <a:bodyPr vert="horz" wrap="square">
            <a:spAutoFit/>
          </a:bodyPr>
          <a:lstStyle>
            <a:defPPr>
              <a:defRPr lang="en-US"/>
            </a:defPPr>
            <a:lvl1pPr algn="ctr">
              <a:defRPr sz="2400" b="1">
                <a:solidFill>
                  <a:srgbClr val="D82128"/>
                </a:solidFill>
                <a:latin typeface="华康俪金黑W8(P)" panose="020B0800000000000000" pitchFamily="34" charset="-122"/>
                <a:ea typeface="华康俪金黑W8(P)" panose="020B0800000000000000" pitchFamily="34" charset="-122"/>
                <a:cs typeface="+mn-ea"/>
              </a:defRPr>
            </a:lvl1pPr>
          </a:lstStyle>
          <a:p>
            <a:r>
              <a:rPr lang="zh-CN" altLang="en-US" dirty="0">
                <a:solidFill>
                  <a:srgbClr val="E61D18"/>
                </a:solidFill>
                <a:latin typeface="+mn-lt"/>
                <a:ea typeface="+mn-ea"/>
                <a:sym typeface="+mn-lt"/>
              </a:rPr>
              <a:t>我是小小劳动者</a:t>
            </a:r>
          </a:p>
        </p:txBody>
      </p:sp>
      <p:sp>
        <p:nvSpPr>
          <p:cNvPr id="10" name="TextBox 5"/>
          <p:cNvSpPr txBox="1">
            <a:spLocks noChangeArrowheads="1"/>
          </p:cNvSpPr>
          <p:nvPr/>
        </p:nvSpPr>
        <p:spPr bwMode="auto">
          <a:xfrm>
            <a:off x="8443584" y="5375223"/>
            <a:ext cx="3004694" cy="461665"/>
          </a:xfrm>
          <a:prstGeom prst="rect">
            <a:avLst/>
          </a:prstGeom>
          <a:noFill/>
          <a:ln w="9525">
            <a:noFill/>
            <a:miter lim="800000"/>
          </a:ln>
        </p:spPr>
        <p:txBody>
          <a:bodyPr vert="horz" wrap="square">
            <a:spAutoFit/>
          </a:bodyPr>
          <a:lstStyle>
            <a:defPPr>
              <a:defRPr lang="en-US"/>
            </a:defPPr>
            <a:lvl1pPr algn="ctr">
              <a:defRPr sz="2400" b="1">
                <a:solidFill>
                  <a:srgbClr val="D82128"/>
                </a:solidFill>
                <a:latin typeface="华康俪金黑W8(P)" panose="020B0800000000000000" pitchFamily="34" charset="-122"/>
                <a:ea typeface="华康俪金黑W8(P)" panose="020B0800000000000000" pitchFamily="34" charset="-122"/>
                <a:cs typeface="+mn-ea"/>
              </a:defRPr>
            </a:lvl1pPr>
          </a:lstStyle>
          <a:p>
            <a:r>
              <a:rPr lang="zh-CN" altLang="en-US" dirty="0">
                <a:solidFill>
                  <a:srgbClr val="E61D18"/>
                </a:solidFill>
                <a:latin typeface="+mn-lt"/>
                <a:ea typeface="+mn-ea"/>
                <a:sym typeface="+mn-lt"/>
              </a:rPr>
              <a:t>劳动节名言和歌曲</a:t>
            </a:r>
          </a:p>
        </p:txBody>
      </p:sp>
      <p:sp>
        <p:nvSpPr>
          <p:cNvPr id="11" name="TextBox 5"/>
          <p:cNvSpPr txBox="1">
            <a:spLocks noChangeArrowheads="1"/>
          </p:cNvSpPr>
          <p:nvPr/>
        </p:nvSpPr>
        <p:spPr bwMode="auto">
          <a:xfrm>
            <a:off x="1714142" y="1509103"/>
            <a:ext cx="880370" cy="769441"/>
          </a:xfrm>
          <a:prstGeom prst="rect">
            <a:avLst/>
          </a:prstGeom>
          <a:noFill/>
          <a:ln w="9525">
            <a:noFill/>
            <a:miter lim="800000"/>
          </a:ln>
        </p:spPr>
        <p:txBody>
          <a:bodyPr vert="horz" wrap="none">
            <a:spAutoFit/>
          </a:bodyPr>
          <a:lstStyle>
            <a:defPPr>
              <a:defRPr lang="en-US"/>
            </a:defPPr>
            <a:lvl1pPr algn="ctr">
              <a:defRPr sz="4400" b="1">
                <a:solidFill>
                  <a:srgbClr val="FFD967"/>
                </a:solidFill>
                <a:latin typeface="Arial Rounded MT Bold" panose="020F0704030504030204" pitchFamily="34" charset="0"/>
                <a:ea typeface="幼圆" panose="02010509060101010101" pitchFamily="49" charset="-122"/>
                <a:cs typeface="+mn-ea"/>
              </a:defRPr>
            </a:lvl1pPr>
          </a:lstStyle>
          <a:p>
            <a:r>
              <a:rPr lang="en-US" altLang="zh-CN" dirty="0">
                <a:latin typeface="+mn-lt"/>
                <a:ea typeface="+mn-ea"/>
                <a:sym typeface="+mn-lt"/>
              </a:rPr>
              <a:t>01</a:t>
            </a:r>
            <a:endParaRPr lang="zh-CN" altLang="en-US" dirty="0">
              <a:latin typeface="+mn-lt"/>
              <a:ea typeface="+mn-ea"/>
              <a:sym typeface="+mn-lt"/>
            </a:endParaRPr>
          </a:p>
        </p:txBody>
      </p:sp>
      <p:sp>
        <p:nvSpPr>
          <p:cNvPr id="12" name="TextBox 5"/>
          <p:cNvSpPr txBox="1">
            <a:spLocks noChangeArrowheads="1"/>
          </p:cNvSpPr>
          <p:nvPr/>
        </p:nvSpPr>
        <p:spPr bwMode="auto">
          <a:xfrm>
            <a:off x="1704311" y="4227766"/>
            <a:ext cx="880370" cy="769441"/>
          </a:xfrm>
          <a:prstGeom prst="rect">
            <a:avLst/>
          </a:prstGeom>
          <a:noFill/>
          <a:ln w="9525">
            <a:noFill/>
            <a:miter lim="800000"/>
          </a:ln>
        </p:spPr>
        <p:txBody>
          <a:bodyPr vert="horz" wrap="none">
            <a:spAutoFit/>
          </a:bodyPr>
          <a:lstStyle>
            <a:defPPr>
              <a:defRPr lang="en-US"/>
            </a:defPPr>
            <a:lvl1pPr algn="ctr">
              <a:defRPr sz="4400" b="1">
                <a:solidFill>
                  <a:srgbClr val="FFD967"/>
                </a:solidFill>
                <a:latin typeface="Arial Rounded MT Bold" panose="020F0704030504030204" pitchFamily="34" charset="0"/>
                <a:ea typeface="幼圆" panose="02010509060101010101" pitchFamily="49" charset="-122"/>
                <a:cs typeface="+mn-ea"/>
              </a:defRPr>
            </a:lvl1pPr>
          </a:lstStyle>
          <a:p>
            <a:r>
              <a:rPr lang="en-US" altLang="zh-CN" dirty="0">
                <a:latin typeface="+mn-lt"/>
                <a:ea typeface="+mn-ea"/>
                <a:sym typeface="+mn-lt"/>
              </a:rPr>
              <a:t>02</a:t>
            </a:r>
          </a:p>
        </p:txBody>
      </p:sp>
      <p:sp>
        <p:nvSpPr>
          <p:cNvPr id="13" name="TextBox 5"/>
          <p:cNvSpPr txBox="1">
            <a:spLocks noChangeArrowheads="1"/>
          </p:cNvSpPr>
          <p:nvPr/>
        </p:nvSpPr>
        <p:spPr bwMode="auto">
          <a:xfrm>
            <a:off x="9429870" y="1575878"/>
            <a:ext cx="880370" cy="769441"/>
          </a:xfrm>
          <a:prstGeom prst="rect">
            <a:avLst/>
          </a:prstGeom>
          <a:noFill/>
          <a:ln w="9525">
            <a:noFill/>
            <a:miter lim="800000"/>
          </a:ln>
        </p:spPr>
        <p:txBody>
          <a:bodyPr vert="horz" wrap="none">
            <a:spAutoFit/>
          </a:bodyPr>
          <a:lstStyle>
            <a:defPPr>
              <a:defRPr lang="en-US"/>
            </a:defPPr>
            <a:lvl1pPr algn="ctr">
              <a:defRPr sz="4400" b="1">
                <a:solidFill>
                  <a:srgbClr val="FFD967"/>
                </a:solidFill>
                <a:latin typeface="Arial Rounded MT Bold" panose="020F0704030504030204" pitchFamily="34" charset="0"/>
                <a:ea typeface="幼圆" panose="02010509060101010101" pitchFamily="49" charset="-122"/>
                <a:cs typeface="+mn-ea"/>
              </a:defRPr>
            </a:lvl1pPr>
          </a:lstStyle>
          <a:p>
            <a:r>
              <a:rPr lang="en-US" altLang="zh-CN" dirty="0">
                <a:latin typeface="+mn-lt"/>
                <a:ea typeface="+mn-ea"/>
                <a:sym typeface="+mn-lt"/>
              </a:rPr>
              <a:t>03</a:t>
            </a:r>
          </a:p>
        </p:txBody>
      </p:sp>
      <p:sp>
        <p:nvSpPr>
          <p:cNvPr id="14" name="TextBox 5"/>
          <p:cNvSpPr txBox="1">
            <a:spLocks noChangeArrowheads="1"/>
          </p:cNvSpPr>
          <p:nvPr/>
        </p:nvSpPr>
        <p:spPr bwMode="auto">
          <a:xfrm>
            <a:off x="9458503" y="4117603"/>
            <a:ext cx="880370" cy="769441"/>
          </a:xfrm>
          <a:prstGeom prst="rect">
            <a:avLst/>
          </a:prstGeom>
          <a:noFill/>
          <a:ln w="9525">
            <a:noFill/>
            <a:miter lim="800000"/>
          </a:ln>
        </p:spPr>
        <p:txBody>
          <a:bodyPr vert="horz" wrap="none">
            <a:spAutoFit/>
          </a:bodyPr>
          <a:lstStyle>
            <a:defPPr>
              <a:defRPr lang="en-US"/>
            </a:defPPr>
            <a:lvl1pPr algn="ctr">
              <a:defRPr sz="4400" b="1">
                <a:solidFill>
                  <a:srgbClr val="FFFFFF"/>
                </a:solidFill>
                <a:latin typeface="Arial Rounded MT Bold" panose="020F0704030504030204" pitchFamily="34" charset="0"/>
                <a:ea typeface="幼圆" panose="02010509060101010101" pitchFamily="49" charset="-122"/>
                <a:cs typeface="+mn-ea"/>
              </a:defRPr>
            </a:lvl1pPr>
          </a:lstStyle>
          <a:p>
            <a:r>
              <a:rPr lang="en-US" altLang="zh-CN" dirty="0">
                <a:solidFill>
                  <a:srgbClr val="FFD967"/>
                </a:solidFill>
                <a:latin typeface="+mn-lt"/>
                <a:ea typeface="+mn-ea"/>
                <a:sym typeface="+mn-lt"/>
              </a:rPr>
              <a:t>04</a:t>
            </a:r>
            <a:endParaRPr lang="zh-CN" altLang="en-US" dirty="0">
              <a:solidFill>
                <a:srgbClr val="FFD967"/>
              </a:solidFill>
              <a:latin typeface="+mn-lt"/>
              <a:ea typeface="+mn-ea"/>
              <a:sym typeface="+mn-lt"/>
            </a:endParaRPr>
          </a:p>
        </p:txBody>
      </p:sp>
      <p:pic>
        <p:nvPicPr>
          <p:cNvPr id="15" name="图片 14"/>
          <p:cNvPicPr>
            <a:picLocks noChangeAspect="1"/>
          </p:cNvPicPr>
          <p:nvPr/>
        </p:nvPicPr>
        <p:blipFill>
          <a:blip r:embed="rId2"/>
          <a:stretch>
            <a:fillRect/>
          </a:stretch>
        </p:blipFill>
        <p:spPr>
          <a:xfrm>
            <a:off x="3027184" y="719280"/>
            <a:ext cx="6192842" cy="3709970"/>
          </a:xfrm>
          <a:prstGeom prst="rect">
            <a:avLst/>
          </a:prstGeom>
        </p:spPr>
      </p:pic>
      <p:sp>
        <p:nvSpPr>
          <p:cNvPr id="16" name="标题 7"/>
          <p:cNvSpPr txBox="1"/>
          <p:nvPr/>
        </p:nvSpPr>
        <p:spPr>
          <a:xfrm>
            <a:off x="4779088" y="5099918"/>
            <a:ext cx="3203791" cy="108012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7200" b="1" spc="600" dirty="0">
                <a:solidFill>
                  <a:srgbClr val="E61D18"/>
                </a:solidFill>
                <a:latin typeface="+mn-lt"/>
                <a:ea typeface="+mn-ea"/>
                <a:cs typeface="+mn-ea"/>
                <a:sym typeface="+mn-lt"/>
              </a:rPr>
              <a:t>目 录</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heel(1)">
                                      <p:cBhvr>
                                        <p:cTn id="23" dur="750"/>
                                        <p:tgtEl>
                                          <p:spTgt spid="11"/>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heel(1)">
                                      <p:cBhvr>
                                        <p:cTn id="26" dur="750"/>
                                        <p:tgtEl>
                                          <p:spTgt spid="2"/>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wheel(1)">
                                      <p:cBhvr>
                                        <p:cTn id="29" dur="750"/>
                                        <p:tgtEl>
                                          <p:spTgt spid="12"/>
                                        </p:tgtEl>
                                      </p:cBhvr>
                                    </p:animEffect>
                                  </p:childTnLst>
                                </p:cTn>
                              </p:par>
                              <p:par>
                                <p:cTn id="30" presetID="21" presetClass="entr" presetSubtype="1" fill="hold" grpId="0"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heel(1)">
                                      <p:cBhvr>
                                        <p:cTn id="32" dur="750"/>
                                        <p:tgtEl>
                                          <p:spTgt spid="3"/>
                                        </p:tgtEl>
                                      </p:cBhvr>
                                    </p:animEffect>
                                  </p:childTnLst>
                                </p:cTn>
                              </p:par>
                              <p:par>
                                <p:cTn id="33" presetID="21" presetClass="entr" presetSubtype="1"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heel(1)">
                                      <p:cBhvr>
                                        <p:cTn id="35" dur="750"/>
                                        <p:tgtEl>
                                          <p:spTgt spid="13"/>
                                        </p:tgtEl>
                                      </p:cBhvr>
                                    </p:animEffect>
                                  </p:childTnLst>
                                </p:cTn>
                              </p:par>
                              <p:par>
                                <p:cTn id="36" presetID="21" presetClass="entr" presetSubtype="1" fill="hold" grpId="0" nodeType="with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heel(1)">
                                      <p:cBhvr>
                                        <p:cTn id="38" dur="750"/>
                                        <p:tgtEl>
                                          <p:spTgt spid="4"/>
                                        </p:tgtEl>
                                      </p:cBhvr>
                                    </p:animEffect>
                                  </p:childTnLst>
                                </p:cTn>
                              </p:par>
                              <p:par>
                                <p:cTn id="39" presetID="21" presetClass="entr" presetSubtype="1"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heel(1)">
                                      <p:cBhvr>
                                        <p:cTn id="41" dur="750"/>
                                        <p:tgtEl>
                                          <p:spTgt spid="14"/>
                                        </p:tgtEl>
                                      </p:cBhvr>
                                    </p:animEffect>
                                  </p:childTnLst>
                                </p:cTn>
                              </p:par>
                              <p:par>
                                <p:cTn id="42" presetID="21" presetClass="entr" presetSubtype="1" fill="hold" grpId="0" nodeType="with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wheel(1)">
                                      <p:cBhvr>
                                        <p:cTn id="44" dur="750"/>
                                        <p:tgtEl>
                                          <p:spTgt spid="5"/>
                                        </p:tgtEl>
                                      </p:cBhvr>
                                    </p:animEffect>
                                  </p:childTnLst>
                                </p:cTn>
                              </p:par>
                            </p:childTnLst>
                          </p:cTn>
                        </p:par>
                        <p:par>
                          <p:cTn id="45" fill="hold">
                            <p:stCondLst>
                              <p:cond delay="3000"/>
                            </p:stCondLst>
                            <p:childTnLst>
                              <p:par>
                                <p:cTn id="46" presetID="2" presetClass="entr" presetSubtype="8"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 calcmode="lin" valueType="num">
                                      <p:cBhvr additive="base">
                                        <p:cTn id="48" dur="500" fill="hold"/>
                                        <p:tgtEl>
                                          <p:spTgt spid="7"/>
                                        </p:tgtEl>
                                        <p:attrNameLst>
                                          <p:attrName>ppt_x</p:attrName>
                                        </p:attrNameLst>
                                      </p:cBhvr>
                                      <p:tavLst>
                                        <p:tav tm="0">
                                          <p:val>
                                            <p:strVal val="0-#ppt_w/2"/>
                                          </p:val>
                                        </p:tav>
                                        <p:tav tm="100000">
                                          <p:val>
                                            <p:strVal val="#ppt_x"/>
                                          </p:val>
                                        </p:tav>
                                      </p:tavLst>
                                    </p:anim>
                                    <p:anim calcmode="lin" valueType="num">
                                      <p:cBhvr additive="base">
                                        <p:cTn id="49" dur="500" fill="hold"/>
                                        <p:tgtEl>
                                          <p:spTgt spid="7"/>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0-#ppt_w/2"/>
                                          </p:val>
                                        </p:tav>
                                        <p:tav tm="100000">
                                          <p:val>
                                            <p:strVal val="#ppt_x"/>
                                          </p:val>
                                        </p:tav>
                                      </p:tavLst>
                                    </p:anim>
                                    <p:anim calcmode="lin" valueType="num">
                                      <p:cBhvr additive="base">
                                        <p:cTn id="53" dur="500" fill="hold"/>
                                        <p:tgtEl>
                                          <p:spTgt spid="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1+#ppt_w/2"/>
                                          </p:val>
                                        </p:tav>
                                        <p:tav tm="100000">
                                          <p:val>
                                            <p:strVal val="#ppt_x"/>
                                          </p:val>
                                        </p:tav>
                                      </p:tavLst>
                                    </p:anim>
                                    <p:anim calcmode="lin" valueType="num">
                                      <p:cBhvr additive="base">
                                        <p:cTn id="57" dur="500" fill="hold"/>
                                        <p:tgtEl>
                                          <p:spTgt spid="9"/>
                                        </p:tgtEl>
                                        <p:attrNameLst>
                                          <p:attrName>ppt_y</p:attrName>
                                        </p:attrNameLst>
                                      </p:cBhvr>
                                      <p:tavLst>
                                        <p:tav tm="0">
                                          <p:val>
                                            <p:strVal val="#ppt_y"/>
                                          </p:val>
                                        </p:tav>
                                        <p:tav tm="100000">
                                          <p:val>
                                            <p:strVal val="#ppt_y"/>
                                          </p:val>
                                        </p:tav>
                                      </p:tavLst>
                                    </p:anim>
                                  </p:childTnLst>
                                </p:cTn>
                              </p:par>
                              <p:par>
                                <p:cTn id="58" presetID="2" presetClass="entr" presetSubtype="2"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1+#ppt_w/2"/>
                                          </p:val>
                                        </p:tav>
                                        <p:tav tm="100000">
                                          <p:val>
                                            <p:strVal val="#ppt_x"/>
                                          </p:val>
                                        </p:tav>
                                      </p:tavLst>
                                    </p:anim>
                                    <p:anim calcmode="lin" valueType="num">
                                      <p:cBhvr additive="base">
                                        <p:cTn id="61"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animBg="1"/>
      <p:bldP spid="3" grpId="0" animBg="1"/>
      <p:bldP spid="4" grpId="0" animBg="1"/>
      <p:bldP spid="5" grpId="0" animBg="1"/>
      <p:bldP spid="7" grpId="0"/>
      <p:bldP spid="8" grpId="0"/>
      <p:bldP spid="9" grpId="0"/>
      <p:bldP spid="10" grpId="0"/>
      <p:bldP spid="11" grpId="0"/>
      <p:bldP spid="12" grpId="0"/>
      <p:bldP spid="13" grpId="0"/>
      <p:bldP spid="14" grpId="0"/>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stretch>
            <a:fillRect/>
          </a:stretch>
        </p:blipFill>
        <p:spPr>
          <a:xfrm>
            <a:off x="1174083" y="3309257"/>
            <a:ext cx="3653761" cy="3681759"/>
          </a:xfrm>
          <a:prstGeom prst="rect">
            <a:avLst/>
          </a:prstGeom>
        </p:spPr>
      </p:pic>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lvl="0" defTabSz="1219200"/>
              <a:r>
                <a:rPr lang="zh-CN" altLang="en-US" sz="2400" b="1" kern="0" dirty="0">
                  <a:ln w="3175">
                    <a:noFill/>
                  </a:ln>
                  <a:solidFill>
                    <a:prstClr val="white"/>
                  </a:solidFill>
                  <a:cs typeface="+mn-ea"/>
                  <a:sym typeface="+mn-lt"/>
                </a:rPr>
                <a:t>劳动节诗朗诵</a:t>
              </a:r>
              <a:endParaRPr lang="en-US" altLang="zh-CN" sz="2400" b="1" kern="0" dirty="0">
                <a:ln w="3175">
                  <a:noFill/>
                </a:ln>
                <a:solidFill>
                  <a:prstClr val="white"/>
                </a:solidFill>
                <a:cs typeface="+mn-ea"/>
                <a:sym typeface="+mn-lt"/>
              </a:endParaRP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7" name="Text Box 7"/>
          <p:cNvSpPr txBox="1">
            <a:spLocks noChangeArrowheads="1"/>
          </p:cNvSpPr>
          <p:nvPr/>
        </p:nvSpPr>
        <p:spPr bwMode="auto">
          <a:xfrm>
            <a:off x="5234667" y="3552622"/>
            <a:ext cx="4806315" cy="3046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pPr algn="ctr"/>
            <a:r>
              <a:rPr lang="zh-CN" altLang="en-US" sz="1600" dirty="0">
                <a:latin typeface="+mn-lt"/>
                <a:ea typeface="+mn-ea"/>
                <a:sym typeface="+mn-lt"/>
              </a:rPr>
              <a:t>   是劳动，带来了民族的振兴；</a:t>
            </a:r>
            <a:br>
              <a:rPr lang="zh-CN" altLang="en-US" sz="1600" dirty="0">
                <a:latin typeface="+mn-lt"/>
                <a:ea typeface="+mn-ea"/>
                <a:sym typeface="+mn-lt"/>
              </a:rPr>
            </a:br>
            <a:r>
              <a:rPr lang="zh-CN" altLang="en-US" sz="1600" dirty="0">
                <a:latin typeface="+mn-lt"/>
                <a:ea typeface="+mn-ea"/>
                <a:sym typeface="+mn-lt"/>
              </a:rPr>
              <a:t>　是劳动，迎来了祖国的富饶；</a:t>
            </a:r>
            <a:br>
              <a:rPr lang="zh-CN" altLang="en-US" sz="1600" dirty="0">
                <a:latin typeface="+mn-lt"/>
                <a:ea typeface="+mn-ea"/>
                <a:sym typeface="+mn-lt"/>
              </a:rPr>
            </a:br>
            <a:r>
              <a:rPr lang="zh-CN" altLang="en-US" sz="1600" dirty="0">
                <a:latin typeface="+mn-lt"/>
                <a:ea typeface="+mn-ea"/>
                <a:sym typeface="+mn-lt"/>
              </a:rPr>
              <a:t>　是劳动，推动了社会的进步；</a:t>
            </a:r>
            <a:br>
              <a:rPr lang="zh-CN" altLang="en-US" sz="1600" dirty="0">
                <a:latin typeface="+mn-lt"/>
                <a:ea typeface="+mn-ea"/>
                <a:sym typeface="+mn-lt"/>
              </a:rPr>
            </a:br>
            <a:r>
              <a:rPr lang="zh-CN" altLang="en-US" sz="1600" dirty="0">
                <a:latin typeface="+mn-lt"/>
                <a:ea typeface="+mn-ea"/>
                <a:sym typeface="+mn-lt"/>
              </a:rPr>
              <a:t>　是劳动，酿造了生活的美妙。</a:t>
            </a:r>
            <a:br>
              <a:rPr lang="zh-CN" altLang="en-US" sz="1600" dirty="0">
                <a:latin typeface="+mn-lt"/>
                <a:ea typeface="+mn-ea"/>
                <a:sym typeface="+mn-lt"/>
              </a:rPr>
            </a:br>
            <a:r>
              <a:rPr lang="zh-CN" altLang="en-US" sz="1600" dirty="0">
                <a:latin typeface="+mn-lt"/>
                <a:ea typeface="+mn-ea"/>
                <a:sym typeface="+mn-lt"/>
              </a:rPr>
              <a:t>　面对闪闪发亮的“五</a:t>
            </a:r>
            <a:r>
              <a:rPr lang="en-US" altLang="zh-CN" sz="1600" dirty="0">
                <a:latin typeface="+mn-lt"/>
                <a:ea typeface="+mn-ea"/>
                <a:sym typeface="+mn-lt"/>
              </a:rPr>
              <a:t>·</a:t>
            </a:r>
            <a:r>
              <a:rPr lang="zh-CN" altLang="en-US" sz="1600" dirty="0">
                <a:latin typeface="+mn-lt"/>
                <a:ea typeface="+mn-ea"/>
                <a:sym typeface="+mn-lt"/>
              </a:rPr>
              <a:t>一”</a:t>
            </a:r>
            <a:br>
              <a:rPr lang="zh-CN" altLang="en-US" sz="1600" dirty="0">
                <a:latin typeface="+mn-lt"/>
                <a:ea typeface="+mn-ea"/>
                <a:sym typeface="+mn-lt"/>
              </a:rPr>
            </a:br>
            <a:r>
              <a:rPr lang="zh-CN" altLang="en-US" sz="1600" dirty="0">
                <a:latin typeface="+mn-lt"/>
                <a:ea typeface="+mn-ea"/>
                <a:sym typeface="+mn-lt"/>
              </a:rPr>
              <a:t>　我们为劳动者欢呼高歌</a:t>
            </a:r>
            <a:br>
              <a:rPr lang="zh-CN" altLang="en-US" sz="1600" dirty="0">
                <a:latin typeface="+mn-lt"/>
                <a:ea typeface="+mn-ea"/>
                <a:sym typeface="+mn-lt"/>
              </a:rPr>
            </a:br>
            <a:r>
              <a:rPr lang="zh-CN" altLang="en-US" sz="1600" dirty="0">
                <a:latin typeface="+mn-lt"/>
                <a:ea typeface="+mn-ea"/>
                <a:sym typeface="+mn-lt"/>
              </a:rPr>
              <a:t>　劳动者健步走向未来</a:t>
            </a:r>
            <a:br>
              <a:rPr lang="zh-CN" altLang="en-US" sz="1600" dirty="0">
                <a:latin typeface="+mn-lt"/>
                <a:ea typeface="+mn-ea"/>
                <a:sym typeface="+mn-lt"/>
              </a:rPr>
            </a:br>
            <a:r>
              <a:rPr lang="zh-CN" altLang="en-US" sz="1600" dirty="0">
                <a:latin typeface="+mn-lt"/>
                <a:ea typeface="+mn-ea"/>
                <a:sym typeface="+mn-lt"/>
              </a:rPr>
              <a:t>　 未来将更加光辉、灿烂、美好！</a:t>
            </a:r>
          </a:p>
        </p:txBody>
      </p:sp>
      <p:sp>
        <p:nvSpPr>
          <p:cNvPr id="8" name="Text Box 7"/>
          <p:cNvSpPr txBox="1">
            <a:spLocks noChangeArrowheads="1"/>
          </p:cNvSpPr>
          <p:nvPr/>
        </p:nvSpPr>
        <p:spPr bwMode="auto">
          <a:xfrm>
            <a:off x="2485646" y="1131264"/>
            <a:ext cx="4684395" cy="2308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pPr algn="ctr"/>
            <a:r>
              <a:rPr lang="zh-CN" altLang="en-US" sz="1600" dirty="0">
                <a:latin typeface="+mn-lt"/>
                <a:ea typeface="+mn-ea"/>
                <a:sym typeface="+mn-lt"/>
              </a:rPr>
              <a:t>   闪闪发亮的“五</a:t>
            </a:r>
            <a:r>
              <a:rPr lang="en-US" altLang="zh-CN" sz="1600" dirty="0">
                <a:latin typeface="+mn-lt"/>
                <a:ea typeface="+mn-ea"/>
                <a:sym typeface="+mn-lt"/>
              </a:rPr>
              <a:t>·</a:t>
            </a:r>
            <a:r>
              <a:rPr lang="zh-CN" altLang="en-US" sz="1600" dirty="0">
                <a:latin typeface="+mn-lt"/>
                <a:ea typeface="+mn-ea"/>
                <a:sym typeface="+mn-lt"/>
              </a:rPr>
              <a:t>一”</a:t>
            </a:r>
            <a:br>
              <a:rPr lang="zh-CN" altLang="en-US" sz="1600" dirty="0">
                <a:latin typeface="+mn-lt"/>
                <a:ea typeface="+mn-ea"/>
                <a:sym typeface="+mn-lt"/>
              </a:rPr>
            </a:br>
            <a:r>
              <a:rPr lang="zh-CN" altLang="en-US" sz="1600" dirty="0">
                <a:latin typeface="+mn-lt"/>
                <a:ea typeface="+mn-ea"/>
                <a:sym typeface="+mn-lt"/>
              </a:rPr>
              <a:t>是劳动者灿烂的日子</a:t>
            </a:r>
            <a:br>
              <a:rPr lang="zh-CN" altLang="en-US" sz="1600" dirty="0">
                <a:latin typeface="+mn-lt"/>
                <a:ea typeface="+mn-ea"/>
                <a:sym typeface="+mn-lt"/>
              </a:rPr>
            </a:br>
            <a:r>
              <a:rPr lang="zh-CN" altLang="en-US" sz="1600" dirty="0">
                <a:latin typeface="+mn-lt"/>
                <a:ea typeface="+mn-ea"/>
                <a:sym typeface="+mn-lt"/>
              </a:rPr>
              <a:t>　一个个闪光的“年轮”</a:t>
            </a:r>
            <a:br>
              <a:rPr lang="zh-CN" altLang="en-US" sz="1600" dirty="0">
                <a:latin typeface="+mn-lt"/>
                <a:ea typeface="+mn-ea"/>
                <a:sym typeface="+mn-lt"/>
              </a:rPr>
            </a:br>
            <a:r>
              <a:rPr lang="zh-CN" altLang="en-US" sz="1600" dirty="0">
                <a:latin typeface="+mn-lt"/>
                <a:ea typeface="+mn-ea"/>
                <a:sym typeface="+mn-lt"/>
              </a:rPr>
              <a:t>　跳跃着劳动者的自豪。</a:t>
            </a:r>
            <a:br>
              <a:rPr lang="zh-CN" altLang="en-US" sz="1600" dirty="0">
                <a:latin typeface="+mn-lt"/>
                <a:ea typeface="+mn-ea"/>
                <a:sym typeface="+mn-lt"/>
              </a:rPr>
            </a:br>
            <a:r>
              <a:rPr lang="zh-CN" altLang="en-US" sz="1600" dirty="0">
                <a:latin typeface="+mn-lt"/>
                <a:ea typeface="+mn-ea"/>
                <a:sym typeface="+mn-lt"/>
              </a:rPr>
              <a:t>　劳动，是劳动者的神圣；</a:t>
            </a:r>
            <a:br>
              <a:rPr lang="zh-CN" altLang="en-US" sz="1600" dirty="0">
                <a:latin typeface="+mn-lt"/>
                <a:ea typeface="+mn-ea"/>
                <a:sym typeface="+mn-lt"/>
              </a:rPr>
            </a:br>
            <a:r>
              <a:rPr lang="zh-CN" altLang="en-US" sz="1600" dirty="0">
                <a:latin typeface="+mn-lt"/>
                <a:ea typeface="+mn-ea"/>
                <a:sym typeface="+mn-lt"/>
              </a:rPr>
              <a:t>　劳动，是劳动者的荣耀。</a:t>
            </a:r>
          </a:p>
        </p:txBody>
      </p:sp>
      <p:pic>
        <p:nvPicPr>
          <p:cNvPr id="11" name="图片 10"/>
          <p:cNvPicPr>
            <a:picLocks noChangeAspect="1"/>
          </p:cNvPicPr>
          <p:nvPr/>
        </p:nvPicPr>
        <p:blipFill>
          <a:blip r:embed="rId3"/>
          <a:stretch>
            <a:fillRect/>
          </a:stretch>
        </p:blipFill>
        <p:spPr>
          <a:xfrm>
            <a:off x="7121160" y="622326"/>
            <a:ext cx="3249070" cy="29891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750"/>
                                        <p:tgtEl>
                                          <p:spTgt spid="9"/>
                                        </p:tgtEl>
                                      </p:cBhvr>
                                    </p:animEffect>
                                  </p:childTnLst>
                                </p:cTn>
                              </p:par>
                              <p:par>
                                <p:cTn id="8" presetID="21" presetClass="entr" presetSubtype="1"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750"/>
                                        <p:tgtEl>
                                          <p:spTgt spid="11"/>
                                        </p:tgtEl>
                                      </p:cBhvr>
                                    </p:animEffect>
                                  </p:childTnLst>
                                </p:cTn>
                              </p:par>
                            </p:childTnLst>
                          </p:cTn>
                        </p:par>
                        <p:par>
                          <p:cTn id="11" fill="hold">
                            <p:stCondLst>
                              <p:cond delay="1000"/>
                            </p:stCondLst>
                            <p:childTnLst>
                              <p:par>
                                <p:cTn id="12" presetID="38" presetClass="entr" presetSubtype="0" accel="50000" fill="hold" nodeType="afterEffect">
                                  <p:stCondLst>
                                    <p:cond delay="0"/>
                                  </p:stCondLst>
                                  <p:iterate type="lt">
                                    <p:tmPct val="50000"/>
                                  </p:iterate>
                                  <p:childTnLst>
                                    <p:set>
                                      <p:cBhvr>
                                        <p:cTn id="13" dur="1" fill="hold">
                                          <p:stCondLst>
                                            <p:cond delay="0"/>
                                          </p:stCondLst>
                                        </p:cTn>
                                        <p:tgtEl>
                                          <p:spTgt spid="7">
                                            <p:txEl>
                                              <p:pRg st="0" end="0"/>
                                            </p:txEl>
                                          </p:spTgt>
                                        </p:tgtEl>
                                        <p:attrNameLst>
                                          <p:attrName>style.visibility</p:attrName>
                                        </p:attrNameLst>
                                      </p:cBhvr>
                                      <p:to>
                                        <p:strVal val="visible"/>
                                      </p:to>
                                    </p:set>
                                    <p:set>
                                      <p:cBhvr>
                                        <p:cTn id="14" dur="46" fill="hold">
                                          <p:stCondLst>
                                            <p:cond delay="0"/>
                                          </p:stCondLst>
                                        </p:cTn>
                                        <p:tgtEl>
                                          <p:spTgt spid="7">
                                            <p:txEl>
                                              <p:pRg st="0" end="0"/>
                                            </p:txEl>
                                          </p:spTgt>
                                        </p:tgtEl>
                                        <p:attrNameLst>
                                          <p:attrName>style.rotation</p:attrName>
                                        </p:attrNameLst>
                                      </p:cBhvr>
                                      <p:to>
                                        <p:strVal val="-45.0"/>
                                      </p:to>
                                    </p:set>
                                    <p:anim calcmode="lin" valueType="num">
                                      <p:cBhvr>
                                        <p:cTn id="15" dur="46" fill="hold">
                                          <p:stCondLst>
                                            <p:cond delay="46"/>
                                          </p:stCondLst>
                                        </p:cTn>
                                        <p:tgtEl>
                                          <p:spTgt spid="7">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16" dur="46" fill="hold">
                                          <p:stCondLst>
                                            <p:cond delay="0"/>
                                          </p:stCondLst>
                                        </p:cTn>
                                        <p:tgtEl>
                                          <p:spTgt spid="7">
                                            <p:txEl>
                                              <p:pRg st="0" end="0"/>
                                            </p:txEl>
                                          </p:spTgt>
                                        </p:tgtEl>
                                        <p:attrNameLst>
                                          <p:attrName>ppt_y</p:attrName>
                                        </p:attrNameLst>
                                      </p:cBhvr>
                                      <p:tavLst>
                                        <p:tav tm="0">
                                          <p:val>
                                            <p:strVal val="#ppt_y-1"/>
                                          </p:val>
                                        </p:tav>
                                        <p:tav tm="100000">
                                          <p:val>
                                            <p:strVal val="#ppt_y-(0.354*#ppt_w-0.172*#ppt_h)"/>
                                          </p:val>
                                        </p:tav>
                                      </p:tavLst>
                                    </p:anim>
                                    <p:anim calcmode="lin" valueType="num">
                                      <p:cBhvr>
                                        <p:cTn id="17" dur="16" decel="50000" autoRev="1" fill="hold">
                                          <p:stCondLst>
                                            <p:cond delay="46"/>
                                          </p:stCondLst>
                                        </p:cTn>
                                        <p:tgtEl>
                                          <p:spTgt spid="7">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8" dur="14" fill="hold">
                                          <p:stCondLst>
                                            <p:cond delay="86"/>
                                          </p:stCondLst>
                                        </p:cTn>
                                        <p:tgtEl>
                                          <p:spTgt spid="7">
                                            <p:txEl>
                                              <p:pRg st="0" end="0"/>
                                            </p:txEl>
                                          </p:spTgt>
                                        </p:tgtEl>
                                        <p:attrNameLst>
                                          <p:attrName>ppt_y</p:attrName>
                                        </p:attrNameLst>
                                      </p:cBhvr>
                                      <p:tavLst>
                                        <p:tav tm="0">
                                          <p:val>
                                            <p:strVal val="#ppt_y-(0.354*#ppt_w-0.172*#ppt_h)"/>
                                          </p:val>
                                        </p:tav>
                                        <p:tav tm="100000">
                                          <p:val>
                                            <p:strVal val="#ppt_y"/>
                                          </p:val>
                                        </p:tav>
                                      </p:tavLst>
                                    </p:anim>
                                  </p:childTnLst>
                                </p:cTn>
                              </p:par>
                              <p:par>
                                <p:cTn id="19" presetID="38" presetClass="entr" presetSubtype="0" accel="50000" fill="hold" nodeType="withEffect">
                                  <p:stCondLst>
                                    <p:cond delay="0"/>
                                  </p:stCondLst>
                                  <p:iterate type="lt">
                                    <p:tmPct val="50000"/>
                                  </p:iterate>
                                  <p:childTnLst>
                                    <p:set>
                                      <p:cBhvr>
                                        <p:cTn id="20" dur="1" fill="hold">
                                          <p:stCondLst>
                                            <p:cond delay="0"/>
                                          </p:stCondLst>
                                        </p:cTn>
                                        <p:tgtEl>
                                          <p:spTgt spid="8">
                                            <p:txEl>
                                              <p:pRg st="0" end="0"/>
                                            </p:txEl>
                                          </p:spTgt>
                                        </p:tgtEl>
                                        <p:attrNameLst>
                                          <p:attrName>style.visibility</p:attrName>
                                        </p:attrNameLst>
                                      </p:cBhvr>
                                      <p:to>
                                        <p:strVal val="visible"/>
                                      </p:to>
                                    </p:set>
                                    <p:set>
                                      <p:cBhvr>
                                        <p:cTn id="21" dur="46" fill="hold">
                                          <p:stCondLst>
                                            <p:cond delay="0"/>
                                          </p:stCondLst>
                                        </p:cTn>
                                        <p:tgtEl>
                                          <p:spTgt spid="8">
                                            <p:txEl>
                                              <p:pRg st="0" end="0"/>
                                            </p:txEl>
                                          </p:spTgt>
                                        </p:tgtEl>
                                        <p:attrNameLst>
                                          <p:attrName>style.rotation</p:attrName>
                                        </p:attrNameLst>
                                      </p:cBhvr>
                                      <p:to>
                                        <p:strVal val="-45.0"/>
                                      </p:to>
                                    </p:set>
                                    <p:anim calcmode="lin" valueType="num">
                                      <p:cBhvr>
                                        <p:cTn id="22" dur="46" fill="hold">
                                          <p:stCondLst>
                                            <p:cond delay="46"/>
                                          </p:stCondLst>
                                        </p:cTn>
                                        <p:tgtEl>
                                          <p:spTgt spid="8">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23" dur="46" fill="hold">
                                          <p:stCondLst>
                                            <p:cond delay="0"/>
                                          </p:stCondLst>
                                        </p:cTn>
                                        <p:tgtEl>
                                          <p:spTgt spid="8">
                                            <p:txEl>
                                              <p:pRg st="0" end="0"/>
                                            </p:txEl>
                                          </p:spTgt>
                                        </p:tgtEl>
                                        <p:attrNameLst>
                                          <p:attrName>ppt_y</p:attrName>
                                        </p:attrNameLst>
                                      </p:cBhvr>
                                      <p:tavLst>
                                        <p:tav tm="0">
                                          <p:val>
                                            <p:strVal val="#ppt_y-1"/>
                                          </p:val>
                                        </p:tav>
                                        <p:tav tm="100000">
                                          <p:val>
                                            <p:strVal val="#ppt_y-(0.354*#ppt_w-0.172*#ppt_h)"/>
                                          </p:val>
                                        </p:tav>
                                      </p:tavLst>
                                    </p:anim>
                                    <p:anim calcmode="lin" valueType="num">
                                      <p:cBhvr>
                                        <p:cTn id="24" dur="16" decel="50000" autoRev="1" fill="hold">
                                          <p:stCondLst>
                                            <p:cond delay="46"/>
                                          </p:stCondLst>
                                        </p:cTn>
                                        <p:tgtEl>
                                          <p:spTgt spid="8">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25" dur="14" fill="hold">
                                          <p:stCondLst>
                                            <p:cond delay="86"/>
                                          </p:stCondLst>
                                        </p:cTn>
                                        <p:tgtEl>
                                          <p:spTgt spid="8">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870858" y="1569104"/>
            <a:ext cx="10267406" cy="3908588"/>
          </a:xfrm>
          <a:prstGeom prst="rect">
            <a:avLst/>
          </a:prstGeom>
          <a:solidFill>
            <a:srgbClr val="E71F19"/>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dirty="0">
              <a:ln>
                <a:noFill/>
              </a:ln>
              <a:solidFill>
                <a:prstClr val="white"/>
              </a:solidFill>
              <a:effectLst/>
              <a:uLnTx/>
              <a:uFillTx/>
              <a:cs typeface="+mn-ea"/>
              <a:sym typeface="+mn-lt"/>
            </a:endParaRPr>
          </a:p>
        </p:txBody>
      </p:sp>
      <p:pic>
        <p:nvPicPr>
          <p:cNvPr id="15" name="图片 14"/>
          <p:cNvPicPr>
            <a:picLocks noChangeAspect="1"/>
          </p:cNvPicPr>
          <p:nvPr/>
        </p:nvPicPr>
        <p:blipFill>
          <a:blip r:embed="rId2"/>
          <a:stretch>
            <a:fillRect/>
          </a:stretch>
        </p:blipFill>
        <p:spPr>
          <a:xfrm>
            <a:off x="3485871" y="4870644"/>
            <a:ext cx="4749648" cy="1848279"/>
          </a:xfrm>
          <a:prstGeom prst="rect">
            <a:avLst/>
          </a:prstGeom>
        </p:spPr>
      </p:pic>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lvl="0" defTabSz="1219200"/>
              <a:r>
                <a:rPr lang="zh-CN" altLang="en-US" sz="2400" b="1" kern="0" dirty="0">
                  <a:ln w="3175">
                    <a:noFill/>
                  </a:ln>
                  <a:solidFill>
                    <a:prstClr val="white"/>
                  </a:solidFill>
                  <a:cs typeface="+mn-ea"/>
                  <a:sym typeface="+mn-lt"/>
                </a:rPr>
                <a:t>自 理 拍 手 歌 </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pic>
        <p:nvPicPr>
          <p:cNvPr id="8" name="图片 7"/>
          <p:cNvPicPr>
            <a:picLocks noChangeAspect="1"/>
          </p:cNvPicPr>
          <p:nvPr/>
        </p:nvPicPr>
        <p:blipFill>
          <a:blip r:embed="rId3"/>
          <a:stretch>
            <a:fillRect/>
          </a:stretch>
        </p:blipFill>
        <p:spPr>
          <a:xfrm>
            <a:off x="5012506" y="717648"/>
            <a:ext cx="1744077" cy="1627223"/>
          </a:xfrm>
          <a:prstGeom prst="rect">
            <a:avLst/>
          </a:prstGeom>
        </p:spPr>
      </p:pic>
      <p:sp>
        <p:nvSpPr>
          <p:cNvPr id="9" name="TextBox 77"/>
          <p:cNvSpPr txBox="1"/>
          <p:nvPr/>
        </p:nvSpPr>
        <p:spPr>
          <a:xfrm>
            <a:off x="5167929" y="1809942"/>
            <a:ext cx="1433229" cy="400110"/>
          </a:xfrm>
          <a:prstGeom prst="rect">
            <a:avLst/>
          </a:prstGeom>
          <a:noFill/>
        </p:spPr>
        <p:txBody>
          <a:bodyPr wrap="square" rtlCol="0">
            <a:spAutoFit/>
          </a:bodyPr>
          <a:lstStyle/>
          <a:p>
            <a:pPr lvl="0" algn="ctr" defTabSz="1219200"/>
            <a:r>
              <a:rPr lang="zh-CN" altLang="en-US" sz="2000" b="1" kern="0" dirty="0">
                <a:ln w="3175">
                  <a:noFill/>
                </a:ln>
                <a:solidFill>
                  <a:prstClr val="white"/>
                </a:solidFill>
                <a:cs typeface="+mn-ea"/>
                <a:sym typeface="+mn-lt"/>
              </a:rPr>
              <a:t>拍手歌 </a:t>
            </a:r>
          </a:p>
        </p:txBody>
      </p:sp>
      <p:sp>
        <p:nvSpPr>
          <p:cNvPr id="11" name="Rectangle 3"/>
          <p:cNvSpPr txBox="1">
            <a:spLocks noChangeArrowheads="1"/>
          </p:cNvSpPr>
          <p:nvPr/>
        </p:nvSpPr>
        <p:spPr bwMode="auto">
          <a:xfrm>
            <a:off x="1726723" y="2548750"/>
            <a:ext cx="4018483" cy="2391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algn="ctr" defTabSz="1219200">
              <a:lnSpc>
                <a:spcPct val="150000"/>
              </a:lnSpc>
              <a:spcBef>
                <a:spcPct val="20000"/>
              </a:spcBef>
              <a:defRPr sz="1600">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sz="1800" dirty="0">
                <a:solidFill>
                  <a:schemeClr val="bg1"/>
                </a:solidFill>
                <a:latin typeface="+mn-lt"/>
                <a:ea typeface="+mn-ea"/>
                <a:sym typeface="+mn-lt"/>
              </a:rPr>
              <a:t>你拍一，我拍一，我们不做小皇帝。</a:t>
            </a:r>
          </a:p>
          <a:p>
            <a:r>
              <a:rPr lang="zh-CN" altLang="en-US" sz="1800" dirty="0">
                <a:solidFill>
                  <a:schemeClr val="bg1"/>
                </a:solidFill>
                <a:latin typeface="+mn-lt"/>
                <a:ea typeface="+mn-ea"/>
                <a:sym typeface="+mn-lt"/>
              </a:rPr>
              <a:t>你拍二，我拍二，自理自立要牢记。</a:t>
            </a:r>
          </a:p>
          <a:p>
            <a:r>
              <a:rPr lang="zh-CN" altLang="en-US" sz="1800" dirty="0">
                <a:solidFill>
                  <a:schemeClr val="bg1"/>
                </a:solidFill>
                <a:latin typeface="+mn-lt"/>
                <a:ea typeface="+mn-ea"/>
                <a:sym typeface="+mn-lt"/>
              </a:rPr>
              <a:t>你拍三，我拍三，早早起床穿衣衫。</a:t>
            </a:r>
          </a:p>
          <a:p>
            <a:r>
              <a:rPr lang="zh-CN" altLang="en-US" sz="1800" dirty="0">
                <a:solidFill>
                  <a:schemeClr val="bg1"/>
                </a:solidFill>
                <a:latin typeface="+mn-lt"/>
                <a:ea typeface="+mn-ea"/>
                <a:sym typeface="+mn-lt"/>
              </a:rPr>
              <a:t>你拍四，我拍四，洗脸刷牙要细致。</a:t>
            </a:r>
          </a:p>
          <a:p>
            <a:r>
              <a:rPr lang="zh-CN" altLang="en-US" sz="1800" dirty="0">
                <a:solidFill>
                  <a:schemeClr val="bg1"/>
                </a:solidFill>
                <a:latin typeface="+mn-lt"/>
                <a:ea typeface="+mn-ea"/>
                <a:sym typeface="+mn-lt"/>
              </a:rPr>
              <a:t>你拍五，我拍五，学校生活要刻苦。</a:t>
            </a:r>
          </a:p>
        </p:txBody>
      </p:sp>
      <p:sp>
        <p:nvSpPr>
          <p:cNvPr id="12" name="Rectangle 3"/>
          <p:cNvSpPr txBox="1">
            <a:spLocks noChangeArrowheads="1"/>
          </p:cNvSpPr>
          <p:nvPr/>
        </p:nvSpPr>
        <p:spPr bwMode="auto">
          <a:xfrm>
            <a:off x="6264592" y="2548750"/>
            <a:ext cx="3941854" cy="2391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algn="ctr" defTabSz="1219200">
              <a:lnSpc>
                <a:spcPct val="150000"/>
              </a:lnSpc>
              <a:spcBef>
                <a:spcPct val="20000"/>
              </a:spcBef>
              <a:defRPr>
                <a:solidFill>
                  <a:schemeClr val="bg1"/>
                </a:solidFill>
                <a:latin typeface="华康俪金黑W8(P)" panose="020B0800000000000000" pitchFamily="34" charset="-122"/>
                <a:ea typeface="华康俪金黑W8(P)" panose="020B0800000000000000" pitchFamily="34" charset="-122"/>
                <a:cs typeface="+mn-ea"/>
              </a:defRPr>
            </a:lvl1pPr>
            <a:lvl2pPr marL="742950" indent="-285750">
              <a:defRPr>
                <a:latin typeface="Arial" panose="020B0604020202020204" pitchFamily="34" charset="0"/>
                <a:ea typeface="宋体" panose="02010600030101010101" pitchFamily="2" charset="-122"/>
              </a:defRPr>
            </a:lvl2pPr>
            <a:lvl3pPr marL="1143000" indent="-228600">
              <a:defRPr>
                <a:latin typeface="Arial" panose="020B0604020202020204" pitchFamily="34" charset="0"/>
                <a:ea typeface="宋体" panose="02010600030101010101" pitchFamily="2" charset="-122"/>
              </a:defRPr>
            </a:lvl3pPr>
            <a:lvl4pPr marL="1600200" indent="-228600">
              <a:defRPr>
                <a:latin typeface="Arial" panose="020B0604020202020204" pitchFamily="34" charset="0"/>
                <a:ea typeface="宋体" panose="02010600030101010101" pitchFamily="2" charset="-122"/>
              </a:defRPr>
            </a:lvl4pPr>
            <a:lvl5pPr marL="2057400" indent="-228600">
              <a:defRPr>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latin typeface="Arial" panose="020B0604020202020204" pitchFamily="34" charset="0"/>
                <a:ea typeface="宋体" panose="02010600030101010101" pitchFamily="2" charset="-122"/>
              </a:defRPr>
            </a:lvl9pPr>
          </a:lstStyle>
          <a:p>
            <a:r>
              <a:rPr lang="zh-CN" altLang="en-US" dirty="0">
                <a:latin typeface="+mn-lt"/>
                <a:ea typeface="+mn-ea"/>
                <a:sym typeface="+mn-lt"/>
              </a:rPr>
              <a:t>你拍六，我拍六，依靠别人没成就。</a:t>
            </a:r>
          </a:p>
          <a:p>
            <a:r>
              <a:rPr lang="zh-CN" altLang="en-US" dirty="0">
                <a:latin typeface="+mn-lt"/>
                <a:ea typeface="+mn-ea"/>
                <a:sym typeface="+mn-lt"/>
              </a:rPr>
              <a:t>你拍七，我拍七，衣物书本放整齐。</a:t>
            </a:r>
          </a:p>
          <a:p>
            <a:r>
              <a:rPr lang="zh-CN" altLang="en-US" dirty="0">
                <a:latin typeface="+mn-lt"/>
                <a:ea typeface="+mn-ea"/>
                <a:sym typeface="+mn-lt"/>
              </a:rPr>
              <a:t>你拍八，我拍八，热爱劳动人人夸。</a:t>
            </a:r>
          </a:p>
          <a:p>
            <a:r>
              <a:rPr lang="zh-CN" altLang="en-US" dirty="0">
                <a:latin typeface="+mn-lt"/>
                <a:ea typeface="+mn-ea"/>
                <a:sym typeface="+mn-lt"/>
              </a:rPr>
              <a:t>你拍九，我拍九，良好习惯要持久。</a:t>
            </a:r>
          </a:p>
          <a:p>
            <a:r>
              <a:rPr lang="zh-CN" altLang="en-US" dirty="0">
                <a:latin typeface="+mn-lt"/>
                <a:ea typeface="+mn-ea"/>
                <a:sym typeface="+mn-lt"/>
              </a:rPr>
              <a:t>你拍十，我拍十，争做自理小卫士。 </a:t>
            </a: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par>
                          <p:cTn id="15" fill="hold">
                            <p:stCondLst>
                              <p:cond delay="500"/>
                            </p:stCondLst>
                            <p:childTnLst>
                              <p:par>
                                <p:cTn id="16" presetID="26" presetClass="emph" presetSubtype="0" fill="hold" nodeType="afterEffect">
                                  <p:stCondLst>
                                    <p:cond delay="0"/>
                                  </p:stCondLst>
                                  <p:childTnLst>
                                    <p:animEffect transition="out" filter="fade">
                                      <p:cBhvr>
                                        <p:cTn id="17" dur="1000" tmFilter="0, 0; .2, .5; .8, .5; 1, 0"/>
                                        <p:tgtEl>
                                          <p:spTgt spid="8"/>
                                        </p:tgtEl>
                                      </p:cBhvr>
                                    </p:animEffect>
                                    <p:animScale>
                                      <p:cBhvr>
                                        <p:cTn id="18" dur="500" autoRev="1" fill="hold"/>
                                        <p:tgtEl>
                                          <p:spTgt spid="8"/>
                                        </p:tgtEl>
                                      </p:cBhvr>
                                      <p:by x="105000" y="105000"/>
                                    </p:animScale>
                                  </p:childTnLst>
                                </p:cTn>
                              </p:par>
                              <p:par>
                                <p:cTn id="19" presetID="26" presetClass="emph" presetSubtype="0" fill="hold" grpId="1" nodeType="withEffect">
                                  <p:stCondLst>
                                    <p:cond delay="0"/>
                                  </p:stCondLst>
                                  <p:childTnLst>
                                    <p:animEffect transition="out" filter="fade">
                                      <p:cBhvr>
                                        <p:cTn id="20" dur="1000" tmFilter="0, 0; .2, .5; .8, .5; 1, 0"/>
                                        <p:tgtEl>
                                          <p:spTgt spid="9"/>
                                        </p:tgtEl>
                                      </p:cBhvr>
                                    </p:animEffect>
                                    <p:animScale>
                                      <p:cBhvr>
                                        <p:cTn id="21" dur="500" autoRev="1" fill="hold"/>
                                        <p:tgtEl>
                                          <p:spTgt spid="9"/>
                                        </p:tgtEl>
                                      </p:cBhvr>
                                      <p:by x="105000" y="105000"/>
                                    </p:animScale>
                                  </p:childTnLst>
                                </p:cTn>
                              </p:par>
                              <p:par>
                                <p:cTn id="22" presetID="42" presetClass="entr" presetSubtype="0" fill="hold" grpId="0" nodeType="withEffect">
                                  <p:stCondLst>
                                    <p:cond delay="5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750"/>
                                        <p:tgtEl>
                                          <p:spTgt spid="7"/>
                                        </p:tgtEl>
                                      </p:cBhvr>
                                    </p:animEffect>
                                    <p:anim calcmode="lin" valueType="num">
                                      <p:cBhvr>
                                        <p:cTn id="25" dur="750" fill="hold"/>
                                        <p:tgtEl>
                                          <p:spTgt spid="7"/>
                                        </p:tgtEl>
                                        <p:attrNameLst>
                                          <p:attrName>ppt_x</p:attrName>
                                        </p:attrNameLst>
                                      </p:cBhvr>
                                      <p:tavLst>
                                        <p:tav tm="0">
                                          <p:val>
                                            <p:strVal val="#ppt_x"/>
                                          </p:val>
                                        </p:tav>
                                        <p:tav tm="100000">
                                          <p:val>
                                            <p:strVal val="#ppt_x"/>
                                          </p:val>
                                        </p:tav>
                                      </p:tavLst>
                                    </p:anim>
                                    <p:anim calcmode="lin" valueType="num">
                                      <p:cBhvr>
                                        <p:cTn id="26" dur="750" fill="hold"/>
                                        <p:tgtEl>
                                          <p:spTgt spid="7"/>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14" presetClass="entr" presetSubtype="1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randombar(horizontal)">
                                      <p:cBhvr>
                                        <p:cTn id="30" dur="500"/>
                                        <p:tgtEl>
                                          <p:spTgt spid="11"/>
                                        </p:tgtEl>
                                      </p:cBhvr>
                                    </p:animEffect>
                                  </p:childTnLst>
                                </p:cTn>
                              </p:par>
                            </p:childTnLst>
                          </p:cTn>
                        </p:par>
                        <p:par>
                          <p:cTn id="31" fill="hold">
                            <p:stCondLst>
                              <p:cond delay="2000"/>
                            </p:stCondLst>
                            <p:childTnLst>
                              <p:par>
                                <p:cTn id="32" presetID="14" presetClass="entr" presetSubtype="1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randombar(horizontal)">
                                      <p:cBhvr>
                                        <p:cTn id="34" dur="500"/>
                                        <p:tgtEl>
                                          <p:spTgt spid="12"/>
                                        </p:tgtEl>
                                      </p:cBhvr>
                                    </p:animEffect>
                                  </p:childTnLst>
                                </p:cTn>
                              </p:par>
                              <p:par>
                                <p:cTn id="35" presetID="2" presetClass="entr" presetSubtype="4" fill="hold" nodeType="with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ppt_x"/>
                                          </p:val>
                                        </p:tav>
                                        <p:tav tm="100000">
                                          <p:val>
                                            <p:strVal val="#ppt_x"/>
                                          </p:val>
                                        </p:tav>
                                      </p:tavLst>
                                    </p:anim>
                                    <p:anim calcmode="lin" valueType="num">
                                      <p:cBhvr additive="base">
                                        <p:cTn id="3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9" grpId="1"/>
      <p:bldP spid="11" grpId="0"/>
      <p:bldP spid="1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rotWithShape="1">
          <a:blip r:embed="rId2"/>
          <a:srcRect/>
          <a:stretch>
            <a:fillRect/>
          </a:stretch>
        </p:blipFill>
        <p:spPr>
          <a:xfrm>
            <a:off x="0" y="723330"/>
            <a:ext cx="12181141" cy="6134670"/>
          </a:xfrm>
          <a:prstGeom prst="rect">
            <a:avLst/>
          </a:prstGeom>
        </p:spPr>
      </p:pic>
      <p:sp>
        <p:nvSpPr>
          <p:cNvPr id="7" name="矩形: 圆角 6"/>
          <p:cNvSpPr/>
          <p:nvPr/>
        </p:nvSpPr>
        <p:spPr>
          <a:xfrm>
            <a:off x="3694917" y="2886001"/>
            <a:ext cx="4428000" cy="1224000"/>
          </a:xfrm>
          <a:prstGeom prst="roundRect">
            <a:avLst>
              <a:gd name="adj" fmla="val 4321"/>
            </a:avLst>
          </a:prstGeom>
          <a:solidFill>
            <a:srgbClr val="F4B1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rotWithShape="1">
          <a:blip r:embed="rId3"/>
          <a:srcRect/>
          <a:stretch>
            <a:fillRect/>
          </a:stretch>
        </p:blipFill>
        <p:spPr>
          <a:xfrm>
            <a:off x="4446440" y="0"/>
            <a:ext cx="3299120" cy="1542716"/>
          </a:xfrm>
          <a:prstGeom prst="rect">
            <a:avLst/>
          </a:prstGeom>
        </p:spPr>
      </p:pic>
      <p:pic>
        <p:nvPicPr>
          <p:cNvPr id="11" name="图片 10"/>
          <p:cNvPicPr>
            <a:picLocks noChangeAspect="1"/>
          </p:cNvPicPr>
          <p:nvPr/>
        </p:nvPicPr>
        <p:blipFill>
          <a:blip r:embed="rId4"/>
          <a:stretch>
            <a:fillRect/>
          </a:stretch>
        </p:blipFill>
        <p:spPr>
          <a:xfrm>
            <a:off x="3701082" y="1278029"/>
            <a:ext cx="4458909" cy="1735141"/>
          </a:xfrm>
          <a:prstGeom prst="rect">
            <a:avLst/>
          </a:prstGeom>
        </p:spPr>
      </p:pic>
      <p:sp>
        <p:nvSpPr>
          <p:cNvPr id="3" name="矩形: 圆角 2"/>
          <p:cNvSpPr/>
          <p:nvPr/>
        </p:nvSpPr>
        <p:spPr>
          <a:xfrm>
            <a:off x="3760935" y="2958238"/>
            <a:ext cx="4298983" cy="1062301"/>
          </a:xfrm>
          <a:prstGeom prst="roundRect">
            <a:avLst>
              <a:gd name="adj" fmla="val 4321"/>
            </a:avLst>
          </a:prstGeom>
          <a:solidFill>
            <a:srgbClr val="FEC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5" name="图片 4"/>
          <p:cNvPicPr>
            <a:picLocks noChangeAspect="1"/>
          </p:cNvPicPr>
          <p:nvPr/>
        </p:nvPicPr>
        <p:blipFill>
          <a:blip r:embed="rId5"/>
          <a:stretch>
            <a:fillRect/>
          </a:stretch>
        </p:blipFill>
        <p:spPr>
          <a:xfrm>
            <a:off x="4361599" y="3127716"/>
            <a:ext cx="3157002" cy="82683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fltVal val="0"/>
                                          </p:val>
                                        </p:tav>
                                        <p:tav tm="100000">
                                          <p:val>
                                            <p:strVal val="#ppt_h"/>
                                          </p:val>
                                        </p:tav>
                                      </p:tavLst>
                                    </p:anim>
                                    <p:animEffect transition="in" filter="fade">
                                      <p:cBhvr>
                                        <p:cTn id="13" dur="500"/>
                                        <p:tgtEl>
                                          <p:spTgt spid="2"/>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defTabSz="914400">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defTabSz="914400">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defTabSz="914400">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6164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090472" y="-2094018"/>
            <a:ext cx="4188035" cy="4188035"/>
          </a:xfrm>
          <a:prstGeom prst="ellipse">
            <a:avLst/>
          </a:prstGeom>
          <a:solidFill>
            <a:srgbClr val="F6DA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标题 7"/>
          <p:cNvSpPr txBox="1"/>
          <p:nvPr/>
        </p:nvSpPr>
        <p:spPr>
          <a:xfrm>
            <a:off x="4623196" y="-228548"/>
            <a:ext cx="3203791" cy="108012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altLang="zh-CN" sz="8000" b="1" spc="600" dirty="0">
                <a:solidFill>
                  <a:srgbClr val="E71F19"/>
                </a:solidFill>
                <a:latin typeface="+mn-lt"/>
                <a:ea typeface="+mn-ea"/>
                <a:cs typeface="+mn-ea"/>
                <a:sym typeface="+mn-lt"/>
              </a:rPr>
              <a:t>01</a:t>
            </a:r>
            <a:endParaRPr lang="zh-CN" altLang="en-US" sz="8000" b="1" spc="600" dirty="0">
              <a:solidFill>
                <a:srgbClr val="E71F19"/>
              </a:solidFill>
              <a:latin typeface="+mn-lt"/>
              <a:ea typeface="+mn-ea"/>
              <a:cs typeface="+mn-ea"/>
              <a:sym typeface="+mn-lt"/>
            </a:endParaRPr>
          </a:p>
        </p:txBody>
      </p:sp>
      <p:sp>
        <p:nvSpPr>
          <p:cNvPr id="7" name="矩形 6"/>
          <p:cNvSpPr/>
          <p:nvPr/>
        </p:nvSpPr>
        <p:spPr>
          <a:xfrm>
            <a:off x="-5793" y="6511703"/>
            <a:ext cx="12192000" cy="360040"/>
          </a:xfrm>
          <a:prstGeom prst="rect">
            <a:avLst/>
          </a:prstGeom>
          <a:solidFill>
            <a:srgbClr val="E71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矩形 5"/>
          <p:cNvSpPr/>
          <p:nvPr/>
        </p:nvSpPr>
        <p:spPr>
          <a:xfrm>
            <a:off x="0" y="4415777"/>
            <a:ext cx="12192000" cy="1549703"/>
          </a:xfrm>
          <a:prstGeom prst="rect">
            <a:avLst/>
          </a:prstGeom>
          <a:solidFill>
            <a:srgbClr val="E61D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TextBox 5"/>
          <p:cNvSpPr txBox="1">
            <a:spLocks noChangeArrowheads="1"/>
          </p:cNvSpPr>
          <p:nvPr/>
        </p:nvSpPr>
        <p:spPr bwMode="auto">
          <a:xfrm>
            <a:off x="2994253" y="4540047"/>
            <a:ext cx="6191908" cy="707886"/>
          </a:xfrm>
          <a:prstGeom prst="rect">
            <a:avLst/>
          </a:prstGeom>
          <a:noFill/>
          <a:ln w="9525">
            <a:noFill/>
            <a:miter lim="800000"/>
          </a:ln>
        </p:spPr>
        <p:txBody>
          <a:bodyPr vert="horz" wrap="square">
            <a:spAutoFit/>
          </a:bodyPr>
          <a:lstStyle/>
          <a:p>
            <a:pPr algn="ctr"/>
            <a:r>
              <a:rPr lang="zh-CN" altLang="en-US" sz="4000" b="1" spc="300" dirty="0">
                <a:solidFill>
                  <a:schemeClr val="bg1"/>
                </a:solidFill>
                <a:cs typeface="+mn-ea"/>
                <a:sym typeface="+mn-lt"/>
              </a:rPr>
              <a:t>劳动节的由来和意义</a:t>
            </a:r>
          </a:p>
        </p:txBody>
      </p:sp>
      <p:sp>
        <p:nvSpPr>
          <p:cNvPr id="9" name="文本框 8"/>
          <p:cNvSpPr txBox="1"/>
          <p:nvPr/>
        </p:nvSpPr>
        <p:spPr>
          <a:xfrm rot="16200000">
            <a:off x="5866340" y="2655203"/>
            <a:ext cx="717504" cy="5922137"/>
          </a:xfrm>
          <a:prstGeom prst="rect">
            <a:avLst/>
          </a:prstGeom>
          <a:noFill/>
        </p:spPr>
        <p:txBody>
          <a:bodyPr vert="eaVert" wrap="square" rtlCol="0">
            <a:spAutoFit/>
          </a:bodyPr>
          <a:lstStyle/>
          <a:p>
            <a:pPr algn="ctr">
              <a:lnSpc>
                <a:spcPct val="130000"/>
              </a:lnSpc>
            </a:pPr>
            <a:r>
              <a:rPr lang="zh-CN" altLang="en-US" sz="1400" b="1" dirty="0">
                <a:solidFill>
                  <a:srgbClr val="F6F07B"/>
                </a:solidFill>
                <a:cs typeface="+mn-ea"/>
                <a:sym typeface="+mn-lt"/>
              </a:rPr>
              <a:t>世界是你们的，也是我们的，但是归根结底是你们的。你们青年人朝气蓬勃，正在兴旺时期，好像早晨八九点钟的太阳。希望寄托在你们身上</a:t>
            </a:r>
          </a:p>
        </p:txBody>
      </p:sp>
      <p:pic>
        <p:nvPicPr>
          <p:cNvPr id="10" name="图片 9"/>
          <p:cNvPicPr>
            <a:picLocks noChangeAspect="1"/>
          </p:cNvPicPr>
          <p:nvPr/>
        </p:nvPicPr>
        <p:blipFill>
          <a:blip r:embed="rId2"/>
          <a:stretch>
            <a:fillRect/>
          </a:stretch>
        </p:blipFill>
        <p:spPr>
          <a:xfrm>
            <a:off x="3154611" y="1109106"/>
            <a:ext cx="6140959" cy="32122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barn(inVertical)">
                                      <p:cBhvr>
                                        <p:cTn id="18" dur="500"/>
                                        <p:tgtEl>
                                          <p:spTgt spid="10"/>
                                        </p:tgtEl>
                                      </p:cBhvr>
                                    </p:animEffect>
                                  </p:childTnLst>
                                </p:cTn>
                              </p:par>
                            </p:childTnLst>
                          </p:cTn>
                        </p:par>
                        <p:par>
                          <p:cTn id="19" fill="hold">
                            <p:stCondLst>
                              <p:cond delay="2000"/>
                            </p:stCondLst>
                            <p:childTnLst>
                              <p:par>
                                <p:cTn id="20" presetID="2" presetClass="entr" presetSubtype="2" fill="hold" grpId="0" nodeType="afterEffect">
                                  <p:stCondLst>
                                    <p:cond delay="0"/>
                                  </p:stCondLst>
                                  <p:iterate type="lt">
                                    <p:tmPct val="10000"/>
                                  </p:iterate>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400"/>
                            </p:stCondLst>
                            <p:childTnLst>
                              <p:par>
                                <p:cTn id="25" presetID="18" presetClass="entr" presetSubtype="1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trips(downLeft)">
                                      <p:cBhvr>
                                        <p:cTn id="27"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lvl="0" defTabSz="1219200"/>
              <a:r>
                <a:rPr lang="zh-CN" altLang="en-US" sz="2400" b="1" kern="0" dirty="0">
                  <a:ln w="3175">
                    <a:noFill/>
                  </a:ln>
                  <a:solidFill>
                    <a:prstClr val="white"/>
                  </a:solidFill>
                  <a:cs typeface="+mn-ea"/>
                  <a:sym typeface="+mn-lt"/>
                </a:rPr>
                <a:t>劳动节的由来</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11" name="矩形 10"/>
          <p:cNvSpPr/>
          <p:nvPr/>
        </p:nvSpPr>
        <p:spPr>
          <a:xfrm>
            <a:off x="4175642" y="1771505"/>
            <a:ext cx="2237025" cy="1439667"/>
          </a:xfrm>
          <a:prstGeom prst="rect">
            <a:avLst/>
          </a:prstGeom>
          <a:solidFill>
            <a:srgbClr val="E71F19"/>
          </a:solidFill>
          <a:ln w="2540" cap="flat" cmpd="sng" algn="ctr">
            <a:noFill/>
            <a:prstDash val="solid"/>
          </a:ln>
          <a:effectLst/>
        </p:spPr>
        <p:txBody>
          <a:bodyPr lIns="121917" tIns="60959" rIns="121917" bIns="60959" anchor="ctr"/>
          <a:lstStyle/>
          <a:p>
            <a:pPr algn="ctr" defTabSz="1219200">
              <a:defRPr/>
            </a:pPr>
            <a:endParaRPr lang="zh-CN" altLang="en-US" kern="0">
              <a:solidFill>
                <a:sysClr val="window" lastClr="FFFFFF"/>
              </a:solidFill>
              <a:cs typeface="+mn-ea"/>
              <a:sym typeface="+mn-lt"/>
            </a:endParaRPr>
          </a:p>
        </p:txBody>
      </p:sp>
      <p:sp>
        <p:nvSpPr>
          <p:cNvPr id="12" name="矩形 11"/>
          <p:cNvSpPr/>
          <p:nvPr/>
        </p:nvSpPr>
        <p:spPr>
          <a:xfrm>
            <a:off x="6579862" y="1771505"/>
            <a:ext cx="2237025" cy="1439667"/>
          </a:xfrm>
          <a:prstGeom prst="rect">
            <a:avLst/>
          </a:prstGeom>
          <a:solidFill>
            <a:srgbClr val="E71F19"/>
          </a:solidFill>
          <a:ln w="2540">
            <a:noFill/>
          </a:ln>
        </p:spPr>
        <p:txBody>
          <a:bodyPr lIns="121917" tIns="60959" rIns="121917" bIns="60959"/>
          <a:lstStyle/>
          <a:p>
            <a:pPr defTabSz="1219200">
              <a:defRPr/>
            </a:pPr>
            <a:endParaRPr lang="zh-CN" altLang="en-US" kern="0">
              <a:solidFill>
                <a:sysClr val="windowText" lastClr="000000"/>
              </a:solidFill>
              <a:cs typeface="+mn-ea"/>
              <a:sym typeface="+mn-lt"/>
            </a:endParaRPr>
          </a:p>
        </p:txBody>
      </p:sp>
      <p:sp>
        <p:nvSpPr>
          <p:cNvPr id="13" name="矩形 12"/>
          <p:cNvSpPr/>
          <p:nvPr/>
        </p:nvSpPr>
        <p:spPr>
          <a:xfrm>
            <a:off x="8988315" y="1771505"/>
            <a:ext cx="2234909" cy="1439667"/>
          </a:xfrm>
          <a:prstGeom prst="rect">
            <a:avLst/>
          </a:prstGeom>
          <a:solidFill>
            <a:srgbClr val="E71F19"/>
          </a:solidFill>
          <a:ln w="2540">
            <a:noFill/>
          </a:ln>
        </p:spPr>
        <p:txBody>
          <a:bodyPr lIns="121917" tIns="60959" rIns="121917" bIns="60959"/>
          <a:lstStyle/>
          <a:p>
            <a:pPr defTabSz="1219200">
              <a:defRPr/>
            </a:pPr>
            <a:endParaRPr lang="zh-CN" altLang="en-US" kern="0">
              <a:solidFill>
                <a:sysClr val="windowText" lastClr="000000"/>
              </a:solidFill>
              <a:cs typeface="+mn-ea"/>
              <a:sym typeface="+mn-lt"/>
            </a:endParaRPr>
          </a:p>
        </p:txBody>
      </p:sp>
      <p:cxnSp>
        <p:nvCxnSpPr>
          <p:cNvPr id="14" name="直接连接符 13"/>
          <p:cNvCxnSpPr>
            <a:cxnSpLocks noChangeShapeType="1"/>
          </p:cNvCxnSpPr>
          <p:nvPr/>
        </p:nvCxnSpPr>
        <p:spPr bwMode="auto">
          <a:xfrm>
            <a:off x="4050774" y="3280739"/>
            <a:ext cx="7295201" cy="0"/>
          </a:xfrm>
          <a:prstGeom prst="line">
            <a:avLst/>
          </a:prstGeom>
          <a:noFill/>
          <a:ln w="9525" algn="ctr">
            <a:solidFill>
              <a:srgbClr val="E94657"/>
            </a:solidFill>
            <a:prstDash val="dashDot"/>
            <a:round/>
          </a:ln>
          <a:extLst>
            <a:ext uri="{909E8E84-426E-40DD-AFC4-6F175D3DCCD1}">
              <a14:hiddenFill xmlns:a14="http://schemas.microsoft.com/office/drawing/2010/main">
                <a:noFill/>
              </a14:hiddenFill>
            </a:ext>
          </a:extLst>
        </p:spPr>
      </p:cxnSp>
      <p:sp>
        <p:nvSpPr>
          <p:cNvPr id="15" name="矩形 14"/>
          <p:cNvSpPr/>
          <p:nvPr/>
        </p:nvSpPr>
        <p:spPr>
          <a:xfrm>
            <a:off x="4146011" y="3376748"/>
            <a:ext cx="7199964" cy="2726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defTabSz="1219200">
              <a:lnSpc>
                <a:spcPct val="150000"/>
              </a:lnSpc>
              <a:spcBef>
                <a:spcPct val="20000"/>
              </a:spcBef>
            </a:pPr>
            <a:r>
              <a:rPr lang="zh-CN" altLang="en-US" sz="1600" dirty="0">
                <a:solidFill>
                  <a:prstClr val="black">
                    <a:lumMod val="75000"/>
                    <a:lumOff val="25000"/>
                  </a:prstClr>
                </a:solidFill>
                <a:cs typeface="+mn-ea"/>
                <a:sym typeface="+mn-lt"/>
              </a:rPr>
              <a:t>         五一国际劳动节源于美国芝加哥城的工人大罢工。</a:t>
            </a:r>
            <a:r>
              <a:rPr lang="en-US" altLang="zh-CN" sz="1600" dirty="0">
                <a:solidFill>
                  <a:prstClr val="black">
                    <a:lumMod val="75000"/>
                    <a:lumOff val="25000"/>
                  </a:prstClr>
                </a:solidFill>
                <a:cs typeface="+mn-ea"/>
                <a:sym typeface="+mn-lt"/>
              </a:rPr>
              <a:t>1886</a:t>
            </a:r>
            <a:r>
              <a:rPr lang="zh-CN" altLang="en-US" sz="1600" dirty="0">
                <a:solidFill>
                  <a:prstClr val="black">
                    <a:lumMod val="75000"/>
                    <a:lumOff val="25000"/>
                  </a:prstClr>
                </a:solidFill>
                <a:cs typeface="+mn-ea"/>
                <a:sym typeface="+mn-lt"/>
              </a:rPr>
              <a:t>年</a:t>
            </a:r>
            <a:r>
              <a:rPr lang="en-US" altLang="zh-CN" sz="1600" dirty="0">
                <a:solidFill>
                  <a:prstClr val="black">
                    <a:lumMod val="75000"/>
                    <a:lumOff val="25000"/>
                  </a:prstClr>
                </a:solidFill>
                <a:cs typeface="+mn-ea"/>
                <a:sym typeface="+mn-lt"/>
              </a:rPr>
              <a:t>5</a:t>
            </a:r>
            <a:r>
              <a:rPr lang="zh-CN" altLang="en-US" sz="1600" dirty="0">
                <a:solidFill>
                  <a:prstClr val="black">
                    <a:lumMod val="75000"/>
                    <a:lumOff val="25000"/>
                  </a:prstClr>
                </a:solidFill>
                <a:cs typeface="+mn-ea"/>
                <a:sym typeface="+mn-lt"/>
              </a:rPr>
              <a:t>月</a:t>
            </a:r>
            <a:r>
              <a:rPr lang="en-US" altLang="zh-CN" sz="1600" dirty="0">
                <a:solidFill>
                  <a:prstClr val="black">
                    <a:lumMod val="75000"/>
                    <a:lumOff val="25000"/>
                  </a:prstClr>
                </a:solidFill>
                <a:cs typeface="+mn-ea"/>
                <a:sym typeface="+mn-lt"/>
              </a:rPr>
              <a:t>1</a:t>
            </a:r>
            <a:r>
              <a:rPr lang="zh-CN" altLang="en-US" sz="1600" dirty="0">
                <a:solidFill>
                  <a:prstClr val="black">
                    <a:lumMod val="75000"/>
                    <a:lumOff val="25000"/>
                  </a:prstClr>
                </a:solidFill>
                <a:cs typeface="+mn-ea"/>
                <a:sym typeface="+mn-lt"/>
              </a:rPr>
              <a:t>日，芝加哥的</a:t>
            </a:r>
            <a:r>
              <a:rPr lang="en-US" altLang="zh-CN" sz="1600" dirty="0">
                <a:solidFill>
                  <a:prstClr val="black">
                    <a:lumMod val="75000"/>
                    <a:lumOff val="25000"/>
                  </a:prstClr>
                </a:solidFill>
                <a:cs typeface="+mn-ea"/>
                <a:sym typeface="+mn-lt"/>
              </a:rPr>
              <a:t>216816</a:t>
            </a:r>
            <a:r>
              <a:rPr lang="zh-CN" altLang="en-US" sz="1600" dirty="0">
                <a:solidFill>
                  <a:prstClr val="black">
                    <a:lumMod val="75000"/>
                    <a:lumOff val="25000"/>
                  </a:prstClr>
                </a:solidFill>
                <a:cs typeface="+mn-ea"/>
                <a:sym typeface="+mn-lt"/>
              </a:rPr>
              <a:t>名工人为争取实行八小时工作制而举行大罢工，经过艰苦的流血斗争，终于获得了胜利。为纪念这次伟大的工人运动，</a:t>
            </a:r>
            <a:r>
              <a:rPr lang="en-US" altLang="zh-CN" sz="1600" dirty="0">
                <a:solidFill>
                  <a:prstClr val="black">
                    <a:lumMod val="75000"/>
                    <a:lumOff val="25000"/>
                  </a:prstClr>
                </a:solidFill>
                <a:cs typeface="+mn-ea"/>
                <a:sym typeface="+mn-lt"/>
              </a:rPr>
              <a:t>1889</a:t>
            </a:r>
            <a:r>
              <a:rPr lang="zh-CN" altLang="en-US" sz="1600" dirty="0">
                <a:solidFill>
                  <a:prstClr val="black">
                    <a:lumMod val="75000"/>
                    <a:lumOff val="25000"/>
                  </a:prstClr>
                </a:solidFill>
                <a:cs typeface="+mn-ea"/>
                <a:sym typeface="+mn-lt"/>
              </a:rPr>
              <a:t>年</a:t>
            </a:r>
            <a:r>
              <a:rPr lang="en-US" altLang="zh-CN" sz="1600" dirty="0">
                <a:solidFill>
                  <a:prstClr val="black">
                    <a:lumMod val="75000"/>
                    <a:lumOff val="25000"/>
                  </a:prstClr>
                </a:solidFill>
                <a:cs typeface="+mn-ea"/>
                <a:sym typeface="+mn-lt"/>
              </a:rPr>
              <a:t>7</a:t>
            </a:r>
            <a:r>
              <a:rPr lang="zh-CN" altLang="en-US" sz="1600" dirty="0">
                <a:solidFill>
                  <a:prstClr val="black">
                    <a:lumMod val="75000"/>
                    <a:lumOff val="25000"/>
                  </a:prstClr>
                </a:solidFill>
                <a:cs typeface="+mn-ea"/>
                <a:sym typeface="+mn-lt"/>
              </a:rPr>
              <a:t>月，在恩格斯组织召开的第二国际成立大会上宣布将每年的五月一日定为国际劳动节。</a:t>
            </a:r>
            <a:endParaRPr lang="en-US" altLang="zh-CN" sz="1600" dirty="0">
              <a:solidFill>
                <a:prstClr val="black">
                  <a:lumMod val="75000"/>
                  <a:lumOff val="25000"/>
                </a:prstClr>
              </a:solidFill>
              <a:cs typeface="+mn-ea"/>
              <a:sym typeface="+mn-lt"/>
            </a:endParaRPr>
          </a:p>
          <a:p>
            <a:pPr defTabSz="1219200">
              <a:lnSpc>
                <a:spcPct val="150000"/>
              </a:lnSpc>
              <a:spcBef>
                <a:spcPct val="20000"/>
              </a:spcBef>
            </a:pPr>
            <a:r>
              <a:rPr lang="zh-CN" altLang="en-US" sz="1600" dirty="0">
                <a:solidFill>
                  <a:prstClr val="black">
                    <a:lumMod val="75000"/>
                    <a:lumOff val="25000"/>
                  </a:prstClr>
                </a:solidFill>
                <a:cs typeface="+mn-ea"/>
                <a:sym typeface="+mn-lt"/>
              </a:rPr>
              <a:t>       </a:t>
            </a:r>
            <a:r>
              <a:rPr lang="en-US" altLang="zh-CN" sz="1600" dirty="0">
                <a:solidFill>
                  <a:prstClr val="black">
                    <a:lumMod val="75000"/>
                    <a:lumOff val="25000"/>
                  </a:prstClr>
                </a:solidFill>
                <a:cs typeface="+mn-ea"/>
                <a:sym typeface="+mn-lt"/>
              </a:rPr>
              <a:t>1890</a:t>
            </a:r>
            <a:r>
              <a:rPr lang="zh-CN" altLang="en-US" sz="1600" dirty="0">
                <a:solidFill>
                  <a:prstClr val="black">
                    <a:lumMod val="75000"/>
                    <a:lumOff val="25000"/>
                  </a:prstClr>
                </a:solidFill>
                <a:cs typeface="+mn-ea"/>
                <a:sym typeface="+mn-lt"/>
              </a:rPr>
              <a:t>年</a:t>
            </a:r>
            <a:r>
              <a:rPr lang="en-US" altLang="zh-CN" sz="1600" dirty="0">
                <a:solidFill>
                  <a:prstClr val="black">
                    <a:lumMod val="75000"/>
                    <a:lumOff val="25000"/>
                  </a:prstClr>
                </a:solidFill>
                <a:cs typeface="+mn-ea"/>
                <a:sym typeface="+mn-lt"/>
              </a:rPr>
              <a:t>5</a:t>
            </a:r>
            <a:r>
              <a:rPr lang="zh-CN" altLang="en-US" sz="1600" dirty="0">
                <a:solidFill>
                  <a:prstClr val="black">
                    <a:lumMod val="75000"/>
                    <a:lumOff val="25000"/>
                  </a:prstClr>
                </a:solidFill>
                <a:cs typeface="+mn-ea"/>
                <a:sym typeface="+mn-lt"/>
              </a:rPr>
              <a:t>月</a:t>
            </a:r>
            <a:r>
              <a:rPr lang="en-US" altLang="zh-CN" sz="1600" dirty="0">
                <a:solidFill>
                  <a:prstClr val="black">
                    <a:lumMod val="75000"/>
                    <a:lumOff val="25000"/>
                  </a:prstClr>
                </a:solidFill>
                <a:cs typeface="+mn-ea"/>
                <a:sym typeface="+mn-lt"/>
              </a:rPr>
              <a:t>1</a:t>
            </a:r>
            <a:r>
              <a:rPr lang="zh-CN" altLang="en-US" sz="1600" dirty="0">
                <a:solidFill>
                  <a:prstClr val="black">
                    <a:lumMod val="75000"/>
                    <a:lumOff val="25000"/>
                  </a:prstClr>
                </a:solidFill>
                <a:cs typeface="+mn-ea"/>
                <a:sym typeface="+mn-lt"/>
              </a:rPr>
              <a:t>日，欧美各国的工人阶级率先走向街头，举行盛大的示威游行与集会，争取合法权益。从此，每逢这一天世界各国的劳动人民都要集会、游行，以示庆祝，并公众放假。</a:t>
            </a:r>
          </a:p>
        </p:txBody>
      </p:sp>
      <p:pic>
        <p:nvPicPr>
          <p:cNvPr id="16" name="图片 15"/>
          <p:cNvPicPr>
            <a:picLocks noChangeAspect="1"/>
          </p:cNvPicPr>
          <p:nvPr/>
        </p:nvPicPr>
        <p:blipFill>
          <a:blip r:embed="rId2">
            <a:extLst>
              <a:ext uri="{28A0092B-C50C-407E-A947-70E740481C1C}">
                <a14:useLocalDpi xmlns:a14="http://schemas.microsoft.com/office/drawing/2010/main"/>
              </a:ext>
            </a:extLst>
          </a:blip>
          <a:stretch>
            <a:fillRect/>
          </a:stretch>
        </p:blipFill>
        <p:spPr>
          <a:xfrm flipH="1">
            <a:off x="275692" y="2477820"/>
            <a:ext cx="4244133" cy="3780204"/>
          </a:xfrm>
          <a:prstGeom prst="rect">
            <a:avLst/>
          </a:prstGeom>
        </p:spPr>
      </p:pic>
      <p:pic>
        <p:nvPicPr>
          <p:cNvPr id="17" name="图片 16"/>
          <p:cNvPicPr>
            <a:picLocks noChangeAspect="1"/>
          </p:cNvPicPr>
          <p:nvPr/>
        </p:nvPicPr>
        <p:blipFill>
          <a:blip r:embed="rId3"/>
          <a:stretch>
            <a:fillRect/>
          </a:stretch>
        </p:blipFill>
        <p:spPr>
          <a:xfrm>
            <a:off x="4189495" y="690262"/>
            <a:ext cx="2223172" cy="2534416"/>
          </a:xfrm>
          <a:prstGeom prst="rect">
            <a:avLst/>
          </a:prstGeom>
        </p:spPr>
      </p:pic>
      <p:pic>
        <p:nvPicPr>
          <p:cNvPr id="18" name="图片 17"/>
          <p:cNvPicPr>
            <a:picLocks noChangeAspect="1"/>
          </p:cNvPicPr>
          <p:nvPr/>
        </p:nvPicPr>
        <p:blipFill rotWithShape="1">
          <a:blip r:embed="rId4"/>
          <a:srcRect/>
          <a:stretch>
            <a:fillRect/>
          </a:stretch>
        </p:blipFill>
        <p:spPr>
          <a:xfrm>
            <a:off x="6600191" y="990672"/>
            <a:ext cx="2216696" cy="2196458"/>
          </a:xfrm>
          <a:prstGeom prst="rect">
            <a:avLst/>
          </a:prstGeom>
        </p:spPr>
      </p:pic>
      <p:pic>
        <p:nvPicPr>
          <p:cNvPr id="19" name="图片 18"/>
          <p:cNvPicPr>
            <a:picLocks noChangeAspect="1"/>
          </p:cNvPicPr>
          <p:nvPr/>
        </p:nvPicPr>
        <p:blipFill>
          <a:blip r:embed="rId3"/>
          <a:stretch>
            <a:fillRect/>
          </a:stretch>
        </p:blipFill>
        <p:spPr>
          <a:xfrm>
            <a:off x="9000231" y="691873"/>
            <a:ext cx="2222993" cy="253421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6" presetClass="entr" presetSubtype="32"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circle(out)">
                                      <p:cBhvr>
                                        <p:cTn id="12" dur="300"/>
                                        <p:tgtEl>
                                          <p:spTgt spid="11"/>
                                        </p:tgtEl>
                                      </p:cBhvr>
                                    </p:animEffect>
                                  </p:childTnLst>
                                </p:cTn>
                              </p:par>
                            </p:childTnLst>
                          </p:cTn>
                        </p:par>
                        <p:par>
                          <p:cTn id="13" fill="hold">
                            <p:stCondLst>
                              <p:cond delay="1000"/>
                            </p:stCondLst>
                            <p:childTnLst>
                              <p:par>
                                <p:cTn id="14" presetID="6" presetClass="entr" presetSubtype="32"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circle(out)">
                                      <p:cBhvr>
                                        <p:cTn id="16" dur="300"/>
                                        <p:tgtEl>
                                          <p:spTgt spid="12"/>
                                        </p:tgtEl>
                                      </p:cBhvr>
                                    </p:animEffect>
                                  </p:childTnLst>
                                </p:cTn>
                              </p:par>
                            </p:childTnLst>
                          </p:cTn>
                        </p:par>
                        <p:par>
                          <p:cTn id="17" fill="hold">
                            <p:stCondLst>
                              <p:cond delay="1500"/>
                            </p:stCondLst>
                            <p:childTnLst>
                              <p:par>
                                <p:cTn id="18" presetID="6" presetClass="entr" presetSubtype="32"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circle(out)">
                                      <p:cBhvr>
                                        <p:cTn id="20" dur="300"/>
                                        <p:tgtEl>
                                          <p:spTgt spid="13"/>
                                        </p:tgtEl>
                                      </p:cBhvr>
                                    </p:animEffect>
                                  </p:childTnLst>
                                </p:cTn>
                              </p:par>
                            </p:childTnLst>
                          </p:cTn>
                        </p:par>
                        <p:par>
                          <p:cTn id="21" fill="hold">
                            <p:stCondLst>
                              <p:cond delay="2000"/>
                            </p:stCondLst>
                            <p:childTnLst>
                              <p:par>
                                <p:cTn id="22" presetID="10" presetClass="entr" presetSubtype="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2500"/>
                            </p:stCondLst>
                            <p:childTnLst>
                              <p:par>
                                <p:cTn id="32" presetID="22" presetClass="entr" presetSubtype="8" fill="hold"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left)">
                                      <p:cBhvr>
                                        <p:cTn id="34" dur="500"/>
                                        <p:tgtEl>
                                          <p:spTgt spid="14"/>
                                        </p:tgtEl>
                                      </p:cBhvr>
                                    </p:animEffect>
                                  </p:childTnLst>
                                </p:cTn>
                              </p:par>
                              <p:par>
                                <p:cTn id="35" presetID="42"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1000"/>
                                        <p:tgtEl>
                                          <p:spTgt spid="15"/>
                                        </p:tgtEl>
                                      </p:cBhvr>
                                    </p:animEffect>
                                    <p:anim calcmode="lin" valueType="num">
                                      <p:cBhvr>
                                        <p:cTn id="38" dur="1000" fill="hold"/>
                                        <p:tgtEl>
                                          <p:spTgt spid="15"/>
                                        </p:tgtEl>
                                        <p:attrNameLst>
                                          <p:attrName>ppt_x</p:attrName>
                                        </p:attrNameLst>
                                      </p:cBhvr>
                                      <p:tavLst>
                                        <p:tav tm="0">
                                          <p:val>
                                            <p:strVal val="#ppt_x"/>
                                          </p:val>
                                        </p:tav>
                                        <p:tav tm="100000">
                                          <p:val>
                                            <p:strVal val="#ppt_x"/>
                                          </p:val>
                                        </p:tav>
                                      </p:tavLst>
                                    </p:anim>
                                    <p:anim calcmode="lin" valueType="num">
                                      <p:cBhvr>
                                        <p:cTn id="3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lvl="0" defTabSz="1219200"/>
              <a:r>
                <a:rPr lang="zh-CN" altLang="en-US" sz="2400" b="1" kern="0" dirty="0">
                  <a:ln w="3175">
                    <a:noFill/>
                  </a:ln>
                  <a:solidFill>
                    <a:prstClr val="white"/>
                  </a:solidFill>
                  <a:cs typeface="+mn-ea"/>
                  <a:sym typeface="+mn-lt"/>
                </a:rPr>
                <a:t>劳动节的意义</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defTabSz="91440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cxnSp>
        <p:nvCxnSpPr>
          <p:cNvPr id="23" name="Straight Connector 88"/>
          <p:cNvCxnSpPr/>
          <p:nvPr/>
        </p:nvCxnSpPr>
        <p:spPr>
          <a:xfrm flipH="1">
            <a:off x="1277330" y="3997233"/>
            <a:ext cx="9637341" cy="0"/>
          </a:xfrm>
          <a:prstGeom prst="line">
            <a:avLst/>
          </a:prstGeom>
          <a:noFill/>
          <a:ln w="19050" cap="flat" cmpd="sng" algn="ctr">
            <a:solidFill>
              <a:srgbClr val="E71F19"/>
            </a:solidFill>
            <a:prstDash val="sysDot"/>
            <a:miter lim="800000"/>
            <a:headEnd type="oval"/>
            <a:tailEnd type="oval"/>
          </a:ln>
          <a:effectLst/>
        </p:spPr>
      </p:cxnSp>
      <p:sp>
        <p:nvSpPr>
          <p:cNvPr id="24" name="Oval 8"/>
          <p:cNvSpPr>
            <a:spLocks noChangeAspect="1"/>
          </p:cNvSpPr>
          <p:nvPr/>
        </p:nvSpPr>
        <p:spPr>
          <a:xfrm>
            <a:off x="2224622" y="1796602"/>
            <a:ext cx="1620000" cy="1620000"/>
          </a:xfrm>
          <a:prstGeom prst="ellipse">
            <a:avLst/>
          </a:prstGeom>
          <a:solidFill>
            <a:srgbClr val="E71F19"/>
          </a:solidFill>
          <a:ln w="571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defTabSz="914400">
              <a:defRPr/>
            </a:pPr>
            <a:endParaRPr lang="en-US" sz="3735" kern="0" dirty="0">
              <a:solidFill>
                <a:srgbClr val="4A4848"/>
              </a:solidFill>
              <a:cs typeface="+mn-ea"/>
              <a:sym typeface="+mn-lt"/>
            </a:endParaRPr>
          </a:p>
        </p:txBody>
      </p:sp>
      <p:grpSp>
        <p:nvGrpSpPr>
          <p:cNvPr id="25" name="Group 94"/>
          <p:cNvGrpSpPr/>
          <p:nvPr/>
        </p:nvGrpSpPr>
        <p:grpSpPr>
          <a:xfrm>
            <a:off x="2938261" y="3439103"/>
            <a:ext cx="192723" cy="948263"/>
            <a:chOff x="1690019" y="2064423"/>
            <a:chExt cx="144542" cy="711197"/>
          </a:xfrm>
          <a:solidFill>
            <a:srgbClr val="E71F19"/>
          </a:solidFill>
        </p:grpSpPr>
        <p:cxnSp>
          <p:nvCxnSpPr>
            <p:cNvPr id="26" name="Straight Connector 75"/>
            <p:cNvCxnSpPr/>
            <p:nvPr/>
          </p:nvCxnSpPr>
          <p:spPr>
            <a:xfrm flipH="1">
              <a:off x="1762290" y="2064423"/>
              <a:ext cx="1" cy="613924"/>
            </a:xfrm>
            <a:prstGeom prst="line">
              <a:avLst/>
            </a:prstGeom>
            <a:grpFill/>
            <a:ln w="19050" cap="flat" cmpd="sng" algn="ctr">
              <a:solidFill>
                <a:srgbClr val="E94657"/>
              </a:solidFill>
              <a:prstDash val="solid"/>
              <a:miter lim="800000"/>
            </a:ln>
            <a:effectLst/>
          </p:spPr>
        </p:cxnSp>
        <p:sp>
          <p:nvSpPr>
            <p:cNvPr id="27" name="Oval 32"/>
            <p:cNvSpPr/>
            <p:nvPr/>
          </p:nvSpPr>
          <p:spPr>
            <a:xfrm>
              <a:off x="1690019" y="2631078"/>
              <a:ext cx="144542" cy="144542"/>
            </a:xfrm>
            <a:prstGeom prst="ellipse">
              <a:avLst/>
            </a:prstGeom>
            <a:grpFill/>
            <a:ln w="19050" cap="flat" cmpd="sng" algn="ctr">
              <a:solidFill>
                <a:srgbClr val="E94657"/>
              </a:solidFill>
              <a:prstDash val="solid"/>
              <a:miter lim="800000"/>
            </a:ln>
            <a:effectLst/>
          </p:spPr>
          <p:txBody>
            <a:bodyPr rtlCol="0" anchor="ctr"/>
            <a:lstStyle/>
            <a:p>
              <a:pPr algn="ctr" defTabSz="914400">
                <a:defRPr/>
              </a:pPr>
              <a:endParaRPr lang="en-US" sz="3555" kern="0">
                <a:solidFill>
                  <a:prstClr val="black">
                    <a:lumMod val="75000"/>
                    <a:lumOff val="25000"/>
                  </a:prstClr>
                </a:solidFill>
                <a:cs typeface="+mn-ea"/>
                <a:sym typeface="+mn-lt"/>
              </a:endParaRPr>
            </a:p>
          </p:txBody>
        </p:sp>
      </p:grpSp>
      <p:sp>
        <p:nvSpPr>
          <p:cNvPr id="28" name="Oval 109"/>
          <p:cNvSpPr>
            <a:spLocks noChangeAspect="1"/>
          </p:cNvSpPr>
          <p:nvPr/>
        </p:nvSpPr>
        <p:spPr>
          <a:xfrm>
            <a:off x="5087888" y="1477248"/>
            <a:ext cx="1908000" cy="1908000"/>
          </a:xfrm>
          <a:prstGeom prst="ellipse">
            <a:avLst/>
          </a:prstGeom>
          <a:solidFill>
            <a:srgbClr val="E71F19"/>
          </a:solidFill>
          <a:ln w="571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defTabSz="914400">
              <a:defRPr/>
            </a:pPr>
            <a:endParaRPr lang="en-US" sz="3735" kern="0" dirty="0">
              <a:solidFill>
                <a:srgbClr val="4A4848"/>
              </a:solidFill>
              <a:cs typeface="+mn-ea"/>
              <a:sym typeface="+mn-lt"/>
            </a:endParaRPr>
          </a:p>
        </p:txBody>
      </p:sp>
      <p:grpSp>
        <p:nvGrpSpPr>
          <p:cNvPr id="29" name="Group 110"/>
          <p:cNvGrpSpPr/>
          <p:nvPr/>
        </p:nvGrpSpPr>
        <p:grpSpPr>
          <a:xfrm>
            <a:off x="5945527" y="3407749"/>
            <a:ext cx="192723" cy="948263"/>
            <a:chOff x="1690019" y="2064423"/>
            <a:chExt cx="144542" cy="711197"/>
          </a:xfrm>
          <a:solidFill>
            <a:srgbClr val="E71F19"/>
          </a:solidFill>
        </p:grpSpPr>
        <p:cxnSp>
          <p:nvCxnSpPr>
            <p:cNvPr id="30" name="Straight Connector 111"/>
            <p:cNvCxnSpPr/>
            <p:nvPr/>
          </p:nvCxnSpPr>
          <p:spPr>
            <a:xfrm flipH="1">
              <a:off x="1762290" y="2064423"/>
              <a:ext cx="1" cy="613924"/>
            </a:xfrm>
            <a:prstGeom prst="line">
              <a:avLst/>
            </a:prstGeom>
            <a:grpFill/>
            <a:ln w="19050" cap="flat" cmpd="sng" algn="ctr">
              <a:solidFill>
                <a:srgbClr val="E94657"/>
              </a:solidFill>
              <a:prstDash val="solid"/>
              <a:miter lim="800000"/>
            </a:ln>
            <a:effectLst/>
          </p:spPr>
        </p:cxnSp>
        <p:sp>
          <p:nvSpPr>
            <p:cNvPr id="31" name="Oval 112"/>
            <p:cNvSpPr/>
            <p:nvPr/>
          </p:nvSpPr>
          <p:spPr>
            <a:xfrm>
              <a:off x="1690019" y="2631078"/>
              <a:ext cx="144542" cy="144542"/>
            </a:xfrm>
            <a:prstGeom prst="ellipse">
              <a:avLst/>
            </a:prstGeom>
            <a:grpFill/>
            <a:ln w="19050" cap="flat" cmpd="sng" algn="ctr">
              <a:solidFill>
                <a:srgbClr val="E94657"/>
              </a:solidFill>
              <a:prstDash val="solid"/>
              <a:miter lim="800000"/>
            </a:ln>
            <a:effectLst/>
          </p:spPr>
          <p:txBody>
            <a:bodyPr rtlCol="0" anchor="ctr"/>
            <a:lstStyle/>
            <a:p>
              <a:pPr algn="ctr" defTabSz="914400">
                <a:defRPr/>
              </a:pPr>
              <a:endParaRPr lang="en-US" sz="3555" kern="0">
                <a:solidFill>
                  <a:prstClr val="black">
                    <a:lumMod val="75000"/>
                    <a:lumOff val="25000"/>
                  </a:prstClr>
                </a:solidFill>
                <a:cs typeface="+mn-ea"/>
                <a:sym typeface="+mn-lt"/>
              </a:endParaRPr>
            </a:p>
          </p:txBody>
        </p:sp>
      </p:grpSp>
      <p:sp>
        <p:nvSpPr>
          <p:cNvPr id="32" name="矩形 47"/>
          <p:cNvSpPr>
            <a:spLocks noChangeArrowheads="1"/>
          </p:cNvSpPr>
          <p:nvPr/>
        </p:nvSpPr>
        <p:spPr bwMode="auto">
          <a:xfrm>
            <a:off x="1631603" y="4405694"/>
            <a:ext cx="2798416" cy="1938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200">
              <a:lnSpc>
                <a:spcPct val="150000"/>
              </a:lnSpc>
              <a:buNone/>
            </a:pPr>
            <a:r>
              <a:rPr lang="zh-CN" altLang="en-US" sz="1600" dirty="0">
                <a:solidFill>
                  <a:prstClr val="black">
                    <a:lumMod val="75000"/>
                    <a:lumOff val="25000"/>
                  </a:prstClr>
                </a:solidFill>
                <a:latin typeface="+mn-lt"/>
                <a:ea typeface="+mn-ea"/>
                <a:cs typeface="+mn-ea"/>
                <a:sym typeface="+mn-lt"/>
              </a:rPr>
              <a:t>五一国际劳动节是全世界无产队级、劳动人民的共同节日。芝加哥的工人为争取实行八小时工作制而举行大罢工，最后获得了胜利。</a:t>
            </a:r>
          </a:p>
        </p:txBody>
      </p:sp>
      <p:sp>
        <p:nvSpPr>
          <p:cNvPr id="33" name="矩形 47"/>
          <p:cNvSpPr>
            <a:spLocks noChangeArrowheads="1"/>
          </p:cNvSpPr>
          <p:nvPr/>
        </p:nvSpPr>
        <p:spPr bwMode="auto">
          <a:xfrm>
            <a:off x="4798988" y="4432990"/>
            <a:ext cx="2485799" cy="1569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200">
              <a:lnSpc>
                <a:spcPct val="150000"/>
              </a:lnSpc>
              <a:buNone/>
            </a:pPr>
            <a:r>
              <a:rPr lang="zh-CN" altLang="en-US" sz="1600" dirty="0">
                <a:solidFill>
                  <a:prstClr val="black">
                    <a:lumMod val="75000"/>
                    <a:lumOff val="25000"/>
                  </a:prstClr>
                </a:solidFill>
                <a:latin typeface="+mn-lt"/>
                <a:ea typeface="+mn-ea"/>
                <a:cs typeface="+mn-ea"/>
                <a:sym typeface="+mn-lt"/>
              </a:rPr>
              <a:t>为纪念这次伟大的工人运动，</a:t>
            </a:r>
            <a:r>
              <a:rPr lang="en-US" altLang="zh-CN" sz="1600" dirty="0">
                <a:solidFill>
                  <a:prstClr val="black">
                    <a:lumMod val="75000"/>
                    <a:lumOff val="25000"/>
                  </a:prstClr>
                </a:solidFill>
                <a:latin typeface="+mn-lt"/>
                <a:ea typeface="+mn-ea"/>
                <a:cs typeface="+mn-ea"/>
                <a:sym typeface="+mn-lt"/>
              </a:rPr>
              <a:t>1889</a:t>
            </a:r>
            <a:r>
              <a:rPr lang="zh-CN" altLang="en-US" sz="1600" dirty="0">
                <a:solidFill>
                  <a:prstClr val="black">
                    <a:lumMod val="75000"/>
                    <a:lumOff val="25000"/>
                  </a:prstClr>
                </a:solidFill>
                <a:latin typeface="+mn-lt"/>
                <a:ea typeface="+mn-ea"/>
                <a:cs typeface="+mn-ea"/>
                <a:sym typeface="+mn-lt"/>
              </a:rPr>
              <a:t>年</a:t>
            </a:r>
            <a:r>
              <a:rPr lang="en-US" altLang="zh-CN" sz="1600" dirty="0">
                <a:solidFill>
                  <a:prstClr val="black">
                    <a:lumMod val="75000"/>
                    <a:lumOff val="25000"/>
                  </a:prstClr>
                </a:solidFill>
                <a:latin typeface="+mn-lt"/>
                <a:ea typeface="+mn-ea"/>
                <a:cs typeface="+mn-ea"/>
                <a:sym typeface="+mn-lt"/>
              </a:rPr>
              <a:t>7</a:t>
            </a:r>
            <a:r>
              <a:rPr lang="zh-CN" altLang="en-US" sz="1600" dirty="0">
                <a:solidFill>
                  <a:prstClr val="black">
                    <a:lumMod val="75000"/>
                    <a:lumOff val="25000"/>
                  </a:prstClr>
                </a:solidFill>
                <a:latin typeface="+mn-lt"/>
                <a:ea typeface="+mn-ea"/>
                <a:cs typeface="+mn-ea"/>
                <a:sym typeface="+mn-lt"/>
              </a:rPr>
              <a:t>月第二国际宣布将每年的五月一日定为国际劳动节。</a:t>
            </a:r>
          </a:p>
        </p:txBody>
      </p:sp>
      <p:sp>
        <p:nvSpPr>
          <p:cNvPr id="34" name="矩形 33"/>
          <p:cNvSpPr>
            <a:spLocks noChangeArrowheads="1"/>
          </p:cNvSpPr>
          <p:nvPr/>
        </p:nvSpPr>
        <p:spPr bwMode="auto">
          <a:xfrm>
            <a:off x="7861981" y="4528068"/>
            <a:ext cx="2728130" cy="1938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defTabSz="1219200">
              <a:lnSpc>
                <a:spcPct val="150000"/>
              </a:lnSpc>
              <a:buNone/>
            </a:pPr>
            <a:r>
              <a:rPr lang="zh-CN" altLang="en-US" sz="1600" dirty="0">
                <a:solidFill>
                  <a:prstClr val="black">
                    <a:lumMod val="75000"/>
                    <a:lumOff val="25000"/>
                  </a:prstClr>
                </a:solidFill>
                <a:latin typeface="+mn-lt"/>
                <a:ea typeface="+mn-ea"/>
                <a:cs typeface="+mn-ea"/>
                <a:sym typeface="+mn-lt"/>
              </a:rPr>
              <a:t>国际劳动节的意义在于劳动者通过斗争，用顽强、英勇不屈的奋斗精神，争取到了自己的合法权益，是人类文明民主的历史性进步。</a:t>
            </a:r>
          </a:p>
        </p:txBody>
      </p:sp>
      <p:sp>
        <p:nvSpPr>
          <p:cNvPr id="35" name="Oval 8"/>
          <p:cNvSpPr>
            <a:spLocks noChangeAspect="1"/>
          </p:cNvSpPr>
          <p:nvPr/>
        </p:nvSpPr>
        <p:spPr>
          <a:xfrm>
            <a:off x="8408417" y="1787749"/>
            <a:ext cx="1620000" cy="1620000"/>
          </a:xfrm>
          <a:prstGeom prst="ellipse">
            <a:avLst/>
          </a:prstGeom>
          <a:solidFill>
            <a:srgbClr val="E71F19"/>
          </a:solidFill>
          <a:ln w="57150" cap="flat" cmpd="sng" algn="ctr">
            <a:noFill/>
            <a:prstDash val="solid"/>
            <a:miter lim="800000"/>
          </a:ln>
          <a:effectLst>
            <a:outerShdw blurRad="50800" dist="38100" dir="2700000" algn="tl" rotWithShape="0">
              <a:prstClr val="black">
                <a:alpha val="40000"/>
              </a:prstClr>
            </a:outerShdw>
          </a:effectLst>
        </p:spPr>
        <p:txBody>
          <a:bodyPr rtlCol="0" anchor="ctr"/>
          <a:lstStyle/>
          <a:p>
            <a:pPr algn="ctr" defTabSz="914400">
              <a:defRPr/>
            </a:pPr>
            <a:endParaRPr lang="en-US" sz="3735" kern="0" dirty="0">
              <a:solidFill>
                <a:srgbClr val="4A4848"/>
              </a:solidFill>
              <a:cs typeface="+mn-ea"/>
              <a:sym typeface="+mn-lt"/>
            </a:endParaRPr>
          </a:p>
        </p:txBody>
      </p:sp>
      <p:grpSp>
        <p:nvGrpSpPr>
          <p:cNvPr id="36" name="Group 94"/>
          <p:cNvGrpSpPr/>
          <p:nvPr/>
        </p:nvGrpSpPr>
        <p:grpSpPr>
          <a:xfrm>
            <a:off x="9122056" y="3430250"/>
            <a:ext cx="192723" cy="948263"/>
            <a:chOff x="1690019" y="2064423"/>
            <a:chExt cx="144542" cy="711197"/>
          </a:xfrm>
          <a:solidFill>
            <a:srgbClr val="E71F19"/>
          </a:solidFill>
        </p:grpSpPr>
        <p:cxnSp>
          <p:nvCxnSpPr>
            <p:cNvPr id="37" name="Straight Connector 75"/>
            <p:cNvCxnSpPr/>
            <p:nvPr/>
          </p:nvCxnSpPr>
          <p:spPr>
            <a:xfrm flipH="1">
              <a:off x="1762290" y="2064423"/>
              <a:ext cx="1" cy="613924"/>
            </a:xfrm>
            <a:prstGeom prst="line">
              <a:avLst/>
            </a:prstGeom>
            <a:grpFill/>
            <a:ln w="19050" cap="flat" cmpd="sng" algn="ctr">
              <a:solidFill>
                <a:srgbClr val="E94657"/>
              </a:solidFill>
              <a:prstDash val="solid"/>
              <a:miter lim="800000"/>
            </a:ln>
            <a:effectLst/>
          </p:spPr>
        </p:cxnSp>
        <p:sp>
          <p:nvSpPr>
            <p:cNvPr id="38" name="Oval 32"/>
            <p:cNvSpPr/>
            <p:nvPr/>
          </p:nvSpPr>
          <p:spPr>
            <a:xfrm>
              <a:off x="1690019" y="2631078"/>
              <a:ext cx="144542" cy="144542"/>
            </a:xfrm>
            <a:prstGeom prst="ellipse">
              <a:avLst/>
            </a:prstGeom>
            <a:grpFill/>
            <a:ln w="19050" cap="flat" cmpd="sng" algn="ctr">
              <a:solidFill>
                <a:srgbClr val="E94657"/>
              </a:solidFill>
              <a:prstDash val="solid"/>
              <a:miter lim="800000"/>
            </a:ln>
            <a:effectLst/>
          </p:spPr>
          <p:txBody>
            <a:bodyPr rtlCol="0" anchor="ctr"/>
            <a:lstStyle/>
            <a:p>
              <a:pPr algn="ctr" defTabSz="914400">
                <a:defRPr/>
              </a:pPr>
              <a:endParaRPr lang="en-US" sz="3555" kern="0">
                <a:solidFill>
                  <a:prstClr val="black">
                    <a:lumMod val="75000"/>
                    <a:lumOff val="25000"/>
                  </a:prstClr>
                </a:solidFill>
                <a:cs typeface="+mn-ea"/>
                <a:sym typeface="+mn-lt"/>
              </a:endParaRPr>
            </a:p>
          </p:txBody>
        </p:sp>
      </p:grpSp>
      <p:pic>
        <p:nvPicPr>
          <p:cNvPr id="39" name="图片 38"/>
          <p:cNvPicPr>
            <a:picLocks noChangeAspect="1"/>
          </p:cNvPicPr>
          <p:nvPr/>
        </p:nvPicPr>
        <p:blipFill>
          <a:blip r:embed="rId2"/>
          <a:stretch>
            <a:fillRect/>
          </a:stretch>
        </p:blipFill>
        <p:spPr>
          <a:xfrm>
            <a:off x="2261023" y="1869537"/>
            <a:ext cx="1546455" cy="1471425"/>
          </a:xfrm>
          <a:prstGeom prst="rect">
            <a:avLst/>
          </a:prstGeom>
        </p:spPr>
      </p:pic>
      <p:pic>
        <p:nvPicPr>
          <p:cNvPr id="40" name="图片 39"/>
          <p:cNvPicPr>
            <a:picLocks noChangeAspect="1"/>
          </p:cNvPicPr>
          <p:nvPr/>
        </p:nvPicPr>
        <p:blipFill>
          <a:blip r:embed="rId3"/>
          <a:stretch>
            <a:fillRect/>
          </a:stretch>
        </p:blipFill>
        <p:spPr>
          <a:xfrm>
            <a:off x="5002928" y="1364232"/>
            <a:ext cx="1992960" cy="1992960"/>
          </a:xfrm>
          <a:prstGeom prst="rect">
            <a:avLst/>
          </a:prstGeom>
        </p:spPr>
      </p:pic>
      <p:pic>
        <p:nvPicPr>
          <p:cNvPr id="41" name="图片 40"/>
          <p:cNvPicPr>
            <a:picLocks noChangeAspect="1"/>
          </p:cNvPicPr>
          <p:nvPr/>
        </p:nvPicPr>
        <p:blipFill>
          <a:blip r:embed="rId4"/>
          <a:stretch>
            <a:fillRect/>
          </a:stretch>
        </p:blipFill>
        <p:spPr>
          <a:xfrm>
            <a:off x="8464619" y="1872138"/>
            <a:ext cx="1522854" cy="143935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strips(upRight)">
                                      <p:cBhvr>
                                        <p:cTn id="7" dur="500"/>
                                        <p:tgtEl>
                                          <p:spTgt spid="23"/>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500" fill="hold"/>
                                        <p:tgtEl>
                                          <p:spTgt spid="24"/>
                                        </p:tgtEl>
                                        <p:attrNameLst>
                                          <p:attrName>ppt_w</p:attrName>
                                        </p:attrNameLst>
                                      </p:cBhvr>
                                      <p:tavLst>
                                        <p:tav tm="0">
                                          <p:val>
                                            <p:fltVal val="0"/>
                                          </p:val>
                                        </p:tav>
                                        <p:tav tm="100000">
                                          <p:val>
                                            <p:strVal val="#ppt_w"/>
                                          </p:val>
                                        </p:tav>
                                      </p:tavLst>
                                    </p:anim>
                                    <p:anim calcmode="lin" valueType="num">
                                      <p:cBhvr>
                                        <p:cTn id="12" dur="500" fill="hold"/>
                                        <p:tgtEl>
                                          <p:spTgt spid="24"/>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up)">
                                      <p:cBhvr>
                                        <p:cTn id="16" dur="500"/>
                                        <p:tgtEl>
                                          <p:spTgt spid="25"/>
                                        </p:tgtEl>
                                      </p:cBhvr>
                                    </p:animEffect>
                                  </p:childTnLst>
                                </p:cTn>
                              </p:par>
                              <p:par>
                                <p:cTn id="17" presetID="2" presetClass="entr" presetSubtype="4"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additive="base">
                                        <p:cTn id="19" dur="350" fill="hold"/>
                                        <p:tgtEl>
                                          <p:spTgt spid="32"/>
                                        </p:tgtEl>
                                        <p:attrNameLst>
                                          <p:attrName>ppt_x</p:attrName>
                                        </p:attrNameLst>
                                      </p:cBhvr>
                                      <p:tavLst>
                                        <p:tav tm="0">
                                          <p:val>
                                            <p:strVal val="#ppt_x"/>
                                          </p:val>
                                        </p:tav>
                                        <p:tav tm="100000">
                                          <p:val>
                                            <p:strVal val="#ppt_x"/>
                                          </p:val>
                                        </p:tav>
                                      </p:tavLst>
                                    </p:anim>
                                    <p:anim calcmode="lin" valueType="num">
                                      <p:cBhvr additive="base">
                                        <p:cTn id="20" dur="350" fill="hold"/>
                                        <p:tgtEl>
                                          <p:spTgt spid="3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3" presetClass="entr" presetSubtype="1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childTnLst>
                                </p:cTn>
                              </p:par>
                            </p:childTnLst>
                          </p:cTn>
                        </p:par>
                        <p:par>
                          <p:cTn id="26" fill="hold">
                            <p:stCondLst>
                              <p:cond delay="2000"/>
                            </p:stCondLst>
                            <p:childTnLst>
                              <p:par>
                                <p:cTn id="27" presetID="22" presetClass="entr" presetSubtype="1" fill="hold" nodeType="afterEffect">
                                  <p:stCondLst>
                                    <p:cond delay="0"/>
                                  </p:stCondLst>
                                  <p:childTnLst>
                                    <p:set>
                                      <p:cBhvr>
                                        <p:cTn id="28" dur="1" fill="hold">
                                          <p:stCondLst>
                                            <p:cond delay="0"/>
                                          </p:stCondLst>
                                        </p:cTn>
                                        <p:tgtEl>
                                          <p:spTgt spid="29"/>
                                        </p:tgtEl>
                                        <p:attrNameLst>
                                          <p:attrName>style.visibility</p:attrName>
                                        </p:attrNameLst>
                                      </p:cBhvr>
                                      <p:to>
                                        <p:strVal val="visible"/>
                                      </p:to>
                                    </p:set>
                                    <p:animEffect transition="in" filter="wipe(up)">
                                      <p:cBhvr>
                                        <p:cTn id="29" dur="500"/>
                                        <p:tgtEl>
                                          <p:spTgt spid="29"/>
                                        </p:tgtEl>
                                      </p:cBhvr>
                                    </p:animEffect>
                                  </p:childTnLst>
                                </p:cTn>
                              </p:par>
                              <p:par>
                                <p:cTn id="30" presetID="2" presetClass="entr" presetSubtype="4"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350" fill="hold"/>
                                        <p:tgtEl>
                                          <p:spTgt spid="33"/>
                                        </p:tgtEl>
                                        <p:attrNameLst>
                                          <p:attrName>ppt_x</p:attrName>
                                        </p:attrNameLst>
                                      </p:cBhvr>
                                      <p:tavLst>
                                        <p:tav tm="0">
                                          <p:val>
                                            <p:strVal val="#ppt_x"/>
                                          </p:val>
                                        </p:tav>
                                        <p:tav tm="100000">
                                          <p:val>
                                            <p:strVal val="#ppt_x"/>
                                          </p:val>
                                        </p:tav>
                                      </p:tavLst>
                                    </p:anim>
                                    <p:anim calcmode="lin" valueType="num">
                                      <p:cBhvr additive="base">
                                        <p:cTn id="33" dur="350" fill="hold"/>
                                        <p:tgtEl>
                                          <p:spTgt spid="33"/>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34"/>
                                        </p:tgtEl>
                                        <p:attrNameLst>
                                          <p:attrName>style.visibility</p:attrName>
                                        </p:attrNameLst>
                                      </p:cBhvr>
                                      <p:to>
                                        <p:strVal val="visible"/>
                                      </p:to>
                                    </p:set>
                                    <p:anim calcmode="lin" valueType="num">
                                      <p:cBhvr additive="base">
                                        <p:cTn id="36" dur="350" fill="hold"/>
                                        <p:tgtEl>
                                          <p:spTgt spid="34"/>
                                        </p:tgtEl>
                                        <p:attrNameLst>
                                          <p:attrName>ppt_x</p:attrName>
                                        </p:attrNameLst>
                                      </p:cBhvr>
                                      <p:tavLst>
                                        <p:tav tm="0">
                                          <p:val>
                                            <p:strVal val="#ppt_x"/>
                                          </p:val>
                                        </p:tav>
                                        <p:tav tm="100000">
                                          <p:val>
                                            <p:strVal val="#ppt_x"/>
                                          </p:val>
                                        </p:tav>
                                      </p:tavLst>
                                    </p:anim>
                                    <p:anim calcmode="lin" valueType="num">
                                      <p:cBhvr additive="base">
                                        <p:cTn id="37" dur="350" fill="hold"/>
                                        <p:tgtEl>
                                          <p:spTgt spid="34"/>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3" presetClass="entr" presetSubtype="16"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 calcmode="lin" valueType="num">
                                      <p:cBhvr>
                                        <p:cTn id="41" dur="500" fill="hold"/>
                                        <p:tgtEl>
                                          <p:spTgt spid="35"/>
                                        </p:tgtEl>
                                        <p:attrNameLst>
                                          <p:attrName>ppt_w</p:attrName>
                                        </p:attrNameLst>
                                      </p:cBhvr>
                                      <p:tavLst>
                                        <p:tav tm="0">
                                          <p:val>
                                            <p:fltVal val="0"/>
                                          </p:val>
                                        </p:tav>
                                        <p:tav tm="100000">
                                          <p:val>
                                            <p:strVal val="#ppt_w"/>
                                          </p:val>
                                        </p:tav>
                                      </p:tavLst>
                                    </p:anim>
                                    <p:anim calcmode="lin" valueType="num">
                                      <p:cBhvr>
                                        <p:cTn id="42" dur="500" fill="hold"/>
                                        <p:tgtEl>
                                          <p:spTgt spid="35"/>
                                        </p:tgtEl>
                                        <p:attrNameLst>
                                          <p:attrName>ppt_h</p:attrName>
                                        </p:attrNameLst>
                                      </p:cBhvr>
                                      <p:tavLst>
                                        <p:tav tm="0">
                                          <p:val>
                                            <p:fltVal val="0"/>
                                          </p:val>
                                        </p:tav>
                                        <p:tav tm="100000">
                                          <p:val>
                                            <p:strVal val="#ppt_h"/>
                                          </p:val>
                                        </p:tav>
                                      </p:tavLst>
                                    </p:anim>
                                  </p:childTnLst>
                                </p:cTn>
                              </p:par>
                            </p:childTnLst>
                          </p:cTn>
                        </p:par>
                        <p:par>
                          <p:cTn id="43" fill="hold">
                            <p:stCondLst>
                              <p:cond delay="3000"/>
                            </p:stCondLst>
                            <p:childTnLst>
                              <p:par>
                                <p:cTn id="44" presetID="22" presetClass="entr" presetSubtype="1" fill="hold" nodeType="afterEffect">
                                  <p:stCondLst>
                                    <p:cond delay="0"/>
                                  </p:stCondLst>
                                  <p:childTnLst>
                                    <p:set>
                                      <p:cBhvr>
                                        <p:cTn id="45" dur="1" fill="hold">
                                          <p:stCondLst>
                                            <p:cond delay="0"/>
                                          </p:stCondLst>
                                        </p:cTn>
                                        <p:tgtEl>
                                          <p:spTgt spid="36"/>
                                        </p:tgtEl>
                                        <p:attrNameLst>
                                          <p:attrName>style.visibility</p:attrName>
                                        </p:attrNameLst>
                                      </p:cBhvr>
                                      <p:to>
                                        <p:strVal val="visible"/>
                                      </p:to>
                                    </p:set>
                                    <p:animEffect transition="in" filter="wipe(up)">
                                      <p:cBhvr>
                                        <p:cTn id="46" dur="500"/>
                                        <p:tgtEl>
                                          <p:spTgt spid="36"/>
                                        </p:tgtEl>
                                      </p:cBhvr>
                                    </p:animEffect>
                                  </p:childTnLst>
                                </p:cTn>
                              </p:par>
                              <p:par>
                                <p:cTn id="47" presetID="53" presetClass="entr" presetSubtype="16" fill="hold" nodeType="with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500" fill="hold"/>
                                        <p:tgtEl>
                                          <p:spTgt spid="39"/>
                                        </p:tgtEl>
                                        <p:attrNameLst>
                                          <p:attrName>ppt_w</p:attrName>
                                        </p:attrNameLst>
                                      </p:cBhvr>
                                      <p:tavLst>
                                        <p:tav tm="0">
                                          <p:val>
                                            <p:fltVal val="0"/>
                                          </p:val>
                                        </p:tav>
                                        <p:tav tm="100000">
                                          <p:val>
                                            <p:strVal val="#ppt_w"/>
                                          </p:val>
                                        </p:tav>
                                      </p:tavLst>
                                    </p:anim>
                                    <p:anim calcmode="lin" valueType="num">
                                      <p:cBhvr>
                                        <p:cTn id="50" dur="500" fill="hold"/>
                                        <p:tgtEl>
                                          <p:spTgt spid="39"/>
                                        </p:tgtEl>
                                        <p:attrNameLst>
                                          <p:attrName>ppt_h</p:attrName>
                                        </p:attrNameLst>
                                      </p:cBhvr>
                                      <p:tavLst>
                                        <p:tav tm="0">
                                          <p:val>
                                            <p:fltVal val="0"/>
                                          </p:val>
                                        </p:tav>
                                        <p:tav tm="100000">
                                          <p:val>
                                            <p:strVal val="#ppt_h"/>
                                          </p:val>
                                        </p:tav>
                                      </p:tavLst>
                                    </p:anim>
                                    <p:animEffect transition="in" filter="fade">
                                      <p:cBhvr>
                                        <p:cTn id="51" dur="500"/>
                                        <p:tgtEl>
                                          <p:spTgt spid="39"/>
                                        </p:tgtEl>
                                      </p:cBhvr>
                                    </p:animEffect>
                                  </p:childTnLst>
                                </p:cTn>
                              </p:par>
                              <p:par>
                                <p:cTn id="52" presetID="53" presetClass="entr" presetSubtype="16" fill="hold" nodeType="with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p:cTn id="54" dur="500" fill="hold"/>
                                        <p:tgtEl>
                                          <p:spTgt spid="40"/>
                                        </p:tgtEl>
                                        <p:attrNameLst>
                                          <p:attrName>ppt_w</p:attrName>
                                        </p:attrNameLst>
                                      </p:cBhvr>
                                      <p:tavLst>
                                        <p:tav tm="0">
                                          <p:val>
                                            <p:fltVal val="0"/>
                                          </p:val>
                                        </p:tav>
                                        <p:tav tm="100000">
                                          <p:val>
                                            <p:strVal val="#ppt_w"/>
                                          </p:val>
                                        </p:tav>
                                      </p:tavLst>
                                    </p:anim>
                                    <p:anim calcmode="lin" valueType="num">
                                      <p:cBhvr>
                                        <p:cTn id="55" dur="500" fill="hold"/>
                                        <p:tgtEl>
                                          <p:spTgt spid="40"/>
                                        </p:tgtEl>
                                        <p:attrNameLst>
                                          <p:attrName>ppt_h</p:attrName>
                                        </p:attrNameLst>
                                      </p:cBhvr>
                                      <p:tavLst>
                                        <p:tav tm="0">
                                          <p:val>
                                            <p:fltVal val="0"/>
                                          </p:val>
                                        </p:tav>
                                        <p:tav tm="100000">
                                          <p:val>
                                            <p:strVal val="#ppt_h"/>
                                          </p:val>
                                        </p:tav>
                                      </p:tavLst>
                                    </p:anim>
                                    <p:animEffect transition="in" filter="fade">
                                      <p:cBhvr>
                                        <p:cTn id="56" dur="500"/>
                                        <p:tgtEl>
                                          <p:spTgt spid="40"/>
                                        </p:tgtEl>
                                      </p:cBhvr>
                                    </p:animEffect>
                                  </p:childTnLst>
                                </p:cTn>
                              </p:par>
                              <p:par>
                                <p:cTn id="57" presetID="53" presetClass="entr" presetSubtype="16" fill="hold" nodeType="with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p:cTn id="59" dur="500" fill="hold"/>
                                        <p:tgtEl>
                                          <p:spTgt spid="41"/>
                                        </p:tgtEl>
                                        <p:attrNameLst>
                                          <p:attrName>ppt_w</p:attrName>
                                        </p:attrNameLst>
                                      </p:cBhvr>
                                      <p:tavLst>
                                        <p:tav tm="0">
                                          <p:val>
                                            <p:fltVal val="0"/>
                                          </p:val>
                                        </p:tav>
                                        <p:tav tm="100000">
                                          <p:val>
                                            <p:strVal val="#ppt_w"/>
                                          </p:val>
                                        </p:tav>
                                      </p:tavLst>
                                    </p:anim>
                                    <p:anim calcmode="lin" valueType="num">
                                      <p:cBhvr>
                                        <p:cTn id="60" dur="500" fill="hold"/>
                                        <p:tgtEl>
                                          <p:spTgt spid="41"/>
                                        </p:tgtEl>
                                        <p:attrNameLst>
                                          <p:attrName>ppt_h</p:attrName>
                                        </p:attrNameLst>
                                      </p:cBhvr>
                                      <p:tavLst>
                                        <p:tav tm="0">
                                          <p:val>
                                            <p:fltVal val="0"/>
                                          </p:val>
                                        </p:tav>
                                        <p:tav tm="100000">
                                          <p:val>
                                            <p:strVal val="#ppt_h"/>
                                          </p:val>
                                        </p:tav>
                                      </p:tavLst>
                                    </p:anim>
                                    <p:animEffect transition="in" filter="fade">
                                      <p:cBhvr>
                                        <p:cTn id="6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8" grpId="0" animBg="1"/>
      <p:bldP spid="32" grpId="0"/>
      <p:bldP spid="33" grpId="0"/>
      <p:bldP spid="34" grpId="0"/>
      <p:bldP spid="3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090472" y="-2094018"/>
            <a:ext cx="4188035" cy="4188035"/>
          </a:xfrm>
          <a:prstGeom prst="ellipse">
            <a:avLst/>
          </a:prstGeom>
          <a:solidFill>
            <a:srgbClr val="F6DA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 name="标题 7"/>
          <p:cNvSpPr txBox="1"/>
          <p:nvPr/>
        </p:nvSpPr>
        <p:spPr>
          <a:xfrm>
            <a:off x="4623196" y="-228548"/>
            <a:ext cx="3203791" cy="108012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8000" b="1" i="0" u="none" strike="noStrike" kern="1200" cap="none" spc="600" normalizeH="0" baseline="0" noProof="0" dirty="0">
                <a:ln>
                  <a:noFill/>
                </a:ln>
                <a:solidFill>
                  <a:srgbClr val="E71F19"/>
                </a:solidFill>
                <a:effectLst/>
                <a:uLnTx/>
                <a:uFillTx/>
                <a:latin typeface="+mn-lt"/>
                <a:ea typeface="+mn-ea"/>
                <a:cs typeface="+mn-ea"/>
                <a:sym typeface="+mn-lt"/>
              </a:rPr>
              <a:t>02</a:t>
            </a:r>
            <a:endParaRPr kumimoji="0" lang="zh-CN" altLang="en-US" sz="8000" b="1" i="0" u="none" strike="noStrike" kern="1200" cap="none" spc="600" normalizeH="0" baseline="0" noProof="0" dirty="0">
              <a:ln>
                <a:noFill/>
              </a:ln>
              <a:solidFill>
                <a:srgbClr val="E71F19"/>
              </a:solidFill>
              <a:effectLst/>
              <a:uLnTx/>
              <a:uFillTx/>
              <a:latin typeface="+mn-lt"/>
              <a:ea typeface="+mn-ea"/>
              <a:cs typeface="+mn-ea"/>
              <a:sym typeface="+mn-lt"/>
            </a:endParaRPr>
          </a:p>
        </p:txBody>
      </p:sp>
      <p:sp>
        <p:nvSpPr>
          <p:cNvPr id="7" name="矩形 6"/>
          <p:cNvSpPr/>
          <p:nvPr/>
        </p:nvSpPr>
        <p:spPr>
          <a:xfrm>
            <a:off x="-5793" y="6511703"/>
            <a:ext cx="12192000" cy="360040"/>
          </a:xfrm>
          <a:prstGeom prst="rect">
            <a:avLst/>
          </a:prstGeom>
          <a:solidFill>
            <a:srgbClr val="E71F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 name="矩形 5"/>
          <p:cNvSpPr/>
          <p:nvPr/>
        </p:nvSpPr>
        <p:spPr>
          <a:xfrm>
            <a:off x="0" y="4415777"/>
            <a:ext cx="12192000" cy="1549703"/>
          </a:xfrm>
          <a:prstGeom prst="rect">
            <a:avLst/>
          </a:prstGeom>
          <a:solidFill>
            <a:srgbClr val="E61D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8" name="TextBox 5"/>
          <p:cNvSpPr txBox="1">
            <a:spLocks noChangeArrowheads="1"/>
          </p:cNvSpPr>
          <p:nvPr/>
        </p:nvSpPr>
        <p:spPr bwMode="auto">
          <a:xfrm>
            <a:off x="2994253" y="4540047"/>
            <a:ext cx="6191908" cy="707886"/>
          </a:xfrm>
          <a:prstGeom prst="rect">
            <a:avLst/>
          </a:prstGeom>
          <a:noFill/>
          <a:ln w="9525">
            <a:noFill/>
            <a:miter lim="800000"/>
          </a:ln>
        </p:spPr>
        <p:txBody>
          <a:bodyPr vert="horz" wrap="square">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300" normalizeH="0" baseline="0" noProof="0" dirty="0">
                <a:ln>
                  <a:noFill/>
                </a:ln>
                <a:solidFill>
                  <a:prstClr val="white"/>
                </a:solidFill>
                <a:effectLst/>
                <a:uLnTx/>
                <a:uFillTx/>
                <a:cs typeface="+mn-ea"/>
                <a:sym typeface="+mn-lt"/>
              </a:rPr>
              <a:t>辛勤的劳动者</a:t>
            </a:r>
          </a:p>
        </p:txBody>
      </p:sp>
      <p:sp>
        <p:nvSpPr>
          <p:cNvPr id="9" name="文本框 8"/>
          <p:cNvSpPr txBox="1"/>
          <p:nvPr/>
        </p:nvSpPr>
        <p:spPr>
          <a:xfrm rot="16200000">
            <a:off x="5866340" y="2655203"/>
            <a:ext cx="717504" cy="5922137"/>
          </a:xfrm>
          <a:prstGeom prst="rect">
            <a:avLst/>
          </a:prstGeom>
          <a:noFill/>
        </p:spPr>
        <p:txBody>
          <a:bodyPr vert="eaVert" wrap="square" rtlCol="0">
            <a:spAutoFit/>
          </a:bodyPr>
          <a:lstStyle/>
          <a:p>
            <a:pPr marL="0" marR="0" lvl="0" indent="0" algn="ctr" defTabSz="457200" rtl="0" eaLnBrk="1" fontAlgn="auto" latinLnBrk="0" hangingPunct="1">
              <a:lnSpc>
                <a:spcPct val="130000"/>
              </a:lnSpc>
              <a:spcBef>
                <a:spcPts val="0"/>
              </a:spcBef>
              <a:spcAft>
                <a:spcPts val="0"/>
              </a:spcAft>
              <a:buClrTx/>
              <a:buSzTx/>
              <a:buFontTx/>
              <a:buNone/>
              <a:defRPr/>
            </a:pPr>
            <a:r>
              <a:rPr kumimoji="0" lang="zh-CN" altLang="en-US" sz="1400" b="1" i="0" u="none" strike="noStrike" kern="1200" cap="none" spc="0" normalizeH="0" baseline="0" noProof="0" dirty="0">
                <a:ln>
                  <a:noFill/>
                </a:ln>
                <a:solidFill>
                  <a:srgbClr val="F6F07B"/>
                </a:solidFill>
                <a:effectLst/>
                <a:uLnTx/>
                <a:uFillTx/>
                <a:cs typeface="+mn-ea"/>
                <a:sym typeface="+mn-lt"/>
              </a:rPr>
              <a:t>世界是你们的，也是我们的，但是归根结底是你们的。你们青年人朝气蓬勃，正在兴旺时期，好像早晨八九点钟的太阳。希望寄托在你们身上</a:t>
            </a:r>
          </a:p>
        </p:txBody>
      </p:sp>
      <p:pic>
        <p:nvPicPr>
          <p:cNvPr id="10" name="图片 9"/>
          <p:cNvPicPr>
            <a:picLocks noChangeAspect="1"/>
          </p:cNvPicPr>
          <p:nvPr/>
        </p:nvPicPr>
        <p:blipFill>
          <a:blip r:embed="rId2"/>
          <a:stretch>
            <a:fillRect/>
          </a:stretch>
        </p:blipFill>
        <p:spPr>
          <a:xfrm>
            <a:off x="3952213" y="960722"/>
            <a:ext cx="4464552" cy="355002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14" presetClass="entr" presetSubtype="1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randombar(horizontal)">
                                      <p:cBhvr>
                                        <p:cTn id="18" dur="500"/>
                                        <p:tgtEl>
                                          <p:spTgt spid="10"/>
                                        </p:tgtEl>
                                      </p:cBhvr>
                                    </p:animEffect>
                                  </p:childTnLst>
                                </p:cTn>
                              </p:par>
                            </p:childTnLst>
                          </p:cTn>
                        </p:par>
                        <p:par>
                          <p:cTn id="19" fill="hold">
                            <p:stCondLst>
                              <p:cond delay="2000"/>
                            </p:stCondLst>
                            <p:childTnLst>
                              <p:par>
                                <p:cTn id="20" presetID="2" presetClass="entr" presetSubtype="2" fill="hold" grpId="0" nodeType="afterEffect">
                                  <p:stCondLst>
                                    <p:cond delay="0"/>
                                  </p:stCondLst>
                                  <p:iterate type="lt">
                                    <p:tmPct val="10000"/>
                                  </p:iterate>
                                  <p:childTnLst>
                                    <p:set>
                                      <p:cBhvr>
                                        <p:cTn id="21" dur="1" fill="hold">
                                          <p:stCondLst>
                                            <p:cond delay="0"/>
                                          </p:stCondLst>
                                        </p:cTn>
                                        <p:tgtEl>
                                          <p:spTgt spid="8"/>
                                        </p:tgtEl>
                                        <p:attrNameLst>
                                          <p:attrName>style.visibility</p:attrName>
                                        </p:attrNameLst>
                                      </p:cBhvr>
                                      <p:to>
                                        <p:strVal val="visible"/>
                                      </p:to>
                                    </p:set>
                                    <p:anim calcmode="lin" valueType="num">
                                      <p:cBhvr additive="base">
                                        <p:cTn id="22" dur="500" fill="hold"/>
                                        <p:tgtEl>
                                          <p:spTgt spid="8"/>
                                        </p:tgtEl>
                                        <p:attrNameLst>
                                          <p:attrName>ppt_x</p:attrName>
                                        </p:attrNameLst>
                                      </p:cBhvr>
                                      <p:tavLst>
                                        <p:tav tm="0">
                                          <p:val>
                                            <p:strVal val="1+#ppt_w/2"/>
                                          </p:val>
                                        </p:tav>
                                        <p:tav tm="100000">
                                          <p:val>
                                            <p:strVal val="#ppt_x"/>
                                          </p:val>
                                        </p:tav>
                                      </p:tavLst>
                                    </p:anim>
                                    <p:anim calcmode="lin" valueType="num">
                                      <p:cBhvr additive="base">
                                        <p:cTn id="23" dur="500" fill="hold"/>
                                        <p:tgtEl>
                                          <p:spTgt spid="8"/>
                                        </p:tgtEl>
                                        <p:attrNameLst>
                                          <p:attrName>ppt_y</p:attrName>
                                        </p:attrNameLst>
                                      </p:cBhvr>
                                      <p:tavLst>
                                        <p:tav tm="0">
                                          <p:val>
                                            <p:strVal val="#ppt_y"/>
                                          </p:val>
                                        </p:tav>
                                        <p:tav tm="100000">
                                          <p:val>
                                            <p:strVal val="#ppt_y"/>
                                          </p:val>
                                        </p:tav>
                                      </p:tavLst>
                                    </p:anim>
                                  </p:childTnLst>
                                </p:cTn>
                              </p:par>
                            </p:childTnLst>
                          </p:cTn>
                        </p:par>
                        <p:par>
                          <p:cTn id="24" fill="hold">
                            <p:stCondLst>
                              <p:cond delay="2250"/>
                            </p:stCondLst>
                            <p:childTnLst>
                              <p:par>
                                <p:cTn id="25" presetID="18" presetClass="entr" presetSubtype="1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strips(downLeft)">
                                      <p:cBhvr>
                                        <p:cTn id="27" dur="1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marL="0" marR="0" lvl="0" indent="0" algn="l" defTabSz="1219200" rtl="0" eaLnBrk="1" fontAlgn="auto" latinLnBrk="0" hangingPunct="1">
                <a:lnSpc>
                  <a:spcPct val="100000"/>
                </a:lnSpc>
                <a:spcBef>
                  <a:spcPts val="0"/>
                </a:spcBef>
                <a:spcAft>
                  <a:spcPts val="0"/>
                </a:spcAft>
                <a:buClrTx/>
                <a:buSzTx/>
                <a:buFontTx/>
                <a:buNone/>
                <a:defRPr/>
              </a:pPr>
              <a:r>
                <a:rPr lang="zh-CN" altLang="en-US" sz="2400" b="1" kern="0" dirty="0">
                  <a:ln w="3175">
                    <a:noFill/>
                  </a:ln>
                  <a:solidFill>
                    <a:prstClr val="white"/>
                  </a:solidFill>
                  <a:cs typeface="+mn-ea"/>
                  <a:sym typeface="+mn-lt"/>
                </a:rPr>
                <a:t>近代的劳动模范</a:t>
              </a:r>
              <a:endParaRPr kumimoji="0" lang="zh-CN" altLang="en-US" sz="2400" b="1" i="0" u="none" strike="noStrike" kern="0" cap="none" spc="0" normalizeH="0" baseline="0" noProof="0" dirty="0">
                <a:ln w="3175">
                  <a:noFill/>
                </a:ln>
                <a:solidFill>
                  <a:prstClr val="white"/>
                </a:solidFill>
                <a:effectLst/>
                <a:uLnTx/>
                <a:uFillTx/>
                <a:cs typeface="+mn-ea"/>
                <a:sym typeface="+mn-lt"/>
              </a:endParaRP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sp>
        <p:nvSpPr>
          <p:cNvPr id="42" name="矩形 41"/>
          <p:cNvSpPr/>
          <p:nvPr/>
        </p:nvSpPr>
        <p:spPr>
          <a:xfrm>
            <a:off x="693537" y="1230926"/>
            <a:ext cx="3317481" cy="2380594"/>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43" name="矩形 42"/>
          <p:cNvSpPr/>
          <p:nvPr/>
        </p:nvSpPr>
        <p:spPr>
          <a:xfrm>
            <a:off x="4186212" y="1230926"/>
            <a:ext cx="3317481" cy="2380594"/>
          </a:xfrm>
          <a:prstGeom prst="rect">
            <a:avLst/>
          </a:prstGeom>
          <a:solidFill>
            <a:srgbClr val="E71F19"/>
          </a:solidFill>
          <a:ln w="635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44" name="矩形 43"/>
          <p:cNvSpPr/>
          <p:nvPr/>
        </p:nvSpPr>
        <p:spPr>
          <a:xfrm>
            <a:off x="7678887" y="1230926"/>
            <a:ext cx="3317481" cy="238059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45" name="矩形 44"/>
          <p:cNvSpPr/>
          <p:nvPr/>
        </p:nvSpPr>
        <p:spPr>
          <a:xfrm>
            <a:off x="693537" y="3735574"/>
            <a:ext cx="3317481" cy="2380594"/>
          </a:xfrm>
          <a:prstGeom prst="rect">
            <a:avLst/>
          </a:prstGeom>
          <a:solidFill>
            <a:srgbClr val="E71F19"/>
          </a:solidFill>
          <a:ln w="635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46" name="矩形 45"/>
          <p:cNvSpPr/>
          <p:nvPr/>
        </p:nvSpPr>
        <p:spPr>
          <a:xfrm>
            <a:off x="4186212" y="3735574"/>
            <a:ext cx="3317481" cy="2380594"/>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47" name="矩形 46"/>
          <p:cNvSpPr/>
          <p:nvPr/>
        </p:nvSpPr>
        <p:spPr>
          <a:xfrm>
            <a:off x="7678887" y="3735572"/>
            <a:ext cx="3317481" cy="2380594"/>
          </a:xfrm>
          <a:prstGeom prst="rect">
            <a:avLst/>
          </a:prstGeom>
          <a:solidFill>
            <a:srgbClr val="E71F19"/>
          </a:solidFill>
          <a:ln w="635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48" name="TextBox 3"/>
          <p:cNvSpPr>
            <a:spLocks noChangeArrowheads="1"/>
          </p:cNvSpPr>
          <p:nvPr/>
        </p:nvSpPr>
        <p:spPr bwMode="auto">
          <a:xfrm>
            <a:off x="4569724" y="1669093"/>
            <a:ext cx="2911434" cy="1318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000" tIns="48000" rIns="48000" bIns="4800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1218565">
              <a:lnSpc>
                <a:spcPct val="150000"/>
              </a:lnSpc>
            </a:pPr>
            <a:r>
              <a:rPr lang="en-US" altLang="zh-CN" sz="6000" b="1" dirty="0">
                <a:solidFill>
                  <a:prstClr val="white"/>
                </a:solidFill>
                <a:latin typeface="+mn-lt"/>
                <a:ea typeface="+mn-ea"/>
                <a:cs typeface="+mn-ea"/>
                <a:sym typeface="+mn-lt"/>
              </a:rPr>
              <a:t>50</a:t>
            </a:r>
            <a:r>
              <a:rPr lang="zh-CN" altLang="en-US" sz="6000" b="1" dirty="0">
                <a:solidFill>
                  <a:prstClr val="white"/>
                </a:solidFill>
                <a:latin typeface="+mn-lt"/>
                <a:ea typeface="+mn-ea"/>
                <a:cs typeface="+mn-ea"/>
                <a:sym typeface="+mn-lt"/>
              </a:rPr>
              <a:t>年代</a:t>
            </a:r>
            <a:endParaRPr lang="en-US" altLang="zh-CN" sz="6000" dirty="0">
              <a:solidFill>
                <a:prstClr val="white"/>
              </a:solidFill>
              <a:latin typeface="+mn-lt"/>
              <a:ea typeface="+mn-ea"/>
              <a:cs typeface="+mn-ea"/>
              <a:sym typeface="+mn-lt"/>
            </a:endParaRPr>
          </a:p>
        </p:txBody>
      </p:sp>
      <p:sp>
        <p:nvSpPr>
          <p:cNvPr id="49" name="TextBox 3"/>
          <p:cNvSpPr>
            <a:spLocks noChangeArrowheads="1"/>
          </p:cNvSpPr>
          <p:nvPr/>
        </p:nvSpPr>
        <p:spPr bwMode="auto">
          <a:xfrm>
            <a:off x="1047330" y="4136231"/>
            <a:ext cx="2797010" cy="1318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000" tIns="48000" rIns="48000" bIns="4800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1218565">
              <a:lnSpc>
                <a:spcPct val="150000"/>
              </a:lnSpc>
            </a:pPr>
            <a:r>
              <a:rPr lang="en-US" altLang="zh-CN" sz="6000" b="1" dirty="0">
                <a:solidFill>
                  <a:prstClr val="white"/>
                </a:solidFill>
                <a:latin typeface="+mn-lt"/>
                <a:ea typeface="+mn-ea"/>
                <a:cs typeface="+mn-ea"/>
                <a:sym typeface="+mn-lt"/>
              </a:rPr>
              <a:t>60</a:t>
            </a:r>
            <a:r>
              <a:rPr lang="zh-CN" altLang="en-US" sz="6000" b="1" dirty="0">
                <a:solidFill>
                  <a:prstClr val="white"/>
                </a:solidFill>
                <a:latin typeface="+mn-lt"/>
                <a:ea typeface="+mn-ea"/>
                <a:cs typeface="+mn-ea"/>
                <a:sym typeface="+mn-lt"/>
              </a:rPr>
              <a:t>年代</a:t>
            </a:r>
            <a:endParaRPr lang="en-US" altLang="zh-CN" sz="6000" b="1" dirty="0">
              <a:solidFill>
                <a:prstClr val="white"/>
              </a:solidFill>
              <a:latin typeface="+mn-lt"/>
              <a:ea typeface="+mn-ea"/>
              <a:cs typeface="+mn-ea"/>
              <a:sym typeface="+mn-lt"/>
            </a:endParaRPr>
          </a:p>
        </p:txBody>
      </p:sp>
      <p:sp>
        <p:nvSpPr>
          <p:cNvPr id="50" name="TextBox 3"/>
          <p:cNvSpPr>
            <a:spLocks noChangeArrowheads="1"/>
          </p:cNvSpPr>
          <p:nvPr/>
        </p:nvSpPr>
        <p:spPr bwMode="auto">
          <a:xfrm>
            <a:off x="8049929" y="4312078"/>
            <a:ext cx="2911434" cy="1318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48000" tIns="48000" rIns="48000" bIns="48000">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defTabSz="1218565">
              <a:lnSpc>
                <a:spcPct val="150000"/>
              </a:lnSpc>
            </a:pPr>
            <a:r>
              <a:rPr lang="en-US" altLang="zh-CN" sz="6000" b="1" dirty="0">
                <a:solidFill>
                  <a:prstClr val="white"/>
                </a:solidFill>
                <a:latin typeface="+mn-lt"/>
                <a:ea typeface="+mn-ea"/>
                <a:cs typeface="+mn-ea"/>
                <a:sym typeface="+mn-lt"/>
              </a:rPr>
              <a:t>90</a:t>
            </a:r>
            <a:r>
              <a:rPr lang="zh-CN" altLang="en-US" sz="6000" b="1" dirty="0">
                <a:solidFill>
                  <a:prstClr val="white"/>
                </a:solidFill>
                <a:latin typeface="+mn-lt"/>
                <a:ea typeface="+mn-ea"/>
                <a:cs typeface="+mn-ea"/>
                <a:sym typeface="+mn-lt"/>
              </a:rPr>
              <a:t>年代</a:t>
            </a:r>
            <a:endParaRPr lang="en-US" altLang="zh-CN" sz="6000" b="1" dirty="0">
              <a:solidFill>
                <a:prstClr val="white"/>
              </a:solidFill>
              <a:latin typeface="+mn-lt"/>
              <a:ea typeface="+mn-ea"/>
              <a:cs typeface="+mn-ea"/>
              <a:sym typeface="+mn-lt"/>
            </a:endParaRPr>
          </a:p>
        </p:txBody>
      </p:sp>
      <p:sp>
        <p:nvSpPr>
          <p:cNvPr id="51" name="矩形 32"/>
          <p:cNvSpPr/>
          <p:nvPr/>
        </p:nvSpPr>
        <p:spPr>
          <a:xfrm flipH="1">
            <a:off x="4186211" y="2814845"/>
            <a:ext cx="767027" cy="796676"/>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ysClr val="window" lastClr="FFFFFF"/>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52" name="矩形 32"/>
          <p:cNvSpPr/>
          <p:nvPr/>
        </p:nvSpPr>
        <p:spPr>
          <a:xfrm>
            <a:off x="3215416" y="5319492"/>
            <a:ext cx="767027" cy="796676"/>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ysClr val="window" lastClr="FFFFFF"/>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
        <p:nvSpPr>
          <p:cNvPr id="53" name="矩形 32"/>
          <p:cNvSpPr/>
          <p:nvPr/>
        </p:nvSpPr>
        <p:spPr>
          <a:xfrm rot="16200000">
            <a:off x="7693712" y="3784023"/>
            <a:ext cx="767027" cy="796676"/>
          </a:xfrm>
          <a:custGeom>
            <a:avLst/>
            <a:gdLst/>
            <a:ahLst/>
            <a:cxnLst/>
            <a:rect l="l" t="t" r="r" b="b"/>
            <a:pathLst>
              <a:path w="1862852" h="1934859">
                <a:moveTo>
                  <a:pt x="895422" y="0"/>
                </a:moveTo>
                <a:lnTo>
                  <a:pt x="1862852" y="967430"/>
                </a:lnTo>
                <a:lnTo>
                  <a:pt x="1830523" y="999758"/>
                </a:lnTo>
                <a:lnTo>
                  <a:pt x="1830523" y="999758"/>
                </a:lnTo>
                <a:lnTo>
                  <a:pt x="895421" y="1934859"/>
                </a:lnTo>
                <a:lnTo>
                  <a:pt x="863093" y="1902531"/>
                </a:lnTo>
                <a:lnTo>
                  <a:pt x="1770654" y="994970"/>
                </a:lnTo>
                <a:lnTo>
                  <a:pt x="0" y="994970"/>
                </a:lnTo>
                <a:lnTo>
                  <a:pt x="0" y="949251"/>
                </a:lnTo>
                <a:lnTo>
                  <a:pt x="1780016" y="949251"/>
                </a:lnTo>
                <a:lnTo>
                  <a:pt x="863094" y="32329"/>
                </a:lnTo>
                <a:close/>
              </a:path>
            </a:pathLst>
          </a:custGeom>
          <a:solidFill>
            <a:sysClr val="window" lastClr="FFFFFF"/>
          </a:solidFill>
          <a:ln w="25400" cap="flat" cmpd="sng" algn="ctr">
            <a:noFill/>
            <a:prstDash val="solid"/>
          </a:ln>
          <a:effectLst/>
        </p:spPr>
        <p:txBody>
          <a:bodyPr rtlCol="0" anchor="ctr"/>
          <a:lstStyle/>
          <a:p>
            <a:pPr marL="0" marR="0" lvl="0" indent="0" algn="ctr" defTabSz="1218565" eaLnBrk="1" fontAlgn="auto" latinLnBrk="0" hangingPunct="1">
              <a:lnSpc>
                <a:spcPct val="100000"/>
              </a:lnSpc>
              <a:spcBef>
                <a:spcPts val="0"/>
              </a:spcBef>
              <a:spcAft>
                <a:spcPts val="0"/>
              </a:spcAft>
              <a:buClrTx/>
              <a:buSzTx/>
              <a:buFontTx/>
              <a:buNone/>
              <a:defRPr/>
            </a:pPr>
            <a:endParaRPr kumimoji="0" lang="zh-CN" altLang="en-US" sz="3200" b="0" i="0" u="none" strike="noStrike" kern="0" cap="none" spc="0" normalizeH="0" baseline="0" noProof="0">
              <a:ln>
                <a:noFill/>
              </a:ln>
              <a:solidFill>
                <a:prstClr val="white"/>
              </a:solidFill>
              <a:effectLst/>
              <a:uLnTx/>
              <a:uFillTx/>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p:cTn id="7" dur="500" fill="hold"/>
                                        <p:tgtEl>
                                          <p:spTgt spid="42"/>
                                        </p:tgtEl>
                                        <p:attrNameLst>
                                          <p:attrName>ppt_w</p:attrName>
                                        </p:attrNameLst>
                                      </p:cBhvr>
                                      <p:tavLst>
                                        <p:tav tm="0">
                                          <p:val>
                                            <p:fltVal val="0"/>
                                          </p:val>
                                        </p:tav>
                                        <p:tav tm="100000">
                                          <p:val>
                                            <p:strVal val="#ppt_w"/>
                                          </p:val>
                                        </p:tav>
                                      </p:tavLst>
                                    </p:anim>
                                    <p:anim calcmode="lin" valueType="num">
                                      <p:cBhvr>
                                        <p:cTn id="8" dur="500" fill="hold"/>
                                        <p:tgtEl>
                                          <p:spTgt spid="42"/>
                                        </p:tgtEl>
                                        <p:attrNameLst>
                                          <p:attrName>ppt_h</p:attrName>
                                        </p:attrNameLst>
                                      </p:cBhvr>
                                      <p:tavLst>
                                        <p:tav tm="0">
                                          <p:val>
                                            <p:fltVal val="0"/>
                                          </p:val>
                                        </p:tav>
                                        <p:tav tm="100000">
                                          <p:val>
                                            <p:strVal val="#ppt_h"/>
                                          </p:val>
                                        </p:tav>
                                      </p:tavLst>
                                    </p:anim>
                                    <p:anim calcmode="lin" valueType="num">
                                      <p:cBhvr>
                                        <p:cTn id="9" dur="500" fill="hold"/>
                                        <p:tgtEl>
                                          <p:spTgt spid="42"/>
                                        </p:tgtEl>
                                        <p:attrNameLst>
                                          <p:attrName>ppt_x</p:attrName>
                                        </p:attrNameLst>
                                      </p:cBhvr>
                                      <p:tavLst>
                                        <p:tav tm="0">
                                          <p:val>
                                            <p:fltVal val="0.5"/>
                                          </p:val>
                                        </p:tav>
                                        <p:tav tm="100000">
                                          <p:val>
                                            <p:strVal val="#ppt_x"/>
                                          </p:val>
                                        </p:tav>
                                      </p:tavLst>
                                    </p:anim>
                                    <p:anim calcmode="lin" valueType="num">
                                      <p:cBhvr>
                                        <p:cTn id="10" dur="500" fill="hold"/>
                                        <p:tgtEl>
                                          <p:spTgt spid="42"/>
                                        </p:tgtEl>
                                        <p:attrNameLst>
                                          <p:attrName>ppt_y</p:attrName>
                                        </p:attrNameLst>
                                      </p:cBhvr>
                                      <p:tavLst>
                                        <p:tav tm="0">
                                          <p:val>
                                            <p:fltVal val="0.5"/>
                                          </p:val>
                                        </p:tav>
                                        <p:tav tm="100000">
                                          <p:val>
                                            <p:strVal val="#ppt_y"/>
                                          </p:val>
                                        </p:tav>
                                      </p:tavLst>
                                    </p:anim>
                                  </p:childTnLst>
                                </p:cTn>
                              </p:par>
                              <p:par>
                                <p:cTn id="11" presetID="49" presetClass="entr" presetSubtype="0" decel="100000" fill="hold" grpId="1" nodeType="with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p:cTn id="13" dur="500" fill="hold"/>
                                        <p:tgtEl>
                                          <p:spTgt spid="42"/>
                                        </p:tgtEl>
                                        <p:attrNameLst>
                                          <p:attrName>ppt_w</p:attrName>
                                        </p:attrNameLst>
                                      </p:cBhvr>
                                      <p:tavLst>
                                        <p:tav tm="0">
                                          <p:val>
                                            <p:fltVal val="0"/>
                                          </p:val>
                                        </p:tav>
                                        <p:tav tm="100000">
                                          <p:val>
                                            <p:strVal val="#ppt_w"/>
                                          </p:val>
                                        </p:tav>
                                      </p:tavLst>
                                    </p:anim>
                                    <p:anim calcmode="lin" valueType="num">
                                      <p:cBhvr>
                                        <p:cTn id="14" dur="500" fill="hold"/>
                                        <p:tgtEl>
                                          <p:spTgt spid="42"/>
                                        </p:tgtEl>
                                        <p:attrNameLst>
                                          <p:attrName>ppt_h</p:attrName>
                                        </p:attrNameLst>
                                      </p:cBhvr>
                                      <p:tavLst>
                                        <p:tav tm="0">
                                          <p:val>
                                            <p:fltVal val="0"/>
                                          </p:val>
                                        </p:tav>
                                        <p:tav tm="100000">
                                          <p:val>
                                            <p:strVal val="#ppt_h"/>
                                          </p:val>
                                        </p:tav>
                                      </p:tavLst>
                                    </p:anim>
                                    <p:anim calcmode="lin" valueType="num">
                                      <p:cBhvr>
                                        <p:cTn id="15" dur="500" fill="hold"/>
                                        <p:tgtEl>
                                          <p:spTgt spid="42"/>
                                        </p:tgtEl>
                                        <p:attrNameLst>
                                          <p:attrName>style.rotation</p:attrName>
                                        </p:attrNameLst>
                                      </p:cBhvr>
                                      <p:tavLst>
                                        <p:tav tm="0">
                                          <p:val>
                                            <p:fltVal val="360"/>
                                          </p:val>
                                        </p:tav>
                                        <p:tav tm="100000">
                                          <p:val>
                                            <p:fltVal val="0"/>
                                          </p:val>
                                        </p:tav>
                                      </p:tavLst>
                                    </p:anim>
                                    <p:animEffect transition="in" filter="fade">
                                      <p:cBhvr>
                                        <p:cTn id="16" dur="500"/>
                                        <p:tgtEl>
                                          <p:spTgt spid="42"/>
                                        </p:tgtEl>
                                      </p:cBhvr>
                                    </p:animEffect>
                                  </p:childTnLst>
                                </p:cTn>
                              </p:par>
                              <p:par>
                                <p:cTn id="17" presetID="23" presetClass="entr" presetSubtype="528" fill="hold" grpId="0" nodeType="with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fltVal val="0"/>
                                          </p:val>
                                        </p:tav>
                                        <p:tav tm="100000">
                                          <p:val>
                                            <p:strVal val="#ppt_w"/>
                                          </p:val>
                                        </p:tav>
                                      </p:tavLst>
                                    </p:anim>
                                    <p:anim calcmode="lin" valueType="num">
                                      <p:cBhvr>
                                        <p:cTn id="20" dur="500" fill="hold"/>
                                        <p:tgtEl>
                                          <p:spTgt spid="43"/>
                                        </p:tgtEl>
                                        <p:attrNameLst>
                                          <p:attrName>ppt_h</p:attrName>
                                        </p:attrNameLst>
                                      </p:cBhvr>
                                      <p:tavLst>
                                        <p:tav tm="0">
                                          <p:val>
                                            <p:fltVal val="0"/>
                                          </p:val>
                                        </p:tav>
                                        <p:tav tm="100000">
                                          <p:val>
                                            <p:strVal val="#ppt_h"/>
                                          </p:val>
                                        </p:tav>
                                      </p:tavLst>
                                    </p:anim>
                                    <p:anim calcmode="lin" valueType="num">
                                      <p:cBhvr>
                                        <p:cTn id="21" dur="500" fill="hold"/>
                                        <p:tgtEl>
                                          <p:spTgt spid="43"/>
                                        </p:tgtEl>
                                        <p:attrNameLst>
                                          <p:attrName>ppt_x</p:attrName>
                                        </p:attrNameLst>
                                      </p:cBhvr>
                                      <p:tavLst>
                                        <p:tav tm="0">
                                          <p:val>
                                            <p:fltVal val="0.5"/>
                                          </p:val>
                                        </p:tav>
                                        <p:tav tm="100000">
                                          <p:val>
                                            <p:strVal val="#ppt_x"/>
                                          </p:val>
                                        </p:tav>
                                      </p:tavLst>
                                    </p:anim>
                                    <p:anim calcmode="lin" valueType="num">
                                      <p:cBhvr>
                                        <p:cTn id="22" dur="500" fill="hold"/>
                                        <p:tgtEl>
                                          <p:spTgt spid="43"/>
                                        </p:tgtEl>
                                        <p:attrNameLst>
                                          <p:attrName>ppt_y</p:attrName>
                                        </p:attrNameLst>
                                      </p:cBhvr>
                                      <p:tavLst>
                                        <p:tav tm="0">
                                          <p:val>
                                            <p:fltVal val="0.5"/>
                                          </p:val>
                                        </p:tav>
                                        <p:tav tm="100000">
                                          <p:val>
                                            <p:strVal val="#ppt_y"/>
                                          </p:val>
                                        </p:tav>
                                      </p:tavLst>
                                    </p:anim>
                                  </p:childTnLst>
                                </p:cTn>
                              </p:par>
                              <p:par>
                                <p:cTn id="23" presetID="49" presetClass="entr" presetSubtype="0" decel="100000" fill="hold" grpId="1" nodeType="withEffect">
                                  <p:stCondLst>
                                    <p:cond delay="0"/>
                                  </p:stCondLst>
                                  <p:childTnLst>
                                    <p:set>
                                      <p:cBhvr>
                                        <p:cTn id="24" dur="1" fill="hold">
                                          <p:stCondLst>
                                            <p:cond delay="0"/>
                                          </p:stCondLst>
                                        </p:cTn>
                                        <p:tgtEl>
                                          <p:spTgt spid="43"/>
                                        </p:tgtEl>
                                        <p:attrNameLst>
                                          <p:attrName>style.visibility</p:attrName>
                                        </p:attrNameLst>
                                      </p:cBhvr>
                                      <p:to>
                                        <p:strVal val="visible"/>
                                      </p:to>
                                    </p:set>
                                    <p:anim calcmode="lin" valueType="num">
                                      <p:cBhvr>
                                        <p:cTn id="25" dur="500" fill="hold"/>
                                        <p:tgtEl>
                                          <p:spTgt spid="43"/>
                                        </p:tgtEl>
                                        <p:attrNameLst>
                                          <p:attrName>ppt_w</p:attrName>
                                        </p:attrNameLst>
                                      </p:cBhvr>
                                      <p:tavLst>
                                        <p:tav tm="0">
                                          <p:val>
                                            <p:fltVal val="0"/>
                                          </p:val>
                                        </p:tav>
                                        <p:tav tm="100000">
                                          <p:val>
                                            <p:strVal val="#ppt_w"/>
                                          </p:val>
                                        </p:tav>
                                      </p:tavLst>
                                    </p:anim>
                                    <p:anim calcmode="lin" valueType="num">
                                      <p:cBhvr>
                                        <p:cTn id="26" dur="500" fill="hold"/>
                                        <p:tgtEl>
                                          <p:spTgt spid="43"/>
                                        </p:tgtEl>
                                        <p:attrNameLst>
                                          <p:attrName>ppt_h</p:attrName>
                                        </p:attrNameLst>
                                      </p:cBhvr>
                                      <p:tavLst>
                                        <p:tav tm="0">
                                          <p:val>
                                            <p:fltVal val="0"/>
                                          </p:val>
                                        </p:tav>
                                        <p:tav tm="100000">
                                          <p:val>
                                            <p:strVal val="#ppt_h"/>
                                          </p:val>
                                        </p:tav>
                                      </p:tavLst>
                                    </p:anim>
                                    <p:anim calcmode="lin" valueType="num">
                                      <p:cBhvr>
                                        <p:cTn id="27" dur="500" fill="hold"/>
                                        <p:tgtEl>
                                          <p:spTgt spid="43"/>
                                        </p:tgtEl>
                                        <p:attrNameLst>
                                          <p:attrName>style.rotation</p:attrName>
                                        </p:attrNameLst>
                                      </p:cBhvr>
                                      <p:tavLst>
                                        <p:tav tm="0">
                                          <p:val>
                                            <p:fltVal val="360"/>
                                          </p:val>
                                        </p:tav>
                                        <p:tav tm="100000">
                                          <p:val>
                                            <p:fltVal val="0"/>
                                          </p:val>
                                        </p:tav>
                                      </p:tavLst>
                                    </p:anim>
                                    <p:animEffect transition="in" filter="fade">
                                      <p:cBhvr>
                                        <p:cTn id="28" dur="500"/>
                                        <p:tgtEl>
                                          <p:spTgt spid="43"/>
                                        </p:tgtEl>
                                      </p:cBhvr>
                                    </p:animEffect>
                                  </p:childTnLst>
                                </p:cTn>
                              </p:par>
                              <p:par>
                                <p:cTn id="29" presetID="23" presetClass="entr" presetSubtype="52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p:cTn id="31" dur="500" fill="hold"/>
                                        <p:tgtEl>
                                          <p:spTgt spid="44"/>
                                        </p:tgtEl>
                                        <p:attrNameLst>
                                          <p:attrName>ppt_w</p:attrName>
                                        </p:attrNameLst>
                                      </p:cBhvr>
                                      <p:tavLst>
                                        <p:tav tm="0">
                                          <p:val>
                                            <p:fltVal val="0"/>
                                          </p:val>
                                        </p:tav>
                                        <p:tav tm="100000">
                                          <p:val>
                                            <p:strVal val="#ppt_w"/>
                                          </p:val>
                                        </p:tav>
                                      </p:tavLst>
                                    </p:anim>
                                    <p:anim calcmode="lin" valueType="num">
                                      <p:cBhvr>
                                        <p:cTn id="32" dur="500" fill="hold"/>
                                        <p:tgtEl>
                                          <p:spTgt spid="44"/>
                                        </p:tgtEl>
                                        <p:attrNameLst>
                                          <p:attrName>ppt_h</p:attrName>
                                        </p:attrNameLst>
                                      </p:cBhvr>
                                      <p:tavLst>
                                        <p:tav tm="0">
                                          <p:val>
                                            <p:fltVal val="0"/>
                                          </p:val>
                                        </p:tav>
                                        <p:tav tm="100000">
                                          <p:val>
                                            <p:strVal val="#ppt_h"/>
                                          </p:val>
                                        </p:tav>
                                      </p:tavLst>
                                    </p:anim>
                                    <p:anim calcmode="lin" valueType="num">
                                      <p:cBhvr>
                                        <p:cTn id="33" dur="500" fill="hold"/>
                                        <p:tgtEl>
                                          <p:spTgt spid="44"/>
                                        </p:tgtEl>
                                        <p:attrNameLst>
                                          <p:attrName>ppt_x</p:attrName>
                                        </p:attrNameLst>
                                      </p:cBhvr>
                                      <p:tavLst>
                                        <p:tav tm="0">
                                          <p:val>
                                            <p:fltVal val="0.5"/>
                                          </p:val>
                                        </p:tav>
                                        <p:tav tm="100000">
                                          <p:val>
                                            <p:strVal val="#ppt_x"/>
                                          </p:val>
                                        </p:tav>
                                      </p:tavLst>
                                    </p:anim>
                                    <p:anim calcmode="lin" valueType="num">
                                      <p:cBhvr>
                                        <p:cTn id="34" dur="500" fill="hold"/>
                                        <p:tgtEl>
                                          <p:spTgt spid="44"/>
                                        </p:tgtEl>
                                        <p:attrNameLst>
                                          <p:attrName>ppt_y</p:attrName>
                                        </p:attrNameLst>
                                      </p:cBhvr>
                                      <p:tavLst>
                                        <p:tav tm="0">
                                          <p:val>
                                            <p:fltVal val="0.5"/>
                                          </p:val>
                                        </p:tav>
                                        <p:tav tm="100000">
                                          <p:val>
                                            <p:strVal val="#ppt_y"/>
                                          </p:val>
                                        </p:tav>
                                      </p:tavLst>
                                    </p:anim>
                                  </p:childTnLst>
                                </p:cTn>
                              </p:par>
                              <p:par>
                                <p:cTn id="35" presetID="49" presetClass="entr" presetSubtype="0" decel="100000" fill="hold" grpId="1"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 calcmode="lin" valueType="num">
                                      <p:cBhvr>
                                        <p:cTn id="39" dur="500" fill="hold"/>
                                        <p:tgtEl>
                                          <p:spTgt spid="44"/>
                                        </p:tgtEl>
                                        <p:attrNameLst>
                                          <p:attrName>style.rotation</p:attrName>
                                        </p:attrNameLst>
                                      </p:cBhvr>
                                      <p:tavLst>
                                        <p:tav tm="0">
                                          <p:val>
                                            <p:fltVal val="360"/>
                                          </p:val>
                                        </p:tav>
                                        <p:tav tm="100000">
                                          <p:val>
                                            <p:fltVal val="0"/>
                                          </p:val>
                                        </p:tav>
                                      </p:tavLst>
                                    </p:anim>
                                    <p:animEffect transition="in" filter="fade">
                                      <p:cBhvr>
                                        <p:cTn id="40" dur="500"/>
                                        <p:tgtEl>
                                          <p:spTgt spid="44"/>
                                        </p:tgtEl>
                                      </p:cBhvr>
                                    </p:animEffect>
                                  </p:childTnLst>
                                </p:cTn>
                              </p:par>
                              <p:par>
                                <p:cTn id="41" presetID="23" presetClass="entr" presetSubtype="528"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 calcmode="lin" valueType="num">
                                      <p:cBhvr>
                                        <p:cTn id="43" dur="500" fill="hold"/>
                                        <p:tgtEl>
                                          <p:spTgt spid="45"/>
                                        </p:tgtEl>
                                        <p:attrNameLst>
                                          <p:attrName>ppt_w</p:attrName>
                                        </p:attrNameLst>
                                      </p:cBhvr>
                                      <p:tavLst>
                                        <p:tav tm="0">
                                          <p:val>
                                            <p:fltVal val="0"/>
                                          </p:val>
                                        </p:tav>
                                        <p:tav tm="100000">
                                          <p:val>
                                            <p:strVal val="#ppt_w"/>
                                          </p:val>
                                        </p:tav>
                                      </p:tavLst>
                                    </p:anim>
                                    <p:anim calcmode="lin" valueType="num">
                                      <p:cBhvr>
                                        <p:cTn id="44" dur="500" fill="hold"/>
                                        <p:tgtEl>
                                          <p:spTgt spid="45"/>
                                        </p:tgtEl>
                                        <p:attrNameLst>
                                          <p:attrName>ppt_h</p:attrName>
                                        </p:attrNameLst>
                                      </p:cBhvr>
                                      <p:tavLst>
                                        <p:tav tm="0">
                                          <p:val>
                                            <p:fltVal val="0"/>
                                          </p:val>
                                        </p:tav>
                                        <p:tav tm="100000">
                                          <p:val>
                                            <p:strVal val="#ppt_h"/>
                                          </p:val>
                                        </p:tav>
                                      </p:tavLst>
                                    </p:anim>
                                    <p:anim calcmode="lin" valueType="num">
                                      <p:cBhvr>
                                        <p:cTn id="45" dur="500" fill="hold"/>
                                        <p:tgtEl>
                                          <p:spTgt spid="45"/>
                                        </p:tgtEl>
                                        <p:attrNameLst>
                                          <p:attrName>ppt_x</p:attrName>
                                        </p:attrNameLst>
                                      </p:cBhvr>
                                      <p:tavLst>
                                        <p:tav tm="0">
                                          <p:val>
                                            <p:fltVal val="0.5"/>
                                          </p:val>
                                        </p:tav>
                                        <p:tav tm="100000">
                                          <p:val>
                                            <p:strVal val="#ppt_x"/>
                                          </p:val>
                                        </p:tav>
                                      </p:tavLst>
                                    </p:anim>
                                    <p:anim calcmode="lin" valueType="num">
                                      <p:cBhvr>
                                        <p:cTn id="46" dur="500" fill="hold"/>
                                        <p:tgtEl>
                                          <p:spTgt spid="45"/>
                                        </p:tgtEl>
                                        <p:attrNameLst>
                                          <p:attrName>ppt_y</p:attrName>
                                        </p:attrNameLst>
                                      </p:cBhvr>
                                      <p:tavLst>
                                        <p:tav tm="0">
                                          <p:val>
                                            <p:fltVal val="0.5"/>
                                          </p:val>
                                        </p:tav>
                                        <p:tav tm="100000">
                                          <p:val>
                                            <p:strVal val="#ppt_y"/>
                                          </p:val>
                                        </p:tav>
                                      </p:tavLst>
                                    </p:anim>
                                  </p:childTnLst>
                                </p:cTn>
                              </p:par>
                              <p:par>
                                <p:cTn id="47" presetID="49" presetClass="entr" presetSubtype="0" decel="100000" fill="hold" grpId="1" nodeType="withEffect">
                                  <p:stCondLst>
                                    <p:cond delay="0"/>
                                  </p:stCondLst>
                                  <p:childTnLst>
                                    <p:set>
                                      <p:cBhvr>
                                        <p:cTn id="48" dur="1" fill="hold">
                                          <p:stCondLst>
                                            <p:cond delay="0"/>
                                          </p:stCondLst>
                                        </p:cTn>
                                        <p:tgtEl>
                                          <p:spTgt spid="45"/>
                                        </p:tgtEl>
                                        <p:attrNameLst>
                                          <p:attrName>style.visibility</p:attrName>
                                        </p:attrNameLst>
                                      </p:cBhvr>
                                      <p:to>
                                        <p:strVal val="visible"/>
                                      </p:to>
                                    </p:set>
                                    <p:anim calcmode="lin" valueType="num">
                                      <p:cBhvr>
                                        <p:cTn id="49" dur="500" fill="hold"/>
                                        <p:tgtEl>
                                          <p:spTgt spid="45"/>
                                        </p:tgtEl>
                                        <p:attrNameLst>
                                          <p:attrName>ppt_w</p:attrName>
                                        </p:attrNameLst>
                                      </p:cBhvr>
                                      <p:tavLst>
                                        <p:tav tm="0">
                                          <p:val>
                                            <p:fltVal val="0"/>
                                          </p:val>
                                        </p:tav>
                                        <p:tav tm="100000">
                                          <p:val>
                                            <p:strVal val="#ppt_w"/>
                                          </p:val>
                                        </p:tav>
                                      </p:tavLst>
                                    </p:anim>
                                    <p:anim calcmode="lin" valueType="num">
                                      <p:cBhvr>
                                        <p:cTn id="50" dur="500" fill="hold"/>
                                        <p:tgtEl>
                                          <p:spTgt spid="45"/>
                                        </p:tgtEl>
                                        <p:attrNameLst>
                                          <p:attrName>ppt_h</p:attrName>
                                        </p:attrNameLst>
                                      </p:cBhvr>
                                      <p:tavLst>
                                        <p:tav tm="0">
                                          <p:val>
                                            <p:fltVal val="0"/>
                                          </p:val>
                                        </p:tav>
                                        <p:tav tm="100000">
                                          <p:val>
                                            <p:strVal val="#ppt_h"/>
                                          </p:val>
                                        </p:tav>
                                      </p:tavLst>
                                    </p:anim>
                                    <p:anim calcmode="lin" valueType="num">
                                      <p:cBhvr>
                                        <p:cTn id="51" dur="500" fill="hold"/>
                                        <p:tgtEl>
                                          <p:spTgt spid="45"/>
                                        </p:tgtEl>
                                        <p:attrNameLst>
                                          <p:attrName>style.rotation</p:attrName>
                                        </p:attrNameLst>
                                      </p:cBhvr>
                                      <p:tavLst>
                                        <p:tav tm="0">
                                          <p:val>
                                            <p:fltVal val="360"/>
                                          </p:val>
                                        </p:tav>
                                        <p:tav tm="100000">
                                          <p:val>
                                            <p:fltVal val="0"/>
                                          </p:val>
                                        </p:tav>
                                      </p:tavLst>
                                    </p:anim>
                                    <p:animEffect transition="in" filter="fade">
                                      <p:cBhvr>
                                        <p:cTn id="52" dur="500"/>
                                        <p:tgtEl>
                                          <p:spTgt spid="45"/>
                                        </p:tgtEl>
                                      </p:cBhvr>
                                    </p:animEffect>
                                  </p:childTnLst>
                                </p:cTn>
                              </p:par>
                              <p:par>
                                <p:cTn id="53" presetID="23" presetClass="entr" presetSubtype="52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500" fill="hold"/>
                                        <p:tgtEl>
                                          <p:spTgt spid="46"/>
                                        </p:tgtEl>
                                        <p:attrNameLst>
                                          <p:attrName>ppt_w</p:attrName>
                                        </p:attrNameLst>
                                      </p:cBhvr>
                                      <p:tavLst>
                                        <p:tav tm="0">
                                          <p:val>
                                            <p:fltVal val="0"/>
                                          </p:val>
                                        </p:tav>
                                        <p:tav tm="100000">
                                          <p:val>
                                            <p:strVal val="#ppt_w"/>
                                          </p:val>
                                        </p:tav>
                                      </p:tavLst>
                                    </p:anim>
                                    <p:anim calcmode="lin" valueType="num">
                                      <p:cBhvr>
                                        <p:cTn id="56" dur="500" fill="hold"/>
                                        <p:tgtEl>
                                          <p:spTgt spid="46"/>
                                        </p:tgtEl>
                                        <p:attrNameLst>
                                          <p:attrName>ppt_h</p:attrName>
                                        </p:attrNameLst>
                                      </p:cBhvr>
                                      <p:tavLst>
                                        <p:tav tm="0">
                                          <p:val>
                                            <p:fltVal val="0"/>
                                          </p:val>
                                        </p:tav>
                                        <p:tav tm="100000">
                                          <p:val>
                                            <p:strVal val="#ppt_h"/>
                                          </p:val>
                                        </p:tav>
                                      </p:tavLst>
                                    </p:anim>
                                    <p:anim calcmode="lin" valueType="num">
                                      <p:cBhvr>
                                        <p:cTn id="57" dur="500" fill="hold"/>
                                        <p:tgtEl>
                                          <p:spTgt spid="46"/>
                                        </p:tgtEl>
                                        <p:attrNameLst>
                                          <p:attrName>ppt_x</p:attrName>
                                        </p:attrNameLst>
                                      </p:cBhvr>
                                      <p:tavLst>
                                        <p:tav tm="0">
                                          <p:val>
                                            <p:fltVal val="0.5"/>
                                          </p:val>
                                        </p:tav>
                                        <p:tav tm="100000">
                                          <p:val>
                                            <p:strVal val="#ppt_x"/>
                                          </p:val>
                                        </p:tav>
                                      </p:tavLst>
                                    </p:anim>
                                    <p:anim calcmode="lin" valueType="num">
                                      <p:cBhvr>
                                        <p:cTn id="58" dur="500" fill="hold"/>
                                        <p:tgtEl>
                                          <p:spTgt spid="46"/>
                                        </p:tgtEl>
                                        <p:attrNameLst>
                                          <p:attrName>ppt_y</p:attrName>
                                        </p:attrNameLst>
                                      </p:cBhvr>
                                      <p:tavLst>
                                        <p:tav tm="0">
                                          <p:val>
                                            <p:fltVal val="0.5"/>
                                          </p:val>
                                        </p:tav>
                                        <p:tav tm="100000">
                                          <p:val>
                                            <p:strVal val="#ppt_y"/>
                                          </p:val>
                                        </p:tav>
                                      </p:tavLst>
                                    </p:anim>
                                  </p:childTnLst>
                                </p:cTn>
                              </p:par>
                              <p:par>
                                <p:cTn id="59" presetID="49" presetClass="entr" presetSubtype="0" decel="100000" fill="hold" grpId="1" nodeType="withEffect">
                                  <p:stCondLst>
                                    <p:cond delay="0"/>
                                  </p:stCondLst>
                                  <p:childTnLst>
                                    <p:set>
                                      <p:cBhvr>
                                        <p:cTn id="60" dur="1" fill="hold">
                                          <p:stCondLst>
                                            <p:cond delay="0"/>
                                          </p:stCondLst>
                                        </p:cTn>
                                        <p:tgtEl>
                                          <p:spTgt spid="46"/>
                                        </p:tgtEl>
                                        <p:attrNameLst>
                                          <p:attrName>style.visibility</p:attrName>
                                        </p:attrNameLst>
                                      </p:cBhvr>
                                      <p:to>
                                        <p:strVal val="visible"/>
                                      </p:to>
                                    </p:set>
                                    <p:anim calcmode="lin" valueType="num">
                                      <p:cBhvr>
                                        <p:cTn id="61" dur="500" fill="hold"/>
                                        <p:tgtEl>
                                          <p:spTgt spid="46"/>
                                        </p:tgtEl>
                                        <p:attrNameLst>
                                          <p:attrName>ppt_w</p:attrName>
                                        </p:attrNameLst>
                                      </p:cBhvr>
                                      <p:tavLst>
                                        <p:tav tm="0">
                                          <p:val>
                                            <p:fltVal val="0"/>
                                          </p:val>
                                        </p:tav>
                                        <p:tav tm="100000">
                                          <p:val>
                                            <p:strVal val="#ppt_w"/>
                                          </p:val>
                                        </p:tav>
                                      </p:tavLst>
                                    </p:anim>
                                    <p:anim calcmode="lin" valueType="num">
                                      <p:cBhvr>
                                        <p:cTn id="62" dur="500" fill="hold"/>
                                        <p:tgtEl>
                                          <p:spTgt spid="46"/>
                                        </p:tgtEl>
                                        <p:attrNameLst>
                                          <p:attrName>ppt_h</p:attrName>
                                        </p:attrNameLst>
                                      </p:cBhvr>
                                      <p:tavLst>
                                        <p:tav tm="0">
                                          <p:val>
                                            <p:fltVal val="0"/>
                                          </p:val>
                                        </p:tav>
                                        <p:tav tm="100000">
                                          <p:val>
                                            <p:strVal val="#ppt_h"/>
                                          </p:val>
                                        </p:tav>
                                      </p:tavLst>
                                    </p:anim>
                                    <p:anim calcmode="lin" valueType="num">
                                      <p:cBhvr>
                                        <p:cTn id="63" dur="500" fill="hold"/>
                                        <p:tgtEl>
                                          <p:spTgt spid="46"/>
                                        </p:tgtEl>
                                        <p:attrNameLst>
                                          <p:attrName>style.rotation</p:attrName>
                                        </p:attrNameLst>
                                      </p:cBhvr>
                                      <p:tavLst>
                                        <p:tav tm="0">
                                          <p:val>
                                            <p:fltVal val="360"/>
                                          </p:val>
                                        </p:tav>
                                        <p:tav tm="100000">
                                          <p:val>
                                            <p:fltVal val="0"/>
                                          </p:val>
                                        </p:tav>
                                      </p:tavLst>
                                    </p:anim>
                                    <p:animEffect transition="in" filter="fade">
                                      <p:cBhvr>
                                        <p:cTn id="64" dur="500"/>
                                        <p:tgtEl>
                                          <p:spTgt spid="46"/>
                                        </p:tgtEl>
                                      </p:cBhvr>
                                    </p:animEffect>
                                  </p:childTnLst>
                                </p:cTn>
                              </p:par>
                              <p:par>
                                <p:cTn id="65" presetID="23" presetClass="entr" presetSubtype="528"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 calcmode="lin" valueType="num">
                                      <p:cBhvr>
                                        <p:cTn id="67" dur="500" fill="hold"/>
                                        <p:tgtEl>
                                          <p:spTgt spid="47"/>
                                        </p:tgtEl>
                                        <p:attrNameLst>
                                          <p:attrName>ppt_w</p:attrName>
                                        </p:attrNameLst>
                                      </p:cBhvr>
                                      <p:tavLst>
                                        <p:tav tm="0">
                                          <p:val>
                                            <p:fltVal val="0"/>
                                          </p:val>
                                        </p:tav>
                                        <p:tav tm="100000">
                                          <p:val>
                                            <p:strVal val="#ppt_w"/>
                                          </p:val>
                                        </p:tav>
                                      </p:tavLst>
                                    </p:anim>
                                    <p:anim calcmode="lin" valueType="num">
                                      <p:cBhvr>
                                        <p:cTn id="68" dur="500" fill="hold"/>
                                        <p:tgtEl>
                                          <p:spTgt spid="47"/>
                                        </p:tgtEl>
                                        <p:attrNameLst>
                                          <p:attrName>ppt_h</p:attrName>
                                        </p:attrNameLst>
                                      </p:cBhvr>
                                      <p:tavLst>
                                        <p:tav tm="0">
                                          <p:val>
                                            <p:fltVal val="0"/>
                                          </p:val>
                                        </p:tav>
                                        <p:tav tm="100000">
                                          <p:val>
                                            <p:strVal val="#ppt_h"/>
                                          </p:val>
                                        </p:tav>
                                      </p:tavLst>
                                    </p:anim>
                                    <p:anim calcmode="lin" valueType="num">
                                      <p:cBhvr>
                                        <p:cTn id="69" dur="500" fill="hold"/>
                                        <p:tgtEl>
                                          <p:spTgt spid="47"/>
                                        </p:tgtEl>
                                        <p:attrNameLst>
                                          <p:attrName>ppt_x</p:attrName>
                                        </p:attrNameLst>
                                      </p:cBhvr>
                                      <p:tavLst>
                                        <p:tav tm="0">
                                          <p:val>
                                            <p:fltVal val="0.5"/>
                                          </p:val>
                                        </p:tav>
                                        <p:tav tm="100000">
                                          <p:val>
                                            <p:strVal val="#ppt_x"/>
                                          </p:val>
                                        </p:tav>
                                      </p:tavLst>
                                    </p:anim>
                                    <p:anim calcmode="lin" valueType="num">
                                      <p:cBhvr>
                                        <p:cTn id="70" dur="500" fill="hold"/>
                                        <p:tgtEl>
                                          <p:spTgt spid="47"/>
                                        </p:tgtEl>
                                        <p:attrNameLst>
                                          <p:attrName>ppt_y</p:attrName>
                                        </p:attrNameLst>
                                      </p:cBhvr>
                                      <p:tavLst>
                                        <p:tav tm="0">
                                          <p:val>
                                            <p:fltVal val="0.5"/>
                                          </p:val>
                                        </p:tav>
                                        <p:tav tm="100000">
                                          <p:val>
                                            <p:strVal val="#ppt_y"/>
                                          </p:val>
                                        </p:tav>
                                      </p:tavLst>
                                    </p:anim>
                                  </p:childTnLst>
                                </p:cTn>
                              </p:par>
                              <p:par>
                                <p:cTn id="71" presetID="49" presetClass="entr" presetSubtype="0" decel="100000" fill="hold" grpId="1" nodeType="withEffect">
                                  <p:stCondLst>
                                    <p:cond delay="0"/>
                                  </p:stCondLst>
                                  <p:childTnLst>
                                    <p:set>
                                      <p:cBhvr>
                                        <p:cTn id="72" dur="1" fill="hold">
                                          <p:stCondLst>
                                            <p:cond delay="0"/>
                                          </p:stCondLst>
                                        </p:cTn>
                                        <p:tgtEl>
                                          <p:spTgt spid="47"/>
                                        </p:tgtEl>
                                        <p:attrNameLst>
                                          <p:attrName>style.visibility</p:attrName>
                                        </p:attrNameLst>
                                      </p:cBhvr>
                                      <p:to>
                                        <p:strVal val="visible"/>
                                      </p:to>
                                    </p:set>
                                    <p:anim calcmode="lin" valueType="num">
                                      <p:cBhvr>
                                        <p:cTn id="73" dur="500" fill="hold"/>
                                        <p:tgtEl>
                                          <p:spTgt spid="47"/>
                                        </p:tgtEl>
                                        <p:attrNameLst>
                                          <p:attrName>ppt_w</p:attrName>
                                        </p:attrNameLst>
                                      </p:cBhvr>
                                      <p:tavLst>
                                        <p:tav tm="0">
                                          <p:val>
                                            <p:fltVal val="0"/>
                                          </p:val>
                                        </p:tav>
                                        <p:tav tm="100000">
                                          <p:val>
                                            <p:strVal val="#ppt_w"/>
                                          </p:val>
                                        </p:tav>
                                      </p:tavLst>
                                    </p:anim>
                                    <p:anim calcmode="lin" valueType="num">
                                      <p:cBhvr>
                                        <p:cTn id="74" dur="500" fill="hold"/>
                                        <p:tgtEl>
                                          <p:spTgt spid="47"/>
                                        </p:tgtEl>
                                        <p:attrNameLst>
                                          <p:attrName>ppt_h</p:attrName>
                                        </p:attrNameLst>
                                      </p:cBhvr>
                                      <p:tavLst>
                                        <p:tav tm="0">
                                          <p:val>
                                            <p:fltVal val="0"/>
                                          </p:val>
                                        </p:tav>
                                        <p:tav tm="100000">
                                          <p:val>
                                            <p:strVal val="#ppt_h"/>
                                          </p:val>
                                        </p:tav>
                                      </p:tavLst>
                                    </p:anim>
                                    <p:anim calcmode="lin" valueType="num">
                                      <p:cBhvr>
                                        <p:cTn id="75" dur="500" fill="hold"/>
                                        <p:tgtEl>
                                          <p:spTgt spid="47"/>
                                        </p:tgtEl>
                                        <p:attrNameLst>
                                          <p:attrName>style.rotation</p:attrName>
                                        </p:attrNameLst>
                                      </p:cBhvr>
                                      <p:tavLst>
                                        <p:tav tm="0">
                                          <p:val>
                                            <p:fltVal val="360"/>
                                          </p:val>
                                        </p:tav>
                                        <p:tav tm="100000">
                                          <p:val>
                                            <p:fltVal val="0"/>
                                          </p:val>
                                        </p:tav>
                                      </p:tavLst>
                                    </p:anim>
                                    <p:animEffect transition="in" filter="fade">
                                      <p:cBhvr>
                                        <p:cTn id="76" dur="500"/>
                                        <p:tgtEl>
                                          <p:spTgt spid="47"/>
                                        </p:tgtEl>
                                      </p:cBhvr>
                                    </p:animEffect>
                                  </p:childTnLst>
                                </p:cTn>
                              </p:par>
                            </p:childTnLst>
                          </p:cTn>
                        </p:par>
                        <p:par>
                          <p:cTn id="77" fill="hold">
                            <p:stCondLst>
                              <p:cond delay="500"/>
                            </p:stCondLst>
                            <p:childTnLst>
                              <p:par>
                                <p:cTn id="78" presetID="2" presetClass="entr" presetSubtype="2" fill="hold" grpId="0" nodeType="afterEffect">
                                  <p:stCondLst>
                                    <p:cond delay="0"/>
                                  </p:stCondLst>
                                  <p:childTnLst>
                                    <p:set>
                                      <p:cBhvr>
                                        <p:cTn id="79" dur="1" fill="hold">
                                          <p:stCondLst>
                                            <p:cond delay="0"/>
                                          </p:stCondLst>
                                        </p:cTn>
                                        <p:tgtEl>
                                          <p:spTgt spid="48"/>
                                        </p:tgtEl>
                                        <p:attrNameLst>
                                          <p:attrName>style.visibility</p:attrName>
                                        </p:attrNameLst>
                                      </p:cBhvr>
                                      <p:to>
                                        <p:strVal val="visible"/>
                                      </p:to>
                                    </p:set>
                                    <p:anim calcmode="lin" valueType="num">
                                      <p:cBhvr additive="base">
                                        <p:cTn id="80" dur="500" fill="hold"/>
                                        <p:tgtEl>
                                          <p:spTgt spid="48"/>
                                        </p:tgtEl>
                                        <p:attrNameLst>
                                          <p:attrName>ppt_x</p:attrName>
                                        </p:attrNameLst>
                                      </p:cBhvr>
                                      <p:tavLst>
                                        <p:tav tm="0">
                                          <p:val>
                                            <p:strVal val="1+#ppt_w/2"/>
                                          </p:val>
                                        </p:tav>
                                        <p:tav tm="100000">
                                          <p:val>
                                            <p:strVal val="#ppt_x"/>
                                          </p:val>
                                        </p:tav>
                                      </p:tavLst>
                                    </p:anim>
                                    <p:anim calcmode="lin" valueType="num">
                                      <p:cBhvr additive="base">
                                        <p:cTn id="81" dur="500" fill="hold"/>
                                        <p:tgtEl>
                                          <p:spTgt spid="48"/>
                                        </p:tgtEl>
                                        <p:attrNameLst>
                                          <p:attrName>ppt_y</p:attrName>
                                        </p:attrNameLst>
                                      </p:cBhvr>
                                      <p:tavLst>
                                        <p:tav tm="0">
                                          <p:val>
                                            <p:strVal val="#ppt_y"/>
                                          </p:val>
                                        </p:tav>
                                        <p:tav tm="100000">
                                          <p:val>
                                            <p:strVal val="#ppt_y"/>
                                          </p:val>
                                        </p:tav>
                                      </p:tavLst>
                                    </p:anim>
                                  </p:childTnLst>
                                </p:cTn>
                              </p:par>
                            </p:childTnLst>
                          </p:cTn>
                        </p:par>
                        <p:par>
                          <p:cTn id="82" fill="hold">
                            <p:stCondLst>
                              <p:cond delay="1000"/>
                            </p:stCondLst>
                            <p:childTnLst>
                              <p:par>
                                <p:cTn id="83" presetID="12" presetClass="entr" presetSubtype="2" fill="hold" grpId="0" nodeType="afterEffect">
                                  <p:stCondLst>
                                    <p:cond delay="0"/>
                                  </p:stCondLst>
                                  <p:childTnLst>
                                    <p:set>
                                      <p:cBhvr>
                                        <p:cTn id="84" dur="1" fill="hold">
                                          <p:stCondLst>
                                            <p:cond delay="0"/>
                                          </p:stCondLst>
                                        </p:cTn>
                                        <p:tgtEl>
                                          <p:spTgt spid="51"/>
                                        </p:tgtEl>
                                        <p:attrNameLst>
                                          <p:attrName>style.visibility</p:attrName>
                                        </p:attrNameLst>
                                      </p:cBhvr>
                                      <p:to>
                                        <p:strVal val="visible"/>
                                      </p:to>
                                    </p:set>
                                    <p:anim calcmode="lin" valueType="num">
                                      <p:cBhvr additive="base">
                                        <p:cTn id="85" dur="1000"/>
                                        <p:tgtEl>
                                          <p:spTgt spid="51"/>
                                        </p:tgtEl>
                                        <p:attrNameLst>
                                          <p:attrName>ppt_x</p:attrName>
                                        </p:attrNameLst>
                                      </p:cBhvr>
                                      <p:tavLst>
                                        <p:tav tm="0">
                                          <p:val>
                                            <p:strVal val="#ppt_x+#ppt_w*1.125000"/>
                                          </p:val>
                                        </p:tav>
                                        <p:tav tm="100000">
                                          <p:val>
                                            <p:strVal val="#ppt_x"/>
                                          </p:val>
                                        </p:tav>
                                      </p:tavLst>
                                    </p:anim>
                                    <p:animEffect transition="in" filter="wipe(left)">
                                      <p:cBhvr>
                                        <p:cTn id="86" dur="1000"/>
                                        <p:tgtEl>
                                          <p:spTgt spid="51"/>
                                        </p:tgtEl>
                                      </p:cBhvr>
                                    </p:animEffect>
                                  </p:childTnLst>
                                </p:cTn>
                              </p:par>
                            </p:childTnLst>
                          </p:cTn>
                        </p:par>
                        <p:par>
                          <p:cTn id="87" fill="hold">
                            <p:stCondLst>
                              <p:cond delay="2000"/>
                            </p:stCondLst>
                            <p:childTnLst>
                              <p:par>
                                <p:cTn id="88" presetID="2" presetClass="entr" presetSubtype="2" fill="hold" grpId="0" nodeType="afterEffect">
                                  <p:stCondLst>
                                    <p:cond delay="0"/>
                                  </p:stCondLst>
                                  <p:childTnLst>
                                    <p:set>
                                      <p:cBhvr>
                                        <p:cTn id="89" dur="1" fill="hold">
                                          <p:stCondLst>
                                            <p:cond delay="0"/>
                                          </p:stCondLst>
                                        </p:cTn>
                                        <p:tgtEl>
                                          <p:spTgt spid="49"/>
                                        </p:tgtEl>
                                        <p:attrNameLst>
                                          <p:attrName>style.visibility</p:attrName>
                                        </p:attrNameLst>
                                      </p:cBhvr>
                                      <p:to>
                                        <p:strVal val="visible"/>
                                      </p:to>
                                    </p:set>
                                    <p:anim calcmode="lin" valueType="num">
                                      <p:cBhvr additive="base">
                                        <p:cTn id="90" dur="500" fill="hold"/>
                                        <p:tgtEl>
                                          <p:spTgt spid="49"/>
                                        </p:tgtEl>
                                        <p:attrNameLst>
                                          <p:attrName>ppt_x</p:attrName>
                                        </p:attrNameLst>
                                      </p:cBhvr>
                                      <p:tavLst>
                                        <p:tav tm="0">
                                          <p:val>
                                            <p:strVal val="1+#ppt_w/2"/>
                                          </p:val>
                                        </p:tav>
                                        <p:tav tm="100000">
                                          <p:val>
                                            <p:strVal val="#ppt_x"/>
                                          </p:val>
                                        </p:tav>
                                      </p:tavLst>
                                    </p:anim>
                                    <p:anim calcmode="lin" valueType="num">
                                      <p:cBhvr additive="base">
                                        <p:cTn id="91" dur="500" fill="hold"/>
                                        <p:tgtEl>
                                          <p:spTgt spid="49"/>
                                        </p:tgtEl>
                                        <p:attrNameLst>
                                          <p:attrName>ppt_y</p:attrName>
                                        </p:attrNameLst>
                                      </p:cBhvr>
                                      <p:tavLst>
                                        <p:tav tm="0">
                                          <p:val>
                                            <p:strVal val="#ppt_y"/>
                                          </p:val>
                                        </p:tav>
                                        <p:tav tm="100000">
                                          <p:val>
                                            <p:strVal val="#ppt_y"/>
                                          </p:val>
                                        </p:tav>
                                      </p:tavLst>
                                    </p:anim>
                                  </p:childTnLst>
                                </p:cTn>
                              </p:par>
                            </p:childTnLst>
                          </p:cTn>
                        </p:par>
                        <p:par>
                          <p:cTn id="92" fill="hold">
                            <p:stCondLst>
                              <p:cond delay="2500"/>
                            </p:stCondLst>
                            <p:childTnLst>
                              <p:par>
                                <p:cTn id="93" presetID="12" presetClass="entr" presetSubtype="8" fill="hold" grpId="0" nodeType="afterEffect">
                                  <p:stCondLst>
                                    <p:cond delay="0"/>
                                  </p:stCondLst>
                                  <p:childTnLst>
                                    <p:set>
                                      <p:cBhvr>
                                        <p:cTn id="94" dur="1" fill="hold">
                                          <p:stCondLst>
                                            <p:cond delay="0"/>
                                          </p:stCondLst>
                                        </p:cTn>
                                        <p:tgtEl>
                                          <p:spTgt spid="52"/>
                                        </p:tgtEl>
                                        <p:attrNameLst>
                                          <p:attrName>style.visibility</p:attrName>
                                        </p:attrNameLst>
                                      </p:cBhvr>
                                      <p:to>
                                        <p:strVal val="visible"/>
                                      </p:to>
                                    </p:set>
                                    <p:anim calcmode="lin" valueType="num">
                                      <p:cBhvr additive="base">
                                        <p:cTn id="95" dur="1000"/>
                                        <p:tgtEl>
                                          <p:spTgt spid="52"/>
                                        </p:tgtEl>
                                        <p:attrNameLst>
                                          <p:attrName>ppt_x</p:attrName>
                                        </p:attrNameLst>
                                      </p:cBhvr>
                                      <p:tavLst>
                                        <p:tav tm="0">
                                          <p:val>
                                            <p:strVal val="#ppt_x-#ppt_w*1.125000"/>
                                          </p:val>
                                        </p:tav>
                                        <p:tav tm="100000">
                                          <p:val>
                                            <p:strVal val="#ppt_x"/>
                                          </p:val>
                                        </p:tav>
                                      </p:tavLst>
                                    </p:anim>
                                    <p:animEffect transition="in" filter="wipe(right)">
                                      <p:cBhvr>
                                        <p:cTn id="96" dur="1000"/>
                                        <p:tgtEl>
                                          <p:spTgt spid="52"/>
                                        </p:tgtEl>
                                      </p:cBhvr>
                                    </p:animEffect>
                                  </p:childTnLst>
                                </p:cTn>
                              </p:par>
                            </p:childTnLst>
                          </p:cTn>
                        </p:par>
                        <p:par>
                          <p:cTn id="97" fill="hold">
                            <p:stCondLst>
                              <p:cond delay="3500"/>
                            </p:stCondLst>
                            <p:childTnLst>
                              <p:par>
                                <p:cTn id="98" presetID="2" presetClass="entr" presetSubtype="2" fill="hold" grpId="0" nodeType="afterEffect">
                                  <p:stCondLst>
                                    <p:cond delay="0"/>
                                  </p:stCondLst>
                                  <p:childTnLst>
                                    <p:set>
                                      <p:cBhvr>
                                        <p:cTn id="99" dur="1" fill="hold">
                                          <p:stCondLst>
                                            <p:cond delay="0"/>
                                          </p:stCondLst>
                                        </p:cTn>
                                        <p:tgtEl>
                                          <p:spTgt spid="50"/>
                                        </p:tgtEl>
                                        <p:attrNameLst>
                                          <p:attrName>style.visibility</p:attrName>
                                        </p:attrNameLst>
                                      </p:cBhvr>
                                      <p:to>
                                        <p:strVal val="visible"/>
                                      </p:to>
                                    </p:set>
                                    <p:anim calcmode="lin" valueType="num">
                                      <p:cBhvr additive="base">
                                        <p:cTn id="100" dur="500" fill="hold"/>
                                        <p:tgtEl>
                                          <p:spTgt spid="50"/>
                                        </p:tgtEl>
                                        <p:attrNameLst>
                                          <p:attrName>ppt_x</p:attrName>
                                        </p:attrNameLst>
                                      </p:cBhvr>
                                      <p:tavLst>
                                        <p:tav tm="0">
                                          <p:val>
                                            <p:strVal val="1+#ppt_w/2"/>
                                          </p:val>
                                        </p:tav>
                                        <p:tav tm="100000">
                                          <p:val>
                                            <p:strVal val="#ppt_x"/>
                                          </p:val>
                                        </p:tav>
                                      </p:tavLst>
                                    </p:anim>
                                    <p:anim calcmode="lin" valueType="num">
                                      <p:cBhvr additive="base">
                                        <p:cTn id="101" dur="500" fill="hold"/>
                                        <p:tgtEl>
                                          <p:spTgt spid="50"/>
                                        </p:tgtEl>
                                        <p:attrNameLst>
                                          <p:attrName>ppt_y</p:attrName>
                                        </p:attrNameLst>
                                      </p:cBhvr>
                                      <p:tavLst>
                                        <p:tav tm="0">
                                          <p:val>
                                            <p:strVal val="#ppt_y"/>
                                          </p:val>
                                        </p:tav>
                                        <p:tav tm="100000">
                                          <p:val>
                                            <p:strVal val="#ppt_y"/>
                                          </p:val>
                                        </p:tav>
                                      </p:tavLst>
                                    </p:anim>
                                  </p:childTnLst>
                                </p:cTn>
                              </p:par>
                            </p:childTnLst>
                          </p:cTn>
                        </p:par>
                        <p:par>
                          <p:cTn id="102" fill="hold">
                            <p:stCondLst>
                              <p:cond delay="4000"/>
                            </p:stCondLst>
                            <p:childTnLst>
                              <p:par>
                                <p:cTn id="103" presetID="12" presetClass="entr" presetSubtype="4" fill="hold" grpId="0" nodeType="afterEffect">
                                  <p:stCondLst>
                                    <p:cond delay="0"/>
                                  </p:stCondLst>
                                  <p:childTnLst>
                                    <p:set>
                                      <p:cBhvr>
                                        <p:cTn id="104" dur="1" fill="hold">
                                          <p:stCondLst>
                                            <p:cond delay="0"/>
                                          </p:stCondLst>
                                        </p:cTn>
                                        <p:tgtEl>
                                          <p:spTgt spid="53"/>
                                        </p:tgtEl>
                                        <p:attrNameLst>
                                          <p:attrName>style.visibility</p:attrName>
                                        </p:attrNameLst>
                                      </p:cBhvr>
                                      <p:to>
                                        <p:strVal val="visible"/>
                                      </p:to>
                                    </p:set>
                                    <p:anim calcmode="lin" valueType="num">
                                      <p:cBhvr additive="base">
                                        <p:cTn id="105" dur="1000"/>
                                        <p:tgtEl>
                                          <p:spTgt spid="53"/>
                                        </p:tgtEl>
                                        <p:attrNameLst>
                                          <p:attrName>ppt_y</p:attrName>
                                        </p:attrNameLst>
                                      </p:cBhvr>
                                      <p:tavLst>
                                        <p:tav tm="0">
                                          <p:val>
                                            <p:strVal val="#ppt_y+#ppt_h*1.125000"/>
                                          </p:val>
                                        </p:tav>
                                        <p:tav tm="100000">
                                          <p:val>
                                            <p:strVal val="#ppt_y"/>
                                          </p:val>
                                        </p:tav>
                                      </p:tavLst>
                                    </p:anim>
                                    <p:animEffect transition="in" filter="wipe(up)">
                                      <p:cBhvr>
                                        <p:cTn id="106" dur="1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bldLvl="0" animBg="1"/>
      <p:bldP spid="42" grpId="1" bldLvl="0" animBg="1"/>
      <p:bldP spid="43" grpId="0" animBg="1"/>
      <p:bldP spid="43" grpId="1" animBg="1"/>
      <p:bldP spid="44" grpId="0" bldLvl="0" animBg="1"/>
      <p:bldP spid="44" grpId="1" bldLvl="0" animBg="1"/>
      <p:bldP spid="45" grpId="0" animBg="1"/>
      <p:bldP spid="45" grpId="1" animBg="1"/>
      <p:bldP spid="46" grpId="0" bldLvl="0" animBg="1"/>
      <p:bldP spid="46" grpId="1" bldLvl="0" animBg="1"/>
      <p:bldP spid="47" grpId="0" animBg="1"/>
      <p:bldP spid="47" grpId="1" animBg="1"/>
      <p:bldP spid="48" grpId="0"/>
      <p:bldP spid="49" grpId="0"/>
      <p:bldP spid="50" grpId="0"/>
      <p:bldP spid="51" grpId="0" animBg="1"/>
      <p:bldP spid="52" grpId="0" animBg="1"/>
      <p:bldP spid="5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marL="0" marR="0" lvl="0" indent="0" algn="l" defTabSz="1219200" rtl="0" eaLnBrk="1" fontAlgn="auto" latinLnBrk="0" hangingPunct="1">
                <a:lnSpc>
                  <a:spcPct val="100000"/>
                </a:lnSpc>
                <a:spcBef>
                  <a:spcPts val="0"/>
                </a:spcBef>
                <a:spcAft>
                  <a:spcPts val="0"/>
                </a:spcAft>
                <a:buClrTx/>
                <a:buSzTx/>
                <a:buFontTx/>
                <a:buNone/>
                <a:defRPr/>
              </a:pPr>
              <a:r>
                <a:rPr lang="zh-CN" altLang="en-US" sz="2400" b="1" kern="0" dirty="0">
                  <a:ln w="3175">
                    <a:noFill/>
                  </a:ln>
                  <a:solidFill>
                    <a:prstClr val="white"/>
                  </a:solidFill>
                  <a:cs typeface="+mn-ea"/>
                  <a:sym typeface="+mn-lt"/>
                </a:rPr>
                <a:t>辛勤的劳动者</a:t>
              </a:r>
              <a:endParaRPr kumimoji="0" lang="zh-CN" altLang="en-US" sz="2400" b="1" i="0" u="none" strike="noStrike" kern="0" cap="none" spc="0" normalizeH="0" baseline="0" noProof="0" dirty="0">
                <a:ln w="3175">
                  <a:noFill/>
                </a:ln>
                <a:solidFill>
                  <a:prstClr val="white"/>
                </a:solidFill>
                <a:effectLst/>
                <a:uLnTx/>
                <a:uFillTx/>
                <a:cs typeface="+mn-ea"/>
                <a:sym typeface="+mn-lt"/>
              </a:endParaRP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grpSp>
        <p:nvGrpSpPr>
          <p:cNvPr id="8" name="Group 9"/>
          <p:cNvGrpSpPr/>
          <p:nvPr/>
        </p:nvGrpSpPr>
        <p:grpSpPr>
          <a:xfrm>
            <a:off x="-10647" y="1471968"/>
            <a:ext cx="5877773" cy="3944870"/>
            <a:chOff x="-7985" y="901147"/>
            <a:chExt cx="2182717" cy="2131459"/>
          </a:xfrm>
          <a:solidFill>
            <a:srgbClr val="E71F19"/>
          </a:solidFill>
          <a:effectLst>
            <a:outerShdw blurRad="50800" dist="38100" dir="5400000" algn="t" rotWithShape="0">
              <a:prstClr val="black">
                <a:alpha val="40000"/>
              </a:prstClr>
            </a:outerShdw>
          </a:effectLst>
        </p:grpSpPr>
        <p:sp>
          <p:nvSpPr>
            <p:cNvPr id="9" name="Rectangle 12"/>
            <p:cNvSpPr/>
            <p:nvPr/>
          </p:nvSpPr>
          <p:spPr>
            <a:xfrm>
              <a:off x="-7985" y="901147"/>
              <a:ext cx="2012646" cy="2131459"/>
            </a:xfrm>
            <a:prstGeom prst="rect">
              <a:avLst/>
            </a:prstGeom>
            <a:grpFill/>
            <a:ln>
              <a:noFill/>
            </a:ln>
            <a:effectLst>
              <a:outerShdw blurRad="317500" sx="1000" sy="1000"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cs typeface="+mn-ea"/>
                <a:sym typeface="+mn-lt"/>
              </a:endParaRPr>
            </a:p>
          </p:txBody>
        </p:sp>
        <p:sp>
          <p:nvSpPr>
            <p:cNvPr id="11" name="Isosceles Triangle 11"/>
            <p:cNvSpPr/>
            <p:nvPr/>
          </p:nvSpPr>
          <p:spPr>
            <a:xfrm rot="5400000">
              <a:off x="1846781" y="1869353"/>
              <a:ext cx="460856" cy="195047"/>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5" dirty="0">
                <a:cs typeface="+mn-ea"/>
                <a:sym typeface="+mn-lt"/>
              </a:endParaRPr>
            </a:p>
          </p:txBody>
        </p:sp>
      </p:grpSp>
      <p:pic>
        <p:nvPicPr>
          <p:cNvPr id="20" name="图片 19"/>
          <p:cNvPicPr>
            <a:picLocks noChangeAspect="1"/>
          </p:cNvPicPr>
          <p:nvPr/>
        </p:nvPicPr>
        <p:blipFill>
          <a:blip r:embed="rId2"/>
          <a:stretch>
            <a:fillRect/>
          </a:stretch>
        </p:blipFill>
        <p:spPr>
          <a:xfrm>
            <a:off x="-16206" y="1484783"/>
            <a:ext cx="5360256" cy="3760219"/>
          </a:xfrm>
          <a:prstGeom prst="rect">
            <a:avLst/>
          </a:prstGeom>
        </p:spPr>
      </p:pic>
      <p:sp>
        <p:nvSpPr>
          <p:cNvPr id="21" name="TextBox 15"/>
          <p:cNvSpPr txBox="1"/>
          <p:nvPr/>
        </p:nvSpPr>
        <p:spPr>
          <a:xfrm>
            <a:off x="6494925" y="2326453"/>
            <a:ext cx="5037434" cy="1754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sz="1600">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stStyle>
          <a:p>
            <a:r>
              <a:rPr lang="zh-CN" altLang="en-US" sz="2400" dirty="0">
                <a:latin typeface="+mn-lt"/>
                <a:ea typeface="+mn-ea"/>
                <a:sym typeface="+mn-lt"/>
              </a:rPr>
              <a:t>      五月一日，是全世界劳动人民的节日，在我们身边，每天都会看到许许多多勤劳的人们。</a:t>
            </a:r>
          </a:p>
        </p:txBody>
      </p:sp>
      <p:pic>
        <p:nvPicPr>
          <p:cNvPr id="22" name="图片 21"/>
          <p:cNvPicPr>
            <a:picLocks noChangeAspect="1"/>
          </p:cNvPicPr>
          <p:nvPr/>
        </p:nvPicPr>
        <p:blipFill>
          <a:blip r:embed="rId3"/>
          <a:stretch>
            <a:fillRect/>
          </a:stretch>
        </p:blipFill>
        <p:spPr>
          <a:xfrm>
            <a:off x="6096000" y="4531547"/>
            <a:ext cx="5639986" cy="219474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childTnLst>
                                </p:cTn>
                              </p:par>
                              <p:par>
                                <p:cTn id="19" presetID="2" presetClass="entr" presetSubtype="4" fill="hold" nodeType="with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500" fill="hold"/>
                                        <p:tgtEl>
                                          <p:spTgt spid="22"/>
                                        </p:tgtEl>
                                        <p:attrNameLst>
                                          <p:attrName>ppt_x</p:attrName>
                                        </p:attrNameLst>
                                      </p:cBhvr>
                                      <p:tavLst>
                                        <p:tav tm="0">
                                          <p:val>
                                            <p:strVal val="#ppt_x"/>
                                          </p:val>
                                        </p:tav>
                                        <p:tav tm="100000">
                                          <p:val>
                                            <p:strVal val="#ppt_x"/>
                                          </p:val>
                                        </p:tav>
                                      </p:tavLst>
                                    </p:anim>
                                    <p:anim calcmode="lin" valueType="num">
                                      <p:cBhvr additive="base">
                                        <p:cTn id="2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0" y="-2431"/>
            <a:ext cx="12192000" cy="6931100"/>
            <a:chOff x="0" y="-2431"/>
            <a:chExt cx="12192000" cy="6931100"/>
          </a:xfrm>
        </p:grpSpPr>
        <p:sp>
          <p:nvSpPr>
            <p:cNvPr id="3" name="矩形 2"/>
            <p:cNvSpPr/>
            <p:nvPr/>
          </p:nvSpPr>
          <p:spPr>
            <a:xfrm>
              <a:off x="0" y="-2431"/>
              <a:ext cx="12192000" cy="720080"/>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sp>
          <p:nvSpPr>
            <p:cNvPr id="4" name="TextBox 77"/>
            <p:cNvSpPr txBox="1"/>
            <p:nvPr/>
          </p:nvSpPr>
          <p:spPr>
            <a:xfrm>
              <a:off x="765685" y="160661"/>
              <a:ext cx="5101442" cy="461665"/>
            </a:xfrm>
            <a:prstGeom prst="rect">
              <a:avLst/>
            </a:prstGeom>
            <a:noFill/>
          </p:spPr>
          <p:txBody>
            <a:bodyPr wrap="square" rtlCol="0">
              <a:spAutoFit/>
            </a:bodyPr>
            <a:lstStyle/>
            <a:p>
              <a:pPr lvl="0" defTabSz="1219200"/>
              <a:r>
                <a:rPr lang="zh-CN" altLang="en-US" sz="2400" b="1" kern="0" dirty="0">
                  <a:ln w="3175">
                    <a:noFill/>
                  </a:ln>
                  <a:solidFill>
                    <a:prstClr val="white"/>
                  </a:solidFill>
                  <a:cs typeface="+mn-ea"/>
                  <a:sym typeface="+mn-lt"/>
                </a:rPr>
                <a:t>辛勤的劳动者</a:t>
              </a:r>
            </a:p>
          </p:txBody>
        </p:sp>
        <p:sp>
          <p:nvSpPr>
            <p:cNvPr id="5" name="AutoShape 139"/>
            <p:cNvSpPr/>
            <p:nvPr/>
          </p:nvSpPr>
          <p:spPr bwMode="auto">
            <a:xfrm>
              <a:off x="275692" y="148231"/>
              <a:ext cx="432048" cy="418755"/>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rgbClr val="FFD147"/>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3000" b="0" i="0" u="none" strike="noStrike" kern="0" cap="none" spc="0" normalizeH="0" baseline="0" noProof="0">
                <a:ln>
                  <a:noFill/>
                </a:ln>
                <a:solidFill>
                  <a:srgbClr val="FFFFFF"/>
                </a:solidFill>
                <a:effectLst>
                  <a:outerShdw blurRad="38100" dist="38100" dir="2700000" algn="tl">
                    <a:srgbClr val="000000"/>
                  </a:outerShdw>
                </a:effectLst>
                <a:uLnTx/>
                <a:uFillTx/>
                <a:cs typeface="+mn-ea"/>
                <a:sym typeface="+mn-lt"/>
              </a:endParaRPr>
            </a:p>
          </p:txBody>
        </p:sp>
        <p:sp>
          <p:nvSpPr>
            <p:cNvPr id="6" name="矩形 5"/>
            <p:cNvSpPr/>
            <p:nvPr/>
          </p:nvSpPr>
          <p:spPr>
            <a:xfrm>
              <a:off x="0" y="6712645"/>
              <a:ext cx="12192000" cy="216024"/>
            </a:xfrm>
            <a:prstGeom prst="rect">
              <a:avLst/>
            </a:prstGeom>
            <a:solidFill>
              <a:srgbClr val="E71F19"/>
            </a:solidFill>
            <a:ln w="25400" cap="flat" cmpd="sng" algn="ctr">
              <a:noFill/>
              <a:prstDash val="solid"/>
            </a:ln>
            <a:effectLst/>
          </p:spPr>
          <p:txBody>
            <a:bodyPr rtlCol="0" anchor="ctr"/>
            <a:lstStyle/>
            <a:p>
              <a:pPr marL="0" marR="0" lvl="0" indent="0" algn="ctr" defTabSz="1219200" rtl="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prstClr val="white"/>
                </a:solidFill>
                <a:effectLst/>
                <a:uLnTx/>
                <a:uFillTx/>
                <a:cs typeface="+mn-ea"/>
                <a:sym typeface="+mn-lt"/>
              </a:endParaRPr>
            </a:p>
          </p:txBody>
        </p:sp>
      </p:grpSp>
      <p:pic>
        <p:nvPicPr>
          <p:cNvPr id="7" name="图片 6"/>
          <p:cNvPicPr>
            <a:picLocks noChangeAspect="1"/>
          </p:cNvPicPr>
          <p:nvPr/>
        </p:nvPicPr>
        <p:blipFill rotWithShape="1">
          <a:blip r:embed="rId2"/>
          <a:srcRect/>
          <a:stretch>
            <a:fillRect/>
          </a:stretch>
        </p:blipFill>
        <p:spPr>
          <a:xfrm>
            <a:off x="3994180" y="480440"/>
            <a:ext cx="4549380" cy="3913656"/>
          </a:xfrm>
          <a:prstGeom prst="rect">
            <a:avLst/>
          </a:prstGeom>
        </p:spPr>
      </p:pic>
      <p:pic>
        <p:nvPicPr>
          <p:cNvPr id="9" name="图片 8"/>
          <p:cNvPicPr>
            <a:picLocks noChangeAspect="1"/>
          </p:cNvPicPr>
          <p:nvPr/>
        </p:nvPicPr>
        <p:blipFill rotWithShape="1">
          <a:blip r:embed="rId3"/>
          <a:srcRect/>
          <a:stretch>
            <a:fillRect/>
          </a:stretch>
        </p:blipFill>
        <p:spPr>
          <a:xfrm>
            <a:off x="625853" y="2247500"/>
            <a:ext cx="2970202" cy="3995246"/>
          </a:xfrm>
          <a:prstGeom prst="rect">
            <a:avLst/>
          </a:prstGeom>
        </p:spPr>
      </p:pic>
      <p:pic>
        <p:nvPicPr>
          <p:cNvPr id="12" name="图片 11"/>
          <p:cNvPicPr>
            <a:picLocks noChangeAspect="1"/>
          </p:cNvPicPr>
          <p:nvPr/>
        </p:nvPicPr>
        <p:blipFill rotWithShape="1">
          <a:blip r:embed="rId4">
            <a:extLst>
              <a:ext uri="{28A0092B-C50C-407E-A947-70E740481C1C}">
                <a14:useLocalDpi xmlns:a14="http://schemas.microsoft.com/office/drawing/2010/main"/>
              </a:ext>
            </a:extLst>
          </a:blip>
          <a:srcRect/>
          <a:stretch>
            <a:fillRect/>
          </a:stretch>
        </p:blipFill>
        <p:spPr>
          <a:xfrm>
            <a:off x="6597878" y="3580015"/>
            <a:ext cx="5371764" cy="3094630"/>
          </a:xfrm>
          <a:prstGeom prst="rect">
            <a:avLst/>
          </a:prstGeom>
        </p:spPr>
      </p:pic>
      <p:sp>
        <p:nvSpPr>
          <p:cNvPr id="13" name="Text Box 6"/>
          <p:cNvSpPr txBox="1">
            <a:spLocks noChangeArrowheads="1"/>
          </p:cNvSpPr>
          <p:nvPr/>
        </p:nvSpPr>
        <p:spPr bwMode="auto">
          <a:xfrm>
            <a:off x="3845192" y="4618685"/>
            <a:ext cx="2590800"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sz="1600">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r>
              <a:rPr lang="zh-CN" altLang="en-US" dirty="0">
                <a:latin typeface="+mn-lt"/>
                <a:ea typeface="+mn-ea"/>
                <a:sym typeface="+mn-lt"/>
              </a:rPr>
              <a:t>清晨，当你还在梦中的时候，清洁工人就把每条大街小巷都扫了一遍。</a:t>
            </a:r>
            <a:endParaRPr lang="en-US" altLang="zh-CN" dirty="0">
              <a:latin typeface="+mn-lt"/>
              <a:ea typeface="+mn-ea"/>
              <a:sym typeface="+mn-lt"/>
            </a:endParaRPr>
          </a:p>
        </p:txBody>
      </p:sp>
      <p:sp>
        <p:nvSpPr>
          <p:cNvPr id="14" name="Text Box 6"/>
          <p:cNvSpPr txBox="1">
            <a:spLocks noChangeArrowheads="1"/>
          </p:cNvSpPr>
          <p:nvPr/>
        </p:nvSpPr>
        <p:spPr bwMode="auto">
          <a:xfrm>
            <a:off x="8372837" y="2309309"/>
            <a:ext cx="2590800" cy="120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defPPr>
              <a:defRPr lang="en-US"/>
            </a:defPPr>
            <a:lvl1pPr defTabSz="1219200">
              <a:lnSpc>
                <a:spcPct val="150000"/>
              </a:lnSpc>
              <a:spcBef>
                <a:spcPct val="20000"/>
              </a:spcBef>
              <a:defRPr sz="1600">
                <a:solidFill>
                  <a:prstClr val="black">
                    <a:lumMod val="75000"/>
                    <a:lumOff val="25000"/>
                  </a:prstClr>
                </a:solidFill>
                <a:latin typeface="华康俪金黑W8(P)" panose="020B0800000000000000" pitchFamily="34" charset="-122"/>
                <a:ea typeface="华康俪金黑W8(P)" panose="020B0800000000000000" pitchFamily="34" charset="-122"/>
                <a:cs typeface="+mn-ea"/>
              </a:defRPr>
            </a:lvl1pPr>
            <a:lvl2pPr marL="742950" indent="-285750">
              <a:spcBef>
                <a:spcPct val="20000"/>
              </a:spcBef>
              <a:buChar char="–"/>
              <a:defRPr sz="2800">
                <a:latin typeface="Arial" panose="020B0604020202020204" pitchFamily="34" charset="0"/>
                <a:ea typeface="宋体" panose="02010600030101010101" pitchFamily="2" charset="-122"/>
              </a:defRPr>
            </a:lvl2pPr>
            <a:lvl3pPr marL="1143000" indent="-228600">
              <a:spcBef>
                <a:spcPct val="20000"/>
              </a:spcBef>
              <a:buChar char="•"/>
              <a:defRPr sz="2400">
                <a:latin typeface="Arial" panose="020B0604020202020204" pitchFamily="34" charset="0"/>
                <a:ea typeface="宋体" panose="02010600030101010101" pitchFamily="2" charset="-122"/>
              </a:defRPr>
            </a:lvl3pPr>
            <a:lvl4pPr marL="1600200" indent="-228600">
              <a:spcBef>
                <a:spcPct val="20000"/>
              </a:spcBef>
              <a:buChar char="–"/>
              <a:defRPr sz="2000">
                <a:latin typeface="Arial" panose="020B0604020202020204" pitchFamily="34" charset="0"/>
                <a:ea typeface="宋体" panose="02010600030101010101" pitchFamily="2" charset="-122"/>
              </a:defRPr>
            </a:lvl4pPr>
            <a:lvl5pPr marL="2057400" indent="-228600">
              <a:spcBef>
                <a:spcPct val="20000"/>
              </a:spcBef>
              <a:buChar char="»"/>
              <a:defRPr sz="2000">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latin typeface="Arial" panose="020B0604020202020204" pitchFamily="34" charset="0"/>
                <a:ea typeface="宋体" panose="02010600030101010101" pitchFamily="2" charset="-122"/>
              </a:defRPr>
            </a:lvl9pPr>
          </a:lstStyle>
          <a:p>
            <a:r>
              <a:rPr lang="zh-CN" altLang="en-US" dirty="0">
                <a:latin typeface="+mn-lt"/>
                <a:ea typeface="+mn-ea"/>
                <a:sym typeface="+mn-lt"/>
              </a:rPr>
              <a:t>医院里，医生和护士匆忙的工作着，全靠他们的帮助，病人们才能恢复健康。</a:t>
            </a:r>
            <a:endParaRPr lang="en-US" altLang="zh-CN" dirty="0">
              <a:latin typeface="+mn-lt"/>
              <a:ea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30" presetClass="entr" presetSubtype="0"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800" decel="100000"/>
                                        <p:tgtEl>
                                          <p:spTgt spid="13"/>
                                        </p:tgtEl>
                                      </p:cBhvr>
                                    </p:animEffect>
                                    <p:anim calcmode="lin" valueType="num">
                                      <p:cBhvr>
                                        <p:cTn id="14" dur="800" decel="100000" fill="hold"/>
                                        <p:tgtEl>
                                          <p:spTgt spid="13"/>
                                        </p:tgtEl>
                                        <p:attrNameLst>
                                          <p:attrName>style.rotation</p:attrName>
                                        </p:attrNameLst>
                                      </p:cBhvr>
                                      <p:tavLst>
                                        <p:tav tm="0">
                                          <p:val>
                                            <p:fltVal val="-90"/>
                                          </p:val>
                                        </p:tav>
                                        <p:tav tm="100000">
                                          <p:val>
                                            <p:fltVal val="0"/>
                                          </p:val>
                                        </p:tav>
                                      </p:tavLst>
                                    </p:anim>
                                    <p:anim calcmode="lin" valueType="num">
                                      <p:cBhvr>
                                        <p:cTn id="15" dur="800" decel="100000" fill="hold"/>
                                        <p:tgtEl>
                                          <p:spTgt spid="13"/>
                                        </p:tgtEl>
                                        <p:attrNameLst>
                                          <p:attrName>ppt_x</p:attrName>
                                        </p:attrNameLst>
                                      </p:cBhvr>
                                      <p:tavLst>
                                        <p:tav tm="0">
                                          <p:val>
                                            <p:strVal val="#ppt_x+0.4"/>
                                          </p:val>
                                        </p:tav>
                                        <p:tav tm="100000">
                                          <p:val>
                                            <p:strVal val="#ppt_x-0.05"/>
                                          </p:val>
                                        </p:tav>
                                      </p:tavLst>
                                    </p:anim>
                                    <p:anim calcmode="lin" valueType="num">
                                      <p:cBhvr>
                                        <p:cTn id="16" dur="800" decel="100000" fill="hold"/>
                                        <p:tgtEl>
                                          <p:spTgt spid="13"/>
                                        </p:tgtEl>
                                        <p:attrNameLst>
                                          <p:attrName>ppt_y</p:attrName>
                                        </p:attrNameLst>
                                      </p:cBhvr>
                                      <p:tavLst>
                                        <p:tav tm="0">
                                          <p:val>
                                            <p:strVal val="#ppt_y-0.4"/>
                                          </p:val>
                                        </p:tav>
                                        <p:tav tm="100000">
                                          <p:val>
                                            <p:strVal val="#ppt_y+0.1"/>
                                          </p:val>
                                        </p:tav>
                                      </p:tavLst>
                                    </p:anim>
                                    <p:anim calcmode="lin" valueType="num">
                                      <p:cBhvr>
                                        <p:cTn id="17"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18"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000"/>
                            </p:stCondLst>
                            <p:childTnLst>
                              <p:par>
                                <p:cTn id="24" presetID="30" presetClass="entr" presetSubtype="0"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800" decel="100000"/>
                                        <p:tgtEl>
                                          <p:spTgt spid="14"/>
                                        </p:tgtEl>
                                      </p:cBhvr>
                                    </p:animEffect>
                                    <p:anim calcmode="lin" valueType="num">
                                      <p:cBhvr>
                                        <p:cTn id="27" dur="800" decel="100000" fill="hold"/>
                                        <p:tgtEl>
                                          <p:spTgt spid="14"/>
                                        </p:tgtEl>
                                        <p:attrNameLst>
                                          <p:attrName>style.rotation</p:attrName>
                                        </p:attrNameLst>
                                      </p:cBhvr>
                                      <p:tavLst>
                                        <p:tav tm="0">
                                          <p:val>
                                            <p:fltVal val="-90"/>
                                          </p:val>
                                        </p:tav>
                                        <p:tav tm="100000">
                                          <p:val>
                                            <p:fltVal val="0"/>
                                          </p:val>
                                        </p:tav>
                                      </p:tavLst>
                                    </p:anim>
                                    <p:anim calcmode="lin" valueType="num">
                                      <p:cBhvr>
                                        <p:cTn id="28" dur="800" decel="100000" fill="hold"/>
                                        <p:tgtEl>
                                          <p:spTgt spid="14"/>
                                        </p:tgtEl>
                                        <p:attrNameLst>
                                          <p:attrName>ppt_x</p:attrName>
                                        </p:attrNameLst>
                                      </p:cBhvr>
                                      <p:tavLst>
                                        <p:tav tm="0">
                                          <p:val>
                                            <p:strVal val="#ppt_x+0.4"/>
                                          </p:val>
                                        </p:tav>
                                        <p:tav tm="100000">
                                          <p:val>
                                            <p:strVal val="#ppt_x-0.05"/>
                                          </p:val>
                                        </p:tav>
                                      </p:tavLst>
                                    </p:anim>
                                    <p:anim calcmode="lin" valueType="num">
                                      <p:cBhvr>
                                        <p:cTn id="29" dur="800" decel="100000" fill="hold"/>
                                        <p:tgtEl>
                                          <p:spTgt spid="14"/>
                                        </p:tgtEl>
                                        <p:attrNameLst>
                                          <p:attrName>ppt_y</p:attrName>
                                        </p:attrNameLst>
                                      </p:cBhvr>
                                      <p:tavLst>
                                        <p:tav tm="0">
                                          <p:val>
                                            <p:strVal val="#ppt_y-0.4"/>
                                          </p:val>
                                        </p:tav>
                                        <p:tav tm="100000">
                                          <p:val>
                                            <p:strVal val="#ppt_y+0.1"/>
                                          </p:val>
                                        </p:tav>
                                      </p:tavLst>
                                    </p:anim>
                                    <p:anim calcmode="lin" valueType="num">
                                      <p:cBhvr>
                                        <p:cTn id="30"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1"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childTnLst>
                          </p:cTn>
                        </p:par>
                        <p:par>
                          <p:cTn id="32" fill="hold">
                            <p:stCondLst>
                              <p:cond delay="30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dxq1vkki">
      <a:majorFont>
        <a:latin typeface="微软雅黑"/>
        <a:ea typeface="微软雅黑"/>
        <a:cs typeface=""/>
      </a:majorFont>
      <a:minorFont>
        <a:latin typeface="微软雅黑"/>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1057</Words>
  <Application>Microsoft Office PowerPoint</Application>
  <PresentationFormat>宽屏</PresentationFormat>
  <Paragraphs>95</Paragraphs>
  <Slides>23</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23</vt:i4>
      </vt:variant>
    </vt:vector>
  </HeadingPairs>
  <TitlesOfParts>
    <vt:vector size="32" baseType="lpstr">
      <vt:lpstr>Meiryo</vt:lpstr>
      <vt:lpstr>宋体</vt:lpstr>
      <vt:lpstr>微软雅黑</vt:lpstr>
      <vt:lpstr>Arial</vt:lpstr>
      <vt:lpstr>Calibri</vt:lpstr>
      <vt:lpstr>Calibri Light</vt:lpstr>
      <vt:lpstr>Wingdings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cp:revision>
  <dcterms:created xsi:type="dcterms:W3CDTF">2017-08-18T03:02:00Z</dcterms:created>
  <dcterms:modified xsi:type="dcterms:W3CDTF">2021-04-24T02:23:21Z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2052-11.1.0.8500</vt:lpwstr>
  </property>
</Properties>
</file>