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256" r:id="rId3"/>
    <p:sldId id="259" r:id="rId4"/>
    <p:sldId id="271" r:id="rId5"/>
    <p:sldId id="273" r:id="rId6"/>
    <p:sldId id="274" r:id="rId7"/>
    <p:sldId id="275" r:id="rId8"/>
    <p:sldId id="276" r:id="rId9"/>
    <p:sldId id="278" r:id="rId10"/>
    <p:sldId id="279" r:id="rId11"/>
    <p:sldId id="266" r:id="rId12"/>
    <p:sldId id="280" r:id="rId13"/>
    <p:sldId id="281" r:id="rId14"/>
    <p:sldId id="267" r:id="rId15"/>
    <p:sldId id="282" r:id="rId16"/>
    <p:sldId id="268" r:id="rId17"/>
    <p:sldId id="283" r:id="rId18"/>
    <p:sldId id="269" r:id="rId19"/>
    <p:sldId id="284" r:id="rId20"/>
    <p:sldId id="285" r:id="rId21"/>
    <p:sldId id="286" r:id="rId22"/>
    <p:sldId id="287" r:id="rId23"/>
    <p:sldId id="288" r:id="rId24"/>
    <p:sldId id="290" r:id="rId25"/>
    <p:sldId id="270" r:id="rId26"/>
    <p:sldId id="289" r:id="rId27"/>
    <p:sldId id="291" r:id="rId28"/>
    <p:sldId id="292" r:id="rId29"/>
    <p:sldId id="293" r:id="rId30"/>
    <p:sldId id="265" r:id="rId31"/>
    <p:sldId id="294"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1912" userDrawn="1">
          <p15:clr>
            <a:srgbClr val="A4A3A4"/>
          </p15:clr>
        </p15:guide>
        <p15:guide id="4" pos="57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19"/>
    <a:srgbClr val="00B050"/>
    <a:srgbClr val="7F7F7F"/>
    <a:srgbClr val="767171"/>
    <a:srgbClr val="BFBFBF"/>
    <a:srgbClr val="00B0F0"/>
    <a:srgbClr val="FFFF26"/>
    <a:srgbClr val="F4FA38"/>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showGuides="1">
      <p:cViewPr varScale="1">
        <p:scale>
          <a:sx n="108" d="100"/>
          <a:sy n="108" d="100"/>
        </p:scale>
        <p:origin x="714" y="114"/>
      </p:cViewPr>
      <p:guideLst>
        <p:guide orient="horz" pos="2160"/>
        <p:guide pos="3840"/>
        <p:guide pos="1912"/>
        <p:guide pos="5768"/>
      </p:guideLst>
    </p:cSldViewPr>
  </p:slideViewPr>
  <p:notesTextViewPr>
    <p:cViewPr>
      <p:scale>
        <a:sx n="1" d="1"/>
        <a:sy n="1" d="1"/>
      </p:scale>
      <p:origin x="0" y="0"/>
    </p:cViewPr>
  </p:notesTextViewPr>
  <p:sorterViewPr>
    <p:cViewPr>
      <p:scale>
        <a:sx n="100" d="100"/>
        <a:sy n="100" d="100"/>
      </p:scale>
      <p:origin x="0" y="-107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3CFFB7-6D85-47EC-966B-2CD628668027}" type="datetimeFigureOut">
              <a:rPr lang="zh-CN" altLang="en-US" smtClean="0"/>
              <a:t>2021/5/2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E06E3D-1F00-49E7-BA1A-139B7ADD8C17}" type="slidenum">
              <a:rPr lang="zh-CN" altLang="en-US" smtClean="0"/>
              <a:t>‹#›</a:t>
            </a:fld>
            <a:endParaRPr lang="zh-CN" altLang="en-US"/>
          </a:p>
        </p:txBody>
      </p:sp>
    </p:spTree>
    <p:extLst>
      <p:ext uri="{BB962C8B-B14F-4D97-AF65-F5344CB8AC3E}">
        <p14:creationId xmlns:p14="http://schemas.microsoft.com/office/powerpoint/2010/main" val="1481852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8E06E3D-1F00-49E7-BA1A-139B7ADD8C17}" type="slidenum">
              <a:rPr lang="zh-CN" altLang="en-US" smtClean="0"/>
              <a:t>15</a:t>
            </a:fld>
            <a:endParaRPr lang="zh-CN" altLang="en-US"/>
          </a:p>
        </p:txBody>
      </p:sp>
    </p:spTree>
    <p:extLst>
      <p:ext uri="{BB962C8B-B14F-4D97-AF65-F5344CB8AC3E}">
        <p14:creationId xmlns:p14="http://schemas.microsoft.com/office/powerpoint/2010/main" val="3698513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28013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1982188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698368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26709780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3134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4389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52749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0323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71206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54063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20174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2694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19427539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61899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82159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2535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2501919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1369496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2215025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3447476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1335541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853845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F66557F-0570-41AF-B2C9-10F16DCA1CD7}" type="datetimeFigureOut">
              <a:rPr lang="zh-CN" altLang="en-US" smtClean="0"/>
              <a:t>2021/5/2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580116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wd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66557F-0570-41AF-B2C9-10F16DCA1CD7}" type="datetimeFigureOut">
              <a:rPr lang="zh-CN" altLang="en-US" smtClean="0"/>
              <a:t>2021/5/2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2A054D-6ADF-4ABD-B0AE-4EBA7CD91C08}" type="slidenum">
              <a:rPr lang="zh-CN" altLang="en-US" smtClean="0"/>
              <a:t>‹#›</a:t>
            </a:fld>
            <a:endParaRPr lang="zh-CN" altLang="en-US"/>
          </a:p>
        </p:txBody>
      </p:sp>
    </p:spTree>
    <p:extLst>
      <p:ext uri="{BB962C8B-B14F-4D97-AF65-F5344CB8AC3E}">
        <p14:creationId xmlns:p14="http://schemas.microsoft.com/office/powerpoint/2010/main" val="44964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4778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10" Type="http://schemas.openxmlformats.org/officeDocument/2006/relationships/image" Target="../media/image8.jpg"/><Relationship Id="rId4" Type="http://schemas.microsoft.com/office/2007/relationships/hdphoto" Target="../media/hdphoto1.wdp"/><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 Id="rId9"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xml"/><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3.png"/><Relationship Id="rId5" Type="http://schemas.microsoft.com/office/2007/relationships/hdphoto" Target="../media/hdphoto2.wdp"/><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25.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microsoft.com/office/2007/relationships/hdphoto" Target="../media/hdphoto1.wdp"/><Relationship Id="rId9"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5.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19"/>
        </a:solid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6722865" y="687889"/>
            <a:ext cx="914400" cy="741169"/>
          </a:xfrm>
          <a:prstGeom prst="rect">
            <a:avLst/>
          </a:prstGeom>
        </p:spPr>
      </p:pic>
      <p:grpSp>
        <p:nvGrpSpPr>
          <p:cNvPr id="16" name="组合 15"/>
          <p:cNvGrpSpPr/>
          <p:nvPr/>
        </p:nvGrpSpPr>
        <p:grpSpPr>
          <a:xfrm>
            <a:off x="10394498" y="5704954"/>
            <a:ext cx="1336431" cy="820950"/>
            <a:chOff x="2321169" y="3587263"/>
            <a:chExt cx="2954216" cy="1814731"/>
          </a:xfrm>
        </p:grpSpPr>
        <p:pic>
          <p:nvPicPr>
            <p:cNvPr id="14" name="图片 13"/>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15" name="图片 14"/>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17" name="图片 16"/>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8420916" y="4711699"/>
            <a:ext cx="707795" cy="672904"/>
          </a:xfrm>
          <a:prstGeom prst="rect">
            <a:avLst/>
          </a:prstGeom>
        </p:spPr>
      </p:pic>
      <p:pic>
        <p:nvPicPr>
          <p:cNvPr id="18" name="图片 17"/>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7092668" y="5522513"/>
            <a:ext cx="1061601" cy="1045270"/>
          </a:xfrm>
          <a:prstGeom prst="rect">
            <a:avLst/>
          </a:prstGeom>
        </p:spPr>
      </p:pic>
      <p:pic>
        <p:nvPicPr>
          <p:cNvPr id="19" name="图片 18"/>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2167415" y="5794084"/>
            <a:ext cx="785304" cy="816926"/>
          </a:xfrm>
          <a:prstGeom prst="rect">
            <a:avLst/>
          </a:prstGeom>
        </p:spPr>
      </p:pic>
      <p:pic>
        <p:nvPicPr>
          <p:cNvPr id="21" name="图片 20"/>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2688" t="38564" r="64239" b="32308"/>
          <a:stretch/>
        </p:blipFill>
        <p:spPr>
          <a:xfrm>
            <a:off x="911555" y="387489"/>
            <a:ext cx="1199140" cy="1150526"/>
          </a:xfrm>
          <a:prstGeom prst="rect">
            <a:avLst/>
          </a:prstGeom>
        </p:spPr>
      </p:pic>
      <p:sp>
        <p:nvSpPr>
          <p:cNvPr id="37" name="任意多边形 36"/>
          <p:cNvSpPr/>
          <p:nvPr/>
        </p:nvSpPr>
        <p:spPr>
          <a:xfrm>
            <a:off x="10621331" y="884695"/>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8892912" y="5871091"/>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9705721" y="4388012"/>
            <a:ext cx="914400" cy="741169"/>
          </a:xfrm>
          <a:prstGeom prst="rect">
            <a:avLst/>
          </a:prstGeom>
        </p:spPr>
      </p:pic>
      <p:grpSp>
        <p:nvGrpSpPr>
          <p:cNvPr id="40" name="组合 39"/>
          <p:cNvGrpSpPr/>
          <p:nvPr/>
        </p:nvGrpSpPr>
        <p:grpSpPr>
          <a:xfrm>
            <a:off x="8578201" y="293610"/>
            <a:ext cx="1336431" cy="820950"/>
            <a:chOff x="2321169" y="3587263"/>
            <a:chExt cx="2954216" cy="1814731"/>
          </a:xfrm>
        </p:grpSpPr>
        <p:pic>
          <p:nvPicPr>
            <p:cNvPr id="41" name="图片 40"/>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42" name="图片 41"/>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43" name="图片 4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1273028" y="4353507"/>
            <a:ext cx="1129756" cy="915726"/>
          </a:xfrm>
          <a:prstGeom prst="rect">
            <a:avLst/>
          </a:prstGeom>
        </p:spPr>
      </p:pic>
      <p:pic>
        <p:nvPicPr>
          <p:cNvPr id="44" name="图片 43"/>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5220015" y="812344"/>
            <a:ext cx="707795" cy="672904"/>
          </a:xfrm>
          <a:prstGeom prst="rect">
            <a:avLst/>
          </a:prstGeom>
        </p:spPr>
      </p:pic>
      <p:pic>
        <p:nvPicPr>
          <p:cNvPr id="45" name="图片 44"/>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9772252" y="3234796"/>
            <a:ext cx="778063" cy="766094"/>
          </a:xfrm>
          <a:prstGeom prst="rect">
            <a:avLst/>
          </a:prstGeom>
        </p:spPr>
      </p:pic>
      <p:grpSp>
        <p:nvGrpSpPr>
          <p:cNvPr id="46" name="组合 45"/>
          <p:cNvGrpSpPr/>
          <p:nvPr/>
        </p:nvGrpSpPr>
        <p:grpSpPr>
          <a:xfrm>
            <a:off x="501475" y="3397781"/>
            <a:ext cx="1336431" cy="820950"/>
            <a:chOff x="2321169" y="3587263"/>
            <a:chExt cx="2954216" cy="1814731"/>
          </a:xfrm>
        </p:grpSpPr>
        <p:pic>
          <p:nvPicPr>
            <p:cNvPr id="47" name="图片 46"/>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48" name="图片 47"/>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49" name="图片 4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3887551" y="5808809"/>
            <a:ext cx="914400" cy="741169"/>
          </a:xfrm>
          <a:prstGeom prst="rect">
            <a:avLst/>
          </a:prstGeom>
        </p:spPr>
      </p:pic>
      <p:pic>
        <p:nvPicPr>
          <p:cNvPr id="50" name="图片 49"/>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10945625" y="4121161"/>
            <a:ext cx="785304" cy="816926"/>
          </a:xfrm>
          <a:prstGeom prst="rect">
            <a:avLst/>
          </a:prstGeom>
        </p:spPr>
      </p:pic>
      <p:sp>
        <p:nvSpPr>
          <p:cNvPr id="51" name="任意多边形 50"/>
          <p:cNvSpPr/>
          <p:nvPr/>
        </p:nvSpPr>
        <p:spPr>
          <a:xfrm>
            <a:off x="3124103" y="611867"/>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0750880" y="2550352"/>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748182" y="2098524"/>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354200" y="5807615"/>
            <a:ext cx="707795" cy="672904"/>
          </a:xfrm>
          <a:prstGeom prst="rect">
            <a:avLst/>
          </a:prstGeom>
        </p:spPr>
      </p:pic>
      <p:sp>
        <p:nvSpPr>
          <p:cNvPr id="60" name="Freeform 153"/>
          <p:cNvSpPr>
            <a:spLocks noEditPoints="1"/>
          </p:cNvSpPr>
          <p:nvPr/>
        </p:nvSpPr>
        <p:spPr bwMode="auto">
          <a:xfrm>
            <a:off x="5599172" y="5542272"/>
            <a:ext cx="1011759" cy="970101"/>
          </a:xfrm>
          <a:custGeom>
            <a:avLst/>
            <a:gdLst>
              <a:gd name="T0" fmla="*/ 59 w 126"/>
              <a:gd name="T1" fmla="*/ 0 h 121"/>
              <a:gd name="T2" fmla="*/ 112 w 126"/>
              <a:gd name="T3" fmla="*/ 0 h 121"/>
              <a:gd name="T4" fmla="*/ 122 w 126"/>
              <a:gd name="T5" fmla="*/ 4 h 121"/>
              <a:gd name="T6" fmla="*/ 126 w 126"/>
              <a:gd name="T7" fmla="*/ 14 h 121"/>
              <a:gd name="T8" fmla="*/ 126 w 126"/>
              <a:gd name="T9" fmla="*/ 44 h 121"/>
              <a:gd name="T10" fmla="*/ 122 w 126"/>
              <a:gd name="T11" fmla="*/ 54 h 121"/>
              <a:gd name="T12" fmla="*/ 112 w 126"/>
              <a:gd name="T13" fmla="*/ 58 h 121"/>
              <a:gd name="T14" fmla="*/ 82 w 126"/>
              <a:gd name="T15" fmla="*/ 58 h 121"/>
              <a:gd name="T16" fmla="*/ 67 w 126"/>
              <a:gd name="T17" fmla="*/ 71 h 121"/>
              <a:gd name="T18" fmla="*/ 66 w 126"/>
              <a:gd name="T19" fmla="*/ 70 h 121"/>
              <a:gd name="T20" fmla="*/ 62 w 126"/>
              <a:gd name="T21" fmla="*/ 68 h 121"/>
              <a:gd name="T22" fmla="*/ 64 w 126"/>
              <a:gd name="T23" fmla="*/ 58 h 121"/>
              <a:gd name="T24" fmla="*/ 63 w 126"/>
              <a:gd name="T25" fmla="*/ 58 h 121"/>
              <a:gd name="T26" fmla="*/ 65 w 126"/>
              <a:gd name="T27" fmla="*/ 52 h 121"/>
              <a:gd name="T28" fmla="*/ 68 w 126"/>
              <a:gd name="T29" fmla="*/ 52 h 121"/>
              <a:gd name="T30" fmla="*/ 72 w 126"/>
              <a:gd name="T31" fmla="*/ 52 h 121"/>
              <a:gd name="T32" fmla="*/ 71 w 126"/>
              <a:gd name="T33" fmla="*/ 56 h 121"/>
              <a:gd name="T34" fmla="*/ 70 w 126"/>
              <a:gd name="T35" fmla="*/ 60 h 121"/>
              <a:gd name="T36" fmla="*/ 78 w 126"/>
              <a:gd name="T37" fmla="*/ 52 h 121"/>
              <a:gd name="T38" fmla="*/ 79 w 126"/>
              <a:gd name="T39" fmla="*/ 52 h 121"/>
              <a:gd name="T40" fmla="*/ 81 w 126"/>
              <a:gd name="T41" fmla="*/ 52 h 121"/>
              <a:gd name="T42" fmla="*/ 112 w 126"/>
              <a:gd name="T43" fmla="*/ 52 h 121"/>
              <a:gd name="T44" fmla="*/ 117 w 126"/>
              <a:gd name="T45" fmla="*/ 49 h 121"/>
              <a:gd name="T46" fmla="*/ 120 w 126"/>
              <a:gd name="T47" fmla="*/ 44 h 121"/>
              <a:gd name="T48" fmla="*/ 120 w 126"/>
              <a:gd name="T49" fmla="*/ 14 h 121"/>
              <a:gd name="T50" fmla="*/ 117 w 126"/>
              <a:gd name="T51" fmla="*/ 8 h 121"/>
              <a:gd name="T52" fmla="*/ 112 w 126"/>
              <a:gd name="T53" fmla="*/ 6 h 121"/>
              <a:gd name="T54" fmla="*/ 59 w 126"/>
              <a:gd name="T55" fmla="*/ 6 h 121"/>
              <a:gd name="T56" fmla="*/ 53 w 126"/>
              <a:gd name="T57" fmla="*/ 8 h 121"/>
              <a:gd name="T58" fmla="*/ 51 w 126"/>
              <a:gd name="T59" fmla="*/ 14 h 121"/>
              <a:gd name="T60" fmla="*/ 51 w 126"/>
              <a:gd name="T61" fmla="*/ 18 h 121"/>
              <a:gd name="T62" fmla="*/ 44 w 126"/>
              <a:gd name="T63" fmla="*/ 16 h 121"/>
              <a:gd name="T64" fmla="*/ 44 w 126"/>
              <a:gd name="T65" fmla="*/ 14 h 121"/>
              <a:gd name="T66" fmla="*/ 48 w 126"/>
              <a:gd name="T67" fmla="*/ 4 h 121"/>
              <a:gd name="T68" fmla="*/ 59 w 126"/>
              <a:gd name="T69" fmla="*/ 0 h 121"/>
              <a:gd name="T70" fmla="*/ 102 w 126"/>
              <a:gd name="T71" fmla="*/ 24 h 121"/>
              <a:gd name="T72" fmla="*/ 96 w 126"/>
              <a:gd name="T73" fmla="*/ 29 h 121"/>
              <a:gd name="T74" fmla="*/ 102 w 126"/>
              <a:gd name="T75" fmla="*/ 34 h 121"/>
              <a:gd name="T76" fmla="*/ 107 w 126"/>
              <a:gd name="T77" fmla="*/ 29 h 121"/>
              <a:gd name="T78" fmla="*/ 102 w 126"/>
              <a:gd name="T79" fmla="*/ 24 h 121"/>
              <a:gd name="T80" fmla="*/ 85 w 126"/>
              <a:gd name="T81" fmla="*/ 24 h 121"/>
              <a:gd name="T82" fmla="*/ 80 w 126"/>
              <a:gd name="T83" fmla="*/ 29 h 121"/>
              <a:gd name="T84" fmla="*/ 85 w 126"/>
              <a:gd name="T85" fmla="*/ 34 h 121"/>
              <a:gd name="T86" fmla="*/ 90 w 126"/>
              <a:gd name="T87" fmla="*/ 29 h 121"/>
              <a:gd name="T88" fmla="*/ 85 w 126"/>
              <a:gd name="T89" fmla="*/ 24 h 121"/>
              <a:gd name="T90" fmla="*/ 69 w 126"/>
              <a:gd name="T91" fmla="*/ 24 h 121"/>
              <a:gd name="T92" fmla="*/ 64 w 126"/>
              <a:gd name="T93" fmla="*/ 29 h 121"/>
              <a:gd name="T94" fmla="*/ 69 w 126"/>
              <a:gd name="T95" fmla="*/ 34 h 121"/>
              <a:gd name="T96" fmla="*/ 75 w 126"/>
              <a:gd name="T97" fmla="*/ 29 h 121"/>
              <a:gd name="T98" fmla="*/ 69 w 126"/>
              <a:gd name="T99" fmla="*/ 24 h 121"/>
              <a:gd name="T100" fmla="*/ 37 w 126"/>
              <a:gd name="T101" fmla="*/ 23 h 121"/>
              <a:gd name="T102" fmla="*/ 16 w 126"/>
              <a:gd name="T103" fmla="*/ 44 h 121"/>
              <a:gd name="T104" fmla="*/ 37 w 126"/>
              <a:gd name="T105" fmla="*/ 65 h 121"/>
              <a:gd name="T106" fmla="*/ 58 w 126"/>
              <a:gd name="T107" fmla="*/ 44 h 121"/>
              <a:gd name="T108" fmla="*/ 37 w 126"/>
              <a:gd name="T109" fmla="*/ 23 h 121"/>
              <a:gd name="T110" fmla="*/ 74 w 126"/>
              <a:gd name="T111" fmla="*/ 111 h 121"/>
              <a:gd name="T112" fmla="*/ 51 w 126"/>
              <a:gd name="T113" fmla="*/ 71 h 121"/>
              <a:gd name="T114" fmla="*/ 37 w 126"/>
              <a:gd name="T115" fmla="*/ 93 h 121"/>
              <a:gd name="T116" fmla="*/ 24 w 126"/>
              <a:gd name="T117" fmla="*/ 71 h 121"/>
              <a:gd name="T118" fmla="*/ 0 w 126"/>
              <a:gd name="T119" fmla="*/ 111 h 121"/>
              <a:gd name="T120" fmla="*/ 74 w 126"/>
              <a:gd name="T121"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21">
                <a:moveTo>
                  <a:pt x="59" y="0"/>
                </a:moveTo>
                <a:cubicBezTo>
                  <a:pt x="112" y="0"/>
                  <a:pt x="112" y="0"/>
                  <a:pt x="112" y="0"/>
                </a:cubicBezTo>
                <a:cubicBezTo>
                  <a:pt x="116" y="0"/>
                  <a:pt x="119" y="1"/>
                  <a:pt x="122" y="4"/>
                </a:cubicBezTo>
                <a:cubicBezTo>
                  <a:pt x="124" y="6"/>
                  <a:pt x="126" y="10"/>
                  <a:pt x="126" y="14"/>
                </a:cubicBezTo>
                <a:cubicBezTo>
                  <a:pt x="126" y="44"/>
                  <a:pt x="126" y="44"/>
                  <a:pt x="126" y="44"/>
                </a:cubicBezTo>
                <a:cubicBezTo>
                  <a:pt x="126" y="48"/>
                  <a:pt x="124" y="51"/>
                  <a:pt x="122" y="54"/>
                </a:cubicBezTo>
                <a:cubicBezTo>
                  <a:pt x="119" y="56"/>
                  <a:pt x="116" y="58"/>
                  <a:pt x="112" y="58"/>
                </a:cubicBezTo>
                <a:cubicBezTo>
                  <a:pt x="82" y="58"/>
                  <a:pt x="82" y="58"/>
                  <a:pt x="82" y="58"/>
                </a:cubicBezTo>
                <a:cubicBezTo>
                  <a:pt x="67" y="71"/>
                  <a:pt x="67" y="71"/>
                  <a:pt x="67" y="71"/>
                </a:cubicBezTo>
                <a:cubicBezTo>
                  <a:pt x="66" y="70"/>
                  <a:pt x="66" y="70"/>
                  <a:pt x="66" y="70"/>
                </a:cubicBezTo>
                <a:cubicBezTo>
                  <a:pt x="64" y="69"/>
                  <a:pt x="63" y="68"/>
                  <a:pt x="62" y="68"/>
                </a:cubicBezTo>
                <a:cubicBezTo>
                  <a:pt x="64" y="58"/>
                  <a:pt x="64" y="58"/>
                  <a:pt x="64" y="58"/>
                </a:cubicBezTo>
                <a:cubicBezTo>
                  <a:pt x="63" y="58"/>
                  <a:pt x="63" y="58"/>
                  <a:pt x="63" y="58"/>
                </a:cubicBezTo>
                <a:cubicBezTo>
                  <a:pt x="64" y="56"/>
                  <a:pt x="65" y="54"/>
                  <a:pt x="65" y="52"/>
                </a:cubicBezTo>
                <a:cubicBezTo>
                  <a:pt x="68" y="52"/>
                  <a:pt x="68" y="52"/>
                  <a:pt x="68" y="52"/>
                </a:cubicBezTo>
                <a:cubicBezTo>
                  <a:pt x="72" y="52"/>
                  <a:pt x="72" y="52"/>
                  <a:pt x="72" y="52"/>
                </a:cubicBezTo>
                <a:cubicBezTo>
                  <a:pt x="71" y="56"/>
                  <a:pt x="71" y="56"/>
                  <a:pt x="71" y="56"/>
                </a:cubicBezTo>
                <a:cubicBezTo>
                  <a:pt x="70" y="60"/>
                  <a:pt x="70" y="60"/>
                  <a:pt x="70" y="60"/>
                </a:cubicBezTo>
                <a:cubicBezTo>
                  <a:pt x="78" y="52"/>
                  <a:pt x="78" y="52"/>
                  <a:pt x="78" y="52"/>
                </a:cubicBezTo>
                <a:cubicBezTo>
                  <a:pt x="79" y="52"/>
                  <a:pt x="79" y="52"/>
                  <a:pt x="79" y="52"/>
                </a:cubicBezTo>
                <a:cubicBezTo>
                  <a:pt x="81" y="52"/>
                  <a:pt x="81" y="52"/>
                  <a:pt x="81" y="52"/>
                </a:cubicBezTo>
                <a:cubicBezTo>
                  <a:pt x="112" y="52"/>
                  <a:pt x="112" y="52"/>
                  <a:pt x="112" y="52"/>
                </a:cubicBezTo>
                <a:cubicBezTo>
                  <a:pt x="114" y="52"/>
                  <a:pt x="116" y="51"/>
                  <a:pt x="117" y="49"/>
                </a:cubicBezTo>
                <a:cubicBezTo>
                  <a:pt x="119" y="48"/>
                  <a:pt x="120" y="46"/>
                  <a:pt x="120" y="44"/>
                </a:cubicBezTo>
                <a:cubicBezTo>
                  <a:pt x="120" y="14"/>
                  <a:pt x="120" y="14"/>
                  <a:pt x="120" y="14"/>
                </a:cubicBezTo>
                <a:cubicBezTo>
                  <a:pt x="120" y="12"/>
                  <a:pt x="119" y="10"/>
                  <a:pt x="117" y="8"/>
                </a:cubicBezTo>
                <a:cubicBezTo>
                  <a:pt x="116" y="7"/>
                  <a:pt x="114" y="6"/>
                  <a:pt x="112" y="6"/>
                </a:cubicBezTo>
                <a:cubicBezTo>
                  <a:pt x="59" y="6"/>
                  <a:pt x="59" y="6"/>
                  <a:pt x="59" y="6"/>
                </a:cubicBezTo>
                <a:cubicBezTo>
                  <a:pt x="56" y="6"/>
                  <a:pt x="54" y="7"/>
                  <a:pt x="53" y="8"/>
                </a:cubicBezTo>
                <a:cubicBezTo>
                  <a:pt x="52" y="10"/>
                  <a:pt x="51" y="12"/>
                  <a:pt x="51" y="14"/>
                </a:cubicBezTo>
                <a:cubicBezTo>
                  <a:pt x="51" y="18"/>
                  <a:pt x="51" y="18"/>
                  <a:pt x="51" y="18"/>
                </a:cubicBezTo>
                <a:cubicBezTo>
                  <a:pt x="49" y="17"/>
                  <a:pt x="47" y="16"/>
                  <a:pt x="44" y="16"/>
                </a:cubicBezTo>
                <a:cubicBezTo>
                  <a:pt x="44" y="14"/>
                  <a:pt x="44" y="14"/>
                  <a:pt x="44" y="14"/>
                </a:cubicBezTo>
                <a:cubicBezTo>
                  <a:pt x="44" y="10"/>
                  <a:pt x="46" y="6"/>
                  <a:pt x="48" y="4"/>
                </a:cubicBezTo>
                <a:cubicBezTo>
                  <a:pt x="51" y="1"/>
                  <a:pt x="55" y="0"/>
                  <a:pt x="59" y="0"/>
                </a:cubicBezTo>
                <a:close/>
                <a:moveTo>
                  <a:pt x="102" y="24"/>
                </a:moveTo>
                <a:cubicBezTo>
                  <a:pt x="99" y="24"/>
                  <a:pt x="96" y="26"/>
                  <a:pt x="96" y="29"/>
                </a:cubicBezTo>
                <a:cubicBezTo>
                  <a:pt x="96" y="32"/>
                  <a:pt x="99" y="34"/>
                  <a:pt x="102" y="34"/>
                </a:cubicBezTo>
                <a:cubicBezTo>
                  <a:pt x="104" y="34"/>
                  <a:pt x="107" y="32"/>
                  <a:pt x="107" y="29"/>
                </a:cubicBezTo>
                <a:cubicBezTo>
                  <a:pt x="107" y="26"/>
                  <a:pt x="104" y="24"/>
                  <a:pt x="102" y="24"/>
                </a:cubicBezTo>
                <a:close/>
                <a:moveTo>
                  <a:pt x="85" y="24"/>
                </a:moveTo>
                <a:cubicBezTo>
                  <a:pt x="82" y="24"/>
                  <a:pt x="80" y="26"/>
                  <a:pt x="80" y="29"/>
                </a:cubicBezTo>
                <a:cubicBezTo>
                  <a:pt x="80" y="32"/>
                  <a:pt x="82" y="34"/>
                  <a:pt x="85" y="34"/>
                </a:cubicBezTo>
                <a:cubicBezTo>
                  <a:pt x="88" y="34"/>
                  <a:pt x="90" y="32"/>
                  <a:pt x="90" y="29"/>
                </a:cubicBezTo>
                <a:cubicBezTo>
                  <a:pt x="90" y="26"/>
                  <a:pt x="88" y="24"/>
                  <a:pt x="85" y="24"/>
                </a:cubicBezTo>
                <a:close/>
                <a:moveTo>
                  <a:pt x="69" y="24"/>
                </a:moveTo>
                <a:cubicBezTo>
                  <a:pt x="67" y="24"/>
                  <a:pt x="64" y="26"/>
                  <a:pt x="64" y="29"/>
                </a:cubicBezTo>
                <a:cubicBezTo>
                  <a:pt x="64" y="32"/>
                  <a:pt x="67" y="34"/>
                  <a:pt x="69" y="34"/>
                </a:cubicBezTo>
                <a:cubicBezTo>
                  <a:pt x="72" y="34"/>
                  <a:pt x="75" y="32"/>
                  <a:pt x="75" y="29"/>
                </a:cubicBezTo>
                <a:cubicBezTo>
                  <a:pt x="75" y="26"/>
                  <a:pt x="72" y="24"/>
                  <a:pt x="69" y="24"/>
                </a:cubicBezTo>
                <a:close/>
                <a:moveTo>
                  <a:pt x="37" y="23"/>
                </a:moveTo>
                <a:cubicBezTo>
                  <a:pt x="25" y="23"/>
                  <a:pt x="16" y="33"/>
                  <a:pt x="16" y="44"/>
                </a:cubicBezTo>
                <a:cubicBezTo>
                  <a:pt x="16" y="56"/>
                  <a:pt x="25" y="65"/>
                  <a:pt x="37" y="65"/>
                </a:cubicBezTo>
                <a:cubicBezTo>
                  <a:pt x="48" y="65"/>
                  <a:pt x="58" y="56"/>
                  <a:pt x="58" y="44"/>
                </a:cubicBezTo>
                <a:cubicBezTo>
                  <a:pt x="58" y="33"/>
                  <a:pt x="48" y="23"/>
                  <a:pt x="37" y="23"/>
                </a:cubicBezTo>
                <a:close/>
                <a:moveTo>
                  <a:pt x="74" y="111"/>
                </a:moveTo>
                <a:cubicBezTo>
                  <a:pt x="74" y="90"/>
                  <a:pt x="64" y="77"/>
                  <a:pt x="51" y="71"/>
                </a:cubicBezTo>
                <a:cubicBezTo>
                  <a:pt x="37" y="93"/>
                  <a:pt x="37" y="93"/>
                  <a:pt x="37" y="93"/>
                </a:cubicBezTo>
                <a:cubicBezTo>
                  <a:pt x="24" y="71"/>
                  <a:pt x="24" y="71"/>
                  <a:pt x="24" y="71"/>
                </a:cubicBezTo>
                <a:cubicBezTo>
                  <a:pt x="11" y="76"/>
                  <a:pt x="0" y="90"/>
                  <a:pt x="0" y="111"/>
                </a:cubicBezTo>
                <a:cubicBezTo>
                  <a:pt x="26" y="121"/>
                  <a:pt x="51" y="120"/>
                  <a:pt x="74" y="111"/>
                </a:cubicBezTo>
                <a:close/>
              </a:path>
            </a:pathLst>
          </a:custGeom>
          <a:solidFill>
            <a:schemeClr val="tx1">
              <a:lumMod val="65000"/>
              <a:lumOff val="3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矩形 60"/>
          <p:cNvSpPr/>
          <p:nvPr/>
        </p:nvSpPr>
        <p:spPr>
          <a:xfrm>
            <a:off x="0" y="-3083"/>
            <a:ext cx="12192000" cy="6858000"/>
          </a:xfrm>
          <a:prstGeom prst="rect">
            <a:avLst/>
          </a:prstGeom>
          <a:solidFill>
            <a:srgbClr val="FFFF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0" y="0"/>
            <a:ext cx="12192000" cy="6858000"/>
          </a:xfrm>
          <a:prstGeom prst="rect">
            <a:avLst/>
          </a:prstGeom>
          <a:blipFill dpi="0" rotWithShape="1">
            <a:blip r:embed="rId9">
              <a:alphaModFix amt="4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1861815" y="1383727"/>
            <a:ext cx="8850246" cy="4414310"/>
          </a:xfrm>
          <a:custGeom>
            <a:avLst/>
            <a:gdLst>
              <a:gd name="connsiteX0" fmla="*/ 0 w 6503831"/>
              <a:gd name="connsiteY0" fmla="*/ 0 h 3554569"/>
              <a:gd name="connsiteX1" fmla="*/ 6503831 w 6503831"/>
              <a:gd name="connsiteY1" fmla="*/ 206062 h 3554569"/>
              <a:gd name="connsiteX2" fmla="*/ 5937161 w 6503831"/>
              <a:gd name="connsiteY2" fmla="*/ 3142445 h 3554569"/>
              <a:gd name="connsiteX3" fmla="*/ 1558344 w 6503831"/>
              <a:gd name="connsiteY3" fmla="*/ 3554569 h 3554569"/>
              <a:gd name="connsiteX4" fmla="*/ 0 w 6503831"/>
              <a:gd name="connsiteY4" fmla="*/ 0 h 3554569"/>
              <a:gd name="connsiteX0" fmla="*/ 0 w 5686757"/>
              <a:gd name="connsiteY0" fmla="*/ 27165 h 3348507"/>
              <a:gd name="connsiteX1" fmla="*/ 5686757 w 5686757"/>
              <a:gd name="connsiteY1" fmla="*/ 0 h 3348507"/>
              <a:gd name="connsiteX2" fmla="*/ 5120087 w 5686757"/>
              <a:gd name="connsiteY2" fmla="*/ 2936383 h 3348507"/>
              <a:gd name="connsiteX3" fmla="*/ 741270 w 5686757"/>
              <a:gd name="connsiteY3" fmla="*/ 3348507 h 3348507"/>
              <a:gd name="connsiteX4" fmla="*/ 0 w 5686757"/>
              <a:gd name="connsiteY4" fmla="*/ 27165 h 3348507"/>
              <a:gd name="connsiteX0" fmla="*/ 0 w 6201626"/>
              <a:gd name="connsiteY0" fmla="*/ 15503 h 3336845"/>
              <a:gd name="connsiteX1" fmla="*/ 6201626 w 6201626"/>
              <a:gd name="connsiteY1" fmla="*/ 0 h 3336845"/>
              <a:gd name="connsiteX2" fmla="*/ 5120087 w 6201626"/>
              <a:gd name="connsiteY2" fmla="*/ 2924721 h 3336845"/>
              <a:gd name="connsiteX3" fmla="*/ 741270 w 6201626"/>
              <a:gd name="connsiteY3" fmla="*/ 3336845 h 3336845"/>
              <a:gd name="connsiteX4" fmla="*/ 0 w 6201626"/>
              <a:gd name="connsiteY4" fmla="*/ 15503 h 3336845"/>
              <a:gd name="connsiteX0" fmla="*/ 0 w 6201626"/>
              <a:gd name="connsiteY0" fmla="*/ 15503 h 3091957"/>
              <a:gd name="connsiteX1" fmla="*/ 6201626 w 6201626"/>
              <a:gd name="connsiteY1" fmla="*/ 0 h 3091957"/>
              <a:gd name="connsiteX2" fmla="*/ 5120087 w 6201626"/>
              <a:gd name="connsiteY2" fmla="*/ 2924721 h 3091957"/>
              <a:gd name="connsiteX3" fmla="*/ 819619 w 6201626"/>
              <a:gd name="connsiteY3" fmla="*/ 3091957 h 3091957"/>
              <a:gd name="connsiteX4" fmla="*/ 0 w 6201626"/>
              <a:gd name="connsiteY4" fmla="*/ 15503 h 3091957"/>
              <a:gd name="connsiteX0" fmla="*/ 0 w 6201626"/>
              <a:gd name="connsiteY0" fmla="*/ 15503 h 3344530"/>
              <a:gd name="connsiteX1" fmla="*/ 6201626 w 6201626"/>
              <a:gd name="connsiteY1" fmla="*/ 0 h 3344530"/>
              <a:gd name="connsiteX2" fmla="*/ 5153666 w 6201626"/>
              <a:gd name="connsiteY2" fmla="*/ 3344530 h 3344530"/>
              <a:gd name="connsiteX3" fmla="*/ 819619 w 6201626"/>
              <a:gd name="connsiteY3" fmla="*/ 3091957 h 3344530"/>
              <a:gd name="connsiteX4" fmla="*/ 0 w 6201626"/>
              <a:gd name="connsiteY4" fmla="*/ 15503 h 3344530"/>
              <a:gd name="connsiteX0" fmla="*/ 0 w 6201626"/>
              <a:gd name="connsiteY0" fmla="*/ 272053 h 3344530"/>
              <a:gd name="connsiteX1" fmla="*/ 6201626 w 6201626"/>
              <a:gd name="connsiteY1" fmla="*/ 0 h 3344530"/>
              <a:gd name="connsiteX2" fmla="*/ 5153666 w 6201626"/>
              <a:gd name="connsiteY2" fmla="*/ 3344530 h 3344530"/>
              <a:gd name="connsiteX3" fmla="*/ 819619 w 6201626"/>
              <a:gd name="connsiteY3" fmla="*/ 3091957 h 3344530"/>
              <a:gd name="connsiteX4" fmla="*/ 0 w 6201626"/>
              <a:gd name="connsiteY4" fmla="*/ 272053 h 3344530"/>
              <a:gd name="connsiteX0" fmla="*/ 0 w 6335939"/>
              <a:gd name="connsiteY0" fmla="*/ 15503 h 3344530"/>
              <a:gd name="connsiteX1" fmla="*/ 6335939 w 6335939"/>
              <a:gd name="connsiteY1" fmla="*/ 0 h 3344530"/>
              <a:gd name="connsiteX2" fmla="*/ 5287979 w 6335939"/>
              <a:gd name="connsiteY2" fmla="*/ 3344530 h 3344530"/>
              <a:gd name="connsiteX3" fmla="*/ 953932 w 6335939"/>
              <a:gd name="connsiteY3" fmla="*/ 3091957 h 3344530"/>
              <a:gd name="connsiteX4" fmla="*/ 0 w 6335939"/>
              <a:gd name="connsiteY4" fmla="*/ 15503 h 3344530"/>
              <a:gd name="connsiteX0" fmla="*/ 0 w 6335939"/>
              <a:gd name="connsiteY0" fmla="*/ 15503 h 3099642"/>
              <a:gd name="connsiteX1" fmla="*/ 6335939 w 6335939"/>
              <a:gd name="connsiteY1" fmla="*/ 0 h 3099642"/>
              <a:gd name="connsiteX2" fmla="*/ 5444679 w 6335939"/>
              <a:gd name="connsiteY2" fmla="*/ 3099642 h 3099642"/>
              <a:gd name="connsiteX3" fmla="*/ 953932 w 6335939"/>
              <a:gd name="connsiteY3" fmla="*/ 3091957 h 3099642"/>
              <a:gd name="connsiteX4" fmla="*/ 0 w 6335939"/>
              <a:gd name="connsiteY4" fmla="*/ 15503 h 3099642"/>
              <a:gd name="connsiteX0" fmla="*/ 0 w 6335939"/>
              <a:gd name="connsiteY0" fmla="*/ 15503 h 3138602"/>
              <a:gd name="connsiteX1" fmla="*/ 6335939 w 6335939"/>
              <a:gd name="connsiteY1" fmla="*/ 0 h 3138602"/>
              <a:gd name="connsiteX2" fmla="*/ 5444679 w 6335939"/>
              <a:gd name="connsiteY2" fmla="*/ 3099642 h 3138602"/>
              <a:gd name="connsiteX3" fmla="*/ 528606 w 6335939"/>
              <a:gd name="connsiteY3" fmla="*/ 3138602 h 3138602"/>
              <a:gd name="connsiteX4" fmla="*/ 0 w 6335939"/>
              <a:gd name="connsiteY4" fmla="*/ 15503 h 3138602"/>
              <a:gd name="connsiteX0" fmla="*/ 0 w 6335939"/>
              <a:gd name="connsiteY0" fmla="*/ 15503 h 3437822"/>
              <a:gd name="connsiteX1" fmla="*/ 6335939 w 6335939"/>
              <a:gd name="connsiteY1" fmla="*/ 0 h 3437822"/>
              <a:gd name="connsiteX2" fmla="*/ 5612572 w 6335939"/>
              <a:gd name="connsiteY2" fmla="*/ 3437822 h 3437822"/>
              <a:gd name="connsiteX3" fmla="*/ 528606 w 6335939"/>
              <a:gd name="connsiteY3" fmla="*/ 3138602 h 3437822"/>
              <a:gd name="connsiteX4" fmla="*/ 0 w 6335939"/>
              <a:gd name="connsiteY4" fmla="*/ 15503 h 3437822"/>
              <a:gd name="connsiteX0" fmla="*/ 0 w 6705302"/>
              <a:gd name="connsiteY0" fmla="*/ 178761 h 3601080"/>
              <a:gd name="connsiteX1" fmla="*/ 6705302 w 6705302"/>
              <a:gd name="connsiteY1" fmla="*/ 0 h 3601080"/>
              <a:gd name="connsiteX2" fmla="*/ 5612572 w 6705302"/>
              <a:gd name="connsiteY2" fmla="*/ 3601080 h 3601080"/>
              <a:gd name="connsiteX3" fmla="*/ 528606 w 6705302"/>
              <a:gd name="connsiteY3" fmla="*/ 3301860 h 3601080"/>
              <a:gd name="connsiteX4" fmla="*/ 0 w 6705302"/>
              <a:gd name="connsiteY4" fmla="*/ 178761 h 3601080"/>
              <a:gd name="connsiteX0" fmla="*/ 0 w 6705302"/>
              <a:gd name="connsiteY0" fmla="*/ 178761 h 3484466"/>
              <a:gd name="connsiteX1" fmla="*/ 6705302 w 6705302"/>
              <a:gd name="connsiteY1" fmla="*/ 0 h 3484466"/>
              <a:gd name="connsiteX2" fmla="*/ 4784305 w 6705302"/>
              <a:gd name="connsiteY2" fmla="*/ 3484466 h 3484466"/>
              <a:gd name="connsiteX3" fmla="*/ 528606 w 6705302"/>
              <a:gd name="connsiteY3" fmla="*/ 3301860 h 3484466"/>
              <a:gd name="connsiteX4" fmla="*/ 0 w 6705302"/>
              <a:gd name="connsiteY4" fmla="*/ 178761 h 3484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5302" h="3484466">
                <a:moveTo>
                  <a:pt x="0" y="178761"/>
                </a:moveTo>
                <a:lnTo>
                  <a:pt x="6705302" y="0"/>
                </a:lnTo>
                <a:lnTo>
                  <a:pt x="4784305" y="3484466"/>
                </a:lnTo>
                <a:lnTo>
                  <a:pt x="528606" y="3301860"/>
                </a:lnTo>
                <a:lnTo>
                  <a:pt x="0" y="178761"/>
                </a:lnTo>
                <a:close/>
              </a:path>
            </a:pathLst>
          </a:custGeom>
          <a:solidFill>
            <a:srgbClr val="00B050"/>
          </a:solidFill>
          <a:ln>
            <a:noFill/>
          </a:ln>
          <a:effectLst>
            <a:outerShdw blurRad="76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3063398" y="3939925"/>
            <a:ext cx="6461525" cy="614104"/>
          </a:xfrm>
          <a:prstGeom prst="rect">
            <a:avLst/>
          </a:prstGeom>
          <a:noFill/>
        </p:spPr>
        <p:txBody>
          <a:bodyPr wrap="square" rtlCol="0">
            <a:spAutoFit/>
          </a:bodyPr>
          <a:lstStyle/>
          <a:p>
            <a:r>
              <a:rPr lang="zh-CN" altLang="en-US" sz="3200" b="1" dirty="0">
                <a:solidFill>
                  <a:srgbClr val="FFFF19"/>
                </a:solidFill>
                <a:latin typeface="微软雅黑" panose="020B0503020204020204" pitchFamily="34" charset="-122"/>
                <a:ea typeface="微软雅黑" panose="020B0503020204020204" pitchFamily="34" charset="-122"/>
              </a:rPr>
              <a:t>传统</a:t>
            </a:r>
            <a:r>
              <a:rPr lang="zh-CN" altLang="en-US" sz="3200" b="1" dirty="0" smtClean="0">
                <a:solidFill>
                  <a:srgbClr val="FFFF19"/>
                </a:solidFill>
                <a:latin typeface="微软雅黑" panose="020B0503020204020204" pitchFamily="34" charset="-122"/>
                <a:ea typeface="微软雅黑" panose="020B0503020204020204" pitchFamily="34" charset="-122"/>
              </a:rPr>
              <a:t>企业转型互联网的突破口</a:t>
            </a:r>
            <a:endParaRPr lang="zh-CN" altLang="en-US" sz="3200" b="1" dirty="0">
              <a:solidFill>
                <a:srgbClr val="FFFF19"/>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2950855" y="1926605"/>
            <a:ext cx="5007706" cy="1519100"/>
          </a:xfrm>
          <a:prstGeom prst="rect">
            <a:avLst/>
          </a:prstGeom>
          <a:noFill/>
        </p:spPr>
        <p:txBody>
          <a:bodyPr wrap="square" rtlCol="0">
            <a:spAutoFit/>
          </a:bodyPr>
          <a:lstStyle/>
          <a:p>
            <a:pPr algn="ctr"/>
            <a:r>
              <a:rPr lang="zh-CN" altLang="en-US" sz="8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粉丝经济</a:t>
            </a:r>
            <a:endParaRPr lang="en-US" altLang="zh-CN" sz="8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59" name="直接连接符 58"/>
          <p:cNvCxnSpPr/>
          <p:nvPr/>
        </p:nvCxnSpPr>
        <p:spPr>
          <a:xfrm>
            <a:off x="3166813" y="3831837"/>
            <a:ext cx="525410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3137266" y="3269617"/>
            <a:ext cx="4571831" cy="461664"/>
          </a:xfrm>
          <a:prstGeom prst="rect">
            <a:avLst/>
          </a:prstGeom>
          <a:noFill/>
        </p:spPr>
        <p:txBody>
          <a:bodyPr wrap="square" rtlCol="0">
            <a:spAutoFit/>
          </a:bodyPr>
          <a:lstStyle/>
          <a:p>
            <a:pPr algn="dist"/>
            <a:r>
              <a:rPr lang="en-US" altLang="zh-CN" sz="2400" b="1" dirty="0" smtClean="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FANS ECONOMY</a:t>
            </a:r>
            <a:endParaRPr lang="zh-CN" altLang="en-US" sz="2400" b="1" dirty="0">
              <a:solidFill>
                <a:schemeClr val="bg1"/>
              </a:solidFill>
              <a:latin typeface="Segoe UI Black" panose="020B0A02040204020203" pitchFamily="34" charset="0"/>
              <a:ea typeface="微软雅黑" panose="020B0503020204020204" pitchFamily="34" charset="-122"/>
              <a:cs typeface="Segoe UI Black" panose="020B0A02040204020203" pitchFamily="34" charset="0"/>
            </a:endParaRPr>
          </a:p>
        </p:txBody>
      </p:sp>
      <p:grpSp>
        <p:nvGrpSpPr>
          <p:cNvPr id="69" name="组合 68"/>
          <p:cNvGrpSpPr/>
          <p:nvPr/>
        </p:nvGrpSpPr>
        <p:grpSpPr>
          <a:xfrm>
            <a:off x="8073245" y="1061406"/>
            <a:ext cx="2006210" cy="1491486"/>
            <a:chOff x="8370022" y="1218393"/>
            <a:chExt cx="1910396" cy="1420254"/>
          </a:xfrm>
        </p:grpSpPr>
        <p:sp>
          <p:nvSpPr>
            <p:cNvPr id="72" name="等腰三角形 71"/>
            <p:cNvSpPr/>
            <p:nvPr/>
          </p:nvSpPr>
          <p:spPr>
            <a:xfrm>
              <a:off x="9961096" y="1343798"/>
              <a:ext cx="319322" cy="189607"/>
            </a:xfrm>
            <a:prstGeom prst="triangl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rot="21136977" flipV="1">
              <a:off x="8370022" y="1218393"/>
              <a:ext cx="1811443" cy="1420254"/>
            </a:xfrm>
            <a:custGeom>
              <a:avLst/>
              <a:gdLst>
                <a:gd name="connsiteX0" fmla="*/ 0 w 1970468"/>
                <a:gd name="connsiteY0" fmla="*/ 0 h 1159098"/>
                <a:gd name="connsiteX1" fmla="*/ 180305 w 1970468"/>
                <a:gd name="connsiteY1" fmla="*/ 1159098 h 1159098"/>
                <a:gd name="connsiteX2" fmla="*/ 1970468 w 1970468"/>
                <a:gd name="connsiteY2" fmla="*/ 940158 h 1159098"/>
                <a:gd name="connsiteX3" fmla="*/ 1893195 w 1970468"/>
                <a:gd name="connsiteY3" fmla="*/ 206062 h 1159098"/>
                <a:gd name="connsiteX4" fmla="*/ 0 w 1970468"/>
                <a:gd name="connsiteY4" fmla="*/ 0 h 1159098"/>
                <a:gd name="connsiteX0" fmla="*/ 0 w 1970468"/>
                <a:gd name="connsiteY0" fmla="*/ 0 h 1159098"/>
                <a:gd name="connsiteX1" fmla="*/ 180305 w 1970468"/>
                <a:gd name="connsiteY1" fmla="*/ 1159098 h 1159098"/>
                <a:gd name="connsiteX2" fmla="*/ 1970468 w 1970468"/>
                <a:gd name="connsiteY2" fmla="*/ 940158 h 1159098"/>
                <a:gd name="connsiteX3" fmla="*/ 1862649 w 1970468"/>
                <a:gd name="connsiteY3" fmla="*/ 46872 h 1159098"/>
                <a:gd name="connsiteX4" fmla="*/ 0 w 1970468"/>
                <a:gd name="connsiteY4" fmla="*/ 0 h 1159098"/>
                <a:gd name="connsiteX0" fmla="*/ 0 w 2006422"/>
                <a:gd name="connsiteY0" fmla="*/ 0 h 1226758"/>
                <a:gd name="connsiteX1" fmla="*/ 216259 w 2006422"/>
                <a:gd name="connsiteY1" fmla="*/ 1226758 h 1226758"/>
                <a:gd name="connsiteX2" fmla="*/ 2006422 w 2006422"/>
                <a:gd name="connsiteY2" fmla="*/ 1007818 h 1226758"/>
                <a:gd name="connsiteX3" fmla="*/ 1898603 w 2006422"/>
                <a:gd name="connsiteY3" fmla="*/ 114532 h 1226758"/>
                <a:gd name="connsiteX4" fmla="*/ 0 w 2006422"/>
                <a:gd name="connsiteY4" fmla="*/ 0 h 1226758"/>
                <a:gd name="connsiteX0" fmla="*/ 0 w 2006422"/>
                <a:gd name="connsiteY0" fmla="*/ 70691 h 1297449"/>
                <a:gd name="connsiteX1" fmla="*/ 216259 w 2006422"/>
                <a:gd name="connsiteY1" fmla="*/ 1297449 h 1297449"/>
                <a:gd name="connsiteX2" fmla="*/ 2006422 w 2006422"/>
                <a:gd name="connsiteY2" fmla="*/ 1078509 h 1297449"/>
                <a:gd name="connsiteX3" fmla="*/ 1900192 w 2006422"/>
                <a:gd name="connsiteY3" fmla="*/ 0 h 1297449"/>
                <a:gd name="connsiteX4" fmla="*/ 0 w 2006422"/>
                <a:gd name="connsiteY4" fmla="*/ 70691 h 1297449"/>
                <a:gd name="connsiteX0" fmla="*/ 0 w 2006422"/>
                <a:gd name="connsiteY0" fmla="*/ 36607 h 1263365"/>
                <a:gd name="connsiteX1" fmla="*/ 216259 w 2006422"/>
                <a:gd name="connsiteY1" fmla="*/ 1263365 h 1263365"/>
                <a:gd name="connsiteX2" fmla="*/ 2006422 w 2006422"/>
                <a:gd name="connsiteY2" fmla="*/ 1044425 h 1263365"/>
                <a:gd name="connsiteX3" fmla="*/ 1716995 w 2006422"/>
                <a:gd name="connsiteY3" fmla="*/ 0 h 1263365"/>
                <a:gd name="connsiteX4" fmla="*/ 0 w 2006422"/>
                <a:gd name="connsiteY4" fmla="*/ 36607 h 1263365"/>
                <a:gd name="connsiteX0" fmla="*/ 0 w 2006422"/>
                <a:gd name="connsiteY0" fmla="*/ 95557 h 1322315"/>
                <a:gd name="connsiteX1" fmla="*/ 216259 w 2006422"/>
                <a:gd name="connsiteY1" fmla="*/ 1322315 h 1322315"/>
                <a:gd name="connsiteX2" fmla="*/ 2006422 w 2006422"/>
                <a:gd name="connsiteY2" fmla="*/ 1103375 h 1322315"/>
                <a:gd name="connsiteX3" fmla="*/ 1770388 w 2006422"/>
                <a:gd name="connsiteY3" fmla="*/ 0 h 1322315"/>
                <a:gd name="connsiteX4" fmla="*/ 0 w 2006422"/>
                <a:gd name="connsiteY4" fmla="*/ 95557 h 1322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6422" h="1322315">
                  <a:moveTo>
                    <a:pt x="0" y="95557"/>
                  </a:moveTo>
                  <a:lnTo>
                    <a:pt x="216259" y="1322315"/>
                  </a:lnTo>
                  <a:lnTo>
                    <a:pt x="2006422" y="1103375"/>
                  </a:lnTo>
                  <a:lnTo>
                    <a:pt x="1770388" y="0"/>
                  </a:lnTo>
                  <a:lnTo>
                    <a:pt x="0" y="95557"/>
                  </a:lnTo>
                  <a:close/>
                </a:path>
              </a:pathLst>
            </a:custGeom>
            <a:solidFill>
              <a:srgbClr val="00B0F0"/>
            </a:solidFill>
            <a:ln>
              <a:noFill/>
            </a:ln>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3600" b="1" dirty="0">
                <a:latin typeface="微软雅黑" panose="020B0503020204020204" pitchFamily="34" charset="-122"/>
                <a:ea typeface="微软雅黑" panose="020B0503020204020204" pitchFamily="34" charset="-122"/>
              </a:endParaRPr>
            </a:p>
          </p:txBody>
        </p:sp>
        <p:pic>
          <p:nvPicPr>
            <p:cNvPr id="75" name="图片 74"/>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65335">
              <a:off x="8841197" y="1429274"/>
              <a:ext cx="880892" cy="956490"/>
            </a:xfrm>
            <a:prstGeom prst="rect">
              <a:avLst/>
            </a:prstGeom>
          </p:spPr>
        </p:pic>
      </p:grpSp>
      <p:sp>
        <p:nvSpPr>
          <p:cNvPr id="2" name="圆角矩形 1"/>
          <p:cNvSpPr/>
          <p:nvPr/>
        </p:nvSpPr>
        <p:spPr>
          <a:xfrm>
            <a:off x="3166812" y="4700356"/>
            <a:ext cx="5254103" cy="39673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3166813" y="4732450"/>
            <a:ext cx="5254103" cy="400110"/>
          </a:xfrm>
          <a:prstGeom prst="rect">
            <a:avLst/>
          </a:prstGeom>
          <a:noFill/>
        </p:spPr>
        <p:txBody>
          <a:bodyPr wrap="square" rtlCol="0">
            <a:spAutoFit/>
          </a:bodyPr>
          <a:lstStyle/>
          <a:p>
            <a:pPr algn="ct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作者：叶 开          </a:t>
            </a: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@Eric</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陈陈陈陈陈</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44161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p:cNvSpPr/>
          <p:nvPr/>
        </p:nvSpPr>
        <p:spPr>
          <a:xfrm>
            <a:off x="748182" y="2098524"/>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6722865" y="687889"/>
            <a:ext cx="914400" cy="741169"/>
          </a:xfrm>
          <a:prstGeom prst="rect">
            <a:avLst/>
          </a:prstGeom>
        </p:spPr>
      </p:pic>
      <p:grpSp>
        <p:nvGrpSpPr>
          <p:cNvPr id="16" name="组合 15"/>
          <p:cNvGrpSpPr/>
          <p:nvPr/>
        </p:nvGrpSpPr>
        <p:grpSpPr>
          <a:xfrm>
            <a:off x="9088573" y="3679022"/>
            <a:ext cx="1336431" cy="820950"/>
            <a:chOff x="2321169" y="3587263"/>
            <a:chExt cx="2954216" cy="1814731"/>
          </a:xfrm>
        </p:grpSpPr>
        <p:pic>
          <p:nvPicPr>
            <p:cNvPr id="14" name="图片 13"/>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15" name="图片 14"/>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17" name="图片 16"/>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7114991" y="2685767"/>
            <a:ext cx="707795" cy="672904"/>
          </a:xfrm>
          <a:prstGeom prst="rect">
            <a:avLst/>
          </a:prstGeom>
        </p:spPr>
      </p:pic>
      <p:pic>
        <p:nvPicPr>
          <p:cNvPr id="18" name="图片 17"/>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5786743" y="3496581"/>
            <a:ext cx="1061601" cy="1045270"/>
          </a:xfrm>
          <a:prstGeom prst="rect">
            <a:avLst/>
          </a:prstGeom>
        </p:spPr>
      </p:pic>
      <p:pic>
        <p:nvPicPr>
          <p:cNvPr id="19" name="图片 18"/>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4448413" y="2842985"/>
            <a:ext cx="785304" cy="816926"/>
          </a:xfrm>
          <a:prstGeom prst="rect">
            <a:avLst/>
          </a:prstGeom>
        </p:spPr>
      </p:pic>
      <p:pic>
        <p:nvPicPr>
          <p:cNvPr id="21" name="图片 20"/>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2688" t="38564" r="64239" b="32308"/>
          <a:stretch/>
        </p:blipFill>
        <p:spPr>
          <a:xfrm>
            <a:off x="911555" y="387489"/>
            <a:ext cx="1199140" cy="1150526"/>
          </a:xfrm>
          <a:prstGeom prst="rect">
            <a:avLst/>
          </a:prstGeom>
        </p:spPr>
      </p:pic>
      <p:sp>
        <p:nvSpPr>
          <p:cNvPr id="37" name="任意多边形 36"/>
          <p:cNvSpPr/>
          <p:nvPr/>
        </p:nvSpPr>
        <p:spPr>
          <a:xfrm>
            <a:off x="10621331" y="884695"/>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7586987" y="3845159"/>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8399796" y="2362080"/>
            <a:ext cx="914400" cy="741169"/>
          </a:xfrm>
          <a:prstGeom prst="rect">
            <a:avLst/>
          </a:prstGeom>
        </p:spPr>
      </p:pic>
      <p:grpSp>
        <p:nvGrpSpPr>
          <p:cNvPr id="40" name="组合 39"/>
          <p:cNvGrpSpPr/>
          <p:nvPr/>
        </p:nvGrpSpPr>
        <p:grpSpPr>
          <a:xfrm>
            <a:off x="8578201" y="293610"/>
            <a:ext cx="1336431" cy="820950"/>
            <a:chOff x="2321169" y="3587263"/>
            <a:chExt cx="2954216" cy="1814731"/>
          </a:xfrm>
        </p:grpSpPr>
        <p:pic>
          <p:nvPicPr>
            <p:cNvPr id="41" name="图片 40"/>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42" name="图片 41"/>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43" name="图片 4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3696026" y="1839139"/>
            <a:ext cx="1129756" cy="915726"/>
          </a:xfrm>
          <a:prstGeom prst="rect">
            <a:avLst/>
          </a:prstGeom>
        </p:spPr>
      </p:pic>
      <p:pic>
        <p:nvPicPr>
          <p:cNvPr id="44" name="图片 43"/>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5220015" y="812344"/>
            <a:ext cx="707795" cy="672904"/>
          </a:xfrm>
          <a:prstGeom prst="rect">
            <a:avLst/>
          </a:prstGeom>
        </p:spPr>
      </p:pic>
      <p:pic>
        <p:nvPicPr>
          <p:cNvPr id="45" name="图片 44"/>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8051037" y="1318738"/>
            <a:ext cx="778063" cy="766094"/>
          </a:xfrm>
          <a:prstGeom prst="rect">
            <a:avLst/>
          </a:prstGeom>
        </p:spPr>
      </p:pic>
      <p:pic>
        <p:nvPicPr>
          <p:cNvPr id="50" name="图片 49"/>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9639700" y="2095229"/>
            <a:ext cx="785304" cy="816926"/>
          </a:xfrm>
          <a:prstGeom prst="rect">
            <a:avLst/>
          </a:prstGeom>
        </p:spPr>
      </p:pic>
      <p:sp>
        <p:nvSpPr>
          <p:cNvPr id="51" name="任意多边形 50"/>
          <p:cNvSpPr/>
          <p:nvPr/>
        </p:nvSpPr>
        <p:spPr>
          <a:xfrm>
            <a:off x="3124103" y="611867"/>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0750880" y="2550352"/>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2606953" y="2579855"/>
            <a:ext cx="707795" cy="672904"/>
          </a:xfrm>
          <a:prstGeom prst="rect">
            <a:avLst/>
          </a:prstGeom>
        </p:spPr>
      </p:pic>
      <p:sp>
        <p:nvSpPr>
          <p:cNvPr id="61" name="矩形 60"/>
          <p:cNvSpPr/>
          <p:nvPr/>
        </p:nvSpPr>
        <p:spPr>
          <a:xfrm>
            <a:off x="0" y="0"/>
            <a:ext cx="12192000" cy="6301242"/>
          </a:xfrm>
          <a:prstGeom prst="rect">
            <a:avLst/>
          </a:prstGeom>
          <a:solidFill>
            <a:srgbClr val="FFFF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4820991" y="-141668"/>
            <a:ext cx="2550017" cy="5386090"/>
          </a:xfrm>
          <a:prstGeom prst="rect">
            <a:avLst/>
          </a:prstGeom>
          <a:noFill/>
        </p:spPr>
        <p:txBody>
          <a:bodyPr wrap="square" rtlCol="0">
            <a:spAutoFit/>
          </a:bodyPr>
          <a:lstStyle/>
          <a:p>
            <a:pPr algn="ctr"/>
            <a:r>
              <a:rPr lang="en-US" altLang="zh-CN" sz="34400"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2</a:t>
            </a:r>
            <a:endParaRPr lang="zh-CN" altLang="en-US" sz="34400" dirty="0">
              <a:solidFill>
                <a:schemeClr val="bg1"/>
              </a:solidFill>
              <a:effectLst>
                <a:outerShdw blurRad="38100" dist="38100" dir="2700000" algn="tl">
                  <a:srgbClr val="000000">
                    <a:alpha val="43137"/>
                  </a:srgbClr>
                </a:outerShdw>
              </a:effectLst>
              <a:latin typeface="Segoe UI Black" panose="020B0A02040204020203" pitchFamily="34" charset="0"/>
              <a:cs typeface="Segoe UI Black" panose="020B0A02040204020203" pitchFamily="34" charset="0"/>
            </a:endParaRPr>
          </a:p>
        </p:txBody>
      </p:sp>
      <p:sp>
        <p:nvSpPr>
          <p:cNvPr id="32" name="矩形 31"/>
          <p:cNvSpPr/>
          <p:nvPr/>
        </p:nvSpPr>
        <p:spPr>
          <a:xfrm>
            <a:off x="0" y="3429000"/>
            <a:ext cx="12192000" cy="287224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flipV="1">
            <a:off x="5779640" y="6301242"/>
            <a:ext cx="632719" cy="545447"/>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3245476" y="3454758"/>
            <a:ext cx="5731099" cy="646331"/>
          </a:xfrm>
          <a:prstGeom prst="rect">
            <a:avLst/>
          </a:prstGeom>
          <a:noFill/>
        </p:spPr>
        <p:txBody>
          <a:bodyPr wrap="square" rtlCol="0">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粉丝的世界粉丝做主</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646578" y="4301830"/>
            <a:ext cx="6908714" cy="1631216"/>
          </a:xfrm>
          <a:prstGeom prst="rect">
            <a:avLst/>
          </a:prstGeom>
          <a:noFill/>
        </p:spPr>
        <p:txBody>
          <a:bodyPr wrap="square" rtlCol="0">
            <a:spAutoFit/>
          </a:bodyPr>
          <a:lstStyle/>
          <a:p>
            <a:r>
              <a:rPr lang="zh-CN" altLang="en-US" sz="2000" dirty="0" smtClean="0">
                <a:solidFill>
                  <a:schemeClr val="bg2">
                    <a:lumMod val="10000"/>
                  </a:schemeClr>
                </a:solidFill>
                <a:latin typeface="微软雅黑" panose="020B0503020204020204" pitchFamily="34" charset="-122"/>
                <a:ea typeface="微软雅黑" panose="020B0503020204020204" pitchFamily="34" charset="-122"/>
              </a:rPr>
              <a:t>从没有一个时代会像现在这样，由“粉丝”自己来做主，而这个时代因为新媒体的出现和发展，更加推动了粉丝的主导作用和人群的增加。比如微博和微信等新媒体平台，让个体的“人”在社会中更加主动，更加活跃，更多参与，从而创造出更加多样的实际。</a:t>
            </a:r>
            <a:endParaRPr lang="zh-CN" altLang="en-US" sz="2000"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0145379"/>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01</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新媒体时代的变化</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9" name="矩形 8"/>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企业应该与消费者增强互动和沟通，成为消费者型企业。</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等腰三角形 9"/>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69145" y="862685"/>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Wingdings" panose="05000000000000000000" pitchFamily="2" charset="2"/>
              <a:buChar char="n"/>
            </a:pPr>
            <a:r>
              <a:rPr lang="zh-CN" altLang="en-US" sz="2800" b="1" dirty="0" smtClean="0">
                <a:solidFill>
                  <a:schemeClr val="tx1"/>
                </a:solidFill>
                <a:latin typeface="微软雅黑" panose="020B0503020204020204" pitchFamily="34" charset="-122"/>
                <a:ea typeface="微软雅黑" panose="020B0503020204020204" pitchFamily="34" charset="-122"/>
              </a:rPr>
              <a:t>技术带来的变化</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1069145" y="1605531"/>
            <a:ext cx="10072467" cy="1330036"/>
            <a:chOff x="1069145" y="1704109"/>
            <a:chExt cx="10072467" cy="1330036"/>
          </a:xfrm>
        </p:grpSpPr>
        <p:sp>
          <p:nvSpPr>
            <p:cNvPr id="25" name="矩形 24"/>
            <p:cNvSpPr/>
            <p:nvPr/>
          </p:nvSpPr>
          <p:spPr>
            <a:xfrm>
              <a:off x="1069145" y="1704109"/>
              <a:ext cx="10072467" cy="133003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069145" y="1704109"/>
              <a:ext cx="186544" cy="1330036"/>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8" name="Picture 6" descr="\\MAGNUM\Projects\Microsoft\Cloud Power FY12\Design\Icons\PNGs\Virtual_Network.png"/>
            <p:cNvPicPr>
              <a:picLocks noChangeAspect="1" noChangeArrowheads="1"/>
            </p:cNvPicPr>
            <p:nvPr/>
          </p:nvPicPr>
          <p:blipFill rotWithShape="1">
            <a:blip r:embed="rId2" cstate="print">
              <a:lum bright="100000"/>
              <a:extLst>
                <a:ext uri="{28A0092B-C50C-407E-A947-70E740481C1C}">
                  <a14:useLocalDpi xmlns:a14="http://schemas.microsoft.com/office/drawing/2010/main"/>
                </a:ext>
              </a:extLst>
            </a:blip>
            <a:srcRect l="12769" t="16480" r="12250" b="17805"/>
            <a:stretch/>
          </p:blipFill>
          <p:spPr bwMode="auto">
            <a:xfrm>
              <a:off x="1620968" y="1731819"/>
              <a:ext cx="1454728" cy="1274618"/>
            </a:xfrm>
            <a:prstGeom prst="rect">
              <a:avLst/>
            </a:prstGeom>
            <a:noFill/>
          </p:spPr>
        </p:pic>
        <p:sp>
          <p:nvSpPr>
            <p:cNvPr id="34" name="圆角矩形 33"/>
            <p:cNvSpPr/>
            <p:nvPr/>
          </p:nvSpPr>
          <p:spPr>
            <a:xfrm>
              <a:off x="3172691" y="2112669"/>
              <a:ext cx="2258290" cy="4572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万维网络</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36" name="右箭头 35"/>
            <p:cNvSpPr/>
            <p:nvPr/>
          </p:nvSpPr>
          <p:spPr>
            <a:xfrm>
              <a:off x="5914123" y="2216727"/>
              <a:ext cx="716384" cy="304800"/>
            </a:xfrm>
            <a:prstGeom prst="rightArrow">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p:cNvGrpSpPr/>
            <p:nvPr/>
          </p:nvGrpSpPr>
          <p:grpSpPr>
            <a:xfrm>
              <a:off x="7221894" y="1798532"/>
              <a:ext cx="585567" cy="1141190"/>
              <a:chOff x="6636327" y="1798532"/>
              <a:chExt cx="585567" cy="1141190"/>
            </a:xfrm>
          </p:grpSpPr>
          <p:sp>
            <p:nvSpPr>
              <p:cNvPr id="39" name="圆角矩形 38"/>
              <p:cNvSpPr/>
              <p:nvPr/>
            </p:nvSpPr>
            <p:spPr>
              <a:xfrm>
                <a:off x="6636327" y="1798532"/>
                <a:ext cx="585567" cy="1141190"/>
              </a:xfrm>
              <a:prstGeom prst="roundRect">
                <a:avLst>
                  <a:gd name="adj" fmla="val 87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a:off x="6874934" y="1829247"/>
                <a:ext cx="108354" cy="21958"/>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6687116" y="1901237"/>
                <a:ext cx="483989" cy="880064"/>
              </a:xfrm>
              <a:prstGeom prst="rect">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同心圆 61"/>
              <p:cNvSpPr/>
              <p:nvPr/>
            </p:nvSpPr>
            <p:spPr>
              <a:xfrm>
                <a:off x="6874934" y="2803234"/>
                <a:ext cx="108354" cy="108354"/>
              </a:xfrm>
              <a:prstGeom prst="donut">
                <a:avLst>
                  <a:gd name="adj" fmla="val 11214"/>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8" name="圆角矩形 67"/>
            <p:cNvSpPr/>
            <p:nvPr/>
          </p:nvSpPr>
          <p:spPr>
            <a:xfrm>
              <a:off x="8052608" y="2140527"/>
              <a:ext cx="2258290" cy="4572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0B050"/>
                  </a:solidFill>
                  <a:latin typeface="微软雅黑" panose="020B0503020204020204" pitchFamily="34" charset="-122"/>
                  <a:ea typeface="微软雅黑" panose="020B0503020204020204" pitchFamily="34" charset="-122"/>
                </a:rPr>
                <a:t>智能移动终端</a:t>
              </a:r>
            </a:p>
          </p:txBody>
        </p:sp>
      </p:grpSp>
      <p:sp>
        <p:nvSpPr>
          <p:cNvPr id="71" name="矩形 70"/>
          <p:cNvSpPr/>
          <p:nvPr/>
        </p:nvSpPr>
        <p:spPr>
          <a:xfrm>
            <a:off x="1069145" y="3262985"/>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Wingdings" panose="05000000000000000000" pitchFamily="2" charset="2"/>
              <a:buChar char="n"/>
            </a:pPr>
            <a:r>
              <a:rPr lang="zh-CN" altLang="en-US" sz="2800" b="1" dirty="0" smtClean="0">
                <a:solidFill>
                  <a:schemeClr val="tx1"/>
                </a:solidFill>
                <a:latin typeface="微软雅黑" panose="020B0503020204020204" pitchFamily="34" charset="-122"/>
                <a:ea typeface="微软雅黑" panose="020B0503020204020204" pitchFamily="34" charset="-122"/>
              </a:rPr>
              <a:t>个体与企业的变化</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grpSp>
        <p:nvGrpSpPr>
          <p:cNvPr id="72" name="组合 71"/>
          <p:cNvGrpSpPr/>
          <p:nvPr/>
        </p:nvGrpSpPr>
        <p:grpSpPr>
          <a:xfrm>
            <a:off x="1069145" y="4005831"/>
            <a:ext cx="10072467" cy="1330036"/>
            <a:chOff x="1069145" y="1704109"/>
            <a:chExt cx="10072467" cy="1330036"/>
          </a:xfrm>
        </p:grpSpPr>
        <p:sp>
          <p:nvSpPr>
            <p:cNvPr id="73" name="矩形 72"/>
            <p:cNvSpPr/>
            <p:nvPr/>
          </p:nvSpPr>
          <p:spPr>
            <a:xfrm>
              <a:off x="1069145" y="1704109"/>
              <a:ext cx="10072467" cy="133003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1069145" y="1704109"/>
              <a:ext cx="186544" cy="1330036"/>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75"/>
            <p:cNvSpPr/>
            <p:nvPr/>
          </p:nvSpPr>
          <p:spPr>
            <a:xfrm>
              <a:off x="3172691" y="2112669"/>
              <a:ext cx="2258290" cy="4572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消费者主动参与</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77" name="右箭头 76"/>
            <p:cNvSpPr/>
            <p:nvPr/>
          </p:nvSpPr>
          <p:spPr>
            <a:xfrm>
              <a:off x="5914123" y="2216727"/>
              <a:ext cx="716384" cy="304800"/>
            </a:xfrm>
            <a:prstGeom prst="rightArrow">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圆角矩形 78"/>
            <p:cNvSpPr/>
            <p:nvPr/>
          </p:nvSpPr>
          <p:spPr>
            <a:xfrm>
              <a:off x="8052608" y="2140527"/>
              <a:ext cx="2258290" cy="4572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企业口碑营销</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grpSp>
      <p:pic>
        <p:nvPicPr>
          <p:cNvPr id="84" name="Picture 2" descr="\\MAGNUM\Projects\Microsoft\Cloud Power FY12\Design\Icons\PNGs\Cloud_on_your_terms.png"/>
          <p:cNvPicPr>
            <a:picLocks noChangeAspect="1" noChangeArrowheads="1"/>
          </p:cNvPicPr>
          <p:nvPr/>
        </p:nvPicPr>
        <p:blipFill rotWithShape="1">
          <a:blip r:embed="rId3" cstate="email">
            <a:lum bright="100000"/>
            <a:extLst>
              <a:ext uri="{28A0092B-C50C-407E-A947-70E740481C1C}">
                <a14:useLocalDpi xmlns:a14="http://schemas.microsoft.com/office/drawing/2010/main"/>
              </a:ext>
            </a:extLst>
          </a:blip>
          <a:srcRect/>
          <a:stretch/>
        </p:blipFill>
        <p:spPr bwMode="auto">
          <a:xfrm>
            <a:off x="1501351" y="4183503"/>
            <a:ext cx="1574345" cy="918976"/>
          </a:xfrm>
          <a:prstGeom prst="rect">
            <a:avLst/>
          </a:prstGeom>
          <a:noFill/>
          <a:ln>
            <a:noFill/>
          </a:ln>
        </p:spPr>
      </p:pic>
      <p:sp>
        <p:nvSpPr>
          <p:cNvPr id="85" name="Freeform 15"/>
          <p:cNvSpPr>
            <a:spLocks noEditPoints="1"/>
          </p:cNvSpPr>
          <p:nvPr/>
        </p:nvSpPr>
        <p:spPr bwMode="black">
          <a:xfrm>
            <a:off x="6795074" y="4212863"/>
            <a:ext cx="1092967" cy="909511"/>
          </a:xfrm>
          <a:custGeom>
            <a:avLst/>
            <a:gdLst>
              <a:gd name="T0" fmla="*/ 300 w 300"/>
              <a:gd name="T1" fmla="*/ 201 h 255"/>
              <a:gd name="T2" fmla="*/ 288 w 300"/>
              <a:gd name="T3" fmla="*/ 210 h 255"/>
              <a:gd name="T4" fmla="*/ 285 w 300"/>
              <a:gd name="T5" fmla="*/ 214 h 255"/>
              <a:gd name="T6" fmla="*/ 266 w 300"/>
              <a:gd name="T7" fmla="*/ 230 h 255"/>
              <a:gd name="T8" fmla="*/ 229 w 300"/>
              <a:gd name="T9" fmla="*/ 245 h 255"/>
              <a:gd name="T10" fmla="*/ 169 w 300"/>
              <a:gd name="T11" fmla="*/ 253 h 255"/>
              <a:gd name="T12" fmla="*/ 47 w 300"/>
              <a:gd name="T13" fmla="*/ 231 h 255"/>
              <a:gd name="T14" fmla="*/ 47 w 300"/>
              <a:gd name="T15" fmla="*/ 186 h 255"/>
              <a:gd name="T16" fmla="*/ 89 w 300"/>
              <a:gd name="T17" fmla="*/ 168 h 255"/>
              <a:gd name="T18" fmla="*/ 130 w 300"/>
              <a:gd name="T19" fmla="*/ 171 h 255"/>
              <a:gd name="T20" fmla="*/ 163 w 300"/>
              <a:gd name="T21" fmla="*/ 174 h 255"/>
              <a:gd name="T22" fmla="*/ 198 w 300"/>
              <a:gd name="T23" fmla="*/ 169 h 255"/>
              <a:gd name="T24" fmla="*/ 219 w 300"/>
              <a:gd name="T25" fmla="*/ 182 h 255"/>
              <a:gd name="T26" fmla="*/ 201 w 300"/>
              <a:gd name="T27" fmla="*/ 195 h 255"/>
              <a:gd name="T28" fmla="*/ 174 w 300"/>
              <a:gd name="T29" fmla="*/ 194 h 255"/>
              <a:gd name="T30" fmla="*/ 144 w 300"/>
              <a:gd name="T31" fmla="*/ 202 h 255"/>
              <a:gd name="T32" fmla="*/ 177 w 300"/>
              <a:gd name="T33" fmla="*/ 217 h 255"/>
              <a:gd name="T34" fmla="*/ 223 w 300"/>
              <a:gd name="T35" fmla="*/ 218 h 255"/>
              <a:gd name="T36" fmla="*/ 255 w 300"/>
              <a:gd name="T37" fmla="*/ 209 h 255"/>
              <a:gd name="T38" fmla="*/ 287 w 300"/>
              <a:gd name="T39" fmla="*/ 193 h 255"/>
              <a:gd name="T40" fmla="*/ 300 w 300"/>
              <a:gd name="T41" fmla="*/ 201 h 255"/>
              <a:gd name="T42" fmla="*/ 34 w 300"/>
              <a:gd name="T43" fmla="*/ 173 h 255"/>
              <a:gd name="T44" fmla="*/ 0 w 300"/>
              <a:gd name="T45" fmla="*/ 173 h 255"/>
              <a:gd name="T46" fmla="*/ 0 w 300"/>
              <a:gd name="T47" fmla="*/ 240 h 255"/>
              <a:gd name="T48" fmla="*/ 34 w 300"/>
              <a:gd name="T49" fmla="*/ 240 h 255"/>
              <a:gd name="T50" fmla="*/ 39 w 300"/>
              <a:gd name="T51" fmla="*/ 235 h 255"/>
              <a:gd name="T52" fmla="*/ 39 w 300"/>
              <a:gd name="T53" fmla="*/ 177 h 255"/>
              <a:gd name="T54" fmla="*/ 34 w 300"/>
              <a:gd name="T55" fmla="*/ 173 h 255"/>
              <a:gd name="T56" fmla="*/ 246 w 300"/>
              <a:gd name="T57" fmla="*/ 24 h 255"/>
              <a:gd name="T58" fmla="*/ 246 w 300"/>
              <a:gd name="T59" fmla="*/ 147 h 255"/>
              <a:gd name="T60" fmla="*/ 123 w 300"/>
              <a:gd name="T61" fmla="*/ 147 h 255"/>
              <a:gd name="T62" fmla="*/ 123 w 300"/>
              <a:gd name="T63" fmla="*/ 122 h 255"/>
              <a:gd name="T64" fmla="*/ 99 w 300"/>
              <a:gd name="T65" fmla="*/ 122 h 255"/>
              <a:gd name="T66" fmla="*/ 99 w 300"/>
              <a:gd name="T67" fmla="*/ 0 h 255"/>
              <a:gd name="T68" fmla="*/ 221 w 300"/>
              <a:gd name="T69" fmla="*/ 0 h 255"/>
              <a:gd name="T70" fmla="*/ 221 w 300"/>
              <a:gd name="T71" fmla="*/ 24 h 255"/>
              <a:gd name="T72" fmla="*/ 246 w 300"/>
              <a:gd name="T73" fmla="*/ 24 h 255"/>
              <a:gd name="T74" fmla="*/ 123 w 300"/>
              <a:gd name="T75" fmla="*/ 116 h 255"/>
              <a:gd name="T76" fmla="*/ 123 w 300"/>
              <a:gd name="T77" fmla="*/ 24 h 255"/>
              <a:gd name="T78" fmla="*/ 215 w 300"/>
              <a:gd name="T79" fmla="*/ 24 h 255"/>
              <a:gd name="T80" fmla="*/ 215 w 300"/>
              <a:gd name="T81" fmla="*/ 6 h 255"/>
              <a:gd name="T82" fmla="*/ 105 w 300"/>
              <a:gd name="T83" fmla="*/ 6 h 255"/>
              <a:gd name="T84" fmla="*/ 105 w 300"/>
              <a:gd name="T85" fmla="*/ 116 h 255"/>
              <a:gd name="T86" fmla="*/ 123 w 300"/>
              <a:gd name="T87" fmla="*/ 116 h 255"/>
              <a:gd name="T88" fmla="*/ 224 w 300"/>
              <a:gd name="T89" fmla="*/ 85 h 255"/>
              <a:gd name="T90" fmla="*/ 183 w 300"/>
              <a:gd name="T91" fmla="*/ 56 h 255"/>
              <a:gd name="T92" fmla="*/ 183 w 300"/>
              <a:gd name="T93" fmla="*/ 76 h 255"/>
              <a:gd name="T94" fmla="*/ 145 w 300"/>
              <a:gd name="T95" fmla="*/ 76 h 255"/>
              <a:gd name="T96" fmla="*/ 145 w 300"/>
              <a:gd name="T97" fmla="*/ 94 h 255"/>
              <a:gd name="T98" fmla="*/ 183 w 300"/>
              <a:gd name="T99" fmla="*/ 94 h 255"/>
              <a:gd name="T100" fmla="*/ 183 w 300"/>
              <a:gd name="T101" fmla="*/ 115 h 255"/>
              <a:gd name="T102" fmla="*/ 224 w 300"/>
              <a:gd name="T103" fmla="*/ 8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0" h="255">
                <a:moveTo>
                  <a:pt x="300" y="201"/>
                </a:moveTo>
                <a:cubicBezTo>
                  <a:pt x="300" y="201"/>
                  <a:pt x="299" y="202"/>
                  <a:pt x="288" y="210"/>
                </a:cubicBezTo>
                <a:cubicBezTo>
                  <a:pt x="288" y="210"/>
                  <a:pt x="286" y="214"/>
                  <a:pt x="285" y="214"/>
                </a:cubicBezTo>
                <a:cubicBezTo>
                  <a:pt x="280" y="218"/>
                  <a:pt x="275" y="223"/>
                  <a:pt x="266" y="230"/>
                </a:cubicBezTo>
                <a:cubicBezTo>
                  <a:pt x="257" y="231"/>
                  <a:pt x="238" y="240"/>
                  <a:pt x="229" y="245"/>
                </a:cubicBezTo>
                <a:cubicBezTo>
                  <a:pt x="212" y="244"/>
                  <a:pt x="187" y="248"/>
                  <a:pt x="169" y="253"/>
                </a:cubicBezTo>
                <a:cubicBezTo>
                  <a:pt x="143" y="249"/>
                  <a:pt x="140" y="255"/>
                  <a:pt x="47" y="231"/>
                </a:cubicBezTo>
                <a:cubicBezTo>
                  <a:pt x="47" y="231"/>
                  <a:pt x="47" y="194"/>
                  <a:pt x="47" y="186"/>
                </a:cubicBezTo>
                <a:cubicBezTo>
                  <a:pt x="64" y="182"/>
                  <a:pt x="69" y="171"/>
                  <a:pt x="89" y="168"/>
                </a:cubicBezTo>
                <a:cubicBezTo>
                  <a:pt x="103" y="166"/>
                  <a:pt x="116" y="167"/>
                  <a:pt x="130" y="171"/>
                </a:cubicBezTo>
                <a:cubicBezTo>
                  <a:pt x="139" y="174"/>
                  <a:pt x="148" y="176"/>
                  <a:pt x="163" y="174"/>
                </a:cubicBezTo>
                <a:cubicBezTo>
                  <a:pt x="176" y="173"/>
                  <a:pt x="181" y="169"/>
                  <a:pt x="198" y="169"/>
                </a:cubicBezTo>
                <a:cubicBezTo>
                  <a:pt x="209" y="169"/>
                  <a:pt x="220" y="176"/>
                  <a:pt x="219" y="182"/>
                </a:cubicBezTo>
                <a:cubicBezTo>
                  <a:pt x="219" y="188"/>
                  <a:pt x="208" y="194"/>
                  <a:pt x="201" y="195"/>
                </a:cubicBezTo>
                <a:cubicBezTo>
                  <a:pt x="185" y="195"/>
                  <a:pt x="189" y="194"/>
                  <a:pt x="174" y="194"/>
                </a:cubicBezTo>
                <a:cubicBezTo>
                  <a:pt x="156" y="194"/>
                  <a:pt x="155" y="197"/>
                  <a:pt x="144" y="202"/>
                </a:cubicBezTo>
                <a:cubicBezTo>
                  <a:pt x="155" y="205"/>
                  <a:pt x="162" y="209"/>
                  <a:pt x="177" y="217"/>
                </a:cubicBezTo>
                <a:cubicBezTo>
                  <a:pt x="193" y="215"/>
                  <a:pt x="209" y="217"/>
                  <a:pt x="223" y="218"/>
                </a:cubicBezTo>
                <a:cubicBezTo>
                  <a:pt x="235" y="215"/>
                  <a:pt x="241" y="210"/>
                  <a:pt x="255" y="209"/>
                </a:cubicBezTo>
                <a:cubicBezTo>
                  <a:pt x="264" y="202"/>
                  <a:pt x="276" y="191"/>
                  <a:pt x="287" y="193"/>
                </a:cubicBezTo>
                <a:cubicBezTo>
                  <a:pt x="293" y="194"/>
                  <a:pt x="300" y="201"/>
                  <a:pt x="300" y="201"/>
                </a:cubicBezTo>
                <a:close/>
                <a:moveTo>
                  <a:pt x="34" y="173"/>
                </a:moveTo>
                <a:cubicBezTo>
                  <a:pt x="0" y="173"/>
                  <a:pt x="0" y="173"/>
                  <a:pt x="0" y="173"/>
                </a:cubicBezTo>
                <a:cubicBezTo>
                  <a:pt x="0" y="240"/>
                  <a:pt x="0" y="240"/>
                  <a:pt x="0" y="240"/>
                </a:cubicBezTo>
                <a:cubicBezTo>
                  <a:pt x="34" y="240"/>
                  <a:pt x="34" y="240"/>
                  <a:pt x="34" y="240"/>
                </a:cubicBezTo>
                <a:cubicBezTo>
                  <a:pt x="37" y="240"/>
                  <a:pt x="39" y="238"/>
                  <a:pt x="39" y="235"/>
                </a:cubicBezTo>
                <a:cubicBezTo>
                  <a:pt x="39" y="177"/>
                  <a:pt x="39" y="177"/>
                  <a:pt x="39" y="177"/>
                </a:cubicBezTo>
                <a:cubicBezTo>
                  <a:pt x="39" y="175"/>
                  <a:pt x="37" y="173"/>
                  <a:pt x="34" y="173"/>
                </a:cubicBezTo>
                <a:close/>
                <a:moveTo>
                  <a:pt x="246" y="24"/>
                </a:moveTo>
                <a:cubicBezTo>
                  <a:pt x="246" y="147"/>
                  <a:pt x="246" y="147"/>
                  <a:pt x="246" y="147"/>
                </a:cubicBezTo>
                <a:cubicBezTo>
                  <a:pt x="123" y="147"/>
                  <a:pt x="123" y="147"/>
                  <a:pt x="123" y="147"/>
                </a:cubicBezTo>
                <a:cubicBezTo>
                  <a:pt x="123" y="122"/>
                  <a:pt x="123" y="122"/>
                  <a:pt x="123" y="122"/>
                </a:cubicBezTo>
                <a:cubicBezTo>
                  <a:pt x="99" y="122"/>
                  <a:pt x="99" y="122"/>
                  <a:pt x="99" y="122"/>
                </a:cubicBezTo>
                <a:cubicBezTo>
                  <a:pt x="99" y="0"/>
                  <a:pt x="99" y="0"/>
                  <a:pt x="99" y="0"/>
                </a:cubicBezTo>
                <a:cubicBezTo>
                  <a:pt x="221" y="0"/>
                  <a:pt x="221" y="0"/>
                  <a:pt x="221" y="0"/>
                </a:cubicBezTo>
                <a:cubicBezTo>
                  <a:pt x="221" y="24"/>
                  <a:pt x="221" y="24"/>
                  <a:pt x="221" y="24"/>
                </a:cubicBezTo>
                <a:lnTo>
                  <a:pt x="246" y="24"/>
                </a:lnTo>
                <a:close/>
                <a:moveTo>
                  <a:pt x="123" y="116"/>
                </a:moveTo>
                <a:cubicBezTo>
                  <a:pt x="123" y="24"/>
                  <a:pt x="123" y="24"/>
                  <a:pt x="123" y="24"/>
                </a:cubicBezTo>
                <a:cubicBezTo>
                  <a:pt x="215" y="24"/>
                  <a:pt x="215" y="24"/>
                  <a:pt x="215" y="24"/>
                </a:cubicBezTo>
                <a:cubicBezTo>
                  <a:pt x="215" y="6"/>
                  <a:pt x="215" y="6"/>
                  <a:pt x="215" y="6"/>
                </a:cubicBezTo>
                <a:cubicBezTo>
                  <a:pt x="105" y="6"/>
                  <a:pt x="105" y="6"/>
                  <a:pt x="105" y="6"/>
                </a:cubicBezTo>
                <a:cubicBezTo>
                  <a:pt x="105" y="116"/>
                  <a:pt x="105" y="116"/>
                  <a:pt x="105" y="116"/>
                </a:cubicBezTo>
                <a:lnTo>
                  <a:pt x="123" y="116"/>
                </a:lnTo>
                <a:close/>
                <a:moveTo>
                  <a:pt x="224" y="85"/>
                </a:moveTo>
                <a:cubicBezTo>
                  <a:pt x="183" y="56"/>
                  <a:pt x="183" y="56"/>
                  <a:pt x="183" y="56"/>
                </a:cubicBezTo>
                <a:cubicBezTo>
                  <a:pt x="183" y="76"/>
                  <a:pt x="183" y="76"/>
                  <a:pt x="183" y="76"/>
                </a:cubicBezTo>
                <a:cubicBezTo>
                  <a:pt x="145" y="76"/>
                  <a:pt x="145" y="76"/>
                  <a:pt x="145" y="76"/>
                </a:cubicBezTo>
                <a:cubicBezTo>
                  <a:pt x="145" y="94"/>
                  <a:pt x="145" y="94"/>
                  <a:pt x="145" y="94"/>
                </a:cubicBezTo>
                <a:cubicBezTo>
                  <a:pt x="183" y="94"/>
                  <a:pt x="183" y="94"/>
                  <a:pt x="183" y="94"/>
                </a:cubicBezTo>
                <a:cubicBezTo>
                  <a:pt x="183" y="115"/>
                  <a:pt x="183" y="115"/>
                  <a:pt x="183" y="115"/>
                </a:cubicBezTo>
                <a:lnTo>
                  <a:pt x="224" y="85"/>
                </a:lnTo>
                <a:close/>
              </a:path>
            </a:pathLst>
          </a:custGeom>
          <a:solidFill>
            <a:srgbClr val="FFFFFF"/>
          </a:solidFill>
          <a:ln>
            <a:noFill/>
          </a:ln>
        </p:spPr>
        <p:txBody>
          <a:bodyPr vert="horz" wrap="square" lIns="82275" tIns="41138" rIns="82275" bIns="41138"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1600" dirty="0"/>
          </a:p>
        </p:txBody>
      </p:sp>
    </p:spTree>
    <p:extLst>
      <p:ext uri="{BB962C8B-B14F-4D97-AF65-F5344CB8AC3E}">
        <p14:creationId xmlns:p14="http://schemas.microsoft.com/office/powerpoint/2010/main" val="1012964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02</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微博微信营销趋势</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9" name="矩形 8"/>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通过避免垃圾的</a:t>
            </a:r>
            <a:r>
              <a:rPr lang="en-US" altLang="zh-CN" sz="2800" b="1" dirty="0" smtClean="0">
                <a:solidFill>
                  <a:schemeClr val="bg1"/>
                </a:solidFill>
                <a:latin typeface="微软雅黑" panose="020B0503020204020204" pitchFamily="34" charset="-122"/>
                <a:ea typeface="微软雅黑" panose="020B0503020204020204" pitchFamily="34" charset="-122"/>
              </a:rPr>
              <a:t>MSIM</a:t>
            </a:r>
            <a:r>
              <a:rPr lang="zh-CN" altLang="en-US" sz="2800" b="1" dirty="0" smtClean="0">
                <a:solidFill>
                  <a:schemeClr val="bg1"/>
                </a:solidFill>
                <a:latin typeface="微软雅黑" panose="020B0503020204020204" pitchFamily="34" charset="-122"/>
                <a:ea typeface="微软雅黑" panose="020B0503020204020204" pitchFamily="34" charset="-122"/>
              </a:rPr>
              <a:t>消息，可以成为增加粉丝价值的长久方法。</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等腰三角形 9"/>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69145" y="862685"/>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chemeClr val="tx1"/>
                </a:solidFill>
                <a:latin typeface="微软雅黑" panose="020B0503020204020204" pitchFamily="34" charset="-122"/>
                <a:ea typeface="微软雅黑" panose="020B0503020204020204" pitchFamily="34" charset="-122"/>
              </a:rPr>
              <a:t>如今微博微信等</a:t>
            </a:r>
            <a:r>
              <a:rPr lang="en-US" altLang="zh-CN" sz="2800" b="1" dirty="0" smtClean="0">
                <a:solidFill>
                  <a:schemeClr val="tx1"/>
                </a:solidFill>
                <a:latin typeface="微软雅黑" panose="020B0503020204020204" pitchFamily="34" charset="-122"/>
                <a:ea typeface="微软雅黑" panose="020B0503020204020204" pitchFamily="34" charset="-122"/>
              </a:rPr>
              <a:t>MSIM</a:t>
            </a:r>
            <a:r>
              <a:rPr lang="zh-CN" altLang="en-US" sz="2800" b="1" dirty="0" smtClean="0">
                <a:solidFill>
                  <a:schemeClr val="tx1"/>
                </a:solidFill>
                <a:latin typeface="微软雅黑" panose="020B0503020204020204" pitchFamily="34" charset="-122"/>
                <a:ea typeface="微软雅黑" panose="020B0503020204020204" pitchFamily="34" charset="-122"/>
              </a:rPr>
              <a:t>工具已经非常流行</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80" name="矩形 79"/>
          <p:cNvSpPr/>
          <p:nvPr/>
        </p:nvSpPr>
        <p:spPr>
          <a:xfrm>
            <a:off x="1069145" y="1837594"/>
            <a:ext cx="10072467" cy="133003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1069145" y="1837594"/>
            <a:ext cx="186544" cy="1330036"/>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3249857" y="1964665"/>
            <a:ext cx="774700" cy="7747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rgbClr val="00B050"/>
                </a:solidFill>
                <a:latin typeface="微软雅黑" panose="020B0503020204020204" pitchFamily="34" charset="-122"/>
                <a:ea typeface="微软雅黑" panose="020B0503020204020204" pitchFamily="34" charset="-122"/>
              </a:rPr>
              <a:t>A</a:t>
            </a:r>
            <a:endParaRPr lang="zh-CN" altLang="en-US" sz="4800" b="1" dirty="0">
              <a:solidFill>
                <a:srgbClr val="00B050"/>
              </a:solidFill>
              <a:latin typeface="微软雅黑" panose="020B0503020204020204" pitchFamily="34" charset="-122"/>
              <a:ea typeface="微软雅黑" panose="020B0503020204020204" pitchFamily="34" charset="-122"/>
            </a:endParaRPr>
          </a:p>
        </p:txBody>
      </p:sp>
      <p:sp>
        <p:nvSpPr>
          <p:cNvPr id="93" name="椭圆 92"/>
          <p:cNvSpPr/>
          <p:nvPr/>
        </p:nvSpPr>
        <p:spPr>
          <a:xfrm>
            <a:off x="5406733" y="1964665"/>
            <a:ext cx="774700" cy="7747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rgbClr val="00B050"/>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rot="13500000">
            <a:off x="5644389" y="1912974"/>
            <a:ext cx="871602" cy="871602"/>
            <a:chOff x="4483100" y="3251200"/>
            <a:chExt cx="1312152" cy="1312152"/>
          </a:xfrm>
        </p:grpSpPr>
        <p:sp>
          <p:nvSpPr>
            <p:cNvPr id="13" name="弧形 12"/>
            <p:cNvSpPr/>
            <p:nvPr/>
          </p:nvSpPr>
          <p:spPr>
            <a:xfrm>
              <a:off x="4483100" y="3251200"/>
              <a:ext cx="1312152" cy="1312152"/>
            </a:xfrm>
            <a:prstGeom prst="arc">
              <a:avLst/>
            </a:prstGeom>
            <a:ln w="762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4" name="弧形 103"/>
            <p:cNvSpPr/>
            <p:nvPr/>
          </p:nvSpPr>
          <p:spPr>
            <a:xfrm>
              <a:off x="4670630" y="3454098"/>
              <a:ext cx="937091" cy="937091"/>
            </a:xfrm>
            <a:prstGeom prst="arc">
              <a:avLst/>
            </a:prstGeom>
            <a:ln w="762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5" name="弧形 104"/>
            <p:cNvSpPr/>
            <p:nvPr/>
          </p:nvSpPr>
          <p:spPr>
            <a:xfrm>
              <a:off x="4740111" y="3625250"/>
              <a:ext cx="682789" cy="682789"/>
            </a:xfrm>
            <a:prstGeom prst="arc">
              <a:avLst/>
            </a:prstGeom>
            <a:ln w="762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94" name="椭圆 93"/>
          <p:cNvSpPr/>
          <p:nvPr/>
        </p:nvSpPr>
        <p:spPr>
          <a:xfrm>
            <a:off x="7563609" y="1964665"/>
            <a:ext cx="774700" cy="7747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rgbClr val="00B050"/>
              </a:solidFill>
              <a:latin typeface="微软雅黑" panose="020B0503020204020204" pitchFamily="34" charset="-122"/>
              <a:ea typeface="微软雅黑" panose="020B0503020204020204" pitchFamily="34" charset="-122"/>
            </a:endParaRPr>
          </a:p>
        </p:txBody>
      </p:sp>
      <p:sp>
        <p:nvSpPr>
          <p:cNvPr id="15" name="等腰三角形 14"/>
          <p:cNvSpPr/>
          <p:nvPr/>
        </p:nvSpPr>
        <p:spPr>
          <a:xfrm rot="5400000">
            <a:off x="7807471" y="2167710"/>
            <a:ext cx="430729" cy="371318"/>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9720485" y="1964666"/>
            <a:ext cx="774700" cy="7747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rgbClr val="00B050"/>
              </a:solidFill>
              <a:latin typeface="微软雅黑" panose="020B0503020204020204" pitchFamily="34" charset="-122"/>
              <a:ea typeface="微软雅黑" panose="020B0503020204020204" pitchFamily="34" charset="-122"/>
            </a:endParaRPr>
          </a:p>
        </p:txBody>
      </p:sp>
      <p:pic>
        <p:nvPicPr>
          <p:cNvPr id="108" name="Picture 2" descr="\\MAGNUM\Projects\Microsoft\Cloud Power FY12\Design\Icons\PNGs\Cloud_on_your_terms.png"/>
          <p:cNvPicPr>
            <a:picLocks noChangeAspect="1" noChangeArrowheads="1"/>
          </p:cNvPicPr>
          <p:nvPr/>
        </p:nvPicPr>
        <p:blipFill rotWithShape="1">
          <a:blip r:embed="rId2" cstate="email">
            <a:lum bright="100000"/>
            <a:extLst>
              <a:ext uri="{28A0092B-C50C-407E-A947-70E740481C1C}">
                <a14:useLocalDpi xmlns:a14="http://schemas.microsoft.com/office/drawing/2010/main"/>
              </a:ext>
            </a:extLst>
          </a:blip>
          <a:srcRect l="29755" t="26370" r="24743" b="13779"/>
          <a:stretch/>
        </p:blipFill>
        <p:spPr bwMode="auto">
          <a:xfrm>
            <a:off x="9817101" y="2130137"/>
            <a:ext cx="536572" cy="411990"/>
          </a:xfrm>
          <a:prstGeom prst="rect">
            <a:avLst/>
          </a:prstGeom>
          <a:solidFill>
            <a:srgbClr val="00B050"/>
          </a:solidFill>
          <a:ln>
            <a:noFill/>
          </a:ln>
        </p:spPr>
      </p:pic>
      <p:sp>
        <p:nvSpPr>
          <p:cNvPr id="19" name="文本框 18"/>
          <p:cNvSpPr txBox="1"/>
          <p:nvPr/>
        </p:nvSpPr>
        <p:spPr>
          <a:xfrm>
            <a:off x="1255689" y="2087113"/>
            <a:ext cx="1779611" cy="830997"/>
          </a:xfrm>
          <a:prstGeom prst="rect">
            <a:avLst/>
          </a:prstGeom>
          <a:noFill/>
        </p:spPr>
        <p:txBody>
          <a:bodyPr wrap="square" rtlCol="0">
            <a:spAutoFit/>
          </a:bodyPr>
          <a:lstStyle/>
          <a:p>
            <a:pPr algn="ctr"/>
            <a:r>
              <a:rPr lang="en-US" altLang="zh-CN" sz="2400" b="1" dirty="0" smtClean="0">
                <a:solidFill>
                  <a:schemeClr val="bg2">
                    <a:lumMod val="10000"/>
                  </a:schemeClr>
                </a:solidFill>
                <a:latin typeface="微软雅黑" panose="020B0503020204020204" pitchFamily="34" charset="-122"/>
                <a:ea typeface="微软雅黑" panose="020B0503020204020204" pitchFamily="34" charset="-122"/>
              </a:rPr>
              <a:t>MSIM</a:t>
            </a:r>
            <a:r>
              <a:rPr lang="zh-CN" altLang="en-US" sz="2400" b="1" dirty="0" smtClean="0">
                <a:solidFill>
                  <a:schemeClr val="bg2">
                    <a:lumMod val="10000"/>
                  </a:schemeClr>
                </a:solidFill>
                <a:latin typeface="微软雅黑" panose="020B0503020204020204" pitchFamily="34" charset="-122"/>
                <a:ea typeface="微软雅黑" panose="020B0503020204020204" pitchFamily="34" charset="-122"/>
              </a:rPr>
              <a:t>工具</a:t>
            </a:r>
            <a:endParaRPr lang="en-US" altLang="zh-CN" sz="2400" b="1" dirty="0" smtClean="0">
              <a:solidFill>
                <a:schemeClr val="bg2">
                  <a:lumMod val="10000"/>
                </a:schemeClr>
              </a:solidFill>
              <a:latin typeface="微软雅黑" panose="020B0503020204020204" pitchFamily="34" charset="-122"/>
              <a:ea typeface="微软雅黑" panose="020B0503020204020204" pitchFamily="34" charset="-122"/>
            </a:endParaRPr>
          </a:p>
          <a:p>
            <a:pPr algn="ctr"/>
            <a:r>
              <a:rPr lang="zh-CN" altLang="en-US" sz="2400" b="1" dirty="0">
                <a:solidFill>
                  <a:schemeClr val="bg2">
                    <a:lumMod val="10000"/>
                  </a:schemeClr>
                </a:solidFill>
                <a:latin typeface="微软雅黑" panose="020B0503020204020204" pitchFamily="34" charset="-122"/>
                <a:ea typeface="微软雅黑" panose="020B0503020204020204" pitchFamily="34" charset="-122"/>
              </a:rPr>
              <a:t>优势</a:t>
            </a:r>
          </a:p>
        </p:txBody>
      </p:sp>
      <p:sp>
        <p:nvSpPr>
          <p:cNvPr id="20" name="文本框 19"/>
          <p:cNvSpPr txBox="1"/>
          <p:nvPr/>
        </p:nvSpPr>
        <p:spPr>
          <a:xfrm>
            <a:off x="3219089" y="2753442"/>
            <a:ext cx="836235"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文字</a:t>
            </a:r>
          </a:p>
        </p:txBody>
      </p:sp>
      <p:sp>
        <p:nvSpPr>
          <p:cNvPr id="110" name="文本框 109"/>
          <p:cNvSpPr txBox="1"/>
          <p:nvPr/>
        </p:nvSpPr>
        <p:spPr>
          <a:xfrm>
            <a:off x="5375965" y="2753442"/>
            <a:ext cx="836235"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语音</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11" name="文本框 110"/>
          <p:cNvSpPr txBox="1"/>
          <p:nvPr/>
        </p:nvSpPr>
        <p:spPr>
          <a:xfrm>
            <a:off x="7532841" y="2753442"/>
            <a:ext cx="836235"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视频</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12" name="文本框 111"/>
          <p:cNvSpPr txBox="1"/>
          <p:nvPr/>
        </p:nvSpPr>
        <p:spPr>
          <a:xfrm>
            <a:off x="9311635" y="2753442"/>
            <a:ext cx="1547504"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一对一沟通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13" name="矩形 112"/>
          <p:cNvSpPr/>
          <p:nvPr/>
        </p:nvSpPr>
        <p:spPr>
          <a:xfrm>
            <a:off x="1069145" y="3877479"/>
            <a:ext cx="10072467" cy="133003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p:cNvSpPr/>
          <p:nvPr/>
        </p:nvSpPr>
        <p:spPr>
          <a:xfrm>
            <a:off x="1069145" y="3877479"/>
            <a:ext cx="186544" cy="1330036"/>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文本框 120"/>
          <p:cNvSpPr txBox="1"/>
          <p:nvPr/>
        </p:nvSpPr>
        <p:spPr>
          <a:xfrm>
            <a:off x="1255689" y="4126998"/>
            <a:ext cx="1779611" cy="830997"/>
          </a:xfrm>
          <a:prstGeom prst="rect">
            <a:avLst/>
          </a:prstGeom>
          <a:noFill/>
        </p:spPr>
        <p:txBody>
          <a:bodyPr wrap="square" rtlCol="0">
            <a:spAutoFit/>
          </a:bodyPr>
          <a:lstStyle/>
          <a:p>
            <a:pPr algn="ctr"/>
            <a:r>
              <a:rPr lang="en-US" altLang="zh-CN" sz="2400" b="1" dirty="0" smtClean="0">
                <a:solidFill>
                  <a:schemeClr val="bg2">
                    <a:lumMod val="10000"/>
                  </a:schemeClr>
                </a:solidFill>
                <a:latin typeface="微软雅黑" panose="020B0503020204020204" pitchFamily="34" charset="-122"/>
                <a:ea typeface="微软雅黑" panose="020B0503020204020204" pitchFamily="34" charset="-122"/>
              </a:rPr>
              <a:t>MSIM</a:t>
            </a:r>
            <a:r>
              <a:rPr lang="zh-CN" altLang="en-US" sz="2400" b="1" dirty="0" smtClean="0">
                <a:solidFill>
                  <a:schemeClr val="bg2">
                    <a:lumMod val="10000"/>
                  </a:schemeClr>
                </a:solidFill>
                <a:latin typeface="微软雅黑" panose="020B0503020204020204" pitchFamily="34" charset="-122"/>
                <a:ea typeface="微软雅黑" panose="020B0503020204020204" pitchFamily="34" charset="-122"/>
              </a:rPr>
              <a:t>工具</a:t>
            </a:r>
            <a:endParaRPr lang="en-US" altLang="zh-CN" sz="2400" b="1" dirty="0" smtClean="0">
              <a:solidFill>
                <a:schemeClr val="bg2">
                  <a:lumMod val="10000"/>
                </a:schemeClr>
              </a:solidFill>
              <a:latin typeface="微软雅黑" panose="020B0503020204020204" pitchFamily="34" charset="-122"/>
              <a:ea typeface="微软雅黑" panose="020B0503020204020204" pitchFamily="34" charset="-122"/>
            </a:endParaRPr>
          </a:p>
          <a:p>
            <a:pPr algn="ctr"/>
            <a:r>
              <a:rPr lang="zh-CN" altLang="en-US" sz="2400" b="1" dirty="0">
                <a:solidFill>
                  <a:schemeClr val="bg2">
                    <a:lumMod val="10000"/>
                  </a:schemeClr>
                </a:solidFill>
                <a:latin typeface="微软雅黑" panose="020B0503020204020204" pitchFamily="34" charset="-122"/>
                <a:ea typeface="微软雅黑" panose="020B0503020204020204" pitchFamily="34" charset="-122"/>
              </a:rPr>
              <a:t>忧患</a:t>
            </a:r>
          </a:p>
        </p:txBody>
      </p:sp>
      <p:cxnSp>
        <p:nvCxnSpPr>
          <p:cNvPr id="22" name="直接连接符 21"/>
          <p:cNvCxnSpPr/>
          <p:nvPr/>
        </p:nvCxnSpPr>
        <p:spPr>
          <a:xfrm>
            <a:off x="3035300" y="1837594"/>
            <a:ext cx="0" cy="131595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3035300" y="3877479"/>
            <a:ext cx="0" cy="1315958"/>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3219089" y="4188553"/>
            <a:ext cx="7712147"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容易使用攻击性的手法和创造性的语言，可能会引起政府审查，并可能潜在的毁灭这个巨大的新的营销领域。</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0844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p:cNvSpPr/>
          <p:nvPr/>
        </p:nvSpPr>
        <p:spPr>
          <a:xfrm>
            <a:off x="748182" y="2098524"/>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6722865" y="687889"/>
            <a:ext cx="914400" cy="741169"/>
          </a:xfrm>
          <a:prstGeom prst="rect">
            <a:avLst/>
          </a:prstGeom>
        </p:spPr>
      </p:pic>
      <p:grpSp>
        <p:nvGrpSpPr>
          <p:cNvPr id="16" name="组合 15"/>
          <p:cNvGrpSpPr/>
          <p:nvPr/>
        </p:nvGrpSpPr>
        <p:grpSpPr>
          <a:xfrm>
            <a:off x="9088573" y="3679022"/>
            <a:ext cx="1336431" cy="820950"/>
            <a:chOff x="2321169" y="3587263"/>
            <a:chExt cx="2954216" cy="1814731"/>
          </a:xfrm>
        </p:grpSpPr>
        <p:pic>
          <p:nvPicPr>
            <p:cNvPr id="14" name="图片 13"/>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15" name="图片 14"/>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17" name="图片 16"/>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7114991" y="2685767"/>
            <a:ext cx="707795" cy="672904"/>
          </a:xfrm>
          <a:prstGeom prst="rect">
            <a:avLst/>
          </a:prstGeom>
        </p:spPr>
      </p:pic>
      <p:pic>
        <p:nvPicPr>
          <p:cNvPr id="18" name="图片 17"/>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5786743" y="3496581"/>
            <a:ext cx="1061601" cy="1045270"/>
          </a:xfrm>
          <a:prstGeom prst="rect">
            <a:avLst/>
          </a:prstGeom>
        </p:spPr>
      </p:pic>
      <p:pic>
        <p:nvPicPr>
          <p:cNvPr id="19" name="图片 18"/>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4448413" y="2842985"/>
            <a:ext cx="785304" cy="816926"/>
          </a:xfrm>
          <a:prstGeom prst="rect">
            <a:avLst/>
          </a:prstGeom>
        </p:spPr>
      </p:pic>
      <p:pic>
        <p:nvPicPr>
          <p:cNvPr id="21" name="图片 20"/>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2688" t="38564" r="64239" b="32308"/>
          <a:stretch/>
        </p:blipFill>
        <p:spPr>
          <a:xfrm>
            <a:off x="911555" y="387489"/>
            <a:ext cx="1199140" cy="1150526"/>
          </a:xfrm>
          <a:prstGeom prst="rect">
            <a:avLst/>
          </a:prstGeom>
        </p:spPr>
      </p:pic>
      <p:sp>
        <p:nvSpPr>
          <p:cNvPr id="37" name="任意多边形 36"/>
          <p:cNvSpPr/>
          <p:nvPr/>
        </p:nvSpPr>
        <p:spPr>
          <a:xfrm>
            <a:off x="10621331" y="884695"/>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7586987" y="3845159"/>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8399796" y="2362080"/>
            <a:ext cx="914400" cy="741169"/>
          </a:xfrm>
          <a:prstGeom prst="rect">
            <a:avLst/>
          </a:prstGeom>
        </p:spPr>
      </p:pic>
      <p:grpSp>
        <p:nvGrpSpPr>
          <p:cNvPr id="40" name="组合 39"/>
          <p:cNvGrpSpPr/>
          <p:nvPr/>
        </p:nvGrpSpPr>
        <p:grpSpPr>
          <a:xfrm>
            <a:off x="8578201" y="293610"/>
            <a:ext cx="1336431" cy="820950"/>
            <a:chOff x="2321169" y="3587263"/>
            <a:chExt cx="2954216" cy="1814731"/>
          </a:xfrm>
        </p:grpSpPr>
        <p:pic>
          <p:nvPicPr>
            <p:cNvPr id="41" name="图片 40"/>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42" name="图片 41"/>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43" name="图片 4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3696026" y="1839139"/>
            <a:ext cx="1129756" cy="915726"/>
          </a:xfrm>
          <a:prstGeom prst="rect">
            <a:avLst/>
          </a:prstGeom>
        </p:spPr>
      </p:pic>
      <p:pic>
        <p:nvPicPr>
          <p:cNvPr id="44" name="图片 43"/>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5220015" y="812344"/>
            <a:ext cx="707795" cy="672904"/>
          </a:xfrm>
          <a:prstGeom prst="rect">
            <a:avLst/>
          </a:prstGeom>
        </p:spPr>
      </p:pic>
      <p:pic>
        <p:nvPicPr>
          <p:cNvPr id="45" name="图片 44"/>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8051037" y="1318738"/>
            <a:ext cx="778063" cy="766094"/>
          </a:xfrm>
          <a:prstGeom prst="rect">
            <a:avLst/>
          </a:prstGeom>
        </p:spPr>
      </p:pic>
      <p:pic>
        <p:nvPicPr>
          <p:cNvPr id="50" name="图片 49"/>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9639700" y="2095229"/>
            <a:ext cx="785304" cy="816926"/>
          </a:xfrm>
          <a:prstGeom prst="rect">
            <a:avLst/>
          </a:prstGeom>
        </p:spPr>
      </p:pic>
      <p:sp>
        <p:nvSpPr>
          <p:cNvPr id="51" name="任意多边形 50"/>
          <p:cNvSpPr/>
          <p:nvPr/>
        </p:nvSpPr>
        <p:spPr>
          <a:xfrm>
            <a:off x="3124103" y="611867"/>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0750880" y="2550352"/>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2606953" y="2579855"/>
            <a:ext cx="707795" cy="672904"/>
          </a:xfrm>
          <a:prstGeom prst="rect">
            <a:avLst/>
          </a:prstGeom>
        </p:spPr>
      </p:pic>
      <p:sp>
        <p:nvSpPr>
          <p:cNvPr id="61" name="矩形 60"/>
          <p:cNvSpPr/>
          <p:nvPr/>
        </p:nvSpPr>
        <p:spPr>
          <a:xfrm>
            <a:off x="0" y="0"/>
            <a:ext cx="12192000" cy="6301242"/>
          </a:xfrm>
          <a:prstGeom prst="rect">
            <a:avLst/>
          </a:prstGeom>
          <a:solidFill>
            <a:srgbClr val="FFFF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4820991" y="-141668"/>
            <a:ext cx="2550017" cy="5386090"/>
          </a:xfrm>
          <a:prstGeom prst="rect">
            <a:avLst/>
          </a:prstGeom>
          <a:noFill/>
        </p:spPr>
        <p:txBody>
          <a:bodyPr wrap="square" rtlCol="0">
            <a:spAutoFit/>
          </a:bodyPr>
          <a:lstStyle/>
          <a:p>
            <a:pPr algn="ctr"/>
            <a:r>
              <a:rPr lang="en-US" altLang="zh-CN" sz="34400"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3</a:t>
            </a:r>
            <a:endParaRPr lang="zh-CN" altLang="en-US" sz="34400" dirty="0">
              <a:solidFill>
                <a:schemeClr val="bg1"/>
              </a:solidFill>
              <a:effectLst>
                <a:outerShdw blurRad="38100" dist="38100" dir="2700000" algn="tl">
                  <a:srgbClr val="000000">
                    <a:alpha val="43137"/>
                  </a:srgbClr>
                </a:outerShdw>
              </a:effectLst>
              <a:latin typeface="Segoe UI Black" panose="020B0A02040204020203" pitchFamily="34" charset="0"/>
              <a:cs typeface="Segoe UI Black" panose="020B0A02040204020203" pitchFamily="34" charset="0"/>
            </a:endParaRPr>
          </a:p>
        </p:txBody>
      </p:sp>
      <p:sp>
        <p:nvSpPr>
          <p:cNvPr id="55" name="矩形 54"/>
          <p:cNvSpPr/>
          <p:nvPr/>
        </p:nvSpPr>
        <p:spPr>
          <a:xfrm>
            <a:off x="0" y="3429000"/>
            <a:ext cx="12192000" cy="287224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3245476" y="3454758"/>
            <a:ext cx="5731099" cy="646331"/>
          </a:xfrm>
          <a:prstGeom prst="rect">
            <a:avLst/>
          </a:prstGeom>
          <a:noFill/>
        </p:spPr>
        <p:txBody>
          <a:bodyPr wrap="square" rtlCol="0">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粉丝互动的</a:t>
            </a:r>
            <a:r>
              <a:rPr lang="zh-CN" altLang="en-US" sz="3600" b="1" dirty="0">
                <a:solidFill>
                  <a:schemeClr val="bg1"/>
                </a:solidFill>
                <a:latin typeface="微软雅黑" panose="020B0503020204020204" pitchFamily="34" charset="-122"/>
                <a:ea typeface="微软雅黑" panose="020B0503020204020204" pitchFamily="34" charset="-122"/>
              </a:rPr>
              <a:t>四</a:t>
            </a:r>
            <a:r>
              <a:rPr lang="zh-CN" altLang="en-US" sz="3600" b="1" dirty="0" smtClean="0">
                <a:solidFill>
                  <a:schemeClr val="bg1"/>
                </a:solidFill>
                <a:latin typeface="微软雅黑" panose="020B0503020204020204" pitchFamily="34" charset="-122"/>
                <a:ea typeface="微软雅黑" panose="020B0503020204020204" pitchFamily="34" charset="-122"/>
              </a:rPr>
              <a:t>个特点</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646578" y="4301830"/>
            <a:ext cx="6908714" cy="1631216"/>
          </a:xfrm>
          <a:prstGeom prst="rect">
            <a:avLst/>
          </a:prstGeom>
          <a:noFill/>
        </p:spPr>
        <p:txBody>
          <a:bodyPr wrap="square" rtlCol="0">
            <a:spAutoFit/>
          </a:bodyPr>
          <a:lstStyle/>
          <a:p>
            <a:r>
              <a:rPr lang="zh-CN" altLang="en-US" sz="2000" dirty="0" smtClean="0">
                <a:solidFill>
                  <a:schemeClr val="bg2">
                    <a:lumMod val="10000"/>
                  </a:schemeClr>
                </a:solidFill>
                <a:latin typeface="微软雅黑" panose="020B0503020204020204" pitchFamily="34" charset="-122"/>
                <a:ea typeface="微软雅黑" panose="020B0503020204020204" pitchFamily="34" charset="-122"/>
              </a:rPr>
              <a:t>粉丝经济的核心是粉丝的互动和参与。没有粉丝的互动，就建立不起粉丝的信任关系；缺乏了信任关系，就很难建立其品牌社群。而建立了品牌社群后，粉丝的互动也是品牌社群中的关键内容。因此，基于当前最流行的移动社交工具研究粉丝互动的特点就非常关键。</a:t>
            </a:r>
            <a:endParaRPr lang="zh-CN" altLang="en-US" sz="20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 name="等腰三角形 2"/>
          <p:cNvSpPr/>
          <p:nvPr/>
        </p:nvSpPr>
        <p:spPr>
          <a:xfrm flipV="1">
            <a:off x="5779640" y="6301242"/>
            <a:ext cx="632719" cy="545447"/>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72467578"/>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01</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粉丝互动四大特点</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9" name="矩形 8"/>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企业要进行粉丝信任的重构，就必须了解它们的特点，为己所用。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等腰三角形 9"/>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808994" y="1348322"/>
            <a:ext cx="1869032" cy="1869032"/>
            <a:chOff x="3367987" y="1348322"/>
            <a:chExt cx="1869032" cy="1869032"/>
          </a:xfrm>
        </p:grpSpPr>
        <p:grpSp>
          <p:nvGrpSpPr>
            <p:cNvPr id="43" name="组合 42"/>
            <p:cNvGrpSpPr/>
            <p:nvPr/>
          </p:nvGrpSpPr>
          <p:grpSpPr>
            <a:xfrm>
              <a:off x="3367987" y="1348322"/>
              <a:ext cx="1869032" cy="1869032"/>
              <a:chOff x="654626" y="2133600"/>
              <a:chExt cx="1295400" cy="1295400"/>
            </a:xfrm>
          </p:grpSpPr>
          <p:sp>
            <p:nvSpPr>
              <p:cNvPr id="45" name="椭圆 44"/>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741642" y="2133601"/>
                <a:ext cx="1121367" cy="494543"/>
                <a:chOff x="2196371" y="2133601"/>
                <a:chExt cx="1121367" cy="494543"/>
              </a:xfrm>
            </p:grpSpPr>
            <p:sp>
              <p:nvSpPr>
                <p:cNvPr id="49" name="任意多边形 48"/>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文本框 47"/>
              <p:cNvSpPr txBox="1"/>
              <p:nvPr/>
            </p:nvSpPr>
            <p:spPr>
              <a:xfrm>
                <a:off x="977546" y="2160199"/>
                <a:ext cx="641174" cy="319974"/>
              </a:xfrm>
              <a:prstGeom prst="rect">
                <a:avLst/>
              </a:prstGeom>
              <a:noFill/>
            </p:spPr>
            <p:txBody>
              <a:bodyPr wrap="square" rtlCol="0">
                <a:spAutoFit/>
              </a:bodyPr>
              <a:lstStyle/>
              <a:p>
                <a:pPr algn="ctr"/>
                <a:r>
                  <a:rPr lang="zh-CN" altLang="en-US" sz="2400" b="1" dirty="0" smtClean="0">
                    <a:latin typeface="微软雅黑" panose="020B0503020204020204" pitchFamily="34" charset="-122"/>
                    <a:ea typeface="微软雅黑" panose="020B0503020204020204" pitchFamily="34" charset="-122"/>
                  </a:rPr>
                  <a:t>碎片</a:t>
                </a:r>
                <a:endParaRPr lang="zh-CN" altLang="en-US" sz="2400" b="1" dirty="0">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851534" y="2008778"/>
              <a:ext cx="900935" cy="938209"/>
              <a:chOff x="6994971" y="1400772"/>
              <a:chExt cx="1953922" cy="2034761"/>
            </a:xfrm>
            <a:solidFill>
              <a:schemeClr val="bg1"/>
            </a:solidFill>
          </p:grpSpPr>
          <p:sp>
            <p:nvSpPr>
              <p:cNvPr id="68" name="等腰三角形 67"/>
              <p:cNvSpPr/>
              <p:nvPr/>
            </p:nvSpPr>
            <p:spPr>
              <a:xfrm rot="8854732">
                <a:off x="8032829" y="2091885"/>
                <a:ext cx="916064" cy="78971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6994971" y="1400772"/>
                <a:ext cx="1594786" cy="2034761"/>
                <a:chOff x="6994971" y="1400772"/>
                <a:chExt cx="1594786" cy="2034761"/>
              </a:xfrm>
              <a:grpFill/>
            </p:grpSpPr>
            <p:sp>
              <p:nvSpPr>
                <p:cNvPr id="4" name="等腰三角形 3"/>
                <p:cNvSpPr/>
                <p:nvPr/>
              </p:nvSpPr>
              <p:spPr>
                <a:xfrm>
                  <a:off x="7673693" y="2645823"/>
                  <a:ext cx="916064" cy="78971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等腰三角形 66"/>
                <p:cNvSpPr/>
                <p:nvPr/>
              </p:nvSpPr>
              <p:spPr>
                <a:xfrm rot="16455933">
                  <a:off x="7046297" y="1463949"/>
                  <a:ext cx="916064" cy="78971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等腰三角形 68"/>
                <p:cNvSpPr/>
                <p:nvPr/>
              </p:nvSpPr>
              <p:spPr>
                <a:xfrm rot="3710665">
                  <a:off x="6931794" y="2434564"/>
                  <a:ext cx="916064" cy="78971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7" name="组合 26"/>
          <p:cNvGrpSpPr/>
          <p:nvPr/>
        </p:nvGrpSpPr>
        <p:grpSpPr>
          <a:xfrm>
            <a:off x="6497749" y="1348322"/>
            <a:ext cx="1869032" cy="1869032"/>
            <a:chOff x="6000351" y="1348322"/>
            <a:chExt cx="1869032" cy="1869032"/>
          </a:xfrm>
        </p:grpSpPr>
        <p:grpSp>
          <p:nvGrpSpPr>
            <p:cNvPr id="52" name="组合 51"/>
            <p:cNvGrpSpPr/>
            <p:nvPr/>
          </p:nvGrpSpPr>
          <p:grpSpPr>
            <a:xfrm>
              <a:off x="6000351" y="1348322"/>
              <a:ext cx="1869032" cy="1869032"/>
              <a:chOff x="654626" y="2133600"/>
              <a:chExt cx="1295400" cy="1295400"/>
            </a:xfrm>
          </p:grpSpPr>
          <p:sp>
            <p:nvSpPr>
              <p:cNvPr id="54" name="椭圆 53"/>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741642" y="2133601"/>
                <a:ext cx="1121367" cy="494543"/>
                <a:chOff x="2196371" y="2133601"/>
                <a:chExt cx="1121367" cy="494543"/>
              </a:xfrm>
            </p:grpSpPr>
            <p:sp>
              <p:nvSpPr>
                <p:cNvPr id="57" name="任意多边形 56"/>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文本框 55"/>
              <p:cNvSpPr txBox="1"/>
              <p:nvPr/>
            </p:nvSpPr>
            <p:spPr>
              <a:xfrm>
                <a:off x="977546" y="2160199"/>
                <a:ext cx="641174" cy="319974"/>
              </a:xfrm>
              <a:prstGeom prst="rect">
                <a:avLst/>
              </a:prstGeom>
              <a:noFill/>
            </p:spPr>
            <p:txBody>
              <a:bodyPr wrap="square" rtlCol="0">
                <a:spAutoFit/>
              </a:bodyPr>
              <a:lstStyle/>
              <a:p>
                <a:pPr algn="ctr"/>
                <a:r>
                  <a:rPr lang="zh-CN" altLang="en-US" sz="2400" b="1" dirty="0" smtClean="0">
                    <a:latin typeface="微软雅黑" panose="020B0503020204020204" pitchFamily="34" charset="-122"/>
                    <a:ea typeface="微软雅黑" panose="020B0503020204020204" pitchFamily="34" charset="-122"/>
                  </a:rPr>
                  <a:t>信任</a:t>
                </a:r>
                <a:endParaRPr lang="zh-CN" altLang="en-US" sz="2400" b="1" dirty="0">
                  <a:latin typeface="微软雅黑" panose="020B0503020204020204" pitchFamily="34" charset="-122"/>
                  <a:ea typeface="微软雅黑" panose="020B0503020204020204" pitchFamily="34" charset="-122"/>
                </a:endParaRPr>
              </a:p>
            </p:txBody>
          </p:sp>
        </p:grpSp>
        <p:sp>
          <p:nvSpPr>
            <p:cNvPr id="72" name="Freeform 35"/>
            <p:cNvSpPr>
              <a:spLocks/>
            </p:cNvSpPr>
            <p:nvPr/>
          </p:nvSpPr>
          <p:spPr bwMode="black">
            <a:xfrm>
              <a:off x="6488813" y="2055031"/>
              <a:ext cx="880008" cy="905080"/>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rgbClr val="FFFFFF"/>
            </a:solidFill>
            <a:ln>
              <a:noFill/>
            </a:ln>
          </p:spPr>
          <p:txBody>
            <a:bodyPr vert="horz" wrap="square" lIns="83943" tIns="41972" rIns="83943" bIns="41972" numCol="1" anchor="t" anchorCtr="0" compatLnSpc="1">
              <a:prstTxWarp prst="textNoShape">
                <a:avLst/>
              </a:prstTxWarp>
            </a:bodyPr>
            <a:lstStyle/>
            <a:p>
              <a:endParaRPr lang="en-US" sz="1400" dirty="0">
                <a:latin typeface="Segoe UI" pitchFamily="34" charset="0"/>
              </a:endParaRPr>
            </a:p>
          </p:txBody>
        </p:sp>
      </p:grpSp>
      <p:grpSp>
        <p:nvGrpSpPr>
          <p:cNvPr id="28" name="组合 27"/>
          <p:cNvGrpSpPr/>
          <p:nvPr/>
        </p:nvGrpSpPr>
        <p:grpSpPr>
          <a:xfrm>
            <a:off x="9186505" y="1348322"/>
            <a:ext cx="1869032" cy="1869032"/>
            <a:chOff x="8632715" y="1348322"/>
            <a:chExt cx="1869032" cy="1869032"/>
          </a:xfrm>
        </p:grpSpPr>
        <p:grpSp>
          <p:nvGrpSpPr>
            <p:cNvPr id="60" name="组合 59"/>
            <p:cNvGrpSpPr/>
            <p:nvPr/>
          </p:nvGrpSpPr>
          <p:grpSpPr>
            <a:xfrm>
              <a:off x="8632715" y="1348322"/>
              <a:ext cx="1869032" cy="1869032"/>
              <a:chOff x="654626" y="2133600"/>
              <a:chExt cx="1295400" cy="1295400"/>
            </a:xfrm>
          </p:grpSpPr>
          <p:sp>
            <p:nvSpPr>
              <p:cNvPr id="62" name="椭圆 61"/>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p:cNvGrpSpPr/>
              <p:nvPr/>
            </p:nvGrpSpPr>
            <p:grpSpPr>
              <a:xfrm>
                <a:off x="741642" y="2133601"/>
                <a:ext cx="1121367" cy="494543"/>
                <a:chOff x="2196371" y="2133601"/>
                <a:chExt cx="1121367" cy="494543"/>
              </a:xfrm>
            </p:grpSpPr>
            <p:sp>
              <p:nvSpPr>
                <p:cNvPr id="65" name="任意多边形 64"/>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等腰三角形 65"/>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文本框 63"/>
              <p:cNvSpPr txBox="1"/>
              <p:nvPr/>
            </p:nvSpPr>
            <p:spPr>
              <a:xfrm>
                <a:off x="977546" y="2160199"/>
                <a:ext cx="641174" cy="319974"/>
              </a:xfrm>
              <a:prstGeom prst="rect">
                <a:avLst/>
              </a:prstGeom>
              <a:noFill/>
            </p:spPr>
            <p:txBody>
              <a:bodyPr wrap="square" rtlCol="0">
                <a:spAutoFit/>
              </a:bodyPr>
              <a:lstStyle/>
              <a:p>
                <a:pPr algn="ctr"/>
                <a:r>
                  <a:rPr lang="zh-CN" altLang="en-US" sz="2400" b="1" dirty="0" smtClean="0">
                    <a:latin typeface="微软雅黑" panose="020B0503020204020204" pitchFamily="34" charset="-122"/>
                    <a:ea typeface="微软雅黑" panose="020B0503020204020204" pitchFamily="34" charset="-122"/>
                  </a:rPr>
                  <a:t>平台</a:t>
                </a:r>
                <a:endParaRPr lang="zh-CN" altLang="en-US" sz="2400" b="1" dirty="0">
                  <a:latin typeface="微软雅黑" panose="020B0503020204020204" pitchFamily="34" charset="-122"/>
                  <a:ea typeface="微软雅黑" panose="020B0503020204020204" pitchFamily="34" charset="-122"/>
                </a:endParaRPr>
              </a:p>
            </p:txBody>
          </p:sp>
        </p:grpSp>
        <p:sp>
          <p:nvSpPr>
            <p:cNvPr id="73" name="Freeform 24"/>
            <p:cNvSpPr>
              <a:spLocks noEditPoints="1"/>
            </p:cNvSpPr>
            <p:nvPr/>
          </p:nvSpPr>
          <p:spPr bwMode="black">
            <a:xfrm>
              <a:off x="9086451" y="2046903"/>
              <a:ext cx="949460" cy="913208"/>
            </a:xfrm>
            <a:custGeom>
              <a:avLst/>
              <a:gdLst>
                <a:gd name="T0" fmla="*/ 126 w 259"/>
                <a:gd name="T1" fmla="*/ 53 h 300"/>
                <a:gd name="T2" fmla="*/ 120 w 259"/>
                <a:gd name="T3" fmla="*/ 38 h 300"/>
                <a:gd name="T4" fmla="*/ 77 w 259"/>
                <a:gd name="T5" fmla="*/ 43 h 300"/>
                <a:gd name="T6" fmla="*/ 105 w 259"/>
                <a:gd name="T7" fmla="*/ 53 h 300"/>
                <a:gd name="T8" fmla="*/ 105 w 259"/>
                <a:gd name="T9" fmla="*/ 53 h 300"/>
                <a:gd name="T10" fmla="*/ 84 w 259"/>
                <a:gd name="T11" fmla="*/ 136 h 300"/>
                <a:gd name="T12" fmla="*/ 79 w 259"/>
                <a:gd name="T13" fmla="*/ 124 h 300"/>
                <a:gd name="T14" fmla="*/ 45 w 259"/>
                <a:gd name="T15" fmla="*/ 128 h 300"/>
                <a:gd name="T16" fmla="*/ 67 w 259"/>
                <a:gd name="T17" fmla="*/ 136 h 300"/>
                <a:gd name="T18" fmla="*/ 67 w 259"/>
                <a:gd name="T19" fmla="*/ 136 h 300"/>
                <a:gd name="T20" fmla="*/ 35 w 259"/>
                <a:gd name="T21" fmla="*/ 69 h 300"/>
                <a:gd name="T22" fmla="*/ 32 w 259"/>
                <a:gd name="T23" fmla="*/ 63 h 300"/>
                <a:gd name="T24" fmla="*/ 15 w 259"/>
                <a:gd name="T25" fmla="*/ 65 h 300"/>
                <a:gd name="T26" fmla="*/ 26 w 259"/>
                <a:gd name="T27" fmla="*/ 69 h 300"/>
                <a:gd name="T28" fmla="*/ 26 w 259"/>
                <a:gd name="T29" fmla="*/ 69 h 300"/>
                <a:gd name="T30" fmla="*/ 233 w 259"/>
                <a:gd name="T31" fmla="*/ 19 h 300"/>
                <a:gd name="T32" fmla="*/ 231 w 259"/>
                <a:gd name="T33" fmla="*/ 13 h 300"/>
                <a:gd name="T34" fmla="*/ 214 w 259"/>
                <a:gd name="T35" fmla="*/ 15 h 300"/>
                <a:gd name="T36" fmla="*/ 225 w 259"/>
                <a:gd name="T37" fmla="*/ 19 h 300"/>
                <a:gd name="T38" fmla="*/ 225 w 259"/>
                <a:gd name="T39" fmla="*/ 19 h 300"/>
                <a:gd name="T40" fmla="*/ 248 w 259"/>
                <a:gd name="T41" fmla="*/ 141 h 300"/>
                <a:gd name="T42" fmla="*/ 246 w 259"/>
                <a:gd name="T43" fmla="*/ 135 h 300"/>
                <a:gd name="T44" fmla="*/ 229 w 259"/>
                <a:gd name="T45" fmla="*/ 136 h 300"/>
                <a:gd name="T46" fmla="*/ 240 w 259"/>
                <a:gd name="T47" fmla="*/ 141 h 300"/>
                <a:gd name="T48" fmla="*/ 240 w 259"/>
                <a:gd name="T49" fmla="*/ 141 h 300"/>
                <a:gd name="T50" fmla="*/ 20 w 259"/>
                <a:gd name="T51" fmla="*/ 162 h 300"/>
                <a:gd name="T52" fmla="*/ 17 w 259"/>
                <a:gd name="T53" fmla="*/ 156 h 300"/>
                <a:gd name="T54" fmla="*/ 0 w 259"/>
                <a:gd name="T55" fmla="*/ 158 h 300"/>
                <a:gd name="T56" fmla="*/ 11 w 259"/>
                <a:gd name="T57" fmla="*/ 162 h 300"/>
                <a:gd name="T58" fmla="*/ 11 w 259"/>
                <a:gd name="T59" fmla="*/ 162 h 300"/>
                <a:gd name="T60" fmla="*/ 226 w 259"/>
                <a:gd name="T61" fmla="*/ 100 h 300"/>
                <a:gd name="T62" fmla="*/ 219 w 259"/>
                <a:gd name="T63" fmla="*/ 82 h 300"/>
                <a:gd name="T64" fmla="*/ 168 w 259"/>
                <a:gd name="T65" fmla="*/ 88 h 300"/>
                <a:gd name="T66" fmla="*/ 201 w 259"/>
                <a:gd name="T67" fmla="*/ 100 h 300"/>
                <a:gd name="T68" fmla="*/ 201 w 259"/>
                <a:gd name="T69" fmla="*/ 100 h 300"/>
                <a:gd name="T70" fmla="*/ 223 w 259"/>
                <a:gd name="T71" fmla="*/ 146 h 300"/>
                <a:gd name="T72" fmla="*/ 156 w 259"/>
                <a:gd name="T73" fmla="*/ 178 h 300"/>
                <a:gd name="T74" fmla="*/ 150 w 259"/>
                <a:gd name="T75" fmla="*/ 178 h 300"/>
                <a:gd name="T76" fmla="*/ 206 w 259"/>
                <a:gd name="T77" fmla="*/ 17 h 300"/>
                <a:gd name="T78" fmla="*/ 120 w 259"/>
                <a:gd name="T79" fmla="*/ 69 h 300"/>
                <a:gd name="T80" fmla="*/ 54 w 259"/>
                <a:gd name="T81" fmla="*/ 62 h 300"/>
                <a:gd name="T82" fmla="*/ 103 w 259"/>
                <a:gd name="T83" fmla="*/ 178 h 300"/>
                <a:gd name="T84" fmla="*/ 97 w 259"/>
                <a:gd name="T85" fmla="*/ 178 h 300"/>
                <a:gd name="T86" fmla="*/ 36 w 259"/>
                <a:gd name="T87" fmla="*/ 160 h 300"/>
                <a:gd name="T88" fmla="*/ 22 w 259"/>
                <a:gd name="T89" fmla="*/ 236 h 300"/>
                <a:gd name="T90" fmla="*/ 60 w 259"/>
                <a:gd name="T91" fmla="*/ 294 h 300"/>
                <a:gd name="T92" fmla="*/ 212 w 259"/>
                <a:gd name="T93" fmla="*/ 195 h 300"/>
                <a:gd name="T94" fmla="*/ 250 w 259"/>
                <a:gd name="T95" fmla="*/ 231 h 300"/>
                <a:gd name="T96" fmla="*/ 113 w 259"/>
                <a:gd name="T97" fmla="*/ 21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9" h="300">
                  <a:moveTo>
                    <a:pt x="115" y="81"/>
                  </a:moveTo>
                  <a:cubicBezTo>
                    <a:pt x="115" y="81"/>
                    <a:pt x="115" y="52"/>
                    <a:pt x="120" y="47"/>
                  </a:cubicBezTo>
                  <a:cubicBezTo>
                    <a:pt x="125" y="42"/>
                    <a:pt x="153" y="43"/>
                    <a:pt x="153" y="43"/>
                  </a:cubicBezTo>
                  <a:cubicBezTo>
                    <a:pt x="153" y="43"/>
                    <a:pt x="131" y="48"/>
                    <a:pt x="126" y="53"/>
                  </a:cubicBezTo>
                  <a:cubicBezTo>
                    <a:pt x="120" y="58"/>
                    <a:pt x="115" y="81"/>
                    <a:pt x="115" y="81"/>
                  </a:cubicBezTo>
                  <a:close/>
                  <a:moveTo>
                    <a:pt x="126" y="32"/>
                  </a:moveTo>
                  <a:cubicBezTo>
                    <a:pt x="120" y="27"/>
                    <a:pt x="115" y="5"/>
                    <a:pt x="115" y="5"/>
                  </a:cubicBezTo>
                  <a:cubicBezTo>
                    <a:pt x="115" y="5"/>
                    <a:pt x="115" y="33"/>
                    <a:pt x="120" y="38"/>
                  </a:cubicBezTo>
                  <a:cubicBezTo>
                    <a:pt x="125" y="43"/>
                    <a:pt x="153" y="43"/>
                    <a:pt x="153" y="43"/>
                  </a:cubicBezTo>
                  <a:cubicBezTo>
                    <a:pt x="153" y="43"/>
                    <a:pt x="131" y="38"/>
                    <a:pt x="126" y="32"/>
                  </a:cubicBezTo>
                  <a:close/>
                  <a:moveTo>
                    <a:pt x="105" y="32"/>
                  </a:moveTo>
                  <a:cubicBezTo>
                    <a:pt x="100" y="38"/>
                    <a:pt x="77" y="43"/>
                    <a:pt x="77" y="43"/>
                  </a:cubicBezTo>
                  <a:cubicBezTo>
                    <a:pt x="77" y="43"/>
                    <a:pt x="105" y="43"/>
                    <a:pt x="111" y="38"/>
                  </a:cubicBezTo>
                  <a:cubicBezTo>
                    <a:pt x="116" y="33"/>
                    <a:pt x="115" y="5"/>
                    <a:pt x="115" y="5"/>
                  </a:cubicBezTo>
                  <a:cubicBezTo>
                    <a:pt x="115" y="5"/>
                    <a:pt x="110" y="27"/>
                    <a:pt x="105" y="32"/>
                  </a:cubicBezTo>
                  <a:close/>
                  <a:moveTo>
                    <a:pt x="105" y="53"/>
                  </a:moveTo>
                  <a:cubicBezTo>
                    <a:pt x="110" y="58"/>
                    <a:pt x="115" y="81"/>
                    <a:pt x="115" y="81"/>
                  </a:cubicBezTo>
                  <a:cubicBezTo>
                    <a:pt x="115" y="81"/>
                    <a:pt x="116" y="52"/>
                    <a:pt x="111" y="47"/>
                  </a:cubicBezTo>
                  <a:cubicBezTo>
                    <a:pt x="105" y="42"/>
                    <a:pt x="77" y="43"/>
                    <a:pt x="77" y="43"/>
                  </a:cubicBezTo>
                  <a:cubicBezTo>
                    <a:pt x="77" y="43"/>
                    <a:pt x="100" y="48"/>
                    <a:pt x="105" y="53"/>
                  </a:cubicBezTo>
                  <a:close/>
                  <a:moveTo>
                    <a:pt x="75" y="158"/>
                  </a:moveTo>
                  <a:cubicBezTo>
                    <a:pt x="75" y="158"/>
                    <a:pt x="75" y="136"/>
                    <a:pt x="79" y="131"/>
                  </a:cubicBezTo>
                  <a:cubicBezTo>
                    <a:pt x="83" y="127"/>
                    <a:pt x="106" y="128"/>
                    <a:pt x="106" y="128"/>
                  </a:cubicBezTo>
                  <a:cubicBezTo>
                    <a:pt x="106" y="128"/>
                    <a:pt x="88" y="132"/>
                    <a:pt x="84" y="136"/>
                  </a:cubicBezTo>
                  <a:cubicBezTo>
                    <a:pt x="79" y="140"/>
                    <a:pt x="75" y="158"/>
                    <a:pt x="75" y="158"/>
                  </a:cubicBezTo>
                  <a:close/>
                  <a:moveTo>
                    <a:pt x="84" y="119"/>
                  </a:moveTo>
                  <a:cubicBezTo>
                    <a:pt x="79" y="115"/>
                    <a:pt x="75" y="97"/>
                    <a:pt x="75" y="97"/>
                  </a:cubicBezTo>
                  <a:cubicBezTo>
                    <a:pt x="75" y="97"/>
                    <a:pt x="75" y="120"/>
                    <a:pt x="79" y="124"/>
                  </a:cubicBezTo>
                  <a:cubicBezTo>
                    <a:pt x="83" y="128"/>
                    <a:pt x="106" y="128"/>
                    <a:pt x="106" y="128"/>
                  </a:cubicBezTo>
                  <a:cubicBezTo>
                    <a:pt x="106" y="128"/>
                    <a:pt x="88" y="124"/>
                    <a:pt x="84" y="119"/>
                  </a:cubicBezTo>
                  <a:close/>
                  <a:moveTo>
                    <a:pt x="67" y="119"/>
                  </a:moveTo>
                  <a:cubicBezTo>
                    <a:pt x="63" y="124"/>
                    <a:pt x="45" y="128"/>
                    <a:pt x="45" y="128"/>
                  </a:cubicBezTo>
                  <a:cubicBezTo>
                    <a:pt x="45" y="128"/>
                    <a:pt x="68" y="128"/>
                    <a:pt x="72" y="124"/>
                  </a:cubicBezTo>
                  <a:cubicBezTo>
                    <a:pt x="76" y="120"/>
                    <a:pt x="75" y="97"/>
                    <a:pt x="75" y="97"/>
                  </a:cubicBezTo>
                  <a:cubicBezTo>
                    <a:pt x="75" y="97"/>
                    <a:pt x="71" y="115"/>
                    <a:pt x="67" y="119"/>
                  </a:cubicBezTo>
                  <a:close/>
                  <a:moveTo>
                    <a:pt x="67" y="136"/>
                  </a:moveTo>
                  <a:cubicBezTo>
                    <a:pt x="71" y="140"/>
                    <a:pt x="75" y="158"/>
                    <a:pt x="75" y="158"/>
                  </a:cubicBezTo>
                  <a:cubicBezTo>
                    <a:pt x="75" y="158"/>
                    <a:pt x="76" y="136"/>
                    <a:pt x="72" y="131"/>
                  </a:cubicBezTo>
                  <a:cubicBezTo>
                    <a:pt x="68" y="127"/>
                    <a:pt x="45" y="128"/>
                    <a:pt x="45" y="128"/>
                  </a:cubicBezTo>
                  <a:cubicBezTo>
                    <a:pt x="45" y="128"/>
                    <a:pt x="63" y="132"/>
                    <a:pt x="67" y="136"/>
                  </a:cubicBezTo>
                  <a:close/>
                  <a:moveTo>
                    <a:pt x="31" y="80"/>
                  </a:moveTo>
                  <a:cubicBezTo>
                    <a:pt x="31" y="80"/>
                    <a:pt x="30" y="69"/>
                    <a:pt x="32" y="67"/>
                  </a:cubicBezTo>
                  <a:cubicBezTo>
                    <a:pt x="35" y="65"/>
                    <a:pt x="46" y="65"/>
                    <a:pt x="46" y="65"/>
                  </a:cubicBezTo>
                  <a:cubicBezTo>
                    <a:pt x="46" y="65"/>
                    <a:pt x="37" y="67"/>
                    <a:pt x="35" y="69"/>
                  </a:cubicBezTo>
                  <a:cubicBezTo>
                    <a:pt x="33" y="71"/>
                    <a:pt x="31" y="80"/>
                    <a:pt x="31" y="80"/>
                  </a:cubicBezTo>
                  <a:close/>
                  <a:moveTo>
                    <a:pt x="35" y="61"/>
                  </a:moveTo>
                  <a:cubicBezTo>
                    <a:pt x="33" y="59"/>
                    <a:pt x="31" y="50"/>
                    <a:pt x="31" y="50"/>
                  </a:cubicBezTo>
                  <a:cubicBezTo>
                    <a:pt x="31" y="50"/>
                    <a:pt x="30" y="61"/>
                    <a:pt x="32" y="63"/>
                  </a:cubicBezTo>
                  <a:cubicBezTo>
                    <a:pt x="35" y="65"/>
                    <a:pt x="46" y="65"/>
                    <a:pt x="46" y="65"/>
                  </a:cubicBezTo>
                  <a:cubicBezTo>
                    <a:pt x="46" y="65"/>
                    <a:pt x="37" y="63"/>
                    <a:pt x="35" y="61"/>
                  </a:cubicBezTo>
                  <a:close/>
                  <a:moveTo>
                    <a:pt x="26" y="61"/>
                  </a:moveTo>
                  <a:cubicBezTo>
                    <a:pt x="24" y="63"/>
                    <a:pt x="15" y="65"/>
                    <a:pt x="15" y="65"/>
                  </a:cubicBezTo>
                  <a:cubicBezTo>
                    <a:pt x="15" y="65"/>
                    <a:pt x="27" y="65"/>
                    <a:pt x="29" y="63"/>
                  </a:cubicBezTo>
                  <a:cubicBezTo>
                    <a:pt x="31" y="61"/>
                    <a:pt x="31" y="50"/>
                    <a:pt x="31" y="50"/>
                  </a:cubicBezTo>
                  <a:cubicBezTo>
                    <a:pt x="31" y="50"/>
                    <a:pt x="29" y="59"/>
                    <a:pt x="26" y="61"/>
                  </a:cubicBezTo>
                  <a:close/>
                  <a:moveTo>
                    <a:pt x="26" y="69"/>
                  </a:moveTo>
                  <a:cubicBezTo>
                    <a:pt x="29" y="71"/>
                    <a:pt x="31" y="80"/>
                    <a:pt x="31" y="80"/>
                  </a:cubicBezTo>
                  <a:cubicBezTo>
                    <a:pt x="31" y="80"/>
                    <a:pt x="31" y="69"/>
                    <a:pt x="29" y="67"/>
                  </a:cubicBezTo>
                  <a:cubicBezTo>
                    <a:pt x="27" y="65"/>
                    <a:pt x="15" y="65"/>
                    <a:pt x="15" y="65"/>
                  </a:cubicBezTo>
                  <a:cubicBezTo>
                    <a:pt x="15" y="65"/>
                    <a:pt x="24" y="67"/>
                    <a:pt x="26" y="69"/>
                  </a:cubicBezTo>
                  <a:close/>
                  <a:moveTo>
                    <a:pt x="229" y="30"/>
                  </a:moveTo>
                  <a:cubicBezTo>
                    <a:pt x="229" y="30"/>
                    <a:pt x="229" y="19"/>
                    <a:pt x="231" y="17"/>
                  </a:cubicBezTo>
                  <a:cubicBezTo>
                    <a:pt x="233" y="15"/>
                    <a:pt x="244" y="15"/>
                    <a:pt x="244" y="15"/>
                  </a:cubicBezTo>
                  <a:cubicBezTo>
                    <a:pt x="244" y="15"/>
                    <a:pt x="235" y="17"/>
                    <a:pt x="233" y="19"/>
                  </a:cubicBezTo>
                  <a:cubicBezTo>
                    <a:pt x="231" y="21"/>
                    <a:pt x="229" y="30"/>
                    <a:pt x="229" y="30"/>
                  </a:cubicBezTo>
                  <a:close/>
                  <a:moveTo>
                    <a:pt x="233" y="11"/>
                  </a:moveTo>
                  <a:cubicBezTo>
                    <a:pt x="231" y="9"/>
                    <a:pt x="229" y="0"/>
                    <a:pt x="229" y="0"/>
                  </a:cubicBezTo>
                  <a:cubicBezTo>
                    <a:pt x="229" y="0"/>
                    <a:pt x="229" y="11"/>
                    <a:pt x="231" y="13"/>
                  </a:cubicBezTo>
                  <a:cubicBezTo>
                    <a:pt x="233" y="15"/>
                    <a:pt x="244" y="15"/>
                    <a:pt x="244" y="15"/>
                  </a:cubicBezTo>
                  <a:cubicBezTo>
                    <a:pt x="244" y="15"/>
                    <a:pt x="235" y="13"/>
                    <a:pt x="233" y="11"/>
                  </a:cubicBezTo>
                  <a:close/>
                  <a:moveTo>
                    <a:pt x="225" y="11"/>
                  </a:moveTo>
                  <a:cubicBezTo>
                    <a:pt x="223" y="13"/>
                    <a:pt x="214" y="15"/>
                    <a:pt x="214" y="15"/>
                  </a:cubicBezTo>
                  <a:cubicBezTo>
                    <a:pt x="214" y="15"/>
                    <a:pt x="225" y="15"/>
                    <a:pt x="227" y="13"/>
                  </a:cubicBezTo>
                  <a:cubicBezTo>
                    <a:pt x="229" y="11"/>
                    <a:pt x="229" y="0"/>
                    <a:pt x="229" y="0"/>
                  </a:cubicBezTo>
                  <a:cubicBezTo>
                    <a:pt x="229" y="0"/>
                    <a:pt x="227" y="9"/>
                    <a:pt x="225" y="11"/>
                  </a:cubicBezTo>
                  <a:close/>
                  <a:moveTo>
                    <a:pt x="225" y="19"/>
                  </a:moveTo>
                  <a:cubicBezTo>
                    <a:pt x="227" y="21"/>
                    <a:pt x="229" y="30"/>
                    <a:pt x="229" y="30"/>
                  </a:cubicBezTo>
                  <a:cubicBezTo>
                    <a:pt x="229" y="30"/>
                    <a:pt x="229" y="19"/>
                    <a:pt x="227" y="17"/>
                  </a:cubicBezTo>
                  <a:cubicBezTo>
                    <a:pt x="225" y="15"/>
                    <a:pt x="214" y="15"/>
                    <a:pt x="214" y="15"/>
                  </a:cubicBezTo>
                  <a:cubicBezTo>
                    <a:pt x="214" y="15"/>
                    <a:pt x="223" y="17"/>
                    <a:pt x="225" y="19"/>
                  </a:cubicBezTo>
                  <a:close/>
                  <a:moveTo>
                    <a:pt x="244" y="152"/>
                  </a:moveTo>
                  <a:cubicBezTo>
                    <a:pt x="244" y="152"/>
                    <a:pt x="244" y="140"/>
                    <a:pt x="246" y="138"/>
                  </a:cubicBezTo>
                  <a:cubicBezTo>
                    <a:pt x="248" y="136"/>
                    <a:pt x="259" y="136"/>
                    <a:pt x="259" y="136"/>
                  </a:cubicBezTo>
                  <a:cubicBezTo>
                    <a:pt x="259" y="136"/>
                    <a:pt x="250" y="138"/>
                    <a:pt x="248" y="141"/>
                  </a:cubicBezTo>
                  <a:cubicBezTo>
                    <a:pt x="246" y="143"/>
                    <a:pt x="244" y="152"/>
                    <a:pt x="244" y="152"/>
                  </a:cubicBezTo>
                  <a:close/>
                  <a:moveTo>
                    <a:pt x="248" y="132"/>
                  </a:moveTo>
                  <a:cubicBezTo>
                    <a:pt x="246" y="130"/>
                    <a:pt x="244" y="121"/>
                    <a:pt x="244" y="121"/>
                  </a:cubicBezTo>
                  <a:cubicBezTo>
                    <a:pt x="244" y="121"/>
                    <a:pt x="244" y="133"/>
                    <a:pt x="246" y="135"/>
                  </a:cubicBezTo>
                  <a:cubicBezTo>
                    <a:pt x="248" y="137"/>
                    <a:pt x="259" y="136"/>
                    <a:pt x="259" y="136"/>
                  </a:cubicBezTo>
                  <a:cubicBezTo>
                    <a:pt x="259" y="136"/>
                    <a:pt x="250" y="134"/>
                    <a:pt x="248" y="132"/>
                  </a:cubicBezTo>
                  <a:close/>
                  <a:moveTo>
                    <a:pt x="240" y="132"/>
                  </a:moveTo>
                  <a:cubicBezTo>
                    <a:pt x="238" y="134"/>
                    <a:pt x="229" y="136"/>
                    <a:pt x="229" y="136"/>
                  </a:cubicBezTo>
                  <a:cubicBezTo>
                    <a:pt x="229" y="136"/>
                    <a:pt x="240" y="137"/>
                    <a:pt x="242" y="135"/>
                  </a:cubicBezTo>
                  <a:cubicBezTo>
                    <a:pt x="244" y="133"/>
                    <a:pt x="244" y="121"/>
                    <a:pt x="244" y="121"/>
                  </a:cubicBezTo>
                  <a:cubicBezTo>
                    <a:pt x="244" y="121"/>
                    <a:pt x="242" y="130"/>
                    <a:pt x="240" y="132"/>
                  </a:cubicBezTo>
                  <a:close/>
                  <a:moveTo>
                    <a:pt x="240" y="141"/>
                  </a:moveTo>
                  <a:cubicBezTo>
                    <a:pt x="242" y="143"/>
                    <a:pt x="244" y="152"/>
                    <a:pt x="244" y="152"/>
                  </a:cubicBezTo>
                  <a:cubicBezTo>
                    <a:pt x="244" y="152"/>
                    <a:pt x="244" y="140"/>
                    <a:pt x="242" y="138"/>
                  </a:cubicBezTo>
                  <a:cubicBezTo>
                    <a:pt x="240" y="136"/>
                    <a:pt x="229" y="136"/>
                    <a:pt x="229" y="136"/>
                  </a:cubicBezTo>
                  <a:cubicBezTo>
                    <a:pt x="229" y="136"/>
                    <a:pt x="238" y="138"/>
                    <a:pt x="240" y="141"/>
                  </a:cubicBezTo>
                  <a:close/>
                  <a:moveTo>
                    <a:pt x="15" y="173"/>
                  </a:moveTo>
                  <a:cubicBezTo>
                    <a:pt x="15" y="173"/>
                    <a:pt x="15" y="162"/>
                    <a:pt x="17" y="160"/>
                  </a:cubicBezTo>
                  <a:cubicBezTo>
                    <a:pt x="19" y="158"/>
                    <a:pt x="31" y="158"/>
                    <a:pt x="31" y="158"/>
                  </a:cubicBezTo>
                  <a:cubicBezTo>
                    <a:pt x="31" y="158"/>
                    <a:pt x="22" y="160"/>
                    <a:pt x="20" y="162"/>
                  </a:cubicBezTo>
                  <a:cubicBezTo>
                    <a:pt x="17" y="164"/>
                    <a:pt x="15" y="173"/>
                    <a:pt x="15" y="173"/>
                  </a:cubicBezTo>
                  <a:close/>
                  <a:moveTo>
                    <a:pt x="20" y="154"/>
                  </a:moveTo>
                  <a:cubicBezTo>
                    <a:pt x="17" y="152"/>
                    <a:pt x="15" y="143"/>
                    <a:pt x="15" y="143"/>
                  </a:cubicBezTo>
                  <a:cubicBezTo>
                    <a:pt x="15" y="143"/>
                    <a:pt x="15" y="154"/>
                    <a:pt x="17" y="156"/>
                  </a:cubicBezTo>
                  <a:cubicBezTo>
                    <a:pt x="19" y="158"/>
                    <a:pt x="31" y="158"/>
                    <a:pt x="31" y="158"/>
                  </a:cubicBezTo>
                  <a:cubicBezTo>
                    <a:pt x="31" y="158"/>
                    <a:pt x="22" y="156"/>
                    <a:pt x="20" y="154"/>
                  </a:cubicBezTo>
                  <a:close/>
                  <a:moveTo>
                    <a:pt x="11" y="154"/>
                  </a:moveTo>
                  <a:cubicBezTo>
                    <a:pt x="9" y="156"/>
                    <a:pt x="0" y="158"/>
                    <a:pt x="0" y="158"/>
                  </a:cubicBezTo>
                  <a:cubicBezTo>
                    <a:pt x="0" y="158"/>
                    <a:pt x="11" y="158"/>
                    <a:pt x="14" y="156"/>
                  </a:cubicBezTo>
                  <a:cubicBezTo>
                    <a:pt x="16" y="154"/>
                    <a:pt x="15" y="143"/>
                    <a:pt x="15" y="143"/>
                  </a:cubicBezTo>
                  <a:cubicBezTo>
                    <a:pt x="15" y="143"/>
                    <a:pt x="13" y="152"/>
                    <a:pt x="11" y="154"/>
                  </a:cubicBezTo>
                  <a:close/>
                  <a:moveTo>
                    <a:pt x="11" y="162"/>
                  </a:moveTo>
                  <a:cubicBezTo>
                    <a:pt x="13" y="164"/>
                    <a:pt x="15" y="173"/>
                    <a:pt x="15" y="173"/>
                  </a:cubicBezTo>
                  <a:cubicBezTo>
                    <a:pt x="15" y="173"/>
                    <a:pt x="16" y="162"/>
                    <a:pt x="14" y="160"/>
                  </a:cubicBezTo>
                  <a:cubicBezTo>
                    <a:pt x="11" y="158"/>
                    <a:pt x="0" y="158"/>
                    <a:pt x="0" y="158"/>
                  </a:cubicBezTo>
                  <a:cubicBezTo>
                    <a:pt x="0" y="158"/>
                    <a:pt x="9" y="160"/>
                    <a:pt x="11" y="162"/>
                  </a:cubicBezTo>
                  <a:close/>
                  <a:moveTo>
                    <a:pt x="214" y="133"/>
                  </a:moveTo>
                  <a:cubicBezTo>
                    <a:pt x="214" y="133"/>
                    <a:pt x="213" y="99"/>
                    <a:pt x="219" y="93"/>
                  </a:cubicBezTo>
                  <a:cubicBezTo>
                    <a:pt x="226" y="87"/>
                    <a:pt x="259" y="88"/>
                    <a:pt x="259" y="88"/>
                  </a:cubicBezTo>
                  <a:cubicBezTo>
                    <a:pt x="259" y="88"/>
                    <a:pt x="232" y="94"/>
                    <a:pt x="226" y="100"/>
                  </a:cubicBezTo>
                  <a:cubicBezTo>
                    <a:pt x="220" y="106"/>
                    <a:pt x="214" y="133"/>
                    <a:pt x="214" y="133"/>
                  </a:cubicBezTo>
                  <a:close/>
                  <a:moveTo>
                    <a:pt x="226" y="75"/>
                  </a:moveTo>
                  <a:cubicBezTo>
                    <a:pt x="220" y="69"/>
                    <a:pt x="214" y="42"/>
                    <a:pt x="214" y="42"/>
                  </a:cubicBezTo>
                  <a:cubicBezTo>
                    <a:pt x="214" y="42"/>
                    <a:pt x="213" y="76"/>
                    <a:pt x="219" y="82"/>
                  </a:cubicBezTo>
                  <a:cubicBezTo>
                    <a:pt x="226" y="88"/>
                    <a:pt x="259" y="88"/>
                    <a:pt x="259" y="88"/>
                  </a:cubicBezTo>
                  <a:cubicBezTo>
                    <a:pt x="259" y="88"/>
                    <a:pt x="232" y="81"/>
                    <a:pt x="226" y="75"/>
                  </a:cubicBezTo>
                  <a:close/>
                  <a:moveTo>
                    <a:pt x="201" y="75"/>
                  </a:moveTo>
                  <a:cubicBezTo>
                    <a:pt x="195" y="81"/>
                    <a:pt x="168" y="88"/>
                    <a:pt x="168" y="88"/>
                  </a:cubicBezTo>
                  <a:cubicBezTo>
                    <a:pt x="168" y="88"/>
                    <a:pt x="202" y="88"/>
                    <a:pt x="208" y="82"/>
                  </a:cubicBezTo>
                  <a:cubicBezTo>
                    <a:pt x="215" y="76"/>
                    <a:pt x="214" y="42"/>
                    <a:pt x="214" y="42"/>
                  </a:cubicBezTo>
                  <a:cubicBezTo>
                    <a:pt x="214" y="42"/>
                    <a:pt x="208" y="69"/>
                    <a:pt x="201" y="75"/>
                  </a:cubicBezTo>
                  <a:close/>
                  <a:moveTo>
                    <a:pt x="201" y="100"/>
                  </a:moveTo>
                  <a:cubicBezTo>
                    <a:pt x="208" y="106"/>
                    <a:pt x="214" y="133"/>
                    <a:pt x="214" y="133"/>
                  </a:cubicBezTo>
                  <a:cubicBezTo>
                    <a:pt x="214" y="133"/>
                    <a:pt x="215" y="99"/>
                    <a:pt x="208" y="93"/>
                  </a:cubicBezTo>
                  <a:cubicBezTo>
                    <a:pt x="202" y="87"/>
                    <a:pt x="168" y="88"/>
                    <a:pt x="168" y="88"/>
                  </a:cubicBezTo>
                  <a:cubicBezTo>
                    <a:pt x="168" y="88"/>
                    <a:pt x="195" y="94"/>
                    <a:pt x="201" y="100"/>
                  </a:cubicBezTo>
                  <a:close/>
                  <a:moveTo>
                    <a:pt x="250" y="231"/>
                  </a:moveTo>
                  <a:cubicBezTo>
                    <a:pt x="212" y="178"/>
                    <a:pt x="212" y="178"/>
                    <a:pt x="212" y="178"/>
                  </a:cubicBezTo>
                  <a:cubicBezTo>
                    <a:pt x="189" y="178"/>
                    <a:pt x="189" y="178"/>
                    <a:pt x="189" y="178"/>
                  </a:cubicBezTo>
                  <a:cubicBezTo>
                    <a:pt x="193" y="160"/>
                    <a:pt x="207" y="146"/>
                    <a:pt x="223" y="146"/>
                  </a:cubicBezTo>
                  <a:cubicBezTo>
                    <a:pt x="224" y="146"/>
                    <a:pt x="226" y="144"/>
                    <a:pt x="226" y="143"/>
                  </a:cubicBezTo>
                  <a:cubicBezTo>
                    <a:pt x="226" y="141"/>
                    <a:pt x="224" y="140"/>
                    <a:pt x="223" y="140"/>
                  </a:cubicBezTo>
                  <a:cubicBezTo>
                    <a:pt x="203" y="140"/>
                    <a:pt x="187" y="156"/>
                    <a:pt x="183" y="178"/>
                  </a:cubicBezTo>
                  <a:cubicBezTo>
                    <a:pt x="156" y="178"/>
                    <a:pt x="156" y="178"/>
                    <a:pt x="156" y="178"/>
                  </a:cubicBezTo>
                  <a:cubicBezTo>
                    <a:pt x="158" y="140"/>
                    <a:pt x="173" y="110"/>
                    <a:pt x="190" y="110"/>
                  </a:cubicBezTo>
                  <a:cubicBezTo>
                    <a:pt x="191" y="110"/>
                    <a:pt x="193" y="109"/>
                    <a:pt x="193" y="107"/>
                  </a:cubicBezTo>
                  <a:cubicBezTo>
                    <a:pt x="193" y="105"/>
                    <a:pt x="191" y="104"/>
                    <a:pt x="190" y="104"/>
                  </a:cubicBezTo>
                  <a:cubicBezTo>
                    <a:pt x="169" y="104"/>
                    <a:pt x="152" y="136"/>
                    <a:pt x="150" y="178"/>
                  </a:cubicBezTo>
                  <a:cubicBezTo>
                    <a:pt x="139" y="178"/>
                    <a:pt x="139" y="178"/>
                    <a:pt x="139" y="178"/>
                  </a:cubicBezTo>
                  <a:cubicBezTo>
                    <a:pt x="141" y="92"/>
                    <a:pt x="170" y="23"/>
                    <a:pt x="206" y="23"/>
                  </a:cubicBezTo>
                  <a:cubicBezTo>
                    <a:pt x="208" y="23"/>
                    <a:pt x="210" y="21"/>
                    <a:pt x="210" y="20"/>
                  </a:cubicBezTo>
                  <a:cubicBezTo>
                    <a:pt x="210" y="18"/>
                    <a:pt x="208" y="17"/>
                    <a:pt x="206" y="17"/>
                  </a:cubicBezTo>
                  <a:cubicBezTo>
                    <a:pt x="166" y="17"/>
                    <a:pt x="135" y="87"/>
                    <a:pt x="133" y="178"/>
                  </a:cubicBezTo>
                  <a:cubicBezTo>
                    <a:pt x="129" y="178"/>
                    <a:pt x="129" y="178"/>
                    <a:pt x="129" y="178"/>
                  </a:cubicBezTo>
                  <a:cubicBezTo>
                    <a:pt x="129" y="66"/>
                    <a:pt x="127" y="66"/>
                    <a:pt x="124" y="66"/>
                  </a:cubicBezTo>
                  <a:cubicBezTo>
                    <a:pt x="122" y="66"/>
                    <a:pt x="120" y="68"/>
                    <a:pt x="120" y="69"/>
                  </a:cubicBezTo>
                  <a:cubicBezTo>
                    <a:pt x="120" y="70"/>
                    <a:pt x="121" y="70"/>
                    <a:pt x="121" y="71"/>
                  </a:cubicBezTo>
                  <a:cubicBezTo>
                    <a:pt x="122" y="76"/>
                    <a:pt x="123" y="118"/>
                    <a:pt x="123" y="178"/>
                  </a:cubicBezTo>
                  <a:cubicBezTo>
                    <a:pt x="120" y="178"/>
                    <a:pt x="120" y="178"/>
                    <a:pt x="120" y="178"/>
                  </a:cubicBezTo>
                  <a:cubicBezTo>
                    <a:pt x="118" y="114"/>
                    <a:pt x="89" y="62"/>
                    <a:pt x="54" y="62"/>
                  </a:cubicBezTo>
                  <a:cubicBezTo>
                    <a:pt x="52" y="62"/>
                    <a:pt x="51" y="63"/>
                    <a:pt x="51" y="65"/>
                  </a:cubicBezTo>
                  <a:cubicBezTo>
                    <a:pt x="51" y="67"/>
                    <a:pt x="52" y="68"/>
                    <a:pt x="54" y="68"/>
                  </a:cubicBezTo>
                  <a:cubicBezTo>
                    <a:pt x="86" y="68"/>
                    <a:pt x="112" y="117"/>
                    <a:pt x="113" y="178"/>
                  </a:cubicBezTo>
                  <a:cubicBezTo>
                    <a:pt x="103" y="178"/>
                    <a:pt x="103" y="178"/>
                    <a:pt x="103" y="178"/>
                  </a:cubicBezTo>
                  <a:cubicBezTo>
                    <a:pt x="103" y="161"/>
                    <a:pt x="98" y="144"/>
                    <a:pt x="89" y="144"/>
                  </a:cubicBezTo>
                  <a:cubicBezTo>
                    <a:pt x="87" y="144"/>
                    <a:pt x="86" y="145"/>
                    <a:pt x="86" y="147"/>
                  </a:cubicBezTo>
                  <a:cubicBezTo>
                    <a:pt x="86" y="149"/>
                    <a:pt x="87" y="150"/>
                    <a:pt x="89" y="150"/>
                  </a:cubicBezTo>
                  <a:cubicBezTo>
                    <a:pt x="91" y="150"/>
                    <a:pt x="97" y="161"/>
                    <a:pt x="97" y="178"/>
                  </a:cubicBezTo>
                  <a:cubicBezTo>
                    <a:pt x="86" y="178"/>
                    <a:pt x="86" y="178"/>
                    <a:pt x="86" y="178"/>
                  </a:cubicBezTo>
                  <a:cubicBezTo>
                    <a:pt x="79" y="164"/>
                    <a:pt x="59" y="154"/>
                    <a:pt x="36" y="154"/>
                  </a:cubicBezTo>
                  <a:cubicBezTo>
                    <a:pt x="34" y="154"/>
                    <a:pt x="33" y="156"/>
                    <a:pt x="33" y="157"/>
                  </a:cubicBezTo>
                  <a:cubicBezTo>
                    <a:pt x="33" y="159"/>
                    <a:pt x="34" y="160"/>
                    <a:pt x="36" y="160"/>
                  </a:cubicBezTo>
                  <a:cubicBezTo>
                    <a:pt x="55" y="160"/>
                    <a:pt x="72" y="168"/>
                    <a:pt x="79" y="178"/>
                  </a:cubicBezTo>
                  <a:cubicBezTo>
                    <a:pt x="60" y="178"/>
                    <a:pt x="60" y="178"/>
                    <a:pt x="60" y="178"/>
                  </a:cubicBezTo>
                  <a:cubicBezTo>
                    <a:pt x="22" y="231"/>
                    <a:pt x="22" y="231"/>
                    <a:pt x="22" y="231"/>
                  </a:cubicBezTo>
                  <a:cubicBezTo>
                    <a:pt x="21" y="233"/>
                    <a:pt x="21" y="235"/>
                    <a:pt x="22" y="236"/>
                  </a:cubicBezTo>
                  <a:cubicBezTo>
                    <a:pt x="27" y="238"/>
                    <a:pt x="27" y="238"/>
                    <a:pt x="27" y="238"/>
                  </a:cubicBezTo>
                  <a:cubicBezTo>
                    <a:pt x="28" y="239"/>
                    <a:pt x="30" y="239"/>
                    <a:pt x="31" y="238"/>
                  </a:cubicBezTo>
                  <a:cubicBezTo>
                    <a:pt x="60" y="195"/>
                    <a:pt x="60" y="195"/>
                    <a:pt x="60" y="195"/>
                  </a:cubicBezTo>
                  <a:cubicBezTo>
                    <a:pt x="60" y="294"/>
                    <a:pt x="60" y="294"/>
                    <a:pt x="60" y="294"/>
                  </a:cubicBezTo>
                  <a:cubicBezTo>
                    <a:pt x="60" y="297"/>
                    <a:pt x="63" y="300"/>
                    <a:pt x="66" y="300"/>
                  </a:cubicBezTo>
                  <a:cubicBezTo>
                    <a:pt x="206" y="300"/>
                    <a:pt x="206" y="300"/>
                    <a:pt x="206" y="300"/>
                  </a:cubicBezTo>
                  <a:cubicBezTo>
                    <a:pt x="209" y="300"/>
                    <a:pt x="212" y="297"/>
                    <a:pt x="212" y="294"/>
                  </a:cubicBezTo>
                  <a:cubicBezTo>
                    <a:pt x="212" y="195"/>
                    <a:pt x="212" y="195"/>
                    <a:pt x="212" y="195"/>
                  </a:cubicBezTo>
                  <a:cubicBezTo>
                    <a:pt x="242" y="238"/>
                    <a:pt x="242" y="238"/>
                    <a:pt x="242" y="238"/>
                  </a:cubicBezTo>
                  <a:cubicBezTo>
                    <a:pt x="243" y="239"/>
                    <a:pt x="244" y="239"/>
                    <a:pt x="246" y="238"/>
                  </a:cubicBezTo>
                  <a:cubicBezTo>
                    <a:pt x="250" y="236"/>
                    <a:pt x="250" y="236"/>
                    <a:pt x="250" y="236"/>
                  </a:cubicBezTo>
                  <a:cubicBezTo>
                    <a:pt x="251" y="235"/>
                    <a:pt x="251" y="233"/>
                    <a:pt x="250" y="231"/>
                  </a:cubicBezTo>
                  <a:close/>
                  <a:moveTo>
                    <a:pt x="159" y="226"/>
                  </a:moveTo>
                  <a:cubicBezTo>
                    <a:pt x="113" y="226"/>
                    <a:pt x="113" y="226"/>
                    <a:pt x="113" y="226"/>
                  </a:cubicBezTo>
                  <a:cubicBezTo>
                    <a:pt x="110" y="226"/>
                    <a:pt x="107" y="223"/>
                    <a:pt x="107" y="220"/>
                  </a:cubicBezTo>
                  <a:cubicBezTo>
                    <a:pt x="107" y="216"/>
                    <a:pt x="110" y="214"/>
                    <a:pt x="113" y="214"/>
                  </a:cubicBezTo>
                  <a:cubicBezTo>
                    <a:pt x="159" y="214"/>
                    <a:pt x="159" y="214"/>
                    <a:pt x="159" y="214"/>
                  </a:cubicBezTo>
                  <a:cubicBezTo>
                    <a:pt x="162" y="214"/>
                    <a:pt x="165" y="216"/>
                    <a:pt x="165" y="220"/>
                  </a:cubicBezTo>
                  <a:cubicBezTo>
                    <a:pt x="165" y="223"/>
                    <a:pt x="162" y="226"/>
                    <a:pt x="159" y="226"/>
                  </a:cubicBezTo>
                  <a:close/>
                </a:path>
              </a:pathLst>
            </a:custGeom>
            <a:solidFill>
              <a:srgbClr val="FFFFFF"/>
            </a:solidFill>
            <a:ln>
              <a:noFill/>
            </a:ln>
          </p:spPr>
          <p:txBody>
            <a:bodyPr vert="horz" wrap="square" lIns="82272" tIns="41137" rIns="82272" bIns="41137" numCol="1" anchor="t" anchorCtr="0" compatLnSpc="1">
              <a:prstTxWarp prst="textNoShape">
                <a:avLst/>
              </a:prstTxWarp>
            </a:bodyPr>
            <a:lstStyle/>
            <a:p>
              <a:pPr defTabSz="931144" fontAlgn="base">
                <a:spcBef>
                  <a:spcPct val="0"/>
                </a:spcBef>
                <a:spcAft>
                  <a:spcPct val="0"/>
                </a:spcAft>
              </a:pPr>
              <a:endParaRPr lang="en-US" sz="1600">
                <a:solidFill>
                  <a:srgbClr val="505050"/>
                </a:solidFill>
                <a:ea typeface="MS PGothic" panose="020B0600070205080204" pitchFamily="34" charset="-128"/>
              </a:endParaRPr>
            </a:p>
          </p:txBody>
        </p:sp>
      </p:grpSp>
      <p:grpSp>
        <p:nvGrpSpPr>
          <p:cNvPr id="3" name="组合 2"/>
          <p:cNvGrpSpPr/>
          <p:nvPr/>
        </p:nvGrpSpPr>
        <p:grpSpPr>
          <a:xfrm>
            <a:off x="1120239" y="1348322"/>
            <a:ext cx="1869032" cy="1869032"/>
            <a:chOff x="735623" y="1983605"/>
            <a:chExt cx="1869032" cy="1869032"/>
          </a:xfrm>
        </p:grpSpPr>
        <p:grpSp>
          <p:nvGrpSpPr>
            <p:cNvPr id="32" name="组合 31"/>
            <p:cNvGrpSpPr/>
            <p:nvPr/>
          </p:nvGrpSpPr>
          <p:grpSpPr>
            <a:xfrm>
              <a:off x="735623" y="1983605"/>
              <a:ext cx="1869032" cy="1869032"/>
              <a:chOff x="654626" y="2133600"/>
              <a:chExt cx="1295400" cy="1295400"/>
            </a:xfrm>
          </p:grpSpPr>
          <p:sp>
            <p:nvSpPr>
              <p:cNvPr id="33" name="椭圆 32"/>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741642" y="2133601"/>
                <a:ext cx="1121367" cy="494543"/>
                <a:chOff x="2196371" y="2133601"/>
                <a:chExt cx="1121367" cy="494543"/>
              </a:xfrm>
            </p:grpSpPr>
            <p:sp>
              <p:nvSpPr>
                <p:cNvPr id="36" name="任意多边形 35"/>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977546" y="2160199"/>
                <a:ext cx="641174" cy="319974"/>
              </a:xfrm>
              <a:prstGeom prst="rect">
                <a:avLst/>
              </a:prstGeom>
              <a:noFill/>
            </p:spPr>
            <p:txBody>
              <a:bodyPr wrap="square" rtlCol="0">
                <a:spAutoFit/>
              </a:bodyPr>
              <a:lstStyle/>
              <a:p>
                <a:pPr algn="ctr"/>
                <a:r>
                  <a:rPr lang="zh-CN" altLang="en-US" sz="2400" b="1" dirty="0" smtClean="0">
                    <a:latin typeface="微软雅黑" panose="020B0503020204020204" pitchFamily="34" charset="-122"/>
                    <a:ea typeface="微软雅黑" panose="020B0503020204020204" pitchFamily="34" charset="-122"/>
                  </a:rPr>
                  <a:t>快速</a:t>
                </a:r>
                <a:endParaRPr lang="zh-CN" altLang="en-US" sz="2400" b="1" dirty="0">
                  <a:latin typeface="微软雅黑" panose="020B0503020204020204" pitchFamily="34" charset="-122"/>
                  <a:ea typeface="微软雅黑" panose="020B0503020204020204" pitchFamily="34" charset="-122"/>
                </a:endParaRPr>
              </a:p>
            </p:txBody>
          </p:sp>
        </p:grpSp>
        <p:pic>
          <p:nvPicPr>
            <p:cNvPr id="40" name="Picture 84"/>
            <p:cNvPicPr>
              <a:picLocks noChangeAspect="1"/>
            </p:cNvPicPr>
            <p:nvPr/>
          </p:nvPicPr>
          <p:blipFill>
            <a:blip r:embed="rId2">
              <a:clrChange>
                <a:clrFrom>
                  <a:srgbClr val="000000"/>
                </a:clrFrom>
                <a:clrTo>
                  <a:srgbClr val="000000">
                    <a:alpha val="0"/>
                  </a:srgbClr>
                </a:clrTo>
              </a:clrChange>
              <a:extLst>
                <a:ext uri="{BEBA8EAE-BF5A-486C-A8C5-ECC9F3942E4B}">
                  <a14:imgProps xmlns:a14="http://schemas.microsoft.com/office/drawing/2010/main">
                    <a14:imgLayer r:embed="rId3">
                      <a14:imgEffect>
                        <a14:brightnessContrast contrast="100000"/>
                      </a14:imgEffect>
                    </a14:imgLayer>
                  </a14:imgProps>
                </a:ext>
              </a:extLst>
            </a:blip>
            <a:stretch>
              <a:fillRect/>
            </a:stretch>
          </p:blipFill>
          <p:spPr>
            <a:xfrm>
              <a:off x="948602" y="2743430"/>
              <a:ext cx="1458684" cy="739472"/>
            </a:xfrm>
            <a:prstGeom prst="rect">
              <a:avLst/>
            </a:prstGeom>
          </p:spPr>
        </p:pic>
      </p:grpSp>
      <p:grpSp>
        <p:nvGrpSpPr>
          <p:cNvPr id="25" name="组合 24"/>
          <p:cNvGrpSpPr/>
          <p:nvPr/>
        </p:nvGrpSpPr>
        <p:grpSpPr>
          <a:xfrm>
            <a:off x="1057465" y="3699937"/>
            <a:ext cx="1994581" cy="1737887"/>
            <a:chOff x="610074" y="3699937"/>
            <a:chExt cx="1994581" cy="1737887"/>
          </a:xfrm>
        </p:grpSpPr>
        <p:grpSp>
          <p:nvGrpSpPr>
            <p:cNvPr id="17" name="组合 16"/>
            <p:cNvGrpSpPr/>
            <p:nvPr/>
          </p:nvGrpSpPr>
          <p:grpSpPr>
            <a:xfrm>
              <a:off x="610074" y="3699937"/>
              <a:ext cx="1994581" cy="461665"/>
              <a:chOff x="610074" y="4181683"/>
              <a:chExt cx="1994581" cy="461665"/>
            </a:xfrm>
          </p:grpSpPr>
          <p:sp>
            <p:nvSpPr>
              <p:cNvPr id="39" name="文本框 38"/>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即时</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610074" y="4338048"/>
              <a:ext cx="1994581" cy="461665"/>
              <a:chOff x="610074" y="4181683"/>
              <a:chExt cx="1994581" cy="461665"/>
            </a:xfrm>
          </p:grpSpPr>
          <p:sp>
            <p:nvSpPr>
              <p:cNvPr id="77" name="文本框 76"/>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交互</a:t>
                </a:r>
              </a:p>
            </p:txBody>
          </p:sp>
          <p:sp>
            <p:nvSpPr>
              <p:cNvPr id="78" name="矩形 77"/>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a:off x="610074" y="4976159"/>
              <a:ext cx="1994581" cy="461665"/>
              <a:chOff x="610074" y="4181683"/>
              <a:chExt cx="1994581" cy="461665"/>
            </a:xfrm>
          </p:grpSpPr>
          <p:sp>
            <p:nvSpPr>
              <p:cNvPr id="82" name="文本框 81"/>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秘密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3" name="矩形 82"/>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 name="组合 17"/>
          <p:cNvGrpSpPr/>
          <p:nvPr/>
        </p:nvGrpSpPr>
        <p:grpSpPr>
          <a:xfrm>
            <a:off x="3746220" y="3699937"/>
            <a:ext cx="1994581" cy="1737887"/>
            <a:chOff x="3286372" y="4001433"/>
            <a:chExt cx="1994581" cy="1737887"/>
          </a:xfrm>
        </p:grpSpPr>
        <p:grpSp>
          <p:nvGrpSpPr>
            <p:cNvPr id="84" name="组合 83"/>
            <p:cNvGrpSpPr/>
            <p:nvPr/>
          </p:nvGrpSpPr>
          <p:grpSpPr>
            <a:xfrm>
              <a:off x="3286372" y="4001433"/>
              <a:ext cx="1994581" cy="461665"/>
              <a:chOff x="610074" y="4181683"/>
              <a:chExt cx="1994581" cy="461665"/>
            </a:xfrm>
          </p:grpSpPr>
          <p:sp>
            <p:nvSpPr>
              <p:cNvPr id="85" name="文本框 84"/>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碎片</a:t>
                </a:r>
              </a:p>
            </p:txBody>
          </p:sp>
          <p:sp>
            <p:nvSpPr>
              <p:cNvPr id="86" name="矩形 85"/>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7" name="组合 86"/>
            <p:cNvGrpSpPr/>
            <p:nvPr/>
          </p:nvGrpSpPr>
          <p:grpSpPr>
            <a:xfrm>
              <a:off x="3286372" y="4639544"/>
              <a:ext cx="1994581" cy="461665"/>
              <a:chOff x="610074" y="4181683"/>
              <a:chExt cx="1994581" cy="461665"/>
            </a:xfrm>
          </p:grpSpPr>
          <p:sp>
            <p:nvSpPr>
              <p:cNvPr id="88" name="文本框 87"/>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语音</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9" name="矩形 88"/>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0" name="组合 89"/>
            <p:cNvGrpSpPr/>
            <p:nvPr/>
          </p:nvGrpSpPr>
          <p:grpSpPr>
            <a:xfrm>
              <a:off x="3286372" y="5277655"/>
              <a:ext cx="1994581" cy="461665"/>
              <a:chOff x="610074" y="4181683"/>
              <a:chExt cx="1994581" cy="461665"/>
            </a:xfrm>
          </p:grpSpPr>
          <p:sp>
            <p:nvSpPr>
              <p:cNvPr id="91" name="文本框 90"/>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移动</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2" name="矩形 91"/>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5" name="组合 94"/>
          <p:cNvGrpSpPr/>
          <p:nvPr/>
        </p:nvGrpSpPr>
        <p:grpSpPr>
          <a:xfrm>
            <a:off x="6434975" y="3699937"/>
            <a:ext cx="1994581" cy="1737887"/>
            <a:chOff x="3286372" y="4001433"/>
            <a:chExt cx="1994581" cy="1737887"/>
          </a:xfrm>
        </p:grpSpPr>
        <p:grpSp>
          <p:nvGrpSpPr>
            <p:cNvPr id="96" name="组合 95"/>
            <p:cNvGrpSpPr/>
            <p:nvPr/>
          </p:nvGrpSpPr>
          <p:grpSpPr>
            <a:xfrm>
              <a:off x="3286372" y="4001433"/>
              <a:ext cx="1994581" cy="461665"/>
              <a:chOff x="610074" y="4181683"/>
              <a:chExt cx="1994581" cy="461665"/>
            </a:xfrm>
          </p:grpSpPr>
          <p:sp>
            <p:nvSpPr>
              <p:cNvPr id="103" name="文本框 102"/>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关系</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7" name="矩形 106"/>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组合 96"/>
            <p:cNvGrpSpPr/>
            <p:nvPr/>
          </p:nvGrpSpPr>
          <p:grpSpPr>
            <a:xfrm>
              <a:off x="3286372" y="4639544"/>
              <a:ext cx="1994581" cy="461665"/>
              <a:chOff x="610074" y="4181683"/>
              <a:chExt cx="1994581" cy="461665"/>
            </a:xfrm>
          </p:grpSpPr>
          <p:sp>
            <p:nvSpPr>
              <p:cNvPr id="101" name="文本框 100"/>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许可</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2" name="矩形 101"/>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3286372" y="5277655"/>
              <a:ext cx="1994581" cy="461665"/>
              <a:chOff x="610074" y="4181683"/>
              <a:chExt cx="1994581" cy="461665"/>
            </a:xfrm>
          </p:grpSpPr>
          <p:sp>
            <p:nvSpPr>
              <p:cNvPr id="99" name="文本框 98"/>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协作</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0" name="矩形 99"/>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9" name="组合 108"/>
          <p:cNvGrpSpPr/>
          <p:nvPr/>
        </p:nvGrpSpPr>
        <p:grpSpPr>
          <a:xfrm>
            <a:off x="9123731" y="3699937"/>
            <a:ext cx="1994581" cy="1737887"/>
            <a:chOff x="3286372" y="4001433"/>
            <a:chExt cx="1994581" cy="1737887"/>
          </a:xfrm>
        </p:grpSpPr>
        <p:grpSp>
          <p:nvGrpSpPr>
            <p:cNvPr id="115" name="组合 114"/>
            <p:cNvGrpSpPr/>
            <p:nvPr/>
          </p:nvGrpSpPr>
          <p:grpSpPr>
            <a:xfrm>
              <a:off x="3286372" y="4001433"/>
              <a:ext cx="1994581" cy="461665"/>
              <a:chOff x="610074" y="4181683"/>
              <a:chExt cx="1994581" cy="461665"/>
            </a:xfrm>
          </p:grpSpPr>
          <p:sp>
            <p:nvSpPr>
              <p:cNvPr id="123" name="文本框 122"/>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整合</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24" name="矩形 123"/>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p:cNvGrpSpPr/>
            <p:nvPr/>
          </p:nvGrpSpPr>
          <p:grpSpPr>
            <a:xfrm>
              <a:off x="3286372" y="4639544"/>
              <a:ext cx="1994581" cy="461665"/>
              <a:chOff x="610074" y="4181683"/>
              <a:chExt cx="1994581" cy="461665"/>
            </a:xfrm>
          </p:grpSpPr>
          <p:sp>
            <p:nvSpPr>
              <p:cNvPr id="120" name="文本框 119"/>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服务</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22" name="矩形 121"/>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7" name="组合 116"/>
            <p:cNvGrpSpPr/>
            <p:nvPr/>
          </p:nvGrpSpPr>
          <p:grpSpPr>
            <a:xfrm>
              <a:off x="3286372" y="5277655"/>
              <a:ext cx="1994581" cy="461665"/>
              <a:chOff x="610074" y="4181683"/>
              <a:chExt cx="1994581" cy="461665"/>
            </a:xfrm>
          </p:grpSpPr>
          <p:sp>
            <p:nvSpPr>
              <p:cNvPr id="118" name="文本框 117"/>
              <p:cNvSpPr txBox="1"/>
              <p:nvPr/>
            </p:nvSpPr>
            <p:spPr>
              <a:xfrm>
                <a:off x="735623" y="4181683"/>
                <a:ext cx="1869032" cy="461665"/>
              </a:xfrm>
              <a:prstGeom prst="rect">
                <a:avLst/>
              </a:prstGeom>
              <a:solidFill>
                <a:srgbClr val="00B050"/>
              </a:solidFill>
              <a:ln>
                <a:noFill/>
              </a:ln>
            </p:spPr>
            <p:txBody>
              <a:bodyPr wrap="squar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平台</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19" name="矩形 118"/>
              <p:cNvSpPr/>
              <p:nvPr/>
            </p:nvSpPr>
            <p:spPr>
              <a:xfrm>
                <a:off x="610074" y="4181683"/>
                <a:ext cx="125549" cy="46166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4059284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p:cNvSpPr/>
          <p:nvPr/>
        </p:nvSpPr>
        <p:spPr>
          <a:xfrm>
            <a:off x="748182" y="2098524"/>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6722865" y="687889"/>
            <a:ext cx="914400" cy="741169"/>
          </a:xfrm>
          <a:prstGeom prst="rect">
            <a:avLst/>
          </a:prstGeom>
        </p:spPr>
      </p:pic>
      <p:grpSp>
        <p:nvGrpSpPr>
          <p:cNvPr id="16" name="组合 15"/>
          <p:cNvGrpSpPr/>
          <p:nvPr/>
        </p:nvGrpSpPr>
        <p:grpSpPr>
          <a:xfrm>
            <a:off x="9088573" y="3679022"/>
            <a:ext cx="1336431" cy="820950"/>
            <a:chOff x="2321169" y="3587263"/>
            <a:chExt cx="2954216" cy="1814731"/>
          </a:xfrm>
        </p:grpSpPr>
        <p:pic>
          <p:nvPicPr>
            <p:cNvPr id="14" name="图片 13"/>
            <p:cNvPicPr>
              <a:picLocks noChangeAspect="1"/>
            </p:cNvPicPr>
            <p:nvPr/>
          </p:nvPicPr>
          <p:blipFill rotWithShape="1">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15" name="图片 14"/>
            <p:cNvPicPr>
              <a:picLocks noChangeAspect="1"/>
            </p:cNvPicPr>
            <p:nvPr/>
          </p:nvPicPr>
          <p:blipFill rotWithShape="1">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17" name="图片 16"/>
          <p:cNvPicPr>
            <a:picLocks noChangeAspect="1"/>
          </p:cNvPicPr>
          <p:nvPr/>
        </p:nvPicPr>
        <p:blipFill rotWithShape="1">
          <a:blip r:embed="rId6">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7114991" y="2685767"/>
            <a:ext cx="707795" cy="672904"/>
          </a:xfrm>
          <a:prstGeom prst="rect">
            <a:avLst/>
          </a:prstGeom>
        </p:spPr>
      </p:pic>
      <p:pic>
        <p:nvPicPr>
          <p:cNvPr id="18" name="图片 17"/>
          <p:cNvPicPr>
            <a:picLocks noChangeAspect="1"/>
          </p:cNvPicPr>
          <p:nvPr/>
        </p:nvPicPr>
        <p:blipFill rotWithShape="1">
          <a:blip r:embed="rId7">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5786743" y="3496581"/>
            <a:ext cx="1061601" cy="1045270"/>
          </a:xfrm>
          <a:prstGeom prst="rect">
            <a:avLst/>
          </a:prstGeom>
        </p:spPr>
      </p:pic>
      <p:pic>
        <p:nvPicPr>
          <p:cNvPr id="19" name="图片 18"/>
          <p:cNvPicPr>
            <a:picLocks noChangeAspect="1"/>
          </p:cNvPicPr>
          <p:nvPr/>
        </p:nvPicPr>
        <p:blipFill rotWithShape="1">
          <a:blip r:embed="rId8"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4448413" y="2842985"/>
            <a:ext cx="785304" cy="816926"/>
          </a:xfrm>
          <a:prstGeom prst="rect">
            <a:avLst/>
          </a:prstGeom>
        </p:spPr>
      </p:pic>
      <p:pic>
        <p:nvPicPr>
          <p:cNvPr id="21" name="图片 20"/>
          <p:cNvPicPr>
            <a:picLocks noChangeAspect="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12688" t="38564" r="64239" b="32308"/>
          <a:stretch/>
        </p:blipFill>
        <p:spPr>
          <a:xfrm>
            <a:off x="911555" y="387489"/>
            <a:ext cx="1199140" cy="1150526"/>
          </a:xfrm>
          <a:prstGeom prst="rect">
            <a:avLst/>
          </a:prstGeom>
        </p:spPr>
      </p:pic>
      <p:sp>
        <p:nvSpPr>
          <p:cNvPr id="37" name="任意多边形 36"/>
          <p:cNvSpPr/>
          <p:nvPr/>
        </p:nvSpPr>
        <p:spPr>
          <a:xfrm>
            <a:off x="10621331" y="884695"/>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7586987" y="3845159"/>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8399796" y="2362080"/>
            <a:ext cx="914400" cy="741169"/>
          </a:xfrm>
          <a:prstGeom prst="rect">
            <a:avLst/>
          </a:prstGeom>
        </p:spPr>
      </p:pic>
      <p:grpSp>
        <p:nvGrpSpPr>
          <p:cNvPr id="40" name="组合 39"/>
          <p:cNvGrpSpPr/>
          <p:nvPr/>
        </p:nvGrpSpPr>
        <p:grpSpPr>
          <a:xfrm>
            <a:off x="8578201" y="293610"/>
            <a:ext cx="1336431" cy="820950"/>
            <a:chOff x="2321169" y="3587263"/>
            <a:chExt cx="2954216" cy="1814731"/>
          </a:xfrm>
        </p:grpSpPr>
        <p:pic>
          <p:nvPicPr>
            <p:cNvPr id="41" name="图片 40"/>
            <p:cNvPicPr>
              <a:picLocks noChangeAspect="1"/>
            </p:cNvPicPr>
            <p:nvPr/>
          </p:nvPicPr>
          <p:blipFill rotWithShape="1">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42" name="图片 41"/>
            <p:cNvPicPr>
              <a:picLocks noChangeAspect="1"/>
            </p:cNvPicPr>
            <p:nvPr/>
          </p:nvPicPr>
          <p:blipFill rotWithShape="1">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43" name="图片 42"/>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3696026" y="1839139"/>
            <a:ext cx="1129756" cy="915726"/>
          </a:xfrm>
          <a:prstGeom prst="rect">
            <a:avLst/>
          </a:prstGeom>
        </p:spPr>
      </p:pic>
      <p:pic>
        <p:nvPicPr>
          <p:cNvPr id="44" name="图片 43"/>
          <p:cNvPicPr>
            <a:picLocks noChangeAspect="1"/>
          </p:cNvPicPr>
          <p:nvPr/>
        </p:nvPicPr>
        <p:blipFill rotWithShape="1">
          <a:blip r:embed="rId6">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5220015" y="812344"/>
            <a:ext cx="707795" cy="672904"/>
          </a:xfrm>
          <a:prstGeom prst="rect">
            <a:avLst/>
          </a:prstGeom>
        </p:spPr>
      </p:pic>
      <p:pic>
        <p:nvPicPr>
          <p:cNvPr id="45" name="图片 44"/>
          <p:cNvPicPr>
            <a:picLocks noChangeAspect="1"/>
          </p:cNvPicPr>
          <p:nvPr/>
        </p:nvPicPr>
        <p:blipFill rotWithShape="1">
          <a:blip r:embed="rId7">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8051037" y="1318738"/>
            <a:ext cx="778063" cy="766094"/>
          </a:xfrm>
          <a:prstGeom prst="rect">
            <a:avLst/>
          </a:prstGeom>
        </p:spPr>
      </p:pic>
      <p:pic>
        <p:nvPicPr>
          <p:cNvPr id="50" name="图片 49"/>
          <p:cNvPicPr>
            <a:picLocks noChangeAspect="1"/>
          </p:cNvPicPr>
          <p:nvPr/>
        </p:nvPicPr>
        <p:blipFill rotWithShape="1">
          <a:blip r:embed="rId8"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9639700" y="2095229"/>
            <a:ext cx="785304" cy="816926"/>
          </a:xfrm>
          <a:prstGeom prst="rect">
            <a:avLst/>
          </a:prstGeom>
        </p:spPr>
      </p:pic>
      <p:sp>
        <p:nvSpPr>
          <p:cNvPr id="51" name="任意多边形 50"/>
          <p:cNvSpPr/>
          <p:nvPr/>
        </p:nvSpPr>
        <p:spPr>
          <a:xfrm>
            <a:off x="3124103" y="611867"/>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0750880" y="2550352"/>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rotWithShape="1">
          <a:blip r:embed="rId6">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2606953" y="2579855"/>
            <a:ext cx="707795" cy="672904"/>
          </a:xfrm>
          <a:prstGeom prst="rect">
            <a:avLst/>
          </a:prstGeom>
        </p:spPr>
      </p:pic>
      <p:sp>
        <p:nvSpPr>
          <p:cNvPr id="61" name="矩形 60"/>
          <p:cNvSpPr/>
          <p:nvPr/>
        </p:nvSpPr>
        <p:spPr>
          <a:xfrm>
            <a:off x="0" y="0"/>
            <a:ext cx="12192000" cy="6301242"/>
          </a:xfrm>
          <a:prstGeom prst="rect">
            <a:avLst/>
          </a:prstGeom>
          <a:solidFill>
            <a:srgbClr val="FFFF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4820991" y="-141668"/>
            <a:ext cx="2550017" cy="5386090"/>
          </a:xfrm>
          <a:prstGeom prst="rect">
            <a:avLst/>
          </a:prstGeom>
          <a:noFill/>
        </p:spPr>
        <p:txBody>
          <a:bodyPr wrap="square" rtlCol="0">
            <a:spAutoFit/>
          </a:bodyPr>
          <a:lstStyle/>
          <a:p>
            <a:pPr algn="ctr"/>
            <a:r>
              <a:rPr lang="en-US" altLang="zh-CN" sz="34400"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4</a:t>
            </a:r>
            <a:endParaRPr lang="zh-CN" altLang="en-US" sz="34400" dirty="0">
              <a:solidFill>
                <a:schemeClr val="bg1"/>
              </a:solidFill>
              <a:effectLst>
                <a:outerShdw blurRad="38100" dist="38100" dir="2700000" algn="tl">
                  <a:srgbClr val="000000">
                    <a:alpha val="43137"/>
                  </a:srgbClr>
                </a:outerShdw>
              </a:effectLst>
              <a:latin typeface="Segoe UI Black" panose="020B0A02040204020203" pitchFamily="34" charset="0"/>
              <a:cs typeface="Segoe UI Black" panose="020B0A02040204020203" pitchFamily="34" charset="0"/>
            </a:endParaRPr>
          </a:p>
        </p:txBody>
      </p:sp>
      <p:sp>
        <p:nvSpPr>
          <p:cNvPr id="55" name="矩形 54"/>
          <p:cNvSpPr/>
          <p:nvPr/>
        </p:nvSpPr>
        <p:spPr>
          <a:xfrm>
            <a:off x="0" y="3429000"/>
            <a:ext cx="12192000" cy="287224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3245476" y="3454758"/>
            <a:ext cx="5731099" cy="646331"/>
          </a:xfrm>
          <a:prstGeom prst="rect">
            <a:avLst/>
          </a:prstGeom>
          <a:noFill/>
        </p:spPr>
        <p:txBody>
          <a:bodyPr wrap="square" rtlCol="0">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粉丝经济的四个步骤</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646578" y="4301830"/>
            <a:ext cx="6908714" cy="707886"/>
          </a:xfrm>
          <a:prstGeom prst="rect">
            <a:avLst/>
          </a:prstGeom>
          <a:noFill/>
        </p:spPr>
        <p:txBody>
          <a:bodyPr wrap="square" rtlCol="0">
            <a:spAutoFit/>
          </a:bodyPr>
          <a:lstStyle/>
          <a:p>
            <a:r>
              <a:rPr lang="zh-CN" altLang="en-US" sz="2000" dirty="0" smtClean="0">
                <a:solidFill>
                  <a:schemeClr val="bg2">
                    <a:lumMod val="10000"/>
                  </a:schemeClr>
                </a:solidFill>
                <a:latin typeface="微软雅黑" panose="020B0503020204020204" pitchFamily="34" charset="-122"/>
                <a:ea typeface="微软雅黑" panose="020B0503020204020204" pitchFamily="34" charset="-122"/>
              </a:rPr>
              <a:t>在了解粉丝互动的特点和优势后，企业就需要在粉丝经济运营中通过有效的方法来分阶段落实执行。</a:t>
            </a:r>
            <a:endParaRPr lang="zh-CN" altLang="en-US" sz="20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 name="等腰三角形 2"/>
          <p:cNvSpPr/>
          <p:nvPr/>
        </p:nvSpPr>
        <p:spPr>
          <a:xfrm flipV="1">
            <a:off x="5779640" y="6301242"/>
            <a:ext cx="632719" cy="545447"/>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0336547"/>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01</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粉丝经济的四个步骤</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9" name="矩形 8"/>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由此，企业的社群网络最终将进化成为一个基于大数据与云平台的小社会。</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等腰三角形 9"/>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66800" y="1274618"/>
            <a:ext cx="1968500" cy="4391891"/>
            <a:chOff x="1066800" y="1274618"/>
            <a:chExt cx="1968500" cy="4391891"/>
          </a:xfrm>
        </p:grpSpPr>
        <p:sp>
          <p:nvSpPr>
            <p:cNvPr id="2" name="矩形 1"/>
            <p:cNvSpPr/>
            <p:nvPr/>
          </p:nvSpPr>
          <p:spPr>
            <a:xfrm>
              <a:off x="1066800" y="1274618"/>
              <a:ext cx="1968500" cy="439189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66800" y="1274618"/>
              <a:ext cx="1968500" cy="47105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2">
                      <a:lumMod val="10000"/>
                    </a:schemeClr>
                  </a:solidFill>
                  <a:latin typeface="微软雅黑" panose="020B0503020204020204" pitchFamily="34" charset="-122"/>
                  <a:ea typeface="微软雅黑" panose="020B0503020204020204" pitchFamily="34" charset="-122"/>
                </a:rPr>
                <a:t>第一步</a:t>
              </a:r>
            </a:p>
          </p:txBody>
        </p:sp>
        <p:sp>
          <p:nvSpPr>
            <p:cNvPr id="13" name="文本框 12"/>
            <p:cNvSpPr txBox="1"/>
            <p:nvPr/>
          </p:nvSpPr>
          <p:spPr>
            <a:xfrm>
              <a:off x="1066800" y="1786662"/>
              <a:ext cx="1968500" cy="646331"/>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个体</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信息</a:t>
              </a:r>
              <a:r>
                <a:rPr lang="en-US" altLang="zh-CN" b="1" dirty="0" smtClean="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对话</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9" name="圆角矩形 18"/>
            <p:cNvSpPr/>
            <p:nvPr/>
          </p:nvSpPr>
          <p:spPr>
            <a:xfrm>
              <a:off x="1122796" y="2634820"/>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消费者管道</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10" name="圆角矩形 109"/>
            <p:cNvSpPr/>
            <p:nvPr/>
          </p:nvSpPr>
          <p:spPr>
            <a:xfrm>
              <a:off x="1122796" y="3218539"/>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社交触点</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11" name="圆角矩形 110"/>
            <p:cNvSpPr/>
            <p:nvPr/>
          </p:nvSpPr>
          <p:spPr>
            <a:xfrm>
              <a:off x="1122796" y="3802258"/>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数字营销</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12" name="圆角矩形 111"/>
            <p:cNvSpPr/>
            <p:nvPr/>
          </p:nvSpPr>
          <p:spPr>
            <a:xfrm>
              <a:off x="1122796" y="4385977"/>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内容和信息</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13" name="圆角矩形 112"/>
            <p:cNvSpPr/>
            <p:nvPr/>
          </p:nvSpPr>
          <p:spPr>
            <a:xfrm>
              <a:off x="1122796" y="4969696"/>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扁平化协同</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grpSp>
      <p:grpSp>
        <p:nvGrpSpPr>
          <p:cNvPr id="128" name="组合 127"/>
          <p:cNvGrpSpPr/>
          <p:nvPr/>
        </p:nvGrpSpPr>
        <p:grpSpPr>
          <a:xfrm>
            <a:off x="3763433" y="1274618"/>
            <a:ext cx="1968500" cy="4391891"/>
            <a:chOff x="1066800" y="1274618"/>
            <a:chExt cx="1968500" cy="4391891"/>
          </a:xfrm>
        </p:grpSpPr>
        <p:sp>
          <p:nvSpPr>
            <p:cNvPr id="129" name="矩形 128"/>
            <p:cNvSpPr/>
            <p:nvPr/>
          </p:nvSpPr>
          <p:spPr>
            <a:xfrm>
              <a:off x="1066800" y="1274618"/>
              <a:ext cx="1968500" cy="439189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矩形 129"/>
            <p:cNvSpPr/>
            <p:nvPr/>
          </p:nvSpPr>
          <p:spPr>
            <a:xfrm>
              <a:off x="1066800" y="1274618"/>
              <a:ext cx="1968500" cy="47105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2">
                      <a:lumMod val="10000"/>
                    </a:schemeClr>
                  </a:solidFill>
                  <a:latin typeface="微软雅黑" panose="020B0503020204020204" pitchFamily="34" charset="-122"/>
                  <a:ea typeface="微软雅黑" panose="020B0503020204020204" pitchFamily="34" charset="-122"/>
                </a:rPr>
                <a:t>第</a:t>
              </a:r>
              <a:r>
                <a:rPr lang="zh-CN" altLang="en-US" sz="2400" b="1" dirty="0">
                  <a:solidFill>
                    <a:schemeClr val="bg2">
                      <a:lumMod val="10000"/>
                    </a:schemeClr>
                  </a:solidFill>
                  <a:latin typeface="微软雅黑" panose="020B0503020204020204" pitchFamily="34" charset="-122"/>
                  <a:ea typeface="微软雅黑" panose="020B0503020204020204" pitchFamily="34" charset="-122"/>
                </a:rPr>
                <a:t>二</a:t>
              </a:r>
              <a:r>
                <a:rPr lang="zh-CN" altLang="en-US" sz="2400" b="1" dirty="0" smtClean="0">
                  <a:solidFill>
                    <a:schemeClr val="bg2">
                      <a:lumMod val="10000"/>
                    </a:schemeClr>
                  </a:solidFill>
                  <a:latin typeface="微软雅黑" panose="020B0503020204020204" pitchFamily="34" charset="-122"/>
                  <a:ea typeface="微软雅黑" panose="020B0503020204020204" pitchFamily="34" charset="-122"/>
                </a:rPr>
                <a:t>步</a:t>
              </a: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31" name="文本框 130"/>
            <p:cNvSpPr txBox="1"/>
            <p:nvPr/>
          </p:nvSpPr>
          <p:spPr>
            <a:xfrm>
              <a:off x="1066800" y="1786663"/>
              <a:ext cx="1968500" cy="646331"/>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类群体</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交互</a:t>
              </a:r>
              <a:r>
                <a:rPr lang="en-US" altLang="zh-CN" b="1" dirty="0" smtClean="0">
                  <a:solidFill>
                    <a:schemeClr val="bg1"/>
                  </a:solidFill>
                  <a:latin typeface="微软雅黑" panose="020B0503020204020204" pitchFamily="34" charset="-122"/>
                  <a:ea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rPr>
                <a:t>体验</a:t>
              </a:r>
            </a:p>
          </p:txBody>
        </p:sp>
        <p:sp>
          <p:nvSpPr>
            <p:cNvPr id="132" name="圆角矩形 131"/>
            <p:cNvSpPr/>
            <p:nvPr/>
          </p:nvSpPr>
          <p:spPr>
            <a:xfrm>
              <a:off x="1122796" y="2634820"/>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交互索引</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33" name="圆角矩形 132"/>
            <p:cNvSpPr/>
            <p:nvPr/>
          </p:nvSpPr>
          <p:spPr>
            <a:xfrm>
              <a:off x="1122796" y="3218539"/>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客户服务</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34" name="圆角矩形 133"/>
            <p:cNvSpPr/>
            <p:nvPr/>
          </p:nvSpPr>
          <p:spPr>
            <a:xfrm>
              <a:off x="1122796" y="3802258"/>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rgbClr val="00B050"/>
                  </a:solidFill>
                  <a:latin typeface="微软雅黑" panose="020B0503020204020204" pitchFamily="34" charset="-122"/>
                  <a:ea typeface="微软雅黑" panose="020B0503020204020204" pitchFamily="34" charset="-122"/>
                </a:rPr>
                <a:t>O2O</a:t>
              </a:r>
              <a:r>
                <a:rPr lang="zh-CN" altLang="en-US" sz="2000" b="1" dirty="0" smtClean="0">
                  <a:solidFill>
                    <a:srgbClr val="00B050"/>
                  </a:solidFill>
                  <a:latin typeface="微软雅黑" panose="020B0503020204020204" pitchFamily="34" charset="-122"/>
                  <a:ea typeface="微软雅黑" panose="020B0503020204020204" pitchFamily="34" charset="-122"/>
                </a:rPr>
                <a:t>交互</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35" name="圆角矩形 134"/>
            <p:cNvSpPr/>
            <p:nvPr/>
          </p:nvSpPr>
          <p:spPr>
            <a:xfrm>
              <a:off x="1122796" y="4385977"/>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0B050"/>
                  </a:solidFill>
                  <a:latin typeface="微软雅黑" panose="020B0503020204020204" pitchFamily="34" charset="-122"/>
                  <a:ea typeface="微软雅黑" panose="020B0503020204020204" pitchFamily="34" charset="-122"/>
                </a:rPr>
                <a:t>社交凭证</a:t>
              </a:r>
              <a:r>
                <a:rPr lang="en-US" altLang="zh-CN" b="1" dirty="0" smtClean="0">
                  <a:solidFill>
                    <a:srgbClr val="00B050"/>
                  </a:solidFill>
                  <a:latin typeface="微软雅黑" panose="020B0503020204020204" pitchFamily="34" charset="-122"/>
                  <a:ea typeface="微软雅黑" panose="020B0503020204020204" pitchFamily="34" charset="-122"/>
                </a:rPr>
                <a:t>/</a:t>
              </a:r>
              <a:r>
                <a:rPr lang="zh-CN" altLang="en-US" b="1" dirty="0" smtClean="0">
                  <a:solidFill>
                    <a:srgbClr val="00B050"/>
                  </a:solidFill>
                  <a:latin typeface="微软雅黑" panose="020B0503020204020204" pitchFamily="34" charset="-122"/>
                  <a:ea typeface="微软雅黑" panose="020B0503020204020204" pitchFamily="34" charset="-122"/>
                </a:rPr>
                <a:t>身份</a:t>
              </a:r>
              <a:endParaRPr lang="zh-CN" altLang="en-US" b="1" dirty="0">
                <a:solidFill>
                  <a:srgbClr val="00B050"/>
                </a:solidFill>
                <a:latin typeface="微软雅黑" panose="020B0503020204020204" pitchFamily="34" charset="-122"/>
                <a:ea typeface="微软雅黑" panose="020B0503020204020204" pitchFamily="34" charset="-122"/>
              </a:endParaRPr>
            </a:p>
          </p:txBody>
        </p:sp>
        <p:sp>
          <p:nvSpPr>
            <p:cNvPr id="136" name="圆角矩形 135"/>
            <p:cNvSpPr/>
            <p:nvPr/>
          </p:nvSpPr>
          <p:spPr>
            <a:xfrm>
              <a:off x="1122796" y="4969696"/>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参与和压力</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grpSp>
      <p:grpSp>
        <p:nvGrpSpPr>
          <p:cNvPr id="137" name="组合 136"/>
          <p:cNvGrpSpPr/>
          <p:nvPr/>
        </p:nvGrpSpPr>
        <p:grpSpPr>
          <a:xfrm>
            <a:off x="6460066" y="1274618"/>
            <a:ext cx="1968500" cy="4391891"/>
            <a:chOff x="1066800" y="1274618"/>
            <a:chExt cx="1968500" cy="4391891"/>
          </a:xfrm>
        </p:grpSpPr>
        <p:sp>
          <p:nvSpPr>
            <p:cNvPr id="138" name="矩形 137"/>
            <p:cNvSpPr/>
            <p:nvPr/>
          </p:nvSpPr>
          <p:spPr>
            <a:xfrm>
              <a:off x="1066800" y="1274618"/>
              <a:ext cx="1968500" cy="439189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矩形 138"/>
            <p:cNvSpPr/>
            <p:nvPr/>
          </p:nvSpPr>
          <p:spPr>
            <a:xfrm>
              <a:off x="1066800" y="1274618"/>
              <a:ext cx="1968500" cy="47105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2">
                      <a:lumMod val="10000"/>
                    </a:schemeClr>
                  </a:solidFill>
                  <a:latin typeface="微软雅黑" panose="020B0503020204020204" pitchFamily="34" charset="-122"/>
                  <a:ea typeface="微软雅黑" panose="020B0503020204020204" pitchFamily="34" charset="-122"/>
                </a:rPr>
                <a:t>第三步</a:t>
              </a: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40" name="文本框 139"/>
            <p:cNvSpPr txBox="1"/>
            <p:nvPr/>
          </p:nvSpPr>
          <p:spPr>
            <a:xfrm>
              <a:off x="1066800" y="1786662"/>
              <a:ext cx="1968500" cy="646331"/>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社群</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信任</a:t>
              </a:r>
              <a:r>
                <a:rPr lang="en-US" altLang="zh-CN" b="1" dirty="0" smtClean="0">
                  <a:solidFill>
                    <a:schemeClr val="bg1"/>
                  </a:solidFill>
                  <a:latin typeface="微软雅黑" panose="020B0503020204020204" pitchFamily="34" charset="-122"/>
                  <a:ea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rPr>
                <a:t>文化</a:t>
              </a:r>
            </a:p>
          </p:txBody>
        </p:sp>
        <p:sp>
          <p:nvSpPr>
            <p:cNvPr id="141" name="圆角矩形 140"/>
            <p:cNvSpPr/>
            <p:nvPr/>
          </p:nvSpPr>
          <p:spPr>
            <a:xfrm>
              <a:off x="1122796" y="2634820"/>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粉丝计划</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42" name="圆角矩形 141"/>
            <p:cNvSpPr/>
            <p:nvPr/>
          </p:nvSpPr>
          <p:spPr>
            <a:xfrm>
              <a:off x="1122796" y="3218539"/>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养粉与圈子</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43" name="圆角矩形 142"/>
            <p:cNvSpPr/>
            <p:nvPr/>
          </p:nvSpPr>
          <p:spPr>
            <a:xfrm>
              <a:off x="1122796" y="3802258"/>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0B050"/>
                  </a:solidFill>
                  <a:latin typeface="微软雅黑" panose="020B0503020204020204" pitchFamily="34" charset="-122"/>
                  <a:ea typeface="微软雅黑" panose="020B0503020204020204" pitchFamily="34" charset="-122"/>
                </a:rPr>
                <a:t>共同意识</a:t>
              </a:r>
              <a:r>
                <a:rPr lang="en-US" altLang="zh-CN" b="1" dirty="0" smtClean="0">
                  <a:solidFill>
                    <a:srgbClr val="00B050"/>
                  </a:solidFill>
                  <a:latin typeface="微软雅黑" panose="020B0503020204020204" pitchFamily="34" charset="-122"/>
                  <a:ea typeface="微软雅黑" panose="020B0503020204020204" pitchFamily="34" charset="-122"/>
                </a:rPr>
                <a:t>/</a:t>
              </a:r>
              <a:r>
                <a:rPr lang="zh-CN" altLang="en-US" b="1" dirty="0" smtClean="0">
                  <a:solidFill>
                    <a:srgbClr val="00B050"/>
                  </a:solidFill>
                  <a:latin typeface="微软雅黑" panose="020B0503020204020204" pitchFamily="34" charset="-122"/>
                  <a:ea typeface="微软雅黑" panose="020B0503020204020204" pitchFamily="34" charset="-122"/>
                </a:rPr>
                <a:t>责任</a:t>
              </a:r>
              <a:endParaRPr lang="zh-CN" altLang="en-US" b="1" dirty="0">
                <a:solidFill>
                  <a:srgbClr val="00B050"/>
                </a:solidFill>
                <a:latin typeface="微软雅黑" panose="020B0503020204020204" pitchFamily="34" charset="-122"/>
                <a:ea typeface="微软雅黑" panose="020B0503020204020204" pitchFamily="34" charset="-122"/>
              </a:endParaRPr>
            </a:p>
          </p:txBody>
        </p:sp>
        <p:sp>
          <p:nvSpPr>
            <p:cNvPr id="144" name="圆角矩形 143"/>
            <p:cNvSpPr/>
            <p:nvPr/>
          </p:nvSpPr>
          <p:spPr>
            <a:xfrm>
              <a:off x="1122796" y="4385977"/>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仪式</a:t>
              </a:r>
              <a:r>
                <a:rPr lang="en-US" altLang="zh-CN" sz="2000" b="1" dirty="0" smtClean="0">
                  <a:solidFill>
                    <a:srgbClr val="00B050"/>
                  </a:solidFill>
                  <a:latin typeface="微软雅黑" panose="020B0503020204020204" pitchFamily="34" charset="-122"/>
                  <a:ea typeface="微软雅黑" panose="020B0503020204020204" pitchFamily="34" charset="-122"/>
                </a:rPr>
                <a:t>/</a:t>
              </a:r>
              <a:r>
                <a:rPr lang="zh-CN" altLang="en-US" sz="2000" b="1" dirty="0" smtClean="0">
                  <a:solidFill>
                    <a:srgbClr val="00B050"/>
                  </a:solidFill>
                  <a:latin typeface="微软雅黑" panose="020B0503020204020204" pitchFamily="34" charset="-122"/>
                  <a:ea typeface="微软雅黑" panose="020B0503020204020204" pitchFamily="34" charset="-122"/>
                </a:rPr>
                <a:t>精神</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45" name="圆角矩形 144"/>
            <p:cNvSpPr/>
            <p:nvPr/>
          </p:nvSpPr>
          <p:spPr>
            <a:xfrm>
              <a:off x="1122796" y="4969696"/>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社群</a:t>
              </a:r>
              <a:r>
                <a:rPr lang="en-US" altLang="zh-CN" sz="2000" b="1" dirty="0" smtClean="0">
                  <a:solidFill>
                    <a:srgbClr val="00B050"/>
                  </a:solidFill>
                  <a:latin typeface="微软雅黑" panose="020B0503020204020204" pitchFamily="34" charset="-122"/>
                  <a:ea typeface="微软雅黑" panose="020B0503020204020204" pitchFamily="34" charset="-122"/>
                </a:rPr>
                <a:t>/</a:t>
              </a:r>
              <a:r>
                <a:rPr lang="zh-CN" altLang="en-US" sz="2000" b="1" dirty="0" smtClean="0">
                  <a:solidFill>
                    <a:srgbClr val="00B050"/>
                  </a:solidFill>
                  <a:latin typeface="微软雅黑" panose="020B0503020204020204" pitchFamily="34" charset="-122"/>
                  <a:ea typeface="微软雅黑" panose="020B0503020204020204" pitchFamily="34" charset="-122"/>
                </a:rPr>
                <a:t>社区</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grpSp>
      <p:grpSp>
        <p:nvGrpSpPr>
          <p:cNvPr id="146" name="组合 145"/>
          <p:cNvGrpSpPr/>
          <p:nvPr/>
        </p:nvGrpSpPr>
        <p:grpSpPr>
          <a:xfrm>
            <a:off x="9156700" y="1274618"/>
            <a:ext cx="1968500" cy="4391891"/>
            <a:chOff x="1066800" y="1274618"/>
            <a:chExt cx="1968500" cy="4391891"/>
          </a:xfrm>
        </p:grpSpPr>
        <p:sp>
          <p:nvSpPr>
            <p:cNvPr id="147" name="矩形 146"/>
            <p:cNvSpPr/>
            <p:nvPr/>
          </p:nvSpPr>
          <p:spPr>
            <a:xfrm>
              <a:off x="1066800" y="1274618"/>
              <a:ext cx="1968500" cy="439189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1066800" y="1274618"/>
              <a:ext cx="1968500" cy="471055"/>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2">
                      <a:lumMod val="10000"/>
                    </a:schemeClr>
                  </a:solidFill>
                  <a:latin typeface="微软雅黑" panose="020B0503020204020204" pitchFamily="34" charset="-122"/>
                  <a:ea typeface="微软雅黑" panose="020B0503020204020204" pitchFamily="34" charset="-122"/>
                </a:rPr>
                <a:t>第四步</a:t>
              </a: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49" name="文本框 148"/>
            <p:cNvSpPr txBox="1"/>
            <p:nvPr/>
          </p:nvSpPr>
          <p:spPr>
            <a:xfrm>
              <a:off x="1066800" y="1786661"/>
              <a:ext cx="1968500" cy="646331"/>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粉丝平台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口碑</a:t>
              </a:r>
              <a:r>
                <a:rPr lang="en-US" altLang="zh-CN" b="1" dirty="0" smtClean="0">
                  <a:solidFill>
                    <a:schemeClr val="bg1"/>
                  </a:solidFill>
                  <a:latin typeface="微软雅黑" panose="020B0503020204020204" pitchFamily="34" charset="-122"/>
                  <a:ea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rPr>
                <a:t>数据</a:t>
              </a:r>
            </a:p>
          </p:txBody>
        </p:sp>
        <p:sp>
          <p:nvSpPr>
            <p:cNvPr id="150" name="圆角矩形 149"/>
            <p:cNvSpPr/>
            <p:nvPr/>
          </p:nvSpPr>
          <p:spPr>
            <a:xfrm>
              <a:off x="1122796" y="2634820"/>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信任代理</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51" name="圆角矩形 150"/>
            <p:cNvSpPr/>
            <p:nvPr/>
          </p:nvSpPr>
          <p:spPr>
            <a:xfrm>
              <a:off x="1122796" y="3218539"/>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承诺、口碑</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52" name="圆角矩形 151"/>
            <p:cNvSpPr/>
            <p:nvPr/>
          </p:nvSpPr>
          <p:spPr>
            <a:xfrm>
              <a:off x="1122796" y="3802258"/>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粉丝平台</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53" name="圆角矩形 152"/>
            <p:cNvSpPr/>
            <p:nvPr/>
          </p:nvSpPr>
          <p:spPr>
            <a:xfrm>
              <a:off x="1122796" y="4385977"/>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rgbClr val="00B050"/>
                  </a:solidFill>
                  <a:latin typeface="微软雅黑" panose="020B0503020204020204" pitchFamily="34" charset="-122"/>
                  <a:ea typeface="微软雅黑" panose="020B0503020204020204" pitchFamily="34" charset="-122"/>
                </a:rPr>
                <a:t>CPS/</a:t>
              </a:r>
              <a:r>
                <a:rPr lang="zh-CN" altLang="en-US" sz="2000" b="1" dirty="0" smtClean="0">
                  <a:solidFill>
                    <a:srgbClr val="00B050"/>
                  </a:solidFill>
                  <a:latin typeface="微软雅黑" panose="020B0503020204020204" pitchFamily="34" charset="-122"/>
                  <a:ea typeface="微软雅黑" panose="020B0503020204020204" pitchFamily="34" charset="-122"/>
                </a:rPr>
                <a:t>联盟</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154" name="圆角矩形 153"/>
            <p:cNvSpPr/>
            <p:nvPr/>
          </p:nvSpPr>
          <p:spPr>
            <a:xfrm>
              <a:off x="1122796" y="4969696"/>
              <a:ext cx="1856508" cy="41563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0B050"/>
                  </a:solidFill>
                  <a:latin typeface="微软雅黑" panose="020B0503020204020204" pitchFamily="34" charset="-122"/>
                  <a:ea typeface="微软雅黑" panose="020B0503020204020204" pitchFamily="34" charset="-122"/>
                </a:rPr>
                <a:t>大数据</a:t>
              </a:r>
              <a:r>
                <a:rPr lang="en-US" altLang="zh-CN" b="1" dirty="0" smtClean="0">
                  <a:solidFill>
                    <a:srgbClr val="00B050"/>
                  </a:solidFill>
                  <a:latin typeface="微软雅黑" panose="020B0503020204020204" pitchFamily="34" charset="-122"/>
                  <a:ea typeface="微软雅黑" panose="020B0503020204020204" pitchFamily="34" charset="-122"/>
                </a:rPr>
                <a:t>/</a:t>
              </a:r>
              <a:r>
                <a:rPr lang="zh-CN" altLang="en-US" b="1" dirty="0" smtClean="0">
                  <a:solidFill>
                    <a:srgbClr val="00B050"/>
                  </a:solidFill>
                  <a:latin typeface="微软雅黑" panose="020B0503020204020204" pitchFamily="34" charset="-122"/>
                  <a:ea typeface="微软雅黑" panose="020B0503020204020204" pitchFamily="34" charset="-122"/>
                </a:rPr>
                <a:t>云平台</a:t>
              </a:r>
              <a:endParaRPr lang="zh-CN" altLang="en-US" b="1" dirty="0">
                <a:solidFill>
                  <a:srgbClr val="00B050"/>
                </a:solidFill>
                <a:latin typeface="微软雅黑" panose="020B0503020204020204" pitchFamily="34" charset="-122"/>
                <a:ea typeface="微软雅黑" panose="020B0503020204020204" pitchFamily="34" charset="-122"/>
              </a:endParaRPr>
            </a:p>
          </p:txBody>
        </p:sp>
      </p:grpSp>
      <p:sp>
        <p:nvSpPr>
          <p:cNvPr id="21" name="右箭头 20"/>
          <p:cNvSpPr/>
          <p:nvPr/>
        </p:nvSpPr>
        <p:spPr>
          <a:xfrm>
            <a:off x="3186545" y="3870034"/>
            <a:ext cx="443346" cy="302542"/>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右箭头 154"/>
          <p:cNvSpPr/>
          <p:nvPr/>
        </p:nvSpPr>
        <p:spPr>
          <a:xfrm>
            <a:off x="5859316" y="3870034"/>
            <a:ext cx="443346" cy="302542"/>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右箭头 155"/>
          <p:cNvSpPr/>
          <p:nvPr/>
        </p:nvSpPr>
        <p:spPr>
          <a:xfrm>
            <a:off x="8532087" y="3870034"/>
            <a:ext cx="443346" cy="302542"/>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56152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p:cNvSpPr/>
          <p:nvPr/>
        </p:nvSpPr>
        <p:spPr>
          <a:xfrm>
            <a:off x="748182" y="2098524"/>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6722865" y="687889"/>
            <a:ext cx="914400" cy="741169"/>
          </a:xfrm>
          <a:prstGeom prst="rect">
            <a:avLst/>
          </a:prstGeom>
        </p:spPr>
      </p:pic>
      <p:grpSp>
        <p:nvGrpSpPr>
          <p:cNvPr id="16" name="组合 15"/>
          <p:cNvGrpSpPr/>
          <p:nvPr/>
        </p:nvGrpSpPr>
        <p:grpSpPr>
          <a:xfrm>
            <a:off x="9088573" y="3679022"/>
            <a:ext cx="1336431" cy="820950"/>
            <a:chOff x="2321169" y="3587263"/>
            <a:chExt cx="2954216" cy="1814731"/>
          </a:xfrm>
        </p:grpSpPr>
        <p:pic>
          <p:nvPicPr>
            <p:cNvPr id="14" name="图片 13"/>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15" name="图片 14"/>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17" name="图片 16"/>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7114991" y="2685767"/>
            <a:ext cx="707795" cy="672904"/>
          </a:xfrm>
          <a:prstGeom prst="rect">
            <a:avLst/>
          </a:prstGeom>
        </p:spPr>
      </p:pic>
      <p:pic>
        <p:nvPicPr>
          <p:cNvPr id="18" name="图片 17"/>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5786743" y="3496581"/>
            <a:ext cx="1061601" cy="1045270"/>
          </a:xfrm>
          <a:prstGeom prst="rect">
            <a:avLst/>
          </a:prstGeom>
        </p:spPr>
      </p:pic>
      <p:pic>
        <p:nvPicPr>
          <p:cNvPr id="19" name="图片 18"/>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4448413" y="2842985"/>
            <a:ext cx="785304" cy="816926"/>
          </a:xfrm>
          <a:prstGeom prst="rect">
            <a:avLst/>
          </a:prstGeom>
        </p:spPr>
      </p:pic>
      <p:pic>
        <p:nvPicPr>
          <p:cNvPr id="21" name="图片 20"/>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2688" t="38564" r="64239" b="32308"/>
          <a:stretch/>
        </p:blipFill>
        <p:spPr>
          <a:xfrm>
            <a:off x="911555" y="387489"/>
            <a:ext cx="1199140" cy="1150526"/>
          </a:xfrm>
          <a:prstGeom prst="rect">
            <a:avLst/>
          </a:prstGeom>
        </p:spPr>
      </p:pic>
      <p:sp>
        <p:nvSpPr>
          <p:cNvPr id="37" name="任意多边形 36"/>
          <p:cNvSpPr/>
          <p:nvPr/>
        </p:nvSpPr>
        <p:spPr>
          <a:xfrm>
            <a:off x="10621331" y="884695"/>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7586987" y="3845159"/>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8399796" y="2362080"/>
            <a:ext cx="914400" cy="741169"/>
          </a:xfrm>
          <a:prstGeom prst="rect">
            <a:avLst/>
          </a:prstGeom>
        </p:spPr>
      </p:pic>
      <p:grpSp>
        <p:nvGrpSpPr>
          <p:cNvPr id="40" name="组合 39"/>
          <p:cNvGrpSpPr/>
          <p:nvPr/>
        </p:nvGrpSpPr>
        <p:grpSpPr>
          <a:xfrm>
            <a:off x="8578201" y="293610"/>
            <a:ext cx="1336431" cy="820950"/>
            <a:chOff x="2321169" y="3587263"/>
            <a:chExt cx="2954216" cy="1814731"/>
          </a:xfrm>
        </p:grpSpPr>
        <p:pic>
          <p:nvPicPr>
            <p:cNvPr id="41" name="图片 40"/>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42" name="图片 41"/>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43" name="图片 4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3696026" y="1839139"/>
            <a:ext cx="1129756" cy="915726"/>
          </a:xfrm>
          <a:prstGeom prst="rect">
            <a:avLst/>
          </a:prstGeom>
        </p:spPr>
      </p:pic>
      <p:pic>
        <p:nvPicPr>
          <p:cNvPr id="44" name="图片 43"/>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5220015" y="812344"/>
            <a:ext cx="707795" cy="672904"/>
          </a:xfrm>
          <a:prstGeom prst="rect">
            <a:avLst/>
          </a:prstGeom>
        </p:spPr>
      </p:pic>
      <p:pic>
        <p:nvPicPr>
          <p:cNvPr id="45" name="图片 44"/>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8051037" y="1318738"/>
            <a:ext cx="778063" cy="766094"/>
          </a:xfrm>
          <a:prstGeom prst="rect">
            <a:avLst/>
          </a:prstGeom>
        </p:spPr>
      </p:pic>
      <p:pic>
        <p:nvPicPr>
          <p:cNvPr id="50" name="图片 49"/>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9639700" y="2095229"/>
            <a:ext cx="785304" cy="816926"/>
          </a:xfrm>
          <a:prstGeom prst="rect">
            <a:avLst/>
          </a:prstGeom>
        </p:spPr>
      </p:pic>
      <p:sp>
        <p:nvSpPr>
          <p:cNvPr id="51" name="任意多边形 50"/>
          <p:cNvSpPr/>
          <p:nvPr/>
        </p:nvSpPr>
        <p:spPr>
          <a:xfrm>
            <a:off x="3124103" y="611867"/>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0750880" y="2550352"/>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2606953" y="2579855"/>
            <a:ext cx="707795" cy="672904"/>
          </a:xfrm>
          <a:prstGeom prst="rect">
            <a:avLst/>
          </a:prstGeom>
        </p:spPr>
      </p:pic>
      <p:sp>
        <p:nvSpPr>
          <p:cNvPr id="61" name="矩形 60"/>
          <p:cNvSpPr/>
          <p:nvPr/>
        </p:nvSpPr>
        <p:spPr>
          <a:xfrm>
            <a:off x="0" y="0"/>
            <a:ext cx="12192000" cy="6301242"/>
          </a:xfrm>
          <a:prstGeom prst="rect">
            <a:avLst/>
          </a:prstGeom>
          <a:solidFill>
            <a:srgbClr val="FFFF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4820991" y="-141668"/>
            <a:ext cx="2550017" cy="5386090"/>
          </a:xfrm>
          <a:prstGeom prst="rect">
            <a:avLst/>
          </a:prstGeom>
          <a:noFill/>
        </p:spPr>
        <p:txBody>
          <a:bodyPr wrap="square" rtlCol="0">
            <a:spAutoFit/>
          </a:bodyPr>
          <a:lstStyle/>
          <a:p>
            <a:pPr algn="ctr"/>
            <a:r>
              <a:rPr lang="en-US" altLang="zh-CN" sz="34400"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5</a:t>
            </a:r>
            <a:endParaRPr lang="zh-CN" altLang="en-US" sz="34400" dirty="0">
              <a:solidFill>
                <a:schemeClr val="bg1"/>
              </a:solidFill>
              <a:effectLst>
                <a:outerShdw blurRad="38100" dist="38100" dir="2700000" algn="tl">
                  <a:srgbClr val="000000">
                    <a:alpha val="43137"/>
                  </a:srgbClr>
                </a:outerShdw>
              </a:effectLst>
              <a:latin typeface="Segoe UI Black" panose="020B0A02040204020203" pitchFamily="34" charset="0"/>
              <a:cs typeface="Segoe UI Black" panose="020B0A02040204020203" pitchFamily="34" charset="0"/>
            </a:endParaRPr>
          </a:p>
        </p:txBody>
      </p:sp>
      <p:sp>
        <p:nvSpPr>
          <p:cNvPr id="55" name="矩形 54"/>
          <p:cNvSpPr/>
          <p:nvPr/>
        </p:nvSpPr>
        <p:spPr>
          <a:xfrm>
            <a:off x="0" y="3429001"/>
            <a:ext cx="12192000" cy="287224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3245476" y="3454758"/>
            <a:ext cx="5731099" cy="646331"/>
          </a:xfrm>
          <a:prstGeom prst="rect">
            <a:avLst/>
          </a:prstGeom>
          <a:noFill/>
        </p:spPr>
        <p:txBody>
          <a:bodyPr wrap="square" rtlCol="0">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粉丝经济的四个重构</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646578" y="4301830"/>
            <a:ext cx="6908714" cy="1323439"/>
          </a:xfrm>
          <a:prstGeom prst="rect">
            <a:avLst/>
          </a:prstGeom>
          <a:noFill/>
        </p:spPr>
        <p:txBody>
          <a:bodyPr wrap="square" rtlCol="0">
            <a:spAutoFit/>
          </a:bodyPr>
          <a:lstStyle/>
          <a:p>
            <a:pPr algn="ctr"/>
            <a:r>
              <a:rPr lang="zh-CN" altLang="en-US" sz="2000" dirty="0" smtClean="0">
                <a:solidFill>
                  <a:schemeClr val="bg2">
                    <a:lumMod val="10000"/>
                  </a:schemeClr>
                </a:solidFill>
                <a:latin typeface="微软雅黑" panose="020B0503020204020204" pitchFamily="34" charset="-122"/>
                <a:ea typeface="微软雅黑" panose="020B0503020204020204" pitchFamily="34" charset="-122"/>
              </a:rPr>
              <a:t>社会资本与信任关系</a:t>
            </a:r>
            <a:endParaRPr lang="en-US" altLang="zh-CN" sz="2000" dirty="0" smtClean="0">
              <a:solidFill>
                <a:schemeClr val="bg2">
                  <a:lumMod val="10000"/>
                </a:schemeClr>
              </a:solidFill>
              <a:latin typeface="微软雅黑" panose="020B0503020204020204" pitchFamily="34" charset="-122"/>
              <a:ea typeface="微软雅黑" panose="020B0503020204020204" pitchFamily="34" charset="-122"/>
            </a:endParaRPr>
          </a:p>
          <a:p>
            <a:pPr algn="ctr"/>
            <a:r>
              <a:rPr lang="zh-CN" altLang="en-US" sz="2000" dirty="0">
                <a:solidFill>
                  <a:schemeClr val="bg2">
                    <a:lumMod val="10000"/>
                  </a:schemeClr>
                </a:solidFill>
                <a:latin typeface="微软雅黑" panose="020B0503020204020204" pitchFamily="34" charset="-122"/>
                <a:ea typeface="微软雅黑" panose="020B0503020204020204" pitchFamily="34" charset="-122"/>
              </a:rPr>
              <a:t>自组织</a:t>
            </a:r>
            <a:r>
              <a:rPr lang="zh-CN" altLang="en-US" sz="2000" dirty="0" smtClean="0">
                <a:solidFill>
                  <a:schemeClr val="bg2">
                    <a:lumMod val="10000"/>
                  </a:schemeClr>
                </a:solidFill>
                <a:latin typeface="微软雅黑" panose="020B0503020204020204" pitchFamily="34" charset="-122"/>
                <a:ea typeface="微软雅黑" panose="020B0503020204020204" pitchFamily="34" charset="-122"/>
              </a:rPr>
              <a:t>网络与口碑推荐</a:t>
            </a:r>
            <a:endParaRPr lang="en-US" altLang="zh-CN" sz="2000" dirty="0" smtClean="0">
              <a:solidFill>
                <a:schemeClr val="bg2">
                  <a:lumMod val="10000"/>
                </a:schemeClr>
              </a:solidFill>
              <a:latin typeface="微软雅黑" panose="020B0503020204020204" pitchFamily="34" charset="-122"/>
              <a:ea typeface="微软雅黑" panose="020B0503020204020204" pitchFamily="34" charset="-122"/>
            </a:endParaRPr>
          </a:p>
          <a:p>
            <a:pPr algn="ctr"/>
            <a:r>
              <a:rPr lang="zh-CN" altLang="en-US" sz="2000" dirty="0">
                <a:solidFill>
                  <a:schemeClr val="bg2">
                    <a:lumMod val="10000"/>
                  </a:schemeClr>
                </a:solidFill>
                <a:latin typeface="微软雅黑" panose="020B0503020204020204" pitchFamily="34" charset="-122"/>
                <a:ea typeface="微软雅黑" panose="020B0503020204020204" pitchFamily="34" charset="-122"/>
              </a:rPr>
              <a:t>互惠关系</a:t>
            </a:r>
            <a:r>
              <a:rPr lang="zh-CN" altLang="en-US" sz="2000" dirty="0" smtClean="0">
                <a:solidFill>
                  <a:schemeClr val="bg2">
                    <a:lumMod val="10000"/>
                  </a:schemeClr>
                </a:solidFill>
                <a:latin typeface="微软雅黑" panose="020B0503020204020204" pitchFamily="34" charset="-122"/>
                <a:ea typeface="微软雅黑" panose="020B0503020204020204" pitchFamily="34" charset="-122"/>
              </a:rPr>
              <a:t>与消费者驱动的</a:t>
            </a:r>
            <a:r>
              <a:rPr lang="en-US" altLang="zh-CN" sz="2000" dirty="0" smtClean="0">
                <a:solidFill>
                  <a:schemeClr val="bg2">
                    <a:lumMod val="10000"/>
                  </a:schemeClr>
                </a:solidFill>
                <a:latin typeface="微软雅黑" panose="020B0503020204020204" pitchFamily="34" charset="-122"/>
                <a:ea typeface="微软雅黑" panose="020B0503020204020204" pitchFamily="34" charset="-122"/>
              </a:rPr>
              <a:t>C2B</a:t>
            </a:r>
          </a:p>
          <a:p>
            <a:pPr algn="ctr"/>
            <a:r>
              <a:rPr lang="zh-CN" altLang="en-US" sz="2000" dirty="0">
                <a:solidFill>
                  <a:schemeClr val="bg2">
                    <a:lumMod val="10000"/>
                  </a:schemeClr>
                </a:solidFill>
                <a:latin typeface="微软雅黑" panose="020B0503020204020204" pitchFamily="34" charset="-122"/>
                <a:ea typeface="微软雅黑" panose="020B0503020204020204" pitchFamily="34" charset="-122"/>
              </a:rPr>
              <a:t>社交对话与虚拟自我</a:t>
            </a:r>
          </a:p>
        </p:txBody>
      </p:sp>
      <p:sp>
        <p:nvSpPr>
          <p:cNvPr id="3" name="等腰三角形 2"/>
          <p:cNvSpPr/>
          <p:nvPr/>
        </p:nvSpPr>
        <p:spPr>
          <a:xfrm flipV="1">
            <a:off x="5779640" y="6301242"/>
            <a:ext cx="632719" cy="545447"/>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98380667"/>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01</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社会资本与信任关系</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108363" y="1579417"/>
            <a:ext cx="10002984" cy="1080656"/>
            <a:chOff x="1108363" y="1579417"/>
            <a:chExt cx="10002984" cy="1080656"/>
          </a:xfrm>
        </p:grpSpPr>
        <p:sp>
          <p:nvSpPr>
            <p:cNvPr id="18" name="椭圆 17"/>
            <p:cNvSpPr/>
            <p:nvPr/>
          </p:nvSpPr>
          <p:spPr>
            <a:xfrm>
              <a:off x="1108363" y="1600200"/>
              <a:ext cx="1039091" cy="1039091"/>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2">
                      <a:lumMod val="10000"/>
                    </a:schemeClr>
                  </a:solidFill>
                  <a:latin typeface="微软雅黑" panose="020B0503020204020204" pitchFamily="34" charset="-122"/>
                  <a:ea typeface="微软雅黑" panose="020B0503020204020204" pitchFamily="34" charset="-122"/>
                </a:rPr>
                <a:t>01</a:t>
              </a:r>
              <a:endParaRPr lang="zh-CN" altLang="en-US" sz="28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8" name="任意多边形 57"/>
            <p:cNvSpPr/>
            <p:nvPr/>
          </p:nvSpPr>
          <p:spPr>
            <a:xfrm>
              <a:off x="1607127" y="1579417"/>
              <a:ext cx="9504220" cy="1080656"/>
            </a:xfrm>
            <a:custGeom>
              <a:avLst/>
              <a:gdLst>
                <a:gd name="connsiteX0" fmla="*/ 13857 w 9504220"/>
                <a:gd name="connsiteY0" fmla="*/ 0 h 1080656"/>
                <a:gd name="connsiteX1" fmla="*/ 8963892 w 9504220"/>
                <a:gd name="connsiteY1" fmla="*/ 0 h 1080656"/>
                <a:gd name="connsiteX2" fmla="*/ 9504220 w 9504220"/>
                <a:gd name="connsiteY2" fmla="*/ 540328 h 1080656"/>
                <a:gd name="connsiteX3" fmla="*/ 9504219 w 9504220"/>
                <a:gd name="connsiteY3" fmla="*/ 540328 h 1080656"/>
                <a:gd name="connsiteX4" fmla="*/ 8963891 w 9504220"/>
                <a:gd name="connsiteY4" fmla="*/ 1080656 h 1080656"/>
                <a:gd name="connsiteX5" fmla="*/ 13857 w 9504220"/>
                <a:gd name="connsiteY5" fmla="*/ 1080655 h 1080656"/>
                <a:gd name="connsiteX6" fmla="*/ 0 w 9504220"/>
                <a:gd name="connsiteY6" fmla="*/ 1079258 h 1080656"/>
                <a:gd name="connsiteX7" fmla="*/ 0 w 9504220"/>
                <a:gd name="connsiteY7" fmla="*/ 895714 h 1080656"/>
                <a:gd name="connsiteX8" fmla="*/ 4390 w 9504220"/>
                <a:gd name="connsiteY8" fmla="*/ 896156 h 1080656"/>
                <a:gd name="connsiteX9" fmla="*/ 360218 w 9504220"/>
                <a:gd name="connsiteY9" fmla="*/ 540328 h 1080656"/>
                <a:gd name="connsiteX10" fmla="*/ 4390 w 9504220"/>
                <a:gd name="connsiteY10" fmla="*/ 184500 h 1080656"/>
                <a:gd name="connsiteX11" fmla="*/ 0 w 9504220"/>
                <a:gd name="connsiteY11" fmla="*/ 184943 h 1080656"/>
                <a:gd name="connsiteX12" fmla="*/ 0 w 9504220"/>
                <a:gd name="connsiteY12" fmla="*/ 1397 h 108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04220" h="1080656">
                  <a:moveTo>
                    <a:pt x="13857" y="0"/>
                  </a:moveTo>
                  <a:lnTo>
                    <a:pt x="8963892" y="0"/>
                  </a:lnTo>
                  <a:cubicBezTo>
                    <a:pt x="9262307" y="0"/>
                    <a:pt x="9504220" y="241913"/>
                    <a:pt x="9504220" y="540328"/>
                  </a:cubicBezTo>
                  <a:lnTo>
                    <a:pt x="9504219" y="540328"/>
                  </a:lnTo>
                  <a:cubicBezTo>
                    <a:pt x="9504219" y="838743"/>
                    <a:pt x="9262306" y="1080656"/>
                    <a:pt x="8963891" y="1080656"/>
                  </a:cubicBezTo>
                  <a:lnTo>
                    <a:pt x="13857" y="1080655"/>
                  </a:lnTo>
                  <a:lnTo>
                    <a:pt x="0" y="1079258"/>
                  </a:lnTo>
                  <a:lnTo>
                    <a:pt x="0" y="895714"/>
                  </a:lnTo>
                  <a:lnTo>
                    <a:pt x="4390" y="896156"/>
                  </a:lnTo>
                  <a:cubicBezTo>
                    <a:pt x="200908" y="896156"/>
                    <a:pt x="360218" y="736846"/>
                    <a:pt x="360218" y="540328"/>
                  </a:cubicBezTo>
                  <a:cubicBezTo>
                    <a:pt x="360218" y="343810"/>
                    <a:pt x="200908" y="184500"/>
                    <a:pt x="4390" y="184500"/>
                  </a:cubicBezTo>
                  <a:lnTo>
                    <a:pt x="0" y="184943"/>
                  </a:lnTo>
                  <a:lnTo>
                    <a:pt x="0" y="1397"/>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2147454" y="1759527"/>
              <a:ext cx="7938655"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社会资本的稳定取决于个体的幸福感，个体的幸福感来源于信任。</a:t>
              </a:r>
              <a:endParaRPr lang="en-US" altLang="zh-CN" sz="2000" dirty="0" smtClean="0">
                <a:solidFill>
                  <a:schemeClr val="bg1"/>
                </a:solidFill>
                <a:latin typeface="微软雅黑" panose="020B0503020204020204" pitchFamily="34" charset="-122"/>
                <a:ea typeface="微软雅黑" panose="020B0503020204020204" pitchFamily="34" charset="-122"/>
              </a:endParaRPr>
            </a:p>
            <a:p>
              <a:r>
                <a:rPr lang="zh-CN" altLang="en-US" sz="2000" dirty="0">
                  <a:solidFill>
                    <a:schemeClr val="bg1"/>
                  </a:solidFill>
                  <a:latin typeface="微软雅黑" panose="020B0503020204020204" pitchFamily="34" charset="-122"/>
                  <a:ea typeface="微软雅黑" panose="020B0503020204020204" pitchFamily="34" charset="-122"/>
                </a:rPr>
                <a:t>你与粉丝之间</a:t>
              </a:r>
              <a:r>
                <a:rPr lang="zh-CN" altLang="en-US" sz="2000" dirty="0" smtClean="0">
                  <a:solidFill>
                    <a:schemeClr val="bg1"/>
                  </a:solidFill>
                  <a:latin typeface="微软雅黑" panose="020B0503020204020204" pitchFamily="34" charset="-122"/>
                  <a:ea typeface="微软雅黑" panose="020B0503020204020204" pitchFamily="34" charset="-122"/>
                </a:rPr>
                <a:t>的信任指数越高，粉丝幸福感越强，归属感也越强。</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1" name="椭圆 60"/>
            <p:cNvSpPr/>
            <p:nvPr/>
          </p:nvSpPr>
          <p:spPr>
            <a:xfrm>
              <a:off x="10086109" y="1671052"/>
              <a:ext cx="884835" cy="884835"/>
            </a:xfrm>
            <a:prstGeom prst="ellipse">
              <a:avLst/>
            </a:prstGeom>
            <a:noFill/>
            <a:ln w="57150">
              <a:solidFill>
                <a:srgbClr val="FFFF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1108363" y="3200399"/>
            <a:ext cx="10002984" cy="1080656"/>
            <a:chOff x="1108363" y="1579417"/>
            <a:chExt cx="10002984" cy="1080656"/>
          </a:xfrm>
        </p:grpSpPr>
        <p:sp>
          <p:nvSpPr>
            <p:cNvPr id="64" name="椭圆 63"/>
            <p:cNvSpPr/>
            <p:nvPr/>
          </p:nvSpPr>
          <p:spPr>
            <a:xfrm>
              <a:off x="1108363" y="1600200"/>
              <a:ext cx="1039091" cy="1039091"/>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2">
                      <a:lumMod val="10000"/>
                    </a:schemeClr>
                  </a:solidFill>
                  <a:latin typeface="微软雅黑" panose="020B0503020204020204" pitchFamily="34" charset="-122"/>
                  <a:ea typeface="微软雅黑" panose="020B0503020204020204" pitchFamily="34" charset="-122"/>
                </a:rPr>
                <a:t>02</a:t>
              </a:r>
              <a:endParaRPr lang="zh-CN" altLang="en-US" sz="28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5" name="任意多边形 64"/>
            <p:cNvSpPr/>
            <p:nvPr/>
          </p:nvSpPr>
          <p:spPr>
            <a:xfrm>
              <a:off x="1607127" y="1579417"/>
              <a:ext cx="9504220" cy="1080656"/>
            </a:xfrm>
            <a:custGeom>
              <a:avLst/>
              <a:gdLst>
                <a:gd name="connsiteX0" fmla="*/ 13857 w 9504220"/>
                <a:gd name="connsiteY0" fmla="*/ 0 h 1080656"/>
                <a:gd name="connsiteX1" fmla="*/ 8963892 w 9504220"/>
                <a:gd name="connsiteY1" fmla="*/ 0 h 1080656"/>
                <a:gd name="connsiteX2" fmla="*/ 9504220 w 9504220"/>
                <a:gd name="connsiteY2" fmla="*/ 540328 h 1080656"/>
                <a:gd name="connsiteX3" fmla="*/ 9504219 w 9504220"/>
                <a:gd name="connsiteY3" fmla="*/ 540328 h 1080656"/>
                <a:gd name="connsiteX4" fmla="*/ 8963891 w 9504220"/>
                <a:gd name="connsiteY4" fmla="*/ 1080656 h 1080656"/>
                <a:gd name="connsiteX5" fmla="*/ 13857 w 9504220"/>
                <a:gd name="connsiteY5" fmla="*/ 1080655 h 1080656"/>
                <a:gd name="connsiteX6" fmla="*/ 0 w 9504220"/>
                <a:gd name="connsiteY6" fmla="*/ 1079258 h 1080656"/>
                <a:gd name="connsiteX7" fmla="*/ 0 w 9504220"/>
                <a:gd name="connsiteY7" fmla="*/ 895714 h 1080656"/>
                <a:gd name="connsiteX8" fmla="*/ 4390 w 9504220"/>
                <a:gd name="connsiteY8" fmla="*/ 896156 h 1080656"/>
                <a:gd name="connsiteX9" fmla="*/ 360218 w 9504220"/>
                <a:gd name="connsiteY9" fmla="*/ 540328 h 1080656"/>
                <a:gd name="connsiteX10" fmla="*/ 4390 w 9504220"/>
                <a:gd name="connsiteY10" fmla="*/ 184500 h 1080656"/>
                <a:gd name="connsiteX11" fmla="*/ 0 w 9504220"/>
                <a:gd name="connsiteY11" fmla="*/ 184943 h 1080656"/>
                <a:gd name="connsiteX12" fmla="*/ 0 w 9504220"/>
                <a:gd name="connsiteY12" fmla="*/ 1397 h 108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04220" h="1080656">
                  <a:moveTo>
                    <a:pt x="13857" y="0"/>
                  </a:moveTo>
                  <a:lnTo>
                    <a:pt x="8963892" y="0"/>
                  </a:lnTo>
                  <a:cubicBezTo>
                    <a:pt x="9262307" y="0"/>
                    <a:pt x="9504220" y="241913"/>
                    <a:pt x="9504220" y="540328"/>
                  </a:cubicBezTo>
                  <a:lnTo>
                    <a:pt x="9504219" y="540328"/>
                  </a:lnTo>
                  <a:cubicBezTo>
                    <a:pt x="9504219" y="838743"/>
                    <a:pt x="9262306" y="1080656"/>
                    <a:pt x="8963891" y="1080656"/>
                  </a:cubicBezTo>
                  <a:lnTo>
                    <a:pt x="13857" y="1080655"/>
                  </a:lnTo>
                  <a:lnTo>
                    <a:pt x="0" y="1079258"/>
                  </a:lnTo>
                  <a:lnTo>
                    <a:pt x="0" y="895714"/>
                  </a:lnTo>
                  <a:lnTo>
                    <a:pt x="4390" y="896156"/>
                  </a:lnTo>
                  <a:cubicBezTo>
                    <a:pt x="200908" y="896156"/>
                    <a:pt x="360218" y="736846"/>
                    <a:pt x="360218" y="540328"/>
                  </a:cubicBezTo>
                  <a:cubicBezTo>
                    <a:pt x="360218" y="343810"/>
                    <a:pt x="200908" y="184500"/>
                    <a:pt x="4390" y="184500"/>
                  </a:cubicBezTo>
                  <a:lnTo>
                    <a:pt x="0" y="184943"/>
                  </a:lnTo>
                  <a:lnTo>
                    <a:pt x="0" y="1397"/>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2147454" y="1759527"/>
              <a:ext cx="7938655"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在社会资本的获取中，关系强度反映了关系的强烈程度、交往频率、互惠和承认的义务。关系强度越强，越可能共享和交换资源。</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7" name="椭圆 66"/>
            <p:cNvSpPr/>
            <p:nvPr/>
          </p:nvSpPr>
          <p:spPr>
            <a:xfrm>
              <a:off x="10086109" y="1671052"/>
              <a:ext cx="884835" cy="884835"/>
            </a:xfrm>
            <a:prstGeom prst="ellipse">
              <a:avLst/>
            </a:prstGeom>
            <a:noFill/>
            <a:ln w="57150">
              <a:solidFill>
                <a:srgbClr val="FFFF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1108363" y="4821381"/>
            <a:ext cx="10002984" cy="1080656"/>
            <a:chOff x="1108363" y="1579417"/>
            <a:chExt cx="10002984" cy="1080656"/>
          </a:xfrm>
        </p:grpSpPr>
        <p:sp>
          <p:nvSpPr>
            <p:cNvPr id="69" name="椭圆 68"/>
            <p:cNvSpPr/>
            <p:nvPr/>
          </p:nvSpPr>
          <p:spPr>
            <a:xfrm>
              <a:off x="1108363" y="1600200"/>
              <a:ext cx="1039091" cy="1039091"/>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2">
                      <a:lumMod val="10000"/>
                    </a:schemeClr>
                  </a:solidFill>
                  <a:latin typeface="微软雅黑" panose="020B0503020204020204" pitchFamily="34" charset="-122"/>
                  <a:ea typeface="微软雅黑" panose="020B0503020204020204" pitchFamily="34" charset="-122"/>
                </a:rPr>
                <a:t>03</a:t>
              </a:r>
              <a:endParaRPr lang="zh-CN" altLang="en-US" sz="28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70" name="任意多边形 69"/>
            <p:cNvSpPr/>
            <p:nvPr/>
          </p:nvSpPr>
          <p:spPr>
            <a:xfrm>
              <a:off x="1607127" y="1579417"/>
              <a:ext cx="9504220" cy="1080656"/>
            </a:xfrm>
            <a:custGeom>
              <a:avLst/>
              <a:gdLst>
                <a:gd name="connsiteX0" fmla="*/ 13857 w 9504220"/>
                <a:gd name="connsiteY0" fmla="*/ 0 h 1080656"/>
                <a:gd name="connsiteX1" fmla="*/ 8963892 w 9504220"/>
                <a:gd name="connsiteY1" fmla="*/ 0 h 1080656"/>
                <a:gd name="connsiteX2" fmla="*/ 9504220 w 9504220"/>
                <a:gd name="connsiteY2" fmla="*/ 540328 h 1080656"/>
                <a:gd name="connsiteX3" fmla="*/ 9504219 w 9504220"/>
                <a:gd name="connsiteY3" fmla="*/ 540328 h 1080656"/>
                <a:gd name="connsiteX4" fmla="*/ 8963891 w 9504220"/>
                <a:gd name="connsiteY4" fmla="*/ 1080656 h 1080656"/>
                <a:gd name="connsiteX5" fmla="*/ 13857 w 9504220"/>
                <a:gd name="connsiteY5" fmla="*/ 1080655 h 1080656"/>
                <a:gd name="connsiteX6" fmla="*/ 0 w 9504220"/>
                <a:gd name="connsiteY6" fmla="*/ 1079258 h 1080656"/>
                <a:gd name="connsiteX7" fmla="*/ 0 w 9504220"/>
                <a:gd name="connsiteY7" fmla="*/ 895714 h 1080656"/>
                <a:gd name="connsiteX8" fmla="*/ 4390 w 9504220"/>
                <a:gd name="connsiteY8" fmla="*/ 896156 h 1080656"/>
                <a:gd name="connsiteX9" fmla="*/ 360218 w 9504220"/>
                <a:gd name="connsiteY9" fmla="*/ 540328 h 1080656"/>
                <a:gd name="connsiteX10" fmla="*/ 4390 w 9504220"/>
                <a:gd name="connsiteY10" fmla="*/ 184500 h 1080656"/>
                <a:gd name="connsiteX11" fmla="*/ 0 w 9504220"/>
                <a:gd name="connsiteY11" fmla="*/ 184943 h 1080656"/>
                <a:gd name="connsiteX12" fmla="*/ 0 w 9504220"/>
                <a:gd name="connsiteY12" fmla="*/ 1397 h 108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04220" h="1080656">
                  <a:moveTo>
                    <a:pt x="13857" y="0"/>
                  </a:moveTo>
                  <a:lnTo>
                    <a:pt x="8963892" y="0"/>
                  </a:lnTo>
                  <a:cubicBezTo>
                    <a:pt x="9262307" y="0"/>
                    <a:pt x="9504220" y="241913"/>
                    <a:pt x="9504220" y="540328"/>
                  </a:cubicBezTo>
                  <a:lnTo>
                    <a:pt x="9504219" y="540328"/>
                  </a:lnTo>
                  <a:cubicBezTo>
                    <a:pt x="9504219" y="838743"/>
                    <a:pt x="9262306" y="1080656"/>
                    <a:pt x="8963891" y="1080656"/>
                  </a:cubicBezTo>
                  <a:lnTo>
                    <a:pt x="13857" y="1080655"/>
                  </a:lnTo>
                  <a:lnTo>
                    <a:pt x="0" y="1079258"/>
                  </a:lnTo>
                  <a:lnTo>
                    <a:pt x="0" y="895714"/>
                  </a:lnTo>
                  <a:lnTo>
                    <a:pt x="4390" y="896156"/>
                  </a:lnTo>
                  <a:cubicBezTo>
                    <a:pt x="200908" y="896156"/>
                    <a:pt x="360218" y="736846"/>
                    <a:pt x="360218" y="540328"/>
                  </a:cubicBezTo>
                  <a:cubicBezTo>
                    <a:pt x="360218" y="343810"/>
                    <a:pt x="200908" y="184500"/>
                    <a:pt x="4390" y="184500"/>
                  </a:cubicBezTo>
                  <a:lnTo>
                    <a:pt x="0" y="184943"/>
                  </a:lnTo>
                  <a:lnTo>
                    <a:pt x="0" y="1397"/>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p:cNvSpPr txBox="1"/>
            <p:nvPr/>
          </p:nvSpPr>
          <p:spPr>
            <a:xfrm>
              <a:off x="2147454" y="1759527"/>
              <a:ext cx="7938655"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企业的社会资本是增值还是贬值，主要取决于如何定义和测量。如果没有定义和测量，企业就没办法对社会资本进行管理和优化改进。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72" name="椭圆 71"/>
            <p:cNvSpPr/>
            <p:nvPr/>
          </p:nvSpPr>
          <p:spPr>
            <a:xfrm>
              <a:off x="10086109" y="1671052"/>
              <a:ext cx="884835" cy="884835"/>
            </a:xfrm>
            <a:prstGeom prst="ellipse">
              <a:avLst/>
            </a:prstGeom>
            <a:noFill/>
            <a:ln w="57150">
              <a:solidFill>
                <a:srgbClr val="FFFF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grpSp>
      <p:sp>
        <p:nvSpPr>
          <p:cNvPr id="24" name="文本框 23"/>
          <p:cNvSpPr txBox="1"/>
          <p:nvPr/>
        </p:nvSpPr>
        <p:spPr>
          <a:xfrm>
            <a:off x="10086109" y="1882636"/>
            <a:ext cx="884835" cy="400110"/>
          </a:xfrm>
          <a:prstGeom prst="rect">
            <a:avLst/>
          </a:prstGeom>
          <a:noFill/>
        </p:spPr>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指数</a:t>
            </a:r>
          </a:p>
        </p:txBody>
      </p:sp>
      <p:sp>
        <p:nvSpPr>
          <p:cNvPr id="79" name="文本框 78"/>
          <p:cNvSpPr txBox="1"/>
          <p:nvPr/>
        </p:nvSpPr>
        <p:spPr>
          <a:xfrm>
            <a:off x="10086109" y="3375162"/>
            <a:ext cx="884835" cy="707886"/>
          </a:xfrm>
          <a:prstGeom prst="rect">
            <a:avLst/>
          </a:prstGeom>
          <a:noFill/>
        </p:spPr>
        <p:txBody>
          <a:bodyPr wrap="square" rtlCol="0">
            <a:spAutoFit/>
          </a:bodyPr>
          <a:lstStyle/>
          <a:p>
            <a:pPr algn="ctr"/>
            <a:r>
              <a:rPr lang="zh-CN" altLang="en-US" sz="2000" b="1" dirty="0" smtClean="0">
                <a:latin typeface="微软雅黑" panose="020B0503020204020204" pitchFamily="34" charset="-122"/>
                <a:ea typeface="微软雅黑" panose="020B0503020204020204" pitchFamily="34" charset="-122"/>
              </a:rPr>
              <a:t>关系强度</a:t>
            </a:r>
            <a:endParaRPr lang="zh-CN" altLang="en-US" sz="2000" b="1" dirty="0">
              <a:latin typeface="微软雅黑" panose="020B0503020204020204" pitchFamily="34" charset="-122"/>
              <a:ea typeface="微软雅黑" panose="020B0503020204020204" pitchFamily="34" charset="-122"/>
            </a:endParaRPr>
          </a:p>
        </p:txBody>
      </p:sp>
      <p:sp>
        <p:nvSpPr>
          <p:cNvPr id="80" name="文本框 79"/>
          <p:cNvSpPr txBox="1"/>
          <p:nvPr/>
        </p:nvSpPr>
        <p:spPr>
          <a:xfrm>
            <a:off x="10086109" y="5124600"/>
            <a:ext cx="884835" cy="400110"/>
          </a:xfrm>
          <a:prstGeom prst="rect">
            <a:avLst/>
          </a:prstGeom>
          <a:noFill/>
        </p:spPr>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测量</a:t>
            </a:r>
          </a:p>
        </p:txBody>
      </p:sp>
    </p:spTree>
    <p:extLst>
      <p:ext uri="{BB962C8B-B14F-4D97-AF65-F5344CB8AC3E}">
        <p14:creationId xmlns:p14="http://schemas.microsoft.com/office/powerpoint/2010/main" val="4135260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02</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自组织网络与口碑推荐</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2999482" y="4216937"/>
            <a:ext cx="6219725" cy="1463765"/>
            <a:chOff x="2764370" y="4203082"/>
            <a:chExt cx="6219725" cy="1463765"/>
          </a:xfrm>
        </p:grpSpPr>
        <p:grpSp>
          <p:nvGrpSpPr>
            <p:cNvPr id="3" name="组合 2"/>
            <p:cNvGrpSpPr/>
            <p:nvPr/>
          </p:nvGrpSpPr>
          <p:grpSpPr>
            <a:xfrm>
              <a:off x="2764370" y="4203082"/>
              <a:ext cx="1400464" cy="1400464"/>
              <a:chOff x="1634836" y="1884218"/>
              <a:chExt cx="1400464" cy="1400464"/>
            </a:xfrm>
          </p:grpSpPr>
          <p:sp>
            <p:nvSpPr>
              <p:cNvPr id="2" name="椭圆 1"/>
              <p:cNvSpPr/>
              <p:nvPr/>
            </p:nvSpPr>
            <p:spPr>
              <a:xfrm>
                <a:off x="1634836" y="1884218"/>
                <a:ext cx="1400464" cy="140046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Picture 10" descr="C:\Users\Justin\Desktop\_Work_in_Progress\_MS\1407\guy.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93344" y="2064621"/>
                <a:ext cx="883448" cy="103965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组合 3"/>
            <p:cNvGrpSpPr/>
            <p:nvPr/>
          </p:nvGrpSpPr>
          <p:grpSpPr>
            <a:xfrm>
              <a:off x="7583631" y="4266383"/>
              <a:ext cx="1400464" cy="1400464"/>
              <a:chOff x="4695536" y="1884218"/>
              <a:chExt cx="1400464" cy="1400464"/>
            </a:xfrm>
          </p:grpSpPr>
          <p:sp>
            <p:nvSpPr>
              <p:cNvPr id="28" name="椭圆 27"/>
              <p:cNvSpPr/>
              <p:nvPr/>
            </p:nvSpPr>
            <p:spPr>
              <a:xfrm>
                <a:off x="4695536" y="1884218"/>
                <a:ext cx="1400464" cy="140046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Picture 7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812556" y="1938020"/>
                <a:ext cx="1166423" cy="1166258"/>
              </a:xfrm>
              <a:prstGeom prst="rect">
                <a:avLst/>
              </a:prstGeom>
            </p:spPr>
          </p:pic>
        </p:grpSp>
      </p:grpSp>
      <p:sp>
        <p:nvSpPr>
          <p:cNvPr id="32" name="矩形 31"/>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对</a:t>
            </a:r>
            <a:r>
              <a:rPr lang="en-US" altLang="zh-CN" sz="2800" b="1" dirty="0" smtClean="0">
                <a:solidFill>
                  <a:schemeClr val="bg1"/>
                </a:solidFill>
                <a:latin typeface="微软雅黑" panose="020B0503020204020204" pitchFamily="34" charset="-122"/>
                <a:ea typeface="微软雅黑" panose="020B0503020204020204" pitchFamily="34" charset="-122"/>
              </a:rPr>
              <a:t>P2P</a:t>
            </a:r>
            <a:r>
              <a:rPr lang="zh-CN" altLang="en-US" sz="2800" b="1" dirty="0" smtClean="0">
                <a:solidFill>
                  <a:schemeClr val="bg1"/>
                </a:solidFill>
                <a:latin typeface="微软雅黑" panose="020B0503020204020204" pitchFamily="34" charset="-122"/>
                <a:ea typeface="微软雅黑" panose="020B0503020204020204" pitchFamily="34" charset="-122"/>
              </a:rPr>
              <a:t>网络的社群协作和自组织形成的研究有助于分析微信协作的应用模式</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3" name="等腰三角形 32"/>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136995" y="913523"/>
            <a:ext cx="3558541" cy="811535"/>
            <a:chOff x="2776792" y="1967345"/>
            <a:chExt cx="3558541" cy="811535"/>
          </a:xfrm>
        </p:grpSpPr>
        <p:sp>
          <p:nvSpPr>
            <p:cNvPr id="9" name="矩形 8"/>
            <p:cNvSpPr/>
            <p:nvPr/>
          </p:nvSpPr>
          <p:spPr>
            <a:xfrm>
              <a:off x="3182558" y="2064247"/>
              <a:ext cx="2913442"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5" name="椭圆 4"/>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0" name="等腰三角形 9"/>
            <p:cNvSpPr/>
            <p:nvPr/>
          </p:nvSpPr>
          <p:spPr>
            <a:xfrm rot="5400000">
              <a:off x="5919385"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588324" y="2148199"/>
              <a:ext cx="2507675" cy="461665"/>
            </a:xfrm>
            <a:prstGeom prst="rect">
              <a:avLst/>
            </a:prstGeom>
          </p:spPr>
          <p:txBody>
            <a:bodyPr wrap="square">
              <a:spAutoFit/>
            </a:bodyPr>
            <a:lstStyle/>
            <a:p>
              <a:pPr algn="ctr"/>
              <a:r>
                <a:rPr lang="en-US" altLang="zh-CN" sz="2400" b="1" dirty="0">
                  <a:solidFill>
                    <a:schemeClr val="bg1"/>
                  </a:solidFill>
                  <a:latin typeface="微软雅黑" panose="020B0503020204020204" pitchFamily="34" charset="-122"/>
                  <a:ea typeface="微软雅黑" panose="020B0503020204020204" pitchFamily="34" charset="-122"/>
                </a:rPr>
                <a:t>P2P</a:t>
              </a:r>
              <a:r>
                <a:rPr lang="zh-CN" altLang="en-US" sz="2400" b="1" dirty="0" smtClean="0">
                  <a:solidFill>
                    <a:schemeClr val="bg1"/>
                  </a:solidFill>
                  <a:latin typeface="微软雅黑" panose="020B0503020204020204" pitchFamily="34" charset="-122"/>
                  <a:ea typeface="微软雅黑" panose="020B0503020204020204" pitchFamily="34" charset="-122"/>
                </a:rPr>
                <a:t>网络的定义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13" name="文本框 12"/>
          <p:cNvSpPr txBox="1"/>
          <p:nvPr/>
        </p:nvSpPr>
        <p:spPr>
          <a:xfrm>
            <a:off x="1821389" y="1725058"/>
            <a:ext cx="9331520" cy="707886"/>
          </a:xfrm>
          <a:prstGeom prst="rect">
            <a:avLst/>
          </a:prstGeom>
          <a:noFill/>
        </p:spPr>
        <p:txBody>
          <a:bodyPr wrap="square" rtlCol="0">
            <a:spAutoFit/>
          </a:bodyPr>
          <a:lstStyle/>
          <a:p>
            <a:r>
              <a:rPr lang="en-US" altLang="zh-CN" sz="2000" dirty="0" smtClean="0">
                <a:solidFill>
                  <a:schemeClr val="bg2">
                    <a:lumMod val="50000"/>
                  </a:schemeClr>
                </a:solidFill>
                <a:latin typeface="微软雅黑" panose="020B0503020204020204" pitchFamily="34" charset="-122"/>
                <a:ea typeface="微软雅黑" panose="020B0503020204020204" pitchFamily="34" charset="-122"/>
              </a:rPr>
              <a:t>P2P</a:t>
            </a:r>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网络，即对等网络（</a:t>
            </a:r>
            <a:r>
              <a:rPr lang="en-US" altLang="zh-CN" sz="2000" dirty="0" smtClean="0">
                <a:solidFill>
                  <a:schemeClr val="bg2">
                    <a:lumMod val="50000"/>
                  </a:schemeClr>
                </a:solidFill>
                <a:latin typeface="微软雅黑" panose="020B0503020204020204" pitchFamily="34" charset="-122"/>
                <a:ea typeface="微软雅黑" panose="020B0503020204020204" pitchFamily="34" charset="-122"/>
              </a:rPr>
              <a:t>Peer to Peer</a:t>
            </a:r>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a:t>
            </a:r>
            <a:r>
              <a:rPr lang="en-US" altLang="zh-CN" sz="2000" dirty="0" smtClean="0">
                <a:solidFill>
                  <a:schemeClr val="bg2">
                    <a:lumMod val="50000"/>
                  </a:schemeClr>
                </a:solidFill>
                <a:latin typeface="微软雅黑" panose="020B0503020204020204" pitchFamily="34" charset="-122"/>
                <a:ea typeface="微软雅黑" panose="020B0503020204020204" pitchFamily="34" charset="-122"/>
              </a:rPr>
              <a:t>P2P</a:t>
            </a:r>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），也称对等连接，是另一种新的通信网络模式，在其网络中的每个参与者具有同等的能力，都可以发起一个通信会话。</a:t>
            </a:r>
            <a:endParaRPr lang="zh-CN" altLang="en-US" sz="20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1136995" y="2426116"/>
            <a:ext cx="3558541" cy="811535"/>
            <a:chOff x="2776792" y="1967345"/>
            <a:chExt cx="3558541" cy="811535"/>
          </a:xfrm>
        </p:grpSpPr>
        <p:sp>
          <p:nvSpPr>
            <p:cNvPr id="43" name="矩形 42"/>
            <p:cNvSpPr/>
            <p:nvPr/>
          </p:nvSpPr>
          <p:spPr>
            <a:xfrm>
              <a:off x="3182558" y="2064247"/>
              <a:ext cx="2913442"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44" name="椭圆 43"/>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2</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7" name="等腰三角形 46"/>
            <p:cNvSpPr/>
            <p:nvPr/>
          </p:nvSpPr>
          <p:spPr>
            <a:xfrm rot="5400000">
              <a:off x="5919385"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3588324" y="2148199"/>
              <a:ext cx="2507675" cy="461665"/>
            </a:xfrm>
            <a:prstGeom prst="rect">
              <a:avLst/>
            </a:prstGeom>
          </p:spPr>
          <p:txBody>
            <a:bodyPr wrap="square">
              <a:spAutoFit/>
            </a:bodyPr>
            <a:lstStyle/>
            <a:p>
              <a:pPr algn="ctr"/>
              <a:r>
                <a:rPr lang="en-US" altLang="zh-CN" sz="2400" b="1" dirty="0">
                  <a:solidFill>
                    <a:schemeClr val="bg1"/>
                  </a:solidFill>
                  <a:latin typeface="微软雅黑" panose="020B0503020204020204" pitchFamily="34" charset="-122"/>
                  <a:ea typeface="微软雅黑" panose="020B0503020204020204" pitchFamily="34" charset="-122"/>
                </a:rPr>
                <a:t>P2P</a:t>
              </a:r>
              <a:r>
                <a:rPr lang="zh-CN" altLang="en-US" sz="2400" b="1" dirty="0" smtClean="0">
                  <a:solidFill>
                    <a:schemeClr val="bg1"/>
                  </a:solidFill>
                  <a:latin typeface="微软雅黑" panose="020B0503020204020204" pitchFamily="34" charset="-122"/>
                  <a:ea typeface="微软雅黑" panose="020B0503020204020204" pitchFamily="34" charset="-122"/>
                </a:rPr>
                <a:t>网络的特点</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49" name="文本框 48"/>
          <p:cNvSpPr txBox="1"/>
          <p:nvPr/>
        </p:nvSpPr>
        <p:spPr>
          <a:xfrm>
            <a:off x="1821389" y="3344455"/>
            <a:ext cx="9331520" cy="707886"/>
          </a:xfrm>
          <a:prstGeom prst="rect">
            <a:avLst/>
          </a:prstGeom>
          <a:noFill/>
        </p:spPr>
        <p:txBody>
          <a:bodyPr wrap="square" rtlCol="0">
            <a:spAutoFit/>
          </a:bodyPr>
          <a:lstStyle/>
          <a:p>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它的特点是点对点，而且是基于会话，因此与微信等基于消息类的移动社交类应用是很相近的。</a:t>
            </a:r>
            <a:endParaRPr lang="zh-CN" altLang="en-US" sz="20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5319949" y="4709948"/>
            <a:ext cx="1578791" cy="414440"/>
            <a:chOff x="5164982" y="4488873"/>
            <a:chExt cx="1578791" cy="414440"/>
          </a:xfrm>
          <a:solidFill>
            <a:schemeClr val="bg1">
              <a:lumMod val="75000"/>
            </a:schemeClr>
          </a:solidFill>
        </p:grpSpPr>
        <p:sp>
          <p:nvSpPr>
            <p:cNvPr id="15" name="右箭头 14"/>
            <p:cNvSpPr/>
            <p:nvPr/>
          </p:nvSpPr>
          <p:spPr>
            <a:xfrm>
              <a:off x="6230524" y="4488873"/>
              <a:ext cx="513249" cy="414440"/>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右箭头 50"/>
            <p:cNvSpPr/>
            <p:nvPr/>
          </p:nvSpPr>
          <p:spPr>
            <a:xfrm flipH="1">
              <a:off x="5164982" y="4488873"/>
              <a:ext cx="513249" cy="414440"/>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54742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p:cNvSpPr/>
          <p:nvPr/>
        </p:nvSpPr>
        <p:spPr>
          <a:xfrm>
            <a:off x="748182" y="2098524"/>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6722865" y="687889"/>
            <a:ext cx="914400" cy="741169"/>
          </a:xfrm>
          <a:prstGeom prst="rect">
            <a:avLst/>
          </a:prstGeom>
        </p:spPr>
      </p:pic>
      <p:grpSp>
        <p:nvGrpSpPr>
          <p:cNvPr id="16" name="组合 15"/>
          <p:cNvGrpSpPr/>
          <p:nvPr/>
        </p:nvGrpSpPr>
        <p:grpSpPr>
          <a:xfrm>
            <a:off x="9088573" y="3679022"/>
            <a:ext cx="1336431" cy="820950"/>
            <a:chOff x="2321169" y="3587263"/>
            <a:chExt cx="2954216" cy="1814731"/>
          </a:xfrm>
        </p:grpSpPr>
        <p:pic>
          <p:nvPicPr>
            <p:cNvPr id="14" name="图片 13"/>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15" name="图片 14"/>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17" name="图片 16"/>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7114991" y="2685767"/>
            <a:ext cx="707795" cy="672904"/>
          </a:xfrm>
          <a:prstGeom prst="rect">
            <a:avLst/>
          </a:prstGeom>
        </p:spPr>
      </p:pic>
      <p:pic>
        <p:nvPicPr>
          <p:cNvPr id="18" name="图片 17"/>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5786743" y="3496581"/>
            <a:ext cx="1061601" cy="1045270"/>
          </a:xfrm>
          <a:prstGeom prst="rect">
            <a:avLst/>
          </a:prstGeom>
        </p:spPr>
      </p:pic>
      <p:pic>
        <p:nvPicPr>
          <p:cNvPr id="19" name="图片 18"/>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4448413" y="2842985"/>
            <a:ext cx="785304" cy="816926"/>
          </a:xfrm>
          <a:prstGeom prst="rect">
            <a:avLst/>
          </a:prstGeom>
        </p:spPr>
      </p:pic>
      <p:pic>
        <p:nvPicPr>
          <p:cNvPr id="21" name="图片 20"/>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2688" t="38564" r="64239" b="32308"/>
          <a:stretch/>
        </p:blipFill>
        <p:spPr>
          <a:xfrm>
            <a:off x="911555" y="387489"/>
            <a:ext cx="1199140" cy="1150526"/>
          </a:xfrm>
          <a:prstGeom prst="rect">
            <a:avLst/>
          </a:prstGeom>
        </p:spPr>
      </p:pic>
      <p:sp>
        <p:nvSpPr>
          <p:cNvPr id="37" name="任意多边形 36"/>
          <p:cNvSpPr/>
          <p:nvPr/>
        </p:nvSpPr>
        <p:spPr>
          <a:xfrm>
            <a:off x="10621331" y="884695"/>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7586987" y="3845159"/>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8399796" y="2362080"/>
            <a:ext cx="914400" cy="741169"/>
          </a:xfrm>
          <a:prstGeom prst="rect">
            <a:avLst/>
          </a:prstGeom>
        </p:spPr>
      </p:pic>
      <p:grpSp>
        <p:nvGrpSpPr>
          <p:cNvPr id="40" name="组合 39"/>
          <p:cNvGrpSpPr/>
          <p:nvPr/>
        </p:nvGrpSpPr>
        <p:grpSpPr>
          <a:xfrm>
            <a:off x="8578201" y="293610"/>
            <a:ext cx="1336431" cy="820950"/>
            <a:chOff x="2321169" y="3587263"/>
            <a:chExt cx="2954216" cy="1814731"/>
          </a:xfrm>
        </p:grpSpPr>
        <p:pic>
          <p:nvPicPr>
            <p:cNvPr id="41" name="图片 40"/>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42" name="图片 41"/>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43" name="图片 4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3696026" y="1839139"/>
            <a:ext cx="1129756" cy="915726"/>
          </a:xfrm>
          <a:prstGeom prst="rect">
            <a:avLst/>
          </a:prstGeom>
        </p:spPr>
      </p:pic>
      <p:pic>
        <p:nvPicPr>
          <p:cNvPr id="44" name="图片 43"/>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5220015" y="812344"/>
            <a:ext cx="707795" cy="672904"/>
          </a:xfrm>
          <a:prstGeom prst="rect">
            <a:avLst/>
          </a:prstGeom>
        </p:spPr>
      </p:pic>
      <p:pic>
        <p:nvPicPr>
          <p:cNvPr id="45" name="图片 44"/>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8051037" y="1318738"/>
            <a:ext cx="778063" cy="766094"/>
          </a:xfrm>
          <a:prstGeom prst="rect">
            <a:avLst/>
          </a:prstGeom>
        </p:spPr>
      </p:pic>
      <p:pic>
        <p:nvPicPr>
          <p:cNvPr id="50" name="图片 49"/>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9639700" y="2095229"/>
            <a:ext cx="785304" cy="816926"/>
          </a:xfrm>
          <a:prstGeom prst="rect">
            <a:avLst/>
          </a:prstGeom>
        </p:spPr>
      </p:pic>
      <p:sp>
        <p:nvSpPr>
          <p:cNvPr id="51" name="任意多边形 50"/>
          <p:cNvSpPr/>
          <p:nvPr/>
        </p:nvSpPr>
        <p:spPr>
          <a:xfrm>
            <a:off x="3124103" y="611867"/>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0750880" y="2550352"/>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2606953" y="2579855"/>
            <a:ext cx="707795" cy="672904"/>
          </a:xfrm>
          <a:prstGeom prst="rect">
            <a:avLst/>
          </a:prstGeom>
        </p:spPr>
      </p:pic>
      <p:sp>
        <p:nvSpPr>
          <p:cNvPr id="61" name="矩形 60"/>
          <p:cNvSpPr/>
          <p:nvPr/>
        </p:nvSpPr>
        <p:spPr>
          <a:xfrm>
            <a:off x="0" y="0"/>
            <a:ext cx="12192000" cy="6301242"/>
          </a:xfrm>
          <a:prstGeom prst="rect">
            <a:avLst/>
          </a:prstGeom>
          <a:solidFill>
            <a:srgbClr val="FFFF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4692654" y="-189794"/>
            <a:ext cx="2550017" cy="5386090"/>
          </a:xfrm>
          <a:prstGeom prst="rect">
            <a:avLst/>
          </a:prstGeom>
          <a:noFill/>
        </p:spPr>
        <p:txBody>
          <a:bodyPr wrap="square" rtlCol="0">
            <a:spAutoFit/>
          </a:bodyPr>
          <a:lstStyle/>
          <a:p>
            <a:pPr algn="ctr"/>
            <a:r>
              <a:rPr lang="en-US" altLang="zh-CN" sz="34400"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1</a:t>
            </a:r>
            <a:endParaRPr lang="zh-CN" altLang="en-US" sz="34400" dirty="0">
              <a:solidFill>
                <a:schemeClr val="bg1"/>
              </a:solidFill>
              <a:effectLst>
                <a:outerShdw blurRad="38100" dist="38100" dir="2700000" algn="tl">
                  <a:srgbClr val="000000">
                    <a:alpha val="43137"/>
                  </a:srgbClr>
                </a:outerShdw>
              </a:effectLst>
              <a:latin typeface="Segoe UI Black" panose="020B0A02040204020203" pitchFamily="34" charset="0"/>
              <a:cs typeface="Segoe UI Black" panose="020B0A02040204020203" pitchFamily="34" charset="0"/>
            </a:endParaRPr>
          </a:p>
        </p:txBody>
      </p:sp>
      <p:sp>
        <p:nvSpPr>
          <p:cNvPr id="55" name="矩形 54"/>
          <p:cNvSpPr/>
          <p:nvPr/>
        </p:nvSpPr>
        <p:spPr>
          <a:xfrm>
            <a:off x="0" y="3429000"/>
            <a:ext cx="12192000" cy="2872242"/>
          </a:xfrm>
          <a:prstGeom prst="rect">
            <a:avLst/>
          </a:prstGeom>
          <a:solidFill>
            <a:srgbClr val="00B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3230451" y="3454758"/>
            <a:ext cx="5731099" cy="646331"/>
          </a:xfrm>
          <a:prstGeom prst="rect">
            <a:avLst/>
          </a:prstGeom>
          <a:noFill/>
        </p:spPr>
        <p:txBody>
          <a:bodyPr wrap="square" rtlCol="0">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重构粉丝信任</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3" name="等腰三角形 2"/>
          <p:cNvSpPr/>
          <p:nvPr/>
        </p:nvSpPr>
        <p:spPr>
          <a:xfrm flipV="1">
            <a:off x="5779640" y="6285200"/>
            <a:ext cx="632719" cy="545447"/>
          </a:xfrm>
          <a:prstGeom prst="triangle">
            <a:avLst/>
          </a:prstGeom>
          <a:solidFill>
            <a:srgbClr val="00B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1952375" y="4122822"/>
            <a:ext cx="8287251" cy="1391360"/>
          </a:xfrm>
          <a:prstGeom prst="roundRect">
            <a:avLst>
              <a:gd name="adj" fmla="val 50000"/>
            </a:avLst>
          </a:prstGeom>
          <a:solidFill>
            <a:schemeClr val="bg1"/>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641643" y="4189535"/>
            <a:ext cx="6908714" cy="1169038"/>
          </a:xfrm>
          <a:prstGeom prst="rect">
            <a:avLst/>
          </a:prstGeom>
          <a:noFill/>
        </p:spPr>
        <p:txBody>
          <a:bodyPr wrap="square" rtlCol="0">
            <a:spAutoFit/>
          </a:bodyPr>
          <a:lstStyle/>
          <a:p>
            <a:pPr algn="just">
              <a:lnSpc>
                <a:spcPct val="120000"/>
              </a:lnSpc>
            </a:pPr>
            <a:r>
              <a:rPr lang="zh-CN" altLang="en-US" sz="2000" dirty="0" smtClean="0">
                <a:solidFill>
                  <a:schemeClr val="bg2">
                    <a:lumMod val="10000"/>
                  </a:schemeClr>
                </a:solidFill>
                <a:latin typeface="微软雅黑" panose="020B0503020204020204" pitchFamily="34" charset="-122"/>
                <a:ea typeface="微软雅黑" panose="020B0503020204020204" pitchFamily="34" charset="-122"/>
              </a:rPr>
              <a:t>在这个消费者做主的时代，企业或许已经开始发现客户并不愿意呆在那里默默地忍受广告的折磨，无论什么类型的广告，都会引起消费者的反感和拒绝，即使是那些本来喜欢的品牌。</a:t>
            </a:r>
            <a:endParaRPr lang="zh-CN" altLang="en-US" sz="2000"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3809825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02</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自组织网络与口碑推荐</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32" name="矩形 31"/>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企业需要了解口碑推荐效应的影响要素，从而更好地影响消费者口碑</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3" name="等腰三角形 32"/>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136995" y="913523"/>
            <a:ext cx="3558541" cy="811535"/>
            <a:chOff x="2776792" y="1967345"/>
            <a:chExt cx="3558541" cy="811535"/>
          </a:xfrm>
        </p:grpSpPr>
        <p:sp>
          <p:nvSpPr>
            <p:cNvPr id="35" name="矩形 34"/>
            <p:cNvSpPr/>
            <p:nvPr/>
          </p:nvSpPr>
          <p:spPr>
            <a:xfrm>
              <a:off x="3182558" y="2064247"/>
              <a:ext cx="2913442"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37" name="椭圆 36"/>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9" name="等腰三角形 38"/>
            <p:cNvSpPr/>
            <p:nvPr/>
          </p:nvSpPr>
          <p:spPr>
            <a:xfrm rot="5400000">
              <a:off x="5919385"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3588324" y="2148199"/>
              <a:ext cx="2507675" cy="461665"/>
            </a:xfrm>
            <a:prstGeom prst="rect">
              <a:avLst/>
            </a:prstGeom>
          </p:spPr>
          <p:txBody>
            <a:bodyPr wrap="squar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口碑的定义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41" name="文本框 40"/>
          <p:cNvSpPr txBox="1"/>
          <p:nvPr/>
        </p:nvSpPr>
        <p:spPr>
          <a:xfrm>
            <a:off x="1821389" y="1725058"/>
            <a:ext cx="9331520" cy="1015663"/>
          </a:xfrm>
          <a:prstGeom prst="rect">
            <a:avLst/>
          </a:prstGeom>
          <a:noFill/>
        </p:spPr>
        <p:txBody>
          <a:bodyPr wrap="square" rtlCol="0">
            <a:spAutoFit/>
          </a:bodyPr>
          <a:lstStyle/>
          <a:p>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美国口碑市场营销协会把口碑定义为消费者向其他消费者提供信息的行为。</a:t>
            </a:r>
            <a:r>
              <a:rPr lang="zh-CN" altLang="en-US" sz="2000" dirty="0">
                <a:solidFill>
                  <a:schemeClr val="bg2">
                    <a:lumMod val="50000"/>
                  </a:schemeClr>
                </a:solidFill>
                <a:latin typeface="微软雅黑" panose="020B0503020204020204" pitchFamily="34" charset="-122"/>
                <a:ea typeface="微软雅黑" panose="020B0503020204020204" pitchFamily="34" charset="-122"/>
              </a:rPr>
              <a:t>它是以消费者为主导的信息交流渠道，口碑信息的传播者和接收者不受商家的干预。</a:t>
            </a:r>
          </a:p>
          <a:p>
            <a:endParaRPr lang="zh-CN" altLang="en-US" sz="20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1136995" y="2454434"/>
            <a:ext cx="4898082" cy="811535"/>
            <a:chOff x="2776792" y="1967345"/>
            <a:chExt cx="4898082" cy="811535"/>
          </a:xfrm>
        </p:grpSpPr>
        <p:sp>
          <p:nvSpPr>
            <p:cNvPr id="52" name="矩形 51"/>
            <p:cNvSpPr/>
            <p:nvPr/>
          </p:nvSpPr>
          <p:spPr>
            <a:xfrm>
              <a:off x="3182559" y="2064247"/>
              <a:ext cx="4252490"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53" name="椭圆 52"/>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2</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5" name="等腰三角形 54"/>
            <p:cNvSpPr/>
            <p:nvPr/>
          </p:nvSpPr>
          <p:spPr>
            <a:xfrm rot="5400000">
              <a:off x="7258926"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88324" y="2148199"/>
              <a:ext cx="3731837" cy="461665"/>
            </a:xfrm>
            <a:prstGeom prst="rect">
              <a:avLst/>
            </a:prstGeom>
          </p:spPr>
          <p:txBody>
            <a:bodyPr wrap="squar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影响口碑推荐</a:t>
              </a:r>
              <a:r>
                <a:rPr lang="zh-CN" altLang="en-US" sz="2400" b="1" dirty="0" smtClean="0">
                  <a:solidFill>
                    <a:schemeClr val="bg1"/>
                  </a:solidFill>
                  <a:latin typeface="微软雅黑" panose="020B0503020204020204" pitchFamily="34" charset="-122"/>
                  <a:ea typeface="微软雅黑" panose="020B0503020204020204" pitchFamily="34" charset="-122"/>
                </a:rPr>
                <a:t>效应的要素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405828" y="3823974"/>
            <a:ext cx="1253511" cy="1330157"/>
            <a:chOff x="1821389" y="3823974"/>
            <a:chExt cx="1448285" cy="1330157"/>
          </a:xfrm>
        </p:grpSpPr>
        <p:sp>
          <p:nvSpPr>
            <p:cNvPr id="19" name="矩形 18"/>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关系强度</a:t>
              </a:r>
            </a:p>
          </p:txBody>
        </p:sp>
        <p:sp>
          <p:nvSpPr>
            <p:cNvPr id="20" name="矩形 19"/>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0" name="组合 79"/>
          <p:cNvGrpSpPr/>
          <p:nvPr/>
        </p:nvGrpSpPr>
        <p:grpSpPr>
          <a:xfrm>
            <a:off x="3031195" y="3823974"/>
            <a:ext cx="1253511" cy="1330157"/>
            <a:chOff x="1821389" y="3823974"/>
            <a:chExt cx="1448285" cy="1330157"/>
          </a:xfrm>
        </p:grpSpPr>
        <p:sp>
          <p:nvSpPr>
            <p:cNvPr id="81" name="矩形 80"/>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信任关系</a:t>
              </a:r>
            </a:p>
          </p:txBody>
        </p:sp>
        <p:sp>
          <p:nvSpPr>
            <p:cNvPr id="82" name="矩形 81"/>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组合 82"/>
          <p:cNvGrpSpPr/>
          <p:nvPr/>
        </p:nvGrpSpPr>
        <p:grpSpPr>
          <a:xfrm>
            <a:off x="4656562" y="3823974"/>
            <a:ext cx="1253511" cy="1330157"/>
            <a:chOff x="1821389" y="3823974"/>
            <a:chExt cx="1448285" cy="1330157"/>
          </a:xfrm>
        </p:grpSpPr>
        <p:sp>
          <p:nvSpPr>
            <p:cNvPr id="84" name="矩形 83"/>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感知风险</a:t>
              </a:r>
              <a:endParaRPr lang="zh-CN" altLang="en-US" sz="2000" b="1" dirty="0">
                <a:latin typeface="微软雅黑" panose="020B0503020204020204" pitchFamily="34" charset="-122"/>
                <a:ea typeface="微软雅黑" panose="020B0503020204020204" pitchFamily="34" charset="-122"/>
              </a:endParaRPr>
            </a:p>
          </p:txBody>
        </p:sp>
        <p:sp>
          <p:nvSpPr>
            <p:cNvPr id="85" name="矩形 84"/>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6" name="组合 85"/>
          <p:cNvGrpSpPr/>
          <p:nvPr/>
        </p:nvGrpSpPr>
        <p:grpSpPr>
          <a:xfrm>
            <a:off x="6281929" y="3823974"/>
            <a:ext cx="1253511" cy="1330157"/>
            <a:chOff x="1821389" y="3823974"/>
            <a:chExt cx="1448285" cy="1330157"/>
          </a:xfrm>
        </p:grpSpPr>
        <p:sp>
          <p:nvSpPr>
            <p:cNvPr id="87" name="矩形 86"/>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产品</a:t>
              </a:r>
              <a:endParaRPr lang="en-US" altLang="zh-CN" sz="2000" b="1" dirty="0" smtClean="0">
                <a:latin typeface="微软雅黑" panose="020B0503020204020204" pitchFamily="34" charset="-122"/>
                <a:ea typeface="微软雅黑" panose="020B0503020204020204" pitchFamily="34" charset="-122"/>
              </a:endParaRPr>
            </a:p>
            <a:p>
              <a:pPr algn="ctr"/>
              <a:r>
                <a:rPr lang="zh-CN" altLang="en-US" sz="2000" b="1" dirty="0" smtClean="0">
                  <a:latin typeface="微软雅黑" panose="020B0503020204020204" pitchFamily="34" charset="-122"/>
                  <a:ea typeface="微软雅黑" panose="020B0503020204020204" pitchFamily="34" charset="-122"/>
                </a:rPr>
                <a:t>涉入度</a:t>
              </a:r>
              <a:endParaRPr lang="zh-CN" altLang="en-US" sz="2000" b="1" dirty="0">
                <a:latin typeface="微软雅黑" panose="020B0503020204020204" pitchFamily="34" charset="-122"/>
                <a:ea typeface="微软雅黑" panose="020B0503020204020204" pitchFamily="34" charset="-122"/>
              </a:endParaRPr>
            </a:p>
          </p:txBody>
        </p:sp>
        <p:sp>
          <p:nvSpPr>
            <p:cNvPr id="88" name="矩形 87"/>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9" name="组合 88"/>
          <p:cNvGrpSpPr/>
          <p:nvPr/>
        </p:nvGrpSpPr>
        <p:grpSpPr>
          <a:xfrm>
            <a:off x="7907296" y="3823974"/>
            <a:ext cx="1253511" cy="1330157"/>
            <a:chOff x="1821389" y="3823974"/>
            <a:chExt cx="1448285" cy="1330157"/>
          </a:xfrm>
        </p:grpSpPr>
        <p:sp>
          <p:nvSpPr>
            <p:cNvPr id="90" name="矩形 89"/>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网络</a:t>
              </a:r>
              <a:endParaRPr lang="en-US" altLang="zh-CN" sz="2000" b="1" dirty="0" smtClean="0">
                <a:latin typeface="微软雅黑" panose="020B0503020204020204" pitchFamily="34" charset="-122"/>
                <a:ea typeface="微软雅黑" panose="020B0503020204020204" pitchFamily="34" charset="-122"/>
              </a:endParaRPr>
            </a:p>
            <a:p>
              <a:pPr algn="ctr"/>
              <a:r>
                <a:rPr lang="zh-CN" altLang="en-US" sz="2000" b="1" dirty="0" smtClean="0">
                  <a:latin typeface="微软雅黑" panose="020B0503020204020204" pitchFamily="34" charset="-122"/>
                  <a:ea typeface="微软雅黑" panose="020B0503020204020204" pitchFamily="34" charset="-122"/>
                </a:rPr>
                <a:t>涉入度</a:t>
              </a: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2" name="组合 91"/>
          <p:cNvGrpSpPr/>
          <p:nvPr/>
        </p:nvGrpSpPr>
        <p:grpSpPr>
          <a:xfrm>
            <a:off x="9532661" y="3823974"/>
            <a:ext cx="1253511" cy="1330157"/>
            <a:chOff x="1821389" y="3823974"/>
            <a:chExt cx="1448285" cy="1330157"/>
          </a:xfrm>
        </p:grpSpPr>
        <p:sp>
          <p:nvSpPr>
            <p:cNvPr id="93" name="矩形 92"/>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专业性</a:t>
              </a: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19216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02</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自组织网络与口碑推荐</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32" name="矩形 31"/>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企业需要谨慎使用推荐奖励计划，并根据业务情景和客户需求详细设计部署</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3" name="等腰三角形 32"/>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136995" y="913523"/>
            <a:ext cx="3837660" cy="811535"/>
            <a:chOff x="2776792" y="1967345"/>
            <a:chExt cx="3837660" cy="811535"/>
          </a:xfrm>
        </p:grpSpPr>
        <p:sp>
          <p:nvSpPr>
            <p:cNvPr id="35" name="矩形 34"/>
            <p:cNvSpPr/>
            <p:nvPr/>
          </p:nvSpPr>
          <p:spPr>
            <a:xfrm>
              <a:off x="3182557" y="2064247"/>
              <a:ext cx="3192069"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37" name="椭圆 36"/>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9" name="等腰三角形 38"/>
            <p:cNvSpPr/>
            <p:nvPr/>
          </p:nvSpPr>
          <p:spPr>
            <a:xfrm rot="5400000">
              <a:off x="6198504"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3588324" y="2148199"/>
              <a:ext cx="2708035" cy="461665"/>
            </a:xfrm>
            <a:prstGeom prst="rect">
              <a:avLst/>
            </a:prstGeom>
          </p:spPr>
          <p:txBody>
            <a:bodyPr wrap="squar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推荐奖励计划定义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41" name="文本框 40"/>
          <p:cNvSpPr txBox="1"/>
          <p:nvPr/>
        </p:nvSpPr>
        <p:spPr>
          <a:xfrm>
            <a:off x="1821389" y="1725058"/>
            <a:ext cx="9331520" cy="707886"/>
          </a:xfrm>
          <a:prstGeom prst="rect">
            <a:avLst/>
          </a:prstGeom>
          <a:noFill/>
        </p:spPr>
        <p:txBody>
          <a:bodyPr wrap="square" rtlCol="0">
            <a:spAutoFit/>
          </a:bodyPr>
          <a:lstStyle/>
          <a:p>
            <a:r>
              <a:rPr lang="zh-CN" altLang="en-US" sz="2000" dirty="0">
                <a:solidFill>
                  <a:schemeClr val="bg2">
                    <a:lumMod val="50000"/>
                  </a:schemeClr>
                </a:solidFill>
                <a:latin typeface="微软雅黑" panose="020B0503020204020204" pitchFamily="34" charset="-122"/>
                <a:ea typeface="微软雅黑" panose="020B0503020204020204" pitchFamily="34" charset="-122"/>
              </a:rPr>
              <a:t>推荐奖励</a:t>
            </a:r>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计划（</a:t>
            </a:r>
            <a:r>
              <a:rPr lang="en-US" altLang="zh-CN" sz="2000" dirty="0" smtClean="0">
                <a:solidFill>
                  <a:schemeClr val="bg2">
                    <a:lumMod val="50000"/>
                  </a:schemeClr>
                </a:solidFill>
                <a:latin typeface="微软雅黑" panose="020B0503020204020204" pitchFamily="34" charset="-122"/>
                <a:ea typeface="微软雅黑" panose="020B0503020204020204" pitchFamily="34" charset="-122"/>
              </a:rPr>
              <a:t>Referral Reward Program</a:t>
            </a:r>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），是企业基于现有消费者物质奖励，激发其向新的消费者发送口碑推荐的新营销策略。</a:t>
            </a:r>
            <a:endParaRPr lang="zh-CN" altLang="en-US" sz="20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1136995" y="2454434"/>
            <a:ext cx="4898082" cy="811535"/>
            <a:chOff x="2776792" y="1967345"/>
            <a:chExt cx="4898082" cy="811535"/>
          </a:xfrm>
        </p:grpSpPr>
        <p:sp>
          <p:nvSpPr>
            <p:cNvPr id="52" name="矩形 51"/>
            <p:cNvSpPr/>
            <p:nvPr/>
          </p:nvSpPr>
          <p:spPr>
            <a:xfrm>
              <a:off x="3182559" y="2064247"/>
              <a:ext cx="4252490"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53" name="椭圆 52"/>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2</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5" name="等腰三角形 54"/>
            <p:cNvSpPr/>
            <p:nvPr/>
          </p:nvSpPr>
          <p:spPr>
            <a:xfrm rot="5400000">
              <a:off x="7258926"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88324" y="2148199"/>
              <a:ext cx="3731837" cy="461665"/>
            </a:xfrm>
            <a:prstGeom prst="rect">
              <a:avLst/>
            </a:prstGeom>
          </p:spPr>
          <p:txBody>
            <a:bodyPr wrap="squar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影响推荐奖励机制的因素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405828" y="3823974"/>
            <a:ext cx="1253511" cy="1330157"/>
            <a:chOff x="1821389" y="3823974"/>
            <a:chExt cx="1448285" cy="1330157"/>
          </a:xfrm>
        </p:grpSpPr>
        <p:sp>
          <p:nvSpPr>
            <p:cNvPr id="19" name="矩形 18"/>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推荐数量</a:t>
              </a:r>
            </a:p>
          </p:txBody>
        </p:sp>
        <p:sp>
          <p:nvSpPr>
            <p:cNvPr id="20" name="矩形 19"/>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0" name="组合 79"/>
          <p:cNvGrpSpPr/>
          <p:nvPr/>
        </p:nvGrpSpPr>
        <p:grpSpPr>
          <a:xfrm>
            <a:off x="4158031" y="3823974"/>
            <a:ext cx="1253511" cy="1330157"/>
            <a:chOff x="1821389" y="3823974"/>
            <a:chExt cx="1448285" cy="1330157"/>
          </a:xfrm>
        </p:grpSpPr>
        <p:sp>
          <p:nvSpPr>
            <p:cNvPr id="81" name="矩形 80"/>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奖励力度</a:t>
              </a:r>
              <a:endParaRPr lang="zh-CN" altLang="en-US" sz="2000" b="1" dirty="0">
                <a:latin typeface="微软雅黑" panose="020B0503020204020204" pitchFamily="34" charset="-122"/>
                <a:ea typeface="微软雅黑" panose="020B0503020204020204" pitchFamily="34" charset="-122"/>
              </a:endParaRPr>
            </a:p>
          </p:txBody>
        </p:sp>
        <p:sp>
          <p:nvSpPr>
            <p:cNvPr id="82" name="矩形 81"/>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组合 82"/>
          <p:cNvGrpSpPr/>
          <p:nvPr/>
        </p:nvGrpSpPr>
        <p:grpSpPr>
          <a:xfrm>
            <a:off x="6910234" y="3823974"/>
            <a:ext cx="1253511" cy="1330157"/>
            <a:chOff x="1821389" y="3823974"/>
            <a:chExt cx="1448285" cy="1330157"/>
          </a:xfrm>
        </p:grpSpPr>
        <p:sp>
          <p:nvSpPr>
            <p:cNvPr id="84" name="矩形 83"/>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奖励对象</a:t>
              </a:r>
              <a:endParaRPr lang="zh-CN" altLang="en-US" sz="2000" b="1" dirty="0">
                <a:latin typeface="微软雅黑" panose="020B0503020204020204" pitchFamily="34" charset="-122"/>
                <a:ea typeface="微软雅黑" panose="020B0503020204020204" pitchFamily="34" charset="-122"/>
              </a:endParaRPr>
            </a:p>
          </p:txBody>
        </p:sp>
        <p:sp>
          <p:nvSpPr>
            <p:cNvPr id="85" name="矩形 84"/>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6" name="组合 85"/>
          <p:cNvGrpSpPr/>
          <p:nvPr/>
        </p:nvGrpSpPr>
        <p:grpSpPr>
          <a:xfrm>
            <a:off x="9662438" y="3823974"/>
            <a:ext cx="1253511" cy="1330157"/>
            <a:chOff x="1821389" y="3823974"/>
            <a:chExt cx="1448285" cy="1330157"/>
          </a:xfrm>
        </p:grpSpPr>
        <p:sp>
          <p:nvSpPr>
            <p:cNvPr id="87" name="矩形 86"/>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奖励物</a:t>
              </a:r>
              <a:endParaRPr lang="en-US" altLang="zh-CN" sz="2000" b="1" dirty="0" smtClean="0">
                <a:latin typeface="微软雅黑" panose="020B0503020204020204" pitchFamily="34" charset="-122"/>
                <a:ea typeface="微软雅黑" panose="020B0503020204020204" pitchFamily="34" charset="-122"/>
              </a:endParaRPr>
            </a:p>
            <a:p>
              <a:pPr algn="ctr"/>
              <a:r>
                <a:rPr lang="zh-CN" altLang="en-US" sz="2000" b="1" dirty="0" smtClean="0">
                  <a:latin typeface="微软雅黑" panose="020B0503020204020204" pitchFamily="34" charset="-122"/>
                  <a:ea typeface="微软雅黑" panose="020B0503020204020204" pitchFamily="34" charset="-122"/>
                </a:rPr>
                <a:t>形式</a:t>
              </a:r>
              <a:endParaRPr lang="zh-CN" altLang="en-US" sz="2000" b="1" dirty="0">
                <a:latin typeface="微软雅黑" panose="020B0503020204020204" pitchFamily="34" charset="-122"/>
                <a:ea typeface="微软雅黑" panose="020B0503020204020204" pitchFamily="34" charset="-122"/>
              </a:endParaRPr>
            </a:p>
          </p:txBody>
        </p:sp>
        <p:sp>
          <p:nvSpPr>
            <p:cNvPr id="88" name="矩形 87"/>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60633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03</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5519184"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互惠关系与消费者驱动的</a:t>
            </a:r>
            <a:r>
              <a:rPr lang="en-US" altLang="zh-CN" sz="3200" b="1" dirty="0" smtClean="0">
                <a:solidFill>
                  <a:srgbClr val="00B050"/>
                </a:solidFill>
                <a:latin typeface="微软雅黑" panose="020B0503020204020204" pitchFamily="34" charset="-122"/>
                <a:ea typeface="微软雅黑" panose="020B0503020204020204" pitchFamily="34" charset="-122"/>
              </a:rPr>
              <a:t>C2B</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32" name="矩形 31"/>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企业需要根据实际情况及时转换互惠关系，与消费者达成双赢</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3" name="等腰三角形 32"/>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136995" y="913523"/>
            <a:ext cx="3837660" cy="811535"/>
            <a:chOff x="2776792" y="1967345"/>
            <a:chExt cx="3837660" cy="811535"/>
          </a:xfrm>
        </p:grpSpPr>
        <p:sp>
          <p:nvSpPr>
            <p:cNvPr id="35" name="矩形 34"/>
            <p:cNvSpPr/>
            <p:nvPr/>
          </p:nvSpPr>
          <p:spPr>
            <a:xfrm>
              <a:off x="3182557" y="2064247"/>
              <a:ext cx="3192069"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37" name="椭圆 36"/>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9" name="等腰三角形 38"/>
            <p:cNvSpPr/>
            <p:nvPr/>
          </p:nvSpPr>
          <p:spPr>
            <a:xfrm rot="5400000">
              <a:off x="6198504"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3588324" y="2148199"/>
              <a:ext cx="2708035" cy="461665"/>
            </a:xfrm>
            <a:prstGeom prst="rect">
              <a:avLst/>
            </a:prstGeom>
          </p:spPr>
          <p:txBody>
            <a:bodyPr wrap="squar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互惠</a:t>
              </a:r>
              <a:r>
                <a:rPr lang="zh-CN" altLang="en-US" sz="2400" b="1" dirty="0" smtClean="0">
                  <a:solidFill>
                    <a:schemeClr val="bg1"/>
                  </a:solidFill>
                  <a:latin typeface="微软雅黑" panose="020B0503020204020204" pitchFamily="34" charset="-122"/>
                  <a:ea typeface="微软雅黑" panose="020B0503020204020204" pitchFamily="34" charset="-122"/>
                </a:rPr>
                <a:t>关系的转换</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43" name="矩形 42"/>
          <p:cNvSpPr/>
          <p:nvPr/>
        </p:nvSpPr>
        <p:spPr>
          <a:xfrm>
            <a:off x="1554847" y="2048967"/>
            <a:ext cx="9241753" cy="133003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554847" y="2048967"/>
            <a:ext cx="186544" cy="1330036"/>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8" name="Picture 2" descr="\\MAGNUM\Projects\Microsoft\Cloud Power FY12\Design\Icons\PNGs\Cloud_on_your_terms.png"/>
          <p:cNvPicPr>
            <a:picLocks noChangeAspect="1" noChangeArrowheads="1"/>
          </p:cNvPicPr>
          <p:nvPr/>
        </p:nvPicPr>
        <p:blipFill rotWithShape="1">
          <a:blip r:embed="rId2" cstate="email">
            <a:lum bright="100000"/>
            <a:extLst>
              <a:ext uri="{28A0092B-C50C-407E-A947-70E740481C1C}">
                <a14:useLocalDpi xmlns:a14="http://schemas.microsoft.com/office/drawing/2010/main"/>
              </a:ext>
            </a:extLst>
          </a:blip>
          <a:srcRect/>
          <a:stretch/>
        </p:blipFill>
        <p:spPr bwMode="auto">
          <a:xfrm>
            <a:off x="1501351" y="4183503"/>
            <a:ext cx="1574345" cy="918976"/>
          </a:xfrm>
          <a:prstGeom prst="rect">
            <a:avLst/>
          </a:prstGeom>
          <a:noFill/>
          <a:ln>
            <a:noFill/>
          </a:ln>
        </p:spPr>
      </p:pic>
      <p:sp>
        <p:nvSpPr>
          <p:cNvPr id="71" name="矩形 70"/>
          <p:cNvSpPr/>
          <p:nvPr/>
        </p:nvSpPr>
        <p:spPr>
          <a:xfrm>
            <a:off x="1554847" y="3977973"/>
            <a:ext cx="9241753" cy="133003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1554847" y="3977973"/>
            <a:ext cx="186544" cy="1330036"/>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1" name="Picture 10" descr="C:\Users\Justin\Desktop\_Work_in_Progress\_MS\1407\guy.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8527" y="2167891"/>
            <a:ext cx="883448" cy="1039657"/>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74"/>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209341" y="3990331"/>
            <a:ext cx="1166423" cy="1166258"/>
          </a:xfrm>
          <a:prstGeom prst="rect">
            <a:avLst/>
          </a:prstGeom>
        </p:spPr>
      </p:pic>
      <p:sp>
        <p:nvSpPr>
          <p:cNvPr id="2" name="右箭头 1"/>
          <p:cNvSpPr/>
          <p:nvPr/>
        </p:nvSpPr>
        <p:spPr>
          <a:xfrm>
            <a:off x="2868880" y="2632364"/>
            <a:ext cx="340461" cy="19396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3" name="Picture 10" descr="C:\Users\Justin\Desktop\_Work_in_Progress\_MS\1407\guy.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8527" y="4090532"/>
            <a:ext cx="883448" cy="1039657"/>
          </a:xfrm>
          <a:prstGeom prst="rect">
            <a:avLst/>
          </a:prstGeom>
          <a:noFill/>
          <a:extLst>
            <a:ext uri="{909E8E84-426E-40DD-AFC4-6F175D3DCCD1}">
              <a14:hiddenFill xmlns:a14="http://schemas.microsoft.com/office/drawing/2010/main">
                <a:solidFill>
                  <a:srgbClr val="FFFFFF"/>
                </a:solidFill>
              </a14:hiddenFill>
            </a:ext>
          </a:extLst>
        </p:spPr>
      </p:pic>
      <p:sp>
        <p:nvSpPr>
          <p:cNvPr id="94" name="右箭头 93"/>
          <p:cNvSpPr/>
          <p:nvPr/>
        </p:nvSpPr>
        <p:spPr>
          <a:xfrm>
            <a:off x="2868880" y="4555005"/>
            <a:ext cx="340461" cy="19396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5" name="Picture 58"/>
          <p:cNvPicPr>
            <a:picLocks noChangeAspect="1"/>
          </p:cNvPicPr>
          <p:nvPr/>
        </p:nvPicPr>
        <p:blipFill rotWithShape="1">
          <a:blip r:embed="rId6" cstate="print">
            <a:extLst>
              <a:ext uri="{28A0092B-C50C-407E-A947-70E740481C1C}">
                <a14:useLocalDpi xmlns:a14="http://schemas.microsoft.com/office/drawing/2010/main" val="0"/>
              </a:ext>
            </a:extLst>
          </a:blip>
          <a:srcRect t="7049" b="-1"/>
          <a:stretch/>
        </p:blipFill>
        <p:spPr>
          <a:xfrm>
            <a:off x="3302544" y="2167902"/>
            <a:ext cx="1164361" cy="1092166"/>
          </a:xfrm>
          <a:prstGeom prst="rect">
            <a:avLst/>
          </a:prstGeom>
          <a:noFill/>
          <a:ln>
            <a:noFill/>
          </a:ln>
        </p:spPr>
      </p:pic>
      <p:sp>
        <p:nvSpPr>
          <p:cNvPr id="3" name="圆角矩形 2"/>
          <p:cNvSpPr/>
          <p:nvPr/>
        </p:nvSpPr>
        <p:spPr>
          <a:xfrm>
            <a:off x="4666364" y="2103131"/>
            <a:ext cx="2634981" cy="41623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人</a:t>
            </a:r>
            <a:r>
              <a:rPr lang="en-US" altLang="zh-CN" sz="2000" b="1" dirty="0" smtClean="0">
                <a:solidFill>
                  <a:srgbClr val="00B050"/>
                </a:solidFill>
                <a:latin typeface="微软雅黑" panose="020B0503020204020204" pitchFamily="34" charset="-122"/>
                <a:ea typeface="微软雅黑" panose="020B0503020204020204" pitchFamily="34" charset="-122"/>
              </a:rPr>
              <a:t>—</a:t>
            </a:r>
            <a:r>
              <a:rPr lang="zh-CN" altLang="en-US" sz="2000" b="1" dirty="0" smtClean="0">
                <a:solidFill>
                  <a:srgbClr val="00B050"/>
                </a:solidFill>
                <a:latin typeface="微软雅黑" panose="020B0503020204020204" pitchFamily="34" charset="-122"/>
                <a:ea typeface="微软雅黑" panose="020B0503020204020204" pitchFamily="34" charset="-122"/>
              </a:rPr>
              <a:t>物互惠关系</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4666364" y="4035112"/>
            <a:ext cx="2634981" cy="41623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50"/>
                </a:solidFill>
                <a:latin typeface="微软雅黑" panose="020B0503020204020204" pitchFamily="34" charset="-122"/>
                <a:ea typeface="微软雅黑" panose="020B0503020204020204" pitchFamily="34" charset="-122"/>
              </a:rPr>
              <a:t>人</a:t>
            </a:r>
            <a:r>
              <a:rPr lang="en-US" altLang="zh-CN" sz="2000" b="1" dirty="0" smtClean="0">
                <a:solidFill>
                  <a:srgbClr val="00B050"/>
                </a:solidFill>
                <a:latin typeface="微软雅黑" panose="020B0503020204020204" pitchFamily="34" charset="-122"/>
                <a:ea typeface="微软雅黑" panose="020B0503020204020204" pitchFamily="34" charset="-122"/>
              </a:rPr>
              <a:t>—</a:t>
            </a:r>
            <a:r>
              <a:rPr lang="zh-CN" altLang="en-US" sz="2000" b="1" dirty="0" smtClean="0">
                <a:solidFill>
                  <a:srgbClr val="00B050"/>
                </a:solidFill>
                <a:latin typeface="微软雅黑" panose="020B0503020204020204" pitchFamily="34" charset="-122"/>
                <a:ea typeface="微软雅黑" panose="020B0503020204020204" pitchFamily="34" charset="-122"/>
              </a:rPr>
              <a:t>人社会交换关系</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4734829" y="2604654"/>
            <a:ext cx="5947026" cy="707886"/>
          </a:xfrm>
          <a:prstGeom prst="rect">
            <a:avLst/>
          </a:prstGeom>
          <a:noFill/>
        </p:spPr>
        <p:txBody>
          <a:bodyPr wrap="squar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持续吸引消费者对“惠”的追求，形成互惠模型，建立持久的经济交换关系。</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4734829" y="4513484"/>
            <a:ext cx="5947026" cy="707886"/>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不断</a:t>
            </a:r>
            <a:r>
              <a:rPr lang="zh-CN" altLang="en-US" sz="2000" b="1" dirty="0" smtClean="0">
                <a:solidFill>
                  <a:schemeClr val="bg1"/>
                </a:solidFill>
                <a:latin typeface="微软雅黑" panose="020B0503020204020204" pitchFamily="34" charset="-122"/>
                <a:ea typeface="微软雅黑" panose="020B0503020204020204" pitchFamily="34" charset="-122"/>
              </a:rPr>
              <a:t>把“惠”做得更持久，或者直接开始与消费者对话，在对话中逐渐建立社交信任。</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64687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04</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5519184"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社交对话与虚拟自我</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32" name="矩形 31"/>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rPr>
              <a:t>良好</a:t>
            </a:r>
            <a:r>
              <a:rPr lang="zh-CN" altLang="en-US" sz="2800" b="1" dirty="0" smtClean="0">
                <a:solidFill>
                  <a:schemeClr val="bg1"/>
                </a:solidFill>
                <a:latin typeface="微软雅黑" panose="020B0503020204020204" pitchFamily="34" charset="-122"/>
                <a:ea typeface="微软雅黑" panose="020B0503020204020204" pitchFamily="34" charset="-122"/>
              </a:rPr>
              <a:t>的社交对话会让企业在残酷的市场竞争中脱颖而出。</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3" name="等腰三角形 32"/>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1136995" y="913523"/>
            <a:ext cx="3837660" cy="811535"/>
            <a:chOff x="2776792" y="1967345"/>
            <a:chExt cx="3837660" cy="811535"/>
          </a:xfrm>
        </p:grpSpPr>
        <p:sp>
          <p:nvSpPr>
            <p:cNvPr id="31" name="矩形 30"/>
            <p:cNvSpPr/>
            <p:nvPr/>
          </p:nvSpPr>
          <p:spPr>
            <a:xfrm>
              <a:off x="3182557" y="2064247"/>
              <a:ext cx="3192069"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36" name="椭圆 35"/>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2" name="等腰三角形 41"/>
            <p:cNvSpPr/>
            <p:nvPr/>
          </p:nvSpPr>
          <p:spPr>
            <a:xfrm rot="5400000">
              <a:off x="6198504"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588324" y="2148199"/>
              <a:ext cx="2708035" cy="461665"/>
            </a:xfrm>
            <a:prstGeom prst="rect">
              <a:avLst/>
            </a:prstGeom>
          </p:spPr>
          <p:txBody>
            <a:bodyPr wrap="squar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社交</a:t>
              </a:r>
              <a:r>
                <a:rPr lang="zh-CN" altLang="en-US" sz="2400" b="1" dirty="0" smtClean="0">
                  <a:solidFill>
                    <a:schemeClr val="bg1"/>
                  </a:solidFill>
                  <a:latin typeface="微软雅黑" panose="020B0503020204020204" pitchFamily="34" charset="-122"/>
                  <a:ea typeface="微软雅黑" panose="020B0503020204020204" pitchFamily="34" charset="-122"/>
                </a:rPr>
                <a:t>对话定义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47" name="文本框 46"/>
          <p:cNvSpPr txBox="1"/>
          <p:nvPr/>
        </p:nvSpPr>
        <p:spPr>
          <a:xfrm>
            <a:off x="1821389" y="1725058"/>
            <a:ext cx="9331520" cy="707886"/>
          </a:xfrm>
          <a:prstGeom prst="rect">
            <a:avLst/>
          </a:prstGeom>
          <a:noFill/>
        </p:spPr>
        <p:txBody>
          <a:bodyPr wrap="square" rtlCol="0">
            <a:spAutoFit/>
          </a:bodyPr>
          <a:lstStyle/>
          <a:p>
            <a:r>
              <a:rPr lang="zh-CN" altLang="en-US" sz="2000" dirty="0">
                <a:solidFill>
                  <a:schemeClr val="bg2">
                    <a:lumMod val="50000"/>
                  </a:schemeClr>
                </a:solidFill>
                <a:latin typeface="微软雅黑" panose="020B0503020204020204" pitchFamily="34" charset="-122"/>
                <a:ea typeface="微软雅黑" panose="020B0503020204020204" pitchFamily="34" charset="-122"/>
              </a:rPr>
              <a:t>社交</a:t>
            </a:r>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对话是对话双方或多方间彼此交换信息的一个过程，是指人们之间进行信息及思想的传播，它也是建立粉丝信任的一对一的有效途径。</a:t>
            </a:r>
            <a:endParaRPr lang="zh-CN" altLang="en-US" sz="20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1136995" y="2454434"/>
            <a:ext cx="6090262" cy="811535"/>
            <a:chOff x="2776792" y="1967345"/>
            <a:chExt cx="6090262" cy="811535"/>
          </a:xfrm>
        </p:grpSpPr>
        <p:sp>
          <p:nvSpPr>
            <p:cNvPr id="49" name="矩形 48"/>
            <p:cNvSpPr/>
            <p:nvPr/>
          </p:nvSpPr>
          <p:spPr>
            <a:xfrm>
              <a:off x="3182558" y="2064247"/>
              <a:ext cx="5441532"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50" name="椭圆 49"/>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2</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2" name="等腰三角形 51"/>
            <p:cNvSpPr/>
            <p:nvPr/>
          </p:nvSpPr>
          <p:spPr>
            <a:xfrm rot="5400000">
              <a:off x="8451106"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588324" y="2148199"/>
              <a:ext cx="5162907" cy="461665"/>
            </a:xfrm>
            <a:prstGeom prst="rect">
              <a:avLst/>
            </a:prstGeom>
          </p:spPr>
          <p:txBody>
            <a:bodyPr wrap="squar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如何通过社交对话提升销售成功率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4158031" y="3823974"/>
            <a:ext cx="1253511" cy="1330157"/>
            <a:chOff x="1821389" y="3823974"/>
            <a:chExt cx="1448285" cy="1330157"/>
          </a:xfrm>
        </p:grpSpPr>
        <p:sp>
          <p:nvSpPr>
            <p:cNvPr id="58" name="矩形 57"/>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进行业务情节和节点的设计</a:t>
              </a:r>
              <a:endParaRPr lang="zh-CN" altLang="en-US" sz="2000" b="1" dirty="0">
                <a:latin typeface="微软雅黑" panose="020B0503020204020204" pitchFamily="34" charset="-122"/>
                <a:ea typeface="微软雅黑" panose="020B0503020204020204" pitchFamily="34" charset="-122"/>
              </a:endParaRPr>
            </a:p>
          </p:txBody>
        </p:sp>
        <p:sp>
          <p:nvSpPr>
            <p:cNvPr id="59" name="矩形 58"/>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a:off x="9662438" y="3823974"/>
            <a:ext cx="1253511" cy="1330157"/>
            <a:chOff x="1821389" y="3823974"/>
            <a:chExt cx="1448285" cy="1330157"/>
          </a:xfrm>
        </p:grpSpPr>
        <p:sp>
          <p:nvSpPr>
            <p:cNvPr id="64" name="矩形 63"/>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在关键时刻设计人工促进</a:t>
              </a:r>
              <a:endParaRPr lang="zh-CN" altLang="en-US" sz="2000" b="1" dirty="0">
                <a:latin typeface="微软雅黑" panose="020B0503020204020204" pitchFamily="34" charset="-122"/>
                <a:ea typeface="微软雅黑" panose="020B0503020204020204" pitchFamily="34" charset="-122"/>
              </a:endParaRPr>
            </a:p>
          </p:txBody>
        </p:sp>
        <p:sp>
          <p:nvSpPr>
            <p:cNvPr id="65" name="矩形 64"/>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6910234" y="3823974"/>
            <a:ext cx="1253511" cy="1354162"/>
            <a:chOff x="6910234" y="3823974"/>
            <a:chExt cx="1253511" cy="1354162"/>
          </a:xfrm>
        </p:grpSpPr>
        <p:grpSp>
          <p:nvGrpSpPr>
            <p:cNvPr id="60" name="组合 59"/>
            <p:cNvGrpSpPr/>
            <p:nvPr/>
          </p:nvGrpSpPr>
          <p:grpSpPr>
            <a:xfrm>
              <a:off x="6910234" y="3823974"/>
              <a:ext cx="1253511" cy="1330157"/>
              <a:chOff x="1821389" y="3823974"/>
              <a:chExt cx="1448285" cy="1330157"/>
            </a:xfrm>
          </p:grpSpPr>
          <p:sp>
            <p:nvSpPr>
              <p:cNvPr id="61" name="矩形 60"/>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endParaRPr>
              </a:p>
            </p:txBody>
          </p:sp>
          <p:sp>
            <p:nvSpPr>
              <p:cNvPr id="62" name="矩形 61"/>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6962025" y="3977807"/>
              <a:ext cx="1149928" cy="1200329"/>
            </a:xfrm>
            <a:prstGeom prst="rect">
              <a:avLst/>
            </a:prstGeom>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设计成熟的知识库进行智能代理</a:t>
              </a:r>
            </a:p>
          </p:txBody>
        </p:sp>
      </p:grpSp>
      <p:sp>
        <p:nvSpPr>
          <p:cNvPr id="9" name="右箭头 8"/>
          <p:cNvSpPr/>
          <p:nvPr/>
        </p:nvSpPr>
        <p:spPr>
          <a:xfrm>
            <a:off x="3183918" y="4379803"/>
            <a:ext cx="449533" cy="283899"/>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右箭头 65"/>
          <p:cNvSpPr/>
          <p:nvPr/>
        </p:nvSpPr>
        <p:spPr>
          <a:xfrm>
            <a:off x="5936121" y="4379803"/>
            <a:ext cx="449533" cy="283899"/>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右箭头 66"/>
          <p:cNvSpPr/>
          <p:nvPr/>
        </p:nvSpPr>
        <p:spPr>
          <a:xfrm>
            <a:off x="8688324" y="4379803"/>
            <a:ext cx="449533" cy="283899"/>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405828" y="3823974"/>
            <a:ext cx="1253511" cy="1354162"/>
            <a:chOff x="1405828" y="3823974"/>
            <a:chExt cx="1253511" cy="1354162"/>
          </a:xfrm>
        </p:grpSpPr>
        <p:grpSp>
          <p:nvGrpSpPr>
            <p:cNvPr id="54" name="组合 53"/>
            <p:cNvGrpSpPr/>
            <p:nvPr/>
          </p:nvGrpSpPr>
          <p:grpSpPr>
            <a:xfrm>
              <a:off x="1405828" y="3823974"/>
              <a:ext cx="1253511" cy="1330157"/>
              <a:chOff x="1821389" y="3823974"/>
              <a:chExt cx="1448285" cy="1330157"/>
            </a:xfrm>
          </p:grpSpPr>
          <p:sp>
            <p:nvSpPr>
              <p:cNvPr id="55" name="矩形 54"/>
              <p:cNvSpPr/>
              <p:nvPr/>
            </p:nvSpPr>
            <p:spPr>
              <a:xfrm>
                <a:off x="1821390" y="3837708"/>
                <a:ext cx="1448284" cy="131642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56" name="矩形 55"/>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矩形 68"/>
            <p:cNvSpPr/>
            <p:nvPr/>
          </p:nvSpPr>
          <p:spPr>
            <a:xfrm>
              <a:off x="1457619" y="3977807"/>
              <a:ext cx="1149928" cy="1200329"/>
            </a:xfrm>
            <a:prstGeom prst="rect">
              <a:avLst/>
            </a:prstGeom>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将销售经验总结为说话技巧模板</a:t>
              </a:r>
            </a:p>
          </p:txBody>
        </p:sp>
      </p:grpSp>
    </p:spTree>
    <p:extLst>
      <p:ext uri="{BB962C8B-B14F-4D97-AF65-F5344CB8AC3E}">
        <p14:creationId xmlns:p14="http://schemas.microsoft.com/office/powerpoint/2010/main" val="2069668671"/>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p:cNvSpPr/>
          <p:nvPr/>
        </p:nvSpPr>
        <p:spPr>
          <a:xfrm>
            <a:off x="748182" y="2098524"/>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6722865" y="687889"/>
            <a:ext cx="914400" cy="741169"/>
          </a:xfrm>
          <a:prstGeom prst="rect">
            <a:avLst/>
          </a:prstGeom>
        </p:spPr>
      </p:pic>
      <p:grpSp>
        <p:nvGrpSpPr>
          <p:cNvPr id="16" name="组合 15"/>
          <p:cNvGrpSpPr/>
          <p:nvPr/>
        </p:nvGrpSpPr>
        <p:grpSpPr>
          <a:xfrm>
            <a:off x="9088573" y="3679022"/>
            <a:ext cx="1336431" cy="820950"/>
            <a:chOff x="2321169" y="3587263"/>
            <a:chExt cx="2954216" cy="1814731"/>
          </a:xfrm>
        </p:grpSpPr>
        <p:pic>
          <p:nvPicPr>
            <p:cNvPr id="14" name="图片 13"/>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15" name="图片 14"/>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17" name="图片 16"/>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7114991" y="2685767"/>
            <a:ext cx="707795" cy="672904"/>
          </a:xfrm>
          <a:prstGeom prst="rect">
            <a:avLst/>
          </a:prstGeom>
        </p:spPr>
      </p:pic>
      <p:pic>
        <p:nvPicPr>
          <p:cNvPr id="18" name="图片 17"/>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5786743" y="3496581"/>
            <a:ext cx="1061601" cy="1045270"/>
          </a:xfrm>
          <a:prstGeom prst="rect">
            <a:avLst/>
          </a:prstGeom>
        </p:spPr>
      </p:pic>
      <p:pic>
        <p:nvPicPr>
          <p:cNvPr id="19" name="图片 18"/>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4448413" y="2842985"/>
            <a:ext cx="785304" cy="816926"/>
          </a:xfrm>
          <a:prstGeom prst="rect">
            <a:avLst/>
          </a:prstGeom>
        </p:spPr>
      </p:pic>
      <p:pic>
        <p:nvPicPr>
          <p:cNvPr id="21" name="图片 20"/>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2688" t="38564" r="64239" b="32308"/>
          <a:stretch/>
        </p:blipFill>
        <p:spPr>
          <a:xfrm>
            <a:off x="911555" y="387489"/>
            <a:ext cx="1199140" cy="1150526"/>
          </a:xfrm>
          <a:prstGeom prst="rect">
            <a:avLst/>
          </a:prstGeom>
        </p:spPr>
      </p:pic>
      <p:sp>
        <p:nvSpPr>
          <p:cNvPr id="37" name="任意多边形 36"/>
          <p:cNvSpPr/>
          <p:nvPr/>
        </p:nvSpPr>
        <p:spPr>
          <a:xfrm>
            <a:off x="10621331" y="884695"/>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7586987" y="3845159"/>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8399796" y="2362080"/>
            <a:ext cx="914400" cy="741169"/>
          </a:xfrm>
          <a:prstGeom prst="rect">
            <a:avLst/>
          </a:prstGeom>
        </p:spPr>
      </p:pic>
      <p:grpSp>
        <p:nvGrpSpPr>
          <p:cNvPr id="40" name="组合 39"/>
          <p:cNvGrpSpPr/>
          <p:nvPr/>
        </p:nvGrpSpPr>
        <p:grpSpPr>
          <a:xfrm>
            <a:off x="8578201" y="293610"/>
            <a:ext cx="1336431" cy="820950"/>
            <a:chOff x="2321169" y="3587263"/>
            <a:chExt cx="2954216" cy="1814731"/>
          </a:xfrm>
        </p:grpSpPr>
        <p:pic>
          <p:nvPicPr>
            <p:cNvPr id="41" name="图片 40"/>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42" name="图片 41"/>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43" name="图片 4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3696026" y="1839139"/>
            <a:ext cx="1129756" cy="915726"/>
          </a:xfrm>
          <a:prstGeom prst="rect">
            <a:avLst/>
          </a:prstGeom>
        </p:spPr>
      </p:pic>
      <p:pic>
        <p:nvPicPr>
          <p:cNvPr id="44" name="图片 43"/>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5220015" y="812344"/>
            <a:ext cx="707795" cy="672904"/>
          </a:xfrm>
          <a:prstGeom prst="rect">
            <a:avLst/>
          </a:prstGeom>
        </p:spPr>
      </p:pic>
      <p:pic>
        <p:nvPicPr>
          <p:cNvPr id="45" name="图片 44"/>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8051037" y="1318738"/>
            <a:ext cx="778063" cy="766094"/>
          </a:xfrm>
          <a:prstGeom prst="rect">
            <a:avLst/>
          </a:prstGeom>
        </p:spPr>
      </p:pic>
      <p:pic>
        <p:nvPicPr>
          <p:cNvPr id="50" name="图片 49"/>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9639700" y="2095229"/>
            <a:ext cx="785304" cy="816926"/>
          </a:xfrm>
          <a:prstGeom prst="rect">
            <a:avLst/>
          </a:prstGeom>
        </p:spPr>
      </p:pic>
      <p:sp>
        <p:nvSpPr>
          <p:cNvPr id="51" name="任意多边形 50"/>
          <p:cNvSpPr/>
          <p:nvPr/>
        </p:nvSpPr>
        <p:spPr>
          <a:xfrm>
            <a:off x="3124103" y="611867"/>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0750880" y="2550352"/>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2606953" y="2579855"/>
            <a:ext cx="707795" cy="672904"/>
          </a:xfrm>
          <a:prstGeom prst="rect">
            <a:avLst/>
          </a:prstGeom>
        </p:spPr>
      </p:pic>
      <p:sp>
        <p:nvSpPr>
          <p:cNvPr id="61" name="矩形 60"/>
          <p:cNvSpPr/>
          <p:nvPr/>
        </p:nvSpPr>
        <p:spPr>
          <a:xfrm>
            <a:off x="0" y="0"/>
            <a:ext cx="12192000" cy="6301242"/>
          </a:xfrm>
          <a:prstGeom prst="rect">
            <a:avLst/>
          </a:prstGeom>
          <a:solidFill>
            <a:srgbClr val="FFFF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4820991" y="-141668"/>
            <a:ext cx="2550017" cy="5386090"/>
          </a:xfrm>
          <a:prstGeom prst="rect">
            <a:avLst/>
          </a:prstGeom>
          <a:noFill/>
        </p:spPr>
        <p:txBody>
          <a:bodyPr wrap="square" rtlCol="0">
            <a:spAutoFit/>
          </a:bodyPr>
          <a:lstStyle/>
          <a:p>
            <a:pPr algn="ctr"/>
            <a:r>
              <a:rPr lang="en-US" altLang="zh-CN" sz="34400"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6</a:t>
            </a:r>
            <a:endParaRPr lang="zh-CN" altLang="en-US" sz="34400" dirty="0">
              <a:solidFill>
                <a:schemeClr val="bg1"/>
              </a:solidFill>
              <a:effectLst>
                <a:outerShdw blurRad="38100" dist="38100" dir="2700000" algn="tl">
                  <a:srgbClr val="000000">
                    <a:alpha val="43137"/>
                  </a:srgbClr>
                </a:outerShdw>
              </a:effectLst>
              <a:latin typeface="Segoe UI Black" panose="020B0A02040204020203" pitchFamily="34" charset="0"/>
              <a:cs typeface="Segoe UI Black" panose="020B0A02040204020203" pitchFamily="34" charset="0"/>
            </a:endParaRPr>
          </a:p>
        </p:txBody>
      </p:sp>
      <p:sp>
        <p:nvSpPr>
          <p:cNvPr id="55" name="矩形 54"/>
          <p:cNvSpPr/>
          <p:nvPr/>
        </p:nvSpPr>
        <p:spPr>
          <a:xfrm>
            <a:off x="0" y="3429000"/>
            <a:ext cx="12192000" cy="287224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3245476" y="3454758"/>
            <a:ext cx="5731099" cy="646331"/>
          </a:xfrm>
          <a:prstGeom prst="rect">
            <a:avLst/>
          </a:prstGeom>
          <a:noFill/>
        </p:spPr>
        <p:txBody>
          <a:bodyPr wrap="square" rtlCol="0">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粉丝经济的四个新思维</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646578" y="4301830"/>
            <a:ext cx="6908714" cy="1631216"/>
          </a:xfrm>
          <a:prstGeom prst="rect">
            <a:avLst/>
          </a:prstGeom>
          <a:noFill/>
        </p:spPr>
        <p:txBody>
          <a:bodyPr wrap="square" rtlCol="0">
            <a:spAutoFit/>
          </a:bodyPr>
          <a:lstStyle/>
          <a:p>
            <a:r>
              <a:rPr lang="zh-CN" altLang="en-US" sz="2000" dirty="0" smtClean="0">
                <a:solidFill>
                  <a:schemeClr val="bg2">
                    <a:lumMod val="10000"/>
                  </a:schemeClr>
                </a:solidFill>
                <a:latin typeface="微软雅黑" panose="020B0503020204020204" pitchFamily="34" charset="-122"/>
                <a:ea typeface="微软雅黑" panose="020B0503020204020204" pitchFamily="34" charset="-122"/>
              </a:rPr>
              <a:t>企业的粉丝经济构建，没有任何可以借鉴的经验和案例，传统的运营管理、客户管理、会员积分、数据分析等将面临新的挑战，因为如今的消费者已经成为社交粉丝，粉丝经济的构建就意味着我们还要有新的思维模式和思考方向，而这些都不拘泥于旧思维的创新尝试和探索。</a:t>
            </a:r>
            <a:endParaRPr lang="zh-CN" altLang="en-US" sz="20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 name="等腰三角形 2"/>
          <p:cNvSpPr/>
          <p:nvPr/>
        </p:nvSpPr>
        <p:spPr>
          <a:xfrm flipV="1">
            <a:off x="5779640" y="6301242"/>
            <a:ext cx="632719" cy="545447"/>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1632264"/>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01</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5519184" cy="584775"/>
          </a:xfrm>
          <a:prstGeom prst="rect">
            <a:avLst/>
          </a:prstGeom>
          <a:noFill/>
        </p:spPr>
        <p:txBody>
          <a:bodyPr wrap="square" rtlCol="0">
            <a:spAutoFit/>
          </a:bodyPr>
          <a:lstStyle/>
          <a:p>
            <a:r>
              <a:rPr lang="en-US" altLang="zh-CN" sz="3200" b="1" dirty="0" smtClean="0">
                <a:solidFill>
                  <a:srgbClr val="00B050"/>
                </a:solidFill>
                <a:latin typeface="微软雅黑" panose="020B0503020204020204" pitchFamily="34" charset="-122"/>
                <a:ea typeface="微软雅黑" panose="020B0503020204020204" pitchFamily="34" charset="-122"/>
              </a:rPr>
              <a:t>Social CRM</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32" name="矩形 31"/>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企业需要</a:t>
            </a:r>
            <a:r>
              <a:rPr lang="zh-CN" altLang="en-US" sz="2800" b="1" dirty="0">
                <a:solidFill>
                  <a:schemeClr val="bg1"/>
                </a:solidFill>
                <a:latin typeface="微软雅黑" panose="020B0503020204020204" pitchFamily="34" charset="-122"/>
                <a:ea typeface="微软雅黑" panose="020B0503020204020204" pitchFamily="34" charset="-122"/>
              </a:rPr>
              <a:t>转变</a:t>
            </a:r>
            <a:r>
              <a:rPr lang="zh-CN" altLang="en-US" sz="2800" b="1" dirty="0" smtClean="0">
                <a:solidFill>
                  <a:schemeClr val="bg1"/>
                </a:solidFill>
                <a:latin typeface="微软雅黑" panose="020B0503020204020204" pitchFamily="34" charset="-122"/>
                <a:ea typeface="微软雅黑" panose="020B0503020204020204" pitchFamily="34" charset="-122"/>
              </a:rPr>
              <a:t>为消费者的企业，使品牌通过多种渠道连接消费者</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3" name="等腰三角形 32"/>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069145" y="862685"/>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31" name="矩形 30"/>
          <p:cNvSpPr/>
          <p:nvPr/>
        </p:nvSpPr>
        <p:spPr>
          <a:xfrm>
            <a:off x="1221545" y="930840"/>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b="1" dirty="0">
                <a:solidFill>
                  <a:schemeClr val="tx1"/>
                </a:solidFill>
                <a:latin typeface="微软雅黑" panose="020B0503020204020204" pitchFamily="34" charset="-122"/>
                <a:ea typeface="微软雅黑" panose="020B0503020204020204" pitchFamily="34" charset="-122"/>
              </a:rPr>
              <a:t>Social </a:t>
            </a:r>
            <a:r>
              <a:rPr lang="en-US" altLang="zh-CN" sz="2800" b="1" dirty="0" smtClean="0">
                <a:solidFill>
                  <a:schemeClr val="tx1"/>
                </a:solidFill>
                <a:latin typeface="微软雅黑" panose="020B0503020204020204" pitchFamily="34" charset="-122"/>
                <a:ea typeface="微软雅黑" panose="020B0503020204020204" pitchFamily="34" charset="-122"/>
              </a:rPr>
              <a:t>CRM </a:t>
            </a:r>
            <a:r>
              <a:rPr lang="zh-CN" altLang="en-US" sz="2800" b="1" dirty="0">
                <a:solidFill>
                  <a:schemeClr val="tx1"/>
                </a:solidFill>
                <a:latin typeface="微软雅黑" panose="020B0503020204020204" pitchFamily="34" charset="-122"/>
                <a:ea typeface="微软雅黑" panose="020B0503020204020204" pitchFamily="34" charset="-122"/>
              </a:rPr>
              <a:t>突破</a:t>
            </a:r>
            <a:r>
              <a:rPr lang="zh-CN" altLang="en-US" sz="2800" b="1" dirty="0" smtClean="0">
                <a:solidFill>
                  <a:schemeClr val="tx1"/>
                </a:solidFill>
                <a:latin typeface="微软雅黑" panose="020B0503020204020204" pitchFamily="34" charset="-122"/>
                <a:ea typeface="微软雅黑" panose="020B0503020204020204" pitchFamily="34" charset="-122"/>
              </a:rPr>
              <a:t>了传统</a:t>
            </a:r>
            <a:r>
              <a:rPr lang="en-US" altLang="zh-CN" sz="2800" b="1" dirty="0" smtClean="0">
                <a:solidFill>
                  <a:schemeClr val="tx1"/>
                </a:solidFill>
                <a:latin typeface="微软雅黑" panose="020B0503020204020204" pitchFamily="34" charset="-122"/>
                <a:ea typeface="微软雅黑" panose="020B0503020204020204" pitchFamily="34" charset="-122"/>
              </a:rPr>
              <a:t>CRM</a:t>
            </a:r>
            <a:r>
              <a:rPr lang="zh-CN" altLang="en-US" sz="2800" b="1" dirty="0" smtClean="0">
                <a:solidFill>
                  <a:schemeClr val="tx1"/>
                </a:solidFill>
                <a:latin typeface="微软雅黑" panose="020B0503020204020204" pitchFamily="34" charset="-122"/>
                <a:ea typeface="微软雅黑" panose="020B0503020204020204" pitchFamily="34" charset="-122"/>
              </a:rPr>
              <a:t>的以客户为中心的概念</a:t>
            </a:r>
            <a:endParaRPr lang="en-US" altLang="zh-CN" sz="2800" b="1" dirty="0">
              <a:solidFill>
                <a:schemeClr val="tx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5337463" y="1600204"/>
            <a:ext cx="1517073" cy="1517073"/>
            <a:chOff x="1925781" y="2601747"/>
            <a:chExt cx="1981200" cy="1981200"/>
          </a:xfrm>
        </p:grpSpPr>
        <p:sp>
          <p:nvSpPr>
            <p:cNvPr id="9" name="椭圆 8"/>
            <p:cNvSpPr/>
            <p:nvPr/>
          </p:nvSpPr>
          <p:spPr>
            <a:xfrm>
              <a:off x="1925781" y="2601747"/>
              <a:ext cx="1981200" cy="19812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Picture 10" descr="C:\Users\Justin\Desktop\_Work_in_Progress\_MS\1407\guy.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1110" y="2985967"/>
              <a:ext cx="1030541" cy="1212759"/>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文本框 10"/>
          <p:cNvSpPr txBox="1"/>
          <p:nvPr/>
        </p:nvSpPr>
        <p:spPr>
          <a:xfrm>
            <a:off x="5105399" y="3196198"/>
            <a:ext cx="1981200" cy="400110"/>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以客户为中心</a:t>
            </a:r>
          </a:p>
        </p:txBody>
      </p:sp>
      <p:grpSp>
        <p:nvGrpSpPr>
          <p:cNvPr id="14" name="组合 13"/>
          <p:cNvGrpSpPr/>
          <p:nvPr/>
        </p:nvGrpSpPr>
        <p:grpSpPr>
          <a:xfrm>
            <a:off x="2656374" y="4247903"/>
            <a:ext cx="6879251" cy="984827"/>
            <a:chOff x="2590801" y="4447309"/>
            <a:chExt cx="6879251" cy="984827"/>
          </a:xfrm>
          <a:solidFill>
            <a:srgbClr val="00B050"/>
          </a:solidFill>
        </p:grpSpPr>
        <p:sp>
          <p:nvSpPr>
            <p:cNvPr id="13" name="椭圆 12"/>
            <p:cNvSpPr/>
            <p:nvPr/>
          </p:nvSpPr>
          <p:spPr>
            <a:xfrm>
              <a:off x="2590801" y="4447309"/>
              <a:ext cx="984827" cy="98482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555609" y="4447309"/>
              <a:ext cx="984827" cy="98482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6520417" y="4447309"/>
              <a:ext cx="984827" cy="98482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8485225" y="4447309"/>
              <a:ext cx="984827" cy="98482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53"/>
          <p:cNvSpPr txBox="1"/>
          <p:nvPr/>
        </p:nvSpPr>
        <p:spPr>
          <a:xfrm>
            <a:off x="2158187" y="5378727"/>
            <a:ext cx="1981200" cy="36933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以粉丝为驱动</a:t>
            </a:r>
          </a:p>
        </p:txBody>
      </p:sp>
      <p:sp>
        <p:nvSpPr>
          <p:cNvPr id="55" name="文本框 54"/>
          <p:cNvSpPr txBox="1"/>
          <p:nvPr/>
        </p:nvSpPr>
        <p:spPr>
          <a:xfrm>
            <a:off x="4124178" y="5377412"/>
            <a:ext cx="1981200" cy="36933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以社群为中心</a:t>
            </a:r>
            <a:endParaRPr lang="zh-CN" altLang="en-US" dirty="0">
              <a:latin typeface="微软雅黑" panose="020B0503020204020204" pitchFamily="34" charset="-122"/>
              <a:ea typeface="微软雅黑" panose="020B0503020204020204" pitchFamily="34" charset="-122"/>
            </a:endParaRPr>
          </a:p>
        </p:txBody>
      </p:sp>
      <p:sp>
        <p:nvSpPr>
          <p:cNvPr id="56" name="文本框 55"/>
          <p:cNvSpPr txBox="1"/>
          <p:nvPr/>
        </p:nvSpPr>
        <p:spPr>
          <a:xfrm>
            <a:off x="6090169" y="5351017"/>
            <a:ext cx="1981200" cy="646331"/>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以信任关系</a:t>
            </a:r>
            <a:endParaRPr lang="en-US" altLang="zh-CN" dirty="0">
              <a:latin typeface="微软雅黑" panose="020B0503020204020204" pitchFamily="34" charset="-122"/>
              <a:ea typeface="微软雅黑" panose="020B0503020204020204" pitchFamily="34" charset="-122"/>
            </a:endParaRPr>
          </a:p>
          <a:p>
            <a:pPr algn="ctr"/>
            <a:r>
              <a:rPr lang="zh-CN" altLang="en-US" dirty="0">
                <a:latin typeface="微软雅黑" panose="020B0503020204020204" pitchFamily="34" charset="-122"/>
                <a:ea typeface="微软雅黑" panose="020B0503020204020204" pitchFamily="34" charset="-122"/>
              </a:rPr>
              <a:t>为核心</a:t>
            </a:r>
          </a:p>
        </p:txBody>
      </p:sp>
      <p:sp>
        <p:nvSpPr>
          <p:cNvPr id="57" name="文本框 56"/>
          <p:cNvSpPr txBox="1"/>
          <p:nvPr/>
        </p:nvSpPr>
        <p:spPr>
          <a:xfrm>
            <a:off x="8056160" y="5378727"/>
            <a:ext cx="1981200" cy="646331"/>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以参与和互动为主要手段</a:t>
            </a:r>
            <a:endParaRPr lang="zh-CN" altLang="en-US" dirty="0">
              <a:latin typeface="微软雅黑" panose="020B0503020204020204" pitchFamily="34" charset="-122"/>
              <a:ea typeface="微软雅黑" panose="020B0503020204020204" pitchFamily="34" charset="-122"/>
            </a:endParaRPr>
          </a:p>
        </p:txBody>
      </p:sp>
      <p:grpSp>
        <p:nvGrpSpPr>
          <p:cNvPr id="58" name="Group 78"/>
          <p:cNvGrpSpPr/>
          <p:nvPr/>
        </p:nvGrpSpPr>
        <p:grpSpPr>
          <a:xfrm>
            <a:off x="2785081" y="4459415"/>
            <a:ext cx="727411" cy="588535"/>
            <a:chOff x="7113018" y="2522053"/>
            <a:chExt cx="637413" cy="515719"/>
          </a:xfrm>
        </p:grpSpPr>
        <p:sp>
          <p:nvSpPr>
            <p:cNvPr id="59" name="Freeform 8"/>
            <p:cNvSpPr>
              <a:spLocks noEditPoints="1"/>
            </p:cNvSpPr>
            <p:nvPr/>
          </p:nvSpPr>
          <p:spPr bwMode="auto">
            <a:xfrm>
              <a:off x="7113018" y="2522053"/>
              <a:ext cx="191627" cy="515719"/>
            </a:xfrm>
            <a:custGeom>
              <a:avLst/>
              <a:gdLst>
                <a:gd name="T0" fmla="*/ 56 w 117"/>
                <a:gd name="T1" fmla="*/ 0 h 292"/>
                <a:gd name="T2" fmla="*/ 82 w 117"/>
                <a:gd name="T3" fmla="*/ 25 h 292"/>
                <a:gd name="T4" fmla="*/ 57 w 117"/>
                <a:gd name="T5" fmla="*/ 51 h 292"/>
                <a:gd name="T6" fmla="*/ 31 w 117"/>
                <a:gd name="T7" fmla="*/ 26 h 292"/>
                <a:gd name="T8" fmla="*/ 56 w 117"/>
                <a:gd name="T9" fmla="*/ 0 h 292"/>
                <a:gd name="T10" fmla="*/ 97 w 117"/>
                <a:gd name="T11" fmla="*/ 181 h 292"/>
                <a:gd name="T12" fmla="*/ 116 w 117"/>
                <a:gd name="T13" fmla="*/ 159 h 292"/>
                <a:gd name="T14" fmla="*/ 115 w 117"/>
                <a:gd name="T15" fmla="*/ 88 h 292"/>
                <a:gd name="T16" fmla="*/ 85 w 117"/>
                <a:gd name="T17" fmla="*/ 59 h 292"/>
                <a:gd name="T18" fmla="*/ 57 w 117"/>
                <a:gd name="T19" fmla="*/ 59 h 292"/>
                <a:gd name="T20" fmla="*/ 30 w 117"/>
                <a:gd name="T21" fmla="*/ 60 h 292"/>
                <a:gd name="T22" fmla="*/ 1 w 117"/>
                <a:gd name="T23" fmla="*/ 90 h 292"/>
                <a:gd name="T24" fmla="*/ 2 w 117"/>
                <a:gd name="T25" fmla="*/ 161 h 292"/>
                <a:gd name="T26" fmla="*/ 22 w 117"/>
                <a:gd name="T27" fmla="*/ 183 h 292"/>
                <a:gd name="T28" fmla="*/ 35 w 117"/>
                <a:gd name="T29" fmla="*/ 292 h 292"/>
                <a:gd name="T30" fmla="*/ 89 w 117"/>
                <a:gd name="T31" fmla="*/ 291 h 292"/>
                <a:gd name="T32" fmla="*/ 97 w 117"/>
                <a:gd name="T33" fmla="*/ 18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292">
                  <a:moveTo>
                    <a:pt x="56" y="0"/>
                  </a:moveTo>
                  <a:cubicBezTo>
                    <a:pt x="70" y="0"/>
                    <a:pt x="82" y="11"/>
                    <a:pt x="82" y="25"/>
                  </a:cubicBezTo>
                  <a:cubicBezTo>
                    <a:pt x="82" y="39"/>
                    <a:pt x="71" y="51"/>
                    <a:pt x="57" y="51"/>
                  </a:cubicBezTo>
                  <a:cubicBezTo>
                    <a:pt x="43" y="51"/>
                    <a:pt x="31" y="40"/>
                    <a:pt x="31" y="26"/>
                  </a:cubicBezTo>
                  <a:cubicBezTo>
                    <a:pt x="31" y="12"/>
                    <a:pt x="42" y="0"/>
                    <a:pt x="56" y="0"/>
                  </a:cubicBezTo>
                  <a:close/>
                  <a:moveTo>
                    <a:pt x="97" y="181"/>
                  </a:moveTo>
                  <a:cubicBezTo>
                    <a:pt x="97" y="181"/>
                    <a:pt x="117" y="179"/>
                    <a:pt x="116" y="159"/>
                  </a:cubicBezTo>
                  <a:cubicBezTo>
                    <a:pt x="115" y="88"/>
                    <a:pt x="115" y="88"/>
                    <a:pt x="115" y="88"/>
                  </a:cubicBezTo>
                  <a:cubicBezTo>
                    <a:pt x="115" y="75"/>
                    <a:pt x="106" y="58"/>
                    <a:pt x="85" y="59"/>
                  </a:cubicBezTo>
                  <a:cubicBezTo>
                    <a:pt x="57" y="59"/>
                    <a:pt x="57" y="59"/>
                    <a:pt x="57" y="59"/>
                  </a:cubicBezTo>
                  <a:cubicBezTo>
                    <a:pt x="30" y="60"/>
                    <a:pt x="30" y="60"/>
                    <a:pt x="30" y="60"/>
                  </a:cubicBezTo>
                  <a:cubicBezTo>
                    <a:pt x="9" y="60"/>
                    <a:pt x="0" y="77"/>
                    <a:pt x="1" y="90"/>
                  </a:cubicBezTo>
                  <a:cubicBezTo>
                    <a:pt x="2" y="161"/>
                    <a:pt x="2" y="161"/>
                    <a:pt x="2" y="161"/>
                  </a:cubicBezTo>
                  <a:cubicBezTo>
                    <a:pt x="3" y="182"/>
                    <a:pt x="22" y="183"/>
                    <a:pt x="22" y="183"/>
                  </a:cubicBezTo>
                  <a:cubicBezTo>
                    <a:pt x="35" y="292"/>
                    <a:pt x="35" y="292"/>
                    <a:pt x="35" y="292"/>
                  </a:cubicBezTo>
                  <a:cubicBezTo>
                    <a:pt x="89" y="291"/>
                    <a:pt x="89" y="291"/>
                    <a:pt x="89" y="291"/>
                  </a:cubicBezTo>
                  <a:lnTo>
                    <a:pt x="97" y="181"/>
                  </a:lnTo>
                  <a:close/>
                </a:path>
              </a:pathLst>
            </a:custGeom>
            <a:solidFill>
              <a:srgbClr val="FFFFFF"/>
            </a:solidFill>
            <a:ln>
              <a:noFill/>
            </a:ln>
            <a:extLst/>
          </p:spPr>
          <p:txBody>
            <a:bodyPr vert="horz" wrap="square" lIns="93260" tIns="46630" rIns="93260" bIns="46630" numCol="1" anchor="t" anchorCtr="0" compatLnSpc="1">
              <a:prstTxWarp prst="textNoShape">
                <a:avLst/>
              </a:prstTxWarp>
            </a:bodyPr>
            <a:lstStyle/>
            <a:p>
              <a:pPr algn="ctr"/>
              <a:endParaRPr lang="en-US">
                <a:solidFill>
                  <a:srgbClr val="505050"/>
                </a:solidFill>
              </a:endParaRPr>
            </a:p>
          </p:txBody>
        </p:sp>
        <p:sp>
          <p:nvSpPr>
            <p:cNvPr id="60" name="Freeform 8"/>
            <p:cNvSpPr>
              <a:spLocks noEditPoints="1"/>
            </p:cNvSpPr>
            <p:nvPr/>
          </p:nvSpPr>
          <p:spPr bwMode="auto">
            <a:xfrm>
              <a:off x="7335911" y="2522053"/>
              <a:ext cx="191627" cy="515719"/>
            </a:xfrm>
            <a:custGeom>
              <a:avLst/>
              <a:gdLst>
                <a:gd name="T0" fmla="*/ 56 w 117"/>
                <a:gd name="T1" fmla="*/ 0 h 292"/>
                <a:gd name="T2" fmla="*/ 82 w 117"/>
                <a:gd name="T3" fmla="*/ 25 h 292"/>
                <a:gd name="T4" fmla="*/ 57 w 117"/>
                <a:gd name="T5" fmla="*/ 51 h 292"/>
                <a:gd name="T6" fmla="*/ 31 w 117"/>
                <a:gd name="T7" fmla="*/ 26 h 292"/>
                <a:gd name="T8" fmla="*/ 56 w 117"/>
                <a:gd name="T9" fmla="*/ 0 h 292"/>
                <a:gd name="T10" fmla="*/ 97 w 117"/>
                <a:gd name="T11" fmla="*/ 181 h 292"/>
                <a:gd name="T12" fmla="*/ 116 w 117"/>
                <a:gd name="T13" fmla="*/ 159 h 292"/>
                <a:gd name="T14" fmla="*/ 115 w 117"/>
                <a:gd name="T15" fmla="*/ 88 h 292"/>
                <a:gd name="T16" fmla="*/ 85 w 117"/>
                <a:gd name="T17" fmla="*/ 59 h 292"/>
                <a:gd name="T18" fmla="*/ 57 w 117"/>
                <a:gd name="T19" fmla="*/ 59 h 292"/>
                <a:gd name="T20" fmla="*/ 30 w 117"/>
                <a:gd name="T21" fmla="*/ 60 h 292"/>
                <a:gd name="T22" fmla="*/ 1 w 117"/>
                <a:gd name="T23" fmla="*/ 90 h 292"/>
                <a:gd name="T24" fmla="*/ 2 w 117"/>
                <a:gd name="T25" fmla="*/ 161 h 292"/>
                <a:gd name="T26" fmla="*/ 22 w 117"/>
                <a:gd name="T27" fmla="*/ 183 h 292"/>
                <a:gd name="T28" fmla="*/ 35 w 117"/>
                <a:gd name="T29" fmla="*/ 292 h 292"/>
                <a:gd name="T30" fmla="*/ 89 w 117"/>
                <a:gd name="T31" fmla="*/ 291 h 292"/>
                <a:gd name="T32" fmla="*/ 97 w 117"/>
                <a:gd name="T33" fmla="*/ 18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292">
                  <a:moveTo>
                    <a:pt x="56" y="0"/>
                  </a:moveTo>
                  <a:cubicBezTo>
                    <a:pt x="70" y="0"/>
                    <a:pt x="82" y="11"/>
                    <a:pt x="82" y="25"/>
                  </a:cubicBezTo>
                  <a:cubicBezTo>
                    <a:pt x="82" y="39"/>
                    <a:pt x="71" y="51"/>
                    <a:pt x="57" y="51"/>
                  </a:cubicBezTo>
                  <a:cubicBezTo>
                    <a:pt x="43" y="51"/>
                    <a:pt x="31" y="40"/>
                    <a:pt x="31" y="26"/>
                  </a:cubicBezTo>
                  <a:cubicBezTo>
                    <a:pt x="31" y="12"/>
                    <a:pt x="42" y="0"/>
                    <a:pt x="56" y="0"/>
                  </a:cubicBezTo>
                  <a:close/>
                  <a:moveTo>
                    <a:pt x="97" y="181"/>
                  </a:moveTo>
                  <a:cubicBezTo>
                    <a:pt x="97" y="181"/>
                    <a:pt x="117" y="179"/>
                    <a:pt x="116" y="159"/>
                  </a:cubicBezTo>
                  <a:cubicBezTo>
                    <a:pt x="115" y="88"/>
                    <a:pt x="115" y="88"/>
                    <a:pt x="115" y="88"/>
                  </a:cubicBezTo>
                  <a:cubicBezTo>
                    <a:pt x="115" y="75"/>
                    <a:pt x="106" y="58"/>
                    <a:pt x="85" y="59"/>
                  </a:cubicBezTo>
                  <a:cubicBezTo>
                    <a:pt x="57" y="59"/>
                    <a:pt x="57" y="59"/>
                    <a:pt x="57" y="59"/>
                  </a:cubicBezTo>
                  <a:cubicBezTo>
                    <a:pt x="30" y="60"/>
                    <a:pt x="30" y="60"/>
                    <a:pt x="30" y="60"/>
                  </a:cubicBezTo>
                  <a:cubicBezTo>
                    <a:pt x="9" y="60"/>
                    <a:pt x="0" y="77"/>
                    <a:pt x="1" y="90"/>
                  </a:cubicBezTo>
                  <a:cubicBezTo>
                    <a:pt x="2" y="161"/>
                    <a:pt x="2" y="161"/>
                    <a:pt x="2" y="161"/>
                  </a:cubicBezTo>
                  <a:cubicBezTo>
                    <a:pt x="3" y="182"/>
                    <a:pt x="22" y="183"/>
                    <a:pt x="22" y="183"/>
                  </a:cubicBezTo>
                  <a:cubicBezTo>
                    <a:pt x="35" y="292"/>
                    <a:pt x="35" y="292"/>
                    <a:pt x="35" y="292"/>
                  </a:cubicBezTo>
                  <a:cubicBezTo>
                    <a:pt x="89" y="291"/>
                    <a:pt x="89" y="291"/>
                    <a:pt x="89" y="291"/>
                  </a:cubicBezTo>
                  <a:lnTo>
                    <a:pt x="97" y="181"/>
                  </a:lnTo>
                  <a:close/>
                </a:path>
              </a:pathLst>
            </a:custGeom>
            <a:solidFill>
              <a:srgbClr val="FFFFFF"/>
            </a:solidFill>
            <a:ln>
              <a:noFill/>
            </a:ln>
            <a:extLst/>
          </p:spPr>
          <p:txBody>
            <a:bodyPr vert="horz" wrap="square" lIns="93260" tIns="46630" rIns="93260" bIns="46630" numCol="1" anchor="t" anchorCtr="0" compatLnSpc="1">
              <a:prstTxWarp prst="textNoShape">
                <a:avLst/>
              </a:prstTxWarp>
            </a:bodyPr>
            <a:lstStyle/>
            <a:p>
              <a:pPr algn="ctr"/>
              <a:endParaRPr lang="en-US">
                <a:solidFill>
                  <a:srgbClr val="505050"/>
                </a:solidFill>
              </a:endParaRPr>
            </a:p>
          </p:txBody>
        </p:sp>
        <p:sp>
          <p:nvSpPr>
            <p:cNvPr id="61" name="Freeform 8"/>
            <p:cNvSpPr>
              <a:spLocks noEditPoints="1"/>
            </p:cNvSpPr>
            <p:nvPr/>
          </p:nvSpPr>
          <p:spPr bwMode="auto">
            <a:xfrm>
              <a:off x="7558804" y="2522053"/>
              <a:ext cx="191627" cy="515719"/>
            </a:xfrm>
            <a:custGeom>
              <a:avLst/>
              <a:gdLst>
                <a:gd name="T0" fmla="*/ 56 w 117"/>
                <a:gd name="T1" fmla="*/ 0 h 292"/>
                <a:gd name="T2" fmla="*/ 82 w 117"/>
                <a:gd name="T3" fmla="*/ 25 h 292"/>
                <a:gd name="T4" fmla="*/ 57 w 117"/>
                <a:gd name="T5" fmla="*/ 51 h 292"/>
                <a:gd name="T6" fmla="*/ 31 w 117"/>
                <a:gd name="T7" fmla="*/ 26 h 292"/>
                <a:gd name="T8" fmla="*/ 56 w 117"/>
                <a:gd name="T9" fmla="*/ 0 h 292"/>
                <a:gd name="T10" fmla="*/ 97 w 117"/>
                <a:gd name="T11" fmla="*/ 181 h 292"/>
                <a:gd name="T12" fmla="*/ 116 w 117"/>
                <a:gd name="T13" fmla="*/ 159 h 292"/>
                <a:gd name="T14" fmla="*/ 115 w 117"/>
                <a:gd name="T15" fmla="*/ 88 h 292"/>
                <a:gd name="T16" fmla="*/ 85 w 117"/>
                <a:gd name="T17" fmla="*/ 59 h 292"/>
                <a:gd name="T18" fmla="*/ 57 w 117"/>
                <a:gd name="T19" fmla="*/ 59 h 292"/>
                <a:gd name="T20" fmla="*/ 30 w 117"/>
                <a:gd name="T21" fmla="*/ 60 h 292"/>
                <a:gd name="T22" fmla="*/ 1 w 117"/>
                <a:gd name="T23" fmla="*/ 90 h 292"/>
                <a:gd name="T24" fmla="*/ 2 w 117"/>
                <a:gd name="T25" fmla="*/ 161 h 292"/>
                <a:gd name="T26" fmla="*/ 22 w 117"/>
                <a:gd name="T27" fmla="*/ 183 h 292"/>
                <a:gd name="T28" fmla="*/ 35 w 117"/>
                <a:gd name="T29" fmla="*/ 292 h 292"/>
                <a:gd name="T30" fmla="*/ 89 w 117"/>
                <a:gd name="T31" fmla="*/ 291 h 292"/>
                <a:gd name="T32" fmla="*/ 97 w 117"/>
                <a:gd name="T33" fmla="*/ 18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292">
                  <a:moveTo>
                    <a:pt x="56" y="0"/>
                  </a:moveTo>
                  <a:cubicBezTo>
                    <a:pt x="70" y="0"/>
                    <a:pt x="82" y="11"/>
                    <a:pt x="82" y="25"/>
                  </a:cubicBezTo>
                  <a:cubicBezTo>
                    <a:pt x="82" y="39"/>
                    <a:pt x="71" y="51"/>
                    <a:pt x="57" y="51"/>
                  </a:cubicBezTo>
                  <a:cubicBezTo>
                    <a:pt x="43" y="51"/>
                    <a:pt x="31" y="40"/>
                    <a:pt x="31" y="26"/>
                  </a:cubicBezTo>
                  <a:cubicBezTo>
                    <a:pt x="31" y="12"/>
                    <a:pt x="42" y="0"/>
                    <a:pt x="56" y="0"/>
                  </a:cubicBezTo>
                  <a:close/>
                  <a:moveTo>
                    <a:pt x="97" y="181"/>
                  </a:moveTo>
                  <a:cubicBezTo>
                    <a:pt x="97" y="181"/>
                    <a:pt x="117" y="179"/>
                    <a:pt x="116" y="159"/>
                  </a:cubicBezTo>
                  <a:cubicBezTo>
                    <a:pt x="115" y="88"/>
                    <a:pt x="115" y="88"/>
                    <a:pt x="115" y="88"/>
                  </a:cubicBezTo>
                  <a:cubicBezTo>
                    <a:pt x="115" y="75"/>
                    <a:pt x="106" y="58"/>
                    <a:pt x="85" y="59"/>
                  </a:cubicBezTo>
                  <a:cubicBezTo>
                    <a:pt x="57" y="59"/>
                    <a:pt x="57" y="59"/>
                    <a:pt x="57" y="59"/>
                  </a:cubicBezTo>
                  <a:cubicBezTo>
                    <a:pt x="30" y="60"/>
                    <a:pt x="30" y="60"/>
                    <a:pt x="30" y="60"/>
                  </a:cubicBezTo>
                  <a:cubicBezTo>
                    <a:pt x="9" y="60"/>
                    <a:pt x="0" y="77"/>
                    <a:pt x="1" y="90"/>
                  </a:cubicBezTo>
                  <a:cubicBezTo>
                    <a:pt x="2" y="161"/>
                    <a:pt x="2" y="161"/>
                    <a:pt x="2" y="161"/>
                  </a:cubicBezTo>
                  <a:cubicBezTo>
                    <a:pt x="3" y="182"/>
                    <a:pt x="22" y="183"/>
                    <a:pt x="22" y="183"/>
                  </a:cubicBezTo>
                  <a:cubicBezTo>
                    <a:pt x="35" y="292"/>
                    <a:pt x="35" y="292"/>
                    <a:pt x="35" y="292"/>
                  </a:cubicBezTo>
                  <a:cubicBezTo>
                    <a:pt x="89" y="291"/>
                    <a:pt x="89" y="291"/>
                    <a:pt x="89" y="291"/>
                  </a:cubicBezTo>
                  <a:lnTo>
                    <a:pt x="97" y="181"/>
                  </a:lnTo>
                  <a:close/>
                </a:path>
              </a:pathLst>
            </a:custGeom>
            <a:solidFill>
              <a:srgbClr val="FFFFFF"/>
            </a:solidFill>
            <a:ln>
              <a:noFill/>
            </a:ln>
            <a:extLst/>
          </p:spPr>
          <p:txBody>
            <a:bodyPr vert="horz" wrap="square" lIns="93260" tIns="46630" rIns="93260" bIns="46630" numCol="1" anchor="t" anchorCtr="0" compatLnSpc="1">
              <a:prstTxWarp prst="textNoShape">
                <a:avLst/>
              </a:prstTxWarp>
            </a:bodyPr>
            <a:lstStyle/>
            <a:p>
              <a:pPr algn="ctr"/>
              <a:endParaRPr lang="en-US">
                <a:solidFill>
                  <a:srgbClr val="505050"/>
                </a:solidFill>
              </a:endParaRPr>
            </a:p>
          </p:txBody>
        </p:sp>
      </p:grpSp>
      <p:pic>
        <p:nvPicPr>
          <p:cNvPr id="64" name="Picture 2" descr="\\MAGNUM\Projects\Microsoft\Cloud Power FY12\Design\Icons\PNGs\Cloud_on_your_terms.png"/>
          <p:cNvPicPr>
            <a:picLocks noChangeAspect="1" noChangeArrowheads="1"/>
          </p:cNvPicPr>
          <p:nvPr/>
        </p:nvPicPr>
        <p:blipFill rotWithShape="1">
          <a:blip r:embed="rId3" cstate="email">
            <a:lum bright="100000"/>
            <a:extLst>
              <a:ext uri="{28A0092B-C50C-407E-A947-70E740481C1C}">
                <a14:useLocalDpi xmlns:a14="http://schemas.microsoft.com/office/drawing/2010/main"/>
              </a:ext>
            </a:extLst>
          </a:blip>
          <a:srcRect/>
          <a:stretch/>
        </p:blipFill>
        <p:spPr bwMode="auto">
          <a:xfrm>
            <a:off x="4564779" y="4419739"/>
            <a:ext cx="1097631" cy="640709"/>
          </a:xfrm>
          <a:prstGeom prst="rect">
            <a:avLst/>
          </a:prstGeom>
          <a:noFill/>
          <a:ln>
            <a:noFill/>
          </a:ln>
        </p:spPr>
      </p:pic>
      <p:pic>
        <p:nvPicPr>
          <p:cNvPr id="65" name="Picture 7" descr="\\MAGNUM\Projects\Microsoft\Cloud Power FY12\Design\Icons\PNGs\Pooled.png"/>
          <p:cNvPicPr>
            <a:picLocks noChangeAspect="1" noChangeArrowheads="1"/>
          </p:cNvPicPr>
          <p:nvPr/>
        </p:nvPicPr>
        <p:blipFill>
          <a:blip r:embed="rId4" cstate="print">
            <a:lum bright="100000"/>
            <a:extLst>
              <a:ext uri="{28A0092B-C50C-407E-A947-70E740481C1C}">
                <a14:useLocalDpi xmlns:a14="http://schemas.microsoft.com/office/drawing/2010/main" val="0"/>
              </a:ext>
            </a:extLst>
          </a:blip>
          <a:stretch>
            <a:fillRect/>
          </a:stretch>
        </p:blipFill>
        <p:spPr bwMode="auto">
          <a:xfrm>
            <a:off x="6524821" y="4234147"/>
            <a:ext cx="1123556" cy="1123264"/>
          </a:xfrm>
          <a:prstGeom prst="rect">
            <a:avLst/>
          </a:prstGeom>
          <a:noFill/>
        </p:spPr>
      </p:pic>
      <p:sp>
        <p:nvSpPr>
          <p:cNvPr id="66" name="Oval 2"/>
          <p:cNvSpPr>
            <a:spLocks noChangeAspect="1"/>
          </p:cNvSpPr>
          <p:nvPr/>
        </p:nvSpPr>
        <p:spPr bwMode="auto">
          <a:xfrm>
            <a:off x="8598693" y="4300017"/>
            <a:ext cx="889035" cy="907329"/>
          </a:xfrm>
          <a:custGeom>
            <a:avLst/>
            <a:gdLst/>
            <a:ahLst/>
            <a:cxnLst/>
            <a:rect l="l" t="t" r="r" b="b"/>
            <a:pathLst>
              <a:path w="6400801" h="6400800">
                <a:moveTo>
                  <a:pt x="2938779" y="4069139"/>
                </a:moveTo>
                <a:cubicBezTo>
                  <a:pt x="2956231" y="4067140"/>
                  <a:pt x="2974014" y="4067638"/>
                  <a:pt x="2991556" y="4070755"/>
                </a:cubicBezTo>
                <a:cubicBezTo>
                  <a:pt x="3014946" y="4074909"/>
                  <a:pt x="3037908" y="4083720"/>
                  <a:pt x="3059084" y="4097472"/>
                </a:cubicBezTo>
                <a:cubicBezTo>
                  <a:pt x="3143792" y="4152481"/>
                  <a:pt x="3167866" y="4265744"/>
                  <a:pt x="3112857" y="4350451"/>
                </a:cubicBezTo>
                <a:lnTo>
                  <a:pt x="2988352" y="4542172"/>
                </a:lnTo>
                <a:cubicBezTo>
                  <a:pt x="2933343" y="4626878"/>
                  <a:pt x="2820081" y="4650954"/>
                  <a:pt x="2735373" y="4595945"/>
                </a:cubicBezTo>
                <a:cubicBezTo>
                  <a:pt x="2650665" y="4540935"/>
                  <a:pt x="2626590" y="4427672"/>
                  <a:pt x="2681600" y="4342965"/>
                </a:cubicBezTo>
                <a:lnTo>
                  <a:pt x="2806105" y="4151244"/>
                </a:lnTo>
                <a:cubicBezTo>
                  <a:pt x="2837048" y="4103596"/>
                  <a:pt x="2886422" y="4075134"/>
                  <a:pt x="2938779" y="4069139"/>
                </a:cubicBezTo>
                <a:close/>
                <a:moveTo>
                  <a:pt x="5599195" y="3955694"/>
                </a:moveTo>
                <a:lnTo>
                  <a:pt x="6310324" y="3955694"/>
                </a:lnTo>
                <a:cubicBezTo>
                  <a:pt x="5971594" y="5358821"/>
                  <a:pt x="4707682" y="6400800"/>
                  <a:pt x="3200402" y="6400800"/>
                </a:cubicBezTo>
                <a:cubicBezTo>
                  <a:pt x="1795855" y="6400800"/>
                  <a:pt x="602631" y="5496018"/>
                  <a:pt x="174768" y="4236478"/>
                </a:cubicBezTo>
                <a:lnTo>
                  <a:pt x="911006" y="4236478"/>
                </a:lnTo>
                <a:cubicBezTo>
                  <a:pt x="1303909" y="5108844"/>
                  <a:pt x="2181368" y="5715000"/>
                  <a:pt x="3200402" y="5715000"/>
                </a:cubicBezTo>
                <a:cubicBezTo>
                  <a:pt x="4325971" y="5715000"/>
                  <a:pt x="5278816" y="4975478"/>
                  <a:pt x="5599195" y="3955694"/>
                </a:cubicBezTo>
                <a:close/>
                <a:moveTo>
                  <a:pt x="1486918" y="3748003"/>
                </a:moveTo>
                <a:cubicBezTo>
                  <a:pt x="1504370" y="3746005"/>
                  <a:pt x="1522154" y="3746503"/>
                  <a:pt x="1539696" y="3749619"/>
                </a:cubicBezTo>
                <a:cubicBezTo>
                  <a:pt x="1563086" y="3753774"/>
                  <a:pt x="1586048" y="3762584"/>
                  <a:pt x="1607224" y="3776337"/>
                </a:cubicBezTo>
                <a:cubicBezTo>
                  <a:pt x="1691932" y="3831346"/>
                  <a:pt x="1716006" y="3944609"/>
                  <a:pt x="1660997" y="4029316"/>
                </a:cubicBezTo>
                <a:lnTo>
                  <a:pt x="1536492" y="4221036"/>
                </a:lnTo>
                <a:cubicBezTo>
                  <a:pt x="1481483" y="4305744"/>
                  <a:pt x="1368220" y="4329819"/>
                  <a:pt x="1283513" y="4274809"/>
                </a:cubicBezTo>
                <a:cubicBezTo>
                  <a:pt x="1198805" y="4219799"/>
                  <a:pt x="1174730" y="4106537"/>
                  <a:pt x="1229740" y="4021829"/>
                </a:cubicBezTo>
                <a:lnTo>
                  <a:pt x="1354245" y="3830109"/>
                </a:lnTo>
                <a:cubicBezTo>
                  <a:pt x="1385188" y="3782461"/>
                  <a:pt x="1434563" y="3753997"/>
                  <a:pt x="1486918" y="3748003"/>
                </a:cubicBezTo>
                <a:close/>
                <a:moveTo>
                  <a:pt x="2583225" y="3741166"/>
                </a:moveTo>
                <a:cubicBezTo>
                  <a:pt x="2600677" y="3739167"/>
                  <a:pt x="2618461" y="3739666"/>
                  <a:pt x="2636003" y="3742783"/>
                </a:cubicBezTo>
                <a:cubicBezTo>
                  <a:pt x="2659393" y="3746937"/>
                  <a:pt x="2682355" y="3755747"/>
                  <a:pt x="2703532" y="3769499"/>
                </a:cubicBezTo>
                <a:cubicBezTo>
                  <a:pt x="2788239" y="3824509"/>
                  <a:pt x="2812314" y="3937772"/>
                  <a:pt x="2757304" y="4022479"/>
                </a:cubicBezTo>
                <a:lnTo>
                  <a:pt x="2458493" y="4482607"/>
                </a:lnTo>
                <a:cubicBezTo>
                  <a:pt x="2403484" y="4567315"/>
                  <a:pt x="2290221" y="4591390"/>
                  <a:pt x="2205514" y="4536380"/>
                </a:cubicBezTo>
                <a:cubicBezTo>
                  <a:pt x="2120806" y="4481370"/>
                  <a:pt x="2096732" y="4368108"/>
                  <a:pt x="2151741" y="4283400"/>
                </a:cubicBezTo>
                <a:lnTo>
                  <a:pt x="2450552" y="3823272"/>
                </a:lnTo>
                <a:cubicBezTo>
                  <a:pt x="2481495" y="3775625"/>
                  <a:pt x="2530870" y="3747161"/>
                  <a:pt x="2583225" y="3741166"/>
                </a:cubicBezTo>
                <a:close/>
                <a:moveTo>
                  <a:pt x="2180840" y="3483954"/>
                </a:moveTo>
                <a:cubicBezTo>
                  <a:pt x="2198293" y="3481957"/>
                  <a:pt x="2216075" y="3482455"/>
                  <a:pt x="2233618" y="3485571"/>
                </a:cubicBezTo>
                <a:cubicBezTo>
                  <a:pt x="2257008" y="3489726"/>
                  <a:pt x="2279970" y="3498537"/>
                  <a:pt x="2301147" y="3512288"/>
                </a:cubicBezTo>
                <a:cubicBezTo>
                  <a:pt x="2385854" y="3567298"/>
                  <a:pt x="2409929" y="3680560"/>
                  <a:pt x="2354918" y="3765268"/>
                </a:cubicBezTo>
                <a:lnTo>
                  <a:pt x="1956504" y="4378773"/>
                </a:lnTo>
                <a:cubicBezTo>
                  <a:pt x="1901495" y="4463479"/>
                  <a:pt x="1788232" y="4487555"/>
                  <a:pt x="1703524" y="4432545"/>
                </a:cubicBezTo>
                <a:cubicBezTo>
                  <a:pt x="1618818" y="4377535"/>
                  <a:pt x="1594743" y="4264272"/>
                  <a:pt x="1649752" y="4179565"/>
                </a:cubicBezTo>
                <a:lnTo>
                  <a:pt x="2048167" y="3566060"/>
                </a:lnTo>
                <a:cubicBezTo>
                  <a:pt x="2079109" y="3518413"/>
                  <a:pt x="2128484" y="3489950"/>
                  <a:pt x="2180840" y="3483954"/>
                </a:cubicBezTo>
                <a:close/>
                <a:moveTo>
                  <a:pt x="1956920" y="2161748"/>
                </a:moveTo>
                <a:cubicBezTo>
                  <a:pt x="1979525" y="2163726"/>
                  <a:pt x="2001374" y="2174326"/>
                  <a:pt x="2017112" y="2193079"/>
                </a:cubicBezTo>
                <a:cubicBezTo>
                  <a:pt x="2046159" y="2227697"/>
                  <a:pt x="2044230" y="2277999"/>
                  <a:pt x="2013153" y="2309251"/>
                </a:cubicBezTo>
                <a:lnTo>
                  <a:pt x="2014245" y="2310464"/>
                </a:lnTo>
                <a:lnTo>
                  <a:pt x="2008427" y="2315176"/>
                </a:lnTo>
                <a:cubicBezTo>
                  <a:pt x="2007986" y="2316444"/>
                  <a:pt x="2007094" y="2317222"/>
                  <a:pt x="2006184" y="2317986"/>
                </a:cubicBezTo>
                <a:lnTo>
                  <a:pt x="1806882" y="2485219"/>
                </a:lnTo>
                <a:cubicBezTo>
                  <a:pt x="1704191" y="2599553"/>
                  <a:pt x="1697282" y="2774681"/>
                  <a:pt x="1797185" y="2898050"/>
                </a:cubicBezTo>
                <a:cubicBezTo>
                  <a:pt x="1908420" y="3035413"/>
                  <a:pt x="2109946" y="3056594"/>
                  <a:pt x="2247309" y="2945360"/>
                </a:cubicBezTo>
                <a:lnTo>
                  <a:pt x="2338616" y="2871422"/>
                </a:lnTo>
                <a:lnTo>
                  <a:pt x="2338630" y="2871437"/>
                </a:lnTo>
                <a:lnTo>
                  <a:pt x="2338945" y="2871156"/>
                </a:lnTo>
                <a:lnTo>
                  <a:pt x="2602621" y="2657635"/>
                </a:lnTo>
                <a:cubicBezTo>
                  <a:pt x="2608606" y="2652788"/>
                  <a:pt x="2614369" y="2647772"/>
                  <a:pt x="2618891" y="2641505"/>
                </a:cubicBezTo>
                <a:cubicBezTo>
                  <a:pt x="2716015" y="2580063"/>
                  <a:pt x="2827312" y="2544504"/>
                  <a:pt x="2944280" y="2540144"/>
                </a:cubicBezTo>
                <a:cubicBezTo>
                  <a:pt x="2997945" y="2538144"/>
                  <a:pt x="3049962" y="2542817"/>
                  <a:pt x="3099337" y="2555009"/>
                </a:cubicBezTo>
                <a:cubicBezTo>
                  <a:pt x="3099582" y="2554669"/>
                  <a:pt x="3099830" y="2554330"/>
                  <a:pt x="3099955" y="2553895"/>
                </a:cubicBezTo>
                <a:lnTo>
                  <a:pt x="3507123" y="2641827"/>
                </a:lnTo>
                <a:lnTo>
                  <a:pt x="3840287" y="2720589"/>
                </a:lnTo>
                <a:lnTo>
                  <a:pt x="3839574" y="2722689"/>
                </a:lnTo>
                <a:cubicBezTo>
                  <a:pt x="3918505" y="2742806"/>
                  <a:pt x="3992686" y="2774673"/>
                  <a:pt x="4059647" y="2818014"/>
                </a:cubicBezTo>
                <a:lnTo>
                  <a:pt x="4436081" y="3181533"/>
                </a:lnTo>
                <a:lnTo>
                  <a:pt x="4492118" y="3242741"/>
                </a:lnTo>
                <a:cubicBezTo>
                  <a:pt x="4502616" y="3245767"/>
                  <a:pt x="4510658" y="3252516"/>
                  <a:pt x="4518205" y="3260063"/>
                </a:cubicBezTo>
                <a:lnTo>
                  <a:pt x="5035468" y="3777326"/>
                </a:lnTo>
                <a:cubicBezTo>
                  <a:pt x="5106887" y="3848745"/>
                  <a:pt x="5106887" y="3964538"/>
                  <a:pt x="5035467" y="4035957"/>
                </a:cubicBezTo>
                <a:cubicBezTo>
                  <a:pt x="4964049" y="4107377"/>
                  <a:pt x="4848256" y="4107377"/>
                  <a:pt x="4776836" y="4035958"/>
                </a:cubicBezTo>
                <a:lnTo>
                  <a:pt x="4355415" y="3614535"/>
                </a:lnTo>
                <a:lnTo>
                  <a:pt x="4354368" y="3615620"/>
                </a:lnTo>
                <a:cubicBezTo>
                  <a:pt x="4331787" y="3604156"/>
                  <a:pt x="4303602" y="3608170"/>
                  <a:pt x="4284681" y="3627089"/>
                </a:cubicBezTo>
                <a:cubicBezTo>
                  <a:pt x="4267674" y="3644096"/>
                  <a:pt x="4262713" y="3668585"/>
                  <a:pt x="4272546" y="3688883"/>
                </a:cubicBezTo>
                <a:cubicBezTo>
                  <a:pt x="4293541" y="3697118"/>
                  <a:pt x="4312939" y="3710026"/>
                  <a:pt x="4329850" y="3726936"/>
                </a:cubicBezTo>
                <a:lnTo>
                  <a:pt x="4847114" y="4244199"/>
                </a:lnTo>
                <a:cubicBezTo>
                  <a:pt x="4918533" y="4315619"/>
                  <a:pt x="4918535" y="4431412"/>
                  <a:pt x="4847114" y="4502830"/>
                </a:cubicBezTo>
                <a:cubicBezTo>
                  <a:pt x="4775693" y="4574249"/>
                  <a:pt x="4659901" y="4574249"/>
                  <a:pt x="4588482" y="4502831"/>
                </a:cubicBezTo>
                <a:lnTo>
                  <a:pt x="4071219" y="3985568"/>
                </a:lnTo>
                <a:lnTo>
                  <a:pt x="4041024" y="3940095"/>
                </a:lnTo>
                <a:lnTo>
                  <a:pt x="4040360" y="3940782"/>
                </a:lnTo>
                <a:cubicBezTo>
                  <a:pt x="4017254" y="3924832"/>
                  <a:pt x="3985516" y="3927706"/>
                  <a:pt x="3964843" y="3948379"/>
                </a:cubicBezTo>
                <a:cubicBezTo>
                  <a:pt x="3944472" y="3968751"/>
                  <a:pt x="3941381" y="3999857"/>
                  <a:pt x="3957437" y="4022240"/>
                </a:cubicBezTo>
                <a:lnTo>
                  <a:pt x="4411220" y="4476023"/>
                </a:lnTo>
                <a:cubicBezTo>
                  <a:pt x="4482639" y="4547442"/>
                  <a:pt x="4482640" y="4663235"/>
                  <a:pt x="4411220" y="4734654"/>
                </a:cubicBezTo>
                <a:cubicBezTo>
                  <a:pt x="4339801" y="4806074"/>
                  <a:pt x="4224009" y="4806074"/>
                  <a:pt x="4152588" y="4734654"/>
                </a:cubicBezTo>
                <a:lnTo>
                  <a:pt x="3693759" y="4275824"/>
                </a:lnTo>
                <a:cubicBezTo>
                  <a:pt x="3674507" y="4266207"/>
                  <a:pt x="3651523" y="4271480"/>
                  <a:pt x="3635327" y="4287674"/>
                </a:cubicBezTo>
                <a:cubicBezTo>
                  <a:pt x="3616352" y="4306648"/>
                  <a:pt x="3612370" y="4334938"/>
                  <a:pt x="3624934" y="4356886"/>
                </a:cubicBezTo>
                <a:cubicBezTo>
                  <a:pt x="3635049" y="4359778"/>
                  <a:pt x="3642739" y="4366280"/>
                  <a:pt x="3649973" y="4373515"/>
                </a:cubicBezTo>
                <a:lnTo>
                  <a:pt x="3908605" y="4632146"/>
                </a:lnTo>
                <a:cubicBezTo>
                  <a:pt x="3980025" y="4703566"/>
                  <a:pt x="3980024" y="4819358"/>
                  <a:pt x="3908605" y="4890778"/>
                </a:cubicBezTo>
                <a:cubicBezTo>
                  <a:pt x="3837186" y="4962196"/>
                  <a:pt x="3721393" y="4962197"/>
                  <a:pt x="3649973" y="4890777"/>
                </a:cubicBezTo>
                <a:lnTo>
                  <a:pt x="3391342" y="4632145"/>
                </a:lnTo>
                <a:lnTo>
                  <a:pt x="3383755" y="4620718"/>
                </a:lnTo>
                <a:lnTo>
                  <a:pt x="3380889" y="4623684"/>
                </a:lnTo>
                <a:lnTo>
                  <a:pt x="3174745" y="4424613"/>
                </a:lnTo>
                <a:lnTo>
                  <a:pt x="3205723" y="4376911"/>
                </a:lnTo>
                <a:cubicBezTo>
                  <a:pt x="3288238" y="4249850"/>
                  <a:pt x="3252126" y="4079956"/>
                  <a:pt x="3125065" y="3997443"/>
                </a:cubicBezTo>
                <a:cubicBezTo>
                  <a:pt x="3050998" y="3949342"/>
                  <a:pt x="2962377" y="3941552"/>
                  <a:pt x="2885364" y="3969651"/>
                </a:cubicBezTo>
                <a:cubicBezTo>
                  <a:pt x="2904562" y="3864147"/>
                  <a:pt x="2860444" y="3752656"/>
                  <a:pt x="2764879" y="3690594"/>
                </a:cubicBezTo>
                <a:cubicBezTo>
                  <a:pt x="2675680" y="3632668"/>
                  <a:pt x="2565374" y="3633204"/>
                  <a:pt x="2479613" y="3683683"/>
                </a:cubicBezTo>
                <a:cubicBezTo>
                  <a:pt x="2491746" y="3584340"/>
                  <a:pt x="2447375" y="3482413"/>
                  <a:pt x="2357597" y="3424112"/>
                </a:cubicBezTo>
                <a:cubicBezTo>
                  <a:pt x="2230536" y="3341596"/>
                  <a:pt x="2060642" y="3377708"/>
                  <a:pt x="1978127" y="3504770"/>
                </a:cubicBezTo>
                <a:lnTo>
                  <a:pt x="1773143" y="3820415"/>
                </a:lnTo>
                <a:cubicBezTo>
                  <a:pt x="1771585" y="3822815"/>
                  <a:pt x="1770069" y="3825230"/>
                  <a:pt x="1769218" y="3828038"/>
                </a:cubicBezTo>
                <a:cubicBezTo>
                  <a:pt x="1752743" y="3768112"/>
                  <a:pt x="1714307" y="3714419"/>
                  <a:pt x="1658027" y="3677872"/>
                </a:cubicBezTo>
                <a:cubicBezTo>
                  <a:pt x="1530967" y="3595356"/>
                  <a:pt x="1361072" y="3631468"/>
                  <a:pt x="1278558" y="3758529"/>
                </a:cubicBezTo>
                <a:lnTo>
                  <a:pt x="1214041" y="3857878"/>
                </a:lnTo>
                <a:cubicBezTo>
                  <a:pt x="1129847" y="4012173"/>
                  <a:pt x="965736" y="4115631"/>
                  <a:pt x="777460" y="4115631"/>
                </a:cubicBezTo>
                <a:lnTo>
                  <a:pt x="770030" y="4114882"/>
                </a:lnTo>
                <a:lnTo>
                  <a:pt x="133314" y="4114882"/>
                </a:lnTo>
                <a:cubicBezTo>
                  <a:pt x="46334" y="3825273"/>
                  <a:pt x="0" y="3518249"/>
                  <a:pt x="0" y="3200402"/>
                </a:cubicBezTo>
                <a:cubicBezTo>
                  <a:pt x="-1" y="2981216"/>
                  <a:pt x="22034" y="2767175"/>
                  <a:pt x="64130" y="2560401"/>
                </a:cubicBezTo>
                <a:lnTo>
                  <a:pt x="1002249" y="2560400"/>
                </a:lnTo>
                <a:lnTo>
                  <a:pt x="1891037" y="2183134"/>
                </a:lnTo>
                <a:lnTo>
                  <a:pt x="1892205" y="2182154"/>
                </a:lnTo>
                <a:cubicBezTo>
                  <a:pt x="1910959" y="2166416"/>
                  <a:pt x="1934318" y="2159770"/>
                  <a:pt x="1956920" y="2161748"/>
                </a:cubicBezTo>
                <a:close/>
                <a:moveTo>
                  <a:pt x="3656858" y="1633115"/>
                </a:moveTo>
                <a:cubicBezTo>
                  <a:pt x="3684170" y="1634110"/>
                  <a:pt x="3710479" y="1635996"/>
                  <a:pt x="3735468" y="1640302"/>
                </a:cubicBezTo>
                <a:cubicBezTo>
                  <a:pt x="3736801" y="1640168"/>
                  <a:pt x="3738134" y="1640167"/>
                  <a:pt x="3739468" y="1640167"/>
                </a:cubicBezTo>
                <a:cubicBezTo>
                  <a:pt x="4305222" y="1640169"/>
                  <a:pt x="4816641" y="1846440"/>
                  <a:pt x="5181704" y="2180522"/>
                </a:cubicBezTo>
                <a:lnTo>
                  <a:pt x="5182750" y="2177646"/>
                </a:lnTo>
                <a:cubicBezTo>
                  <a:pt x="5259259" y="2244293"/>
                  <a:pt x="5359072" y="2283923"/>
                  <a:pt x="5468110" y="2284801"/>
                </a:cubicBezTo>
                <a:lnTo>
                  <a:pt x="5467703" y="2285921"/>
                </a:lnTo>
                <a:lnTo>
                  <a:pt x="6267485" y="2285921"/>
                </a:lnTo>
                <a:cubicBezTo>
                  <a:pt x="6354465" y="2575530"/>
                  <a:pt x="6400801" y="2882555"/>
                  <a:pt x="6400801" y="3200402"/>
                </a:cubicBezTo>
                <a:cubicBezTo>
                  <a:pt x="6400800" y="3419588"/>
                  <a:pt x="6378766" y="3633626"/>
                  <a:pt x="6336672" y="3840401"/>
                </a:cubicBezTo>
                <a:lnTo>
                  <a:pt x="5704421" y="3840400"/>
                </a:lnTo>
                <a:lnTo>
                  <a:pt x="5517569" y="3840400"/>
                </a:lnTo>
                <a:cubicBezTo>
                  <a:pt x="5516068" y="3840851"/>
                  <a:pt x="5514564" y="3840855"/>
                  <a:pt x="5513058" y="3840856"/>
                </a:cubicBezTo>
                <a:cubicBezTo>
                  <a:pt x="5346942" y="3840856"/>
                  <a:pt x="5196620" y="3773228"/>
                  <a:pt x="5088259" y="3663870"/>
                </a:cubicBezTo>
                <a:lnTo>
                  <a:pt x="5088088" y="3664207"/>
                </a:lnTo>
                <a:lnTo>
                  <a:pt x="4240840" y="2816960"/>
                </a:lnTo>
                <a:cubicBezTo>
                  <a:pt x="4240396" y="2817661"/>
                  <a:pt x="4239784" y="2818172"/>
                  <a:pt x="4239171" y="2818678"/>
                </a:cubicBezTo>
                <a:cubicBezTo>
                  <a:pt x="4135954" y="2720312"/>
                  <a:pt x="4008137" y="2648478"/>
                  <a:pt x="3866360" y="2610767"/>
                </a:cubicBezTo>
                <a:lnTo>
                  <a:pt x="3866992" y="2608888"/>
                </a:lnTo>
                <a:lnTo>
                  <a:pt x="3535264" y="2526178"/>
                </a:lnTo>
                <a:lnTo>
                  <a:pt x="3130135" y="2432647"/>
                </a:lnTo>
                <a:cubicBezTo>
                  <a:pt x="3130024" y="2433039"/>
                  <a:pt x="3129793" y="2433339"/>
                  <a:pt x="3129562" y="2433637"/>
                </a:cubicBezTo>
                <a:cubicBezTo>
                  <a:pt x="3080383" y="2420910"/>
                  <a:pt x="3028848" y="2414912"/>
                  <a:pt x="2975908" y="2414912"/>
                </a:cubicBezTo>
                <a:cubicBezTo>
                  <a:pt x="2811943" y="2414912"/>
                  <a:pt x="2661415" y="2472455"/>
                  <a:pt x="2545396" y="2570876"/>
                </a:cubicBezTo>
                <a:lnTo>
                  <a:pt x="2543573" y="2569717"/>
                </a:lnTo>
                <a:lnTo>
                  <a:pt x="2193720" y="2853022"/>
                </a:lnTo>
                <a:cubicBezTo>
                  <a:pt x="2105416" y="2924529"/>
                  <a:pt x="1975860" y="2910914"/>
                  <a:pt x="1904353" y="2822609"/>
                </a:cubicBezTo>
                <a:cubicBezTo>
                  <a:pt x="1832844" y="2734303"/>
                  <a:pt x="1846461" y="2604750"/>
                  <a:pt x="1934767" y="2533243"/>
                </a:cubicBezTo>
                <a:lnTo>
                  <a:pt x="2350832" y="2196320"/>
                </a:lnTo>
                <a:lnTo>
                  <a:pt x="2704088" y="1899903"/>
                </a:lnTo>
                <a:cubicBezTo>
                  <a:pt x="2709938" y="1893802"/>
                  <a:pt x="2716509" y="1888323"/>
                  <a:pt x="2723713" y="1883435"/>
                </a:cubicBezTo>
                <a:lnTo>
                  <a:pt x="2732397" y="1876148"/>
                </a:lnTo>
                <a:lnTo>
                  <a:pt x="2741152" y="1870710"/>
                </a:lnTo>
                <a:cubicBezTo>
                  <a:pt x="2794071" y="1830023"/>
                  <a:pt x="2859630" y="1794650"/>
                  <a:pt x="2933347" y="1767819"/>
                </a:cubicBezTo>
                <a:lnTo>
                  <a:pt x="3001298" y="1748265"/>
                </a:lnTo>
                <a:cubicBezTo>
                  <a:pt x="3071697" y="1720366"/>
                  <a:pt x="3148660" y="1697120"/>
                  <a:pt x="3229866" y="1678372"/>
                </a:cubicBezTo>
                <a:cubicBezTo>
                  <a:pt x="3383705" y="1642856"/>
                  <a:pt x="3530928" y="1628523"/>
                  <a:pt x="3656858" y="1633115"/>
                </a:cubicBezTo>
                <a:close/>
                <a:moveTo>
                  <a:pt x="3200402" y="0"/>
                </a:moveTo>
                <a:cubicBezTo>
                  <a:pt x="4604889" y="0"/>
                  <a:pt x="5798071" y="904705"/>
                  <a:pt x="6225978" y="2164162"/>
                </a:cubicBezTo>
                <a:lnTo>
                  <a:pt x="5489721" y="2164162"/>
                </a:lnTo>
                <a:cubicBezTo>
                  <a:pt x="5096787" y="1291881"/>
                  <a:pt x="4219373" y="685800"/>
                  <a:pt x="3200402" y="685800"/>
                </a:cubicBezTo>
                <a:cubicBezTo>
                  <a:pt x="2074893" y="685800"/>
                  <a:pt x="1122090" y="1425244"/>
                  <a:pt x="801668" y="2444946"/>
                </a:cubicBezTo>
                <a:lnTo>
                  <a:pt x="90517" y="2444946"/>
                </a:lnTo>
                <a:cubicBezTo>
                  <a:pt x="429306" y="1041901"/>
                  <a:pt x="1693180" y="0"/>
                  <a:pt x="3200402" y="0"/>
                </a:cubicBezTo>
                <a:close/>
              </a:path>
            </a:pathLst>
          </a:custGeom>
          <a:solidFill>
            <a:srgbClr val="FFFFFF"/>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algn="ctr" defTabSz="931939" fontAlgn="base">
              <a:lnSpc>
                <a:spcPct val="90000"/>
              </a:lnSpc>
              <a:spcBef>
                <a:spcPct val="0"/>
              </a:spcBef>
              <a:spcAft>
                <a:spcPct val="0"/>
              </a:spcAft>
              <a:defRPr/>
            </a:pPr>
            <a:endParaRPr lang="en-US" sz="2200" kern="0" dirty="0">
              <a:gradFill>
                <a:gsLst>
                  <a:gs pos="0">
                    <a:srgbClr val="FFFFFF"/>
                  </a:gs>
                  <a:gs pos="100000">
                    <a:srgbClr val="FFFFFF"/>
                  </a:gs>
                </a:gsLst>
                <a:lin ang="5400000" scaled="0"/>
              </a:gradFill>
            </a:endParaRPr>
          </a:p>
        </p:txBody>
      </p:sp>
      <p:sp>
        <p:nvSpPr>
          <p:cNvPr id="16" name="下箭头 15"/>
          <p:cNvSpPr/>
          <p:nvPr/>
        </p:nvSpPr>
        <p:spPr>
          <a:xfrm>
            <a:off x="5959944" y="3727658"/>
            <a:ext cx="272111" cy="464325"/>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238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02</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5519184"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社群思维</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32" name="矩形 31"/>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如此一来，企业营销的跟本就是个体与个体之间的沟通。</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3" name="等腰三角形 32"/>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069145" y="862685"/>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31" name="矩形 30"/>
          <p:cNvSpPr/>
          <p:nvPr/>
        </p:nvSpPr>
        <p:spPr>
          <a:xfrm>
            <a:off x="1221545" y="905082"/>
            <a:ext cx="10072467" cy="9365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tx1"/>
                </a:solidFill>
                <a:latin typeface="微软雅黑" panose="020B0503020204020204" pitchFamily="34" charset="-122"/>
                <a:ea typeface="微软雅黑" panose="020B0503020204020204" pitchFamily="34" charset="-122"/>
              </a:rPr>
              <a:t>社群</a:t>
            </a:r>
            <a:r>
              <a:rPr lang="zh-CN" altLang="en-US" sz="2800" b="1" dirty="0" smtClean="0">
                <a:solidFill>
                  <a:schemeClr val="tx1"/>
                </a:solidFill>
                <a:latin typeface="微软雅黑" panose="020B0503020204020204" pitchFamily="34" charset="-122"/>
                <a:ea typeface="微软雅黑" panose="020B0503020204020204" pitchFamily="34" charset="-122"/>
              </a:rPr>
              <a:t>经济建立在粉丝自发组织的社区平台，也可能建立在融合了多个粉丝社区或者品牌社群的小社会</a:t>
            </a:r>
            <a:r>
              <a:rPr lang="en-US" altLang="zh-CN" sz="2800" b="1" dirty="0" smtClean="0">
                <a:solidFill>
                  <a:schemeClr val="tx1"/>
                </a:solidFill>
                <a:latin typeface="微软雅黑" panose="020B0503020204020204" pitchFamily="34" charset="-122"/>
                <a:ea typeface="微软雅黑" panose="020B0503020204020204" pitchFamily="34" charset="-122"/>
              </a:rPr>
              <a:t>/</a:t>
            </a:r>
            <a:r>
              <a:rPr lang="zh-CN" altLang="en-US" sz="2800" b="1" dirty="0" smtClean="0">
                <a:solidFill>
                  <a:schemeClr val="tx1"/>
                </a:solidFill>
                <a:latin typeface="微软雅黑" panose="020B0503020204020204" pitchFamily="34" charset="-122"/>
                <a:ea typeface="微软雅黑" panose="020B0503020204020204" pitchFamily="34" charset="-122"/>
              </a:rPr>
              <a:t>社区营销体系。</a:t>
            </a:r>
            <a:endParaRPr lang="en-US" altLang="zh-CN" sz="2800" b="1" dirty="0">
              <a:solidFill>
                <a:schemeClr val="tx1"/>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6497749" y="2217947"/>
            <a:ext cx="1869032" cy="1869032"/>
            <a:chOff x="654626" y="2133600"/>
            <a:chExt cx="1295400" cy="1295400"/>
          </a:xfrm>
        </p:grpSpPr>
        <p:sp>
          <p:nvSpPr>
            <p:cNvPr id="63" name="椭圆 62"/>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组合 66"/>
            <p:cNvGrpSpPr/>
            <p:nvPr/>
          </p:nvGrpSpPr>
          <p:grpSpPr>
            <a:xfrm>
              <a:off x="741642" y="2133601"/>
              <a:ext cx="1121367" cy="494543"/>
              <a:chOff x="2196371" y="2133601"/>
              <a:chExt cx="1121367" cy="494543"/>
            </a:xfrm>
          </p:grpSpPr>
          <p:sp>
            <p:nvSpPr>
              <p:cNvPr id="69" name="任意多边形 68"/>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等腰三角形 69"/>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文本框 67"/>
            <p:cNvSpPr txBox="1"/>
            <p:nvPr/>
          </p:nvSpPr>
          <p:spPr>
            <a:xfrm>
              <a:off x="977546" y="2160199"/>
              <a:ext cx="641174" cy="319974"/>
            </a:xfrm>
            <a:prstGeom prst="rect">
              <a:avLst/>
            </a:prstGeom>
            <a:noFill/>
          </p:spPr>
          <p:txBody>
            <a:bodyPr wrap="square" rtlCol="0">
              <a:spAutoFit/>
            </a:bodyPr>
            <a:lstStyle/>
            <a:p>
              <a:pPr algn="ctr"/>
              <a:r>
                <a:rPr lang="en-US" altLang="zh-CN" sz="2400" b="1" dirty="0" smtClean="0">
                  <a:latin typeface="微软雅黑" panose="020B0503020204020204" pitchFamily="34" charset="-122"/>
                  <a:ea typeface="微软雅黑" panose="020B0503020204020204" pitchFamily="34" charset="-122"/>
                </a:rPr>
                <a:t>03</a:t>
              </a:r>
              <a:endParaRPr lang="zh-CN" altLang="en-US" sz="2400" b="1" dirty="0">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9186505" y="2217947"/>
            <a:ext cx="1869032" cy="1869032"/>
            <a:chOff x="654626" y="2133600"/>
            <a:chExt cx="1295400" cy="1295400"/>
          </a:xfrm>
        </p:grpSpPr>
        <p:sp>
          <p:nvSpPr>
            <p:cNvPr id="74" name="椭圆 73"/>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74"/>
            <p:cNvGrpSpPr/>
            <p:nvPr/>
          </p:nvGrpSpPr>
          <p:grpSpPr>
            <a:xfrm>
              <a:off x="741642" y="2133601"/>
              <a:ext cx="1121367" cy="494543"/>
              <a:chOff x="2196371" y="2133601"/>
              <a:chExt cx="1121367" cy="494543"/>
            </a:xfrm>
          </p:grpSpPr>
          <p:sp>
            <p:nvSpPr>
              <p:cNvPr id="77" name="任意多边形 76"/>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等腰三角形 77"/>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文本框 75"/>
            <p:cNvSpPr txBox="1"/>
            <p:nvPr/>
          </p:nvSpPr>
          <p:spPr>
            <a:xfrm>
              <a:off x="977546" y="2160199"/>
              <a:ext cx="641174" cy="319974"/>
            </a:xfrm>
            <a:prstGeom prst="rect">
              <a:avLst/>
            </a:prstGeom>
            <a:noFill/>
          </p:spPr>
          <p:txBody>
            <a:bodyPr wrap="square" rtlCol="0">
              <a:spAutoFit/>
            </a:bodyPr>
            <a:lstStyle/>
            <a:p>
              <a:pPr algn="ctr"/>
              <a:r>
                <a:rPr lang="en-US" altLang="zh-CN" sz="2400" b="1" dirty="0" smtClean="0">
                  <a:latin typeface="微软雅黑" panose="020B0503020204020204" pitchFamily="34" charset="-122"/>
                  <a:ea typeface="微软雅黑" panose="020B0503020204020204" pitchFamily="34" charset="-122"/>
                </a:rPr>
                <a:t>04</a:t>
              </a:r>
              <a:endParaRPr lang="zh-CN" altLang="en-US" sz="2400" b="1" dirty="0">
                <a:latin typeface="微软雅黑" panose="020B0503020204020204" pitchFamily="34" charset="-122"/>
                <a:ea typeface="微软雅黑" panose="020B0503020204020204" pitchFamily="34" charset="-122"/>
              </a:endParaRPr>
            </a:p>
          </p:txBody>
        </p:sp>
      </p:grpSp>
      <p:sp>
        <p:nvSpPr>
          <p:cNvPr id="89" name="等腰三角形 88"/>
          <p:cNvSpPr/>
          <p:nvPr/>
        </p:nvSpPr>
        <p:spPr>
          <a:xfrm flipV="1">
            <a:off x="7317399" y="4057883"/>
            <a:ext cx="276990" cy="238784"/>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等腰三角形 89"/>
          <p:cNvSpPr/>
          <p:nvPr/>
        </p:nvSpPr>
        <p:spPr>
          <a:xfrm flipV="1">
            <a:off x="10063249" y="4057883"/>
            <a:ext cx="276990" cy="238784"/>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120239" y="2217949"/>
            <a:ext cx="1869032" cy="2078718"/>
            <a:chOff x="1120239" y="1884078"/>
            <a:chExt cx="1869032" cy="2078718"/>
          </a:xfrm>
        </p:grpSpPr>
        <p:sp>
          <p:nvSpPr>
            <p:cNvPr id="82" name="椭圆 81"/>
            <p:cNvSpPr/>
            <p:nvPr/>
          </p:nvSpPr>
          <p:spPr>
            <a:xfrm>
              <a:off x="1120239" y="1884078"/>
              <a:ext cx="1869032" cy="1869033"/>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p:nvSpPr>
          <p:spPr>
            <a:xfrm>
              <a:off x="1245788" y="1884079"/>
              <a:ext cx="1617933" cy="474754"/>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等腰三角形 85"/>
            <p:cNvSpPr/>
            <p:nvPr/>
          </p:nvSpPr>
          <p:spPr>
            <a:xfrm flipV="1">
              <a:off x="2317718" y="2358833"/>
              <a:ext cx="276990" cy="238784"/>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86"/>
            <p:cNvSpPr/>
            <p:nvPr/>
          </p:nvSpPr>
          <p:spPr>
            <a:xfrm flipV="1">
              <a:off x="1924065" y="3724012"/>
              <a:ext cx="276990" cy="238784"/>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文本框 83"/>
            <p:cNvSpPr txBox="1"/>
            <p:nvPr/>
          </p:nvSpPr>
          <p:spPr>
            <a:xfrm>
              <a:off x="1586155" y="1922456"/>
              <a:ext cx="925100" cy="461666"/>
            </a:xfrm>
            <a:prstGeom prst="rect">
              <a:avLst/>
            </a:prstGeom>
            <a:noFill/>
          </p:spPr>
          <p:txBody>
            <a:bodyPr wrap="square" rtlCol="0">
              <a:spAutoFit/>
            </a:bodyPr>
            <a:lstStyle/>
            <a:p>
              <a:pPr algn="ctr"/>
              <a:r>
                <a:rPr lang="en-US" altLang="zh-CN" sz="2400" b="1" dirty="0" smtClean="0">
                  <a:latin typeface="微软雅黑" panose="020B0503020204020204" pitchFamily="34" charset="-122"/>
                  <a:ea typeface="微软雅黑" panose="020B0503020204020204" pitchFamily="34" charset="-122"/>
                </a:rPr>
                <a:t>01</a:t>
              </a:r>
              <a:endParaRPr lang="zh-CN" altLang="en-US" sz="2400" b="1" dirty="0">
                <a:latin typeface="微软雅黑" panose="020B0503020204020204" pitchFamily="34" charset="-122"/>
                <a:ea typeface="微软雅黑" panose="020B0503020204020204" pitchFamily="34" charset="-122"/>
              </a:endParaRPr>
            </a:p>
          </p:txBody>
        </p:sp>
        <p:pic>
          <p:nvPicPr>
            <p:cNvPr id="91" name="Picture 10" descr="C:\Users\Justin\Desktop\_Work_in_Progress\_MS\1407\guy.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2877" y="2539065"/>
              <a:ext cx="883448" cy="1039657"/>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文本框 2"/>
          <p:cNvSpPr txBox="1"/>
          <p:nvPr/>
        </p:nvSpPr>
        <p:spPr>
          <a:xfrm>
            <a:off x="1120239" y="4694251"/>
            <a:ext cx="1869032"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以单个客</a:t>
            </a:r>
            <a:endParaRPr lang="en-US" altLang="zh-CN" sz="2000" dirty="0" smtClean="0">
              <a:latin typeface="微软雅黑" panose="020B0503020204020204" pitchFamily="34" charset="-122"/>
              <a:ea typeface="微软雅黑" panose="020B0503020204020204" pitchFamily="34" charset="-122"/>
            </a:endParaRPr>
          </a:p>
          <a:p>
            <a:pPr algn="ctr"/>
            <a:r>
              <a:rPr lang="zh-CN" altLang="en-US" sz="2000" dirty="0" smtClean="0">
                <a:latin typeface="微软雅黑" panose="020B0503020204020204" pitchFamily="34" charset="-122"/>
                <a:ea typeface="微软雅黑" panose="020B0503020204020204" pitchFamily="34" charset="-122"/>
              </a:rPr>
              <a:t>户作为对象</a:t>
            </a:r>
            <a:endParaRPr lang="zh-CN" altLang="en-US" sz="2000" dirty="0">
              <a:latin typeface="微软雅黑" panose="020B0503020204020204" pitchFamily="34" charset="-122"/>
              <a:ea typeface="微软雅黑" panose="020B0503020204020204" pitchFamily="34" charset="-122"/>
            </a:endParaRPr>
          </a:p>
        </p:txBody>
      </p:sp>
      <p:sp>
        <p:nvSpPr>
          <p:cNvPr id="92" name="文本框 91"/>
          <p:cNvSpPr txBox="1"/>
          <p:nvPr/>
        </p:nvSpPr>
        <p:spPr>
          <a:xfrm>
            <a:off x="3808994" y="4694251"/>
            <a:ext cx="1869032"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发现和分析</a:t>
            </a:r>
            <a:endParaRPr lang="en-US" altLang="zh-CN" sz="2000" dirty="0" smtClean="0">
              <a:latin typeface="微软雅黑" panose="020B0503020204020204" pitchFamily="34" charset="-122"/>
              <a:ea typeface="微软雅黑" panose="020B0503020204020204" pitchFamily="34" charset="-122"/>
            </a:endParaRPr>
          </a:p>
          <a:p>
            <a:pPr algn="ctr"/>
            <a:r>
              <a:rPr lang="zh-CN" altLang="en-US" sz="2000" dirty="0" smtClean="0">
                <a:latin typeface="微软雅黑" panose="020B0503020204020204" pitchFamily="34" charset="-122"/>
                <a:ea typeface="微软雅黑" panose="020B0503020204020204" pitchFamily="34" charset="-122"/>
              </a:rPr>
              <a:t>客户群的需求</a:t>
            </a:r>
            <a:endParaRPr lang="zh-CN" altLang="en-US" sz="2000" dirty="0">
              <a:latin typeface="微软雅黑" panose="020B0503020204020204" pitchFamily="34" charset="-122"/>
              <a:ea typeface="微软雅黑" panose="020B0503020204020204" pitchFamily="34" charset="-122"/>
            </a:endParaRPr>
          </a:p>
        </p:txBody>
      </p:sp>
      <p:sp>
        <p:nvSpPr>
          <p:cNvPr id="93" name="文本框 92"/>
          <p:cNvSpPr txBox="1"/>
          <p:nvPr/>
        </p:nvSpPr>
        <p:spPr>
          <a:xfrm>
            <a:off x="6441198" y="4694251"/>
            <a:ext cx="197003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找到个体客户需要的产品和服务</a:t>
            </a:r>
            <a:endParaRPr lang="zh-CN" altLang="en-US" sz="2000" dirty="0">
              <a:latin typeface="微软雅黑" panose="020B0503020204020204" pitchFamily="34" charset="-122"/>
              <a:ea typeface="微软雅黑" panose="020B0503020204020204" pitchFamily="34" charset="-122"/>
            </a:endParaRPr>
          </a:p>
        </p:txBody>
      </p:sp>
      <p:sp>
        <p:nvSpPr>
          <p:cNvPr id="94" name="文本框 93"/>
          <p:cNvSpPr txBox="1"/>
          <p:nvPr/>
        </p:nvSpPr>
        <p:spPr>
          <a:xfrm>
            <a:off x="9186504" y="4694251"/>
            <a:ext cx="1869032"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为潜在</a:t>
            </a:r>
            <a:r>
              <a:rPr lang="zh-CN" altLang="en-US" sz="2000" dirty="0" smtClean="0">
                <a:latin typeface="微软雅黑" panose="020B0503020204020204" pitchFamily="34" charset="-122"/>
                <a:ea typeface="微软雅黑" panose="020B0503020204020204" pitchFamily="34" charset="-122"/>
              </a:rPr>
              <a:t>客</a:t>
            </a:r>
            <a:endParaRPr lang="en-US" altLang="zh-CN" sz="2000" dirty="0" smtClean="0">
              <a:latin typeface="微软雅黑" panose="020B0503020204020204" pitchFamily="34" charset="-122"/>
              <a:ea typeface="微软雅黑" panose="020B0503020204020204" pitchFamily="34" charset="-122"/>
            </a:endParaRPr>
          </a:p>
          <a:p>
            <a:pPr algn="ctr"/>
            <a:r>
              <a:rPr lang="zh-CN" altLang="en-US" sz="2000" dirty="0" smtClean="0">
                <a:latin typeface="微软雅黑" panose="020B0503020204020204" pitchFamily="34" charset="-122"/>
                <a:ea typeface="微软雅黑" panose="020B0503020204020204" pitchFamily="34" charset="-122"/>
              </a:rPr>
              <a:t>户提供</a:t>
            </a:r>
            <a:r>
              <a:rPr lang="zh-CN" altLang="en-US" sz="2000" dirty="0">
                <a:latin typeface="微软雅黑" panose="020B0503020204020204" pitchFamily="34" charset="-122"/>
                <a:ea typeface="微软雅黑" panose="020B0503020204020204" pitchFamily="34" charset="-122"/>
              </a:rPr>
              <a:t>体验</a:t>
            </a:r>
          </a:p>
        </p:txBody>
      </p:sp>
      <p:grpSp>
        <p:nvGrpSpPr>
          <p:cNvPr id="4" name="组合 3"/>
          <p:cNvGrpSpPr/>
          <p:nvPr/>
        </p:nvGrpSpPr>
        <p:grpSpPr>
          <a:xfrm>
            <a:off x="3808994" y="2217947"/>
            <a:ext cx="1869032" cy="2078720"/>
            <a:chOff x="3808994" y="1884076"/>
            <a:chExt cx="1869032" cy="2078720"/>
          </a:xfrm>
        </p:grpSpPr>
        <p:grpSp>
          <p:nvGrpSpPr>
            <p:cNvPr id="35" name="组合 34"/>
            <p:cNvGrpSpPr/>
            <p:nvPr/>
          </p:nvGrpSpPr>
          <p:grpSpPr>
            <a:xfrm>
              <a:off x="3808994" y="1884076"/>
              <a:ext cx="1869032" cy="1869032"/>
              <a:chOff x="654626" y="2133600"/>
              <a:chExt cx="1295400" cy="1295400"/>
            </a:xfrm>
          </p:grpSpPr>
          <p:sp>
            <p:nvSpPr>
              <p:cNvPr id="43" name="椭圆 42"/>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741642" y="2133601"/>
                <a:ext cx="1121367" cy="494543"/>
                <a:chOff x="2196371" y="2133601"/>
                <a:chExt cx="1121367" cy="494543"/>
              </a:xfrm>
            </p:grpSpPr>
            <p:sp>
              <p:nvSpPr>
                <p:cNvPr id="47" name="任意多边形 46"/>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文本框 44"/>
              <p:cNvSpPr txBox="1"/>
              <p:nvPr/>
            </p:nvSpPr>
            <p:spPr>
              <a:xfrm>
                <a:off x="977546" y="2160199"/>
                <a:ext cx="641174" cy="319974"/>
              </a:xfrm>
              <a:prstGeom prst="rect">
                <a:avLst/>
              </a:prstGeom>
              <a:noFill/>
            </p:spPr>
            <p:txBody>
              <a:bodyPr wrap="square" rtlCol="0">
                <a:spAutoFit/>
              </a:bodyPr>
              <a:lstStyle/>
              <a:p>
                <a:pPr algn="ctr"/>
                <a:r>
                  <a:rPr lang="en-US" altLang="zh-CN" sz="2400" b="1" dirty="0" smtClean="0">
                    <a:latin typeface="微软雅黑" panose="020B0503020204020204" pitchFamily="34" charset="-122"/>
                    <a:ea typeface="微软雅黑" panose="020B0503020204020204" pitchFamily="34" charset="-122"/>
                  </a:rPr>
                  <a:t>02</a:t>
                </a:r>
                <a:endParaRPr lang="zh-CN" altLang="en-US" sz="2400" b="1" dirty="0">
                  <a:latin typeface="微软雅黑" panose="020B0503020204020204" pitchFamily="34" charset="-122"/>
                  <a:ea typeface="微软雅黑" panose="020B0503020204020204" pitchFamily="34" charset="-122"/>
                </a:endParaRPr>
              </a:p>
            </p:txBody>
          </p:sp>
        </p:grpSp>
        <p:sp>
          <p:nvSpPr>
            <p:cNvPr id="88" name="等腰三角形 87"/>
            <p:cNvSpPr/>
            <p:nvPr/>
          </p:nvSpPr>
          <p:spPr>
            <a:xfrm flipV="1">
              <a:off x="4652435" y="3724012"/>
              <a:ext cx="276990" cy="238784"/>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5" name="Picture 6" descr="\\MAGNUM\Projects\Microsoft\Cloud Power FY12\Design\ICONS_PNG\Professionals.png"/>
            <p:cNvPicPr>
              <a:picLocks noChangeAspect="1" noChangeArrowheads="1"/>
            </p:cNvPicPr>
            <p:nvPr/>
          </p:nvPicPr>
          <p:blipFill>
            <a:blip r:embed="rId3" cstate="print">
              <a:lum bright="100000"/>
            </a:blip>
            <a:srcRect/>
            <a:stretch>
              <a:fillRect/>
            </a:stretch>
          </p:blipFill>
          <p:spPr bwMode="auto">
            <a:xfrm>
              <a:off x="4225714" y="2495537"/>
              <a:ext cx="1130432" cy="1130432"/>
            </a:xfrm>
            <a:prstGeom prst="rect">
              <a:avLst/>
            </a:prstGeom>
            <a:noFill/>
          </p:spPr>
        </p:pic>
      </p:grpSp>
      <p:sp>
        <p:nvSpPr>
          <p:cNvPr id="96" name="Freeform 15"/>
          <p:cNvSpPr>
            <a:spLocks noEditPoints="1"/>
          </p:cNvSpPr>
          <p:nvPr/>
        </p:nvSpPr>
        <p:spPr bwMode="black">
          <a:xfrm>
            <a:off x="6909206" y="2938865"/>
            <a:ext cx="1092967" cy="909511"/>
          </a:xfrm>
          <a:custGeom>
            <a:avLst/>
            <a:gdLst>
              <a:gd name="T0" fmla="*/ 300 w 300"/>
              <a:gd name="T1" fmla="*/ 201 h 255"/>
              <a:gd name="T2" fmla="*/ 288 w 300"/>
              <a:gd name="T3" fmla="*/ 210 h 255"/>
              <a:gd name="T4" fmla="*/ 285 w 300"/>
              <a:gd name="T5" fmla="*/ 214 h 255"/>
              <a:gd name="T6" fmla="*/ 266 w 300"/>
              <a:gd name="T7" fmla="*/ 230 h 255"/>
              <a:gd name="T8" fmla="*/ 229 w 300"/>
              <a:gd name="T9" fmla="*/ 245 h 255"/>
              <a:gd name="T10" fmla="*/ 169 w 300"/>
              <a:gd name="T11" fmla="*/ 253 h 255"/>
              <a:gd name="T12" fmla="*/ 47 w 300"/>
              <a:gd name="T13" fmla="*/ 231 h 255"/>
              <a:gd name="T14" fmla="*/ 47 w 300"/>
              <a:gd name="T15" fmla="*/ 186 h 255"/>
              <a:gd name="T16" fmla="*/ 89 w 300"/>
              <a:gd name="T17" fmla="*/ 168 h 255"/>
              <a:gd name="T18" fmla="*/ 130 w 300"/>
              <a:gd name="T19" fmla="*/ 171 h 255"/>
              <a:gd name="T20" fmla="*/ 163 w 300"/>
              <a:gd name="T21" fmla="*/ 174 h 255"/>
              <a:gd name="T22" fmla="*/ 198 w 300"/>
              <a:gd name="T23" fmla="*/ 169 h 255"/>
              <a:gd name="T24" fmla="*/ 219 w 300"/>
              <a:gd name="T25" fmla="*/ 182 h 255"/>
              <a:gd name="T26" fmla="*/ 201 w 300"/>
              <a:gd name="T27" fmla="*/ 195 h 255"/>
              <a:gd name="T28" fmla="*/ 174 w 300"/>
              <a:gd name="T29" fmla="*/ 194 h 255"/>
              <a:gd name="T30" fmla="*/ 144 w 300"/>
              <a:gd name="T31" fmla="*/ 202 h 255"/>
              <a:gd name="T32" fmla="*/ 177 w 300"/>
              <a:gd name="T33" fmla="*/ 217 h 255"/>
              <a:gd name="T34" fmla="*/ 223 w 300"/>
              <a:gd name="T35" fmla="*/ 218 h 255"/>
              <a:gd name="T36" fmla="*/ 255 w 300"/>
              <a:gd name="T37" fmla="*/ 209 h 255"/>
              <a:gd name="T38" fmla="*/ 287 w 300"/>
              <a:gd name="T39" fmla="*/ 193 h 255"/>
              <a:gd name="T40" fmla="*/ 300 w 300"/>
              <a:gd name="T41" fmla="*/ 201 h 255"/>
              <a:gd name="T42" fmla="*/ 34 w 300"/>
              <a:gd name="T43" fmla="*/ 173 h 255"/>
              <a:gd name="T44" fmla="*/ 0 w 300"/>
              <a:gd name="T45" fmla="*/ 173 h 255"/>
              <a:gd name="T46" fmla="*/ 0 w 300"/>
              <a:gd name="T47" fmla="*/ 240 h 255"/>
              <a:gd name="T48" fmla="*/ 34 w 300"/>
              <a:gd name="T49" fmla="*/ 240 h 255"/>
              <a:gd name="T50" fmla="*/ 39 w 300"/>
              <a:gd name="T51" fmla="*/ 235 h 255"/>
              <a:gd name="T52" fmla="*/ 39 w 300"/>
              <a:gd name="T53" fmla="*/ 177 h 255"/>
              <a:gd name="T54" fmla="*/ 34 w 300"/>
              <a:gd name="T55" fmla="*/ 173 h 255"/>
              <a:gd name="T56" fmla="*/ 246 w 300"/>
              <a:gd name="T57" fmla="*/ 24 h 255"/>
              <a:gd name="T58" fmla="*/ 246 w 300"/>
              <a:gd name="T59" fmla="*/ 147 h 255"/>
              <a:gd name="T60" fmla="*/ 123 w 300"/>
              <a:gd name="T61" fmla="*/ 147 h 255"/>
              <a:gd name="T62" fmla="*/ 123 w 300"/>
              <a:gd name="T63" fmla="*/ 122 h 255"/>
              <a:gd name="T64" fmla="*/ 99 w 300"/>
              <a:gd name="T65" fmla="*/ 122 h 255"/>
              <a:gd name="T66" fmla="*/ 99 w 300"/>
              <a:gd name="T67" fmla="*/ 0 h 255"/>
              <a:gd name="T68" fmla="*/ 221 w 300"/>
              <a:gd name="T69" fmla="*/ 0 h 255"/>
              <a:gd name="T70" fmla="*/ 221 w 300"/>
              <a:gd name="T71" fmla="*/ 24 h 255"/>
              <a:gd name="T72" fmla="*/ 246 w 300"/>
              <a:gd name="T73" fmla="*/ 24 h 255"/>
              <a:gd name="T74" fmla="*/ 123 w 300"/>
              <a:gd name="T75" fmla="*/ 116 h 255"/>
              <a:gd name="T76" fmla="*/ 123 w 300"/>
              <a:gd name="T77" fmla="*/ 24 h 255"/>
              <a:gd name="T78" fmla="*/ 215 w 300"/>
              <a:gd name="T79" fmla="*/ 24 h 255"/>
              <a:gd name="T80" fmla="*/ 215 w 300"/>
              <a:gd name="T81" fmla="*/ 6 h 255"/>
              <a:gd name="T82" fmla="*/ 105 w 300"/>
              <a:gd name="T83" fmla="*/ 6 h 255"/>
              <a:gd name="T84" fmla="*/ 105 w 300"/>
              <a:gd name="T85" fmla="*/ 116 h 255"/>
              <a:gd name="T86" fmla="*/ 123 w 300"/>
              <a:gd name="T87" fmla="*/ 116 h 255"/>
              <a:gd name="T88" fmla="*/ 224 w 300"/>
              <a:gd name="T89" fmla="*/ 85 h 255"/>
              <a:gd name="T90" fmla="*/ 183 w 300"/>
              <a:gd name="T91" fmla="*/ 56 h 255"/>
              <a:gd name="T92" fmla="*/ 183 w 300"/>
              <a:gd name="T93" fmla="*/ 76 h 255"/>
              <a:gd name="T94" fmla="*/ 145 w 300"/>
              <a:gd name="T95" fmla="*/ 76 h 255"/>
              <a:gd name="T96" fmla="*/ 145 w 300"/>
              <a:gd name="T97" fmla="*/ 94 h 255"/>
              <a:gd name="T98" fmla="*/ 183 w 300"/>
              <a:gd name="T99" fmla="*/ 94 h 255"/>
              <a:gd name="T100" fmla="*/ 183 w 300"/>
              <a:gd name="T101" fmla="*/ 115 h 255"/>
              <a:gd name="T102" fmla="*/ 224 w 300"/>
              <a:gd name="T103" fmla="*/ 8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0" h="255">
                <a:moveTo>
                  <a:pt x="300" y="201"/>
                </a:moveTo>
                <a:cubicBezTo>
                  <a:pt x="300" y="201"/>
                  <a:pt x="299" y="202"/>
                  <a:pt x="288" y="210"/>
                </a:cubicBezTo>
                <a:cubicBezTo>
                  <a:pt x="288" y="210"/>
                  <a:pt x="286" y="214"/>
                  <a:pt x="285" y="214"/>
                </a:cubicBezTo>
                <a:cubicBezTo>
                  <a:pt x="280" y="218"/>
                  <a:pt x="275" y="223"/>
                  <a:pt x="266" y="230"/>
                </a:cubicBezTo>
                <a:cubicBezTo>
                  <a:pt x="257" y="231"/>
                  <a:pt x="238" y="240"/>
                  <a:pt x="229" y="245"/>
                </a:cubicBezTo>
                <a:cubicBezTo>
                  <a:pt x="212" y="244"/>
                  <a:pt x="187" y="248"/>
                  <a:pt x="169" y="253"/>
                </a:cubicBezTo>
                <a:cubicBezTo>
                  <a:pt x="143" y="249"/>
                  <a:pt x="140" y="255"/>
                  <a:pt x="47" y="231"/>
                </a:cubicBezTo>
                <a:cubicBezTo>
                  <a:pt x="47" y="231"/>
                  <a:pt x="47" y="194"/>
                  <a:pt x="47" y="186"/>
                </a:cubicBezTo>
                <a:cubicBezTo>
                  <a:pt x="64" y="182"/>
                  <a:pt x="69" y="171"/>
                  <a:pt x="89" y="168"/>
                </a:cubicBezTo>
                <a:cubicBezTo>
                  <a:pt x="103" y="166"/>
                  <a:pt x="116" y="167"/>
                  <a:pt x="130" y="171"/>
                </a:cubicBezTo>
                <a:cubicBezTo>
                  <a:pt x="139" y="174"/>
                  <a:pt x="148" y="176"/>
                  <a:pt x="163" y="174"/>
                </a:cubicBezTo>
                <a:cubicBezTo>
                  <a:pt x="176" y="173"/>
                  <a:pt x="181" y="169"/>
                  <a:pt x="198" y="169"/>
                </a:cubicBezTo>
                <a:cubicBezTo>
                  <a:pt x="209" y="169"/>
                  <a:pt x="220" y="176"/>
                  <a:pt x="219" y="182"/>
                </a:cubicBezTo>
                <a:cubicBezTo>
                  <a:pt x="219" y="188"/>
                  <a:pt x="208" y="194"/>
                  <a:pt x="201" y="195"/>
                </a:cubicBezTo>
                <a:cubicBezTo>
                  <a:pt x="185" y="195"/>
                  <a:pt x="189" y="194"/>
                  <a:pt x="174" y="194"/>
                </a:cubicBezTo>
                <a:cubicBezTo>
                  <a:pt x="156" y="194"/>
                  <a:pt x="155" y="197"/>
                  <a:pt x="144" y="202"/>
                </a:cubicBezTo>
                <a:cubicBezTo>
                  <a:pt x="155" y="205"/>
                  <a:pt x="162" y="209"/>
                  <a:pt x="177" y="217"/>
                </a:cubicBezTo>
                <a:cubicBezTo>
                  <a:pt x="193" y="215"/>
                  <a:pt x="209" y="217"/>
                  <a:pt x="223" y="218"/>
                </a:cubicBezTo>
                <a:cubicBezTo>
                  <a:pt x="235" y="215"/>
                  <a:pt x="241" y="210"/>
                  <a:pt x="255" y="209"/>
                </a:cubicBezTo>
                <a:cubicBezTo>
                  <a:pt x="264" y="202"/>
                  <a:pt x="276" y="191"/>
                  <a:pt x="287" y="193"/>
                </a:cubicBezTo>
                <a:cubicBezTo>
                  <a:pt x="293" y="194"/>
                  <a:pt x="300" y="201"/>
                  <a:pt x="300" y="201"/>
                </a:cubicBezTo>
                <a:close/>
                <a:moveTo>
                  <a:pt x="34" y="173"/>
                </a:moveTo>
                <a:cubicBezTo>
                  <a:pt x="0" y="173"/>
                  <a:pt x="0" y="173"/>
                  <a:pt x="0" y="173"/>
                </a:cubicBezTo>
                <a:cubicBezTo>
                  <a:pt x="0" y="240"/>
                  <a:pt x="0" y="240"/>
                  <a:pt x="0" y="240"/>
                </a:cubicBezTo>
                <a:cubicBezTo>
                  <a:pt x="34" y="240"/>
                  <a:pt x="34" y="240"/>
                  <a:pt x="34" y="240"/>
                </a:cubicBezTo>
                <a:cubicBezTo>
                  <a:pt x="37" y="240"/>
                  <a:pt x="39" y="238"/>
                  <a:pt x="39" y="235"/>
                </a:cubicBezTo>
                <a:cubicBezTo>
                  <a:pt x="39" y="177"/>
                  <a:pt x="39" y="177"/>
                  <a:pt x="39" y="177"/>
                </a:cubicBezTo>
                <a:cubicBezTo>
                  <a:pt x="39" y="175"/>
                  <a:pt x="37" y="173"/>
                  <a:pt x="34" y="173"/>
                </a:cubicBezTo>
                <a:close/>
                <a:moveTo>
                  <a:pt x="246" y="24"/>
                </a:moveTo>
                <a:cubicBezTo>
                  <a:pt x="246" y="147"/>
                  <a:pt x="246" y="147"/>
                  <a:pt x="246" y="147"/>
                </a:cubicBezTo>
                <a:cubicBezTo>
                  <a:pt x="123" y="147"/>
                  <a:pt x="123" y="147"/>
                  <a:pt x="123" y="147"/>
                </a:cubicBezTo>
                <a:cubicBezTo>
                  <a:pt x="123" y="122"/>
                  <a:pt x="123" y="122"/>
                  <a:pt x="123" y="122"/>
                </a:cubicBezTo>
                <a:cubicBezTo>
                  <a:pt x="99" y="122"/>
                  <a:pt x="99" y="122"/>
                  <a:pt x="99" y="122"/>
                </a:cubicBezTo>
                <a:cubicBezTo>
                  <a:pt x="99" y="0"/>
                  <a:pt x="99" y="0"/>
                  <a:pt x="99" y="0"/>
                </a:cubicBezTo>
                <a:cubicBezTo>
                  <a:pt x="221" y="0"/>
                  <a:pt x="221" y="0"/>
                  <a:pt x="221" y="0"/>
                </a:cubicBezTo>
                <a:cubicBezTo>
                  <a:pt x="221" y="24"/>
                  <a:pt x="221" y="24"/>
                  <a:pt x="221" y="24"/>
                </a:cubicBezTo>
                <a:lnTo>
                  <a:pt x="246" y="24"/>
                </a:lnTo>
                <a:close/>
                <a:moveTo>
                  <a:pt x="123" y="116"/>
                </a:moveTo>
                <a:cubicBezTo>
                  <a:pt x="123" y="24"/>
                  <a:pt x="123" y="24"/>
                  <a:pt x="123" y="24"/>
                </a:cubicBezTo>
                <a:cubicBezTo>
                  <a:pt x="215" y="24"/>
                  <a:pt x="215" y="24"/>
                  <a:pt x="215" y="24"/>
                </a:cubicBezTo>
                <a:cubicBezTo>
                  <a:pt x="215" y="6"/>
                  <a:pt x="215" y="6"/>
                  <a:pt x="215" y="6"/>
                </a:cubicBezTo>
                <a:cubicBezTo>
                  <a:pt x="105" y="6"/>
                  <a:pt x="105" y="6"/>
                  <a:pt x="105" y="6"/>
                </a:cubicBezTo>
                <a:cubicBezTo>
                  <a:pt x="105" y="116"/>
                  <a:pt x="105" y="116"/>
                  <a:pt x="105" y="116"/>
                </a:cubicBezTo>
                <a:lnTo>
                  <a:pt x="123" y="116"/>
                </a:lnTo>
                <a:close/>
                <a:moveTo>
                  <a:pt x="224" y="85"/>
                </a:moveTo>
                <a:cubicBezTo>
                  <a:pt x="183" y="56"/>
                  <a:pt x="183" y="56"/>
                  <a:pt x="183" y="56"/>
                </a:cubicBezTo>
                <a:cubicBezTo>
                  <a:pt x="183" y="76"/>
                  <a:pt x="183" y="76"/>
                  <a:pt x="183" y="76"/>
                </a:cubicBezTo>
                <a:cubicBezTo>
                  <a:pt x="145" y="76"/>
                  <a:pt x="145" y="76"/>
                  <a:pt x="145" y="76"/>
                </a:cubicBezTo>
                <a:cubicBezTo>
                  <a:pt x="145" y="94"/>
                  <a:pt x="145" y="94"/>
                  <a:pt x="145" y="94"/>
                </a:cubicBezTo>
                <a:cubicBezTo>
                  <a:pt x="183" y="94"/>
                  <a:pt x="183" y="94"/>
                  <a:pt x="183" y="94"/>
                </a:cubicBezTo>
                <a:cubicBezTo>
                  <a:pt x="183" y="115"/>
                  <a:pt x="183" y="115"/>
                  <a:pt x="183" y="115"/>
                </a:cubicBezTo>
                <a:lnTo>
                  <a:pt x="224" y="85"/>
                </a:lnTo>
                <a:close/>
              </a:path>
            </a:pathLst>
          </a:custGeom>
          <a:solidFill>
            <a:srgbClr val="FFFFFF"/>
          </a:solidFill>
          <a:ln>
            <a:noFill/>
          </a:ln>
        </p:spPr>
        <p:txBody>
          <a:bodyPr vert="horz" wrap="square" lIns="82275" tIns="41138" rIns="82275" bIns="41138"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1600" dirty="0"/>
          </a:p>
        </p:txBody>
      </p:sp>
      <p:pic>
        <p:nvPicPr>
          <p:cNvPr id="97" name="Picture 9"/>
          <p:cNvPicPr>
            <a:picLocks noChangeAspect="1" noChangeArrowheads="1"/>
          </p:cNvPicPr>
          <p:nvPr/>
        </p:nvPicPr>
        <p:blipFill>
          <a:blip r:embed="rId4" cstate="email">
            <a:biLevel thresh="50000"/>
            <a:extLst>
              <a:ext uri="{28A0092B-C50C-407E-A947-70E740481C1C}">
                <a14:useLocalDpi xmlns:a14="http://schemas.microsoft.com/office/drawing/2010/main"/>
              </a:ext>
            </a:extLst>
          </a:blip>
          <a:srcRect/>
          <a:stretch>
            <a:fillRect/>
          </a:stretch>
        </p:blipFill>
        <p:spPr bwMode="auto">
          <a:xfrm>
            <a:off x="9608399" y="2889548"/>
            <a:ext cx="1013143" cy="111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0891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03</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5519184" cy="584775"/>
          </a:xfrm>
          <a:prstGeom prst="rect">
            <a:avLst/>
          </a:prstGeom>
          <a:noFill/>
        </p:spPr>
        <p:txBody>
          <a:bodyPr wrap="square" rtlCol="0">
            <a:spAutoFit/>
          </a:bodyPr>
          <a:lstStyle/>
          <a:p>
            <a:r>
              <a:rPr lang="en-US" altLang="zh-CN" sz="3200" b="1" dirty="0" smtClean="0">
                <a:solidFill>
                  <a:srgbClr val="00B050"/>
                </a:solidFill>
                <a:latin typeface="微软雅黑" panose="020B0503020204020204" pitchFamily="34" charset="-122"/>
                <a:ea typeface="微软雅黑" panose="020B0503020204020204" pitchFamily="34" charset="-122"/>
              </a:rPr>
              <a:t>O2O</a:t>
            </a:r>
            <a:r>
              <a:rPr lang="zh-CN" altLang="en-US" sz="3200" b="1" dirty="0" smtClean="0">
                <a:solidFill>
                  <a:srgbClr val="00B050"/>
                </a:solidFill>
                <a:latin typeface="微软雅黑" panose="020B0503020204020204" pitchFamily="34" charset="-122"/>
                <a:ea typeface="微软雅黑" panose="020B0503020204020204" pitchFamily="34" charset="-122"/>
              </a:rPr>
              <a:t>新模式</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29" name="矩形 28"/>
          <p:cNvSpPr/>
          <p:nvPr/>
        </p:nvSpPr>
        <p:spPr>
          <a:xfrm>
            <a:off x="1069145" y="862685"/>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31" name="矩形 30"/>
          <p:cNvSpPr/>
          <p:nvPr/>
        </p:nvSpPr>
        <p:spPr>
          <a:xfrm>
            <a:off x="1221545" y="905082"/>
            <a:ext cx="10072467" cy="6008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Wingdings" panose="05000000000000000000" pitchFamily="2" charset="2"/>
              <a:buChar char="n"/>
            </a:pPr>
            <a:r>
              <a:rPr lang="zh-CN" altLang="en-US" sz="2800" b="1" dirty="0" smtClean="0">
                <a:solidFill>
                  <a:schemeClr val="tx1"/>
                </a:solidFill>
                <a:latin typeface="微软雅黑" panose="020B0503020204020204" pitchFamily="34" charset="-122"/>
                <a:ea typeface="微软雅黑" panose="020B0503020204020204" pitchFamily="34" charset="-122"/>
              </a:rPr>
              <a:t>国内</a:t>
            </a:r>
            <a:r>
              <a:rPr lang="en-US" altLang="zh-CN" sz="2800" b="1" dirty="0" smtClean="0">
                <a:solidFill>
                  <a:schemeClr val="tx1"/>
                </a:solidFill>
                <a:latin typeface="微软雅黑" panose="020B0503020204020204" pitchFamily="34" charset="-122"/>
                <a:ea typeface="微软雅黑" panose="020B0503020204020204" pitchFamily="34" charset="-122"/>
              </a:rPr>
              <a:t>O2O</a:t>
            </a:r>
            <a:r>
              <a:rPr lang="zh-CN" altLang="en-US" sz="2800" b="1" dirty="0" smtClean="0">
                <a:solidFill>
                  <a:schemeClr val="tx1"/>
                </a:solidFill>
                <a:latin typeface="微软雅黑" panose="020B0503020204020204" pitchFamily="34" charset="-122"/>
                <a:ea typeface="微软雅黑" panose="020B0503020204020204" pitchFamily="34" charset="-122"/>
              </a:rPr>
              <a:t>的发展可以简单地分为以下几种模式：</a:t>
            </a:r>
            <a:endParaRPr lang="en-US" altLang="zh-CN" sz="2800" b="1" dirty="0">
              <a:solidFill>
                <a:schemeClr val="tx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339818" y="1625440"/>
            <a:ext cx="9478434" cy="1828277"/>
            <a:chOff x="1339818" y="1680414"/>
            <a:chExt cx="9478434" cy="1828277"/>
          </a:xfrm>
        </p:grpSpPr>
        <p:grpSp>
          <p:nvGrpSpPr>
            <p:cNvPr id="11" name="组合 10"/>
            <p:cNvGrpSpPr/>
            <p:nvPr/>
          </p:nvGrpSpPr>
          <p:grpSpPr>
            <a:xfrm>
              <a:off x="1339818" y="1680414"/>
              <a:ext cx="1828385" cy="1815506"/>
              <a:chOff x="1339818" y="1680414"/>
              <a:chExt cx="1828385" cy="1815506"/>
            </a:xfrm>
          </p:grpSpPr>
          <p:sp>
            <p:nvSpPr>
              <p:cNvPr id="5" name="矩形 4"/>
              <p:cNvSpPr/>
              <p:nvPr/>
            </p:nvSpPr>
            <p:spPr>
              <a:xfrm>
                <a:off x="1352697" y="1680414"/>
                <a:ext cx="1815506" cy="181550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39818" y="1680414"/>
                <a:ext cx="1828385" cy="148386"/>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365576" y="1833115"/>
                <a:ext cx="1763990" cy="1138773"/>
              </a:xfrm>
              <a:prstGeom prst="rect">
                <a:avLst/>
              </a:prstGeom>
              <a:noFill/>
            </p:spPr>
            <p:txBody>
              <a:bodyPr wrap="square" rtlCol="0">
                <a:spAutoFit/>
              </a:bodyPr>
              <a:lstStyle/>
              <a:p>
                <a:pPr algn="ctr"/>
                <a:r>
                  <a:rPr lang="zh-CN" altLang="en-US" sz="2200" b="1" dirty="0">
                    <a:solidFill>
                      <a:schemeClr val="bg2">
                        <a:lumMod val="10000"/>
                      </a:schemeClr>
                    </a:solidFill>
                    <a:latin typeface="微软雅黑" panose="020B0503020204020204" pitchFamily="34" charset="-122"/>
                    <a:ea typeface="微软雅黑" panose="020B0503020204020204" pitchFamily="34" charset="-122"/>
                  </a:rPr>
                  <a:t>信息</a:t>
                </a:r>
                <a:r>
                  <a:rPr lang="zh-CN" altLang="en-US" sz="2200" b="1" dirty="0" smtClean="0">
                    <a:solidFill>
                      <a:schemeClr val="bg2">
                        <a:lumMod val="10000"/>
                      </a:schemeClr>
                    </a:solidFill>
                    <a:latin typeface="微软雅黑" panose="020B0503020204020204" pitchFamily="34" charset="-122"/>
                    <a:ea typeface="微软雅黑" panose="020B0503020204020204" pitchFamily="34" charset="-122"/>
                  </a:rPr>
                  <a:t>点评</a:t>
                </a:r>
                <a:endParaRPr lang="en-US" altLang="zh-CN" sz="2200" b="1" dirty="0" smtClean="0">
                  <a:solidFill>
                    <a:schemeClr val="bg2">
                      <a:lumMod val="10000"/>
                    </a:schemeClr>
                  </a:solidFill>
                  <a:latin typeface="微软雅黑" panose="020B0503020204020204" pitchFamily="34" charset="-122"/>
                  <a:ea typeface="微软雅黑" panose="020B0503020204020204" pitchFamily="34" charset="-122"/>
                </a:endParaRPr>
              </a:p>
              <a:p>
                <a:pPr algn="ctr"/>
                <a:endParaRPr lang="en-US" altLang="zh-CN" sz="1000" b="1" dirty="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携程</a:t>
                </a:r>
                <a:endParaRPr lang="en-US" altLang="zh-CN" b="1" dirty="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大众点评</a:t>
                </a:r>
              </a:p>
            </p:txBody>
          </p:sp>
        </p:grpSp>
        <p:grpSp>
          <p:nvGrpSpPr>
            <p:cNvPr id="51" name="组合 50"/>
            <p:cNvGrpSpPr/>
            <p:nvPr/>
          </p:nvGrpSpPr>
          <p:grpSpPr>
            <a:xfrm>
              <a:off x="3889834" y="1680414"/>
              <a:ext cx="1828385" cy="1828277"/>
              <a:chOff x="1339818" y="1680414"/>
              <a:chExt cx="1828385" cy="1828277"/>
            </a:xfrm>
          </p:grpSpPr>
          <p:sp>
            <p:nvSpPr>
              <p:cNvPr id="52" name="矩形 51"/>
              <p:cNvSpPr/>
              <p:nvPr/>
            </p:nvSpPr>
            <p:spPr>
              <a:xfrm>
                <a:off x="1352697" y="1680414"/>
                <a:ext cx="1815506" cy="181550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1339818" y="1680414"/>
                <a:ext cx="1828385" cy="148386"/>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1365576" y="1815920"/>
                <a:ext cx="1763990" cy="1692771"/>
              </a:xfrm>
              <a:prstGeom prst="rect">
                <a:avLst/>
              </a:prstGeom>
              <a:noFill/>
            </p:spPr>
            <p:txBody>
              <a:bodyPr wrap="square" rtlCol="0">
                <a:spAutoFit/>
              </a:bodyPr>
              <a:lstStyle/>
              <a:p>
                <a:pPr algn="ctr"/>
                <a:r>
                  <a:rPr lang="zh-CN" altLang="en-US" sz="2200" b="1" dirty="0" smtClean="0">
                    <a:solidFill>
                      <a:schemeClr val="bg2">
                        <a:lumMod val="10000"/>
                      </a:schemeClr>
                    </a:solidFill>
                    <a:latin typeface="微软雅黑" panose="020B0503020204020204" pitchFamily="34" charset="-122"/>
                    <a:ea typeface="微软雅黑" panose="020B0503020204020204" pitchFamily="34" charset="-122"/>
                  </a:rPr>
                  <a:t>导航导流类</a:t>
                </a:r>
                <a:endParaRPr lang="en-US" altLang="zh-CN" sz="2200" b="1" dirty="0" smtClean="0">
                  <a:solidFill>
                    <a:schemeClr val="bg2">
                      <a:lumMod val="10000"/>
                    </a:schemeClr>
                  </a:solidFill>
                  <a:latin typeface="微软雅黑" panose="020B0503020204020204" pitchFamily="34" charset="-122"/>
                  <a:ea typeface="微软雅黑" panose="020B0503020204020204" pitchFamily="34" charset="-122"/>
                </a:endParaRPr>
              </a:p>
              <a:p>
                <a:pPr algn="ctr"/>
                <a:endParaRPr lang="en-US" altLang="zh-CN" sz="800" b="1" dirty="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smtClean="0">
                    <a:solidFill>
                      <a:schemeClr val="bg1"/>
                    </a:solidFill>
                    <a:latin typeface="微软雅黑" panose="020B0503020204020204" pitchFamily="34" charset="-122"/>
                    <a:ea typeface="微软雅黑" panose="020B0503020204020204" pitchFamily="34" charset="-122"/>
                  </a:rPr>
                  <a:t>地图导航</a:t>
                </a:r>
                <a:endParaRPr lang="en-US" altLang="zh-CN" b="1" dirty="0" smtClean="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垂直网站</a:t>
                </a:r>
                <a:endParaRPr lang="en-US" altLang="zh-CN" b="1" dirty="0" smtClean="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生活</a:t>
                </a:r>
                <a:r>
                  <a:rPr lang="zh-CN" altLang="en-US" b="1" dirty="0" smtClean="0">
                    <a:solidFill>
                      <a:schemeClr val="bg1"/>
                    </a:solidFill>
                    <a:latin typeface="微软雅黑" panose="020B0503020204020204" pitchFamily="34" charset="-122"/>
                    <a:ea typeface="微软雅黑" panose="020B0503020204020204" pitchFamily="34" charset="-122"/>
                  </a:rPr>
                  <a:t>导航</a:t>
                </a:r>
                <a:endParaRPr lang="en-US" altLang="zh-CN" b="1" dirty="0" smtClean="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优惠模式</a:t>
                </a:r>
              </a:p>
            </p:txBody>
          </p:sp>
        </p:grpSp>
        <p:grpSp>
          <p:nvGrpSpPr>
            <p:cNvPr id="55" name="组合 54"/>
            <p:cNvGrpSpPr/>
            <p:nvPr/>
          </p:nvGrpSpPr>
          <p:grpSpPr>
            <a:xfrm>
              <a:off x="6439850" y="1680414"/>
              <a:ext cx="1828385" cy="1822273"/>
              <a:chOff x="1339818" y="1680414"/>
              <a:chExt cx="1828385" cy="1822273"/>
            </a:xfrm>
          </p:grpSpPr>
          <p:sp>
            <p:nvSpPr>
              <p:cNvPr id="56" name="矩形 55"/>
              <p:cNvSpPr/>
              <p:nvPr/>
            </p:nvSpPr>
            <p:spPr>
              <a:xfrm>
                <a:off x="1352697" y="1680414"/>
                <a:ext cx="1815506" cy="181550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1339818" y="1680414"/>
                <a:ext cx="1828385" cy="148386"/>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1365576" y="1809916"/>
                <a:ext cx="1763990" cy="1692771"/>
              </a:xfrm>
              <a:prstGeom prst="rect">
                <a:avLst/>
              </a:prstGeom>
              <a:noFill/>
            </p:spPr>
            <p:txBody>
              <a:bodyPr wrap="square" rtlCol="0">
                <a:spAutoFit/>
              </a:bodyPr>
              <a:lstStyle/>
              <a:p>
                <a:pPr algn="ctr"/>
                <a:r>
                  <a:rPr lang="zh-CN" altLang="en-US" sz="2200" b="1" dirty="0">
                    <a:solidFill>
                      <a:schemeClr val="bg2">
                        <a:lumMod val="10000"/>
                      </a:schemeClr>
                    </a:solidFill>
                    <a:latin typeface="微软雅黑" panose="020B0503020204020204" pitchFamily="34" charset="-122"/>
                    <a:ea typeface="微软雅黑" panose="020B0503020204020204" pitchFamily="34" charset="-122"/>
                  </a:rPr>
                  <a:t>支付类</a:t>
                </a:r>
                <a:endParaRPr lang="en-US" altLang="zh-CN" sz="2200" b="1" dirty="0" smtClean="0">
                  <a:solidFill>
                    <a:schemeClr val="bg2">
                      <a:lumMod val="10000"/>
                    </a:schemeClr>
                  </a:solidFill>
                  <a:latin typeface="微软雅黑" panose="020B0503020204020204" pitchFamily="34" charset="-122"/>
                  <a:ea typeface="微软雅黑" panose="020B0503020204020204" pitchFamily="34" charset="-122"/>
                </a:endParaRPr>
              </a:p>
              <a:p>
                <a:pPr algn="ctr"/>
                <a:endParaRPr lang="en-US" altLang="zh-CN" sz="1000" b="1" dirty="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团</a:t>
                </a:r>
                <a:r>
                  <a:rPr lang="zh-CN" altLang="en-US" b="1" dirty="0" smtClean="0">
                    <a:solidFill>
                      <a:schemeClr val="bg1"/>
                    </a:solidFill>
                    <a:latin typeface="微软雅黑" panose="020B0503020204020204" pitchFamily="34" charset="-122"/>
                    <a:ea typeface="微软雅黑" panose="020B0503020204020204" pitchFamily="34" charset="-122"/>
                  </a:rPr>
                  <a:t>购</a:t>
                </a:r>
                <a:endParaRPr lang="en-US" altLang="zh-CN" b="1" dirty="0" smtClean="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smtClean="0">
                    <a:solidFill>
                      <a:schemeClr val="bg1"/>
                    </a:solidFill>
                    <a:latin typeface="微软雅黑" panose="020B0503020204020204" pitchFamily="34" charset="-122"/>
                    <a:ea typeface="微软雅黑" panose="020B0503020204020204" pitchFamily="34" charset="-122"/>
                  </a:rPr>
                  <a:t>支付</a:t>
                </a:r>
                <a:endParaRPr lang="en-US" altLang="zh-CN" b="1" dirty="0" smtClean="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预付预约</a:t>
                </a:r>
                <a:endParaRPr lang="en-US" altLang="zh-CN" b="1" dirty="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点卡</a:t>
                </a:r>
                <a:r>
                  <a:rPr lang="zh-CN" altLang="en-US" b="1" dirty="0" smtClean="0">
                    <a:solidFill>
                      <a:schemeClr val="bg1"/>
                    </a:solidFill>
                    <a:latin typeface="微软雅黑" panose="020B0503020204020204" pitchFamily="34" charset="-122"/>
                    <a:ea typeface="微软雅黑" panose="020B0503020204020204" pitchFamily="34" charset="-122"/>
                  </a:rPr>
                  <a:t>券模式</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8989867" y="1680414"/>
              <a:ext cx="1828385" cy="1815506"/>
              <a:chOff x="1339818" y="1680414"/>
              <a:chExt cx="1828385" cy="1815506"/>
            </a:xfrm>
          </p:grpSpPr>
          <p:sp>
            <p:nvSpPr>
              <p:cNvPr id="60" name="矩形 59"/>
              <p:cNvSpPr/>
              <p:nvPr/>
            </p:nvSpPr>
            <p:spPr>
              <a:xfrm>
                <a:off x="1352697" y="1680414"/>
                <a:ext cx="1815506" cy="181550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339818" y="1680414"/>
                <a:ext cx="1828385" cy="148386"/>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p:cNvSpPr txBox="1"/>
              <p:nvPr/>
            </p:nvSpPr>
            <p:spPr>
              <a:xfrm>
                <a:off x="1365576" y="1809916"/>
                <a:ext cx="1763990" cy="1415772"/>
              </a:xfrm>
              <a:prstGeom prst="rect">
                <a:avLst/>
              </a:prstGeom>
              <a:noFill/>
            </p:spPr>
            <p:txBody>
              <a:bodyPr wrap="square" rtlCol="0">
                <a:spAutoFit/>
              </a:bodyPr>
              <a:lstStyle/>
              <a:p>
                <a:pPr algn="ctr"/>
                <a:r>
                  <a:rPr lang="zh-CN" altLang="en-US" sz="2200" b="1" dirty="0" smtClean="0">
                    <a:solidFill>
                      <a:schemeClr val="bg2">
                        <a:lumMod val="10000"/>
                      </a:schemeClr>
                    </a:solidFill>
                    <a:latin typeface="微软雅黑" panose="020B0503020204020204" pitchFamily="34" charset="-122"/>
                    <a:ea typeface="微软雅黑" panose="020B0503020204020204" pitchFamily="34" charset="-122"/>
                  </a:rPr>
                  <a:t>二维码类</a:t>
                </a:r>
                <a:endParaRPr lang="en-US" altLang="zh-CN" sz="2200" b="1" dirty="0" smtClean="0">
                  <a:solidFill>
                    <a:schemeClr val="bg2">
                      <a:lumMod val="10000"/>
                    </a:schemeClr>
                  </a:solidFill>
                  <a:latin typeface="微软雅黑" panose="020B0503020204020204" pitchFamily="34" charset="-122"/>
                  <a:ea typeface="微软雅黑" panose="020B0503020204020204" pitchFamily="34" charset="-122"/>
                </a:endParaRPr>
              </a:p>
              <a:p>
                <a:pPr algn="ctr"/>
                <a:endParaRPr lang="en-US" altLang="zh-CN" sz="1000" b="1" dirty="0" smtClean="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产品二维</a:t>
                </a:r>
                <a:r>
                  <a:rPr lang="zh-CN" altLang="en-US" b="1" dirty="0" smtClean="0">
                    <a:solidFill>
                      <a:schemeClr val="bg1"/>
                    </a:solidFill>
                    <a:latin typeface="微软雅黑" panose="020B0503020204020204" pitchFamily="34" charset="-122"/>
                    <a:ea typeface="微软雅黑" panose="020B0503020204020204" pitchFamily="34" charset="-122"/>
                  </a:rPr>
                  <a:t>码</a:t>
                </a:r>
                <a:endParaRPr lang="en-US" altLang="zh-CN" b="1" dirty="0" smtClean="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品牌二维</a:t>
                </a:r>
                <a:r>
                  <a:rPr lang="zh-CN" altLang="en-US" b="1" dirty="0" smtClean="0">
                    <a:solidFill>
                      <a:schemeClr val="bg1"/>
                    </a:solidFill>
                    <a:latin typeface="微软雅黑" panose="020B0503020204020204" pitchFamily="34" charset="-122"/>
                    <a:ea typeface="微软雅黑" panose="020B0503020204020204" pitchFamily="34" charset="-122"/>
                  </a:rPr>
                  <a:t>码</a:t>
                </a:r>
                <a:endParaRPr lang="en-US" altLang="zh-CN" b="1" dirty="0" smtClean="0">
                  <a:solidFill>
                    <a:schemeClr val="bg1"/>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ü"/>
                </a:pPr>
                <a:r>
                  <a:rPr lang="zh-CN" altLang="en-US" b="1" dirty="0">
                    <a:solidFill>
                      <a:schemeClr val="bg1"/>
                    </a:solidFill>
                    <a:latin typeface="微软雅黑" panose="020B0503020204020204" pitchFamily="34" charset="-122"/>
                    <a:ea typeface="微软雅黑" panose="020B0503020204020204" pitchFamily="34" charset="-122"/>
                  </a:rPr>
                  <a:t>促销二维</a:t>
                </a:r>
                <a:r>
                  <a:rPr lang="zh-CN" altLang="en-US" b="1" dirty="0" smtClean="0">
                    <a:solidFill>
                      <a:schemeClr val="bg1"/>
                    </a:solidFill>
                    <a:latin typeface="微软雅黑" panose="020B0503020204020204" pitchFamily="34" charset="-122"/>
                    <a:ea typeface="微软雅黑" panose="020B0503020204020204" pitchFamily="34" charset="-122"/>
                  </a:rPr>
                  <a:t>码</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sp>
        <p:nvSpPr>
          <p:cNvPr id="98" name="矩形 97"/>
          <p:cNvSpPr/>
          <p:nvPr/>
        </p:nvSpPr>
        <p:spPr>
          <a:xfrm>
            <a:off x="1221545" y="3570448"/>
            <a:ext cx="10072467" cy="6008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Wingdings" panose="05000000000000000000" pitchFamily="2" charset="2"/>
              <a:buChar char="n"/>
            </a:pPr>
            <a:r>
              <a:rPr lang="zh-CN" altLang="en-US" sz="2800" b="1" dirty="0" smtClean="0">
                <a:solidFill>
                  <a:schemeClr val="tx1"/>
                </a:solidFill>
                <a:latin typeface="微软雅黑" panose="020B0503020204020204" pitchFamily="34" charset="-122"/>
                <a:ea typeface="微软雅黑" panose="020B0503020204020204" pitchFamily="34" charset="-122"/>
              </a:rPr>
              <a:t>新模式实战步骤</a:t>
            </a:r>
            <a:endParaRPr lang="en-US" altLang="zh-CN" sz="2800" b="1" dirty="0">
              <a:solidFill>
                <a:schemeClr val="tx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1661582" y="4433827"/>
            <a:ext cx="8834906" cy="1171978"/>
            <a:chOff x="1661582" y="4868214"/>
            <a:chExt cx="8834906" cy="1171978"/>
          </a:xfrm>
        </p:grpSpPr>
        <p:sp>
          <p:nvSpPr>
            <p:cNvPr id="14" name="椭圆 13"/>
            <p:cNvSpPr/>
            <p:nvPr/>
          </p:nvSpPr>
          <p:spPr>
            <a:xfrm>
              <a:off x="1661582" y="4868214"/>
              <a:ext cx="1171978" cy="117197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微软雅黑" panose="020B0503020204020204" pitchFamily="34" charset="-122"/>
                  <a:ea typeface="微软雅黑" panose="020B0503020204020204" pitchFamily="34" charset="-122"/>
                </a:rPr>
                <a:t>O2O</a:t>
              </a:r>
              <a:r>
                <a:rPr lang="zh-CN" altLang="en-US" b="1" dirty="0">
                  <a:solidFill>
                    <a:schemeClr val="bg1"/>
                  </a:solidFill>
                  <a:latin typeface="微软雅黑" panose="020B0503020204020204" pitchFamily="34" charset="-122"/>
                  <a:ea typeface="微软雅黑" panose="020B0503020204020204" pitchFamily="34" charset="-122"/>
                </a:rPr>
                <a:t>基础阶段</a:t>
              </a:r>
            </a:p>
          </p:txBody>
        </p:sp>
        <p:sp>
          <p:nvSpPr>
            <p:cNvPr id="99" name="椭圆 98"/>
            <p:cNvSpPr/>
            <p:nvPr/>
          </p:nvSpPr>
          <p:spPr>
            <a:xfrm>
              <a:off x="4211598" y="4868214"/>
              <a:ext cx="1171978" cy="117197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102" name="椭圆 101"/>
            <p:cNvSpPr/>
            <p:nvPr/>
          </p:nvSpPr>
          <p:spPr>
            <a:xfrm>
              <a:off x="6761614" y="4868214"/>
              <a:ext cx="1171978" cy="117197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客户体验极端</a:t>
              </a:r>
            </a:p>
          </p:txBody>
        </p:sp>
        <p:sp>
          <p:nvSpPr>
            <p:cNvPr id="103" name="椭圆 102"/>
            <p:cNvSpPr/>
            <p:nvPr/>
          </p:nvSpPr>
          <p:spPr>
            <a:xfrm>
              <a:off x="9324510" y="4868214"/>
              <a:ext cx="1171978" cy="117197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口碑推荐阶段</a:t>
              </a:r>
            </a:p>
          </p:txBody>
        </p:sp>
        <p:sp>
          <p:nvSpPr>
            <p:cNvPr id="15" name="右箭头 14"/>
            <p:cNvSpPr/>
            <p:nvPr/>
          </p:nvSpPr>
          <p:spPr>
            <a:xfrm>
              <a:off x="3413523" y="5280338"/>
              <a:ext cx="412124" cy="2962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右箭头 103"/>
            <p:cNvSpPr/>
            <p:nvPr/>
          </p:nvSpPr>
          <p:spPr>
            <a:xfrm>
              <a:off x="5899316" y="5280338"/>
              <a:ext cx="412124" cy="2962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右箭头 104"/>
            <p:cNvSpPr/>
            <p:nvPr/>
          </p:nvSpPr>
          <p:spPr>
            <a:xfrm>
              <a:off x="8385109" y="5280338"/>
              <a:ext cx="412124" cy="296214"/>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322135" y="4993115"/>
              <a:ext cx="950903" cy="923330"/>
            </a:xfrm>
            <a:prstGeom prst="rect">
              <a:avLst/>
            </a:prstGeom>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精细化运营阶段</a:t>
              </a:r>
            </a:p>
          </p:txBody>
        </p:sp>
      </p:grpSp>
      <p:sp>
        <p:nvSpPr>
          <p:cNvPr id="106" name="矩形 105"/>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相比简单的扫码或者卡券的</a:t>
            </a:r>
            <a:r>
              <a:rPr lang="en-US" altLang="zh-CN" sz="2800" b="1" dirty="0" smtClean="0">
                <a:solidFill>
                  <a:schemeClr val="bg1"/>
                </a:solidFill>
                <a:latin typeface="微软雅黑" panose="020B0503020204020204" pitchFamily="34" charset="-122"/>
                <a:ea typeface="微软雅黑" panose="020B0503020204020204" pitchFamily="34" charset="-122"/>
              </a:rPr>
              <a:t>O2O</a:t>
            </a:r>
            <a:r>
              <a:rPr lang="zh-CN" altLang="en-US" sz="2800" b="1" dirty="0" smtClean="0">
                <a:solidFill>
                  <a:schemeClr val="bg1"/>
                </a:solidFill>
                <a:latin typeface="微软雅黑" panose="020B0503020204020204" pitchFamily="34" charset="-122"/>
                <a:ea typeface="微软雅黑" panose="020B0503020204020204" pitchFamily="34" charset="-122"/>
              </a:rPr>
              <a:t>而言，这种才是</a:t>
            </a:r>
            <a:r>
              <a:rPr lang="zh-CN" altLang="en-US" sz="2800" b="1" dirty="0">
                <a:solidFill>
                  <a:schemeClr val="bg1"/>
                </a:solidFill>
                <a:latin typeface="微软雅黑" panose="020B0503020204020204" pitchFamily="34" charset="-122"/>
                <a:ea typeface="微软雅黑" panose="020B0503020204020204" pitchFamily="34" charset="-122"/>
              </a:rPr>
              <a:t>真正</a:t>
            </a:r>
            <a:r>
              <a:rPr lang="zh-CN" altLang="en-US" sz="2800" b="1" dirty="0" smtClean="0">
                <a:solidFill>
                  <a:schemeClr val="bg1"/>
                </a:solidFill>
                <a:latin typeface="微软雅黑" panose="020B0503020204020204" pitchFamily="34" charset="-122"/>
                <a:ea typeface="微软雅黑" panose="020B0503020204020204" pitchFamily="34" charset="-122"/>
              </a:rPr>
              <a:t>深入企业运营的</a:t>
            </a:r>
            <a:r>
              <a:rPr lang="en-US" altLang="zh-CN" sz="2800" b="1" dirty="0" smtClean="0">
                <a:solidFill>
                  <a:schemeClr val="bg1"/>
                </a:solidFill>
                <a:latin typeface="微软雅黑" panose="020B0503020204020204" pitchFamily="34" charset="-122"/>
                <a:ea typeface="微软雅黑" panose="020B0503020204020204" pitchFamily="34" charset="-122"/>
              </a:rPr>
              <a:t>O2O</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7" name="等腰三角形 106"/>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29234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03</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5519184"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自媒体</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29" name="矩形 28"/>
          <p:cNvSpPr/>
          <p:nvPr/>
        </p:nvSpPr>
        <p:spPr>
          <a:xfrm>
            <a:off x="1069145" y="862685"/>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b="1" dirty="0">
              <a:solidFill>
                <a:schemeClr val="tx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136995" y="1312768"/>
            <a:ext cx="3558541" cy="811535"/>
            <a:chOff x="2776792" y="1967345"/>
            <a:chExt cx="3558541" cy="811535"/>
          </a:xfrm>
        </p:grpSpPr>
        <p:sp>
          <p:nvSpPr>
            <p:cNvPr id="38" name="矩形 37"/>
            <p:cNvSpPr/>
            <p:nvPr/>
          </p:nvSpPr>
          <p:spPr>
            <a:xfrm>
              <a:off x="3182558" y="2064247"/>
              <a:ext cx="2913442"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39" name="椭圆 38"/>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1" name="等腰三角形 40"/>
            <p:cNvSpPr/>
            <p:nvPr/>
          </p:nvSpPr>
          <p:spPr>
            <a:xfrm rot="5400000">
              <a:off x="5919385"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588324" y="2148199"/>
              <a:ext cx="2507675" cy="461665"/>
            </a:xfrm>
            <a:prstGeom prst="rect">
              <a:avLst/>
            </a:prstGeom>
          </p:spPr>
          <p:txBody>
            <a:bodyPr wrap="squar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自媒体的定义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43" name="文本框 42"/>
          <p:cNvSpPr txBox="1"/>
          <p:nvPr/>
        </p:nvSpPr>
        <p:spPr>
          <a:xfrm>
            <a:off x="1821389" y="2124303"/>
            <a:ext cx="9331520" cy="707886"/>
          </a:xfrm>
          <a:prstGeom prst="rect">
            <a:avLst/>
          </a:prstGeom>
          <a:noFill/>
        </p:spPr>
        <p:txBody>
          <a:bodyPr wrap="square" rtlCol="0">
            <a:spAutoFit/>
          </a:bodyPr>
          <a:lstStyle/>
          <a:p>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自媒体是指私人化、平民化、普范化、自主化的传播者，它以现代化、电子化的手段，向不特定的大多数或者特定的单个人传递规范性及非规范性的新媒体的总称。</a:t>
            </a:r>
            <a:endParaRPr lang="zh-CN" altLang="en-US" sz="20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1136995" y="2838230"/>
            <a:ext cx="3558541" cy="811535"/>
            <a:chOff x="2776792" y="1967345"/>
            <a:chExt cx="3558541" cy="811535"/>
          </a:xfrm>
        </p:grpSpPr>
        <p:sp>
          <p:nvSpPr>
            <p:cNvPr id="64" name="矩形 63"/>
            <p:cNvSpPr/>
            <p:nvPr/>
          </p:nvSpPr>
          <p:spPr>
            <a:xfrm>
              <a:off x="3182558" y="2064247"/>
              <a:ext cx="2913442"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65" name="椭圆 64"/>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2</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7" name="等腰三角形 66"/>
            <p:cNvSpPr/>
            <p:nvPr/>
          </p:nvSpPr>
          <p:spPr>
            <a:xfrm rot="5400000">
              <a:off x="5919385"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3588324" y="2148199"/>
              <a:ext cx="2507675" cy="461665"/>
            </a:xfrm>
            <a:prstGeom prst="rect">
              <a:avLst/>
            </a:prstGeom>
          </p:spPr>
          <p:txBody>
            <a:bodyPr wrap="squar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品牌自媒体</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69" name="文本框 68"/>
          <p:cNvSpPr txBox="1"/>
          <p:nvPr/>
        </p:nvSpPr>
        <p:spPr>
          <a:xfrm>
            <a:off x="1821389" y="3629568"/>
            <a:ext cx="9331520" cy="707886"/>
          </a:xfrm>
          <a:prstGeom prst="rect">
            <a:avLst/>
          </a:prstGeom>
          <a:noFill/>
        </p:spPr>
        <p:txBody>
          <a:bodyPr wrap="square" rtlCol="0">
            <a:spAutoFit/>
          </a:bodyPr>
          <a:lstStyle/>
          <a:p>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企业品牌要考虑放权，下放到体现某个品牌特征或者主题的小团队，由它们形成全员参与的新媒体，建立更具个性化和更鲜活的品牌形象。</a:t>
            </a:r>
            <a:endParaRPr lang="zh-CN" altLang="en-US" sz="20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1136995" y="4320055"/>
            <a:ext cx="3558541" cy="811535"/>
            <a:chOff x="2776792" y="1967345"/>
            <a:chExt cx="3558541" cy="811535"/>
          </a:xfrm>
        </p:grpSpPr>
        <p:sp>
          <p:nvSpPr>
            <p:cNvPr id="71" name="矩形 70"/>
            <p:cNvSpPr/>
            <p:nvPr/>
          </p:nvSpPr>
          <p:spPr>
            <a:xfrm>
              <a:off x="3182558" y="2064247"/>
              <a:ext cx="2913442" cy="6223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72" name="椭圆 71"/>
            <p:cNvSpPr/>
            <p:nvPr/>
          </p:nvSpPr>
          <p:spPr>
            <a:xfrm>
              <a:off x="2776792" y="1967345"/>
              <a:ext cx="811535" cy="81153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3</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74" name="等腰三角形 73"/>
            <p:cNvSpPr/>
            <p:nvPr/>
          </p:nvSpPr>
          <p:spPr>
            <a:xfrm rot="5400000">
              <a:off x="5919385" y="2256754"/>
              <a:ext cx="592071" cy="239825"/>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3588324" y="2148199"/>
              <a:ext cx="2507675" cy="461665"/>
            </a:xfrm>
            <a:prstGeom prst="rect">
              <a:avLst/>
            </a:prstGeom>
          </p:spPr>
          <p:txBody>
            <a:bodyPr wrap="squar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粉丝</a:t>
              </a:r>
              <a:r>
                <a:rPr lang="zh-CN" altLang="en-US" sz="2400" b="1" dirty="0" smtClean="0">
                  <a:solidFill>
                    <a:schemeClr val="bg1"/>
                  </a:solidFill>
                  <a:latin typeface="微软雅黑" panose="020B0503020204020204" pitchFamily="34" charset="-122"/>
                  <a:ea typeface="微软雅黑" panose="020B0503020204020204" pitchFamily="34" charset="-122"/>
                </a:rPr>
                <a:t>自媒体</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76" name="文本框 75"/>
          <p:cNvSpPr txBox="1"/>
          <p:nvPr/>
        </p:nvSpPr>
        <p:spPr>
          <a:xfrm>
            <a:off x="1821389" y="5111393"/>
            <a:ext cx="9331520" cy="1015663"/>
          </a:xfrm>
          <a:prstGeom prst="rect">
            <a:avLst/>
          </a:prstGeom>
          <a:noFill/>
        </p:spPr>
        <p:txBody>
          <a:bodyPr wrap="square" rtlCol="0">
            <a:spAutoFit/>
          </a:bodyPr>
          <a:lstStyle/>
          <a:p>
            <a:r>
              <a:rPr lang="zh-CN" altLang="en-US" sz="2000" dirty="0" smtClean="0">
                <a:solidFill>
                  <a:schemeClr val="bg2">
                    <a:lumMod val="50000"/>
                  </a:schemeClr>
                </a:solidFill>
                <a:latin typeface="微软雅黑" panose="020B0503020204020204" pitchFamily="34" charset="-122"/>
                <a:ea typeface="微软雅黑" panose="020B0503020204020204" pitchFamily="34" charset="-122"/>
              </a:rPr>
              <a:t>粉丝自媒体的关键在于，它更多地体现了粉丝的消费者体验，而且用个性化、生活化的方式呈现出来，同时比较生动鲜活的展现了一个围绕品牌的生活方式，而且不断延续着自己粉丝网络中的口碑推荐。</a:t>
            </a:r>
            <a:endParaRPr lang="zh-CN" altLang="en-US" sz="20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88136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p:cNvSpPr/>
          <p:nvPr/>
        </p:nvSpPr>
        <p:spPr>
          <a:xfrm>
            <a:off x="748182" y="2098524"/>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6722865" y="687889"/>
            <a:ext cx="914400" cy="741169"/>
          </a:xfrm>
          <a:prstGeom prst="rect">
            <a:avLst/>
          </a:prstGeom>
        </p:spPr>
      </p:pic>
      <p:grpSp>
        <p:nvGrpSpPr>
          <p:cNvPr id="16" name="组合 15"/>
          <p:cNvGrpSpPr/>
          <p:nvPr/>
        </p:nvGrpSpPr>
        <p:grpSpPr>
          <a:xfrm>
            <a:off x="10394498" y="5704954"/>
            <a:ext cx="1336431" cy="820950"/>
            <a:chOff x="2321169" y="3587263"/>
            <a:chExt cx="2954216" cy="1814731"/>
          </a:xfrm>
        </p:grpSpPr>
        <p:pic>
          <p:nvPicPr>
            <p:cNvPr id="14" name="图片 13"/>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15" name="图片 14"/>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17" name="图片 16"/>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8420916" y="4711699"/>
            <a:ext cx="707795" cy="672904"/>
          </a:xfrm>
          <a:prstGeom prst="rect">
            <a:avLst/>
          </a:prstGeom>
        </p:spPr>
      </p:pic>
      <p:pic>
        <p:nvPicPr>
          <p:cNvPr id="18" name="图片 17"/>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7092668" y="5522513"/>
            <a:ext cx="1061601" cy="1045270"/>
          </a:xfrm>
          <a:prstGeom prst="rect">
            <a:avLst/>
          </a:prstGeom>
        </p:spPr>
      </p:pic>
      <p:pic>
        <p:nvPicPr>
          <p:cNvPr id="19" name="图片 18"/>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2167415" y="5794084"/>
            <a:ext cx="785304" cy="816926"/>
          </a:xfrm>
          <a:prstGeom prst="rect">
            <a:avLst/>
          </a:prstGeom>
        </p:spPr>
      </p:pic>
      <p:pic>
        <p:nvPicPr>
          <p:cNvPr id="21" name="图片 20"/>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2688" t="38564" r="64239" b="32308"/>
          <a:stretch/>
        </p:blipFill>
        <p:spPr>
          <a:xfrm>
            <a:off x="911555" y="387489"/>
            <a:ext cx="1199140" cy="1150526"/>
          </a:xfrm>
          <a:prstGeom prst="rect">
            <a:avLst/>
          </a:prstGeom>
        </p:spPr>
      </p:pic>
      <p:sp>
        <p:nvSpPr>
          <p:cNvPr id="37" name="任意多边形 36"/>
          <p:cNvSpPr/>
          <p:nvPr/>
        </p:nvSpPr>
        <p:spPr>
          <a:xfrm>
            <a:off x="10621331" y="884695"/>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8892912" y="5871091"/>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9705721" y="4388012"/>
            <a:ext cx="914400" cy="741169"/>
          </a:xfrm>
          <a:prstGeom prst="rect">
            <a:avLst/>
          </a:prstGeom>
        </p:spPr>
      </p:pic>
      <p:grpSp>
        <p:nvGrpSpPr>
          <p:cNvPr id="40" name="组合 39"/>
          <p:cNvGrpSpPr/>
          <p:nvPr/>
        </p:nvGrpSpPr>
        <p:grpSpPr>
          <a:xfrm>
            <a:off x="8578201" y="293610"/>
            <a:ext cx="1336431" cy="820950"/>
            <a:chOff x="2321169" y="3587263"/>
            <a:chExt cx="2954216" cy="1814731"/>
          </a:xfrm>
        </p:grpSpPr>
        <p:pic>
          <p:nvPicPr>
            <p:cNvPr id="41" name="图片 40"/>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42" name="图片 41"/>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43" name="图片 42"/>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1273028" y="4353507"/>
            <a:ext cx="1129756" cy="915726"/>
          </a:xfrm>
          <a:prstGeom prst="rect">
            <a:avLst/>
          </a:prstGeom>
        </p:spPr>
      </p:pic>
      <p:pic>
        <p:nvPicPr>
          <p:cNvPr id="44" name="图片 43"/>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5220015" y="812344"/>
            <a:ext cx="707795" cy="672904"/>
          </a:xfrm>
          <a:prstGeom prst="rect">
            <a:avLst/>
          </a:prstGeom>
        </p:spPr>
      </p:pic>
      <p:pic>
        <p:nvPicPr>
          <p:cNvPr id="45" name="图片 44"/>
          <p:cNvPicPr>
            <a:picLocks noChangeAspect="1"/>
          </p:cNvPicPr>
          <p:nvPr/>
        </p:nvPicPr>
        <p:blipFill rotWithShape="1">
          <a:blip r:embed="rId6">
            <a:clrChange>
              <a:clrFrom>
                <a:srgbClr val="FFFFFF"/>
              </a:clrFrom>
              <a:clrTo>
                <a:srgbClr val="FFFFFF">
                  <a:alpha val="0"/>
                </a:srgbClr>
              </a:clrTo>
            </a:clrChange>
            <a:biLevel thresh="75000"/>
            <a:extLst>
              <a:ext uri="{28A0092B-C50C-407E-A947-70E740481C1C}">
                <a14:useLocalDpi xmlns:a14="http://schemas.microsoft.com/office/drawing/2010/main" val="0"/>
              </a:ext>
            </a:extLst>
          </a:blip>
          <a:srcRect l="11162" t="41026" r="75504" b="45846"/>
          <a:stretch/>
        </p:blipFill>
        <p:spPr>
          <a:xfrm>
            <a:off x="9772252" y="3234796"/>
            <a:ext cx="778063" cy="766094"/>
          </a:xfrm>
          <a:prstGeom prst="rect">
            <a:avLst/>
          </a:prstGeom>
        </p:spPr>
      </p:pic>
      <p:grpSp>
        <p:nvGrpSpPr>
          <p:cNvPr id="46" name="组合 45"/>
          <p:cNvGrpSpPr/>
          <p:nvPr/>
        </p:nvGrpSpPr>
        <p:grpSpPr>
          <a:xfrm>
            <a:off x="501475" y="3397781"/>
            <a:ext cx="1336431" cy="820950"/>
            <a:chOff x="2321169" y="3587263"/>
            <a:chExt cx="2954216" cy="1814731"/>
          </a:xfrm>
        </p:grpSpPr>
        <p:pic>
          <p:nvPicPr>
            <p:cNvPr id="47" name="图片 46"/>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8117" t="37590" r="35062" b="37888"/>
            <a:stretch/>
          </p:blipFill>
          <p:spPr>
            <a:xfrm>
              <a:off x="2321169" y="3587263"/>
              <a:ext cx="2954216" cy="970670"/>
            </a:xfrm>
            <a:prstGeom prst="rect">
              <a:avLst/>
            </a:prstGeom>
          </p:spPr>
        </p:pic>
        <p:pic>
          <p:nvPicPr>
            <p:cNvPr id="48" name="图片 47"/>
            <p:cNvPicPr>
              <a:picLocks noChangeAspect="1"/>
            </p:cNvPicPr>
            <p:nvPr/>
          </p:nvPicPr>
          <p:blipFill rotWithShape="1">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l="65749" t="37590" r="7734" b="37888"/>
            <a:stretch/>
          </p:blipFill>
          <p:spPr>
            <a:xfrm>
              <a:off x="3108960" y="4431324"/>
              <a:ext cx="1378634" cy="970670"/>
            </a:xfrm>
            <a:prstGeom prst="rect">
              <a:avLst/>
            </a:prstGeom>
          </p:spPr>
        </p:pic>
      </p:grpSp>
      <p:pic>
        <p:nvPicPr>
          <p:cNvPr id="49" name="图片 4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047" t="13744" r="24062" b="16922"/>
          <a:stretch/>
        </p:blipFill>
        <p:spPr>
          <a:xfrm>
            <a:off x="3887551" y="5808809"/>
            <a:ext cx="914400" cy="741169"/>
          </a:xfrm>
          <a:prstGeom prst="rect">
            <a:avLst/>
          </a:prstGeom>
        </p:spPr>
      </p:pic>
      <p:pic>
        <p:nvPicPr>
          <p:cNvPr id="50" name="图片 49"/>
          <p:cNvPicPr>
            <a:picLocks noChangeAspect="1"/>
          </p:cNvPicPr>
          <p:nvPr/>
        </p:nvPicPr>
        <p:blipFill rotWithShape="1">
          <a:blip r:embed="rId7" cstate="print">
            <a:clrChange>
              <a:clrFrom>
                <a:srgbClr val="FFD92A"/>
              </a:clrFrom>
              <a:clrTo>
                <a:srgbClr val="FFD92A">
                  <a:alpha val="0"/>
                </a:srgbClr>
              </a:clrTo>
            </a:clrChange>
            <a:biLevel thresh="75000"/>
            <a:extLst>
              <a:ext uri="{28A0092B-C50C-407E-A947-70E740481C1C}">
                <a14:useLocalDpi xmlns:a14="http://schemas.microsoft.com/office/drawing/2010/main" val="0"/>
              </a:ext>
            </a:extLst>
          </a:blip>
          <a:srcRect l="7026" t="6196" r="5659" b="2974"/>
          <a:stretch/>
        </p:blipFill>
        <p:spPr>
          <a:xfrm>
            <a:off x="10945625" y="4121161"/>
            <a:ext cx="785304" cy="816926"/>
          </a:xfrm>
          <a:prstGeom prst="rect">
            <a:avLst/>
          </a:prstGeom>
        </p:spPr>
      </p:pic>
      <p:sp>
        <p:nvSpPr>
          <p:cNvPr id="51" name="任意多边形 50"/>
          <p:cNvSpPr/>
          <p:nvPr/>
        </p:nvSpPr>
        <p:spPr>
          <a:xfrm>
            <a:off x="3124103" y="611867"/>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0750880" y="2550352"/>
            <a:ext cx="958879" cy="618978"/>
          </a:xfrm>
          <a:custGeom>
            <a:avLst/>
            <a:gdLst>
              <a:gd name="connsiteX0" fmla="*/ 1539240 w 5469972"/>
              <a:gd name="connsiteY0" fmla="*/ 1378634 h 3530991"/>
              <a:gd name="connsiteX1" fmla="*/ 2383302 w 5469972"/>
              <a:gd name="connsiteY1" fmla="*/ 1378634 h 3530991"/>
              <a:gd name="connsiteX2" fmla="*/ 2383302 w 5469972"/>
              <a:gd name="connsiteY2" fmla="*/ 3530991 h 3530991"/>
              <a:gd name="connsiteX3" fmla="*/ 1539240 w 5469972"/>
              <a:gd name="connsiteY3" fmla="*/ 3530991 h 3530991"/>
              <a:gd name="connsiteX4" fmla="*/ 4625910 w 5469972"/>
              <a:gd name="connsiteY4" fmla="*/ 0 h 3530991"/>
              <a:gd name="connsiteX5" fmla="*/ 5469972 w 5469972"/>
              <a:gd name="connsiteY5" fmla="*/ 0 h 3530991"/>
              <a:gd name="connsiteX6" fmla="*/ 5469972 w 5469972"/>
              <a:gd name="connsiteY6" fmla="*/ 3530991 h 3530991"/>
              <a:gd name="connsiteX7" fmla="*/ 4625910 w 5469972"/>
              <a:gd name="connsiteY7" fmla="*/ 3530991 h 3530991"/>
              <a:gd name="connsiteX8" fmla="*/ 0 w 5469972"/>
              <a:gd name="connsiteY8" fmla="*/ 0 h 3530991"/>
              <a:gd name="connsiteX9" fmla="*/ 844062 w 5469972"/>
              <a:gd name="connsiteY9" fmla="*/ 0 h 3530991"/>
              <a:gd name="connsiteX10" fmla="*/ 844062 w 5469972"/>
              <a:gd name="connsiteY10" fmla="*/ 6727 h 3530991"/>
              <a:gd name="connsiteX11" fmla="*/ 926145 w 5469972"/>
              <a:gd name="connsiteY11" fmla="*/ 0 h 3530991"/>
              <a:gd name="connsiteX12" fmla="*/ 3012811 w 5469972"/>
              <a:gd name="connsiteY12" fmla="*/ 0 h 3530991"/>
              <a:gd name="connsiteX13" fmla="*/ 3934174 w 5469972"/>
              <a:gd name="connsiteY13" fmla="*/ 831451 h 3530991"/>
              <a:gd name="connsiteX14" fmla="*/ 3938362 w 5469972"/>
              <a:gd name="connsiteY14" fmla="*/ 914400 h 3530991"/>
              <a:gd name="connsiteX15" fmla="*/ 3944850 w 5469972"/>
              <a:gd name="connsiteY15" fmla="*/ 914400 h 3530991"/>
              <a:gd name="connsiteX16" fmla="*/ 3944850 w 5469972"/>
              <a:gd name="connsiteY16" fmla="*/ 3530991 h 3530991"/>
              <a:gd name="connsiteX17" fmla="*/ 3100788 w 5469972"/>
              <a:gd name="connsiteY17" fmla="*/ 3530991 h 3530991"/>
              <a:gd name="connsiteX18" fmla="*/ 3100788 w 5469972"/>
              <a:gd name="connsiteY18" fmla="*/ 3526549 h 3530991"/>
              <a:gd name="connsiteX19" fmla="*/ 3081412 w 5469972"/>
              <a:gd name="connsiteY19" fmla="*/ 3527527 h 3530991"/>
              <a:gd name="connsiteX20" fmla="*/ 3081412 w 5469972"/>
              <a:gd name="connsiteY20" fmla="*/ 1239156 h 3530991"/>
              <a:gd name="connsiteX21" fmla="*/ 2577292 w 5469972"/>
              <a:gd name="connsiteY21" fmla="*/ 735036 h 3530991"/>
              <a:gd name="connsiteX22" fmla="*/ 844062 w 5469972"/>
              <a:gd name="connsiteY22" fmla="*/ 735036 h 3530991"/>
              <a:gd name="connsiteX23" fmla="*/ 844062 w 5469972"/>
              <a:gd name="connsiteY23" fmla="*/ 3530991 h 3530991"/>
              <a:gd name="connsiteX24" fmla="*/ 0 w 5469972"/>
              <a:gd name="connsiteY24" fmla="*/ 3530991 h 353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69972" h="3530991">
                <a:moveTo>
                  <a:pt x="1539240" y="1378634"/>
                </a:moveTo>
                <a:lnTo>
                  <a:pt x="2383302" y="1378634"/>
                </a:lnTo>
                <a:lnTo>
                  <a:pt x="2383302" y="3530991"/>
                </a:lnTo>
                <a:lnTo>
                  <a:pt x="1539240" y="3530991"/>
                </a:lnTo>
                <a:close/>
                <a:moveTo>
                  <a:pt x="4625910" y="0"/>
                </a:moveTo>
                <a:lnTo>
                  <a:pt x="5469972" y="0"/>
                </a:lnTo>
                <a:lnTo>
                  <a:pt x="5469972" y="3530991"/>
                </a:lnTo>
                <a:lnTo>
                  <a:pt x="4625910" y="3530991"/>
                </a:lnTo>
                <a:close/>
                <a:moveTo>
                  <a:pt x="0" y="0"/>
                </a:moveTo>
                <a:lnTo>
                  <a:pt x="844062" y="0"/>
                </a:lnTo>
                <a:lnTo>
                  <a:pt x="844062" y="6727"/>
                </a:lnTo>
                <a:lnTo>
                  <a:pt x="926145" y="0"/>
                </a:lnTo>
                <a:lnTo>
                  <a:pt x="3012811" y="0"/>
                </a:lnTo>
                <a:cubicBezTo>
                  <a:pt x="3492338" y="0"/>
                  <a:pt x="3886746" y="364438"/>
                  <a:pt x="3934174" y="831451"/>
                </a:cubicBezTo>
                <a:lnTo>
                  <a:pt x="3938362" y="914400"/>
                </a:lnTo>
                <a:lnTo>
                  <a:pt x="3944850" y="914400"/>
                </a:lnTo>
                <a:lnTo>
                  <a:pt x="3944850" y="3530991"/>
                </a:lnTo>
                <a:lnTo>
                  <a:pt x="3100788" y="3530991"/>
                </a:lnTo>
                <a:lnTo>
                  <a:pt x="3100788" y="3526549"/>
                </a:lnTo>
                <a:lnTo>
                  <a:pt x="3081412" y="3527527"/>
                </a:lnTo>
                <a:lnTo>
                  <a:pt x="3081412" y="1239156"/>
                </a:lnTo>
                <a:cubicBezTo>
                  <a:pt x="3081412" y="960738"/>
                  <a:pt x="2855710" y="735036"/>
                  <a:pt x="2577292" y="735036"/>
                </a:cubicBezTo>
                <a:lnTo>
                  <a:pt x="844062" y="735036"/>
                </a:lnTo>
                <a:lnTo>
                  <a:pt x="844062" y="3530991"/>
                </a:lnTo>
                <a:lnTo>
                  <a:pt x="0" y="353099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rotWithShape="1">
          <a:blip r:embed="rId5">
            <a:clrChange>
              <a:clrFrom>
                <a:srgbClr val="FFFFFF"/>
              </a:clrFrom>
              <a:clrTo>
                <a:srgbClr val="FFFFFF">
                  <a:alpha val="0"/>
                </a:srgbClr>
              </a:clrTo>
            </a:clrChange>
            <a:biLevel thresh="50000"/>
            <a:extLst>
              <a:ext uri="{28A0092B-C50C-407E-A947-70E740481C1C}">
                <a14:useLocalDpi xmlns:a14="http://schemas.microsoft.com/office/drawing/2010/main" val="0"/>
              </a:ext>
            </a:extLst>
          </a:blip>
          <a:srcRect l="27744" t="23705" r="30863" b="36042"/>
          <a:stretch/>
        </p:blipFill>
        <p:spPr>
          <a:xfrm>
            <a:off x="354200" y="5807615"/>
            <a:ext cx="707795" cy="672904"/>
          </a:xfrm>
          <a:prstGeom prst="rect">
            <a:avLst/>
          </a:prstGeom>
        </p:spPr>
      </p:pic>
      <p:sp>
        <p:nvSpPr>
          <p:cNvPr id="60" name="Freeform 153"/>
          <p:cNvSpPr>
            <a:spLocks noEditPoints="1"/>
          </p:cNvSpPr>
          <p:nvPr/>
        </p:nvSpPr>
        <p:spPr bwMode="auto">
          <a:xfrm>
            <a:off x="5599172" y="5542272"/>
            <a:ext cx="1011759" cy="970101"/>
          </a:xfrm>
          <a:custGeom>
            <a:avLst/>
            <a:gdLst>
              <a:gd name="T0" fmla="*/ 59 w 126"/>
              <a:gd name="T1" fmla="*/ 0 h 121"/>
              <a:gd name="T2" fmla="*/ 112 w 126"/>
              <a:gd name="T3" fmla="*/ 0 h 121"/>
              <a:gd name="T4" fmla="*/ 122 w 126"/>
              <a:gd name="T5" fmla="*/ 4 h 121"/>
              <a:gd name="T6" fmla="*/ 126 w 126"/>
              <a:gd name="T7" fmla="*/ 14 h 121"/>
              <a:gd name="T8" fmla="*/ 126 w 126"/>
              <a:gd name="T9" fmla="*/ 44 h 121"/>
              <a:gd name="T10" fmla="*/ 122 w 126"/>
              <a:gd name="T11" fmla="*/ 54 h 121"/>
              <a:gd name="T12" fmla="*/ 112 w 126"/>
              <a:gd name="T13" fmla="*/ 58 h 121"/>
              <a:gd name="T14" fmla="*/ 82 w 126"/>
              <a:gd name="T15" fmla="*/ 58 h 121"/>
              <a:gd name="T16" fmla="*/ 67 w 126"/>
              <a:gd name="T17" fmla="*/ 71 h 121"/>
              <a:gd name="T18" fmla="*/ 66 w 126"/>
              <a:gd name="T19" fmla="*/ 70 h 121"/>
              <a:gd name="T20" fmla="*/ 62 w 126"/>
              <a:gd name="T21" fmla="*/ 68 h 121"/>
              <a:gd name="T22" fmla="*/ 64 w 126"/>
              <a:gd name="T23" fmla="*/ 58 h 121"/>
              <a:gd name="T24" fmla="*/ 63 w 126"/>
              <a:gd name="T25" fmla="*/ 58 h 121"/>
              <a:gd name="T26" fmla="*/ 65 w 126"/>
              <a:gd name="T27" fmla="*/ 52 h 121"/>
              <a:gd name="T28" fmla="*/ 68 w 126"/>
              <a:gd name="T29" fmla="*/ 52 h 121"/>
              <a:gd name="T30" fmla="*/ 72 w 126"/>
              <a:gd name="T31" fmla="*/ 52 h 121"/>
              <a:gd name="T32" fmla="*/ 71 w 126"/>
              <a:gd name="T33" fmla="*/ 56 h 121"/>
              <a:gd name="T34" fmla="*/ 70 w 126"/>
              <a:gd name="T35" fmla="*/ 60 h 121"/>
              <a:gd name="T36" fmla="*/ 78 w 126"/>
              <a:gd name="T37" fmla="*/ 52 h 121"/>
              <a:gd name="T38" fmla="*/ 79 w 126"/>
              <a:gd name="T39" fmla="*/ 52 h 121"/>
              <a:gd name="T40" fmla="*/ 81 w 126"/>
              <a:gd name="T41" fmla="*/ 52 h 121"/>
              <a:gd name="T42" fmla="*/ 112 w 126"/>
              <a:gd name="T43" fmla="*/ 52 h 121"/>
              <a:gd name="T44" fmla="*/ 117 w 126"/>
              <a:gd name="T45" fmla="*/ 49 h 121"/>
              <a:gd name="T46" fmla="*/ 120 w 126"/>
              <a:gd name="T47" fmla="*/ 44 h 121"/>
              <a:gd name="T48" fmla="*/ 120 w 126"/>
              <a:gd name="T49" fmla="*/ 14 h 121"/>
              <a:gd name="T50" fmla="*/ 117 w 126"/>
              <a:gd name="T51" fmla="*/ 8 h 121"/>
              <a:gd name="T52" fmla="*/ 112 w 126"/>
              <a:gd name="T53" fmla="*/ 6 h 121"/>
              <a:gd name="T54" fmla="*/ 59 w 126"/>
              <a:gd name="T55" fmla="*/ 6 h 121"/>
              <a:gd name="T56" fmla="*/ 53 w 126"/>
              <a:gd name="T57" fmla="*/ 8 h 121"/>
              <a:gd name="T58" fmla="*/ 51 w 126"/>
              <a:gd name="T59" fmla="*/ 14 h 121"/>
              <a:gd name="T60" fmla="*/ 51 w 126"/>
              <a:gd name="T61" fmla="*/ 18 h 121"/>
              <a:gd name="T62" fmla="*/ 44 w 126"/>
              <a:gd name="T63" fmla="*/ 16 h 121"/>
              <a:gd name="T64" fmla="*/ 44 w 126"/>
              <a:gd name="T65" fmla="*/ 14 h 121"/>
              <a:gd name="T66" fmla="*/ 48 w 126"/>
              <a:gd name="T67" fmla="*/ 4 h 121"/>
              <a:gd name="T68" fmla="*/ 59 w 126"/>
              <a:gd name="T69" fmla="*/ 0 h 121"/>
              <a:gd name="T70" fmla="*/ 102 w 126"/>
              <a:gd name="T71" fmla="*/ 24 h 121"/>
              <a:gd name="T72" fmla="*/ 96 w 126"/>
              <a:gd name="T73" fmla="*/ 29 h 121"/>
              <a:gd name="T74" fmla="*/ 102 w 126"/>
              <a:gd name="T75" fmla="*/ 34 h 121"/>
              <a:gd name="T76" fmla="*/ 107 w 126"/>
              <a:gd name="T77" fmla="*/ 29 h 121"/>
              <a:gd name="T78" fmla="*/ 102 w 126"/>
              <a:gd name="T79" fmla="*/ 24 h 121"/>
              <a:gd name="T80" fmla="*/ 85 w 126"/>
              <a:gd name="T81" fmla="*/ 24 h 121"/>
              <a:gd name="T82" fmla="*/ 80 w 126"/>
              <a:gd name="T83" fmla="*/ 29 h 121"/>
              <a:gd name="T84" fmla="*/ 85 w 126"/>
              <a:gd name="T85" fmla="*/ 34 h 121"/>
              <a:gd name="T86" fmla="*/ 90 w 126"/>
              <a:gd name="T87" fmla="*/ 29 h 121"/>
              <a:gd name="T88" fmla="*/ 85 w 126"/>
              <a:gd name="T89" fmla="*/ 24 h 121"/>
              <a:gd name="T90" fmla="*/ 69 w 126"/>
              <a:gd name="T91" fmla="*/ 24 h 121"/>
              <a:gd name="T92" fmla="*/ 64 w 126"/>
              <a:gd name="T93" fmla="*/ 29 h 121"/>
              <a:gd name="T94" fmla="*/ 69 w 126"/>
              <a:gd name="T95" fmla="*/ 34 h 121"/>
              <a:gd name="T96" fmla="*/ 75 w 126"/>
              <a:gd name="T97" fmla="*/ 29 h 121"/>
              <a:gd name="T98" fmla="*/ 69 w 126"/>
              <a:gd name="T99" fmla="*/ 24 h 121"/>
              <a:gd name="T100" fmla="*/ 37 w 126"/>
              <a:gd name="T101" fmla="*/ 23 h 121"/>
              <a:gd name="T102" fmla="*/ 16 w 126"/>
              <a:gd name="T103" fmla="*/ 44 h 121"/>
              <a:gd name="T104" fmla="*/ 37 w 126"/>
              <a:gd name="T105" fmla="*/ 65 h 121"/>
              <a:gd name="T106" fmla="*/ 58 w 126"/>
              <a:gd name="T107" fmla="*/ 44 h 121"/>
              <a:gd name="T108" fmla="*/ 37 w 126"/>
              <a:gd name="T109" fmla="*/ 23 h 121"/>
              <a:gd name="T110" fmla="*/ 74 w 126"/>
              <a:gd name="T111" fmla="*/ 111 h 121"/>
              <a:gd name="T112" fmla="*/ 51 w 126"/>
              <a:gd name="T113" fmla="*/ 71 h 121"/>
              <a:gd name="T114" fmla="*/ 37 w 126"/>
              <a:gd name="T115" fmla="*/ 93 h 121"/>
              <a:gd name="T116" fmla="*/ 24 w 126"/>
              <a:gd name="T117" fmla="*/ 71 h 121"/>
              <a:gd name="T118" fmla="*/ 0 w 126"/>
              <a:gd name="T119" fmla="*/ 111 h 121"/>
              <a:gd name="T120" fmla="*/ 74 w 126"/>
              <a:gd name="T121"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21">
                <a:moveTo>
                  <a:pt x="59" y="0"/>
                </a:moveTo>
                <a:cubicBezTo>
                  <a:pt x="112" y="0"/>
                  <a:pt x="112" y="0"/>
                  <a:pt x="112" y="0"/>
                </a:cubicBezTo>
                <a:cubicBezTo>
                  <a:pt x="116" y="0"/>
                  <a:pt x="119" y="1"/>
                  <a:pt x="122" y="4"/>
                </a:cubicBezTo>
                <a:cubicBezTo>
                  <a:pt x="124" y="6"/>
                  <a:pt x="126" y="10"/>
                  <a:pt x="126" y="14"/>
                </a:cubicBezTo>
                <a:cubicBezTo>
                  <a:pt x="126" y="44"/>
                  <a:pt x="126" y="44"/>
                  <a:pt x="126" y="44"/>
                </a:cubicBezTo>
                <a:cubicBezTo>
                  <a:pt x="126" y="48"/>
                  <a:pt x="124" y="51"/>
                  <a:pt x="122" y="54"/>
                </a:cubicBezTo>
                <a:cubicBezTo>
                  <a:pt x="119" y="56"/>
                  <a:pt x="116" y="58"/>
                  <a:pt x="112" y="58"/>
                </a:cubicBezTo>
                <a:cubicBezTo>
                  <a:pt x="82" y="58"/>
                  <a:pt x="82" y="58"/>
                  <a:pt x="82" y="58"/>
                </a:cubicBezTo>
                <a:cubicBezTo>
                  <a:pt x="67" y="71"/>
                  <a:pt x="67" y="71"/>
                  <a:pt x="67" y="71"/>
                </a:cubicBezTo>
                <a:cubicBezTo>
                  <a:pt x="66" y="70"/>
                  <a:pt x="66" y="70"/>
                  <a:pt x="66" y="70"/>
                </a:cubicBezTo>
                <a:cubicBezTo>
                  <a:pt x="64" y="69"/>
                  <a:pt x="63" y="68"/>
                  <a:pt x="62" y="68"/>
                </a:cubicBezTo>
                <a:cubicBezTo>
                  <a:pt x="64" y="58"/>
                  <a:pt x="64" y="58"/>
                  <a:pt x="64" y="58"/>
                </a:cubicBezTo>
                <a:cubicBezTo>
                  <a:pt x="63" y="58"/>
                  <a:pt x="63" y="58"/>
                  <a:pt x="63" y="58"/>
                </a:cubicBezTo>
                <a:cubicBezTo>
                  <a:pt x="64" y="56"/>
                  <a:pt x="65" y="54"/>
                  <a:pt x="65" y="52"/>
                </a:cubicBezTo>
                <a:cubicBezTo>
                  <a:pt x="68" y="52"/>
                  <a:pt x="68" y="52"/>
                  <a:pt x="68" y="52"/>
                </a:cubicBezTo>
                <a:cubicBezTo>
                  <a:pt x="72" y="52"/>
                  <a:pt x="72" y="52"/>
                  <a:pt x="72" y="52"/>
                </a:cubicBezTo>
                <a:cubicBezTo>
                  <a:pt x="71" y="56"/>
                  <a:pt x="71" y="56"/>
                  <a:pt x="71" y="56"/>
                </a:cubicBezTo>
                <a:cubicBezTo>
                  <a:pt x="70" y="60"/>
                  <a:pt x="70" y="60"/>
                  <a:pt x="70" y="60"/>
                </a:cubicBezTo>
                <a:cubicBezTo>
                  <a:pt x="78" y="52"/>
                  <a:pt x="78" y="52"/>
                  <a:pt x="78" y="52"/>
                </a:cubicBezTo>
                <a:cubicBezTo>
                  <a:pt x="79" y="52"/>
                  <a:pt x="79" y="52"/>
                  <a:pt x="79" y="52"/>
                </a:cubicBezTo>
                <a:cubicBezTo>
                  <a:pt x="81" y="52"/>
                  <a:pt x="81" y="52"/>
                  <a:pt x="81" y="52"/>
                </a:cubicBezTo>
                <a:cubicBezTo>
                  <a:pt x="112" y="52"/>
                  <a:pt x="112" y="52"/>
                  <a:pt x="112" y="52"/>
                </a:cubicBezTo>
                <a:cubicBezTo>
                  <a:pt x="114" y="52"/>
                  <a:pt x="116" y="51"/>
                  <a:pt x="117" y="49"/>
                </a:cubicBezTo>
                <a:cubicBezTo>
                  <a:pt x="119" y="48"/>
                  <a:pt x="120" y="46"/>
                  <a:pt x="120" y="44"/>
                </a:cubicBezTo>
                <a:cubicBezTo>
                  <a:pt x="120" y="14"/>
                  <a:pt x="120" y="14"/>
                  <a:pt x="120" y="14"/>
                </a:cubicBezTo>
                <a:cubicBezTo>
                  <a:pt x="120" y="12"/>
                  <a:pt x="119" y="10"/>
                  <a:pt x="117" y="8"/>
                </a:cubicBezTo>
                <a:cubicBezTo>
                  <a:pt x="116" y="7"/>
                  <a:pt x="114" y="6"/>
                  <a:pt x="112" y="6"/>
                </a:cubicBezTo>
                <a:cubicBezTo>
                  <a:pt x="59" y="6"/>
                  <a:pt x="59" y="6"/>
                  <a:pt x="59" y="6"/>
                </a:cubicBezTo>
                <a:cubicBezTo>
                  <a:pt x="56" y="6"/>
                  <a:pt x="54" y="7"/>
                  <a:pt x="53" y="8"/>
                </a:cubicBezTo>
                <a:cubicBezTo>
                  <a:pt x="52" y="10"/>
                  <a:pt x="51" y="12"/>
                  <a:pt x="51" y="14"/>
                </a:cubicBezTo>
                <a:cubicBezTo>
                  <a:pt x="51" y="18"/>
                  <a:pt x="51" y="18"/>
                  <a:pt x="51" y="18"/>
                </a:cubicBezTo>
                <a:cubicBezTo>
                  <a:pt x="49" y="17"/>
                  <a:pt x="47" y="16"/>
                  <a:pt x="44" y="16"/>
                </a:cubicBezTo>
                <a:cubicBezTo>
                  <a:pt x="44" y="14"/>
                  <a:pt x="44" y="14"/>
                  <a:pt x="44" y="14"/>
                </a:cubicBezTo>
                <a:cubicBezTo>
                  <a:pt x="44" y="10"/>
                  <a:pt x="46" y="6"/>
                  <a:pt x="48" y="4"/>
                </a:cubicBezTo>
                <a:cubicBezTo>
                  <a:pt x="51" y="1"/>
                  <a:pt x="55" y="0"/>
                  <a:pt x="59" y="0"/>
                </a:cubicBezTo>
                <a:close/>
                <a:moveTo>
                  <a:pt x="102" y="24"/>
                </a:moveTo>
                <a:cubicBezTo>
                  <a:pt x="99" y="24"/>
                  <a:pt x="96" y="26"/>
                  <a:pt x="96" y="29"/>
                </a:cubicBezTo>
                <a:cubicBezTo>
                  <a:pt x="96" y="32"/>
                  <a:pt x="99" y="34"/>
                  <a:pt x="102" y="34"/>
                </a:cubicBezTo>
                <a:cubicBezTo>
                  <a:pt x="104" y="34"/>
                  <a:pt x="107" y="32"/>
                  <a:pt x="107" y="29"/>
                </a:cubicBezTo>
                <a:cubicBezTo>
                  <a:pt x="107" y="26"/>
                  <a:pt x="104" y="24"/>
                  <a:pt x="102" y="24"/>
                </a:cubicBezTo>
                <a:close/>
                <a:moveTo>
                  <a:pt x="85" y="24"/>
                </a:moveTo>
                <a:cubicBezTo>
                  <a:pt x="82" y="24"/>
                  <a:pt x="80" y="26"/>
                  <a:pt x="80" y="29"/>
                </a:cubicBezTo>
                <a:cubicBezTo>
                  <a:pt x="80" y="32"/>
                  <a:pt x="82" y="34"/>
                  <a:pt x="85" y="34"/>
                </a:cubicBezTo>
                <a:cubicBezTo>
                  <a:pt x="88" y="34"/>
                  <a:pt x="90" y="32"/>
                  <a:pt x="90" y="29"/>
                </a:cubicBezTo>
                <a:cubicBezTo>
                  <a:pt x="90" y="26"/>
                  <a:pt x="88" y="24"/>
                  <a:pt x="85" y="24"/>
                </a:cubicBezTo>
                <a:close/>
                <a:moveTo>
                  <a:pt x="69" y="24"/>
                </a:moveTo>
                <a:cubicBezTo>
                  <a:pt x="67" y="24"/>
                  <a:pt x="64" y="26"/>
                  <a:pt x="64" y="29"/>
                </a:cubicBezTo>
                <a:cubicBezTo>
                  <a:pt x="64" y="32"/>
                  <a:pt x="67" y="34"/>
                  <a:pt x="69" y="34"/>
                </a:cubicBezTo>
                <a:cubicBezTo>
                  <a:pt x="72" y="34"/>
                  <a:pt x="75" y="32"/>
                  <a:pt x="75" y="29"/>
                </a:cubicBezTo>
                <a:cubicBezTo>
                  <a:pt x="75" y="26"/>
                  <a:pt x="72" y="24"/>
                  <a:pt x="69" y="24"/>
                </a:cubicBezTo>
                <a:close/>
                <a:moveTo>
                  <a:pt x="37" y="23"/>
                </a:moveTo>
                <a:cubicBezTo>
                  <a:pt x="25" y="23"/>
                  <a:pt x="16" y="33"/>
                  <a:pt x="16" y="44"/>
                </a:cubicBezTo>
                <a:cubicBezTo>
                  <a:pt x="16" y="56"/>
                  <a:pt x="25" y="65"/>
                  <a:pt x="37" y="65"/>
                </a:cubicBezTo>
                <a:cubicBezTo>
                  <a:pt x="48" y="65"/>
                  <a:pt x="58" y="56"/>
                  <a:pt x="58" y="44"/>
                </a:cubicBezTo>
                <a:cubicBezTo>
                  <a:pt x="58" y="33"/>
                  <a:pt x="48" y="23"/>
                  <a:pt x="37" y="23"/>
                </a:cubicBezTo>
                <a:close/>
                <a:moveTo>
                  <a:pt x="74" y="111"/>
                </a:moveTo>
                <a:cubicBezTo>
                  <a:pt x="74" y="90"/>
                  <a:pt x="64" y="77"/>
                  <a:pt x="51" y="71"/>
                </a:cubicBezTo>
                <a:cubicBezTo>
                  <a:pt x="37" y="93"/>
                  <a:pt x="37" y="93"/>
                  <a:pt x="37" y="93"/>
                </a:cubicBezTo>
                <a:cubicBezTo>
                  <a:pt x="24" y="71"/>
                  <a:pt x="24" y="71"/>
                  <a:pt x="24" y="71"/>
                </a:cubicBezTo>
                <a:cubicBezTo>
                  <a:pt x="11" y="76"/>
                  <a:pt x="0" y="90"/>
                  <a:pt x="0" y="111"/>
                </a:cubicBezTo>
                <a:cubicBezTo>
                  <a:pt x="26" y="121"/>
                  <a:pt x="51" y="120"/>
                  <a:pt x="74" y="111"/>
                </a:cubicBezTo>
                <a:close/>
              </a:path>
            </a:pathLst>
          </a:custGeom>
          <a:solidFill>
            <a:schemeClr val="tx1">
              <a:lumMod val="65000"/>
              <a:lumOff val="3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矩形 60"/>
          <p:cNvSpPr/>
          <p:nvPr/>
        </p:nvSpPr>
        <p:spPr>
          <a:xfrm>
            <a:off x="0" y="0"/>
            <a:ext cx="12192000" cy="6858000"/>
          </a:xfrm>
          <a:prstGeom prst="rect">
            <a:avLst/>
          </a:prstGeom>
          <a:solidFill>
            <a:srgbClr val="FFFF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5"/>
          <p:cNvGrpSpPr/>
          <p:nvPr/>
        </p:nvGrpSpPr>
        <p:grpSpPr>
          <a:xfrm>
            <a:off x="1861815" y="1061406"/>
            <a:ext cx="8850246" cy="4736631"/>
            <a:chOff x="2455243" y="964058"/>
            <a:chExt cx="8427568" cy="4510415"/>
          </a:xfrm>
        </p:grpSpPr>
        <p:grpSp>
          <p:nvGrpSpPr>
            <p:cNvPr id="83" name="组合 82"/>
            <p:cNvGrpSpPr/>
            <p:nvPr/>
          </p:nvGrpSpPr>
          <p:grpSpPr>
            <a:xfrm>
              <a:off x="2455243" y="1270985"/>
              <a:ext cx="8427568" cy="4203488"/>
              <a:chOff x="2455243" y="1499630"/>
              <a:chExt cx="8427568" cy="4203488"/>
            </a:xfrm>
          </p:grpSpPr>
          <p:sp>
            <p:nvSpPr>
              <p:cNvPr id="62" name="任意多边形 61"/>
              <p:cNvSpPr/>
              <p:nvPr/>
            </p:nvSpPr>
            <p:spPr>
              <a:xfrm>
                <a:off x="2455243" y="1499630"/>
                <a:ext cx="8427568" cy="4203488"/>
              </a:xfrm>
              <a:custGeom>
                <a:avLst/>
                <a:gdLst>
                  <a:gd name="connsiteX0" fmla="*/ 0 w 6503831"/>
                  <a:gd name="connsiteY0" fmla="*/ 0 h 3554569"/>
                  <a:gd name="connsiteX1" fmla="*/ 6503831 w 6503831"/>
                  <a:gd name="connsiteY1" fmla="*/ 206062 h 3554569"/>
                  <a:gd name="connsiteX2" fmla="*/ 5937161 w 6503831"/>
                  <a:gd name="connsiteY2" fmla="*/ 3142445 h 3554569"/>
                  <a:gd name="connsiteX3" fmla="*/ 1558344 w 6503831"/>
                  <a:gd name="connsiteY3" fmla="*/ 3554569 h 3554569"/>
                  <a:gd name="connsiteX4" fmla="*/ 0 w 6503831"/>
                  <a:gd name="connsiteY4" fmla="*/ 0 h 3554569"/>
                  <a:gd name="connsiteX0" fmla="*/ 0 w 5686757"/>
                  <a:gd name="connsiteY0" fmla="*/ 27165 h 3348507"/>
                  <a:gd name="connsiteX1" fmla="*/ 5686757 w 5686757"/>
                  <a:gd name="connsiteY1" fmla="*/ 0 h 3348507"/>
                  <a:gd name="connsiteX2" fmla="*/ 5120087 w 5686757"/>
                  <a:gd name="connsiteY2" fmla="*/ 2936383 h 3348507"/>
                  <a:gd name="connsiteX3" fmla="*/ 741270 w 5686757"/>
                  <a:gd name="connsiteY3" fmla="*/ 3348507 h 3348507"/>
                  <a:gd name="connsiteX4" fmla="*/ 0 w 5686757"/>
                  <a:gd name="connsiteY4" fmla="*/ 27165 h 3348507"/>
                  <a:gd name="connsiteX0" fmla="*/ 0 w 6201626"/>
                  <a:gd name="connsiteY0" fmla="*/ 15503 h 3336845"/>
                  <a:gd name="connsiteX1" fmla="*/ 6201626 w 6201626"/>
                  <a:gd name="connsiteY1" fmla="*/ 0 h 3336845"/>
                  <a:gd name="connsiteX2" fmla="*/ 5120087 w 6201626"/>
                  <a:gd name="connsiteY2" fmla="*/ 2924721 h 3336845"/>
                  <a:gd name="connsiteX3" fmla="*/ 741270 w 6201626"/>
                  <a:gd name="connsiteY3" fmla="*/ 3336845 h 3336845"/>
                  <a:gd name="connsiteX4" fmla="*/ 0 w 6201626"/>
                  <a:gd name="connsiteY4" fmla="*/ 15503 h 3336845"/>
                  <a:gd name="connsiteX0" fmla="*/ 0 w 6201626"/>
                  <a:gd name="connsiteY0" fmla="*/ 15503 h 3091957"/>
                  <a:gd name="connsiteX1" fmla="*/ 6201626 w 6201626"/>
                  <a:gd name="connsiteY1" fmla="*/ 0 h 3091957"/>
                  <a:gd name="connsiteX2" fmla="*/ 5120087 w 6201626"/>
                  <a:gd name="connsiteY2" fmla="*/ 2924721 h 3091957"/>
                  <a:gd name="connsiteX3" fmla="*/ 819619 w 6201626"/>
                  <a:gd name="connsiteY3" fmla="*/ 3091957 h 3091957"/>
                  <a:gd name="connsiteX4" fmla="*/ 0 w 6201626"/>
                  <a:gd name="connsiteY4" fmla="*/ 15503 h 3091957"/>
                  <a:gd name="connsiteX0" fmla="*/ 0 w 6201626"/>
                  <a:gd name="connsiteY0" fmla="*/ 15503 h 3344530"/>
                  <a:gd name="connsiteX1" fmla="*/ 6201626 w 6201626"/>
                  <a:gd name="connsiteY1" fmla="*/ 0 h 3344530"/>
                  <a:gd name="connsiteX2" fmla="*/ 5153666 w 6201626"/>
                  <a:gd name="connsiteY2" fmla="*/ 3344530 h 3344530"/>
                  <a:gd name="connsiteX3" fmla="*/ 819619 w 6201626"/>
                  <a:gd name="connsiteY3" fmla="*/ 3091957 h 3344530"/>
                  <a:gd name="connsiteX4" fmla="*/ 0 w 6201626"/>
                  <a:gd name="connsiteY4" fmla="*/ 15503 h 3344530"/>
                  <a:gd name="connsiteX0" fmla="*/ 0 w 6201626"/>
                  <a:gd name="connsiteY0" fmla="*/ 272053 h 3344530"/>
                  <a:gd name="connsiteX1" fmla="*/ 6201626 w 6201626"/>
                  <a:gd name="connsiteY1" fmla="*/ 0 h 3344530"/>
                  <a:gd name="connsiteX2" fmla="*/ 5153666 w 6201626"/>
                  <a:gd name="connsiteY2" fmla="*/ 3344530 h 3344530"/>
                  <a:gd name="connsiteX3" fmla="*/ 819619 w 6201626"/>
                  <a:gd name="connsiteY3" fmla="*/ 3091957 h 3344530"/>
                  <a:gd name="connsiteX4" fmla="*/ 0 w 6201626"/>
                  <a:gd name="connsiteY4" fmla="*/ 272053 h 3344530"/>
                  <a:gd name="connsiteX0" fmla="*/ 0 w 6335939"/>
                  <a:gd name="connsiteY0" fmla="*/ 15503 h 3344530"/>
                  <a:gd name="connsiteX1" fmla="*/ 6335939 w 6335939"/>
                  <a:gd name="connsiteY1" fmla="*/ 0 h 3344530"/>
                  <a:gd name="connsiteX2" fmla="*/ 5287979 w 6335939"/>
                  <a:gd name="connsiteY2" fmla="*/ 3344530 h 3344530"/>
                  <a:gd name="connsiteX3" fmla="*/ 953932 w 6335939"/>
                  <a:gd name="connsiteY3" fmla="*/ 3091957 h 3344530"/>
                  <a:gd name="connsiteX4" fmla="*/ 0 w 6335939"/>
                  <a:gd name="connsiteY4" fmla="*/ 15503 h 3344530"/>
                  <a:gd name="connsiteX0" fmla="*/ 0 w 6335939"/>
                  <a:gd name="connsiteY0" fmla="*/ 15503 h 3099642"/>
                  <a:gd name="connsiteX1" fmla="*/ 6335939 w 6335939"/>
                  <a:gd name="connsiteY1" fmla="*/ 0 h 3099642"/>
                  <a:gd name="connsiteX2" fmla="*/ 5444679 w 6335939"/>
                  <a:gd name="connsiteY2" fmla="*/ 3099642 h 3099642"/>
                  <a:gd name="connsiteX3" fmla="*/ 953932 w 6335939"/>
                  <a:gd name="connsiteY3" fmla="*/ 3091957 h 3099642"/>
                  <a:gd name="connsiteX4" fmla="*/ 0 w 6335939"/>
                  <a:gd name="connsiteY4" fmla="*/ 15503 h 3099642"/>
                  <a:gd name="connsiteX0" fmla="*/ 0 w 6335939"/>
                  <a:gd name="connsiteY0" fmla="*/ 15503 h 3138602"/>
                  <a:gd name="connsiteX1" fmla="*/ 6335939 w 6335939"/>
                  <a:gd name="connsiteY1" fmla="*/ 0 h 3138602"/>
                  <a:gd name="connsiteX2" fmla="*/ 5444679 w 6335939"/>
                  <a:gd name="connsiteY2" fmla="*/ 3099642 h 3138602"/>
                  <a:gd name="connsiteX3" fmla="*/ 528606 w 6335939"/>
                  <a:gd name="connsiteY3" fmla="*/ 3138602 h 3138602"/>
                  <a:gd name="connsiteX4" fmla="*/ 0 w 6335939"/>
                  <a:gd name="connsiteY4" fmla="*/ 15503 h 3138602"/>
                  <a:gd name="connsiteX0" fmla="*/ 0 w 6335939"/>
                  <a:gd name="connsiteY0" fmla="*/ 15503 h 3437822"/>
                  <a:gd name="connsiteX1" fmla="*/ 6335939 w 6335939"/>
                  <a:gd name="connsiteY1" fmla="*/ 0 h 3437822"/>
                  <a:gd name="connsiteX2" fmla="*/ 5612572 w 6335939"/>
                  <a:gd name="connsiteY2" fmla="*/ 3437822 h 3437822"/>
                  <a:gd name="connsiteX3" fmla="*/ 528606 w 6335939"/>
                  <a:gd name="connsiteY3" fmla="*/ 3138602 h 3437822"/>
                  <a:gd name="connsiteX4" fmla="*/ 0 w 6335939"/>
                  <a:gd name="connsiteY4" fmla="*/ 15503 h 3437822"/>
                  <a:gd name="connsiteX0" fmla="*/ 0 w 6705302"/>
                  <a:gd name="connsiteY0" fmla="*/ 178761 h 3601080"/>
                  <a:gd name="connsiteX1" fmla="*/ 6705302 w 6705302"/>
                  <a:gd name="connsiteY1" fmla="*/ 0 h 3601080"/>
                  <a:gd name="connsiteX2" fmla="*/ 5612572 w 6705302"/>
                  <a:gd name="connsiteY2" fmla="*/ 3601080 h 3601080"/>
                  <a:gd name="connsiteX3" fmla="*/ 528606 w 6705302"/>
                  <a:gd name="connsiteY3" fmla="*/ 3301860 h 3601080"/>
                  <a:gd name="connsiteX4" fmla="*/ 0 w 6705302"/>
                  <a:gd name="connsiteY4" fmla="*/ 178761 h 3601080"/>
                  <a:gd name="connsiteX0" fmla="*/ 0 w 6705302"/>
                  <a:gd name="connsiteY0" fmla="*/ 178761 h 3484466"/>
                  <a:gd name="connsiteX1" fmla="*/ 6705302 w 6705302"/>
                  <a:gd name="connsiteY1" fmla="*/ 0 h 3484466"/>
                  <a:gd name="connsiteX2" fmla="*/ 4784305 w 6705302"/>
                  <a:gd name="connsiteY2" fmla="*/ 3484466 h 3484466"/>
                  <a:gd name="connsiteX3" fmla="*/ 528606 w 6705302"/>
                  <a:gd name="connsiteY3" fmla="*/ 3301860 h 3484466"/>
                  <a:gd name="connsiteX4" fmla="*/ 0 w 6705302"/>
                  <a:gd name="connsiteY4" fmla="*/ 178761 h 3484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5302" h="3484466">
                    <a:moveTo>
                      <a:pt x="0" y="178761"/>
                    </a:moveTo>
                    <a:lnTo>
                      <a:pt x="6705302" y="0"/>
                    </a:lnTo>
                    <a:lnTo>
                      <a:pt x="4784305" y="3484466"/>
                    </a:lnTo>
                    <a:lnTo>
                      <a:pt x="528606" y="3301860"/>
                    </a:lnTo>
                    <a:lnTo>
                      <a:pt x="0" y="178761"/>
                    </a:lnTo>
                    <a:close/>
                  </a:path>
                </a:pathLst>
              </a:custGeom>
              <a:solidFill>
                <a:srgbClr val="00B050"/>
              </a:solidFill>
              <a:ln>
                <a:noFill/>
              </a:ln>
              <a:effectLst>
                <a:outerShdw blurRad="76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3511279" y="2391669"/>
                <a:ext cx="5485061" cy="2129051"/>
                <a:chOff x="3511279" y="2295195"/>
                <a:chExt cx="5485061" cy="2129051"/>
              </a:xfrm>
            </p:grpSpPr>
            <p:sp>
              <p:nvSpPr>
                <p:cNvPr id="65" name="文本框 64"/>
                <p:cNvSpPr txBox="1"/>
                <p:nvPr/>
              </p:nvSpPr>
              <p:spPr>
                <a:xfrm>
                  <a:off x="3599441" y="3984630"/>
                  <a:ext cx="5396899" cy="439616"/>
                </a:xfrm>
                <a:prstGeom prst="rect">
                  <a:avLst/>
                </a:prstGeom>
                <a:noFill/>
              </p:spPr>
              <p:txBody>
                <a:bodyPr wrap="square" rtlCol="0">
                  <a:spAutoFit/>
                </a:bodyPr>
                <a:lstStyle/>
                <a:p>
                  <a:pPr algn="dist"/>
                  <a:r>
                    <a:rPr lang="zh-CN" altLang="en-US" sz="2400" dirty="0">
                      <a:solidFill>
                        <a:srgbClr val="FFFF19"/>
                      </a:solidFill>
                      <a:latin typeface="微软雅黑" panose="020B0503020204020204" pitchFamily="34" charset="-122"/>
                      <a:ea typeface="微软雅黑" panose="020B0503020204020204" pitchFamily="34" charset="-122"/>
                    </a:rPr>
                    <a:t>更多读书笔记，请关注</a:t>
                  </a:r>
                  <a:r>
                    <a:rPr lang="en-US" altLang="zh-CN" sz="2400" dirty="0">
                      <a:solidFill>
                        <a:srgbClr val="FFFF19"/>
                      </a:solidFill>
                      <a:latin typeface="微软雅黑" panose="020B0503020204020204" pitchFamily="34" charset="-122"/>
                      <a:ea typeface="微软雅黑" panose="020B0503020204020204" pitchFamily="34" charset="-122"/>
                    </a:rPr>
                    <a:t>@</a:t>
                  </a:r>
                  <a:r>
                    <a:rPr lang="zh-CN" altLang="en-US" sz="2400" dirty="0">
                      <a:solidFill>
                        <a:srgbClr val="FFFF19"/>
                      </a:solidFill>
                      <a:latin typeface="微软雅黑" panose="020B0503020204020204" pitchFamily="34" charset="-122"/>
                      <a:ea typeface="微软雅黑" panose="020B0503020204020204" pitchFamily="34" charset="-122"/>
                    </a:rPr>
                    <a:t>读书笔记</a:t>
                  </a:r>
                  <a:r>
                    <a:rPr lang="en-US" altLang="zh-CN" sz="2400" dirty="0" smtClean="0">
                      <a:solidFill>
                        <a:srgbClr val="FFFF19"/>
                      </a:solidFill>
                      <a:latin typeface="微软雅黑" panose="020B0503020204020204" pitchFamily="34" charset="-122"/>
                      <a:ea typeface="微软雅黑" panose="020B0503020204020204" pitchFamily="34" charset="-122"/>
                    </a:rPr>
                    <a:t>PPT </a:t>
                  </a:r>
                  <a:endParaRPr lang="zh-CN" altLang="en-US" sz="2400" dirty="0">
                    <a:solidFill>
                      <a:srgbClr val="FFFF19"/>
                    </a:solidFill>
                    <a:latin typeface="微软雅黑" panose="020B0503020204020204" pitchFamily="34" charset="-122"/>
                    <a:ea typeface="微软雅黑" panose="020B0503020204020204" pitchFamily="34" charset="-122"/>
                  </a:endParaRPr>
                </a:p>
              </p:txBody>
            </p:sp>
            <p:grpSp>
              <p:nvGrpSpPr>
                <p:cNvPr id="81" name="组合 80"/>
                <p:cNvGrpSpPr/>
                <p:nvPr/>
              </p:nvGrpSpPr>
              <p:grpSpPr>
                <a:xfrm>
                  <a:off x="3511279" y="2295195"/>
                  <a:ext cx="5485060" cy="1549717"/>
                  <a:chOff x="3511279" y="2295195"/>
                  <a:chExt cx="5485060" cy="1549717"/>
                </a:xfrm>
              </p:grpSpPr>
              <p:sp>
                <p:nvSpPr>
                  <p:cNvPr id="64" name="文本框 63"/>
                  <p:cNvSpPr txBox="1"/>
                  <p:nvPr/>
                </p:nvSpPr>
                <p:spPr>
                  <a:xfrm>
                    <a:off x="3511279" y="2295195"/>
                    <a:ext cx="4896892" cy="1494695"/>
                  </a:xfrm>
                  <a:prstGeom prst="rect">
                    <a:avLst/>
                  </a:prstGeom>
                  <a:noFill/>
                </p:spPr>
                <p:txBody>
                  <a:bodyPr wrap="square" rtlCol="0">
                    <a:spAutoFit/>
                  </a:bodyPr>
                  <a:lstStyle/>
                  <a:p>
                    <a:pPr algn="ctr"/>
                    <a:r>
                      <a:rPr lang="zh-CN" altLang="en-US" sz="96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谢谢观看</a:t>
                    </a:r>
                    <a:endParaRPr lang="en-US" altLang="zh-CN" sz="96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66" name="直接连接符 65"/>
                  <p:cNvCxnSpPr/>
                  <p:nvPr/>
                </p:nvCxnSpPr>
                <p:spPr>
                  <a:xfrm>
                    <a:off x="3697916" y="3844912"/>
                    <a:ext cx="529842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85" name="组合 84"/>
            <p:cNvGrpSpPr/>
            <p:nvPr/>
          </p:nvGrpSpPr>
          <p:grpSpPr>
            <a:xfrm>
              <a:off x="8370022" y="964058"/>
              <a:ext cx="1910396" cy="1420254"/>
              <a:chOff x="8370022" y="1218393"/>
              <a:chExt cx="1910396" cy="1420254"/>
            </a:xfrm>
          </p:grpSpPr>
          <p:sp>
            <p:nvSpPr>
              <p:cNvPr id="73" name="等腰三角形 72"/>
              <p:cNvSpPr/>
              <p:nvPr/>
            </p:nvSpPr>
            <p:spPr>
              <a:xfrm>
                <a:off x="9961096" y="1343798"/>
                <a:ext cx="319322" cy="189607"/>
              </a:xfrm>
              <a:prstGeom prst="triangl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1136977" flipV="1">
                <a:off x="8370022" y="1218393"/>
                <a:ext cx="1811443" cy="1420254"/>
              </a:xfrm>
              <a:custGeom>
                <a:avLst/>
                <a:gdLst>
                  <a:gd name="connsiteX0" fmla="*/ 0 w 1970468"/>
                  <a:gd name="connsiteY0" fmla="*/ 0 h 1159098"/>
                  <a:gd name="connsiteX1" fmla="*/ 180305 w 1970468"/>
                  <a:gd name="connsiteY1" fmla="*/ 1159098 h 1159098"/>
                  <a:gd name="connsiteX2" fmla="*/ 1970468 w 1970468"/>
                  <a:gd name="connsiteY2" fmla="*/ 940158 h 1159098"/>
                  <a:gd name="connsiteX3" fmla="*/ 1893195 w 1970468"/>
                  <a:gd name="connsiteY3" fmla="*/ 206062 h 1159098"/>
                  <a:gd name="connsiteX4" fmla="*/ 0 w 1970468"/>
                  <a:gd name="connsiteY4" fmla="*/ 0 h 1159098"/>
                  <a:gd name="connsiteX0" fmla="*/ 0 w 1970468"/>
                  <a:gd name="connsiteY0" fmla="*/ 0 h 1159098"/>
                  <a:gd name="connsiteX1" fmla="*/ 180305 w 1970468"/>
                  <a:gd name="connsiteY1" fmla="*/ 1159098 h 1159098"/>
                  <a:gd name="connsiteX2" fmla="*/ 1970468 w 1970468"/>
                  <a:gd name="connsiteY2" fmla="*/ 940158 h 1159098"/>
                  <a:gd name="connsiteX3" fmla="*/ 1862649 w 1970468"/>
                  <a:gd name="connsiteY3" fmla="*/ 46872 h 1159098"/>
                  <a:gd name="connsiteX4" fmla="*/ 0 w 1970468"/>
                  <a:gd name="connsiteY4" fmla="*/ 0 h 1159098"/>
                  <a:gd name="connsiteX0" fmla="*/ 0 w 2006422"/>
                  <a:gd name="connsiteY0" fmla="*/ 0 h 1226758"/>
                  <a:gd name="connsiteX1" fmla="*/ 216259 w 2006422"/>
                  <a:gd name="connsiteY1" fmla="*/ 1226758 h 1226758"/>
                  <a:gd name="connsiteX2" fmla="*/ 2006422 w 2006422"/>
                  <a:gd name="connsiteY2" fmla="*/ 1007818 h 1226758"/>
                  <a:gd name="connsiteX3" fmla="*/ 1898603 w 2006422"/>
                  <a:gd name="connsiteY3" fmla="*/ 114532 h 1226758"/>
                  <a:gd name="connsiteX4" fmla="*/ 0 w 2006422"/>
                  <a:gd name="connsiteY4" fmla="*/ 0 h 1226758"/>
                  <a:gd name="connsiteX0" fmla="*/ 0 w 2006422"/>
                  <a:gd name="connsiteY0" fmla="*/ 70691 h 1297449"/>
                  <a:gd name="connsiteX1" fmla="*/ 216259 w 2006422"/>
                  <a:gd name="connsiteY1" fmla="*/ 1297449 h 1297449"/>
                  <a:gd name="connsiteX2" fmla="*/ 2006422 w 2006422"/>
                  <a:gd name="connsiteY2" fmla="*/ 1078509 h 1297449"/>
                  <a:gd name="connsiteX3" fmla="*/ 1900192 w 2006422"/>
                  <a:gd name="connsiteY3" fmla="*/ 0 h 1297449"/>
                  <a:gd name="connsiteX4" fmla="*/ 0 w 2006422"/>
                  <a:gd name="connsiteY4" fmla="*/ 70691 h 1297449"/>
                  <a:gd name="connsiteX0" fmla="*/ 0 w 2006422"/>
                  <a:gd name="connsiteY0" fmla="*/ 36607 h 1263365"/>
                  <a:gd name="connsiteX1" fmla="*/ 216259 w 2006422"/>
                  <a:gd name="connsiteY1" fmla="*/ 1263365 h 1263365"/>
                  <a:gd name="connsiteX2" fmla="*/ 2006422 w 2006422"/>
                  <a:gd name="connsiteY2" fmla="*/ 1044425 h 1263365"/>
                  <a:gd name="connsiteX3" fmla="*/ 1716995 w 2006422"/>
                  <a:gd name="connsiteY3" fmla="*/ 0 h 1263365"/>
                  <a:gd name="connsiteX4" fmla="*/ 0 w 2006422"/>
                  <a:gd name="connsiteY4" fmla="*/ 36607 h 1263365"/>
                  <a:gd name="connsiteX0" fmla="*/ 0 w 2006422"/>
                  <a:gd name="connsiteY0" fmla="*/ 95557 h 1322315"/>
                  <a:gd name="connsiteX1" fmla="*/ 216259 w 2006422"/>
                  <a:gd name="connsiteY1" fmla="*/ 1322315 h 1322315"/>
                  <a:gd name="connsiteX2" fmla="*/ 2006422 w 2006422"/>
                  <a:gd name="connsiteY2" fmla="*/ 1103375 h 1322315"/>
                  <a:gd name="connsiteX3" fmla="*/ 1770388 w 2006422"/>
                  <a:gd name="connsiteY3" fmla="*/ 0 h 1322315"/>
                  <a:gd name="connsiteX4" fmla="*/ 0 w 2006422"/>
                  <a:gd name="connsiteY4" fmla="*/ 95557 h 1322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6422" h="1322315">
                    <a:moveTo>
                      <a:pt x="0" y="95557"/>
                    </a:moveTo>
                    <a:lnTo>
                      <a:pt x="216259" y="1322315"/>
                    </a:lnTo>
                    <a:lnTo>
                      <a:pt x="2006422" y="1103375"/>
                    </a:lnTo>
                    <a:lnTo>
                      <a:pt x="1770388" y="0"/>
                    </a:lnTo>
                    <a:lnTo>
                      <a:pt x="0" y="95557"/>
                    </a:lnTo>
                    <a:close/>
                  </a:path>
                </a:pathLst>
              </a:custGeom>
              <a:solidFill>
                <a:srgbClr val="00B0F0"/>
              </a:solidFill>
              <a:ln>
                <a:noFill/>
              </a:ln>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3600" b="1" dirty="0">
                  <a:latin typeface="微软雅黑" panose="020B0503020204020204" pitchFamily="34" charset="-122"/>
                  <a:ea typeface="微软雅黑" panose="020B0503020204020204" pitchFamily="34" charset="-122"/>
                </a:endParaRPr>
              </a:p>
            </p:txBody>
          </p:sp>
          <p:pic>
            <p:nvPicPr>
              <p:cNvPr id="68" name="图片 67"/>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65335">
                <a:off x="8841197" y="1380218"/>
                <a:ext cx="880892" cy="956490"/>
              </a:xfrm>
              <a:prstGeom prst="rect">
                <a:avLst/>
              </a:prstGeom>
            </p:spPr>
          </p:pic>
        </p:grpSp>
      </p:grpSp>
    </p:spTree>
    <p:extLst>
      <p:ext uri="{BB962C8B-B14F-4D97-AF65-F5344CB8AC3E}">
        <p14:creationId xmlns:p14="http://schemas.microsoft.com/office/powerpoint/2010/main" val="7105976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094705"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01</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a:solidFill>
                  <a:srgbClr val="00B050"/>
                </a:solidFill>
                <a:latin typeface="微软雅黑" panose="020B0503020204020204" pitchFamily="34" charset="-122"/>
                <a:ea typeface="微软雅黑" panose="020B0503020204020204" pitchFamily="34" charset="-122"/>
              </a:rPr>
              <a:t>信任是第一要素</a:t>
            </a:r>
          </a:p>
        </p:txBody>
      </p:sp>
      <p:grpSp>
        <p:nvGrpSpPr>
          <p:cNvPr id="50" name="组合 49"/>
          <p:cNvGrpSpPr/>
          <p:nvPr/>
        </p:nvGrpSpPr>
        <p:grpSpPr>
          <a:xfrm>
            <a:off x="1064302" y="1754522"/>
            <a:ext cx="10073389" cy="3045149"/>
            <a:chOff x="1064302" y="1194038"/>
            <a:chExt cx="10073389" cy="3045149"/>
          </a:xfrm>
        </p:grpSpPr>
        <p:grpSp>
          <p:nvGrpSpPr>
            <p:cNvPr id="43" name="组合 42"/>
            <p:cNvGrpSpPr/>
            <p:nvPr/>
          </p:nvGrpSpPr>
          <p:grpSpPr>
            <a:xfrm>
              <a:off x="1171884" y="1194038"/>
              <a:ext cx="9848231" cy="2433582"/>
              <a:chOff x="1171884" y="1613762"/>
              <a:chExt cx="9848231" cy="2433582"/>
            </a:xfrm>
          </p:grpSpPr>
          <p:sp>
            <p:nvSpPr>
              <p:cNvPr id="3" name="矩形 2"/>
              <p:cNvSpPr/>
              <p:nvPr/>
            </p:nvSpPr>
            <p:spPr>
              <a:xfrm>
                <a:off x="4737279" y="1852947"/>
                <a:ext cx="2717442" cy="16130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71611" y="1947649"/>
                <a:ext cx="1423678" cy="1423678"/>
                <a:chOff x="5371611" y="1947649"/>
                <a:chExt cx="1423678" cy="1423678"/>
              </a:xfrm>
            </p:grpSpPr>
            <p:sp>
              <p:nvSpPr>
                <p:cNvPr id="10" name="文本框 9"/>
                <p:cNvSpPr txBox="1"/>
                <p:nvPr/>
              </p:nvSpPr>
              <p:spPr>
                <a:xfrm>
                  <a:off x="5412033" y="2203381"/>
                  <a:ext cx="1354528" cy="923330"/>
                </a:xfrm>
                <a:prstGeom prst="rect">
                  <a:avLst/>
                </a:prstGeom>
                <a:noFill/>
              </p:spPr>
              <p:txBody>
                <a:bodyPr wrap="square" rtlCol="0">
                  <a:spAutoFit/>
                </a:bodyPr>
                <a:lstStyle/>
                <a:p>
                  <a:pPr algn="ctr"/>
                  <a:r>
                    <a:rPr lang="en-US" altLang="zh-CN" sz="5400" dirty="0" smtClean="0">
                      <a:solidFill>
                        <a:srgbClr val="767171"/>
                      </a:solidFill>
                      <a:latin typeface="Segoe UI Black" panose="020B0A02040204020203" pitchFamily="34" charset="0"/>
                      <a:ea typeface="Segoe UI Black" panose="020B0A02040204020203" pitchFamily="34" charset="0"/>
                      <a:cs typeface="Segoe UI Black" panose="020B0A02040204020203" pitchFamily="34" charset="0"/>
                    </a:rPr>
                    <a:t>AD</a:t>
                  </a:r>
                  <a:endParaRPr lang="zh-CN" altLang="en-US" sz="5400" dirty="0">
                    <a:solidFill>
                      <a:srgbClr val="767171"/>
                    </a:solidFill>
                    <a:latin typeface="Segoe UI Black" panose="020B0A02040204020203" pitchFamily="34" charset="0"/>
                    <a:cs typeface="Segoe UI Black" panose="020B0A02040204020203" pitchFamily="34" charset="0"/>
                  </a:endParaRPr>
                </a:p>
              </p:txBody>
            </p:sp>
            <p:sp>
              <p:nvSpPr>
                <p:cNvPr id="14" name="任意多边形 13"/>
                <p:cNvSpPr/>
                <p:nvPr/>
              </p:nvSpPr>
              <p:spPr>
                <a:xfrm rot="-2340000">
                  <a:off x="5371611" y="1947649"/>
                  <a:ext cx="1423678" cy="1423678"/>
                </a:xfrm>
                <a:custGeom>
                  <a:avLst/>
                  <a:gdLst>
                    <a:gd name="connsiteX0" fmla="*/ 650568 w 1423678"/>
                    <a:gd name="connsiteY0" fmla="*/ 100313 h 1423678"/>
                    <a:gd name="connsiteX1" fmla="*/ 647567 w 1423678"/>
                    <a:gd name="connsiteY1" fmla="*/ 100341 h 1423678"/>
                    <a:gd name="connsiteX2" fmla="*/ 233998 w 1423678"/>
                    <a:gd name="connsiteY2" fmla="*/ 324891 h 1423678"/>
                    <a:gd name="connsiteX3" fmla="*/ 324891 w 1423678"/>
                    <a:gd name="connsiteY3" fmla="*/ 1189679 h 1423678"/>
                    <a:gd name="connsiteX4" fmla="*/ 541296 w 1423678"/>
                    <a:gd name="connsiteY4" fmla="*/ 1302745 h 1423678"/>
                    <a:gd name="connsiteX5" fmla="*/ 650568 w 1423678"/>
                    <a:gd name="connsiteY5" fmla="*/ 1323013 h 1423678"/>
                    <a:gd name="connsiteX6" fmla="*/ 1098786 w 1423678"/>
                    <a:gd name="connsiteY6" fmla="*/ 233998 h 1423678"/>
                    <a:gd name="connsiteX7" fmla="*/ 765536 w 1423678"/>
                    <a:gd name="connsiteY7" fmla="*/ 99259 h 1423678"/>
                    <a:gd name="connsiteX8" fmla="*/ 749042 w 1423678"/>
                    <a:gd name="connsiteY8" fmla="*/ 99410 h 1423678"/>
                    <a:gd name="connsiteX9" fmla="*/ 749042 w 1423678"/>
                    <a:gd name="connsiteY9" fmla="*/ 1323584 h 1423678"/>
                    <a:gd name="connsiteX10" fmla="*/ 776110 w 1423678"/>
                    <a:gd name="connsiteY10" fmla="*/ 1323336 h 1423678"/>
                    <a:gd name="connsiteX11" fmla="*/ 1189679 w 1423678"/>
                    <a:gd name="connsiteY11" fmla="*/ 1098786 h 1423678"/>
                    <a:gd name="connsiteX12" fmla="*/ 1098786 w 1423678"/>
                    <a:gd name="connsiteY12" fmla="*/ 233998 h 1423678"/>
                    <a:gd name="connsiteX13" fmla="*/ 1159800 w 1423678"/>
                    <a:gd name="connsiteY13" fmla="*/ 158654 h 1423678"/>
                    <a:gd name="connsiteX14" fmla="*/ 1265024 w 1423678"/>
                    <a:gd name="connsiteY14" fmla="*/ 1159799 h 1423678"/>
                    <a:gd name="connsiteX15" fmla="*/ 263879 w 1423678"/>
                    <a:gd name="connsiteY15" fmla="*/ 1265024 h 1423678"/>
                    <a:gd name="connsiteX16" fmla="*/ 158654 w 1423678"/>
                    <a:gd name="connsiteY16" fmla="*/ 263879 h 1423678"/>
                    <a:gd name="connsiteX17" fmla="*/ 1159800 w 1423678"/>
                    <a:gd name="connsiteY17" fmla="*/ 158654 h 14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23678" h="1423678">
                      <a:moveTo>
                        <a:pt x="650568" y="100313"/>
                      </a:moveTo>
                      <a:lnTo>
                        <a:pt x="647567" y="100341"/>
                      </a:lnTo>
                      <a:cubicBezTo>
                        <a:pt x="491072" y="116789"/>
                        <a:pt x="340851" y="192939"/>
                        <a:pt x="233998" y="324891"/>
                      </a:cubicBezTo>
                      <a:cubicBezTo>
                        <a:pt x="20293" y="588795"/>
                        <a:pt x="60987" y="975974"/>
                        <a:pt x="324891" y="1189679"/>
                      </a:cubicBezTo>
                      <a:cubicBezTo>
                        <a:pt x="390867" y="1243105"/>
                        <a:pt x="464548" y="1280632"/>
                        <a:pt x="541296" y="1302745"/>
                      </a:cubicBezTo>
                      <a:lnTo>
                        <a:pt x="650568" y="1323013"/>
                      </a:lnTo>
                      <a:close/>
                      <a:moveTo>
                        <a:pt x="1098786" y="233998"/>
                      </a:moveTo>
                      <a:cubicBezTo>
                        <a:pt x="999822" y="153858"/>
                        <a:pt x="883523" y="109494"/>
                        <a:pt x="765536" y="99259"/>
                      </a:cubicBezTo>
                      <a:lnTo>
                        <a:pt x="749042" y="99410"/>
                      </a:lnTo>
                      <a:lnTo>
                        <a:pt x="749042" y="1323584"/>
                      </a:lnTo>
                      <a:lnTo>
                        <a:pt x="776110" y="1323336"/>
                      </a:lnTo>
                      <a:cubicBezTo>
                        <a:pt x="932605" y="1306887"/>
                        <a:pt x="1082827" y="1230738"/>
                        <a:pt x="1189679" y="1098786"/>
                      </a:cubicBezTo>
                      <a:cubicBezTo>
                        <a:pt x="1403385" y="834882"/>
                        <a:pt x="1362690" y="447703"/>
                        <a:pt x="1098786" y="233998"/>
                      </a:cubicBezTo>
                      <a:close/>
                      <a:moveTo>
                        <a:pt x="1159800" y="158654"/>
                      </a:moveTo>
                      <a:cubicBezTo>
                        <a:pt x="1465315" y="406056"/>
                        <a:pt x="1512426" y="854284"/>
                        <a:pt x="1265024" y="1159799"/>
                      </a:cubicBezTo>
                      <a:cubicBezTo>
                        <a:pt x="1017623" y="1465315"/>
                        <a:pt x="569395" y="1512425"/>
                        <a:pt x="263879" y="1265024"/>
                      </a:cubicBezTo>
                      <a:cubicBezTo>
                        <a:pt x="-41636" y="1017622"/>
                        <a:pt x="-88747" y="569394"/>
                        <a:pt x="158654" y="263879"/>
                      </a:cubicBezTo>
                      <a:cubicBezTo>
                        <a:pt x="406056" y="-41637"/>
                        <a:pt x="854284" y="-88748"/>
                        <a:pt x="1159800" y="158654"/>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椭圆 12"/>
              <p:cNvSpPr/>
              <p:nvPr/>
            </p:nvSpPr>
            <p:spPr>
              <a:xfrm>
                <a:off x="3019159" y="1687132"/>
                <a:ext cx="771681" cy="771681"/>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401160" y="1687132"/>
                <a:ext cx="771681" cy="771681"/>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27"/>
              <p:cNvSpPr>
                <a:spLocks noChangeAspect="1" noEditPoints="1"/>
              </p:cNvSpPr>
              <p:nvPr/>
            </p:nvSpPr>
            <p:spPr bwMode="black">
              <a:xfrm>
                <a:off x="4207309" y="1613762"/>
                <a:ext cx="3777381" cy="2433582"/>
              </a:xfrm>
              <a:custGeom>
                <a:avLst/>
                <a:gdLst/>
                <a:ahLst/>
                <a:cxnLst>
                  <a:cxn ang="0">
                    <a:pos x="340" y="182"/>
                  </a:cxn>
                  <a:cxn ang="0">
                    <a:pos x="340" y="16"/>
                  </a:cxn>
                  <a:cxn ang="0">
                    <a:pos x="324" y="0"/>
                  </a:cxn>
                  <a:cxn ang="0">
                    <a:pos x="47" y="0"/>
                  </a:cxn>
                  <a:cxn ang="0">
                    <a:pos x="31" y="16"/>
                  </a:cxn>
                  <a:cxn ang="0">
                    <a:pos x="31" y="182"/>
                  </a:cxn>
                  <a:cxn ang="0">
                    <a:pos x="0" y="220"/>
                  </a:cxn>
                  <a:cxn ang="0">
                    <a:pos x="19" y="240"/>
                  </a:cxn>
                  <a:cxn ang="0">
                    <a:pos x="352" y="240"/>
                  </a:cxn>
                  <a:cxn ang="0">
                    <a:pos x="371" y="220"/>
                  </a:cxn>
                  <a:cxn ang="0">
                    <a:pos x="340" y="182"/>
                  </a:cxn>
                  <a:cxn ang="0">
                    <a:pos x="211" y="225"/>
                  </a:cxn>
                  <a:cxn ang="0">
                    <a:pos x="154" y="225"/>
                  </a:cxn>
                  <a:cxn ang="0">
                    <a:pos x="148" y="222"/>
                  </a:cxn>
                  <a:cxn ang="0">
                    <a:pos x="155" y="209"/>
                  </a:cxn>
                  <a:cxn ang="0">
                    <a:pos x="160" y="207"/>
                  </a:cxn>
                  <a:cxn ang="0">
                    <a:pos x="205" y="207"/>
                  </a:cxn>
                  <a:cxn ang="0">
                    <a:pos x="210" y="209"/>
                  </a:cxn>
                  <a:cxn ang="0">
                    <a:pos x="217" y="222"/>
                  </a:cxn>
                  <a:cxn ang="0">
                    <a:pos x="211" y="225"/>
                  </a:cxn>
                  <a:cxn ang="0">
                    <a:pos x="315" y="178"/>
                  </a:cxn>
                  <a:cxn ang="0">
                    <a:pos x="56" y="178"/>
                  </a:cxn>
                  <a:cxn ang="0">
                    <a:pos x="56" y="33"/>
                  </a:cxn>
                  <a:cxn ang="0">
                    <a:pos x="63" y="25"/>
                  </a:cxn>
                  <a:cxn ang="0">
                    <a:pos x="308" y="25"/>
                  </a:cxn>
                  <a:cxn ang="0">
                    <a:pos x="315" y="33"/>
                  </a:cxn>
                  <a:cxn ang="0">
                    <a:pos x="315" y="178"/>
                  </a:cxn>
                </a:cxnLst>
                <a:rect l="0" t="0" r="r" b="b"/>
                <a:pathLst>
                  <a:path w="371" h="240">
                    <a:moveTo>
                      <a:pt x="340" y="182"/>
                    </a:moveTo>
                    <a:cubicBezTo>
                      <a:pt x="340" y="16"/>
                      <a:pt x="340" y="16"/>
                      <a:pt x="340" y="16"/>
                    </a:cubicBezTo>
                    <a:cubicBezTo>
                      <a:pt x="340" y="8"/>
                      <a:pt x="333" y="0"/>
                      <a:pt x="324" y="0"/>
                    </a:cubicBezTo>
                    <a:cubicBezTo>
                      <a:pt x="47" y="0"/>
                      <a:pt x="47" y="0"/>
                      <a:pt x="47" y="0"/>
                    </a:cubicBezTo>
                    <a:cubicBezTo>
                      <a:pt x="38" y="0"/>
                      <a:pt x="31" y="8"/>
                      <a:pt x="31" y="16"/>
                    </a:cubicBezTo>
                    <a:cubicBezTo>
                      <a:pt x="31" y="182"/>
                      <a:pt x="31" y="182"/>
                      <a:pt x="31" y="182"/>
                    </a:cubicBezTo>
                    <a:cubicBezTo>
                      <a:pt x="0" y="220"/>
                      <a:pt x="0" y="220"/>
                      <a:pt x="0" y="220"/>
                    </a:cubicBezTo>
                    <a:cubicBezTo>
                      <a:pt x="0" y="231"/>
                      <a:pt x="9" y="240"/>
                      <a:pt x="19" y="240"/>
                    </a:cubicBezTo>
                    <a:cubicBezTo>
                      <a:pt x="352" y="240"/>
                      <a:pt x="352" y="240"/>
                      <a:pt x="352" y="240"/>
                    </a:cubicBezTo>
                    <a:cubicBezTo>
                      <a:pt x="362" y="240"/>
                      <a:pt x="371" y="231"/>
                      <a:pt x="371" y="220"/>
                    </a:cubicBezTo>
                    <a:lnTo>
                      <a:pt x="340" y="182"/>
                    </a:lnTo>
                    <a:close/>
                    <a:moveTo>
                      <a:pt x="211" y="225"/>
                    </a:moveTo>
                    <a:cubicBezTo>
                      <a:pt x="154" y="225"/>
                      <a:pt x="154" y="225"/>
                      <a:pt x="154" y="225"/>
                    </a:cubicBezTo>
                    <a:cubicBezTo>
                      <a:pt x="151" y="225"/>
                      <a:pt x="148" y="223"/>
                      <a:pt x="148" y="222"/>
                    </a:cubicBezTo>
                    <a:cubicBezTo>
                      <a:pt x="155" y="209"/>
                      <a:pt x="155" y="209"/>
                      <a:pt x="155" y="209"/>
                    </a:cubicBezTo>
                    <a:cubicBezTo>
                      <a:pt x="155" y="208"/>
                      <a:pt x="157" y="207"/>
                      <a:pt x="160" y="207"/>
                    </a:cubicBezTo>
                    <a:cubicBezTo>
                      <a:pt x="205" y="207"/>
                      <a:pt x="205" y="207"/>
                      <a:pt x="205" y="207"/>
                    </a:cubicBezTo>
                    <a:cubicBezTo>
                      <a:pt x="208" y="207"/>
                      <a:pt x="210" y="208"/>
                      <a:pt x="210" y="209"/>
                    </a:cubicBezTo>
                    <a:cubicBezTo>
                      <a:pt x="217" y="222"/>
                      <a:pt x="217" y="222"/>
                      <a:pt x="217" y="222"/>
                    </a:cubicBezTo>
                    <a:cubicBezTo>
                      <a:pt x="217" y="223"/>
                      <a:pt x="214" y="225"/>
                      <a:pt x="211" y="225"/>
                    </a:cubicBezTo>
                    <a:close/>
                    <a:moveTo>
                      <a:pt x="315" y="178"/>
                    </a:moveTo>
                    <a:cubicBezTo>
                      <a:pt x="56" y="178"/>
                      <a:pt x="56" y="178"/>
                      <a:pt x="56" y="178"/>
                    </a:cubicBezTo>
                    <a:cubicBezTo>
                      <a:pt x="56" y="33"/>
                      <a:pt x="56" y="33"/>
                      <a:pt x="56" y="33"/>
                    </a:cubicBezTo>
                    <a:cubicBezTo>
                      <a:pt x="56" y="28"/>
                      <a:pt x="59" y="25"/>
                      <a:pt x="63" y="25"/>
                    </a:cubicBezTo>
                    <a:cubicBezTo>
                      <a:pt x="308" y="25"/>
                      <a:pt x="308" y="25"/>
                      <a:pt x="308" y="25"/>
                    </a:cubicBezTo>
                    <a:cubicBezTo>
                      <a:pt x="312" y="25"/>
                      <a:pt x="315" y="28"/>
                      <a:pt x="315" y="33"/>
                    </a:cubicBezTo>
                    <a:lnTo>
                      <a:pt x="315" y="178"/>
                    </a:lnTo>
                    <a:close/>
                  </a:path>
                </a:pathLst>
              </a:custGeom>
              <a:solidFill>
                <a:schemeClr val="bg2">
                  <a:lumMod val="50000"/>
                </a:schemeClr>
              </a:solidFill>
              <a:extLst/>
            </p:spPr>
            <p:txBody>
              <a:bodyPr vert="horz" wrap="square" lIns="121920" tIns="60960" rIns="121920" bIns="60960" numCol="1" anchor="t" anchorCtr="0" compatLnSpc="1">
                <a:prstTxWarp prst="textNoShape">
                  <a:avLst/>
                </a:prstTxWarp>
              </a:bodyPr>
              <a:lstStyle/>
              <a:p>
                <a:pPr defTabSz="1657157">
                  <a:defRPr/>
                </a:pPr>
                <a:endParaRPr lang="en-US" sz="3300" kern="0" dirty="0"/>
              </a:p>
            </p:txBody>
          </p:sp>
          <p:sp>
            <p:nvSpPr>
              <p:cNvPr id="19" name="椭圆 18"/>
              <p:cNvSpPr/>
              <p:nvPr/>
            </p:nvSpPr>
            <p:spPr>
              <a:xfrm>
                <a:off x="1171884" y="2729043"/>
                <a:ext cx="1317463" cy="1317463"/>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9702652" y="2729043"/>
                <a:ext cx="1317463" cy="1317463"/>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a:stCxn id="19" idx="7"/>
                <a:endCxn id="13" idx="3"/>
              </p:cNvCxnSpPr>
              <p:nvPr/>
            </p:nvCxnSpPr>
            <p:spPr>
              <a:xfrm flipV="1">
                <a:off x="2296409" y="2345803"/>
                <a:ext cx="835760" cy="57617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3" idx="6"/>
                <a:endCxn id="14" idx="16"/>
              </p:cNvCxnSpPr>
              <p:nvPr/>
            </p:nvCxnSpPr>
            <p:spPr>
              <a:xfrm>
                <a:off x="3790840" y="2072973"/>
                <a:ext cx="1580794" cy="58651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14" idx="14"/>
                <a:endCxn id="16" idx="2"/>
              </p:cNvCxnSpPr>
              <p:nvPr/>
            </p:nvCxnSpPr>
            <p:spPr>
              <a:xfrm flipV="1">
                <a:off x="6795266" y="2072973"/>
                <a:ext cx="1605894" cy="58651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16" idx="5"/>
                <a:endCxn id="20" idx="1"/>
              </p:cNvCxnSpPr>
              <p:nvPr/>
            </p:nvCxnSpPr>
            <p:spPr>
              <a:xfrm>
                <a:off x="9059831" y="2345803"/>
                <a:ext cx="835759" cy="57617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0" name="Freeform 15"/>
              <p:cNvSpPr>
                <a:spLocks noEditPoints="1"/>
              </p:cNvSpPr>
              <p:nvPr/>
            </p:nvSpPr>
            <p:spPr bwMode="black">
              <a:xfrm>
                <a:off x="1332964" y="3020502"/>
                <a:ext cx="963446" cy="81699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solidFill>
                <a:schemeClr val="bg1"/>
              </a:solid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defTabSz="755197"/>
                <a:endParaRPr lang="en-US" spc="-124" dirty="0">
                  <a:solidFill>
                    <a:schemeClr val="tx1">
                      <a:lumMod val="50000"/>
                    </a:schemeClr>
                  </a:solidFill>
                  <a:latin typeface="Segoe UI" pitchFamily="34" charset="0"/>
                </a:endParaRPr>
              </a:p>
            </p:txBody>
          </p:sp>
          <p:grpSp>
            <p:nvGrpSpPr>
              <p:cNvPr id="32" name="组合 31"/>
              <p:cNvGrpSpPr/>
              <p:nvPr/>
            </p:nvGrpSpPr>
            <p:grpSpPr>
              <a:xfrm>
                <a:off x="9862568" y="3085700"/>
                <a:ext cx="1053024" cy="634128"/>
                <a:chOff x="5353972" y="3015079"/>
                <a:chExt cx="763292" cy="459652"/>
              </a:xfrm>
            </p:grpSpPr>
            <p:sp>
              <p:nvSpPr>
                <p:cNvPr id="33" name="Freeform 102"/>
                <p:cNvSpPr>
                  <a:spLocks noEditPoints="1"/>
                </p:cNvSpPr>
                <p:nvPr/>
              </p:nvSpPr>
              <p:spPr bwMode="black">
                <a:xfrm>
                  <a:off x="5927404" y="3091864"/>
                  <a:ext cx="189860" cy="382867"/>
                </a:xfrm>
                <a:custGeom>
                  <a:avLst/>
                  <a:gdLst/>
                  <a:ahLst/>
                  <a:cxnLst>
                    <a:cxn ang="0">
                      <a:pos x="260" y="0"/>
                    </a:cxn>
                    <a:cxn ang="0">
                      <a:pos x="7" y="0"/>
                    </a:cxn>
                    <a:cxn ang="0">
                      <a:pos x="0" y="7"/>
                    </a:cxn>
                    <a:cxn ang="0">
                      <a:pos x="0" y="112"/>
                    </a:cxn>
                    <a:cxn ang="0">
                      <a:pos x="0" y="119"/>
                    </a:cxn>
                    <a:cxn ang="0">
                      <a:pos x="0" y="531"/>
                    </a:cxn>
                    <a:cxn ang="0">
                      <a:pos x="7" y="538"/>
                    </a:cxn>
                    <a:cxn ang="0">
                      <a:pos x="260" y="538"/>
                    </a:cxn>
                    <a:cxn ang="0">
                      <a:pos x="267" y="531"/>
                    </a:cxn>
                    <a:cxn ang="0">
                      <a:pos x="267" y="119"/>
                    </a:cxn>
                    <a:cxn ang="0">
                      <a:pos x="267" y="112"/>
                    </a:cxn>
                    <a:cxn ang="0">
                      <a:pos x="267" y="7"/>
                    </a:cxn>
                    <a:cxn ang="0">
                      <a:pos x="260" y="0"/>
                    </a:cxn>
                    <a:cxn ang="0">
                      <a:pos x="32" y="82"/>
                    </a:cxn>
                    <a:cxn ang="0">
                      <a:pos x="32" y="57"/>
                    </a:cxn>
                    <a:cxn ang="0">
                      <a:pos x="39" y="50"/>
                    </a:cxn>
                    <a:cxn ang="0">
                      <a:pos x="228" y="50"/>
                    </a:cxn>
                    <a:cxn ang="0">
                      <a:pos x="235" y="57"/>
                    </a:cxn>
                    <a:cxn ang="0">
                      <a:pos x="235" y="82"/>
                    </a:cxn>
                    <a:cxn ang="0">
                      <a:pos x="228" y="89"/>
                    </a:cxn>
                    <a:cxn ang="0">
                      <a:pos x="39" y="89"/>
                    </a:cxn>
                    <a:cxn ang="0">
                      <a:pos x="32" y="82"/>
                    </a:cxn>
                    <a:cxn ang="0">
                      <a:pos x="213" y="254"/>
                    </a:cxn>
                    <a:cxn ang="0">
                      <a:pos x="195" y="236"/>
                    </a:cxn>
                    <a:cxn ang="0">
                      <a:pos x="213" y="218"/>
                    </a:cxn>
                    <a:cxn ang="0">
                      <a:pos x="232" y="236"/>
                    </a:cxn>
                    <a:cxn ang="0">
                      <a:pos x="213" y="254"/>
                    </a:cxn>
                    <a:cxn ang="0">
                      <a:pos x="213" y="194"/>
                    </a:cxn>
                    <a:cxn ang="0">
                      <a:pos x="189" y="170"/>
                    </a:cxn>
                    <a:cxn ang="0">
                      <a:pos x="213" y="146"/>
                    </a:cxn>
                    <a:cxn ang="0">
                      <a:pos x="238" y="170"/>
                    </a:cxn>
                    <a:cxn ang="0">
                      <a:pos x="213" y="194"/>
                    </a:cxn>
                  </a:cxnLst>
                  <a:rect l="0" t="0" r="r" b="b"/>
                  <a:pathLst>
                    <a:path w="267" h="538">
                      <a:moveTo>
                        <a:pt x="260" y="0"/>
                      </a:moveTo>
                      <a:cubicBezTo>
                        <a:pt x="7" y="0"/>
                        <a:pt x="7" y="0"/>
                        <a:pt x="7" y="0"/>
                      </a:cubicBezTo>
                      <a:cubicBezTo>
                        <a:pt x="3" y="0"/>
                        <a:pt x="0" y="3"/>
                        <a:pt x="0" y="7"/>
                      </a:cubicBezTo>
                      <a:cubicBezTo>
                        <a:pt x="0" y="112"/>
                        <a:pt x="0" y="112"/>
                        <a:pt x="0" y="112"/>
                      </a:cubicBezTo>
                      <a:cubicBezTo>
                        <a:pt x="0" y="119"/>
                        <a:pt x="0" y="119"/>
                        <a:pt x="0" y="119"/>
                      </a:cubicBezTo>
                      <a:cubicBezTo>
                        <a:pt x="0" y="531"/>
                        <a:pt x="0" y="531"/>
                        <a:pt x="0" y="531"/>
                      </a:cubicBezTo>
                      <a:cubicBezTo>
                        <a:pt x="0" y="535"/>
                        <a:pt x="3" y="538"/>
                        <a:pt x="7" y="538"/>
                      </a:cubicBezTo>
                      <a:cubicBezTo>
                        <a:pt x="260" y="538"/>
                        <a:pt x="260" y="538"/>
                        <a:pt x="260" y="538"/>
                      </a:cubicBezTo>
                      <a:cubicBezTo>
                        <a:pt x="264" y="538"/>
                        <a:pt x="267" y="535"/>
                        <a:pt x="267" y="531"/>
                      </a:cubicBezTo>
                      <a:cubicBezTo>
                        <a:pt x="267" y="119"/>
                        <a:pt x="267" y="119"/>
                        <a:pt x="267" y="119"/>
                      </a:cubicBezTo>
                      <a:cubicBezTo>
                        <a:pt x="267" y="112"/>
                        <a:pt x="267" y="112"/>
                        <a:pt x="267" y="112"/>
                      </a:cubicBezTo>
                      <a:cubicBezTo>
                        <a:pt x="267" y="7"/>
                        <a:pt x="267" y="7"/>
                        <a:pt x="267" y="7"/>
                      </a:cubicBezTo>
                      <a:cubicBezTo>
                        <a:pt x="267" y="3"/>
                        <a:pt x="264" y="0"/>
                        <a:pt x="260" y="0"/>
                      </a:cubicBezTo>
                      <a:close/>
                      <a:moveTo>
                        <a:pt x="32" y="82"/>
                      </a:moveTo>
                      <a:cubicBezTo>
                        <a:pt x="32" y="57"/>
                        <a:pt x="32" y="57"/>
                        <a:pt x="32" y="57"/>
                      </a:cubicBezTo>
                      <a:cubicBezTo>
                        <a:pt x="32" y="53"/>
                        <a:pt x="35" y="50"/>
                        <a:pt x="39" y="50"/>
                      </a:cubicBezTo>
                      <a:cubicBezTo>
                        <a:pt x="228" y="50"/>
                        <a:pt x="228" y="50"/>
                        <a:pt x="228" y="50"/>
                      </a:cubicBezTo>
                      <a:cubicBezTo>
                        <a:pt x="232" y="50"/>
                        <a:pt x="235" y="53"/>
                        <a:pt x="235" y="57"/>
                      </a:cubicBezTo>
                      <a:cubicBezTo>
                        <a:pt x="235" y="82"/>
                        <a:pt x="235" y="82"/>
                        <a:pt x="235" y="82"/>
                      </a:cubicBezTo>
                      <a:cubicBezTo>
                        <a:pt x="235" y="86"/>
                        <a:pt x="232" y="89"/>
                        <a:pt x="228" y="89"/>
                      </a:cubicBezTo>
                      <a:cubicBezTo>
                        <a:pt x="39" y="89"/>
                        <a:pt x="39" y="89"/>
                        <a:pt x="39" y="89"/>
                      </a:cubicBezTo>
                      <a:cubicBezTo>
                        <a:pt x="35" y="89"/>
                        <a:pt x="32" y="86"/>
                        <a:pt x="32" y="82"/>
                      </a:cubicBezTo>
                      <a:close/>
                      <a:moveTo>
                        <a:pt x="213" y="254"/>
                      </a:moveTo>
                      <a:cubicBezTo>
                        <a:pt x="203" y="254"/>
                        <a:pt x="195" y="246"/>
                        <a:pt x="195" y="236"/>
                      </a:cubicBezTo>
                      <a:cubicBezTo>
                        <a:pt x="195" y="226"/>
                        <a:pt x="203" y="218"/>
                        <a:pt x="213" y="218"/>
                      </a:cubicBezTo>
                      <a:cubicBezTo>
                        <a:pt x="223" y="218"/>
                        <a:pt x="232" y="226"/>
                        <a:pt x="232" y="236"/>
                      </a:cubicBezTo>
                      <a:cubicBezTo>
                        <a:pt x="232" y="246"/>
                        <a:pt x="223" y="254"/>
                        <a:pt x="213" y="254"/>
                      </a:cubicBezTo>
                      <a:close/>
                      <a:moveTo>
                        <a:pt x="213" y="194"/>
                      </a:moveTo>
                      <a:cubicBezTo>
                        <a:pt x="200" y="194"/>
                        <a:pt x="189" y="183"/>
                        <a:pt x="189" y="170"/>
                      </a:cubicBezTo>
                      <a:cubicBezTo>
                        <a:pt x="189" y="156"/>
                        <a:pt x="200" y="146"/>
                        <a:pt x="213" y="146"/>
                      </a:cubicBezTo>
                      <a:cubicBezTo>
                        <a:pt x="227" y="146"/>
                        <a:pt x="238" y="156"/>
                        <a:pt x="238" y="170"/>
                      </a:cubicBezTo>
                      <a:cubicBezTo>
                        <a:pt x="238" y="183"/>
                        <a:pt x="227" y="194"/>
                        <a:pt x="213" y="194"/>
                      </a:cubicBezTo>
                      <a:close/>
                    </a:path>
                  </a:pathLst>
                </a:custGeom>
                <a:solidFill>
                  <a:schemeClr val="bg1"/>
                </a:solid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23" tIns="45711" rIns="91423" bIns="45711" numCol="1" rtlCol="0" anchor="ctr"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740318"/>
                  <a:endParaRPr lang="en-US" spc="-122" dirty="0">
                    <a:solidFill>
                      <a:srgbClr val="FFFFFF">
                        <a:lumMod val="50000"/>
                      </a:srgbClr>
                    </a:solidFill>
                    <a:latin typeface="Segoe UI Light"/>
                    <a:sym typeface="Segoe UI Light"/>
                  </a:endParaRPr>
                </a:p>
              </p:txBody>
            </p:sp>
            <p:sp>
              <p:nvSpPr>
                <p:cNvPr id="34" name="Freeform 106"/>
                <p:cNvSpPr>
                  <a:spLocks noEditPoints="1"/>
                </p:cNvSpPr>
                <p:nvPr/>
              </p:nvSpPr>
              <p:spPr bwMode="black">
                <a:xfrm>
                  <a:off x="5353972" y="3015079"/>
                  <a:ext cx="542048" cy="459652"/>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solidFill>
                  <a:schemeClr val="bg1"/>
                </a:solid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23" tIns="45711" rIns="91423" bIns="45711" numCol="1" rtlCol="0" anchor="ctr"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740318"/>
                  <a:endParaRPr lang="en-US" spc="-122" dirty="0">
                    <a:solidFill>
                      <a:srgbClr val="FFFFFF">
                        <a:lumMod val="50000"/>
                      </a:srgbClr>
                    </a:solidFill>
                    <a:latin typeface="Segoe UI Light"/>
                    <a:sym typeface="Segoe UI Light"/>
                  </a:endParaRPr>
                </a:p>
              </p:txBody>
            </p:sp>
          </p:grpSp>
          <p:grpSp>
            <p:nvGrpSpPr>
              <p:cNvPr id="37" name="Group 15"/>
              <p:cNvGrpSpPr>
                <a:grpSpLocks noChangeAspect="1"/>
              </p:cNvGrpSpPr>
              <p:nvPr/>
            </p:nvGrpSpPr>
            <p:grpSpPr bwMode="auto">
              <a:xfrm>
                <a:off x="3070659" y="1768434"/>
                <a:ext cx="617045" cy="597623"/>
                <a:chOff x="3338" y="2688"/>
                <a:chExt cx="1271" cy="1231"/>
              </a:xfrm>
              <a:solidFill>
                <a:schemeClr val="tx1"/>
              </a:solidFill>
            </p:grpSpPr>
            <p:sp>
              <p:nvSpPr>
                <p:cNvPr id="38" name="Freeform 16"/>
                <p:cNvSpPr>
                  <a:spLocks noEditPoints="1"/>
                </p:cNvSpPr>
                <p:nvPr/>
              </p:nvSpPr>
              <p:spPr bwMode="auto">
                <a:xfrm>
                  <a:off x="3338" y="2688"/>
                  <a:ext cx="1271" cy="1231"/>
                </a:xfrm>
                <a:custGeom>
                  <a:avLst/>
                  <a:gdLst>
                    <a:gd name="T0" fmla="*/ 511 w 538"/>
                    <a:gd name="T1" fmla="*/ 164 h 521"/>
                    <a:gd name="T2" fmla="*/ 509 w 538"/>
                    <a:gd name="T3" fmla="*/ 31 h 521"/>
                    <a:gd name="T4" fmla="*/ 322 w 538"/>
                    <a:gd name="T5" fmla="*/ 47 h 521"/>
                    <a:gd name="T6" fmla="*/ 312 w 538"/>
                    <a:gd name="T7" fmla="*/ 46 h 521"/>
                    <a:gd name="T8" fmla="*/ 160 w 538"/>
                    <a:gd name="T9" fmla="*/ 104 h 521"/>
                    <a:gd name="T10" fmla="*/ 89 w 538"/>
                    <a:gd name="T11" fmla="*/ 222 h 521"/>
                    <a:gd name="T12" fmla="*/ 192 w 538"/>
                    <a:gd name="T13" fmla="*/ 132 h 521"/>
                    <a:gd name="T14" fmla="*/ 206 w 538"/>
                    <a:gd name="T15" fmla="*/ 125 h 521"/>
                    <a:gd name="T16" fmla="*/ 176 w 538"/>
                    <a:gd name="T17" fmla="*/ 153 h 521"/>
                    <a:gd name="T18" fmla="*/ 50 w 538"/>
                    <a:gd name="T19" fmla="*/ 488 h 521"/>
                    <a:gd name="T20" fmla="*/ 213 w 538"/>
                    <a:gd name="T21" fmla="*/ 475 h 521"/>
                    <a:gd name="T22" fmla="*/ 312 w 538"/>
                    <a:gd name="T23" fmla="*/ 496 h 521"/>
                    <a:gd name="T24" fmla="*/ 441 w 538"/>
                    <a:gd name="T25" fmla="*/ 458 h 521"/>
                    <a:gd name="T26" fmla="*/ 526 w 538"/>
                    <a:gd name="T27" fmla="*/ 348 h 521"/>
                    <a:gd name="T28" fmla="*/ 403 w 538"/>
                    <a:gd name="T29" fmla="*/ 348 h 521"/>
                    <a:gd name="T30" fmla="*/ 313 w 538"/>
                    <a:gd name="T31" fmla="*/ 399 h 521"/>
                    <a:gd name="T32" fmla="*/ 215 w 538"/>
                    <a:gd name="T33" fmla="*/ 304 h 521"/>
                    <a:gd name="T34" fmla="*/ 215 w 538"/>
                    <a:gd name="T35" fmla="*/ 302 h 521"/>
                    <a:gd name="T36" fmla="*/ 214 w 538"/>
                    <a:gd name="T37" fmla="*/ 299 h 521"/>
                    <a:gd name="T38" fmla="*/ 217 w 538"/>
                    <a:gd name="T39" fmla="*/ 299 h 521"/>
                    <a:gd name="T40" fmla="*/ 535 w 538"/>
                    <a:gd name="T41" fmla="*/ 299 h 521"/>
                    <a:gd name="T42" fmla="*/ 535 w 538"/>
                    <a:gd name="T43" fmla="*/ 294 h 521"/>
                    <a:gd name="T44" fmla="*/ 537 w 538"/>
                    <a:gd name="T45" fmla="*/ 270 h 521"/>
                    <a:gd name="T46" fmla="*/ 511 w 538"/>
                    <a:gd name="T47" fmla="*/ 164 h 521"/>
                    <a:gd name="T48" fmla="*/ 85 w 538"/>
                    <a:gd name="T49" fmla="*/ 479 h 521"/>
                    <a:gd name="T50" fmla="*/ 98 w 538"/>
                    <a:gd name="T51" fmla="*/ 346 h 521"/>
                    <a:gd name="T52" fmla="*/ 166 w 538"/>
                    <a:gd name="T53" fmla="*/ 446 h 521"/>
                    <a:gd name="T54" fmla="*/ 197 w 538"/>
                    <a:gd name="T55" fmla="*/ 467 h 521"/>
                    <a:gd name="T56" fmla="*/ 85 w 538"/>
                    <a:gd name="T57" fmla="*/ 479 h 521"/>
                    <a:gd name="T58" fmla="*/ 204 w 538"/>
                    <a:gd name="T59" fmla="*/ 471 h 521"/>
                    <a:gd name="T60" fmla="*/ 205 w 538"/>
                    <a:gd name="T61" fmla="*/ 472 h 521"/>
                    <a:gd name="T62" fmla="*/ 204 w 538"/>
                    <a:gd name="T63" fmla="*/ 471 h 521"/>
                    <a:gd name="T64" fmla="*/ 409 w 538"/>
                    <a:gd name="T65" fmla="*/ 239 h 521"/>
                    <a:gd name="T66" fmla="*/ 217 w 538"/>
                    <a:gd name="T67" fmla="*/ 239 h 521"/>
                    <a:gd name="T68" fmla="*/ 215 w 538"/>
                    <a:gd name="T69" fmla="*/ 239 h 521"/>
                    <a:gd name="T70" fmla="*/ 215 w 538"/>
                    <a:gd name="T71" fmla="*/ 237 h 521"/>
                    <a:gd name="T72" fmla="*/ 316 w 538"/>
                    <a:gd name="T73" fmla="*/ 146 h 521"/>
                    <a:gd name="T74" fmla="*/ 411 w 538"/>
                    <a:gd name="T75" fmla="*/ 237 h 521"/>
                    <a:gd name="T76" fmla="*/ 411 w 538"/>
                    <a:gd name="T77" fmla="*/ 239 h 521"/>
                    <a:gd name="T78" fmla="*/ 409 w 538"/>
                    <a:gd name="T79" fmla="*/ 239 h 521"/>
                    <a:gd name="T80" fmla="*/ 468 w 538"/>
                    <a:gd name="T81" fmla="*/ 108 h 521"/>
                    <a:gd name="T82" fmla="*/ 392 w 538"/>
                    <a:gd name="T83" fmla="*/ 61 h 521"/>
                    <a:gd name="T84" fmla="*/ 507 w 538"/>
                    <a:gd name="T85" fmla="*/ 57 h 521"/>
                    <a:gd name="T86" fmla="*/ 504 w 538"/>
                    <a:gd name="T87" fmla="*/ 152 h 521"/>
                    <a:gd name="T88" fmla="*/ 504 w 538"/>
                    <a:gd name="T89" fmla="*/ 152 h 521"/>
                    <a:gd name="T90" fmla="*/ 468 w 538"/>
                    <a:gd name="T91" fmla="*/ 108 h 521"/>
                    <a:gd name="T92" fmla="*/ 508 w 538"/>
                    <a:gd name="T93" fmla="*/ 158 h 521"/>
                    <a:gd name="T94" fmla="*/ 508 w 538"/>
                    <a:gd name="T95" fmla="*/ 158 h 521"/>
                    <a:gd name="T96" fmla="*/ 508 w 538"/>
                    <a:gd name="T97" fmla="*/ 158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8" h="521">
                      <a:moveTo>
                        <a:pt x="511" y="164"/>
                      </a:moveTo>
                      <a:cubicBezTo>
                        <a:pt x="536" y="107"/>
                        <a:pt x="538" y="60"/>
                        <a:pt x="509" y="31"/>
                      </a:cubicBezTo>
                      <a:cubicBezTo>
                        <a:pt x="478" y="0"/>
                        <a:pt x="402" y="9"/>
                        <a:pt x="322" y="47"/>
                      </a:cubicBezTo>
                      <a:cubicBezTo>
                        <a:pt x="319" y="47"/>
                        <a:pt x="315" y="46"/>
                        <a:pt x="312" y="46"/>
                      </a:cubicBezTo>
                      <a:cubicBezTo>
                        <a:pt x="256" y="46"/>
                        <a:pt x="201" y="67"/>
                        <a:pt x="160" y="104"/>
                      </a:cubicBezTo>
                      <a:cubicBezTo>
                        <a:pt x="125" y="135"/>
                        <a:pt x="100" y="176"/>
                        <a:pt x="89" y="222"/>
                      </a:cubicBezTo>
                      <a:cubicBezTo>
                        <a:pt x="97" y="212"/>
                        <a:pt x="142" y="160"/>
                        <a:pt x="192" y="132"/>
                      </a:cubicBezTo>
                      <a:cubicBezTo>
                        <a:pt x="193" y="132"/>
                        <a:pt x="205" y="125"/>
                        <a:pt x="206" y="125"/>
                      </a:cubicBezTo>
                      <a:cubicBezTo>
                        <a:pt x="206" y="125"/>
                        <a:pt x="181" y="148"/>
                        <a:pt x="176" y="153"/>
                      </a:cubicBezTo>
                      <a:cubicBezTo>
                        <a:pt x="65" y="265"/>
                        <a:pt x="0" y="437"/>
                        <a:pt x="50" y="488"/>
                      </a:cubicBezTo>
                      <a:cubicBezTo>
                        <a:pt x="83" y="521"/>
                        <a:pt x="143" y="513"/>
                        <a:pt x="213" y="475"/>
                      </a:cubicBezTo>
                      <a:cubicBezTo>
                        <a:pt x="243" y="489"/>
                        <a:pt x="276" y="496"/>
                        <a:pt x="312" y="496"/>
                      </a:cubicBezTo>
                      <a:cubicBezTo>
                        <a:pt x="359" y="496"/>
                        <a:pt x="404" y="483"/>
                        <a:pt x="441" y="458"/>
                      </a:cubicBezTo>
                      <a:cubicBezTo>
                        <a:pt x="480" y="433"/>
                        <a:pt x="509" y="394"/>
                        <a:pt x="526" y="348"/>
                      </a:cubicBezTo>
                      <a:cubicBezTo>
                        <a:pt x="403" y="348"/>
                        <a:pt x="403" y="348"/>
                        <a:pt x="403" y="348"/>
                      </a:cubicBezTo>
                      <a:cubicBezTo>
                        <a:pt x="388" y="378"/>
                        <a:pt x="351" y="399"/>
                        <a:pt x="313" y="399"/>
                      </a:cubicBezTo>
                      <a:cubicBezTo>
                        <a:pt x="260" y="399"/>
                        <a:pt x="215" y="355"/>
                        <a:pt x="215" y="304"/>
                      </a:cubicBezTo>
                      <a:cubicBezTo>
                        <a:pt x="215" y="302"/>
                        <a:pt x="215" y="302"/>
                        <a:pt x="215" y="302"/>
                      </a:cubicBezTo>
                      <a:cubicBezTo>
                        <a:pt x="214" y="299"/>
                        <a:pt x="214" y="299"/>
                        <a:pt x="214" y="299"/>
                      </a:cubicBezTo>
                      <a:cubicBezTo>
                        <a:pt x="217" y="299"/>
                        <a:pt x="217" y="299"/>
                        <a:pt x="217" y="299"/>
                      </a:cubicBezTo>
                      <a:cubicBezTo>
                        <a:pt x="535" y="299"/>
                        <a:pt x="535" y="299"/>
                        <a:pt x="535" y="299"/>
                      </a:cubicBezTo>
                      <a:cubicBezTo>
                        <a:pt x="535" y="298"/>
                        <a:pt x="535" y="296"/>
                        <a:pt x="535" y="294"/>
                      </a:cubicBezTo>
                      <a:cubicBezTo>
                        <a:pt x="536" y="286"/>
                        <a:pt x="537" y="277"/>
                        <a:pt x="537" y="270"/>
                      </a:cubicBezTo>
                      <a:cubicBezTo>
                        <a:pt x="537" y="232"/>
                        <a:pt x="528" y="196"/>
                        <a:pt x="511" y="164"/>
                      </a:cubicBezTo>
                      <a:close/>
                      <a:moveTo>
                        <a:pt x="85" y="479"/>
                      </a:moveTo>
                      <a:cubicBezTo>
                        <a:pt x="60" y="454"/>
                        <a:pt x="67" y="405"/>
                        <a:pt x="98" y="346"/>
                      </a:cubicBezTo>
                      <a:cubicBezTo>
                        <a:pt x="113" y="386"/>
                        <a:pt x="136" y="420"/>
                        <a:pt x="166" y="446"/>
                      </a:cubicBezTo>
                      <a:cubicBezTo>
                        <a:pt x="176" y="454"/>
                        <a:pt x="186" y="461"/>
                        <a:pt x="197" y="467"/>
                      </a:cubicBezTo>
                      <a:cubicBezTo>
                        <a:pt x="147" y="494"/>
                        <a:pt x="106" y="500"/>
                        <a:pt x="85" y="479"/>
                      </a:cubicBezTo>
                      <a:close/>
                      <a:moveTo>
                        <a:pt x="204" y="471"/>
                      </a:moveTo>
                      <a:cubicBezTo>
                        <a:pt x="204" y="471"/>
                        <a:pt x="205" y="471"/>
                        <a:pt x="205" y="472"/>
                      </a:cubicBezTo>
                      <a:cubicBezTo>
                        <a:pt x="205" y="471"/>
                        <a:pt x="204" y="471"/>
                        <a:pt x="204" y="471"/>
                      </a:cubicBezTo>
                      <a:close/>
                      <a:moveTo>
                        <a:pt x="409" y="239"/>
                      </a:moveTo>
                      <a:cubicBezTo>
                        <a:pt x="217" y="239"/>
                        <a:pt x="217" y="239"/>
                        <a:pt x="217" y="239"/>
                      </a:cubicBezTo>
                      <a:cubicBezTo>
                        <a:pt x="215" y="239"/>
                        <a:pt x="215" y="239"/>
                        <a:pt x="215" y="239"/>
                      </a:cubicBezTo>
                      <a:cubicBezTo>
                        <a:pt x="215" y="237"/>
                        <a:pt x="215" y="237"/>
                        <a:pt x="215" y="237"/>
                      </a:cubicBezTo>
                      <a:cubicBezTo>
                        <a:pt x="217" y="188"/>
                        <a:pt x="264" y="146"/>
                        <a:pt x="316" y="146"/>
                      </a:cubicBezTo>
                      <a:cubicBezTo>
                        <a:pt x="367" y="146"/>
                        <a:pt x="408" y="186"/>
                        <a:pt x="411" y="237"/>
                      </a:cubicBezTo>
                      <a:cubicBezTo>
                        <a:pt x="411" y="239"/>
                        <a:pt x="411" y="239"/>
                        <a:pt x="411" y="239"/>
                      </a:cubicBezTo>
                      <a:lnTo>
                        <a:pt x="409" y="239"/>
                      </a:lnTo>
                      <a:close/>
                      <a:moveTo>
                        <a:pt x="468" y="108"/>
                      </a:moveTo>
                      <a:cubicBezTo>
                        <a:pt x="446" y="87"/>
                        <a:pt x="420" y="72"/>
                        <a:pt x="392" y="61"/>
                      </a:cubicBezTo>
                      <a:cubicBezTo>
                        <a:pt x="443" y="38"/>
                        <a:pt x="485" y="35"/>
                        <a:pt x="507" y="57"/>
                      </a:cubicBezTo>
                      <a:cubicBezTo>
                        <a:pt x="525" y="75"/>
                        <a:pt x="523" y="109"/>
                        <a:pt x="504" y="152"/>
                      </a:cubicBezTo>
                      <a:cubicBezTo>
                        <a:pt x="504" y="152"/>
                        <a:pt x="504" y="152"/>
                        <a:pt x="504" y="152"/>
                      </a:cubicBezTo>
                      <a:cubicBezTo>
                        <a:pt x="494" y="136"/>
                        <a:pt x="482" y="121"/>
                        <a:pt x="468" y="108"/>
                      </a:cubicBezTo>
                      <a:close/>
                      <a:moveTo>
                        <a:pt x="508" y="158"/>
                      </a:moveTo>
                      <a:cubicBezTo>
                        <a:pt x="508" y="158"/>
                        <a:pt x="508" y="158"/>
                        <a:pt x="508" y="158"/>
                      </a:cubicBezTo>
                      <a:cubicBezTo>
                        <a:pt x="508" y="158"/>
                        <a:pt x="508" y="158"/>
                        <a:pt x="508" y="158"/>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pPr defTabSz="685514"/>
                  <a:endParaRPr lang="en-US" sz="1300">
                    <a:solidFill>
                      <a:srgbClr val="000000"/>
                    </a:solidFill>
                    <a:latin typeface="Segoe UI"/>
                  </a:endParaRPr>
                </a:p>
              </p:txBody>
            </p:sp>
            <p:sp>
              <p:nvSpPr>
                <p:cNvPr id="39" name="Freeform 17"/>
                <p:cNvSpPr>
                  <a:spLocks noEditPoints="1"/>
                </p:cNvSpPr>
                <p:nvPr/>
              </p:nvSpPr>
              <p:spPr bwMode="auto">
                <a:xfrm>
                  <a:off x="4401" y="3791"/>
                  <a:ext cx="69" cy="69"/>
                </a:xfrm>
                <a:custGeom>
                  <a:avLst/>
                  <a:gdLst>
                    <a:gd name="T0" fmla="*/ 29 w 29"/>
                    <a:gd name="T1" fmla="*/ 15 h 29"/>
                    <a:gd name="T2" fmla="*/ 25 w 29"/>
                    <a:gd name="T3" fmla="*/ 25 h 29"/>
                    <a:gd name="T4" fmla="*/ 15 w 29"/>
                    <a:gd name="T5" fmla="*/ 29 h 29"/>
                    <a:gd name="T6" fmla="*/ 4 w 29"/>
                    <a:gd name="T7" fmla="*/ 25 h 29"/>
                    <a:gd name="T8" fmla="*/ 0 w 29"/>
                    <a:gd name="T9" fmla="*/ 15 h 29"/>
                    <a:gd name="T10" fmla="*/ 4 w 29"/>
                    <a:gd name="T11" fmla="*/ 5 h 29"/>
                    <a:gd name="T12" fmla="*/ 15 w 29"/>
                    <a:gd name="T13" fmla="*/ 0 h 29"/>
                    <a:gd name="T14" fmla="*/ 25 w 29"/>
                    <a:gd name="T15" fmla="*/ 4 h 29"/>
                    <a:gd name="T16" fmla="*/ 29 w 29"/>
                    <a:gd name="T17" fmla="*/ 15 h 29"/>
                    <a:gd name="T18" fmla="*/ 27 w 29"/>
                    <a:gd name="T19" fmla="*/ 15 h 29"/>
                    <a:gd name="T20" fmla="*/ 24 w 29"/>
                    <a:gd name="T21" fmla="*/ 6 h 29"/>
                    <a:gd name="T22" fmla="*/ 15 w 29"/>
                    <a:gd name="T23" fmla="*/ 2 h 29"/>
                    <a:gd name="T24" fmla="*/ 5 w 29"/>
                    <a:gd name="T25" fmla="*/ 6 h 29"/>
                    <a:gd name="T26" fmla="*/ 2 w 29"/>
                    <a:gd name="T27" fmla="*/ 15 h 29"/>
                    <a:gd name="T28" fmla="*/ 5 w 29"/>
                    <a:gd name="T29" fmla="*/ 24 h 29"/>
                    <a:gd name="T30" fmla="*/ 15 w 29"/>
                    <a:gd name="T31" fmla="*/ 28 h 29"/>
                    <a:gd name="T32" fmla="*/ 24 w 29"/>
                    <a:gd name="T33" fmla="*/ 24 h 29"/>
                    <a:gd name="T34" fmla="*/ 27 w 29"/>
                    <a:gd name="T35" fmla="*/ 15 h 29"/>
                    <a:gd name="T36" fmla="*/ 22 w 29"/>
                    <a:gd name="T37" fmla="*/ 24 h 29"/>
                    <a:gd name="T38" fmla="*/ 19 w 29"/>
                    <a:gd name="T39" fmla="*/ 24 h 29"/>
                    <a:gd name="T40" fmla="*/ 16 w 29"/>
                    <a:gd name="T41" fmla="*/ 19 h 29"/>
                    <a:gd name="T42" fmla="*/ 13 w 29"/>
                    <a:gd name="T43" fmla="*/ 16 h 29"/>
                    <a:gd name="T44" fmla="*/ 11 w 29"/>
                    <a:gd name="T45" fmla="*/ 16 h 29"/>
                    <a:gd name="T46" fmla="*/ 11 w 29"/>
                    <a:gd name="T47" fmla="*/ 24 h 29"/>
                    <a:gd name="T48" fmla="*/ 9 w 29"/>
                    <a:gd name="T49" fmla="*/ 24 h 29"/>
                    <a:gd name="T50" fmla="*/ 9 w 29"/>
                    <a:gd name="T51" fmla="*/ 5 h 29"/>
                    <a:gd name="T52" fmla="*/ 14 w 29"/>
                    <a:gd name="T53" fmla="*/ 5 h 29"/>
                    <a:gd name="T54" fmla="*/ 19 w 29"/>
                    <a:gd name="T55" fmla="*/ 7 h 29"/>
                    <a:gd name="T56" fmla="*/ 21 w 29"/>
                    <a:gd name="T57" fmla="*/ 10 h 29"/>
                    <a:gd name="T58" fmla="*/ 20 w 29"/>
                    <a:gd name="T59" fmla="*/ 14 h 29"/>
                    <a:gd name="T60" fmla="*/ 16 w 29"/>
                    <a:gd name="T61" fmla="*/ 15 h 29"/>
                    <a:gd name="T62" fmla="*/ 16 w 29"/>
                    <a:gd name="T63" fmla="*/ 16 h 29"/>
                    <a:gd name="T64" fmla="*/ 19 w 29"/>
                    <a:gd name="T65" fmla="*/ 19 h 29"/>
                    <a:gd name="T66" fmla="*/ 22 w 29"/>
                    <a:gd name="T67" fmla="*/ 24 h 29"/>
                    <a:gd name="T68" fmla="*/ 18 w 29"/>
                    <a:gd name="T69" fmla="*/ 11 h 29"/>
                    <a:gd name="T70" fmla="*/ 17 w 29"/>
                    <a:gd name="T71" fmla="*/ 8 h 29"/>
                    <a:gd name="T72" fmla="*/ 14 w 29"/>
                    <a:gd name="T73" fmla="*/ 8 h 29"/>
                    <a:gd name="T74" fmla="*/ 11 w 29"/>
                    <a:gd name="T75" fmla="*/ 8 h 29"/>
                    <a:gd name="T76" fmla="*/ 11 w 29"/>
                    <a:gd name="T77" fmla="*/ 14 h 29"/>
                    <a:gd name="T78" fmla="*/ 14 w 29"/>
                    <a:gd name="T79" fmla="*/ 14 h 29"/>
                    <a:gd name="T80" fmla="*/ 18 w 29"/>
                    <a:gd name="T81"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 h="29">
                      <a:moveTo>
                        <a:pt x="29" y="15"/>
                      </a:moveTo>
                      <a:cubicBezTo>
                        <a:pt x="29" y="19"/>
                        <a:pt x="28" y="22"/>
                        <a:pt x="25" y="25"/>
                      </a:cubicBezTo>
                      <a:cubicBezTo>
                        <a:pt x="22" y="28"/>
                        <a:pt x="19" y="29"/>
                        <a:pt x="15" y="29"/>
                      </a:cubicBezTo>
                      <a:cubicBezTo>
                        <a:pt x="10" y="29"/>
                        <a:pt x="7" y="28"/>
                        <a:pt x="4" y="25"/>
                      </a:cubicBezTo>
                      <a:cubicBezTo>
                        <a:pt x="1" y="22"/>
                        <a:pt x="0" y="19"/>
                        <a:pt x="0" y="15"/>
                      </a:cubicBezTo>
                      <a:cubicBezTo>
                        <a:pt x="0" y="11"/>
                        <a:pt x="1" y="7"/>
                        <a:pt x="4" y="5"/>
                      </a:cubicBezTo>
                      <a:cubicBezTo>
                        <a:pt x="7" y="2"/>
                        <a:pt x="10" y="0"/>
                        <a:pt x="15" y="0"/>
                      </a:cubicBezTo>
                      <a:cubicBezTo>
                        <a:pt x="19" y="0"/>
                        <a:pt x="22" y="2"/>
                        <a:pt x="25" y="4"/>
                      </a:cubicBezTo>
                      <a:cubicBezTo>
                        <a:pt x="28" y="7"/>
                        <a:pt x="29" y="11"/>
                        <a:pt x="29" y="15"/>
                      </a:cubicBezTo>
                      <a:close/>
                      <a:moveTo>
                        <a:pt x="27" y="15"/>
                      </a:moveTo>
                      <a:cubicBezTo>
                        <a:pt x="27" y="11"/>
                        <a:pt x="26" y="8"/>
                        <a:pt x="24" y="6"/>
                      </a:cubicBezTo>
                      <a:cubicBezTo>
                        <a:pt x="21" y="3"/>
                        <a:pt x="18" y="2"/>
                        <a:pt x="15" y="2"/>
                      </a:cubicBezTo>
                      <a:cubicBezTo>
                        <a:pt x="11" y="2"/>
                        <a:pt x="8" y="3"/>
                        <a:pt x="5" y="6"/>
                      </a:cubicBezTo>
                      <a:cubicBezTo>
                        <a:pt x="3" y="8"/>
                        <a:pt x="2" y="11"/>
                        <a:pt x="2" y="15"/>
                      </a:cubicBezTo>
                      <a:cubicBezTo>
                        <a:pt x="2" y="19"/>
                        <a:pt x="3" y="22"/>
                        <a:pt x="5" y="24"/>
                      </a:cubicBezTo>
                      <a:cubicBezTo>
                        <a:pt x="8" y="27"/>
                        <a:pt x="11" y="28"/>
                        <a:pt x="15" y="28"/>
                      </a:cubicBezTo>
                      <a:cubicBezTo>
                        <a:pt x="18" y="28"/>
                        <a:pt x="21" y="27"/>
                        <a:pt x="24" y="24"/>
                      </a:cubicBezTo>
                      <a:cubicBezTo>
                        <a:pt x="26" y="22"/>
                        <a:pt x="27" y="18"/>
                        <a:pt x="27" y="15"/>
                      </a:cubicBezTo>
                      <a:close/>
                      <a:moveTo>
                        <a:pt x="22" y="24"/>
                      </a:moveTo>
                      <a:cubicBezTo>
                        <a:pt x="19" y="24"/>
                        <a:pt x="19" y="24"/>
                        <a:pt x="19" y="24"/>
                      </a:cubicBezTo>
                      <a:cubicBezTo>
                        <a:pt x="16" y="19"/>
                        <a:pt x="16" y="19"/>
                        <a:pt x="16" y="19"/>
                      </a:cubicBezTo>
                      <a:cubicBezTo>
                        <a:pt x="15" y="17"/>
                        <a:pt x="14" y="16"/>
                        <a:pt x="13" y="16"/>
                      </a:cubicBezTo>
                      <a:cubicBezTo>
                        <a:pt x="11" y="16"/>
                        <a:pt x="11" y="16"/>
                        <a:pt x="11" y="16"/>
                      </a:cubicBezTo>
                      <a:cubicBezTo>
                        <a:pt x="11" y="24"/>
                        <a:pt x="11" y="24"/>
                        <a:pt x="11" y="24"/>
                      </a:cubicBezTo>
                      <a:cubicBezTo>
                        <a:pt x="9" y="24"/>
                        <a:pt x="9" y="24"/>
                        <a:pt x="9" y="24"/>
                      </a:cubicBezTo>
                      <a:cubicBezTo>
                        <a:pt x="9" y="5"/>
                        <a:pt x="9" y="5"/>
                        <a:pt x="9" y="5"/>
                      </a:cubicBezTo>
                      <a:cubicBezTo>
                        <a:pt x="14" y="5"/>
                        <a:pt x="14" y="5"/>
                        <a:pt x="14" y="5"/>
                      </a:cubicBezTo>
                      <a:cubicBezTo>
                        <a:pt x="16" y="5"/>
                        <a:pt x="18" y="6"/>
                        <a:pt x="19" y="7"/>
                      </a:cubicBezTo>
                      <a:cubicBezTo>
                        <a:pt x="20" y="8"/>
                        <a:pt x="21" y="9"/>
                        <a:pt x="21" y="10"/>
                      </a:cubicBezTo>
                      <a:cubicBezTo>
                        <a:pt x="21" y="12"/>
                        <a:pt x="20" y="13"/>
                        <a:pt x="20" y="14"/>
                      </a:cubicBezTo>
                      <a:cubicBezTo>
                        <a:pt x="19" y="15"/>
                        <a:pt x="18" y="15"/>
                        <a:pt x="16" y="15"/>
                      </a:cubicBezTo>
                      <a:cubicBezTo>
                        <a:pt x="16" y="16"/>
                        <a:pt x="16" y="16"/>
                        <a:pt x="16" y="16"/>
                      </a:cubicBezTo>
                      <a:cubicBezTo>
                        <a:pt x="17" y="16"/>
                        <a:pt x="18" y="17"/>
                        <a:pt x="19" y="19"/>
                      </a:cubicBezTo>
                      <a:lnTo>
                        <a:pt x="22" y="24"/>
                      </a:lnTo>
                      <a:close/>
                      <a:moveTo>
                        <a:pt x="18" y="11"/>
                      </a:moveTo>
                      <a:cubicBezTo>
                        <a:pt x="18" y="10"/>
                        <a:pt x="18" y="9"/>
                        <a:pt x="17" y="8"/>
                      </a:cubicBezTo>
                      <a:cubicBezTo>
                        <a:pt x="17" y="8"/>
                        <a:pt x="15" y="8"/>
                        <a:pt x="14" y="8"/>
                      </a:cubicBezTo>
                      <a:cubicBezTo>
                        <a:pt x="11" y="8"/>
                        <a:pt x="11" y="8"/>
                        <a:pt x="11" y="8"/>
                      </a:cubicBezTo>
                      <a:cubicBezTo>
                        <a:pt x="11" y="14"/>
                        <a:pt x="11" y="14"/>
                        <a:pt x="11" y="14"/>
                      </a:cubicBezTo>
                      <a:cubicBezTo>
                        <a:pt x="14" y="14"/>
                        <a:pt x="14" y="14"/>
                        <a:pt x="14" y="14"/>
                      </a:cubicBezTo>
                      <a:cubicBezTo>
                        <a:pt x="17" y="14"/>
                        <a:pt x="18" y="13"/>
                        <a:pt x="18" y="11"/>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pPr defTabSz="685514"/>
                  <a:endParaRPr lang="en-US" sz="1300">
                    <a:solidFill>
                      <a:srgbClr val="000000"/>
                    </a:solidFill>
                    <a:latin typeface="Segoe UI"/>
                  </a:endParaRPr>
                </a:p>
              </p:txBody>
            </p:sp>
          </p:grpSp>
          <p:sp>
            <p:nvSpPr>
              <p:cNvPr id="44" name="Round Same Side Corner Rectangle 2"/>
              <p:cNvSpPr/>
              <p:nvPr/>
            </p:nvSpPr>
            <p:spPr>
              <a:xfrm>
                <a:off x="8643361" y="1777997"/>
                <a:ext cx="292909" cy="593841"/>
              </a:xfrm>
              <a:custGeom>
                <a:avLst/>
                <a:gdLst/>
                <a:ahLst/>
                <a:cxnLst/>
                <a:rect l="l" t="t" r="r" b="b"/>
                <a:pathLst>
                  <a:path w="1479550" h="2999631">
                    <a:moveTo>
                      <a:pt x="739775" y="2723722"/>
                    </a:moveTo>
                    <a:cubicBezTo>
                      <a:pt x="701170" y="2723722"/>
                      <a:pt x="669874" y="2755018"/>
                      <a:pt x="669874" y="2793623"/>
                    </a:cubicBezTo>
                    <a:cubicBezTo>
                      <a:pt x="669874" y="2832228"/>
                      <a:pt x="701170" y="2863524"/>
                      <a:pt x="739775" y="2863524"/>
                    </a:cubicBezTo>
                    <a:cubicBezTo>
                      <a:pt x="778380" y="2863524"/>
                      <a:pt x="809676" y="2832228"/>
                      <a:pt x="809676" y="2793623"/>
                    </a:cubicBezTo>
                    <a:cubicBezTo>
                      <a:pt x="809676" y="2755018"/>
                      <a:pt x="778380" y="2723722"/>
                      <a:pt x="739775" y="2723722"/>
                    </a:cubicBezTo>
                    <a:close/>
                    <a:moveTo>
                      <a:pt x="201613" y="1629933"/>
                    </a:moveTo>
                    <a:lnTo>
                      <a:pt x="1123848" y="1629933"/>
                    </a:lnTo>
                    <a:lnTo>
                      <a:pt x="1123848" y="2058558"/>
                    </a:lnTo>
                    <a:lnTo>
                      <a:pt x="201613" y="2058558"/>
                    </a:lnTo>
                    <a:close/>
                    <a:moveTo>
                      <a:pt x="685698" y="1155271"/>
                    </a:moveTo>
                    <a:lnTo>
                      <a:pt x="1123848" y="1155271"/>
                    </a:lnTo>
                    <a:lnTo>
                      <a:pt x="1123848" y="1583896"/>
                    </a:lnTo>
                    <a:lnTo>
                      <a:pt x="685698" y="1583896"/>
                    </a:lnTo>
                    <a:close/>
                    <a:moveTo>
                      <a:pt x="201613" y="1155271"/>
                    </a:moveTo>
                    <a:lnTo>
                      <a:pt x="639763" y="1155271"/>
                    </a:lnTo>
                    <a:lnTo>
                      <a:pt x="639763" y="1583896"/>
                    </a:lnTo>
                    <a:lnTo>
                      <a:pt x="201613" y="1583896"/>
                    </a:lnTo>
                    <a:close/>
                    <a:moveTo>
                      <a:pt x="685698" y="680609"/>
                    </a:moveTo>
                    <a:lnTo>
                      <a:pt x="1123848" y="680609"/>
                    </a:lnTo>
                    <a:lnTo>
                      <a:pt x="1123848" y="1109234"/>
                    </a:lnTo>
                    <a:lnTo>
                      <a:pt x="685698" y="1109234"/>
                    </a:lnTo>
                    <a:close/>
                    <a:moveTo>
                      <a:pt x="201613" y="680609"/>
                    </a:moveTo>
                    <a:lnTo>
                      <a:pt x="639763" y="680609"/>
                    </a:lnTo>
                    <a:lnTo>
                      <a:pt x="639763" y="1109234"/>
                    </a:lnTo>
                    <a:lnTo>
                      <a:pt x="201613" y="1109234"/>
                    </a:lnTo>
                    <a:close/>
                    <a:moveTo>
                      <a:pt x="154163" y="413909"/>
                    </a:moveTo>
                    <a:lnTo>
                      <a:pt x="154163" y="2528459"/>
                    </a:lnTo>
                    <a:lnTo>
                      <a:pt x="201613" y="2528459"/>
                    </a:lnTo>
                    <a:lnTo>
                      <a:pt x="201613" y="2104596"/>
                    </a:lnTo>
                    <a:lnTo>
                      <a:pt x="639763" y="2104596"/>
                    </a:lnTo>
                    <a:lnTo>
                      <a:pt x="639763" y="2528459"/>
                    </a:lnTo>
                    <a:lnTo>
                      <a:pt x="685698" y="2528459"/>
                    </a:lnTo>
                    <a:lnTo>
                      <a:pt x="685698" y="2104596"/>
                    </a:lnTo>
                    <a:lnTo>
                      <a:pt x="1123848" y="2104596"/>
                    </a:lnTo>
                    <a:lnTo>
                      <a:pt x="1123848" y="2528459"/>
                    </a:lnTo>
                    <a:lnTo>
                      <a:pt x="1325388" y="2528459"/>
                    </a:lnTo>
                    <a:lnTo>
                      <a:pt x="1325388" y="413909"/>
                    </a:lnTo>
                    <a:close/>
                    <a:moveTo>
                      <a:pt x="556419" y="171020"/>
                    </a:moveTo>
                    <a:cubicBezTo>
                      <a:pt x="543267" y="171020"/>
                      <a:pt x="532606" y="181681"/>
                      <a:pt x="532606" y="194833"/>
                    </a:cubicBezTo>
                    <a:cubicBezTo>
                      <a:pt x="532606" y="207984"/>
                      <a:pt x="543267" y="218645"/>
                      <a:pt x="556419" y="218645"/>
                    </a:cubicBezTo>
                    <a:lnTo>
                      <a:pt x="923131" y="218646"/>
                    </a:lnTo>
                    <a:cubicBezTo>
                      <a:pt x="936283" y="218646"/>
                      <a:pt x="946944" y="207985"/>
                      <a:pt x="946944" y="194833"/>
                    </a:cubicBezTo>
                    <a:lnTo>
                      <a:pt x="946945" y="194833"/>
                    </a:lnTo>
                    <a:cubicBezTo>
                      <a:pt x="946945" y="181681"/>
                      <a:pt x="936284" y="171020"/>
                      <a:pt x="923132" y="171020"/>
                    </a:cubicBezTo>
                    <a:close/>
                    <a:moveTo>
                      <a:pt x="725487" y="274"/>
                    </a:moveTo>
                    <a:cubicBezTo>
                      <a:pt x="1081947" y="-5382"/>
                      <a:pt x="1443170" y="76220"/>
                      <a:pt x="1479550" y="262045"/>
                    </a:cubicBezTo>
                    <a:lnTo>
                      <a:pt x="1479550" y="1250633"/>
                    </a:lnTo>
                    <a:lnTo>
                      <a:pt x="1479550" y="1748998"/>
                    </a:lnTo>
                    <a:lnTo>
                      <a:pt x="1479550" y="2737586"/>
                    </a:lnTo>
                    <a:cubicBezTo>
                      <a:pt x="1406789" y="3109236"/>
                      <a:pt x="34660" y="3063993"/>
                      <a:pt x="0" y="2737586"/>
                    </a:cubicBezTo>
                    <a:lnTo>
                      <a:pt x="0" y="1748998"/>
                    </a:lnTo>
                    <a:lnTo>
                      <a:pt x="0" y="1250633"/>
                    </a:lnTo>
                    <a:lnTo>
                      <a:pt x="0" y="262045"/>
                    </a:lnTo>
                    <a:cubicBezTo>
                      <a:pt x="17330" y="98842"/>
                      <a:pt x="369027" y="5929"/>
                      <a:pt x="725487" y="27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sp>
          <p:nvSpPr>
            <p:cNvPr id="45" name="文本框 44"/>
            <p:cNvSpPr txBox="1"/>
            <p:nvPr/>
          </p:nvSpPr>
          <p:spPr>
            <a:xfrm>
              <a:off x="1064302" y="3777522"/>
              <a:ext cx="10073389" cy="461665"/>
            </a:xfrm>
            <a:prstGeom prst="rect">
              <a:avLst/>
            </a:prstGeom>
            <a:noFill/>
            <a:ln>
              <a:noFill/>
            </a:ln>
          </p:spPr>
          <p:txBody>
            <a:bodyPr wrap="square" rtlCol="0">
              <a:spAutoFit/>
            </a:bodyPr>
            <a:lstStyle/>
            <a:p>
              <a:pPr algn="ct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“广告拒绝”反应模式</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49" name="等腰三角形 48"/>
          <p:cNvSpPr/>
          <p:nvPr/>
        </p:nvSpPr>
        <p:spPr>
          <a:xfrm>
            <a:off x="5795252" y="5768579"/>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6287110"/>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rPr>
              <a:t>我们可以做任何事情，但就是不看广告，因为我们已经不信任它们</a:t>
            </a:r>
          </a:p>
        </p:txBody>
      </p:sp>
      <p:sp>
        <p:nvSpPr>
          <p:cNvPr id="4" name="文本框 3"/>
          <p:cNvSpPr txBox="1"/>
          <p:nvPr/>
        </p:nvSpPr>
        <p:spPr>
          <a:xfrm>
            <a:off x="7454721" y="195309"/>
            <a:ext cx="3565394" cy="369332"/>
          </a:xfrm>
          <a:prstGeom prst="rect">
            <a:avLst/>
          </a:prstGeom>
          <a:noFill/>
        </p:spPr>
        <p:txBody>
          <a:bodyPr wrap="square" rtlCol="0">
            <a:spAutoFit/>
          </a:bodyPr>
          <a:lstStyle/>
          <a:p>
            <a:r>
              <a:rPr lang="en-US" altLang="zh-CN" dirty="0">
                <a:solidFill>
                  <a:srgbClr val="FFFF19"/>
                </a:solidFill>
              </a:rPr>
              <a:t>https://www.ypppt.com/</a:t>
            </a:r>
            <a:endParaRPr lang="zh-CN" altLang="en-US" dirty="0">
              <a:solidFill>
                <a:srgbClr val="FFFF19"/>
              </a:solidFill>
            </a:endParaRPr>
          </a:p>
        </p:txBody>
      </p:sp>
    </p:spTree>
    <p:extLst>
      <p:ext uri="{BB962C8B-B14F-4D97-AF65-F5344CB8AC3E}">
        <p14:creationId xmlns:p14="http://schemas.microsoft.com/office/powerpoint/2010/main" val="136234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077807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2001" cy="785613"/>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0" y="100418"/>
            <a:ext cx="12191999" cy="584775"/>
          </a:xfrm>
          <a:prstGeom prst="rect">
            <a:avLst/>
          </a:prstGeom>
          <a:noFill/>
        </p:spPr>
        <p:txBody>
          <a:bodyPr wrap="square" rtlCol="0">
            <a:spAutoFit/>
          </a:bodyPr>
          <a:lstStyle/>
          <a:p>
            <a:pPr algn="ctr"/>
            <a:r>
              <a:rPr lang="zh-CN" altLang="en-US" sz="3200" b="1" dirty="0">
                <a:solidFill>
                  <a:srgbClr val="00B050"/>
                </a:solidFill>
                <a:latin typeface="微软雅黑" panose="020B0503020204020204" pitchFamily="34" charset="-122"/>
                <a:ea typeface="微软雅黑" panose="020B0503020204020204" pitchFamily="34" charset="-122"/>
              </a:rPr>
              <a:t>遗憾的</a:t>
            </a:r>
            <a:r>
              <a:rPr lang="zh-CN" altLang="en-US" sz="3200" b="1" dirty="0" smtClean="0">
                <a:solidFill>
                  <a:srgbClr val="00B050"/>
                </a:solidFill>
                <a:latin typeface="微软雅黑" panose="020B0503020204020204" pitchFamily="34" charset="-122"/>
                <a:ea typeface="微软雅黑" panose="020B0503020204020204" pitchFamily="34" charset="-122"/>
              </a:rPr>
              <a:t>是，很多企业是这么做的</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4" name="等腰三角形 3"/>
          <p:cNvSpPr/>
          <p:nvPr/>
        </p:nvSpPr>
        <p:spPr>
          <a:xfrm flipV="1">
            <a:off x="5795252" y="785613"/>
            <a:ext cx="601496" cy="518531"/>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a:off x="5795252" y="5768579"/>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0" y="6287110"/>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如果你这样对待上帝，那么你的“上帝”真的会高兴吗？</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005249" y="1691639"/>
            <a:ext cx="10181499" cy="1565630"/>
            <a:chOff x="489072" y="1304144"/>
            <a:chExt cx="10181499" cy="1565630"/>
          </a:xfrm>
        </p:grpSpPr>
        <p:sp>
          <p:nvSpPr>
            <p:cNvPr id="5" name="矩形 4"/>
            <p:cNvSpPr/>
            <p:nvPr/>
          </p:nvSpPr>
          <p:spPr>
            <a:xfrm>
              <a:off x="1332607" y="1304144"/>
              <a:ext cx="9337964" cy="156563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435043" y="1304144"/>
              <a:ext cx="235528" cy="1565630"/>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097982" y="1516649"/>
              <a:ext cx="8337061" cy="1138773"/>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一</a:t>
              </a:r>
              <a:r>
                <a:rPr lang="zh-CN" altLang="en-US" sz="2800" b="1" dirty="0">
                  <a:solidFill>
                    <a:schemeClr val="bg1"/>
                  </a:solidFill>
                  <a:latin typeface="微软雅黑" panose="020B0503020204020204" pitchFamily="34" charset="-122"/>
                  <a:ea typeface="微软雅黑" panose="020B0503020204020204" pitchFamily="34" charset="-122"/>
                </a:rPr>
                <a:t>方面</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endParaRPr lang="en-US" altLang="zh-CN" sz="1100" dirty="0" smtClean="0">
                <a:solidFill>
                  <a:schemeClr val="bg1"/>
                </a:solidFill>
                <a:latin typeface="微软雅黑" panose="020B0503020204020204" pitchFamily="34" charset="-122"/>
                <a:ea typeface="微软雅黑" panose="020B0503020204020204" pitchFamily="34" charset="-122"/>
              </a:endParaRPr>
            </a:p>
            <a:p>
              <a:r>
                <a:rPr lang="zh-CN" altLang="en-US" sz="2800" dirty="0" smtClean="0">
                  <a:solidFill>
                    <a:schemeClr val="bg1"/>
                  </a:solidFill>
                  <a:latin typeface="微软雅黑" panose="020B0503020204020204" pitchFamily="34" charset="-122"/>
                  <a:ea typeface="微软雅黑" panose="020B0503020204020204" pitchFamily="34" charset="-122"/>
                </a:rPr>
                <a:t>大张旗鼓的向我们宣扬“客户是上帝”的观念。</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3" name="椭圆 32"/>
            <p:cNvSpPr/>
            <p:nvPr/>
          </p:nvSpPr>
          <p:spPr>
            <a:xfrm>
              <a:off x="489072" y="1304144"/>
              <a:ext cx="1563784" cy="1563784"/>
            </a:xfrm>
            <a:prstGeom prst="ellipse">
              <a:avLst/>
            </a:prstGeom>
            <a:solidFill>
              <a:srgbClr val="00B05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822588" y="1444403"/>
              <a:ext cx="896752" cy="1247415"/>
              <a:chOff x="4377230" y="2160953"/>
              <a:chExt cx="911584" cy="1268047"/>
            </a:xfrm>
          </p:grpSpPr>
          <p:pic>
            <p:nvPicPr>
              <p:cNvPr id="63" name="Picture 10" descr="C:\Users\Justin\Desktop\_Work_in_Progress\_MS\1407\guy.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5366" y="2389343"/>
                <a:ext cx="883448" cy="1039657"/>
              </a:xfrm>
              <a:prstGeom prst="rect">
                <a:avLst/>
              </a:prstGeom>
              <a:noFill/>
              <a:extLst>
                <a:ext uri="{909E8E84-426E-40DD-AFC4-6F175D3DCCD1}">
                  <a14:hiddenFill xmlns:a14="http://schemas.microsoft.com/office/drawing/2010/main">
                    <a:solidFill>
                      <a:srgbClr val="FFFFFF"/>
                    </a:solidFill>
                  </a14:hiddenFill>
                </a:ext>
              </a:extLst>
            </p:spPr>
          </p:pic>
          <p:grpSp>
            <p:nvGrpSpPr>
              <p:cNvPr id="64" name="组合 63"/>
              <p:cNvGrpSpPr/>
              <p:nvPr/>
            </p:nvGrpSpPr>
            <p:grpSpPr>
              <a:xfrm>
                <a:off x="4377230" y="2160953"/>
                <a:ext cx="883448" cy="633637"/>
                <a:chOff x="6941141" y="5296253"/>
                <a:chExt cx="536868" cy="385059"/>
              </a:xfrm>
            </p:grpSpPr>
            <p:sp>
              <p:nvSpPr>
                <p:cNvPr id="69" name="Rounded Rectangle 141"/>
                <p:cNvSpPr/>
                <p:nvPr/>
              </p:nvSpPr>
              <p:spPr>
                <a:xfrm>
                  <a:off x="7203435" y="5296253"/>
                  <a:ext cx="10820" cy="811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7" tIns="91427" rIns="91427" bIns="91427" numCol="1" spcCol="0" rtlCol="0" fromWordArt="0" anchor="b"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r"/>
                  <a:endParaRPr lang="en-US" sz="1200" dirty="0" err="1">
                    <a:solidFill>
                      <a:srgbClr val="FFFFFF"/>
                    </a:solidFill>
                  </a:endParaRPr>
                </a:p>
              </p:txBody>
            </p:sp>
            <p:sp>
              <p:nvSpPr>
                <p:cNvPr id="70" name="Rounded Rectangle 142"/>
                <p:cNvSpPr/>
                <p:nvPr/>
              </p:nvSpPr>
              <p:spPr>
                <a:xfrm rot="1860000">
                  <a:off x="7326529" y="5331474"/>
                  <a:ext cx="10820" cy="811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7" tIns="91427" rIns="91427" bIns="91427" numCol="1" spcCol="0" rtlCol="0" fromWordArt="0" anchor="b"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r"/>
                  <a:endParaRPr lang="en-US" sz="1200" dirty="0" err="1">
                    <a:solidFill>
                      <a:srgbClr val="FFFFFF"/>
                    </a:solidFill>
                  </a:endParaRPr>
                </a:p>
              </p:txBody>
            </p:sp>
            <p:sp>
              <p:nvSpPr>
                <p:cNvPr id="71" name="Rounded Rectangle 143"/>
                <p:cNvSpPr/>
                <p:nvPr/>
              </p:nvSpPr>
              <p:spPr>
                <a:xfrm rot="19680000">
                  <a:off x="7080342" y="5331473"/>
                  <a:ext cx="10820" cy="811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7" tIns="91427" rIns="91427" bIns="91427" numCol="1" spcCol="0" rtlCol="0" fromWordArt="0" anchor="b"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r"/>
                  <a:endParaRPr lang="en-US" sz="1200" dirty="0" err="1">
                    <a:solidFill>
                      <a:srgbClr val="FFFFFF"/>
                    </a:solidFill>
                  </a:endParaRPr>
                </a:p>
              </p:txBody>
            </p:sp>
            <p:sp>
              <p:nvSpPr>
                <p:cNvPr id="72" name="Rounded Rectangle 144"/>
                <p:cNvSpPr/>
                <p:nvPr/>
              </p:nvSpPr>
              <p:spPr>
                <a:xfrm rot="3420000">
                  <a:off x="7415115" y="5436742"/>
                  <a:ext cx="10820" cy="811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7" tIns="91427" rIns="91427" bIns="91427" numCol="1" spcCol="0" rtlCol="0" fromWordArt="0" anchor="b"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r"/>
                  <a:endParaRPr lang="en-US" sz="1200" dirty="0" err="1">
                    <a:solidFill>
                      <a:srgbClr val="FFFFFF"/>
                    </a:solidFill>
                  </a:endParaRPr>
                </a:p>
              </p:txBody>
            </p:sp>
            <p:sp>
              <p:nvSpPr>
                <p:cNvPr id="73" name="Rounded Rectangle 145"/>
                <p:cNvSpPr/>
                <p:nvPr/>
              </p:nvSpPr>
              <p:spPr>
                <a:xfrm rot="18180000" flipV="1">
                  <a:off x="6993320" y="5436741"/>
                  <a:ext cx="10820" cy="811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7" tIns="91427" rIns="91427" bIns="91427" numCol="1" spcCol="0" rtlCol="0" fromWordArt="0" anchor="b"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r"/>
                  <a:endParaRPr lang="en-US" sz="1200" dirty="0" err="1">
                    <a:solidFill>
                      <a:srgbClr val="FFFFFF"/>
                    </a:solidFill>
                  </a:endParaRPr>
                </a:p>
              </p:txBody>
            </p:sp>
            <p:sp>
              <p:nvSpPr>
                <p:cNvPr id="74" name="Rounded Rectangle 146"/>
                <p:cNvSpPr/>
                <p:nvPr/>
              </p:nvSpPr>
              <p:spPr>
                <a:xfrm rot="5400000">
                  <a:off x="7432021" y="5553844"/>
                  <a:ext cx="10820" cy="811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7" tIns="91427" rIns="91427" bIns="91427" numCol="1" spcCol="0" rtlCol="0" fromWordArt="0" anchor="b"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r"/>
                  <a:endParaRPr lang="en-US" sz="1200" dirty="0" err="1">
                    <a:solidFill>
                      <a:srgbClr val="FFFFFF"/>
                    </a:solidFill>
                  </a:endParaRPr>
                </a:p>
              </p:txBody>
            </p:sp>
            <p:sp>
              <p:nvSpPr>
                <p:cNvPr id="75" name="Rounded Rectangle 147"/>
                <p:cNvSpPr/>
                <p:nvPr/>
              </p:nvSpPr>
              <p:spPr>
                <a:xfrm rot="5400000">
                  <a:off x="6976310" y="5553850"/>
                  <a:ext cx="10820" cy="811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7" tIns="91427" rIns="91427" bIns="91427" numCol="1" spcCol="0" rtlCol="0" fromWordArt="0" anchor="b"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r"/>
                  <a:endParaRPr lang="en-US" sz="1200" dirty="0" err="1">
                    <a:solidFill>
                      <a:srgbClr val="FFFFFF"/>
                    </a:solidFill>
                  </a:endParaRPr>
                </a:p>
              </p:txBody>
            </p:sp>
            <p:sp>
              <p:nvSpPr>
                <p:cNvPr id="76" name="Rounded Rectangle 148"/>
                <p:cNvSpPr/>
                <p:nvPr/>
              </p:nvSpPr>
              <p:spPr>
                <a:xfrm rot="6660000">
                  <a:off x="7405253" y="5635287"/>
                  <a:ext cx="10821" cy="811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7" tIns="91427" rIns="91427" bIns="91427" numCol="1" spcCol="0" rtlCol="0" fromWordArt="0" anchor="b"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r"/>
                  <a:endParaRPr lang="en-US" sz="1200" dirty="0" err="1">
                    <a:solidFill>
                      <a:srgbClr val="FFFFFF"/>
                    </a:solidFill>
                  </a:endParaRPr>
                </a:p>
              </p:txBody>
            </p:sp>
            <p:sp>
              <p:nvSpPr>
                <p:cNvPr id="77" name="Rounded Rectangle 149"/>
                <p:cNvSpPr/>
                <p:nvPr/>
              </p:nvSpPr>
              <p:spPr>
                <a:xfrm rot="14940000" flipH="1">
                  <a:off x="7007761" y="5635323"/>
                  <a:ext cx="10821" cy="811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7" tIns="91427" rIns="91427" bIns="91427" numCol="1" spcCol="0" rtlCol="0" fromWordArt="0" anchor="b"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r"/>
                  <a:endParaRPr lang="en-US" sz="1200" dirty="0" err="1">
                    <a:solidFill>
                      <a:srgbClr val="FFFFFF"/>
                    </a:solidFill>
                  </a:endParaRPr>
                </a:p>
              </p:txBody>
            </p:sp>
          </p:grpSp>
        </p:grpSp>
      </p:grpSp>
      <p:sp>
        <p:nvSpPr>
          <p:cNvPr id="37" name="矩形 36"/>
          <p:cNvSpPr/>
          <p:nvPr/>
        </p:nvSpPr>
        <p:spPr>
          <a:xfrm>
            <a:off x="1848784" y="3684418"/>
            <a:ext cx="9337964" cy="156563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0951220" y="3684418"/>
            <a:ext cx="235528" cy="1565630"/>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2614159" y="3896923"/>
            <a:ext cx="8337061" cy="1138773"/>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另一方面</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endParaRPr lang="en-US" altLang="zh-CN" sz="1100" dirty="0" smtClean="0">
              <a:solidFill>
                <a:schemeClr val="bg1"/>
              </a:solidFill>
              <a:latin typeface="微软雅黑" panose="020B0503020204020204" pitchFamily="34" charset="-122"/>
              <a:ea typeface="微软雅黑" panose="020B0503020204020204" pitchFamily="34" charset="-122"/>
            </a:endParaRPr>
          </a:p>
          <a:p>
            <a:r>
              <a:rPr lang="zh-CN" altLang="en-US" sz="2800" dirty="0" smtClean="0">
                <a:solidFill>
                  <a:schemeClr val="bg1"/>
                </a:solidFill>
                <a:latin typeface="微软雅黑" panose="020B0503020204020204" pitchFamily="34" charset="-122"/>
                <a:ea typeface="微软雅黑" panose="020B0503020204020204" pitchFamily="34" charset="-122"/>
              </a:rPr>
              <a:t>又以广告的方式“控制客户”、“瞄准客户”。</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0" name="椭圆 39"/>
          <p:cNvSpPr/>
          <p:nvPr/>
        </p:nvSpPr>
        <p:spPr>
          <a:xfrm>
            <a:off x="1005249" y="3684418"/>
            <a:ext cx="1563784" cy="1563784"/>
          </a:xfrm>
          <a:prstGeom prst="ellipse">
            <a:avLst/>
          </a:prstGeom>
          <a:solidFill>
            <a:srgbClr val="00B05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274035" y="3820543"/>
            <a:ext cx="1053889" cy="1279710"/>
            <a:chOff x="611600" y="4571268"/>
            <a:chExt cx="1053889" cy="1279710"/>
          </a:xfrm>
        </p:grpSpPr>
        <p:pic>
          <p:nvPicPr>
            <p:cNvPr id="56" name="Picture 10" descr="C:\Users\Justin\Desktop\_Work_in_Progress\_MS\1407\guy.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5046" y="4811321"/>
              <a:ext cx="883448" cy="1039657"/>
            </a:xfrm>
            <a:prstGeom prst="rect">
              <a:avLst/>
            </a:prstGeom>
            <a:noFill/>
            <a:extLst>
              <a:ext uri="{909E8E84-426E-40DD-AFC4-6F175D3DCCD1}">
                <a14:hiddenFill xmlns:a14="http://schemas.microsoft.com/office/drawing/2010/main">
                  <a:solidFill>
                    <a:srgbClr val="FFFFFF"/>
                  </a:solidFill>
                </a14:hiddenFill>
              </a:ext>
            </a:extLst>
          </p:spPr>
        </p:pic>
        <p:grpSp>
          <p:nvGrpSpPr>
            <p:cNvPr id="57" name="组合 56"/>
            <p:cNvGrpSpPr/>
            <p:nvPr/>
          </p:nvGrpSpPr>
          <p:grpSpPr>
            <a:xfrm>
              <a:off x="611600" y="4571268"/>
              <a:ext cx="1053889" cy="1053889"/>
              <a:chOff x="9281750" y="1347477"/>
              <a:chExt cx="1382656" cy="1382656"/>
            </a:xfrm>
            <a:solidFill>
              <a:schemeClr val="bg1">
                <a:lumMod val="85000"/>
              </a:schemeClr>
            </a:solidFill>
          </p:grpSpPr>
          <p:sp>
            <p:nvSpPr>
              <p:cNvPr id="58" name="同心圆 57"/>
              <p:cNvSpPr/>
              <p:nvPr/>
            </p:nvSpPr>
            <p:spPr>
              <a:xfrm>
                <a:off x="9384513" y="1434905"/>
                <a:ext cx="1207801" cy="1207801"/>
              </a:xfrm>
              <a:prstGeom prst="donut">
                <a:avLst>
                  <a:gd name="adj" fmla="val 636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同心圆 58"/>
              <p:cNvSpPr/>
              <p:nvPr/>
            </p:nvSpPr>
            <p:spPr>
              <a:xfrm>
                <a:off x="9536905" y="1595906"/>
                <a:ext cx="928614" cy="928614"/>
              </a:xfrm>
              <a:prstGeom prst="donut">
                <a:avLst>
                  <a:gd name="adj" fmla="val 636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0" name="同心圆 59"/>
              <p:cNvSpPr/>
              <p:nvPr/>
            </p:nvSpPr>
            <p:spPr>
              <a:xfrm>
                <a:off x="9661655" y="1729631"/>
                <a:ext cx="653516" cy="653516"/>
              </a:xfrm>
              <a:prstGeom prst="donut">
                <a:avLst>
                  <a:gd name="adj" fmla="val 636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1" name="椭圆 60"/>
              <p:cNvSpPr/>
              <p:nvPr/>
            </p:nvSpPr>
            <p:spPr>
              <a:xfrm>
                <a:off x="9905858" y="1984017"/>
                <a:ext cx="154745" cy="1547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9959009" y="1347477"/>
                <a:ext cx="56271" cy="13826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rot="16200000">
                <a:off x="9944942" y="1375613"/>
                <a:ext cx="56271" cy="13826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236228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2001" cy="785613"/>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0" y="100418"/>
            <a:ext cx="12191999" cy="584775"/>
          </a:xfrm>
          <a:prstGeom prst="rect">
            <a:avLst/>
          </a:prstGeom>
          <a:noFill/>
        </p:spPr>
        <p:txBody>
          <a:bodyPr wrap="square" rtlCol="0">
            <a:spAutoFit/>
          </a:bodyPr>
          <a:lstStyle/>
          <a:p>
            <a:pPr algn="ctr"/>
            <a:r>
              <a:rPr lang="zh-CN" altLang="en-US" sz="3200" b="1" dirty="0" smtClean="0">
                <a:solidFill>
                  <a:srgbClr val="00B050"/>
                </a:solidFill>
                <a:latin typeface="微软雅黑" panose="020B0503020204020204" pitchFamily="34" charset="-122"/>
                <a:ea typeface="微软雅黑" panose="020B0503020204020204" pitchFamily="34" charset="-122"/>
              </a:rPr>
              <a:t>那么，企业应该怎么做？</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4" name="等腰三角形 3"/>
          <p:cNvSpPr/>
          <p:nvPr/>
        </p:nvSpPr>
        <p:spPr>
          <a:xfrm flipV="1">
            <a:off x="5795252" y="785613"/>
            <a:ext cx="601496" cy="518531"/>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957053" y="2160978"/>
            <a:ext cx="10310714" cy="2750662"/>
            <a:chOff x="957053" y="1856935"/>
            <a:chExt cx="10310714" cy="2750662"/>
          </a:xfrm>
        </p:grpSpPr>
        <p:grpSp>
          <p:nvGrpSpPr>
            <p:cNvPr id="10" name="组合 9"/>
            <p:cNvGrpSpPr/>
            <p:nvPr/>
          </p:nvGrpSpPr>
          <p:grpSpPr>
            <a:xfrm>
              <a:off x="1083212" y="1856935"/>
              <a:ext cx="1491176" cy="1717714"/>
              <a:chOff x="1350498" y="1856935"/>
              <a:chExt cx="1491176" cy="1717714"/>
            </a:xfrm>
          </p:grpSpPr>
          <p:sp>
            <p:nvSpPr>
              <p:cNvPr id="3" name="椭圆 2"/>
              <p:cNvSpPr/>
              <p:nvPr/>
            </p:nvSpPr>
            <p:spPr>
              <a:xfrm>
                <a:off x="1350498" y="1856935"/>
                <a:ext cx="1491176" cy="149117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flipV="1">
                <a:off x="1948375" y="3319975"/>
                <a:ext cx="295422" cy="254674"/>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Picture 4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7385" y="2089607"/>
                <a:ext cx="1037401" cy="1025832"/>
              </a:xfrm>
              <a:prstGeom prst="rect">
                <a:avLst/>
              </a:prstGeom>
            </p:spPr>
          </p:pic>
        </p:grpSp>
        <p:grpSp>
          <p:nvGrpSpPr>
            <p:cNvPr id="53" name="组合 52"/>
            <p:cNvGrpSpPr/>
            <p:nvPr/>
          </p:nvGrpSpPr>
          <p:grpSpPr>
            <a:xfrm>
              <a:off x="3938953" y="1856935"/>
              <a:ext cx="1491176" cy="1717714"/>
              <a:chOff x="1350498" y="1856935"/>
              <a:chExt cx="1491176" cy="1717714"/>
            </a:xfrm>
          </p:grpSpPr>
          <p:sp>
            <p:nvSpPr>
              <p:cNvPr id="54" name="椭圆 53"/>
              <p:cNvSpPr/>
              <p:nvPr/>
            </p:nvSpPr>
            <p:spPr>
              <a:xfrm>
                <a:off x="1350498" y="1856935"/>
                <a:ext cx="1491176" cy="149117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flipV="1">
                <a:off x="1948375" y="3319975"/>
                <a:ext cx="295422" cy="254674"/>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6794694" y="1856935"/>
              <a:ext cx="1491176" cy="1717714"/>
              <a:chOff x="1350498" y="1856935"/>
              <a:chExt cx="1491176" cy="1717714"/>
            </a:xfrm>
          </p:grpSpPr>
          <p:sp>
            <p:nvSpPr>
              <p:cNvPr id="58" name="椭圆 57"/>
              <p:cNvSpPr/>
              <p:nvPr/>
            </p:nvSpPr>
            <p:spPr>
              <a:xfrm>
                <a:off x="1350498" y="1856935"/>
                <a:ext cx="1491176" cy="149117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flipV="1">
                <a:off x="1948375" y="3319975"/>
                <a:ext cx="295422" cy="254674"/>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9650435" y="1856935"/>
              <a:ext cx="1491176" cy="1717714"/>
              <a:chOff x="1350498" y="1856935"/>
              <a:chExt cx="1491176" cy="1717714"/>
            </a:xfrm>
          </p:grpSpPr>
          <p:sp>
            <p:nvSpPr>
              <p:cNvPr id="62" name="椭圆 61"/>
              <p:cNvSpPr/>
              <p:nvPr/>
            </p:nvSpPr>
            <p:spPr>
              <a:xfrm>
                <a:off x="1350498" y="1856935"/>
                <a:ext cx="1491176" cy="149117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flipV="1">
                <a:off x="1948375" y="3319975"/>
                <a:ext cx="295422" cy="254674"/>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957053" y="3899711"/>
              <a:ext cx="1743491"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提供满足客户需求的价值点</a:t>
              </a:r>
              <a:endParaRPr lang="zh-CN" altLang="en-US" sz="2000" dirty="0">
                <a:latin typeface="微软雅黑" panose="020B0503020204020204" pitchFamily="34" charset="-122"/>
                <a:ea typeface="微软雅黑" panose="020B0503020204020204" pitchFamily="34" charset="-122"/>
              </a:endParaRPr>
            </a:p>
          </p:txBody>
        </p:sp>
        <p:sp>
          <p:nvSpPr>
            <p:cNvPr id="80" name="文本框 79"/>
            <p:cNvSpPr txBox="1"/>
            <p:nvPr/>
          </p:nvSpPr>
          <p:spPr>
            <a:xfrm>
              <a:off x="3812794" y="3899711"/>
              <a:ext cx="1743491"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提供可靠的承诺</a:t>
              </a:r>
            </a:p>
          </p:txBody>
        </p:sp>
        <p:sp>
          <p:nvSpPr>
            <p:cNvPr id="93" name="文本框 92"/>
            <p:cNvSpPr txBox="1"/>
            <p:nvPr/>
          </p:nvSpPr>
          <p:spPr>
            <a:xfrm>
              <a:off x="6668535" y="3899711"/>
              <a:ext cx="1743491"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与客户进行简单真诚的接触</a:t>
              </a:r>
            </a:p>
          </p:txBody>
        </p:sp>
        <p:sp>
          <p:nvSpPr>
            <p:cNvPr id="94" name="文本框 93"/>
            <p:cNvSpPr txBox="1"/>
            <p:nvPr/>
          </p:nvSpPr>
          <p:spPr>
            <a:xfrm>
              <a:off x="9524276" y="3899711"/>
              <a:ext cx="1743491" cy="707886"/>
            </a:xfrm>
            <a:prstGeom prst="rect">
              <a:avLst/>
            </a:prstGeom>
            <a:noFill/>
          </p:spPr>
          <p:txBody>
            <a:bodyPr wrap="square" rtlCol="0">
              <a:spAutoFit/>
            </a:bodyPr>
            <a:lstStyle/>
            <a:p>
              <a:pPr algn="ctr"/>
              <a:r>
                <a:rPr lang="zh-CN" altLang="en-US" sz="2000" dirty="0">
                  <a:latin typeface="微软雅黑" panose="020B0503020204020204" pitchFamily="34" charset="-122"/>
                  <a:ea typeface="微软雅黑" panose="020B0503020204020204" pitchFamily="34" charset="-122"/>
                </a:rPr>
                <a:t>选择良好的沟通渠道</a:t>
              </a:r>
            </a:p>
          </p:txBody>
        </p:sp>
        <p:sp>
          <p:nvSpPr>
            <p:cNvPr id="95" name="Oval 2"/>
            <p:cNvSpPr>
              <a:spLocks noChangeAspect="1"/>
            </p:cNvSpPr>
            <p:nvPr/>
          </p:nvSpPr>
          <p:spPr bwMode="auto">
            <a:xfrm>
              <a:off x="7018389" y="2069893"/>
              <a:ext cx="1043781" cy="1065259"/>
            </a:xfrm>
            <a:custGeom>
              <a:avLst/>
              <a:gdLst/>
              <a:ahLst/>
              <a:cxnLst/>
              <a:rect l="l" t="t" r="r" b="b"/>
              <a:pathLst>
                <a:path w="6400801" h="6400800">
                  <a:moveTo>
                    <a:pt x="2938779" y="4069139"/>
                  </a:moveTo>
                  <a:cubicBezTo>
                    <a:pt x="2956231" y="4067140"/>
                    <a:pt x="2974014" y="4067638"/>
                    <a:pt x="2991556" y="4070755"/>
                  </a:cubicBezTo>
                  <a:cubicBezTo>
                    <a:pt x="3014946" y="4074909"/>
                    <a:pt x="3037908" y="4083720"/>
                    <a:pt x="3059084" y="4097472"/>
                  </a:cubicBezTo>
                  <a:cubicBezTo>
                    <a:pt x="3143792" y="4152481"/>
                    <a:pt x="3167866" y="4265744"/>
                    <a:pt x="3112857" y="4350451"/>
                  </a:cubicBezTo>
                  <a:lnTo>
                    <a:pt x="2988352" y="4542172"/>
                  </a:lnTo>
                  <a:cubicBezTo>
                    <a:pt x="2933343" y="4626878"/>
                    <a:pt x="2820081" y="4650954"/>
                    <a:pt x="2735373" y="4595945"/>
                  </a:cubicBezTo>
                  <a:cubicBezTo>
                    <a:pt x="2650665" y="4540935"/>
                    <a:pt x="2626590" y="4427672"/>
                    <a:pt x="2681600" y="4342965"/>
                  </a:cubicBezTo>
                  <a:lnTo>
                    <a:pt x="2806105" y="4151244"/>
                  </a:lnTo>
                  <a:cubicBezTo>
                    <a:pt x="2837048" y="4103596"/>
                    <a:pt x="2886422" y="4075134"/>
                    <a:pt x="2938779" y="4069139"/>
                  </a:cubicBezTo>
                  <a:close/>
                  <a:moveTo>
                    <a:pt x="5599195" y="3955694"/>
                  </a:moveTo>
                  <a:lnTo>
                    <a:pt x="6310324" y="3955694"/>
                  </a:lnTo>
                  <a:cubicBezTo>
                    <a:pt x="5971594" y="5358821"/>
                    <a:pt x="4707682" y="6400800"/>
                    <a:pt x="3200402" y="6400800"/>
                  </a:cubicBezTo>
                  <a:cubicBezTo>
                    <a:pt x="1795855" y="6400800"/>
                    <a:pt x="602631" y="5496018"/>
                    <a:pt x="174768" y="4236478"/>
                  </a:cubicBezTo>
                  <a:lnTo>
                    <a:pt x="911006" y="4236478"/>
                  </a:lnTo>
                  <a:cubicBezTo>
                    <a:pt x="1303909" y="5108844"/>
                    <a:pt x="2181368" y="5715000"/>
                    <a:pt x="3200402" y="5715000"/>
                  </a:cubicBezTo>
                  <a:cubicBezTo>
                    <a:pt x="4325971" y="5715000"/>
                    <a:pt x="5278816" y="4975478"/>
                    <a:pt x="5599195" y="3955694"/>
                  </a:cubicBezTo>
                  <a:close/>
                  <a:moveTo>
                    <a:pt x="1486918" y="3748003"/>
                  </a:moveTo>
                  <a:cubicBezTo>
                    <a:pt x="1504370" y="3746005"/>
                    <a:pt x="1522154" y="3746503"/>
                    <a:pt x="1539696" y="3749619"/>
                  </a:cubicBezTo>
                  <a:cubicBezTo>
                    <a:pt x="1563086" y="3753774"/>
                    <a:pt x="1586048" y="3762584"/>
                    <a:pt x="1607224" y="3776337"/>
                  </a:cubicBezTo>
                  <a:cubicBezTo>
                    <a:pt x="1691932" y="3831346"/>
                    <a:pt x="1716006" y="3944609"/>
                    <a:pt x="1660997" y="4029316"/>
                  </a:cubicBezTo>
                  <a:lnTo>
                    <a:pt x="1536492" y="4221036"/>
                  </a:lnTo>
                  <a:cubicBezTo>
                    <a:pt x="1481483" y="4305744"/>
                    <a:pt x="1368220" y="4329819"/>
                    <a:pt x="1283513" y="4274809"/>
                  </a:cubicBezTo>
                  <a:cubicBezTo>
                    <a:pt x="1198805" y="4219799"/>
                    <a:pt x="1174730" y="4106537"/>
                    <a:pt x="1229740" y="4021829"/>
                  </a:cubicBezTo>
                  <a:lnTo>
                    <a:pt x="1354245" y="3830109"/>
                  </a:lnTo>
                  <a:cubicBezTo>
                    <a:pt x="1385188" y="3782461"/>
                    <a:pt x="1434563" y="3753997"/>
                    <a:pt x="1486918" y="3748003"/>
                  </a:cubicBezTo>
                  <a:close/>
                  <a:moveTo>
                    <a:pt x="2583225" y="3741166"/>
                  </a:moveTo>
                  <a:cubicBezTo>
                    <a:pt x="2600677" y="3739167"/>
                    <a:pt x="2618461" y="3739666"/>
                    <a:pt x="2636003" y="3742783"/>
                  </a:cubicBezTo>
                  <a:cubicBezTo>
                    <a:pt x="2659393" y="3746937"/>
                    <a:pt x="2682355" y="3755747"/>
                    <a:pt x="2703532" y="3769499"/>
                  </a:cubicBezTo>
                  <a:cubicBezTo>
                    <a:pt x="2788239" y="3824509"/>
                    <a:pt x="2812314" y="3937772"/>
                    <a:pt x="2757304" y="4022479"/>
                  </a:cubicBezTo>
                  <a:lnTo>
                    <a:pt x="2458493" y="4482607"/>
                  </a:lnTo>
                  <a:cubicBezTo>
                    <a:pt x="2403484" y="4567315"/>
                    <a:pt x="2290221" y="4591390"/>
                    <a:pt x="2205514" y="4536380"/>
                  </a:cubicBezTo>
                  <a:cubicBezTo>
                    <a:pt x="2120806" y="4481370"/>
                    <a:pt x="2096732" y="4368108"/>
                    <a:pt x="2151741" y="4283400"/>
                  </a:cubicBezTo>
                  <a:lnTo>
                    <a:pt x="2450552" y="3823272"/>
                  </a:lnTo>
                  <a:cubicBezTo>
                    <a:pt x="2481495" y="3775625"/>
                    <a:pt x="2530870" y="3747161"/>
                    <a:pt x="2583225" y="3741166"/>
                  </a:cubicBezTo>
                  <a:close/>
                  <a:moveTo>
                    <a:pt x="2180840" y="3483954"/>
                  </a:moveTo>
                  <a:cubicBezTo>
                    <a:pt x="2198293" y="3481957"/>
                    <a:pt x="2216075" y="3482455"/>
                    <a:pt x="2233618" y="3485571"/>
                  </a:cubicBezTo>
                  <a:cubicBezTo>
                    <a:pt x="2257008" y="3489726"/>
                    <a:pt x="2279970" y="3498537"/>
                    <a:pt x="2301147" y="3512288"/>
                  </a:cubicBezTo>
                  <a:cubicBezTo>
                    <a:pt x="2385854" y="3567298"/>
                    <a:pt x="2409929" y="3680560"/>
                    <a:pt x="2354918" y="3765268"/>
                  </a:cubicBezTo>
                  <a:lnTo>
                    <a:pt x="1956504" y="4378773"/>
                  </a:lnTo>
                  <a:cubicBezTo>
                    <a:pt x="1901495" y="4463479"/>
                    <a:pt x="1788232" y="4487555"/>
                    <a:pt x="1703524" y="4432545"/>
                  </a:cubicBezTo>
                  <a:cubicBezTo>
                    <a:pt x="1618818" y="4377535"/>
                    <a:pt x="1594743" y="4264272"/>
                    <a:pt x="1649752" y="4179565"/>
                  </a:cubicBezTo>
                  <a:lnTo>
                    <a:pt x="2048167" y="3566060"/>
                  </a:lnTo>
                  <a:cubicBezTo>
                    <a:pt x="2079109" y="3518413"/>
                    <a:pt x="2128484" y="3489950"/>
                    <a:pt x="2180840" y="3483954"/>
                  </a:cubicBezTo>
                  <a:close/>
                  <a:moveTo>
                    <a:pt x="1956920" y="2161748"/>
                  </a:moveTo>
                  <a:cubicBezTo>
                    <a:pt x="1979525" y="2163726"/>
                    <a:pt x="2001374" y="2174326"/>
                    <a:pt x="2017112" y="2193079"/>
                  </a:cubicBezTo>
                  <a:cubicBezTo>
                    <a:pt x="2046159" y="2227697"/>
                    <a:pt x="2044230" y="2277999"/>
                    <a:pt x="2013153" y="2309251"/>
                  </a:cubicBezTo>
                  <a:lnTo>
                    <a:pt x="2014245" y="2310464"/>
                  </a:lnTo>
                  <a:lnTo>
                    <a:pt x="2008427" y="2315176"/>
                  </a:lnTo>
                  <a:cubicBezTo>
                    <a:pt x="2007986" y="2316444"/>
                    <a:pt x="2007094" y="2317222"/>
                    <a:pt x="2006184" y="2317986"/>
                  </a:cubicBezTo>
                  <a:lnTo>
                    <a:pt x="1806882" y="2485219"/>
                  </a:lnTo>
                  <a:cubicBezTo>
                    <a:pt x="1704191" y="2599553"/>
                    <a:pt x="1697282" y="2774681"/>
                    <a:pt x="1797185" y="2898050"/>
                  </a:cubicBezTo>
                  <a:cubicBezTo>
                    <a:pt x="1908420" y="3035413"/>
                    <a:pt x="2109946" y="3056594"/>
                    <a:pt x="2247309" y="2945360"/>
                  </a:cubicBezTo>
                  <a:lnTo>
                    <a:pt x="2338616" y="2871422"/>
                  </a:lnTo>
                  <a:lnTo>
                    <a:pt x="2338630" y="2871437"/>
                  </a:lnTo>
                  <a:lnTo>
                    <a:pt x="2338945" y="2871156"/>
                  </a:lnTo>
                  <a:lnTo>
                    <a:pt x="2602621" y="2657635"/>
                  </a:lnTo>
                  <a:cubicBezTo>
                    <a:pt x="2608606" y="2652788"/>
                    <a:pt x="2614369" y="2647772"/>
                    <a:pt x="2618891" y="2641505"/>
                  </a:cubicBezTo>
                  <a:cubicBezTo>
                    <a:pt x="2716015" y="2580063"/>
                    <a:pt x="2827312" y="2544504"/>
                    <a:pt x="2944280" y="2540144"/>
                  </a:cubicBezTo>
                  <a:cubicBezTo>
                    <a:pt x="2997945" y="2538144"/>
                    <a:pt x="3049962" y="2542817"/>
                    <a:pt x="3099337" y="2555009"/>
                  </a:cubicBezTo>
                  <a:cubicBezTo>
                    <a:pt x="3099582" y="2554669"/>
                    <a:pt x="3099830" y="2554330"/>
                    <a:pt x="3099955" y="2553895"/>
                  </a:cubicBezTo>
                  <a:lnTo>
                    <a:pt x="3507123" y="2641827"/>
                  </a:lnTo>
                  <a:lnTo>
                    <a:pt x="3840287" y="2720589"/>
                  </a:lnTo>
                  <a:lnTo>
                    <a:pt x="3839574" y="2722689"/>
                  </a:lnTo>
                  <a:cubicBezTo>
                    <a:pt x="3918505" y="2742806"/>
                    <a:pt x="3992686" y="2774673"/>
                    <a:pt x="4059647" y="2818014"/>
                  </a:cubicBezTo>
                  <a:lnTo>
                    <a:pt x="4436081" y="3181533"/>
                  </a:lnTo>
                  <a:lnTo>
                    <a:pt x="4492118" y="3242741"/>
                  </a:lnTo>
                  <a:cubicBezTo>
                    <a:pt x="4502616" y="3245767"/>
                    <a:pt x="4510658" y="3252516"/>
                    <a:pt x="4518205" y="3260063"/>
                  </a:cubicBezTo>
                  <a:lnTo>
                    <a:pt x="5035468" y="3777326"/>
                  </a:lnTo>
                  <a:cubicBezTo>
                    <a:pt x="5106887" y="3848745"/>
                    <a:pt x="5106887" y="3964538"/>
                    <a:pt x="5035467" y="4035957"/>
                  </a:cubicBezTo>
                  <a:cubicBezTo>
                    <a:pt x="4964049" y="4107377"/>
                    <a:pt x="4848256" y="4107377"/>
                    <a:pt x="4776836" y="4035958"/>
                  </a:cubicBezTo>
                  <a:lnTo>
                    <a:pt x="4355415" y="3614535"/>
                  </a:lnTo>
                  <a:lnTo>
                    <a:pt x="4354368" y="3615620"/>
                  </a:lnTo>
                  <a:cubicBezTo>
                    <a:pt x="4331787" y="3604156"/>
                    <a:pt x="4303602" y="3608170"/>
                    <a:pt x="4284681" y="3627089"/>
                  </a:cubicBezTo>
                  <a:cubicBezTo>
                    <a:pt x="4267674" y="3644096"/>
                    <a:pt x="4262713" y="3668585"/>
                    <a:pt x="4272546" y="3688883"/>
                  </a:cubicBezTo>
                  <a:cubicBezTo>
                    <a:pt x="4293541" y="3697118"/>
                    <a:pt x="4312939" y="3710026"/>
                    <a:pt x="4329850" y="3726936"/>
                  </a:cubicBezTo>
                  <a:lnTo>
                    <a:pt x="4847114" y="4244199"/>
                  </a:lnTo>
                  <a:cubicBezTo>
                    <a:pt x="4918533" y="4315619"/>
                    <a:pt x="4918535" y="4431412"/>
                    <a:pt x="4847114" y="4502830"/>
                  </a:cubicBezTo>
                  <a:cubicBezTo>
                    <a:pt x="4775693" y="4574249"/>
                    <a:pt x="4659901" y="4574249"/>
                    <a:pt x="4588482" y="4502831"/>
                  </a:cubicBezTo>
                  <a:lnTo>
                    <a:pt x="4071219" y="3985568"/>
                  </a:lnTo>
                  <a:lnTo>
                    <a:pt x="4041024" y="3940095"/>
                  </a:lnTo>
                  <a:lnTo>
                    <a:pt x="4040360" y="3940782"/>
                  </a:lnTo>
                  <a:cubicBezTo>
                    <a:pt x="4017254" y="3924832"/>
                    <a:pt x="3985516" y="3927706"/>
                    <a:pt x="3964843" y="3948379"/>
                  </a:cubicBezTo>
                  <a:cubicBezTo>
                    <a:pt x="3944472" y="3968751"/>
                    <a:pt x="3941381" y="3999857"/>
                    <a:pt x="3957437" y="4022240"/>
                  </a:cubicBezTo>
                  <a:lnTo>
                    <a:pt x="4411220" y="4476023"/>
                  </a:lnTo>
                  <a:cubicBezTo>
                    <a:pt x="4482639" y="4547442"/>
                    <a:pt x="4482640" y="4663235"/>
                    <a:pt x="4411220" y="4734654"/>
                  </a:cubicBezTo>
                  <a:cubicBezTo>
                    <a:pt x="4339801" y="4806074"/>
                    <a:pt x="4224009" y="4806074"/>
                    <a:pt x="4152588" y="4734654"/>
                  </a:cubicBezTo>
                  <a:lnTo>
                    <a:pt x="3693759" y="4275824"/>
                  </a:lnTo>
                  <a:cubicBezTo>
                    <a:pt x="3674507" y="4266207"/>
                    <a:pt x="3651523" y="4271480"/>
                    <a:pt x="3635327" y="4287674"/>
                  </a:cubicBezTo>
                  <a:cubicBezTo>
                    <a:pt x="3616352" y="4306648"/>
                    <a:pt x="3612370" y="4334938"/>
                    <a:pt x="3624934" y="4356886"/>
                  </a:cubicBezTo>
                  <a:cubicBezTo>
                    <a:pt x="3635049" y="4359778"/>
                    <a:pt x="3642739" y="4366280"/>
                    <a:pt x="3649973" y="4373515"/>
                  </a:cubicBezTo>
                  <a:lnTo>
                    <a:pt x="3908605" y="4632146"/>
                  </a:lnTo>
                  <a:cubicBezTo>
                    <a:pt x="3980025" y="4703566"/>
                    <a:pt x="3980024" y="4819358"/>
                    <a:pt x="3908605" y="4890778"/>
                  </a:cubicBezTo>
                  <a:cubicBezTo>
                    <a:pt x="3837186" y="4962196"/>
                    <a:pt x="3721393" y="4962197"/>
                    <a:pt x="3649973" y="4890777"/>
                  </a:cubicBezTo>
                  <a:lnTo>
                    <a:pt x="3391342" y="4632145"/>
                  </a:lnTo>
                  <a:lnTo>
                    <a:pt x="3383755" y="4620718"/>
                  </a:lnTo>
                  <a:lnTo>
                    <a:pt x="3380889" y="4623684"/>
                  </a:lnTo>
                  <a:lnTo>
                    <a:pt x="3174745" y="4424613"/>
                  </a:lnTo>
                  <a:lnTo>
                    <a:pt x="3205723" y="4376911"/>
                  </a:lnTo>
                  <a:cubicBezTo>
                    <a:pt x="3288238" y="4249850"/>
                    <a:pt x="3252126" y="4079956"/>
                    <a:pt x="3125065" y="3997443"/>
                  </a:cubicBezTo>
                  <a:cubicBezTo>
                    <a:pt x="3050998" y="3949342"/>
                    <a:pt x="2962377" y="3941552"/>
                    <a:pt x="2885364" y="3969651"/>
                  </a:cubicBezTo>
                  <a:cubicBezTo>
                    <a:pt x="2904562" y="3864147"/>
                    <a:pt x="2860444" y="3752656"/>
                    <a:pt x="2764879" y="3690594"/>
                  </a:cubicBezTo>
                  <a:cubicBezTo>
                    <a:pt x="2675680" y="3632668"/>
                    <a:pt x="2565374" y="3633204"/>
                    <a:pt x="2479613" y="3683683"/>
                  </a:cubicBezTo>
                  <a:cubicBezTo>
                    <a:pt x="2491746" y="3584340"/>
                    <a:pt x="2447375" y="3482413"/>
                    <a:pt x="2357597" y="3424112"/>
                  </a:cubicBezTo>
                  <a:cubicBezTo>
                    <a:pt x="2230536" y="3341596"/>
                    <a:pt x="2060642" y="3377708"/>
                    <a:pt x="1978127" y="3504770"/>
                  </a:cubicBezTo>
                  <a:lnTo>
                    <a:pt x="1773143" y="3820415"/>
                  </a:lnTo>
                  <a:cubicBezTo>
                    <a:pt x="1771585" y="3822815"/>
                    <a:pt x="1770069" y="3825230"/>
                    <a:pt x="1769218" y="3828038"/>
                  </a:cubicBezTo>
                  <a:cubicBezTo>
                    <a:pt x="1752743" y="3768112"/>
                    <a:pt x="1714307" y="3714419"/>
                    <a:pt x="1658027" y="3677872"/>
                  </a:cubicBezTo>
                  <a:cubicBezTo>
                    <a:pt x="1530967" y="3595356"/>
                    <a:pt x="1361072" y="3631468"/>
                    <a:pt x="1278558" y="3758529"/>
                  </a:cubicBezTo>
                  <a:lnTo>
                    <a:pt x="1214041" y="3857878"/>
                  </a:lnTo>
                  <a:cubicBezTo>
                    <a:pt x="1129847" y="4012173"/>
                    <a:pt x="965736" y="4115631"/>
                    <a:pt x="777460" y="4115631"/>
                  </a:cubicBezTo>
                  <a:lnTo>
                    <a:pt x="770030" y="4114882"/>
                  </a:lnTo>
                  <a:lnTo>
                    <a:pt x="133314" y="4114882"/>
                  </a:lnTo>
                  <a:cubicBezTo>
                    <a:pt x="46334" y="3825273"/>
                    <a:pt x="0" y="3518249"/>
                    <a:pt x="0" y="3200402"/>
                  </a:cubicBezTo>
                  <a:cubicBezTo>
                    <a:pt x="-1" y="2981216"/>
                    <a:pt x="22034" y="2767175"/>
                    <a:pt x="64130" y="2560401"/>
                  </a:cubicBezTo>
                  <a:lnTo>
                    <a:pt x="1002249" y="2560400"/>
                  </a:lnTo>
                  <a:lnTo>
                    <a:pt x="1891037" y="2183134"/>
                  </a:lnTo>
                  <a:lnTo>
                    <a:pt x="1892205" y="2182154"/>
                  </a:lnTo>
                  <a:cubicBezTo>
                    <a:pt x="1910959" y="2166416"/>
                    <a:pt x="1934318" y="2159770"/>
                    <a:pt x="1956920" y="2161748"/>
                  </a:cubicBezTo>
                  <a:close/>
                  <a:moveTo>
                    <a:pt x="3656858" y="1633115"/>
                  </a:moveTo>
                  <a:cubicBezTo>
                    <a:pt x="3684170" y="1634110"/>
                    <a:pt x="3710479" y="1635996"/>
                    <a:pt x="3735468" y="1640302"/>
                  </a:cubicBezTo>
                  <a:cubicBezTo>
                    <a:pt x="3736801" y="1640168"/>
                    <a:pt x="3738134" y="1640167"/>
                    <a:pt x="3739468" y="1640167"/>
                  </a:cubicBezTo>
                  <a:cubicBezTo>
                    <a:pt x="4305222" y="1640169"/>
                    <a:pt x="4816641" y="1846440"/>
                    <a:pt x="5181704" y="2180522"/>
                  </a:cubicBezTo>
                  <a:lnTo>
                    <a:pt x="5182750" y="2177646"/>
                  </a:lnTo>
                  <a:cubicBezTo>
                    <a:pt x="5259259" y="2244293"/>
                    <a:pt x="5359072" y="2283923"/>
                    <a:pt x="5468110" y="2284801"/>
                  </a:cubicBezTo>
                  <a:lnTo>
                    <a:pt x="5467703" y="2285921"/>
                  </a:lnTo>
                  <a:lnTo>
                    <a:pt x="6267485" y="2285921"/>
                  </a:lnTo>
                  <a:cubicBezTo>
                    <a:pt x="6354465" y="2575530"/>
                    <a:pt x="6400801" y="2882555"/>
                    <a:pt x="6400801" y="3200402"/>
                  </a:cubicBezTo>
                  <a:cubicBezTo>
                    <a:pt x="6400800" y="3419588"/>
                    <a:pt x="6378766" y="3633626"/>
                    <a:pt x="6336672" y="3840401"/>
                  </a:cubicBezTo>
                  <a:lnTo>
                    <a:pt x="5704421" y="3840400"/>
                  </a:lnTo>
                  <a:lnTo>
                    <a:pt x="5517569" y="3840400"/>
                  </a:lnTo>
                  <a:cubicBezTo>
                    <a:pt x="5516068" y="3840851"/>
                    <a:pt x="5514564" y="3840855"/>
                    <a:pt x="5513058" y="3840856"/>
                  </a:cubicBezTo>
                  <a:cubicBezTo>
                    <a:pt x="5346942" y="3840856"/>
                    <a:pt x="5196620" y="3773228"/>
                    <a:pt x="5088259" y="3663870"/>
                  </a:cubicBezTo>
                  <a:lnTo>
                    <a:pt x="5088088" y="3664207"/>
                  </a:lnTo>
                  <a:lnTo>
                    <a:pt x="4240840" y="2816960"/>
                  </a:lnTo>
                  <a:cubicBezTo>
                    <a:pt x="4240396" y="2817661"/>
                    <a:pt x="4239784" y="2818172"/>
                    <a:pt x="4239171" y="2818678"/>
                  </a:cubicBezTo>
                  <a:cubicBezTo>
                    <a:pt x="4135954" y="2720312"/>
                    <a:pt x="4008137" y="2648478"/>
                    <a:pt x="3866360" y="2610767"/>
                  </a:cubicBezTo>
                  <a:lnTo>
                    <a:pt x="3866992" y="2608888"/>
                  </a:lnTo>
                  <a:lnTo>
                    <a:pt x="3535264" y="2526178"/>
                  </a:lnTo>
                  <a:lnTo>
                    <a:pt x="3130135" y="2432647"/>
                  </a:lnTo>
                  <a:cubicBezTo>
                    <a:pt x="3130024" y="2433039"/>
                    <a:pt x="3129793" y="2433339"/>
                    <a:pt x="3129562" y="2433637"/>
                  </a:cubicBezTo>
                  <a:cubicBezTo>
                    <a:pt x="3080383" y="2420910"/>
                    <a:pt x="3028848" y="2414912"/>
                    <a:pt x="2975908" y="2414912"/>
                  </a:cubicBezTo>
                  <a:cubicBezTo>
                    <a:pt x="2811943" y="2414912"/>
                    <a:pt x="2661415" y="2472455"/>
                    <a:pt x="2545396" y="2570876"/>
                  </a:cubicBezTo>
                  <a:lnTo>
                    <a:pt x="2543573" y="2569717"/>
                  </a:lnTo>
                  <a:lnTo>
                    <a:pt x="2193720" y="2853022"/>
                  </a:lnTo>
                  <a:cubicBezTo>
                    <a:pt x="2105416" y="2924529"/>
                    <a:pt x="1975860" y="2910914"/>
                    <a:pt x="1904353" y="2822609"/>
                  </a:cubicBezTo>
                  <a:cubicBezTo>
                    <a:pt x="1832844" y="2734303"/>
                    <a:pt x="1846461" y="2604750"/>
                    <a:pt x="1934767" y="2533243"/>
                  </a:cubicBezTo>
                  <a:lnTo>
                    <a:pt x="2350832" y="2196320"/>
                  </a:lnTo>
                  <a:lnTo>
                    <a:pt x="2704088" y="1899903"/>
                  </a:lnTo>
                  <a:cubicBezTo>
                    <a:pt x="2709938" y="1893802"/>
                    <a:pt x="2716509" y="1888323"/>
                    <a:pt x="2723713" y="1883435"/>
                  </a:cubicBezTo>
                  <a:lnTo>
                    <a:pt x="2732397" y="1876148"/>
                  </a:lnTo>
                  <a:lnTo>
                    <a:pt x="2741152" y="1870710"/>
                  </a:lnTo>
                  <a:cubicBezTo>
                    <a:pt x="2794071" y="1830023"/>
                    <a:pt x="2859630" y="1794650"/>
                    <a:pt x="2933347" y="1767819"/>
                  </a:cubicBezTo>
                  <a:lnTo>
                    <a:pt x="3001298" y="1748265"/>
                  </a:lnTo>
                  <a:cubicBezTo>
                    <a:pt x="3071697" y="1720366"/>
                    <a:pt x="3148660" y="1697120"/>
                    <a:pt x="3229866" y="1678372"/>
                  </a:cubicBezTo>
                  <a:cubicBezTo>
                    <a:pt x="3383705" y="1642856"/>
                    <a:pt x="3530928" y="1628523"/>
                    <a:pt x="3656858" y="1633115"/>
                  </a:cubicBezTo>
                  <a:close/>
                  <a:moveTo>
                    <a:pt x="3200402" y="0"/>
                  </a:moveTo>
                  <a:cubicBezTo>
                    <a:pt x="4604889" y="0"/>
                    <a:pt x="5798071" y="904705"/>
                    <a:pt x="6225978" y="2164162"/>
                  </a:cubicBezTo>
                  <a:lnTo>
                    <a:pt x="5489721" y="2164162"/>
                  </a:lnTo>
                  <a:cubicBezTo>
                    <a:pt x="5096787" y="1291881"/>
                    <a:pt x="4219373" y="685800"/>
                    <a:pt x="3200402" y="685800"/>
                  </a:cubicBezTo>
                  <a:cubicBezTo>
                    <a:pt x="2074893" y="685800"/>
                    <a:pt x="1122090" y="1425244"/>
                    <a:pt x="801668" y="2444946"/>
                  </a:cubicBezTo>
                  <a:lnTo>
                    <a:pt x="90517" y="2444946"/>
                  </a:lnTo>
                  <a:cubicBezTo>
                    <a:pt x="429306" y="1041901"/>
                    <a:pt x="1693180" y="0"/>
                    <a:pt x="3200402" y="0"/>
                  </a:cubicBezTo>
                  <a:close/>
                </a:path>
              </a:pathLst>
            </a:custGeom>
            <a:solidFill>
              <a:srgbClr val="FFFFFF"/>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algn="ctr" defTabSz="931939" fontAlgn="base">
                <a:lnSpc>
                  <a:spcPct val="90000"/>
                </a:lnSpc>
                <a:spcBef>
                  <a:spcPct val="0"/>
                </a:spcBef>
                <a:spcAft>
                  <a:spcPct val="0"/>
                </a:spcAft>
                <a:defRPr/>
              </a:pPr>
              <a:endParaRPr lang="en-US" sz="2200" kern="0" dirty="0">
                <a:gradFill>
                  <a:gsLst>
                    <a:gs pos="0">
                      <a:srgbClr val="FFFFFF"/>
                    </a:gs>
                    <a:gs pos="100000">
                      <a:srgbClr val="FFFFFF"/>
                    </a:gs>
                  </a:gsLst>
                  <a:lin ang="5400000" scaled="0"/>
                </a:gradFill>
              </a:endParaRPr>
            </a:p>
          </p:txBody>
        </p:sp>
        <p:sp>
          <p:nvSpPr>
            <p:cNvPr id="97" name="Freeform 35"/>
            <p:cNvSpPr>
              <a:spLocks/>
            </p:cNvSpPr>
            <p:nvPr/>
          </p:nvSpPr>
          <p:spPr bwMode="black">
            <a:xfrm>
              <a:off x="4244535" y="2135915"/>
              <a:ext cx="880008" cy="905080"/>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rgbClr val="FFFFFF"/>
            </a:solidFill>
            <a:ln>
              <a:noFill/>
            </a:ln>
          </p:spPr>
          <p:txBody>
            <a:bodyPr vert="horz" wrap="square" lIns="83943" tIns="41972" rIns="83943" bIns="41972" numCol="1" anchor="t" anchorCtr="0" compatLnSpc="1">
              <a:prstTxWarp prst="textNoShape">
                <a:avLst/>
              </a:prstTxWarp>
            </a:bodyPr>
            <a:lstStyle/>
            <a:p>
              <a:endParaRPr lang="en-US" sz="1400" dirty="0">
                <a:latin typeface="Segoe UI" pitchFamily="34" charset="0"/>
              </a:endParaRPr>
            </a:p>
          </p:txBody>
        </p:sp>
        <p:sp>
          <p:nvSpPr>
            <p:cNvPr id="98" name="Freeform 144"/>
            <p:cNvSpPr>
              <a:spLocks noChangeAspect="1" noEditPoints="1"/>
            </p:cNvSpPr>
            <p:nvPr/>
          </p:nvSpPr>
          <p:spPr bwMode="auto">
            <a:xfrm>
              <a:off x="9806305" y="2267192"/>
              <a:ext cx="1136326" cy="895777"/>
            </a:xfrm>
            <a:custGeom>
              <a:avLst/>
              <a:gdLst>
                <a:gd name="T0" fmla="*/ 846 w 849"/>
                <a:gd name="T1" fmla="*/ 548 h 830"/>
                <a:gd name="T2" fmla="*/ 845 w 849"/>
                <a:gd name="T3" fmla="*/ 564 h 830"/>
                <a:gd name="T4" fmla="*/ 841 w 849"/>
                <a:gd name="T5" fmla="*/ 654 h 830"/>
                <a:gd name="T6" fmla="*/ 836 w 849"/>
                <a:gd name="T7" fmla="*/ 689 h 830"/>
                <a:gd name="T8" fmla="*/ 824 w 849"/>
                <a:gd name="T9" fmla="*/ 730 h 830"/>
                <a:gd name="T10" fmla="*/ 825 w 849"/>
                <a:gd name="T11" fmla="*/ 732 h 830"/>
                <a:gd name="T12" fmla="*/ 837 w 849"/>
                <a:gd name="T13" fmla="*/ 786 h 830"/>
                <a:gd name="T14" fmla="*/ 581 w 849"/>
                <a:gd name="T15" fmla="*/ 830 h 830"/>
                <a:gd name="T16" fmla="*/ 569 w 849"/>
                <a:gd name="T17" fmla="*/ 766 h 830"/>
                <a:gd name="T18" fmla="*/ 539 w 849"/>
                <a:gd name="T19" fmla="*/ 736 h 830"/>
                <a:gd name="T20" fmla="*/ 452 w 849"/>
                <a:gd name="T21" fmla="*/ 658 h 830"/>
                <a:gd name="T22" fmla="*/ 406 w 849"/>
                <a:gd name="T23" fmla="*/ 572 h 830"/>
                <a:gd name="T24" fmla="*/ 378 w 849"/>
                <a:gd name="T25" fmla="*/ 525 h 830"/>
                <a:gd name="T26" fmla="*/ 363 w 849"/>
                <a:gd name="T27" fmla="*/ 503 h 830"/>
                <a:gd name="T28" fmla="*/ 354 w 849"/>
                <a:gd name="T29" fmla="*/ 473 h 830"/>
                <a:gd name="T30" fmla="*/ 342 w 849"/>
                <a:gd name="T31" fmla="*/ 443 h 830"/>
                <a:gd name="T32" fmla="*/ 318 w 849"/>
                <a:gd name="T33" fmla="*/ 408 h 830"/>
                <a:gd name="T34" fmla="*/ 324 w 849"/>
                <a:gd name="T35" fmla="*/ 383 h 830"/>
                <a:gd name="T36" fmla="*/ 392 w 849"/>
                <a:gd name="T37" fmla="*/ 396 h 830"/>
                <a:gd name="T38" fmla="*/ 412 w 849"/>
                <a:gd name="T39" fmla="*/ 428 h 830"/>
                <a:gd name="T40" fmla="*/ 453 w 849"/>
                <a:gd name="T41" fmla="*/ 487 h 830"/>
                <a:gd name="T42" fmla="*/ 501 w 849"/>
                <a:gd name="T43" fmla="*/ 499 h 830"/>
                <a:gd name="T44" fmla="*/ 511 w 849"/>
                <a:gd name="T45" fmla="*/ 492 h 830"/>
                <a:gd name="T46" fmla="*/ 525 w 849"/>
                <a:gd name="T47" fmla="*/ 455 h 830"/>
                <a:gd name="T48" fmla="*/ 524 w 849"/>
                <a:gd name="T49" fmla="*/ 444 h 830"/>
                <a:gd name="T50" fmla="*/ 467 w 849"/>
                <a:gd name="T51" fmla="*/ 136 h 830"/>
                <a:gd name="T52" fmla="*/ 491 w 849"/>
                <a:gd name="T53" fmla="*/ 99 h 830"/>
                <a:gd name="T54" fmla="*/ 528 w 849"/>
                <a:gd name="T55" fmla="*/ 124 h 830"/>
                <a:gd name="T56" fmla="*/ 587 w 849"/>
                <a:gd name="T57" fmla="*/ 344 h 830"/>
                <a:gd name="T58" fmla="*/ 587 w 849"/>
                <a:gd name="T59" fmla="*/ 345 h 830"/>
                <a:gd name="T60" fmla="*/ 587 w 849"/>
                <a:gd name="T61" fmla="*/ 347 h 830"/>
                <a:gd name="T62" fmla="*/ 605 w 849"/>
                <a:gd name="T63" fmla="*/ 343 h 830"/>
                <a:gd name="T64" fmla="*/ 661 w 849"/>
                <a:gd name="T65" fmla="*/ 364 h 830"/>
                <a:gd name="T66" fmla="*/ 668 w 849"/>
                <a:gd name="T67" fmla="*/ 372 h 830"/>
                <a:gd name="T68" fmla="*/ 678 w 849"/>
                <a:gd name="T69" fmla="*/ 391 h 830"/>
                <a:gd name="T70" fmla="*/ 697 w 849"/>
                <a:gd name="T71" fmla="*/ 392 h 830"/>
                <a:gd name="T72" fmla="*/ 698 w 849"/>
                <a:gd name="T73" fmla="*/ 392 h 830"/>
                <a:gd name="T74" fmla="*/ 765 w 849"/>
                <a:gd name="T75" fmla="*/ 428 h 830"/>
                <a:gd name="T76" fmla="*/ 801 w 849"/>
                <a:gd name="T77" fmla="*/ 480 h 830"/>
                <a:gd name="T78" fmla="*/ 802 w 849"/>
                <a:gd name="T79" fmla="*/ 481 h 830"/>
                <a:gd name="T80" fmla="*/ 846 w 849"/>
                <a:gd name="T81" fmla="*/ 548 h 830"/>
                <a:gd name="T82" fmla="*/ 98 w 849"/>
                <a:gd name="T83" fmla="*/ 0 h 830"/>
                <a:gd name="T84" fmla="*/ 0 w 849"/>
                <a:gd name="T85" fmla="*/ 98 h 830"/>
                <a:gd name="T86" fmla="*/ 98 w 849"/>
                <a:gd name="T87" fmla="*/ 196 h 830"/>
                <a:gd name="T88" fmla="*/ 196 w 849"/>
                <a:gd name="T89" fmla="*/ 98 h 830"/>
                <a:gd name="T90" fmla="*/ 98 w 849"/>
                <a:gd name="T91" fmla="*/ 0 h 830"/>
                <a:gd name="T92" fmla="*/ 729 w 849"/>
                <a:gd name="T93" fmla="*/ 0 h 830"/>
                <a:gd name="T94" fmla="*/ 631 w 849"/>
                <a:gd name="T95" fmla="*/ 98 h 830"/>
                <a:gd name="T96" fmla="*/ 729 w 849"/>
                <a:gd name="T97" fmla="*/ 196 h 830"/>
                <a:gd name="T98" fmla="*/ 827 w 849"/>
                <a:gd name="T99" fmla="*/ 98 h 830"/>
                <a:gd name="T100" fmla="*/ 729 w 849"/>
                <a:gd name="T101" fmla="*/ 0 h 830"/>
                <a:gd name="T102" fmla="*/ 414 w 849"/>
                <a:gd name="T103" fmla="*/ 196 h 830"/>
                <a:gd name="T104" fmla="*/ 436 w 849"/>
                <a:gd name="T105" fmla="*/ 193 h 830"/>
                <a:gd name="T106" fmla="*/ 427 w 849"/>
                <a:gd name="T107" fmla="*/ 144 h 830"/>
                <a:gd name="T108" fmla="*/ 438 w 849"/>
                <a:gd name="T109" fmla="*/ 87 h 830"/>
                <a:gd name="T110" fmla="*/ 484 w 849"/>
                <a:gd name="T111" fmla="*/ 59 h 830"/>
                <a:gd name="T112" fmla="*/ 502 w 849"/>
                <a:gd name="T113" fmla="*/ 57 h 830"/>
                <a:gd name="T114" fmla="*/ 503 w 849"/>
                <a:gd name="T115" fmla="*/ 57 h 830"/>
                <a:gd name="T116" fmla="*/ 414 w 849"/>
                <a:gd name="T117" fmla="*/ 0 h 830"/>
                <a:gd name="T118" fmla="*/ 316 w 849"/>
                <a:gd name="T119" fmla="*/ 98 h 830"/>
                <a:gd name="T120" fmla="*/ 414 w 849"/>
                <a:gd name="T121" fmla="*/ 196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49" h="830">
                  <a:moveTo>
                    <a:pt x="846" y="548"/>
                  </a:moveTo>
                  <a:cubicBezTo>
                    <a:pt x="845" y="553"/>
                    <a:pt x="845" y="559"/>
                    <a:pt x="845" y="564"/>
                  </a:cubicBezTo>
                  <a:cubicBezTo>
                    <a:pt x="844" y="594"/>
                    <a:pt x="842" y="625"/>
                    <a:pt x="841" y="654"/>
                  </a:cubicBezTo>
                  <a:cubicBezTo>
                    <a:pt x="841" y="666"/>
                    <a:pt x="838" y="677"/>
                    <a:pt x="836" y="689"/>
                  </a:cubicBezTo>
                  <a:cubicBezTo>
                    <a:pt x="832" y="702"/>
                    <a:pt x="829" y="717"/>
                    <a:pt x="824" y="730"/>
                  </a:cubicBezTo>
                  <a:cubicBezTo>
                    <a:pt x="824" y="730"/>
                    <a:pt x="824" y="730"/>
                    <a:pt x="825" y="732"/>
                  </a:cubicBezTo>
                  <a:cubicBezTo>
                    <a:pt x="825" y="732"/>
                    <a:pt x="825" y="732"/>
                    <a:pt x="837" y="786"/>
                  </a:cubicBezTo>
                  <a:cubicBezTo>
                    <a:pt x="817" y="790"/>
                    <a:pt x="628" y="822"/>
                    <a:pt x="581" y="830"/>
                  </a:cubicBezTo>
                  <a:cubicBezTo>
                    <a:pt x="581" y="830"/>
                    <a:pt x="581" y="830"/>
                    <a:pt x="569" y="766"/>
                  </a:cubicBezTo>
                  <a:cubicBezTo>
                    <a:pt x="561" y="754"/>
                    <a:pt x="552" y="744"/>
                    <a:pt x="539" y="736"/>
                  </a:cubicBezTo>
                  <a:cubicBezTo>
                    <a:pt x="501" y="718"/>
                    <a:pt x="477" y="689"/>
                    <a:pt x="452" y="658"/>
                  </a:cubicBezTo>
                  <a:cubicBezTo>
                    <a:pt x="432" y="633"/>
                    <a:pt x="424" y="598"/>
                    <a:pt x="406" y="572"/>
                  </a:cubicBezTo>
                  <a:cubicBezTo>
                    <a:pt x="400" y="556"/>
                    <a:pt x="387" y="540"/>
                    <a:pt x="378" y="525"/>
                  </a:cubicBezTo>
                  <a:cubicBezTo>
                    <a:pt x="374" y="519"/>
                    <a:pt x="368" y="508"/>
                    <a:pt x="363" y="503"/>
                  </a:cubicBezTo>
                  <a:cubicBezTo>
                    <a:pt x="358" y="497"/>
                    <a:pt x="356" y="480"/>
                    <a:pt x="354" y="473"/>
                  </a:cubicBezTo>
                  <a:cubicBezTo>
                    <a:pt x="350" y="463"/>
                    <a:pt x="347" y="452"/>
                    <a:pt x="342" y="443"/>
                  </a:cubicBezTo>
                  <a:cubicBezTo>
                    <a:pt x="336" y="431"/>
                    <a:pt x="326" y="419"/>
                    <a:pt x="318" y="408"/>
                  </a:cubicBezTo>
                  <a:cubicBezTo>
                    <a:pt x="312" y="401"/>
                    <a:pt x="319" y="388"/>
                    <a:pt x="324" y="383"/>
                  </a:cubicBezTo>
                  <a:cubicBezTo>
                    <a:pt x="344" y="367"/>
                    <a:pt x="376" y="380"/>
                    <a:pt x="392" y="396"/>
                  </a:cubicBezTo>
                  <a:cubicBezTo>
                    <a:pt x="400" y="405"/>
                    <a:pt x="406" y="417"/>
                    <a:pt x="412" y="428"/>
                  </a:cubicBezTo>
                  <a:cubicBezTo>
                    <a:pt x="424" y="445"/>
                    <a:pt x="436" y="473"/>
                    <a:pt x="453" y="487"/>
                  </a:cubicBezTo>
                  <a:cubicBezTo>
                    <a:pt x="468" y="497"/>
                    <a:pt x="484" y="501"/>
                    <a:pt x="501" y="499"/>
                  </a:cubicBezTo>
                  <a:cubicBezTo>
                    <a:pt x="504" y="499"/>
                    <a:pt x="508" y="496"/>
                    <a:pt x="511" y="492"/>
                  </a:cubicBezTo>
                  <a:cubicBezTo>
                    <a:pt x="520" y="481"/>
                    <a:pt x="525" y="468"/>
                    <a:pt x="525" y="455"/>
                  </a:cubicBezTo>
                  <a:cubicBezTo>
                    <a:pt x="525" y="451"/>
                    <a:pt x="524" y="448"/>
                    <a:pt x="524" y="444"/>
                  </a:cubicBezTo>
                  <a:cubicBezTo>
                    <a:pt x="524" y="444"/>
                    <a:pt x="524" y="444"/>
                    <a:pt x="467" y="136"/>
                  </a:cubicBezTo>
                  <a:cubicBezTo>
                    <a:pt x="460" y="103"/>
                    <a:pt x="491" y="99"/>
                    <a:pt x="491" y="99"/>
                  </a:cubicBezTo>
                  <a:cubicBezTo>
                    <a:pt x="507" y="96"/>
                    <a:pt x="520" y="96"/>
                    <a:pt x="528" y="124"/>
                  </a:cubicBezTo>
                  <a:cubicBezTo>
                    <a:pt x="528" y="124"/>
                    <a:pt x="528" y="124"/>
                    <a:pt x="587" y="344"/>
                  </a:cubicBezTo>
                  <a:cubicBezTo>
                    <a:pt x="587" y="344"/>
                    <a:pt x="587" y="344"/>
                    <a:pt x="587" y="345"/>
                  </a:cubicBezTo>
                  <a:cubicBezTo>
                    <a:pt x="587" y="345"/>
                    <a:pt x="587" y="345"/>
                    <a:pt x="587" y="347"/>
                  </a:cubicBezTo>
                  <a:cubicBezTo>
                    <a:pt x="587" y="347"/>
                    <a:pt x="587" y="347"/>
                    <a:pt x="605" y="343"/>
                  </a:cubicBezTo>
                  <a:cubicBezTo>
                    <a:pt x="627" y="343"/>
                    <a:pt x="645" y="351"/>
                    <a:pt x="661" y="364"/>
                  </a:cubicBezTo>
                  <a:cubicBezTo>
                    <a:pt x="664" y="367"/>
                    <a:pt x="665" y="369"/>
                    <a:pt x="668" y="372"/>
                  </a:cubicBezTo>
                  <a:cubicBezTo>
                    <a:pt x="668" y="372"/>
                    <a:pt x="668" y="372"/>
                    <a:pt x="678" y="391"/>
                  </a:cubicBezTo>
                  <a:cubicBezTo>
                    <a:pt x="678" y="391"/>
                    <a:pt x="678" y="391"/>
                    <a:pt x="697" y="392"/>
                  </a:cubicBezTo>
                  <a:cubicBezTo>
                    <a:pt x="697" y="392"/>
                    <a:pt x="697" y="392"/>
                    <a:pt x="698" y="392"/>
                  </a:cubicBezTo>
                  <a:cubicBezTo>
                    <a:pt x="724" y="396"/>
                    <a:pt x="748" y="409"/>
                    <a:pt x="765" y="428"/>
                  </a:cubicBezTo>
                  <a:cubicBezTo>
                    <a:pt x="780" y="444"/>
                    <a:pt x="792" y="461"/>
                    <a:pt x="801" y="480"/>
                  </a:cubicBezTo>
                  <a:cubicBezTo>
                    <a:pt x="801" y="481"/>
                    <a:pt x="801" y="481"/>
                    <a:pt x="802" y="481"/>
                  </a:cubicBezTo>
                  <a:cubicBezTo>
                    <a:pt x="838" y="484"/>
                    <a:pt x="849" y="531"/>
                    <a:pt x="846" y="548"/>
                  </a:cubicBezTo>
                  <a:close/>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moveTo>
                    <a:pt x="729" y="0"/>
                  </a:moveTo>
                  <a:cubicBezTo>
                    <a:pt x="675" y="0"/>
                    <a:pt x="631" y="44"/>
                    <a:pt x="631" y="98"/>
                  </a:cubicBezTo>
                  <a:cubicBezTo>
                    <a:pt x="631" y="152"/>
                    <a:pt x="675" y="196"/>
                    <a:pt x="729" y="196"/>
                  </a:cubicBezTo>
                  <a:cubicBezTo>
                    <a:pt x="784" y="196"/>
                    <a:pt x="827" y="152"/>
                    <a:pt x="827" y="98"/>
                  </a:cubicBezTo>
                  <a:cubicBezTo>
                    <a:pt x="827" y="44"/>
                    <a:pt x="784" y="0"/>
                    <a:pt x="729" y="0"/>
                  </a:cubicBezTo>
                  <a:close/>
                  <a:moveTo>
                    <a:pt x="414" y="196"/>
                  </a:moveTo>
                  <a:cubicBezTo>
                    <a:pt x="421" y="196"/>
                    <a:pt x="429" y="195"/>
                    <a:pt x="436" y="193"/>
                  </a:cubicBezTo>
                  <a:cubicBezTo>
                    <a:pt x="427" y="144"/>
                    <a:pt x="427" y="144"/>
                    <a:pt x="427" y="144"/>
                  </a:cubicBezTo>
                  <a:cubicBezTo>
                    <a:pt x="421" y="117"/>
                    <a:pt x="430" y="98"/>
                    <a:pt x="438" y="87"/>
                  </a:cubicBezTo>
                  <a:cubicBezTo>
                    <a:pt x="453" y="65"/>
                    <a:pt x="477" y="60"/>
                    <a:pt x="484" y="59"/>
                  </a:cubicBezTo>
                  <a:cubicBezTo>
                    <a:pt x="489" y="58"/>
                    <a:pt x="495" y="57"/>
                    <a:pt x="502" y="57"/>
                  </a:cubicBezTo>
                  <a:cubicBezTo>
                    <a:pt x="502" y="57"/>
                    <a:pt x="502" y="57"/>
                    <a:pt x="503" y="57"/>
                  </a:cubicBezTo>
                  <a:cubicBezTo>
                    <a:pt x="487" y="23"/>
                    <a:pt x="453" y="0"/>
                    <a:pt x="414" y="0"/>
                  </a:cubicBezTo>
                  <a:cubicBezTo>
                    <a:pt x="360" y="0"/>
                    <a:pt x="316" y="44"/>
                    <a:pt x="316" y="98"/>
                  </a:cubicBezTo>
                  <a:cubicBezTo>
                    <a:pt x="316" y="152"/>
                    <a:pt x="360" y="196"/>
                    <a:pt x="414" y="19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3" name="椭圆 12"/>
          <p:cNvSpPr/>
          <p:nvPr/>
        </p:nvSpPr>
        <p:spPr>
          <a:xfrm>
            <a:off x="2259800" y="2196854"/>
            <a:ext cx="374381" cy="374381"/>
          </a:xfrm>
          <a:prstGeom prst="ellipse">
            <a:avLst/>
          </a:prstGeom>
          <a:solidFill>
            <a:schemeClr val="bg1">
              <a:lumMod val="50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1</a:t>
            </a:r>
            <a:endParaRPr lang="zh-CN" altLang="en-US" sz="2400" b="1" dirty="0"/>
          </a:p>
        </p:txBody>
      </p:sp>
      <p:sp>
        <p:nvSpPr>
          <p:cNvPr id="99" name="椭圆 98"/>
          <p:cNvSpPr/>
          <p:nvPr/>
        </p:nvSpPr>
        <p:spPr>
          <a:xfrm>
            <a:off x="5124543" y="2196854"/>
            <a:ext cx="374381" cy="374381"/>
          </a:xfrm>
          <a:prstGeom prst="ellipse">
            <a:avLst/>
          </a:prstGeom>
          <a:solidFill>
            <a:schemeClr val="bg1">
              <a:lumMod val="50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2</a:t>
            </a:r>
            <a:endParaRPr lang="zh-CN" altLang="en-US" sz="2400" b="1" dirty="0"/>
          </a:p>
        </p:txBody>
      </p:sp>
      <p:sp>
        <p:nvSpPr>
          <p:cNvPr id="100" name="椭圆 99"/>
          <p:cNvSpPr/>
          <p:nvPr/>
        </p:nvSpPr>
        <p:spPr>
          <a:xfrm>
            <a:off x="7989286" y="2196854"/>
            <a:ext cx="374381" cy="374381"/>
          </a:xfrm>
          <a:prstGeom prst="ellipse">
            <a:avLst/>
          </a:prstGeom>
          <a:solidFill>
            <a:schemeClr val="bg1">
              <a:lumMod val="50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3</a:t>
            </a:r>
            <a:endParaRPr lang="zh-CN" altLang="en-US" sz="2400" b="1" dirty="0"/>
          </a:p>
        </p:txBody>
      </p:sp>
      <p:sp>
        <p:nvSpPr>
          <p:cNvPr id="101" name="椭圆 100"/>
          <p:cNvSpPr/>
          <p:nvPr/>
        </p:nvSpPr>
        <p:spPr>
          <a:xfrm>
            <a:off x="10854029" y="2196854"/>
            <a:ext cx="374381" cy="374381"/>
          </a:xfrm>
          <a:prstGeom prst="ellipse">
            <a:avLst/>
          </a:prstGeom>
          <a:solidFill>
            <a:schemeClr val="bg1">
              <a:lumMod val="50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4</a:t>
            </a:r>
            <a:endParaRPr lang="zh-CN" altLang="en-US" sz="2400" b="1" dirty="0"/>
          </a:p>
        </p:txBody>
      </p:sp>
      <p:sp>
        <p:nvSpPr>
          <p:cNvPr id="34" name="矩形 33"/>
          <p:cNvSpPr/>
          <p:nvPr/>
        </p:nvSpPr>
        <p:spPr>
          <a:xfrm>
            <a:off x="0" y="6287110"/>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rPr>
              <a:t>从某种程度上来说，这样的广告方式更</a:t>
            </a:r>
            <a:r>
              <a:rPr lang="zh-CN" altLang="en-US" sz="2800" b="1" dirty="0" smtClean="0">
                <a:solidFill>
                  <a:schemeClr val="bg1"/>
                </a:solidFill>
                <a:latin typeface="微软雅黑" panose="020B0503020204020204" pitchFamily="34" charset="-122"/>
                <a:ea typeface="微软雅黑" panose="020B0503020204020204" pitchFamily="34" charset="-122"/>
              </a:rPr>
              <a:t>容易被</a:t>
            </a:r>
            <a:r>
              <a:rPr lang="zh-CN" altLang="en-US" sz="2800" b="1" dirty="0">
                <a:solidFill>
                  <a:schemeClr val="bg1"/>
                </a:solidFill>
                <a:latin typeface="微软雅黑" panose="020B0503020204020204" pitchFamily="34" charset="-122"/>
                <a:ea typeface="微软雅黑" panose="020B0503020204020204" pitchFamily="34" charset="-122"/>
              </a:rPr>
              <a:t>人接受</a:t>
            </a:r>
          </a:p>
        </p:txBody>
      </p:sp>
      <p:sp>
        <p:nvSpPr>
          <p:cNvPr id="35" name="等腰三角形 34"/>
          <p:cNvSpPr/>
          <p:nvPr/>
        </p:nvSpPr>
        <p:spPr>
          <a:xfrm>
            <a:off x="5795252" y="5768579"/>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63177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02</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让消费者主动</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31" name="矩形 30"/>
          <p:cNvSpPr/>
          <p:nvPr/>
        </p:nvSpPr>
        <p:spPr>
          <a:xfrm>
            <a:off x="1069145" y="862685"/>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微软雅黑" panose="020B0503020204020204" pitchFamily="34" charset="-122"/>
                <a:ea typeface="微软雅黑" panose="020B0503020204020204" pitchFamily="34" charset="-122"/>
              </a:rPr>
              <a:t>其实，社交网络的本质不在于颠覆，而是让消费者掌握主动。</a:t>
            </a:r>
          </a:p>
        </p:txBody>
      </p:sp>
      <p:sp>
        <p:nvSpPr>
          <p:cNvPr id="30" name="矩形 29"/>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rPr>
              <a:t>企业通过社交媒体，与客户交流产品，参与其中，才是明智的选择</a:t>
            </a:r>
          </a:p>
        </p:txBody>
      </p:sp>
      <p:sp>
        <p:nvSpPr>
          <p:cNvPr id="32" name="等腰三角形 31"/>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5485203" y="2062634"/>
            <a:ext cx="1234928" cy="1251614"/>
            <a:chOff x="5485203" y="3009520"/>
            <a:chExt cx="1234928" cy="1251614"/>
          </a:xfrm>
        </p:grpSpPr>
        <p:sp>
          <p:nvSpPr>
            <p:cNvPr id="50" name="圆角矩形 49"/>
            <p:cNvSpPr/>
            <p:nvPr/>
          </p:nvSpPr>
          <p:spPr>
            <a:xfrm>
              <a:off x="5485203" y="3009520"/>
              <a:ext cx="1234928" cy="123492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5607112" y="3085184"/>
              <a:ext cx="996531" cy="817191"/>
            </a:xfrm>
            <a:custGeom>
              <a:avLst/>
              <a:gdLst>
                <a:gd name="connsiteX0" fmla="*/ 3684121 w 4617926"/>
                <a:gd name="connsiteY0" fmla="*/ 1854874 h 3786865"/>
                <a:gd name="connsiteX1" fmla="*/ 3490391 w 4617926"/>
                <a:gd name="connsiteY1" fmla="*/ 2020236 h 3786865"/>
                <a:gd name="connsiteX2" fmla="*/ 3684121 w 4617926"/>
                <a:gd name="connsiteY2" fmla="*/ 2185597 h 3786865"/>
                <a:gd name="connsiteX3" fmla="*/ 3877851 w 4617926"/>
                <a:gd name="connsiteY3" fmla="*/ 2020236 h 3786865"/>
                <a:gd name="connsiteX4" fmla="*/ 3684121 w 4617926"/>
                <a:gd name="connsiteY4" fmla="*/ 1854874 h 3786865"/>
                <a:gd name="connsiteX5" fmla="*/ 2725656 w 4617926"/>
                <a:gd name="connsiteY5" fmla="*/ 1854874 h 3786865"/>
                <a:gd name="connsiteX6" fmla="*/ 2557523 w 4617926"/>
                <a:gd name="connsiteY6" fmla="*/ 2020236 h 3786865"/>
                <a:gd name="connsiteX7" fmla="*/ 2725656 w 4617926"/>
                <a:gd name="connsiteY7" fmla="*/ 2185597 h 3786865"/>
                <a:gd name="connsiteX8" fmla="*/ 2893789 w 4617926"/>
                <a:gd name="connsiteY8" fmla="*/ 2020236 h 3786865"/>
                <a:gd name="connsiteX9" fmla="*/ 2725656 w 4617926"/>
                <a:gd name="connsiteY9" fmla="*/ 1854874 h 3786865"/>
                <a:gd name="connsiteX10" fmla="*/ 3216931 w 4617926"/>
                <a:gd name="connsiteY10" fmla="*/ 1256715 h 3786865"/>
                <a:gd name="connsiteX11" fmla="*/ 4617926 w 4617926"/>
                <a:gd name="connsiteY11" fmla="*/ 2425473 h 3786865"/>
                <a:gd name="connsiteX12" fmla="*/ 4108094 w 4617926"/>
                <a:gd name="connsiteY12" fmla="*/ 3327344 h 3786865"/>
                <a:gd name="connsiteX13" fmla="*/ 4041536 w 4617926"/>
                <a:gd name="connsiteY13" fmla="*/ 3368864 h 3786865"/>
                <a:gd name="connsiteX14" fmla="*/ 4187979 w 4617926"/>
                <a:gd name="connsiteY14" fmla="*/ 3786865 h 3786865"/>
                <a:gd name="connsiteX15" fmla="*/ 3687326 w 4617926"/>
                <a:gd name="connsiteY15" fmla="*/ 3525265 h 3786865"/>
                <a:gd name="connsiteX16" fmla="*/ 3633544 w 4617926"/>
                <a:gd name="connsiteY16" fmla="*/ 3541686 h 3786865"/>
                <a:gd name="connsiteX17" fmla="*/ 3216931 w 4617926"/>
                <a:gd name="connsiteY17" fmla="*/ 3594232 h 3786865"/>
                <a:gd name="connsiteX18" fmla="*/ 1815935 w 4617926"/>
                <a:gd name="connsiteY18" fmla="*/ 2425473 h 3786865"/>
                <a:gd name="connsiteX19" fmla="*/ 3216931 w 4617926"/>
                <a:gd name="connsiteY19" fmla="*/ 1256715 h 3786865"/>
                <a:gd name="connsiteX20" fmla="*/ 2173227 w 4617926"/>
                <a:gd name="connsiteY20" fmla="*/ 686971 h 3786865"/>
                <a:gd name="connsiteX21" fmla="*/ 1980130 w 4617926"/>
                <a:gd name="connsiteY21" fmla="*/ 876885 h 3786865"/>
                <a:gd name="connsiteX22" fmla="*/ 2173227 w 4617926"/>
                <a:gd name="connsiteY22" fmla="*/ 1066799 h 3786865"/>
                <a:gd name="connsiteX23" fmla="*/ 2366324 w 4617926"/>
                <a:gd name="connsiteY23" fmla="*/ 876885 h 3786865"/>
                <a:gd name="connsiteX24" fmla="*/ 2173227 w 4617926"/>
                <a:gd name="connsiteY24" fmla="*/ 686971 h 3786865"/>
                <a:gd name="connsiteX25" fmla="*/ 1072453 w 4617926"/>
                <a:gd name="connsiteY25" fmla="*/ 686971 h 3786865"/>
                <a:gd name="connsiteX26" fmla="*/ 849959 w 4617926"/>
                <a:gd name="connsiteY26" fmla="*/ 876885 h 3786865"/>
                <a:gd name="connsiteX27" fmla="*/ 1072453 w 4617926"/>
                <a:gd name="connsiteY27" fmla="*/ 1066799 h 3786865"/>
                <a:gd name="connsiteX28" fmla="*/ 1294947 w 4617926"/>
                <a:gd name="connsiteY28" fmla="*/ 876885 h 3786865"/>
                <a:gd name="connsiteX29" fmla="*/ 1072453 w 4617926"/>
                <a:gd name="connsiteY29" fmla="*/ 686971 h 3786865"/>
                <a:gd name="connsiteX30" fmla="*/ 1609010 w 4617926"/>
                <a:gd name="connsiteY30" fmla="*/ 0 h 3786865"/>
                <a:gd name="connsiteX31" fmla="*/ 3185331 w 4617926"/>
                <a:gd name="connsiteY31" fmla="*/ 1071773 h 3786865"/>
                <a:gd name="connsiteX32" fmla="*/ 3206691 w 4617926"/>
                <a:gd name="connsiteY32" fmla="*/ 1188533 h 3786865"/>
                <a:gd name="connsiteX33" fmla="*/ 3130184 w 4617926"/>
                <a:gd name="connsiteY33" fmla="*/ 1185310 h 3786865"/>
                <a:gd name="connsiteX34" fmla="*/ 1729188 w 4617926"/>
                <a:gd name="connsiteY34" fmla="*/ 2354068 h 3786865"/>
                <a:gd name="connsiteX35" fmla="*/ 1757652 w 4617926"/>
                <a:gd name="connsiteY35" fmla="*/ 2589614 h 3786865"/>
                <a:gd name="connsiteX36" fmla="*/ 1784361 w 4617926"/>
                <a:gd name="connsiteY36" fmla="*/ 2676272 h 3786865"/>
                <a:gd name="connsiteX37" fmla="*/ 1773522 w 4617926"/>
                <a:gd name="connsiteY37" fmla="*/ 2677652 h 3786865"/>
                <a:gd name="connsiteX38" fmla="*/ 1609010 w 4617926"/>
                <a:gd name="connsiteY38" fmla="*/ 2684582 h 3786865"/>
                <a:gd name="connsiteX39" fmla="*/ 1130540 w 4617926"/>
                <a:gd name="connsiteY39" fmla="*/ 2624235 h 3786865"/>
                <a:gd name="connsiteX40" fmla="*/ 1068772 w 4617926"/>
                <a:gd name="connsiteY40" fmla="*/ 2605376 h 3786865"/>
                <a:gd name="connsiteX41" fmla="*/ 493784 w 4617926"/>
                <a:gd name="connsiteY41" fmla="*/ 2905817 h 3786865"/>
                <a:gd name="connsiteX42" fmla="*/ 661970 w 4617926"/>
                <a:gd name="connsiteY42" fmla="*/ 2425753 h 3786865"/>
                <a:gd name="connsiteX43" fmla="*/ 585530 w 4617926"/>
                <a:gd name="connsiteY43" fmla="*/ 2378068 h 3786865"/>
                <a:gd name="connsiteX44" fmla="*/ 0 w 4617926"/>
                <a:gd name="connsiteY44" fmla="*/ 1342291 h 3786865"/>
                <a:gd name="connsiteX45" fmla="*/ 1609010 w 4617926"/>
                <a:gd name="connsiteY45" fmla="*/ 0 h 37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17926" h="3786865">
                  <a:moveTo>
                    <a:pt x="3684121" y="1854874"/>
                  </a:moveTo>
                  <a:cubicBezTo>
                    <a:pt x="3577127" y="1854874"/>
                    <a:pt x="3490391" y="1928908"/>
                    <a:pt x="3490391" y="2020236"/>
                  </a:cubicBezTo>
                  <a:cubicBezTo>
                    <a:pt x="3490391" y="2111563"/>
                    <a:pt x="3577127" y="2185597"/>
                    <a:pt x="3684121" y="2185597"/>
                  </a:cubicBezTo>
                  <a:cubicBezTo>
                    <a:pt x="3791115" y="2185597"/>
                    <a:pt x="3877851" y="2111563"/>
                    <a:pt x="3877851" y="2020236"/>
                  </a:cubicBezTo>
                  <a:cubicBezTo>
                    <a:pt x="3877851" y="1928908"/>
                    <a:pt x="3791115" y="1854874"/>
                    <a:pt x="3684121" y="1854874"/>
                  </a:cubicBezTo>
                  <a:close/>
                  <a:moveTo>
                    <a:pt x="2725656" y="1854874"/>
                  </a:moveTo>
                  <a:cubicBezTo>
                    <a:pt x="2632798" y="1854874"/>
                    <a:pt x="2557523" y="1928908"/>
                    <a:pt x="2557523" y="2020236"/>
                  </a:cubicBezTo>
                  <a:cubicBezTo>
                    <a:pt x="2557523" y="2111563"/>
                    <a:pt x="2632798" y="2185597"/>
                    <a:pt x="2725656" y="2185597"/>
                  </a:cubicBezTo>
                  <a:cubicBezTo>
                    <a:pt x="2818514" y="2185597"/>
                    <a:pt x="2893789" y="2111563"/>
                    <a:pt x="2893789" y="2020236"/>
                  </a:cubicBezTo>
                  <a:cubicBezTo>
                    <a:pt x="2893789" y="1928908"/>
                    <a:pt x="2818514" y="1854874"/>
                    <a:pt x="2725656" y="1854874"/>
                  </a:cubicBezTo>
                  <a:close/>
                  <a:moveTo>
                    <a:pt x="3216931" y="1256715"/>
                  </a:moveTo>
                  <a:cubicBezTo>
                    <a:pt x="3990679" y="1256715"/>
                    <a:pt x="4617926" y="1779986"/>
                    <a:pt x="4617926" y="2425473"/>
                  </a:cubicBezTo>
                  <a:cubicBezTo>
                    <a:pt x="4617926" y="2788561"/>
                    <a:pt x="4419462" y="3112977"/>
                    <a:pt x="4108094" y="3327344"/>
                  </a:cubicBezTo>
                  <a:lnTo>
                    <a:pt x="4041536" y="3368864"/>
                  </a:lnTo>
                  <a:lnTo>
                    <a:pt x="4187979" y="3786865"/>
                  </a:lnTo>
                  <a:lnTo>
                    <a:pt x="3687326" y="3525265"/>
                  </a:lnTo>
                  <a:lnTo>
                    <a:pt x="3633544" y="3541686"/>
                  </a:lnTo>
                  <a:cubicBezTo>
                    <a:pt x="3501936" y="3575836"/>
                    <a:pt x="3362008" y="3594232"/>
                    <a:pt x="3216931" y="3594232"/>
                  </a:cubicBezTo>
                  <a:cubicBezTo>
                    <a:pt x="2443182" y="3594232"/>
                    <a:pt x="1815935" y="3070961"/>
                    <a:pt x="1815935" y="2425473"/>
                  </a:cubicBezTo>
                  <a:cubicBezTo>
                    <a:pt x="1815935" y="1779986"/>
                    <a:pt x="2443182" y="1256715"/>
                    <a:pt x="3216931" y="1256715"/>
                  </a:cubicBezTo>
                  <a:close/>
                  <a:moveTo>
                    <a:pt x="2173227" y="686971"/>
                  </a:moveTo>
                  <a:cubicBezTo>
                    <a:pt x="2066582" y="686971"/>
                    <a:pt x="1980130" y="771998"/>
                    <a:pt x="1980130" y="876885"/>
                  </a:cubicBezTo>
                  <a:cubicBezTo>
                    <a:pt x="1980130" y="981772"/>
                    <a:pt x="2066582" y="1066799"/>
                    <a:pt x="2173227" y="1066799"/>
                  </a:cubicBezTo>
                  <a:cubicBezTo>
                    <a:pt x="2279872" y="1066799"/>
                    <a:pt x="2366324" y="981772"/>
                    <a:pt x="2366324" y="876885"/>
                  </a:cubicBezTo>
                  <a:cubicBezTo>
                    <a:pt x="2366324" y="771998"/>
                    <a:pt x="2279872" y="686971"/>
                    <a:pt x="2173227" y="686971"/>
                  </a:cubicBezTo>
                  <a:close/>
                  <a:moveTo>
                    <a:pt x="1072453" y="686971"/>
                  </a:moveTo>
                  <a:cubicBezTo>
                    <a:pt x="949573" y="686971"/>
                    <a:pt x="849959" y="771998"/>
                    <a:pt x="849959" y="876885"/>
                  </a:cubicBezTo>
                  <a:cubicBezTo>
                    <a:pt x="849959" y="981772"/>
                    <a:pt x="949573" y="1066799"/>
                    <a:pt x="1072453" y="1066799"/>
                  </a:cubicBezTo>
                  <a:cubicBezTo>
                    <a:pt x="1195333" y="1066799"/>
                    <a:pt x="1294947" y="981772"/>
                    <a:pt x="1294947" y="876885"/>
                  </a:cubicBezTo>
                  <a:cubicBezTo>
                    <a:pt x="1294947" y="771998"/>
                    <a:pt x="1195333" y="686971"/>
                    <a:pt x="1072453" y="686971"/>
                  </a:cubicBezTo>
                  <a:close/>
                  <a:moveTo>
                    <a:pt x="1609010" y="0"/>
                  </a:moveTo>
                  <a:cubicBezTo>
                    <a:pt x="2386563" y="0"/>
                    <a:pt x="3035297" y="460113"/>
                    <a:pt x="3185331" y="1071773"/>
                  </a:cubicBezTo>
                  <a:lnTo>
                    <a:pt x="3206691" y="1188533"/>
                  </a:lnTo>
                  <a:lnTo>
                    <a:pt x="3130184" y="1185310"/>
                  </a:lnTo>
                  <a:cubicBezTo>
                    <a:pt x="2356435" y="1185310"/>
                    <a:pt x="1729188" y="1708581"/>
                    <a:pt x="1729188" y="2354068"/>
                  </a:cubicBezTo>
                  <a:cubicBezTo>
                    <a:pt x="1729188" y="2434754"/>
                    <a:pt x="1738989" y="2513531"/>
                    <a:pt x="1757652" y="2589614"/>
                  </a:cubicBezTo>
                  <a:lnTo>
                    <a:pt x="1784361" y="2676272"/>
                  </a:lnTo>
                  <a:lnTo>
                    <a:pt x="1773522" y="2677652"/>
                  </a:lnTo>
                  <a:cubicBezTo>
                    <a:pt x="1719432" y="2682235"/>
                    <a:pt x="1664550" y="2684582"/>
                    <a:pt x="1609010" y="2684582"/>
                  </a:cubicBezTo>
                  <a:cubicBezTo>
                    <a:pt x="1442392" y="2684582"/>
                    <a:pt x="1281688" y="2663455"/>
                    <a:pt x="1130540" y="2624235"/>
                  </a:cubicBezTo>
                  <a:lnTo>
                    <a:pt x="1068772" y="2605376"/>
                  </a:lnTo>
                  <a:lnTo>
                    <a:pt x="493784" y="2905817"/>
                  </a:lnTo>
                  <a:lnTo>
                    <a:pt x="661970" y="2425753"/>
                  </a:lnTo>
                  <a:lnTo>
                    <a:pt x="585530" y="2378068"/>
                  </a:lnTo>
                  <a:cubicBezTo>
                    <a:pt x="227932" y="2131872"/>
                    <a:pt x="0" y="1759288"/>
                    <a:pt x="0" y="1342291"/>
                  </a:cubicBezTo>
                  <a:cubicBezTo>
                    <a:pt x="0" y="600964"/>
                    <a:pt x="720378" y="0"/>
                    <a:pt x="16090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497291" y="3891802"/>
              <a:ext cx="1216172" cy="369332"/>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社交媒体</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4" name="下箭头 13"/>
          <p:cNvSpPr/>
          <p:nvPr/>
        </p:nvSpPr>
        <p:spPr>
          <a:xfrm>
            <a:off x="5988903" y="3510585"/>
            <a:ext cx="227528" cy="592429"/>
          </a:xfrm>
          <a:prstGeom prst="down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485203" y="4284212"/>
            <a:ext cx="1234928" cy="1234928"/>
          </a:xfrm>
          <a:prstGeom prst="round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Group 14"/>
          <p:cNvGrpSpPr/>
          <p:nvPr/>
        </p:nvGrpSpPr>
        <p:grpSpPr>
          <a:xfrm>
            <a:off x="5687681" y="4411209"/>
            <a:ext cx="816638" cy="692503"/>
            <a:chOff x="4130294" y="1070076"/>
            <a:chExt cx="635754" cy="539115"/>
          </a:xfrm>
          <a:solidFill>
            <a:schemeClr val="bg1"/>
          </a:solidFill>
        </p:grpSpPr>
        <p:sp>
          <p:nvSpPr>
            <p:cNvPr id="38"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defTabSz="755197"/>
              <a:endParaRPr lang="en-US" spc="-124" dirty="0">
                <a:solidFill>
                  <a:schemeClr val="tx1">
                    <a:lumMod val="50000"/>
                  </a:schemeClr>
                </a:solidFill>
                <a:latin typeface="Segoe UI" pitchFamily="34" charset="0"/>
              </a:endParaRPr>
            </a:p>
          </p:txBody>
        </p:sp>
        <p:sp>
          <p:nvSpPr>
            <p:cNvPr id="39"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p:spPr>
          <p:txBody>
            <a:bodyPr vert="horz" wrap="square" lIns="83943" tIns="41972" rIns="83943" bIns="41972" numCol="1" anchor="t" anchorCtr="0" compatLnSpc="1">
              <a:prstTxWarp prst="textNoShape">
                <a:avLst/>
              </a:prstTxWarp>
            </a:bodyPr>
            <a:lstStyle/>
            <a:p>
              <a:endParaRPr lang="en-US" sz="1600"/>
            </a:p>
          </p:txBody>
        </p:sp>
      </p:grpSp>
      <p:sp>
        <p:nvSpPr>
          <p:cNvPr id="43" name="文本框 42"/>
          <p:cNvSpPr txBox="1"/>
          <p:nvPr/>
        </p:nvSpPr>
        <p:spPr>
          <a:xfrm>
            <a:off x="5497291" y="5151218"/>
            <a:ext cx="1216172" cy="369332"/>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产品</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4" name="下箭头 43"/>
          <p:cNvSpPr/>
          <p:nvPr/>
        </p:nvSpPr>
        <p:spPr>
          <a:xfrm rot="16200000">
            <a:off x="4144784" y="2301718"/>
            <a:ext cx="227528" cy="592429"/>
          </a:xfrm>
          <a:prstGeom prst="down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下箭头 44"/>
          <p:cNvSpPr/>
          <p:nvPr/>
        </p:nvSpPr>
        <p:spPr>
          <a:xfrm rot="5400000" flipH="1">
            <a:off x="7819689" y="2301719"/>
            <a:ext cx="227528" cy="592429"/>
          </a:xfrm>
          <a:prstGeom prst="down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1488392" y="1767938"/>
            <a:ext cx="1674056" cy="1659987"/>
            <a:chOff x="1488392" y="3635901"/>
            <a:chExt cx="1674056" cy="1659987"/>
          </a:xfrm>
        </p:grpSpPr>
        <p:sp>
          <p:nvSpPr>
            <p:cNvPr id="16" name="椭圆 15"/>
            <p:cNvSpPr/>
            <p:nvPr/>
          </p:nvSpPr>
          <p:spPr>
            <a:xfrm>
              <a:off x="1488392" y="3635901"/>
              <a:ext cx="1659987" cy="165998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Picture 7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749242" y="3686040"/>
              <a:ext cx="1166423" cy="1166258"/>
            </a:xfrm>
            <a:prstGeom prst="rect">
              <a:avLst/>
            </a:prstGeom>
          </p:spPr>
        </p:pic>
        <p:sp>
          <p:nvSpPr>
            <p:cNvPr id="49" name="文本框 48"/>
            <p:cNvSpPr txBox="1"/>
            <p:nvPr/>
          </p:nvSpPr>
          <p:spPr>
            <a:xfrm>
              <a:off x="1502461" y="4824588"/>
              <a:ext cx="1659987"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企业</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9156700" y="1767938"/>
            <a:ext cx="1674056" cy="1659987"/>
            <a:chOff x="10517944" y="1767938"/>
            <a:chExt cx="1674056" cy="1659987"/>
          </a:xfrm>
        </p:grpSpPr>
        <p:grpSp>
          <p:nvGrpSpPr>
            <p:cNvPr id="51" name="组合 50"/>
            <p:cNvGrpSpPr/>
            <p:nvPr/>
          </p:nvGrpSpPr>
          <p:grpSpPr>
            <a:xfrm>
              <a:off x="10517944" y="1767938"/>
              <a:ext cx="1674056" cy="1659987"/>
              <a:chOff x="1488392" y="3635901"/>
              <a:chExt cx="1674056" cy="1659987"/>
            </a:xfrm>
          </p:grpSpPr>
          <p:sp>
            <p:nvSpPr>
              <p:cNvPr id="59" name="椭圆 58"/>
              <p:cNvSpPr/>
              <p:nvPr/>
            </p:nvSpPr>
            <p:spPr>
              <a:xfrm>
                <a:off x="1488392" y="3635901"/>
                <a:ext cx="1659987" cy="165998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p:cNvSpPr txBox="1"/>
              <p:nvPr/>
            </p:nvSpPr>
            <p:spPr>
              <a:xfrm>
                <a:off x="1502461" y="4824588"/>
                <a:ext cx="1659987"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客户</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pic>
          <p:nvPicPr>
            <p:cNvPr id="53" name="Picture 10" descr="C:\Users\Justin\Desktop\_Work_in_Progress\_MS\1407\guy.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920282" y="1950549"/>
              <a:ext cx="883448" cy="103965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187729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03</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a:solidFill>
                  <a:srgbClr val="00B050"/>
                </a:solidFill>
                <a:latin typeface="微软雅黑" panose="020B0503020204020204" pitchFamily="34" charset="-122"/>
                <a:ea typeface="微软雅黑" panose="020B0503020204020204" pitchFamily="34" charset="-122"/>
              </a:rPr>
              <a:t>经营粉丝和内容</a:t>
            </a:r>
          </a:p>
        </p:txBody>
      </p:sp>
      <p:sp>
        <p:nvSpPr>
          <p:cNvPr id="9" name="矩形 8"/>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企业应有</a:t>
            </a:r>
            <a:r>
              <a:rPr lang="zh-CN" altLang="en-US" sz="2800" b="1" dirty="0">
                <a:solidFill>
                  <a:schemeClr val="bg1"/>
                </a:solidFill>
                <a:latin typeface="微软雅黑" panose="020B0503020204020204" pitchFamily="34" charset="-122"/>
                <a:ea typeface="微软雅黑" panose="020B0503020204020204" pitchFamily="34" charset="-122"/>
              </a:rPr>
              <a:t>效利用新</a:t>
            </a:r>
            <a:r>
              <a:rPr lang="zh-CN" altLang="en-US" sz="2800" b="1" dirty="0" smtClean="0">
                <a:solidFill>
                  <a:schemeClr val="bg1"/>
                </a:solidFill>
                <a:latin typeface="微软雅黑" panose="020B0503020204020204" pitchFamily="34" charset="-122"/>
                <a:ea typeface="微软雅黑" panose="020B0503020204020204" pitchFamily="34" charset="-122"/>
              </a:rPr>
              <a:t>媒体</a:t>
            </a:r>
            <a:r>
              <a:rPr lang="zh-CN" altLang="en-US" sz="2800" b="1" dirty="0">
                <a:solidFill>
                  <a:schemeClr val="bg1"/>
                </a:solidFill>
                <a:latin typeface="微软雅黑" panose="020B0503020204020204" pitchFamily="34" charset="-122"/>
                <a:ea typeface="微软雅黑" panose="020B0503020204020204" pitchFamily="34" charset="-122"/>
              </a:rPr>
              <a:t>，</a:t>
            </a:r>
            <a:r>
              <a:rPr lang="zh-CN" altLang="en-US" sz="2800" b="1" dirty="0" smtClean="0">
                <a:solidFill>
                  <a:schemeClr val="bg1"/>
                </a:solidFill>
                <a:latin typeface="微软雅黑" panose="020B0503020204020204" pitchFamily="34" charset="-122"/>
                <a:ea typeface="微软雅黑" panose="020B0503020204020204" pitchFamily="34" charset="-122"/>
              </a:rPr>
              <a:t>多渠道整合，将目标客户转化为品牌粉丝</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等腰三角形 9"/>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69145" y="862685"/>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chemeClr val="tx1"/>
                </a:solidFill>
                <a:latin typeface="微软雅黑" panose="020B0503020204020204" pitchFamily="34" charset="-122"/>
                <a:ea typeface="微软雅黑" panose="020B0503020204020204" pitchFamily="34" charset="-122"/>
              </a:rPr>
              <a:t>社交</a:t>
            </a:r>
            <a:r>
              <a:rPr lang="zh-CN" altLang="en-US" sz="2800" b="1" dirty="0">
                <a:solidFill>
                  <a:schemeClr val="tx1"/>
                </a:solidFill>
                <a:latin typeface="微软雅黑" panose="020B0503020204020204" pitchFamily="34" charset="-122"/>
                <a:ea typeface="微软雅黑" panose="020B0503020204020204" pitchFamily="34" charset="-122"/>
              </a:rPr>
              <a:t>网络</a:t>
            </a:r>
            <a:r>
              <a:rPr lang="zh-CN" altLang="en-US" sz="2800" b="1" dirty="0" smtClean="0">
                <a:solidFill>
                  <a:schemeClr val="tx1"/>
                </a:solidFill>
                <a:latin typeface="微软雅黑" panose="020B0503020204020204" pitchFamily="34" charset="-122"/>
                <a:ea typeface="微软雅黑" panose="020B0503020204020204" pitchFamily="34" charset="-122"/>
              </a:rPr>
              <a:t>的核心是粉丝和内容</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grpSp>
        <p:nvGrpSpPr>
          <p:cNvPr id="127" name="组合 126"/>
          <p:cNvGrpSpPr/>
          <p:nvPr/>
        </p:nvGrpSpPr>
        <p:grpSpPr>
          <a:xfrm>
            <a:off x="1159298" y="1610635"/>
            <a:ext cx="3756296" cy="3913014"/>
            <a:chOff x="1159298" y="1610635"/>
            <a:chExt cx="3756296" cy="3913014"/>
          </a:xfrm>
        </p:grpSpPr>
        <p:sp>
          <p:nvSpPr>
            <p:cNvPr id="12" name="椭圆 11"/>
            <p:cNvSpPr/>
            <p:nvPr/>
          </p:nvSpPr>
          <p:spPr>
            <a:xfrm>
              <a:off x="2240475" y="1610635"/>
              <a:ext cx="1589649" cy="158964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Picture 10" descr="C:\Users\Justin\Desktop\_Work_in_Progress\_MS\1407\guy.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07643" y="1676277"/>
              <a:ext cx="883448" cy="1039657"/>
            </a:xfrm>
            <a:prstGeom prst="rect">
              <a:avLst/>
            </a:prstGeom>
            <a:noFill/>
            <a:extLst>
              <a:ext uri="{909E8E84-426E-40DD-AFC4-6F175D3DCCD1}">
                <a14:hiddenFill xmlns:a14="http://schemas.microsoft.com/office/drawing/2010/main">
                  <a:solidFill>
                    <a:srgbClr val="FFFFFF"/>
                  </a:solidFill>
                </a14:hiddenFill>
              </a:ext>
            </a:extLst>
          </p:spPr>
        </p:pic>
        <p:grpSp>
          <p:nvGrpSpPr>
            <p:cNvPr id="82" name="组合 81"/>
            <p:cNvGrpSpPr/>
            <p:nvPr/>
          </p:nvGrpSpPr>
          <p:grpSpPr>
            <a:xfrm>
              <a:off x="3589070" y="4108361"/>
              <a:ext cx="1326524" cy="1415288"/>
              <a:chOff x="8600202" y="4108361"/>
              <a:chExt cx="1326524" cy="1415288"/>
            </a:xfrm>
          </p:grpSpPr>
          <p:sp>
            <p:nvSpPr>
              <p:cNvPr id="83" name="椭圆 82"/>
              <p:cNvSpPr/>
              <p:nvPr/>
            </p:nvSpPr>
            <p:spPr>
              <a:xfrm>
                <a:off x="8878988" y="4108361"/>
                <a:ext cx="768957" cy="76895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4" name="文本框 83"/>
              <p:cNvSpPr txBox="1"/>
              <p:nvPr/>
            </p:nvSpPr>
            <p:spPr>
              <a:xfrm>
                <a:off x="8600202" y="5154317"/>
                <a:ext cx="1326524" cy="36933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持续跟踪</a:t>
                </a:r>
                <a:endParaRPr lang="zh-CN" altLang="en-US" dirty="0">
                  <a:latin typeface="微软雅黑" panose="020B0503020204020204" pitchFamily="34" charset="-122"/>
                  <a:ea typeface="微软雅黑" panose="020B0503020204020204" pitchFamily="34" charset="-122"/>
                </a:endParaRPr>
              </a:p>
            </p:txBody>
          </p:sp>
        </p:grpSp>
        <p:grpSp>
          <p:nvGrpSpPr>
            <p:cNvPr id="123" name="组合 122"/>
            <p:cNvGrpSpPr/>
            <p:nvPr/>
          </p:nvGrpSpPr>
          <p:grpSpPr>
            <a:xfrm>
              <a:off x="1159298" y="4108361"/>
              <a:ext cx="1326524" cy="1415288"/>
              <a:chOff x="1159298" y="4108361"/>
              <a:chExt cx="1326524" cy="1415288"/>
            </a:xfrm>
          </p:grpSpPr>
          <p:sp>
            <p:nvSpPr>
              <p:cNvPr id="80" name="椭圆 79"/>
              <p:cNvSpPr/>
              <p:nvPr/>
            </p:nvSpPr>
            <p:spPr>
              <a:xfrm>
                <a:off x="1438082" y="4108361"/>
                <a:ext cx="768957" cy="76895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p:cNvSpPr txBox="1"/>
              <p:nvPr/>
            </p:nvSpPr>
            <p:spPr>
              <a:xfrm>
                <a:off x="1159298" y="5154317"/>
                <a:ext cx="1326524" cy="36933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互动</a:t>
                </a:r>
                <a:endParaRPr lang="en-US" altLang="zh-CN" dirty="0" smtClean="0">
                  <a:latin typeface="微软雅黑" panose="020B0503020204020204" pitchFamily="34" charset="-122"/>
                  <a:ea typeface="微软雅黑" panose="020B0503020204020204" pitchFamily="34" charset="-122"/>
                </a:endParaRPr>
              </a:p>
            </p:txBody>
          </p:sp>
          <p:sp>
            <p:nvSpPr>
              <p:cNvPr id="90" name="Oval 2"/>
              <p:cNvSpPr>
                <a:spLocks noChangeAspect="1"/>
              </p:cNvSpPr>
              <p:nvPr/>
            </p:nvSpPr>
            <p:spPr bwMode="auto">
              <a:xfrm>
                <a:off x="1549721" y="4212779"/>
                <a:ext cx="554072" cy="565473"/>
              </a:xfrm>
              <a:custGeom>
                <a:avLst/>
                <a:gdLst/>
                <a:ahLst/>
                <a:cxnLst/>
                <a:rect l="l" t="t" r="r" b="b"/>
                <a:pathLst>
                  <a:path w="6400801" h="6400800">
                    <a:moveTo>
                      <a:pt x="2938779" y="4069139"/>
                    </a:moveTo>
                    <a:cubicBezTo>
                      <a:pt x="2956231" y="4067140"/>
                      <a:pt x="2974014" y="4067638"/>
                      <a:pt x="2991556" y="4070755"/>
                    </a:cubicBezTo>
                    <a:cubicBezTo>
                      <a:pt x="3014946" y="4074909"/>
                      <a:pt x="3037908" y="4083720"/>
                      <a:pt x="3059084" y="4097472"/>
                    </a:cubicBezTo>
                    <a:cubicBezTo>
                      <a:pt x="3143792" y="4152481"/>
                      <a:pt x="3167866" y="4265744"/>
                      <a:pt x="3112857" y="4350451"/>
                    </a:cubicBezTo>
                    <a:lnTo>
                      <a:pt x="2988352" y="4542172"/>
                    </a:lnTo>
                    <a:cubicBezTo>
                      <a:pt x="2933343" y="4626878"/>
                      <a:pt x="2820081" y="4650954"/>
                      <a:pt x="2735373" y="4595945"/>
                    </a:cubicBezTo>
                    <a:cubicBezTo>
                      <a:pt x="2650665" y="4540935"/>
                      <a:pt x="2626590" y="4427672"/>
                      <a:pt x="2681600" y="4342965"/>
                    </a:cubicBezTo>
                    <a:lnTo>
                      <a:pt x="2806105" y="4151244"/>
                    </a:lnTo>
                    <a:cubicBezTo>
                      <a:pt x="2837048" y="4103596"/>
                      <a:pt x="2886422" y="4075134"/>
                      <a:pt x="2938779" y="4069139"/>
                    </a:cubicBezTo>
                    <a:close/>
                    <a:moveTo>
                      <a:pt x="5599195" y="3955694"/>
                    </a:moveTo>
                    <a:lnTo>
                      <a:pt x="6310324" y="3955694"/>
                    </a:lnTo>
                    <a:cubicBezTo>
                      <a:pt x="5971594" y="5358821"/>
                      <a:pt x="4707682" y="6400800"/>
                      <a:pt x="3200402" y="6400800"/>
                    </a:cubicBezTo>
                    <a:cubicBezTo>
                      <a:pt x="1795855" y="6400800"/>
                      <a:pt x="602631" y="5496018"/>
                      <a:pt x="174768" y="4236478"/>
                    </a:cubicBezTo>
                    <a:lnTo>
                      <a:pt x="911006" y="4236478"/>
                    </a:lnTo>
                    <a:cubicBezTo>
                      <a:pt x="1303909" y="5108844"/>
                      <a:pt x="2181368" y="5715000"/>
                      <a:pt x="3200402" y="5715000"/>
                    </a:cubicBezTo>
                    <a:cubicBezTo>
                      <a:pt x="4325971" y="5715000"/>
                      <a:pt x="5278816" y="4975478"/>
                      <a:pt x="5599195" y="3955694"/>
                    </a:cubicBezTo>
                    <a:close/>
                    <a:moveTo>
                      <a:pt x="1486918" y="3748003"/>
                    </a:moveTo>
                    <a:cubicBezTo>
                      <a:pt x="1504370" y="3746005"/>
                      <a:pt x="1522154" y="3746503"/>
                      <a:pt x="1539696" y="3749619"/>
                    </a:cubicBezTo>
                    <a:cubicBezTo>
                      <a:pt x="1563086" y="3753774"/>
                      <a:pt x="1586048" y="3762584"/>
                      <a:pt x="1607224" y="3776337"/>
                    </a:cubicBezTo>
                    <a:cubicBezTo>
                      <a:pt x="1691932" y="3831346"/>
                      <a:pt x="1716006" y="3944609"/>
                      <a:pt x="1660997" y="4029316"/>
                    </a:cubicBezTo>
                    <a:lnTo>
                      <a:pt x="1536492" y="4221036"/>
                    </a:lnTo>
                    <a:cubicBezTo>
                      <a:pt x="1481483" y="4305744"/>
                      <a:pt x="1368220" y="4329819"/>
                      <a:pt x="1283513" y="4274809"/>
                    </a:cubicBezTo>
                    <a:cubicBezTo>
                      <a:pt x="1198805" y="4219799"/>
                      <a:pt x="1174730" y="4106537"/>
                      <a:pt x="1229740" y="4021829"/>
                    </a:cubicBezTo>
                    <a:lnTo>
                      <a:pt x="1354245" y="3830109"/>
                    </a:lnTo>
                    <a:cubicBezTo>
                      <a:pt x="1385188" y="3782461"/>
                      <a:pt x="1434563" y="3753997"/>
                      <a:pt x="1486918" y="3748003"/>
                    </a:cubicBezTo>
                    <a:close/>
                    <a:moveTo>
                      <a:pt x="2583225" y="3741166"/>
                    </a:moveTo>
                    <a:cubicBezTo>
                      <a:pt x="2600677" y="3739167"/>
                      <a:pt x="2618461" y="3739666"/>
                      <a:pt x="2636003" y="3742783"/>
                    </a:cubicBezTo>
                    <a:cubicBezTo>
                      <a:pt x="2659393" y="3746937"/>
                      <a:pt x="2682355" y="3755747"/>
                      <a:pt x="2703532" y="3769499"/>
                    </a:cubicBezTo>
                    <a:cubicBezTo>
                      <a:pt x="2788239" y="3824509"/>
                      <a:pt x="2812314" y="3937772"/>
                      <a:pt x="2757304" y="4022479"/>
                    </a:cubicBezTo>
                    <a:lnTo>
                      <a:pt x="2458493" y="4482607"/>
                    </a:lnTo>
                    <a:cubicBezTo>
                      <a:pt x="2403484" y="4567315"/>
                      <a:pt x="2290221" y="4591390"/>
                      <a:pt x="2205514" y="4536380"/>
                    </a:cubicBezTo>
                    <a:cubicBezTo>
                      <a:pt x="2120806" y="4481370"/>
                      <a:pt x="2096732" y="4368108"/>
                      <a:pt x="2151741" y="4283400"/>
                    </a:cubicBezTo>
                    <a:lnTo>
                      <a:pt x="2450552" y="3823272"/>
                    </a:lnTo>
                    <a:cubicBezTo>
                      <a:pt x="2481495" y="3775625"/>
                      <a:pt x="2530870" y="3747161"/>
                      <a:pt x="2583225" y="3741166"/>
                    </a:cubicBezTo>
                    <a:close/>
                    <a:moveTo>
                      <a:pt x="2180840" y="3483954"/>
                    </a:moveTo>
                    <a:cubicBezTo>
                      <a:pt x="2198293" y="3481957"/>
                      <a:pt x="2216075" y="3482455"/>
                      <a:pt x="2233618" y="3485571"/>
                    </a:cubicBezTo>
                    <a:cubicBezTo>
                      <a:pt x="2257008" y="3489726"/>
                      <a:pt x="2279970" y="3498537"/>
                      <a:pt x="2301147" y="3512288"/>
                    </a:cubicBezTo>
                    <a:cubicBezTo>
                      <a:pt x="2385854" y="3567298"/>
                      <a:pt x="2409929" y="3680560"/>
                      <a:pt x="2354918" y="3765268"/>
                    </a:cubicBezTo>
                    <a:lnTo>
                      <a:pt x="1956504" y="4378773"/>
                    </a:lnTo>
                    <a:cubicBezTo>
                      <a:pt x="1901495" y="4463479"/>
                      <a:pt x="1788232" y="4487555"/>
                      <a:pt x="1703524" y="4432545"/>
                    </a:cubicBezTo>
                    <a:cubicBezTo>
                      <a:pt x="1618818" y="4377535"/>
                      <a:pt x="1594743" y="4264272"/>
                      <a:pt x="1649752" y="4179565"/>
                    </a:cubicBezTo>
                    <a:lnTo>
                      <a:pt x="2048167" y="3566060"/>
                    </a:lnTo>
                    <a:cubicBezTo>
                      <a:pt x="2079109" y="3518413"/>
                      <a:pt x="2128484" y="3489950"/>
                      <a:pt x="2180840" y="3483954"/>
                    </a:cubicBezTo>
                    <a:close/>
                    <a:moveTo>
                      <a:pt x="1956920" y="2161748"/>
                    </a:moveTo>
                    <a:cubicBezTo>
                      <a:pt x="1979525" y="2163726"/>
                      <a:pt x="2001374" y="2174326"/>
                      <a:pt x="2017112" y="2193079"/>
                    </a:cubicBezTo>
                    <a:cubicBezTo>
                      <a:pt x="2046159" y="2227697"/>
                      <a:pt x="2044230" y="2277999"/>
                      <a:pt x="2013153" y="2309251"/>
                    </a:cubicBezTo>
                    <a:lnTo>
                      <a:pt x="2014245" y="2310464"/>
                    </a:lnTo>
                    <a:lnTo>
                      <a:pt x="2008427" y="2315176"/>
                    </a:lnTo>
                    <a:cubicBezTo>
                      <a:pt x="2007986" y="2316444"/>
                      <a:pt x="2007094" y="2317222"/>
                      <a:pt x="2006184" y="2317986"/>
                    </a:cubicBezTo>
                    <a:lnTo>
                      <a:pt x="1806882" y="2485219"/>
                    </a:lnTo>
                    <a:cubicBezTo>
                      <a:pt x="1704191" y="2599553"/>
                      <a:pt x="1697282" y="2774681"/>
                      <a:pt x="1797185" y="2898050"/>
                    </a:cubicBezTo>
                    <a:cubicBezTo>
                      <a:pt x="1908420" y="3035413"/>
                      <a:pt x="2109946" y="3056594"/>
                      <a:pt x="2247309" y="2945360"/>
                    </a:cubicBezTo>
                    <a:lnTo>
                      <a:pt x="2338616" y="2871422"/>
                    </a:lnTo>
                    <a:lnTo>
                      <a:pt x="2338630" y="2871437"/>
                    </a:lnTo>
                    <a:lnTo>
                      <a:pt x="2338945" y="2871156"/>
                    </a:lnTo>
                    <a:lnTo>
                      <a:pt x="2602621" y="2657635"/>
                    </a:lnTo>
                    <a:cubicBezTo>
                      <a:pt x="2608606" y="2652788"/>
                      <a:pt x="2614369" y="2647772"/>
                      <a:pt x="2618891" y="2641505"/>
                    </a:cubicBezTo>
                    <a:cubicBezTo>
                      <a:pt x="2716015" y="2580063"/>
                      <a:pt x="2827312" y="2544504"/>
                      <a:pt x="2944280" y="2540144"/>
                    </a:cubicBezTo>
                    <a:cubicBezTo>
                      <a:pt x="2997945" y="2538144"/>
                      <a:pt x="3049962" y="2542817"/>
                      <a:pt x="3099337" y="2555009"/>
                    </a:cubicBezTo>
                    <a:cubicBezTo>
                      <a:pt x="3099582" y="2554669"/>
                      <a:pt x="3099830" y="2554330"/>
                      <a:pt x="3099955" y="2553895"/>
                    </a:cubicBezTo>
                    <a:lnTo>
                      <a:pt x="3507123" y="2641827"/>
                    </a:lnTo>
                    <a:lnTo>
                      <a:pt x="3840287" y="2720589"/>
                    </a:lnTo>
                    <a:lnTo>
                      <a:pt x="3839574" y="2722689"/>
                    </a:lnTo>
                    <a:cubicBezTo>
                      <a:pt x="3918505" y="2742806"/>
                      <a:pt x="3992686" y="2774673"/>
                      <a:pt x="4059647" y="2818014"/>
                    </a:cubicBezTo>
                    <a:lnTo>
                      <a:pt x="4436081" y="3181533"/>
                    </a:lnTo>
                    <a:lnTo>
                      <a:pt x="4492118" y="3242741"/>
                    </a:lnTo>
                    <a:cubicBezTo>
                      <a:pt x="4502616" y="3245767"/>
                      <a:pt x="4510658" y="3252516"/>
                      <a:pt x="4518205" y="3260063"/>
                    </a:cubicBezTo>
                    <a:lnTo>
                      <a:pt x="5035468" y="3777326"/>
                    </a:lnTo>
                    <a:cubicBezTo>
                      <a:pt x="5106887" y="3848745"/>
                      <a:pt x="5106887" y="3964538"/>
                      <a:pt x="5035467" y="4035957"/>
                    </a:cubicBezTo>
                    <a:cubicBezTo>
                      <a:pt x="4964049" y="4107377"/>
                      <a:pt x="4848256" y="4107377"/>
                      <a:pt x="4776836" y="4035958"/>
                    </a:cubicBezTo>
                    <a:lnTo>
                      <a:pt x="4355415" y="3614535"/>
                    </a:lnTo>
                    <a:lnTo>
                      <a:pt x="4354368" y="3615620"/>
                    </a:lnTo>
                    <a:cubicBezTo>
                      <a:pt x="4331787" y="3604156"/>
                      <a:pt x="4303602" y="3608170"/>
                      <a:pt x="4284681" y="3627089"/>
                    </a:cubicBezTo>
                    <a:cubicBezTo>
                      <a:pt x="4267674" y="3644096"/>
                      <a:pt x="4262713" y="3668585"/>
                      <a:pt x="4272546" y="3688883"/>
                    </a:cubicBezTo>
                    <a:cubicBezTo>
                      <a:pt x="4293541" y="3697118"/>
                      <a:pt x="4312939" y="3710026"/>
                      <a:pt x="4329850" y="3726936"/>
                    </a:cubicBezTo>
                    <a:lnTo>
                      <a:pt x="4847114" y="4244199"/>
                    </a:lnTo>
                    <a:cubicBezTo>
                      <a:pt x="4918533" y="4315619"/>
                      <a:pt x="4918535" y="4431412"/>
                      <a:pt x="4847114" y="4502830"/>
                    </a:cubicBezTo>
                    <a:cubicBezTo>
                      <a:pt x="4775693" y="4574249"/>
                      <a:pt x="4659901" y="4574249"/>
                      <a:pt x="4588482" y="4502831"/>
                    </a:cubicBezTo>
                    <a:lnTo>
                      <a:pt x="4071219" y="3985568"/>
                    </a:lnTo>
                    <a:lnTo>
                      <a:pt x="4041024" y="3940095"/>
                    </a:lnTo>
                    <a:lnTo>
                      <a:pt x="4040360" y="3940782"/>
                    </a:lnTo>
                    <a:cubicBezTo>
                      <a:pt x="4017254" y="3924832"/>
                      <a:pt x="3985516" y="3927706"/>
                      <a:pt x="3964843" y="3948379"/>
                    </a:cubicBezTo>
                    <a:cubicBezTo>
                      <a:pt x="3944472" y="3968751"/>
                      <a:pt x="3941381" y="3999857"/>
                      <a:pt x="3957437" y="4022240"/>
                    </a:cubicBezTo>
                    <a:lnTo>
                      <a:pt x="4411220" y="4476023"/>
                    </a:lnTo>
                    <a:cubicBezTo>
                      <a:pt x="4482639" y="4547442"/>
                      <a:pt x="4482640" y="4663235"/>
                      <a:pt x="4411220" y="4734654"/>
                    </a:cubicBezTo>
                    <a:cubicBezTo>
                      <a:pt x="4339801" y="4806074"/>
                      <a:pt x="4224009" y="4806074"/>
                      <a:pt x="4152588" y="4734654"/>
                    </a:cubicBezTo>
                    <a:lnTo>
                      <a:pt x="3693759" y="4275824"/>
                    </a:lnTo>
                    <a:cubicBezTo>
                      <a:pt x="3674507" y="4266207"/>
                      <a:pt x="3651523" y="4271480"/>
                      <a:pt x="3635327" y="4287674"/>
                    </a:cubicBezTo>
                    <a:cubicBezTo>
                      <a:pt x="3616352" y="4306648"/>
                      <a:pt x="3612370" y="4334938"/>
                      <a:pt x="3624934" y="4356886"/>
                    </a:cubicBezTo>
                    <a:cubicBezTo>
                      <a:pt x="3635049" y="4359778"/>
                      <a:pt x="3642739" y="4366280"/>
                      <a:pt x="3649973" y="4373515"/>
                    </a:cubicBezTo>
                    <a:lnTo>
                      <a:pt x="3908605" y="4632146"/>
                    </a:lnTo>
                    <a:cubicBezTo>
                      <a:pt x="3980025" y="4703566"/>
                      <a:pt x="3980024" y="4819358"/>
                      <a:pt x="3908605" y="4890778"/>
                    </a:cubicBezTo>
                    <a:cubicBezTo>
                      <a:pt x="3837186" y="4962196"/>
                      <a:pt x="3721393" y="4962197"/>
                      <a:pt x="3649973" y="4890777"/>
                    </a:cubicBezTo>
                    <a:lnTo>
                      <a:pt x="3391342" y="4632145"/>
                    </a:lnTo>
                    <a:lnTo>
                      <a:pt x="3383755" y="4620718"/>
                    </a:lnTo>
                    <a:lnTo>
                      <a:pt x="3380889" y="4623684"/>
                    </a:lnTo>
                    <a:lnTo>
                      <a:pt x="3174745" y="4424613"/>
                    </a:lnTo>
                    <a:lnTo>
                      <a:pt x="3205723" y="4376911"/>
                    </a:lnTo>
                    <a:cubicBezTo>
                      <a:pt x="3288238" y="4249850"/>
                      <a:pt x="3252126" y="4079956"/>
                      <a:pt x="3125065" y="3997443"/>
                    </a:cubicBezTo>
                    <a:cubicBezTo>
                      <a:pt x="3050998" y="3949342"/>
                      <a:pt x="2962377" y="3941552"/>
                      <a:pt x="2885364" y="3969651"/>
                    </a:cubicBezTo>
                    <a:cubicBezTo>
                      <a:pt x="2904562" y="3864147"/>
                      <a:pt x="2860444" y="3752656"/>
                      <a:pt x="2764879" y="3690594"/>
                    </a:cubicBezTo>
                    <a:cubicBezTo>
                      <a:pt x="2675680" y="3632668"/>
                      <a:pt x="2565374" y="3633204"/>
                      <a:pt x="2479613" y="3683683"/>
                    </a:cubicBezTo>
                    <a:cubicBezTo>
                      <a:pt x="2491746" y="3584340"/>
                      <a:pt x="2447375" y="3482413"/>
                      <a:pt x="2357597" y="3424112"/>
                    </a:cubicBezTo>
                    <a:cubicBezTo>
                      <a:pt x="2230536" y="3341596"/>
                      <a:pt x="2060642" y="3377708"/>
                      <a:pt x="1978127" y="3504770"/>
                    </a:cubicBezTo>
                    <a:lnTo>
                      <a:pt x="1773143" y="3820415"/>
                    </a:lnTo>
                    <a:cubicBezTo>
                      <a:pt x="1771585" y="3822815"/>
                      <a:pt x="1770069" y="3825230"/>
                      <a:pt x="1769218" y="3828038"/>
                    </a:cubicBezTo>
                    <a:cubicBezTo>
                      <a:pt x="1752743" y="3768112"/>
                      <a:pt x="1714307" y="3714419"/>
                      <a:pt x="1658027" y="3677872"/>
                    </a:cubicBezTo>
                    <a:cubicBezTo>
                      <a:pt x="1530967" y="3595356"/>
                      <a:pt x="1361072" y="3631468"/>
                      <a:pt x="1278558" y="3758529"/>
                    </a:cubicBezTo>
                    <a:lnTo>
                      <a:pt x="1214041" y="3857878"/>
                    </a:lnTo>
                    <a:cubicBezTo>
                      <a:pt x="1129847" y="4012173"/>
                      <a:pt x="965736" y="4115631"/>
                      <a:pt x="777460" y="4115631"/>
                    </a:cubicBezTo>
                    <a:lnTo>
                      <a:pt x="770030" y="4114882"/>
                    </a:lnTo>
                    <a:lnTo>
                      <a:pt x="133314" y="4114882"/>
                    </a:lnTo>
                    <a:cubicBezTo>
                      <a:pt x="46334" y="3825273"/>
                      <a:pt x="0" y="3518249"/>
                      <a:pt x="0" y="3200402"/>
                    </a:cubicBezTo>
                    <a:cubicBezTo>
                      <a:pt x="-1" y="2981216"/>
                      <a:pt x="22034" y="2767175"/>
                      <a:pt x="64130" y="2560401"/>
                    </a:cubicBezTo>
                    <a:lnTo>
                      <a:pt x="1002249" y="2560400"/>
                    </a:lnTo>
                    <a:lnTo>
                      <a:pt x="1891037" y="2183134"/>
                    </a:lnTo>
                    <a:lnTo>
                      <a:pt x="1892205" y="2182154"/>
                    </a:lnTo>
                    <a:cubicBezTo>
                      <a:pt x="1910959" y="2166416"/>
                      <a:pt x="1934318" y="2159770"/>
                      <a:pt x="1956920" y="2161748"/>
                    </a:cubicBezTo>
                    <a:close/>
                    <a:moveTo>
                      <a:pt x="3656858" y="1633115"/>
                    </a:moveTo>
                    <a:cubicBezTo>
                      <a:pt x="3684170" y="1634110"/>
                      <a:pt x="3710479" y="1635996"/>
                      <a:pt x="3735468" y="1640302"/>
                    </a:cubicBezTo>
                    <a:cubicBezTo>
                      <a:pt x="3736801" y="1640168"/>
                      <a:pt x="3738134" y="1640167"/>
                      <a:pt x="3739468" y="1640167"/>
                    </a:cubicBezTo>
                    <a:cubicBezTo>
                      <a:pt x="4305222" y="1640169"/>
                      <a:pt x="4816641" y="1846440"/>
                      <a:pt x="5181704" y="2180522"/>
                    </a:cubicBezTo>
                    <a:lnTo>
                      <a:pt x="5182750" y="2177646"/>
                    </a:lnTo>
                    <a:cubicBezTo>
                      <a:pt x="5259259" y="2244293"/>
                      <a:pt x="5359072" y="2283923"/>
                      <a:pt x="5468110" y="2284801"/>
                    </a:cubicBezTo>
                    <a:lnTo>
                      <a:pt x="5467703" y="2285921"/>
                    </a:lnTo>
                    <a:lnTo>
                      <a:pt x="6267485" y="2285921"/>
                    </a:lnTo>
                    <a:cubicBezTo>
                      <a:pt x="6354465" y="2575530"/>
                      <a:pt x="6400801" y="2882555"/>
                      <a:pt x="6400801" y="3200402"/>
                    </a:cubicBezTo>
                    <a:cubicBezTo>
                      <a:pt x="6400800" y="3419588"/>
                      <a:pt x="6378766" y="3633626"/>
                      <a:pt x="6336672" y="3840401"/>
                    </a:cubicBezTo>
                    <a:lnTo>
                      <a:pt x="5704421" y="3840400"/>
                    </a:lnTo>
                    <a:lnTo>
                      <a:pt x="5517569" y="3840400"/>
                    </a:lnTo>
                    <a:cubicBezTo>
                      <a:pt x="5516068" y="3840851"/>
                      <a:pt x="5514564" y="3840855"/>
                      <a:pt x="5513058" y="3840856"/>
                    </a:cubicBezTo>
                    <a:cubicBezTo>
                      <a:pt x="5346942" y="3840856"/>
                      <a:pt x="5196620" y="3773228"/>
                      <a:pt x="5088259" y="3663870"/>
                    </a:cubicBezTo>
                    <a:lnTo>
                      <a:pt x="5088088" y="3664207"/>
                    </a:lnTo>
                    <a:lnTo>
                      <a:pt x="4240840" y="2816960"/>
                    </a:lnTo>
                    <a:cubicBezTo>
                      <a:pt x="4240396" y="2817661"/>
                      <a:pt x="4239784" y="2818172"/>
                      <a:pt x="4239171" y="2818678"/>
                    </a:cubicBezTo>
                    <a:cubicBezTo>
                      <a:pt x="4135954" y="2720312"/>
                      <a:pt x="4008137" y="2648478"/>
                      <a:pt x="3866360" y="2610767"/>
                    </a:cubicBezTo>
                    <a:lnTo>
                      <a:pt x="3866992" y="2608888"/>
                    </a:lnTo>
                    <a:lnTo>
                      <a:pt x="3535264" y="2526178"/>
                    </a:lnTo>
                    <a:lnTo>
                      <a:pt x="3130135" y="2432647"/>
                    </a:lnTo>
                    <a:cubicBezTo>
                      <a:pt x="3130024" y="2433039"/>
                      <a:pt x="3129793" y="2433339"/>
                      <a:pt x="3129562" y="2433637"/>
                    </a:cubicBezTo>
                    <a:cubicBezTo>
                      <a:pt x="3080383" y="2420910"/>
                      <a:pt x="3028848" y="2414912"/>
                      <a:pt x="2975908" y="2414912"/>
                    </a:cubicBezTo>
                    <a:cubicBezTo>
                      <a:pt x="2811943" y="2414912"/>
                      <a:pt x="2661415" y="2472455"/>
                      <a:pt x="2545396" y="2570876"/>
                    </a:cubicBezTo>
                    <a:lnTo>
                      <a:pt x="2543573" y="2569717"/>
                    </a:lnTo>
                    <a:lnTo>
                      <a:pt x="2193720" y="2853022"/>
                    </a:lnTo>
                    <a:cubicBezTo>
                      <a:pt x="2105416" y="2924529"/>
                      <a:pt x="1975860" y="2910914"/>
                      <a:pt x="1904353" y="2822609"/>
                    </a:cubicBezTo>
                    <a:cubicBezTo>
                      <a:pt x="1832844" y="2734303"/>
                      <a:pt x="1846461" y="2604750"/>
                      <a:pt x="1934767" y="2533243"/>
                    </a:cubicBezTo>
                    <a:lnTo>
                      <a:pt x="2350832" y="2196320"/>
                    </a:lnTo>
                    <a:lnTo>
                      <a:pt x="2704088" y="1899903"/>
                    </a:lnTo>
                    <a:cubicBezTo>
                      <a:pt x="2709938" y="1893802"/>
                      <a:pt x="2716509" y="1888323"/>
                      <a:pt x="2723713" y="1883435"/>
                    </a:cubicBezTo>
                    <a:lnTo>
                      <a:pt x="2732397" y="1876148"/>
                    </a:lnTo>
                    <a:lnTo>
                      <a:pt x="2741152" y="1870710"/>
                    </a:lnTo>
                    <a:cubicBezTo>
                      <a:pt x="2794071" y="1830023"/>
                      <a:pt x="2859630" y="1794650"/>
                      <a:pt x="2933347" y="1767819"/>
                    </a:cubicBezTo>
                    <a:lnTo>
                      <a:pt x="3001298" y="1748265"/>
                    </a:lnTo>
                    <a:cubicBezTo>
                      <a:pt x="3071697" y="1720366"/>
                      <a:pt x="3148660" y="1697120"/>
                      <a:pt x="3229866" y="1678372"/>
                    </a:cubicBezTo>
                    <a:cubicBezTo>
                      <a:pt x="3383705" y="1642856"/>
                      <a:pt x="3530928" y="1628523"/>
                      <a:pt x="3656858" y="1633115"/>
                    </a:cubicBezTo>
                    <a:close/>
                    <a:moveTo>
                      <a:pt x="3200402" y="0"/>
                    </a:moveTo>
                    <a:cubicBezTo>
                      <a:pt x="4604889" y="0"/>
                      <a:pt x="5798071" y="904705"/>
                      <a:pt x="6225978" y="2164162"/>
                    </a:cubicBezTo>
                    <a:lnTo>
                      <a:pt x="5489721" y="2164162"/>
                    </a:lnTo>
                    <a:cubicBezTo>
                      <a:pt x="5096787" y="1291881"/>
                      <a:pt x="4219373" y="685800"/>
                      <a:pt x="3200402" y="685800"/>
                    </a:cubicBezTo>
                    <a:cubicBezTo>
                      <a:pt x="2074893" y="685800"/>
                      <a:pt x="1122090" y="1425244"/>
                      <a:pt x="801668" y="2444946"/>
                    </a:cubicBezTo>
                    <a:lnTo>
                      <a:pt x="90517" y="2444946"/>
                    </a:lnTo>
                    <a:cubicBezTo>
                      <a:pt x="429306" y="1041901"/>
                      <a:pt x="1693180" y="0"/>
                      <a:pt x="3200402" y="0"/>
                    </a:cubicBezTo>
                    <a:close/>
                  </a:path>
                </a:pathLst>
              </a:custGeom>
              <a:solidFill>
                <a:srgbClr val="FFFFFF"/>
              </a:solidFill>
              <a:ln w="952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algn="ctr" defTabSz="931939" fontAlgn="base">
                  <a:lnSpc>
                    <a:spcPct val="90000"/>
                  </a:lnSpc>
                  <a:spcBef>
                    <a:spcPct val="0"/>
                  </a:spcBef>
                  <a:spcAft>
                    <a:spcPct val="0"/>
                  </a:spcAft>
                  <a:defRPr/>
                </a:pPr>
                <a:endParaRPr lang="en-US" sz="2200" kern="0" dirty="0">
                  <a:gradFill>
                    <a:gsLst>
                      <a:gs pos="0">
                        <a:srgbClr val="FFFFFF"/>
                      </a:gs>
                      <a:gs pos="100000">
                        <a:srgbClr val="FFFFFF"/>
                      </a:gs>
                    </a:gsLst>
                    <a:lin ang="5400000" scaled="0"/>
                  </a:gradFill>
                </a:endParaRPr>
              </a:p>
            </p:txBody>
          </p:sp>
        </p:grpSp>
        <p:grpSp>
          <p:nvGrpSpPr>
            <p:cNvPr id="124" name="组合 123"/>
            <p:cNvGrpSpPr/>
            <p:nvPr/>
          </p:nvGrpSpPr>
          <p:grpSpPr>
            <a:xfrm>
              <a:off x="2374184" y="4108361"/>
              <a:ext cx="1326524" cy="1415288"/>
              <a:chOff x="2374184" y="4108361"/>
              <a:chExt cx="1326524" cy="1415288"/>
            </a:xfrm>
          </p:grpSpPr>
          <p:sp>
            <p:nvSpPr>
              <p:cNvPr id="86" name="椭圆 85"/>
              <p:cNvSpPr/>
              <p:nvPr/>
            </p:nvSpPr>
            <p:spPr>
              <a:xfrm>
                <a:off x="2652969" y="4108361"/>
                <a:ext cx="768957" cy="76895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2374184" y="5154317"/>
                <a:ext cx="1326524" cy="36933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分类</a:t>
                </a:r>
                <a:endParaRPr lang="zh-CN" altLang="en-US" dirty="0">
                  <a:latin typeface="微软雅黑" panose="020B0503020204020204" pitchFamily="34" charset="-122"/>
                  <a:ea typeface="微软雅黑" panose="020B0503020204020204" pitchFamily="34" charset="-122"/>
                </a:endParaRPr>
              </a:p>
            </p:txBody>
          </p:sp>
          <p:grpSp>
            <p:nvGrpSpPr>
              <p:cNvPr id="96" name="组合 95"/>
              <p:cNvGrpSpPr/>
              <p:nvPr/>
            </p:nvGrpSpPr>
            <p:grpSpPr>
              <a:xfrm>
                <a:off x="2822822" y="4212779"/>
                <a:ext cx="397456" cy="508484"/>
                <a:chOff x="5215944" y="1986128"/>
                <a:chExt cx="734094" cy="939160"/>
              </a:xfrm>
            </p:grpSpPr>
            <p:sp>
              <p:nvSpPr>
                <p:cNvPr id="92" name="矩形 91"/>
                <p:cNvSpPr/>
                <p:nvPr/>
              </p:nvSpPr>
              <p:spPr>
                <a:xfrm>
                  <a:off x="5215944" y="2240924"/>
                  <a:ext cx="244698" cy="684363"/>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5460642" y="1986128"/>
                  <a:ext cx="244698" cy="93916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矩形 94"/>
                <p:cNvSpPr/>
                <p:nvPr/>
              </p:nvSpPr>
              <p:spPr>
                <a:xfrm>
                  <a:off x="5705340" y="2105350"/>
                  <a:ext cx="244698" cy="819938"/>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97" name="Rectangle 107548"/>
            <p:cNvSpPr/>
            <p:nvPr/>
          </p:nvSpPr>
          <p:spPr bwMode="auto">
            <a:xfrm rot="755747">
              <a:off x="3972322" y="4193951"/>
              <a:ext cx="551508" cy="597775"/>
            </a:xfrm>
            <a:custGeom>
              <a:avLst/>
              <a:gdLst/>
              <a:ahLst/>
              <a:cxnLst/>
              <a:rect l="l" t="t" r="r" b="b"/>
              <a:pathLst>
                <a:path w="8212826" h="8901817">
                  <a:moveTo>
                    <a:pt x="4497681" y="7201125"/>
                  </a:moveTo>
                  <a:lnTo>
                    <a:pt x="4497681" y="8491711"/>
                  </a:lnTo>
                  <a:lnTo>
                    <a:pt x="5081600" y="7571751"/>
                  </a:lnTo>
                  <a:close/>
                  <a:moveTo>
                    <a:pt x="5836176" y="6890495"/>
                  </a:moveTo>
                  <a:lnTo>
                    <a:pt x="5457014" y="7487862"/>
                  </a:lnTo>
                  <a:lnTo>
                    <a:pt x="6398161" y="8085230"/>
                  </a:lnTo>
                  <a:close/>
                  <a:moveTo>
                    <a:pt x="4895788" y="5994363"/>
                  </a:moveTo>
                  <a:lnTo>
                    <a:pt x="4497681" y="6621578"/>
                  </a:lnTo>
                  <a:lnTo>
                    <a:pt x="4497681" y="6902697"/>
                  </a:lnTo>
                  <a:lnTo>
                    <a:pt x="5198089" y="7347261"/>
                  </a:lnTo>
                  <a:lnTo>
                    <a:pt x="5687980" y="6575442"/>
                  </a:lnTo>
                  <a:lnTo>
                    <a:pt x="5635501" y="6463876"/>
                  </a:lnTo>
                  <a:close/>
                  <a:moveTo>
                    <a:pt x="4497681" y="5715678"/>
                  </a:moveTo>
                  <a:lnTo>
                    <a:pt x="4497681" y="6151406"/>
                  </a:lnTo>
                  <a:lnTo>
                    <a:pt x="4694824" y="5840809"/>
                  </a:lnTo>
                  <a:close/>
                  <a:moveTo>
                    <a:pt x="5203902" y="5546330"/>
                  </a:moveTo>
                  <a:lnTo>
                    <a:pt x="5070235" y="5756921"/>
                  </a:lnTo>
                  <a:lnTo>
                    <a:pt x="5402019" y="5967512"/>
                  </a:lnTo>
                  <a:close/>
                  <a:moveTo>
                    <a:pt x="5193775" y="4574281"/>
                  </a:moveTo>
                  <a:lnTo>
                    <a:pt x="6931089" y="8267670"/>
                  </a:lnTo>
                  <a:lnTo>
                    <a:pt x="6343807" y="8398898"/>
                  </a:lnTo>
                  <a:lnTo>
                    <a:pt x="5282566" y="7725304"/>
                  </a:lnTo>
                  <a:lnTo>
                    <a:pt x="4608974" y="8786545"/>
                  </a:lnTo>
                  <a:lnTo>
                    <a:pt x="4093096" y="8901817"/>
                  </a:lnTo>
                  <a:lnTo>
                    <a:pt x="4093096" y="4820228"/>
                  </a:lnTo>
                  <a:lnTo>
                    <a:pt x="4497681" y="4820228"/>
                  </a:lnTo>
                  <a:lnTo>
                    <a:pt x="4497681" y="5417250"/>
                  </a:lnTo>
                  <a:lnTo>
                    <a:pt x="4811312" y="5616319"/>
                  </a:lnTo>
                  <a:lnTo>
                    <a:pt x="5055706" y="5231277"/>
                  </a:lnTo>
                  <a:lnTo>
                    <a:pt x="4827670" y="4746491"/>
                  </a:lnTo>
                  <a:close/>
                  <a:moveTo>
                    <a:pt x="5064" y="5190605"/>
                  </a:moveTo>
                  <a:lnTo>
                    <a:pt x="696552" y="5276114"/>
                  </a:lnTo>
                  <a:cubicBezTo>
                    <a:pt x="673849" y="5830665"/>
                    <a:pt x="905790" y="6387729"/>
                    <a:pt x="1329298" y="6795803"/>
                  </a:cubicBezTo>
                  <a:cubicBezTo>
                    <a:pt x="1742308" y="7193763"/>
                    <a:pt x="2296214" y="7410173"/>
                    <a:pt x="2847106" y="7388810"/>
                  </a:cubicBezTo>
                  <a:lnTo>
                    <a:pt x="2935322" y="8080183"/>
                  </a:lnTo>
                  <a:cubicBezTo>
                    <a:pt x="2171520" y="8127883"/>
                    <a:pt x="1404010" y="7838139"/>
                    <a:pt x="838426" y="7288578"/>
                  </a:cubicBezTo>
                  <a:cubicBezTo>
                    <a:pt x="262300" y="6728776"/>
                    <a:pt x="-43753" y="5958291"/>
                    <a:pt x="5064" y="5190605"/>
                  </a:cubicBezTo>
                  <a:close/>
                  <a:moveTo>
                    <a:pt x="2315372" y="4553207"/>
                  </a:moveTo>
                  <a:lnTo>
                    <a:pt x="2576079" y="4585445"/>
                  </a:lnTo>
                  <a:cubicBezTo>
                    <a:pt x="2567519" y="4794524"/>
                    <a:pt x="2654967" y="5004551"/>
                    <a:pt x="2814640" y="5158404"/>
                  </a:cubicBezTo>
                  <a:cubicBezTo>
                    <a:pt x="2970355" y="5308445"/>
                    <a:pt x="3179191" y="5390036"/>
                    <a:pt x="3386890" y="5381982"/>
                  </a:cubicBezTo>
                  <a:lnTo>
                    <a:pt x="3420150" y="5642648"/>
                  </a:lnTo>
                  <a:cubicBezTo>
                    <a:pt x="3132179" y="5660631"/>
                    <a:pt x="2842809" y="5551391"/>
                    <a:pt x="2629569" y="5344193"/>
                  </a:cubicBezTo>
                  <a:cubicBezTo>
                    <a:pt x="2412356" y="5133135"/>
                    <a:pt x="2296967" y="4842643"/>
                    <a:pt x="2315372" y="4553207"/>
                  </a:cubicBezTo>
                  <a:close/>
                  <a:moveTo>
                    <a:pt x="1314524" y="4639948"/>
                  </a:moveTo>
                  <a:lnTo>
                    <a:pt x="1800223" y="4700010"/>
                  </a:lnTo>
                  <a:cubicBezTo>
                    <a:pt x="1784276" y="5089524"/>
                    <a:pt x="1947192" y="5480804"/>
                    <a:pt x="2244663" y="5767434"/>
                  </a:cubicBezTo>
                  <a:cubicBezTo>
                    <a:pt x="2534761" y="6046959"/>
                    <a:pt x="2923822" y="6198966"/>
                    <a:pt x="3310767" y="6183961"/>
                  </a:cubicBezTo>
                  <a:lnTo>
                    <a:pt x="3372729" y="6669578"/>
                  </a:lnTo>
                  <a:cubicBezTo>
                    <a:pt x="2836237" y="6703081"/>
                    <a:pt x="2297141" y="6499566"/>
                    <a:pt x="1899876" y="6113557"/>
                  </a:cubicBezTo>
                  <a:cubicBezTo>
                    <a:pt x="1495207" y="5720353"/>
                    <a:pt x="1280237" y="5179167"/>
                    <a:pt x="1314524" y="4639948"/>
                  </a:cubicBezTo>
                  <a:close/>
                  <a:moveTo>
                    <a:pt x="4245423" y="3138341"/>
                  </a:moveTo>
                  <a:cubicBezTo>
                    <a:pt x="4678825" y="3041496"/>
                    <a:pt x="5108673" y="3314331"/>
                    <a:pt x="5205517" y="3747734"/>
                  </a:cubicBezTo>
                  <a:cubicBezTo>
                    <a:pt x="5302360" y="4181136"/>
                    <a:pt x="5029526" y="4610985"/>
                    <a:pt x="4596124" y="4707827"/>
                  </a:cubicBezTo>
                  <a:cubicBezTo>
                    <a:pt x="4162721" y="4804671"/>
                    <a:pt x="3732873" y="4531836"/>
                    <a:pt x="3636029" y="4098434"/>
                  </a:cubicBezTo>
                  <a:cubicBezTo>
                    <a:pt x="3539186" y="3665032"/>
                    <a:pt x="3812021" y="3235183"/>
                    <a:pt x="4245423" y="3138341"/>
                  </a:cubicBezTo>
                  <a:close/>
                  <a:moveTo>
                    <a:pt x="4646799" y="2381722"/>
                  </a:moveTo>
                  <a:cubicBezTo>
                    <a:pt x="4933740" y="2339564"/>
                    <a:pt x="5232740" y="2430660"/>
                    <a:pt x="5460957" y="2629771"/>
                  </a:cubicBezTo>
                  <a:cubicBezTo>
                    <a:pt x="5684997" y="2825239"/>
                    <a:pt x="5817677" y="3104639"/>
                    <a:pt x="5823449" y="3393113"/>
                  </a:cubicBezTo>
                  <a:lnTo>
                    <a:pt x="5560931" y="3381413"/>
                  </a:lnTo>
                  <a:cubicBezTo>
                    <a:pt x="5551868" y="3173757"/>
                    <a:pt x="5453371" y="2972341"/>
                    <a:pt x="5291025" y="2829500"/>
                  </a:cubicBezTo>
                  <a:cubicBezTo>
                    <a:pt x="5124555" y="2683029"/>
                    <a:pt x="4908046" y="2613158"/>
                    <a:pt x="4700380" y="2638892"/>
                  </a:cubicBezTo>
                  <a:close/>
                  <a:moveTo>
                    <a:pt x="4650897" y="1377131"/>
                  </a:moveTo>
                  <a:cubicBezTo>
                    <a:pt x="5185468" y="1298593"/>
                    <a:pt x="5742506" y="1468305"/>
                    <a:pt x="6167673" y="1839250"/>
                  </a:cubicBezTo>
                  <a:cubicBezTo>
                    <a:pt x="6585061" y="2203406"/>
                    <a:pt x="6832243" y="2723929"/>
                    <a:pt x="6842996" y="3261358"/>
                  </a:cubicBezTo>
                  <a:lnTo>
                    <a:pt x="6353927" y="3239563"/>
                  </a:lnTo>
                  <a:cubicBezTo>
                    <a:pt x="6337043" y="2852696"/>
                    <a:pt x="6153539" y="2477460"/>
                    <a:pt x="5851092" y="2211346"/>
                  </a:cubicBezTo>
                  <a:cubicBezTo>
                    <a:pt x="5540958" y="1938467"/>
                    <a:pt x="5137601" y="1808299"/>
                    <a:pt x="4750719" y="1856241"/>
                  </a:cubicBezTo>
                  <a:close/>
                  <a:moveTo>
                    <a:pt x="5091943" y="26803"/>
                  </a:moveTo>
                  <a:cubicBezTo>
                    <a:pt x="5853010" y="-85015"/>
                    <a:pt x="6646064" y="156605"/>
                    <a:pt x="7251373" y="684716"/>
                  </a:cubicBezTo>
                  <a:cubicBezTo>
                    <a:pt x="7845607" y="1203164"/>
                    <a:pt x="8197519" y="1944231"/>
                    <a:pt x="8212826" y="2709368"/>
                  </a:cubicBezTo>
                  <a:lnTo>
                    <a:pt x="7516540" y="2678338"/>
                  </a:lnTo>
                  <a:cubicBezTo>
                    <a:pt x="7492502" y="2127556"/>
                    <a:pt x="7231249" y="1593336"/>
                    <a:pt x="6800657" y="1214470"/>
                  </a:cubicBezTo>
                  <a:cubicBezTo>
                    <a:pt x="6359121" y="825975"/>
                    <a:pt x="5784862" y="640655"/>
                    <a:pt x="5234059" y="708911"/>
                  </a:cubicBezTo>
                  <a:close/>
                </a:path>
              </a:pathLst>
            </a:custGeom>
            <a:solidFill>
              <a:schemeClr val="bg1"/>
            </a:solidFill>
            <a:ln w="1079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3880">
                <a:defRPr/>
              </a:pPr>
              <a:endParaRPr lang="en-US" kern="0" dirty="0" err="1">
                <a:solidFill>
                  <a:srgbClr val="FFFFFF"/>
                </a:solidFill>
              </a:endParaRPr>
            </a:p>
          </p:txBody>
        </p:sp>
        <p:cxnSp>
          <p:nvCxnSpPr>
            <p:cNvPr id="103" name="直接连接符 102"/>
            <p:cNvCxnSpPr>
              <a:stCxn id="80" idx="0"/>
            </p:cNvCxnSpPr>
            <p:nvPr/>
          </p:nvCxnSpPr>
          <p:spPr>
            <a:xfrm flipH="1" flipV="1">
              <a:off x="1822560" y="3671455"/>
              <a:ext cx="1" cy="436906"/>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flipV="1">
              <a:off x="3040272" y="3671455"/>
              <a:ext cx="1" cy="436906"/>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H="1" flipV="1">
              <a:off x="4257984" y="3671455"/>
              <a:ext cx="1" cy="436906"/>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320269" y="2711404"/>
              <a:ext cx="1439446" cy="488881"/>
              <a:chOff x="2320269" y="2711404"/>
              <a:chExt cx="1439446" cy="488881"/>
            </a:xfrm>
          </p:grpSpPr>
          <p:sp>
            <p:nvSpPr>
              <p:cNvPr id="112" name="任意多边形 111"/>
              <p:cNvSpPr/>
              <p:nvPr/>
            </p:nvSpPr>
            <p:spPr>
              <a:xfrm>
                <a:off x="2320269" y="2738131"/>
                <a:ext cx="1439446" cy="462154"/>
              </a:xfrm>
              <a:custGeom>
                <a:avLst/>
                <a:gdLst>
                  <a:gd name="connsiteX0" fmla="*/ 0 w 1439446"/>
                  <a:gd name="connsiteY0" fmla="*/ 0 h 462154"/>
                  <a:gd name="connsiteX1" fmla="*/ 1439446 w 1439446"/>
                  <a:gd name="connsiteY1" fmla="*/ 0 h 462154"/>
                  <a:gd name="connsiteX2" fmla="*/ 1378805 w 1439446"/>
                  <a:gd name="connsiteY2" fmla="*/ 111723 h 462154"/>
                  <a:gd name="connsiteX3" fmla="*/ 719723 w 1439446"/>
                  <a:gd name="connsiteY3" fmla="*/ 462154 h 462154"/>
                  <a:gd name="connsiteX4" fmla="*/ 60642 w 1439446"/>
                  <a:gd name="connsiteY4" fmla="*/ 111723 h 462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446" h="462154">
                    <a:moveTo>
                      <a:pt x="0" y="0"/>
                    </a:moveTo>
                    <a:lnTo>
                      <a:pt x="1439446" y="0"/>
                    </a:lnTo>
                    <a:lnTo>
                      <a:pt x="1378805" y="111723"/>
                    </a:lnTo>
                    <a:cubicBezTo>
                      <a:pt x="1235969" y="323148"/>
                      <a:pt x="994080" y="462154"/>
                      <a:pt x="719723" y="462154"/>
                    </a:cubicBezTo>
                    <a:cubicBezTo>
                      <a:pt x="445367" y="462154"/>
                      <a:pt x="203477" y="323148"/>
                      <a:pt x="60642" y="111723"/>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0" name="文本框 99"/>
              <p:cNvSpPr txBox="1"/>
              <p:nvPr/>
            </p:nvSpPr>
            <p:spPr>
              <a:xfrm>
                <a:off x="2530835" y="2711404"/>
                <a:ext cx="981427" cy="461665"/>
              </a:xfrm>
              <a:prstGeom prst="rect">
                <a:avLst/>
              </a:prstGeom>
              <a:noFill/>
            </p:spPr>
            <p:txBody>
              <a:bodyPr wrap="square" rtlCol="0">
                <a:spAutoFit/>
              </a:bodyPr>
              <a:lstStyle/>
              <a:p>
                <a:pPr algn="ctr"/>
                <a:r>
                  <a:rPr lang="zh-CN" altLang="en-US" sz="2400" b="1" dirty="0">
                    <a:solidFill>
                      <a:srgbClr val="7F7F7F"/>
                    </a:solidFill>
                    <a:latin typeface="微软雅黑" panose="020B0503020204020204" pitchFamily="34" charset="-122"/>
                    <a:ea typeface="微软雅黑" panose="020B0503020204020204" pitchFamily="34" charset="-122"/>
                  </a:rPr>
                  <a:t>粉丝</a:t>
                </a:r>
              </a:p>
            </p:txBody>
          </p:sp>
        </p:grpSp>
        <p:cxnSp>
          <p:nvCxnSpPr>
            <p:cNvPr id="118" name="直接连接符 117"/>
            <p:cNvCxnSpPr/>
            <p:nvPr/>
          </p:nvCxnSpPr>
          <p:spPr>
            <a:xfrm>
              <a:off x="1822560" y="3671455"/>
              <a:ext cx="2435424" cy="0"/>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H="1" flipV="1">
              <a:off x="3040272" y="3224585"/>
              <a:ext cx="1" cy="436906"/>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grpSp>
      <p:grpSp>
        <p:nvGrpSpPr>
          <p:cNvPr id="128" name="组合 127"/>
          <p:cNvGrpSpPr/>
          <p:nvPr/>
        </p:nvGrpSpPr>
        <p:grpSpPr>
          <a:xfrm>
            <a:off x="6671109" y="1610633"/>
            <a:ext cx="4971182" cy="3913016"/>
            <a:chOff x="6671109" y="1610633"/>
            <a:chExt cx="4971182" cy="3913016"/>
          </a:xfrm>
        </p:grpSpPr>
        <p:grpSp>
          <p:nvGrpSpPr>
            <p:cNvPr id="99" name="组合 98"/>
            <p:cNvGrpSpPr/>
            <p:nvPr/>
          </p:nvGrpSpPr>
          <p:grpSpPr>
            <a:xfrm>
              <a:off x="6671109" y="4100429"/>
              <a:ext cx="4971182" cy="1423220"/>
              <a:chOff x="6170430" y="4100429"/>
              <a:chExt cx="4971182" cy="1423220"/>
            </a:xfrm>
          </p:grpSpPr>
          <p:grpSp>
            <p:nvGrpSpPr>
              <p:cNvPr id="75" name="组合 74"/>
              <p:cNvGrpSpPr/>
              <p:nvPr/>
            </p:nvGrpSpPr>
            <p:grpSpPr>
              <a:xfrm>
                <a:off x="6170430" y="4108361"/>
                <a:ext cx="1326524" cy="1415288"/>
                <a:chOff x="6170430" y="4108361"/>
                <a:chExt cx="1326524" cy="1415288"/>
              </a:xfrm>
            </p:grpSpPr>
            <p:grpSp>
              <p:nvGrpSpPr>
                <p:cNvPr id="35" name="组合 34"/>
                <p:cNvGrpSpPr/>
                <p:nvPr/>
              </p:nvGrpSpPr>
              <p:grpSpPr>
                <a:xfrm>
                  <a:off x="6449214" y="4108361"/>
                  <a:ext cx="768957" cy="768957"/>
                  <a:chOff x="1328411" y="4108361"/>
                  <a:chExt cx="768957" cy="768957"/>
                </a:xfrm>
              </p:grpSpPr>
              <p:sp>
                <p:nvSpPr>
                  <p:cNvPr id="26" name="椭圆 25"/>
                  <p:cNvSpPr/>
                  <p:nvPr/>
                </p:nvSpPr>
                <p:spPr>
                  <a:xfrm>
                    <a:off x="1328411" y="4108361"/>
                    <a:ext cx="768957" cy="76895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14"/>
                  <p:cNvSpPr>
                    <a:spLocks noEditPoints="1"/>
                  </p:cNvSpPr>
                  <p:nvPr/>
                </p:nvSpPr>
                <p:spPr bwMode="black">
                  <a:xfrm>
                    <a:off x="1494692" y="4225594"/>
                    <a:ext cx="437011" cy="535944"/>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275" tIns="41138" rIns="82275" bIns="41138"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1600" dirty="0"/>
                  </a:p>
                </p:txBody>
              </p:sp>
            </p:grpSp>
            <p:sp>
              <p:nvSpPr>
                <p:cNvPr id="55" name="文本框 54"/>
                <p:cNvSpPr txBox="1"/>
                <p:nvPr/>
              </p:nvSpPr>
              <p:spPr>
                <a:xfrm>
                  <a:off x="6170430" y="4877318"/>
                  <a:ext cx="1326524" cy="646331"/>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定调性</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资讯</a:t>
                  </a:r>
                  <a:endParaRPr lang="zh-CN" altLang="en-US" dirty="0">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8600202" y="4108361"/>
                <a:ext cx="1326524" cy="1415288"/>
                <a:chOff x="8600202" y="4108361"/>
                <a:chExt cx="1326524" cy="1415288"/>
              </a:xfrm>
            </p:grpSpPr>
            <p:sp>
              <p:nvSpPr>
                <p:cNvPr id="41" name="椭圆 40"/>
                <p:cNvSpPr/>
                <p:nvPr/>
              </p:nvSpPr>
              <p:spPr>
                <a:xfrm>
                  <a:off x="8878988" y="4108361"/>
                  <a:ext cx="768957" cy="76895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chemeClr val="bg1"/>
                      </a:solidFill>
                      <a:latin typeface="微软雅黑" panose="020B0503020204020204" pitchFamily="34" charset="-122"/>
                      <a:ea typeface="微软雅黑" panose="020B0503020204020204" pitchFamily="34" charset="-122"/>
                    </a:rPr>
                    <a:t>折</a:t>
                  </a:r>
                </a:p>
              </p:txBody>
            </p:sp>
            <p:sp>
              <p:nvSpPr>
                <p:cNvPr id="57" name="文本框 56"/>
                <p:cNvSpPr txBox="1"/>
                <p:nvPr/>
              </p:nvSpPr>
              <p:spPr>
                <a:xfrm>
                  <a:off x="8600202" y="4877318"/>
                  <a:ext cx="1326524" cy="646331"/>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促销类</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活动</a:t>
                  </a:r>
                  <a:endParaRPr lang="zh-CN" altLang="en-US" dirty="0">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7385316" y="4100429"/>
                <a:ext cx="1326524" cy="1423220"/>
                <a:chOff x="7385316" y="4100429"/>
                <a:chExt cx="1326524" cy="1423220"/>
              </a:xfrm>
            </p:grpSpPr>
            <p:sp>
              <p:nvSpPr>
                <p:cNvPr id="38" name="椭圆 37"/>
                <p:cNvSpPr/>
                <p:nvPr/>
              </p:nvSpPr>
              <p:spPr>
                <a:xfrm>
                  <a:off x="7664101" y="4108361"/>
                  <a:ext cx="768957" cy="76895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7385316" y="4877318"/>
                  <a:ext cx="1326524" cy="646331"/>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基本</a:t>
                  </a:r>
                  <a:r>
                    <a:rPr lang="zh-CN" altLang="en-US" dirty="0" smtClean="0">
                      <a:latin typeface="微软雅黑" panose="020B0503020204020204" pitchFamily="34" charset="-122"/>
                      <a:ea typeface="微软雅黑" panose="020B0503020204020204" pitchFamily="34" charset="-122"/>
                    </a:rPr>
                    <a:t>面</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商业</a:t>
                  </a:r>
                  <a:endParaRPr lang="zh-CN" altLang="en-US" dirty="0">
                    <a:latin typeface="微软雅黑" panose="020B0503020204020204" pitchFamily="34" charset="-122"/>
                    <a:ea typeface="微软雅黑" panose="020B0503020204020204" pitchFamily="34" charset="-122"/>
                  </a:endParaRPr>
                </a:p>
              </p:txBody>
            </p:sp>
            <p:pic>
              <p:nvPicPr>
                <p:cNvPr id="59" name="Picture 9" descr="\\MAGNUM\Projects\Microsoft\Cloud Power FY12\Design\Icons\PNGs\Branch.png"/>
                <p:cNvPicPr>
                  <a:picLocks noChangeAspect="1" noChangeArrowheads="1"/>
                </p:cNvPicPr>
                <p:nvPr/>
              </p:nvPicPr>
              <p:blipFill>
                <a:blip r:embed="rId3" cstate="print">
                  <a:lum bright="100000"/>
                </a:blip>
                <a:srcRect/>
                <a:stretch>
                  <a:fillRect/>
                </a:stretch>
              </p:blipFill>
              <p:spPr bwMode="auto">
                <a:xfrm>
                  <a:off x="7655581" y="4100429"/>
                  <a:ext cx="785993" cy="785993"/>
                </a:xfrm>
                <a:prstGeom prst="rect">
                  <a:avLst/>
                </a:prstGeom>
                <a:noFill/>
              </p:spPr>
            </p:pic>
          </p:grpSp>
          <p:grpSp>
            <p:nvGrpSpPr>
              <p:cNvPr id="98" name="组合 97"/>
              <p:cNvGrpSpPr/>
              <p:nvPr/>
            </p:nvGrpSpPr>
            <p:grpSpPr>
              <a:xfrm>
                <a:off x="9815088" y="4108361"/>
                <a:ext cx="1326524" cy="1415288"/>
                <a:chOff x="9815088" y="4108361"/>
                <a:chExt cx="1326524" cy="1415288"/>
              </a:xfrm>
            </p:grpSpPr>
            <p:sp>
              <p:nvSpPr>
                <p:cNvPr id="44" name="椭圆 43"/>
                <p:cNvSpPr/>
                <p:nvPr/>
              </p:nvSpPr>
              <p:spPr>
                <a:xfrm>
                  <a:off x="10093875" y="4108361"/>
                  <a:ext cx="768957" cy="76895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9815088" y="4877318"/>
                  <a:ext cx="1326524" cy="646331"/>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阻击类</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竞争对手</a:t>
                  </a:r>
                  <a:endParaRPr lang="zh-CN" altLang="en-US" dirty="0">
                    <a:latin typeface="微软雅黑" panose="020B0503020204020204" pitchFamily="34" charset="-122"/>
                    <a:ea typeface="微软雅黑" panose="020B0503020204020204" pitchFamily="34" charset="-122"/>
                  </a:endParaRPr>
                </a:p>
              </p:txBody>
            </p:sp>
            <p:sp>
              <p:nvSpPr>
                <p:cNvPr id="61" name="Freeform 81"/>
                <p:cNvSpPr>
                  <a:spLocks/>
                </p:cNvSpPr>
                <p:nvPr/>
              </p:nvSpPr>
              <p:spPr bwMode="black">
                <a:xfrm>
                  <a:off x="10263269" y="4230326"/>
                  <a:ext cx="430161" cy="531212"/>
                </a:xfrm>
                <a:custGeom>
                  <a:avLst/>
                  <a:gdLst>
                    <a:gd name="T0" fmla="*/ 230 w 256"/>
                    <a:gd name="T1" fmla="*/ 221 h 349"/>
                    <a:gd name="T2" fmla="*/ 256 w 256"/>
                    <a:gd name="T3" fmla="*/ 202 h 349"/>
                    <a:gd name="T4" fmla="*/ 232 w 256"/>
                    <a:gd name="T5" fmla="*/ 184 h 349"/>
                    <a:gd name="T6" fmla="*/ 239 w 256"/>
                    <a:gd name="T7" fmla="*/ 170 h 349"/>
                    <a:gd name="T8" fmla="*/ 217 w 256"/>
                    <a:gd name="T9" fmla="*/ 152 h 349"/>
                    <a:gd name="T10" fmla="*/ 187 w 256"/>
                    <a:gd name="T11" fmla="*/ 152 h 349"/>
                    <a:gd name="T12" fmla="*/ 187 w 256"/>
                    <a:gd name="T13" fmla="*/ 91 h 349"/>
                    <a:gd name="T14" fmla="*/ 217 w 256"/>
                    <a:gd name="T15" fmla="*/ 45 h 349"/>
                    <a:gd name="T16" fmla="*/ 203 w 256"/>
                    <a:gd name="T17" fmla="*/ 10 h 349"/>
                    <a:gd name="T18" fmla="*/ 166 w 256"/>
                    <a:gd name="T19" fmla="*/ 58 h 349"/>
                    <a:gd name="T20" fmla="*/ 130 w 256"/>
                    <a:gd name="T21" fmla="*/ 10 h 349"/>
                    <a:gd name="T22" fmla="*/ 116 w 256"/>
                    <a:gd name="T23" fmla="*/ 45 h 349"/>
                    <a:gd name="T24" fmla="*/ 146 w 256"/>
                    <a:gd name="T25" fmla="*/ 91 h 349"/>
                    <a:gd name="T26" fmla="*/ 146 w 256"/>
                    <a:gd name="T27" fmla="*/ 121 h 349"/>
                    <a:gd name="T28" fmla="*/ 143 w 256"/>
                    <a:gd name="T29" fmla="*/ 119 h 349"/>
                    <a:gd name="T30" fmla="*/ 99 w 256"/>
                    <a:gd name="T31" fmla="*/ 126 h 349"/>
                    <a:gd name="T32" fmla="*/ 45 w 256"/>
                    <a:gd name="T33" fmla="*/ 162 h 349"/>
                    <a:gd name="T34" fmla="*/ 0 w 256"/>
                    <a:gd name="T35" fmla="*/ 162 h 349"/>
                    <a:gd name="T36" fmla="*/ 0 w 256"/>
                    <a:gd name="T37" fmla="*/ 272 h 349"/>
                    <a:gd name="T38" fmla="*/ 70 w 256"/>
                    <a:gd name="T39" fmla="*/ 277 h 349"/>
                    <a:gd name="T40" fmla="*/ 132 w 256"/>
                    <a:gd name="T41" fmla="*/ 286 h 349"/>
                    <a:gd name="T42" fmla="*/ 127 w 256"/>
                    <a:gd name="T43" fmla="*/ 273 h 349"/>
                    <a:gd name="T44" fmla="*/ 139 w 256"/>
                    <a:gd name="T45" fmla="*/ 255 h 349"/>
                    <a:gd name="T46" fmla="*/ 125 w 256"/>
                    <a:gd name="T47" fmla="*/ 237 h 349"/>
                    <a:gd name="T48" fmla="*/ 140 w 256"/>
                    <a:gd name="T49" fmla="*/ 219 h 349"/>
                    <a:gd name="T50" fmla="*/ 125 w 256"/>
                    <a:gd name="T51" fmla="*/ 201 h 349"/>
                    <a:gd name="T52" fmla="*/ 138 w 256"/>
                    <a:gd name="T53" fmla="*/ 185 h 349"/>
                    <a:gd name="T54" fmla="*/ 125 w 256"/>
                    <a:gd name="T55" fmla="*/ 167 h 349"/>
                    <a:gd name="T56" fmla="*/ 146 w 256"/>
                    <a:gd name="T57" fmla="*/ 148 h 349"/>
                    <a:gd name="T58" fmla="*/ 146 w 256"/>
                    <a:gd name="T59" fmla="*/ 155 h 349"/>
                    <a:gd name="T60" fmla="*/ 137 w 256"/>
                    <a:gd name="T61" fmla="*/ 170 h 349"/>
                    <a:gd name="T62" fmla="*/ 146 w 256"/>
                    <a:gd name="T63" fmla="*/ 185 h 349"/>
                    <a:gd name="T64" fmla="*/ 146 w 256"/>
                    <a:gd name="T65" fmla="*/ 188 h 349"/>
                    <a:gd name="T66" fmla="*/ 137 w 256"/>
                    <a:gd name="T67" fmla="*/ 202 h 349"/>
                    <a:gd name="T68" fmla="*/ 146 w 256"/>
                    <a:gd name="T69" fmla="*/ 216 h 349"/>
                    <a:gd name="T70" fmla="*/ 146 w 256"/>
                    <a:gd name="T71" fmla="*/ 224 h 349"/>
                    <a:gd name="T72" fmla="*/ 137 w 256"/>
                    <a:gd name="T73" fmla="*/ 239 h 349"/>
                    <a:gd name="T74" fmla="*/ 146 w 256"/>
                    <a:gd name="T75" fmla="*/ 254 h 349"/>
                    <a:gd name="T76" fmla="*/ 146 w 256"/>
                    <a:gd name="T77" fmla="*/ 261 h 349"/>
                    <a:gd name="T78" fmla="*/ 139 w 256"/>
                    <a:gd name="T79" fmla="*/ 276 h 349"/>
                    <a:gd name="T80" fmla="*/ 146 w 256"/>
                    <a:gd name="T81" fmla="*/ 291 h 349"/>
                    <a:gd name="T82" fmla="*/ 146 w 256"/>
                    <a:gd name="T83" fmla="*/ 324 h 349"/>
                    <a:gd name="T84" fmla="*/ 167 w 256"/>
                    <a:gd name="T85" fmla="*/ 349 h 349"/>
                    <a:gd name="T86" fmla="*/ 187 w 256"/>
                    <a:gd name="T87" fmla="*/ 324 h 349"/>
                    <a:gd name="T88" fmla="*/ 187 w 256"/>
                    <a:gd name="T89" fmla="*/ 294 h 349"/>
                    <a:gd name="T90" fmla="*/ 207 w 256"/>
                    <a:gd name="T91" fmla="*/ 294 h 349"/>
                    <a:gd name="T92" fmla="*/ 226 w 256"/>
                    <a:gd name="T93" fmla="*/ 276 h 349"/>
                    <a:gd name="T94" fmla="*/ 207 w 256"/>
                    <a:gd name="T95" fmla="*/ 257 h 349"/>
                    <a:gd name="T96" fmla="*/ 187 w 256"/>
                    <a:gd name="T97" fmla="*/ 257 h 349"/>
                    <a:gd name="T98" fmla="*/ 187 w 256"/>
                    <a:gd name="T99" fmla="*/ 257 h 349"/>
                    <a:gd name="T100" fmla="*/ 217 w 256"/>
                    <a:gd name="T101" fmla="*/ 257 h 349"/>
                    <a:gd name="T102" fmla="*/ 239 w 256"/>
                    <a:gd name="T103" fmla="*/ 239 h 349"/>
                    <a:gd name="T104" fmla="*/ 217 w 256"/>
                    <a:gd name="T105" fmla="*/ 221 h 349"/>
                    <a:gd name="T106" fmla="*/ 187 w 256"/>
                    <a:gd name="T107" fmla="*/ 221 h 349"/>
                    <a:gd name="T108" fmla="*/ 187 w 256"/>
                    <a:gd name="T109" fmla="*/ 221 h 349"/>
                    <a:gd name="T110" fmla="*/ 230 w 256"/>
                    <a:gd name="T111" fmla="*/ 22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6" h="349">
                      <a:moveTo>
                        <a:pt x="230" y="221"/>
                      </a:moveTo>
                      <a:cubicBezTo>
                        <a:pt x="245" y="221"/>
                        <a:pt x="256" y="212"/>
                        <a:pt x="256" y="202"/>
                      </a:cubicBezTo>
                      <a:cubicBezTo>
                        <a:pt x="256" y="192"/>
                        <a:pt x="245" y="184"/>
                        <a:pt x="232" y="184"/>
                      </a:cubicBezTo>
                      <a:cubicBezTo>
                        <a:pt x="236" y="180"/>
                        <a:pt x="239" y="175"/>
                        <a:pt x="239" y="170"/>
                      </a:cubicBezTo>
                      <a:cubicBezTo>
                        <a:pt x="239" y="160"/>
                        <a:pt x="229" y="152"/>
                        <a:pt x="217" y="152"/>
                      </a:cubicBezTo>
                      <a:cubicBezTo>
                        <a:pt x="187" y="152"/>
                        <a:pt x="187" y="152"/>
                        <a:pt x="187" y="152"/>
                      </a:cubicBezTo>
                      <a:cubicBezTo>
                        <a:pt x="187" y="91"/>
                        <a:pt x="187" y="91"/>
                        <a:pt x="187" y="91"/>
                      </a:cubicBezTo>
                      <a:cubicBezTo>
                        <a:pt x="205" y="83"/>
                        <a:pt x="217" y="66"/>
                        <a:pt x="217" y="45"/>
                      </a:cubicBezTo>
                      <a:cubicBezTo>
                        <a:pt x="217" y="31"/>
                        <a:pt x="203" y="0"/>
                        <a:pt x="203" y="10"/>
                      </a:cubicBezTo>
                      <a:cubicBezTo>
                        <a:pt x="204" y="24"/>
                        <a:pt x="195" y="58"/>
                        <a:pt x="166" y="58"/>
                      </a:cubicBezTo>
                      <a:cubicBezTo>
                        <a:pt x="140" y="58"/>
                        <a:pt x="129" y="30"/>
                        <a:pt x="130" y="10"/>
                      </a:cubicBezTo>
                      <a:cubicBezTo>
                        <a:pt x="130" y="3"/>
                        <a:pt x="116" y="32"/>
                        <a:pt x="116" y="45"/>
                      </a:cubicBezTo>
                      <a:cubicBezTo>
                        <a:pt x="116" y="66"/>
                        <a:pt x="129" y="84"/>
                        <a:pt x="146" y="91"/>
                      </a:cubicBezTo>
                      <a:cubicBezTo>
                        <a:pt x="146" y="121"/>
                        <a:pt x="146" y="121"/>
                        <a:pt x="146" y="121"/>
                      </a:cubicBezTo>
                      <a:cubicBezTo>
                        <a:pt x="143" y="119"/>
                        <a:pt x="143" y="119"/>
                        <a:pt x="143" y="119"/>
                      </a:cubicBezTo>
                      <a:cubicBezTo>
                        <a:pt x="143" y="119"/>
                        <a:pt x="110" y="122"/>
                        <a:pt x="99" y="126"/>
                      </a:cubicBezTo>
                      <a:cubicBezTo>
                        <a:pt x="87" y="131"/>
                        <a:pt x="63" y="162"/>
                        <a:pt x="45" y="162"/>
                      </a:cubicBezTo>
                      <a:cubicBezTo>
                        <a:pt x="26" y="162"/>
                        <a:pt x="0" y="162"/>
                        <a:pt x="0" y="162"/>
                      </a:cubicBezTo>
                      <a:cubicBezTo>
                        <a:pt x="0" y="272"/>
                        <a:pt x="0" y="272"/>
                        <a:pt x="0" y="272"/>
                      </a:cubicBezTo>
                      <a:cubicBezTo>
                        <a:pt x="0" y="272"/>
                        <a:pt x="47" y="272"/>
                        <a:pt x="70" y="277"/>
                      </a:cubicBezTo>
                      <a:cubicBezTo>
                        <a:pt x="86" y="280"/>
                        <a:pt x="110" y="284"/>
                        <a:pt x="132" y="286"/>
                      </a:cubicBezTo>
                      <a:cubicBezTo>
                        <a:pt x="129" y="283"/>
                        <a:pt x="127" y="278"/>
                        <a:pt x="127" y="273"/>
                      </a:cubicBezTo>
                      <a:cubicBezTo>
                        <a:pt x="127" y="265"/>
                        <a:pt x="132" y="258"/>
                        <a:pt x="139" y="255"/>
                      </a:cubicBezTo>
                      <a:cubicBezTo>
                        <a:pt x="131" y="252"/>
                        <a:pt x="125" y="245"/>
                        <a:pt x="125" y="237"/>
                      </a:cubicBezTo>
                      <a:cubicBezTo>
                        <a:pt x="125" y="229"/>
                        <a:pt x="131" y="222"/>
                        <a:pt x="140" y="219"/>
                      </a:cubicBezTo>
                      <a:cubicBezTo>
                        <a:pt x="131" y="216"/>
                        <a:pt x="125" y="209"/>
                        <a:pt x="125" y="201"/>
                      </a:cubicBezTo>
                      <a:cubicBezTo>
                        <a:pt x="125" y="194"/>
                        <a:pt x="130" y="188"/>
                        <a:pt x="138" y="185"/>
                      </a:cubicBezTo>
                      <a:cubicBezTo>
                        <a:pt x="130" y="182"/>
                        <a:pt x="125" y="175"/>
                        <a:pt x="125" y="167"/>
                      </a:cubicBezTo>
                      <a:cubicBezTo>
                        <a:pt x="125" y="157"/>
                        <a:pt x="135" y="148"/>
                        <a:pt x="146" y="148"/>
                      </a:cubicBezTo>
                      <a:cubicBezTo>
                        <a:pt x="146" y="155"/>
                        <a:pt x="146" y="155"/>
                        <a:pt x="146" y="155"/>
                      </a:cubicBezTo>
                      <a:cubicBezTo>
                        <a:pt x="141" y="158"/>
                        <a:pt x="137" y="164"/>
                        <a:pt x="137" y="170"/>
                      </a:cubicBezTo>
                      <a:cubicBezTo>
                        <a:pt x="137" y="176"/>
                        <a:pt x="141" y="182"/>
                        <a:pt x="146" y="185"/>
                      </a:cubicBezTo>
                      <a:cubicBezTo>
                        <a:pt x="146" y="188"/>
                        <a:pt x="146" y="188"/>
                        <a:pt x="146" y="188"/>
                      </a:cubicBezTo>
                      <a:cubicBezTo>
                        <a:pt x="141" y="191"/>
                        <a:pt x="137" y="196"/>
                        <a:pt x="137" y="202"/>
                      </a:cubicBezTo>
                      <a:cubicBezTo>
                        <a:pt x="137" y="208"/>
                        <a:pt x="141" y="213"/>
                        <a:pt x="146" y="216"/>
                      </a:cubicBezTo>
                      <a:cubicBezTo>
                        <a:pt x="146" y="224"/>
                        <a:pt x="146" y="224"/>
                        <a:pt x="146" y="224"/>
                      </a:cubicBezTo>
                      <a:cubicBezTo>
                        <a:pt x="141" y="227"/>
                        <a:pt x="137" y="233"/>
                        <a:pt x="137" y="239"/>
                      </a:cubicBezTo>
                      <a:cubicBezTo>
                        <a:pt x="137" y="245"/>
                        <a:pt x="141" y="251"/>
                        <a:pt x="146" y="254"/>
                      </a:cubicBezTo>
                      <a:cubicBezTo>
                        <a:pt x="146" y="261"/>
                        <a:pt x="146" y="261"/>
                        <a:pt x="146" y="261"/>
                      </a:cubicBezTo>
                      <a:cubicBezTo>
                        <a:pt x="142" y="264"/>
                        <a:pt x="139" y="270"/>
                        <a:pt x="139" y="276"/>
                      </a:cubicBezTo>
                      <a:cubicBezTo>
                        <a:pt x="139" y="282"/>
                        <a:pt x="142" y="287"/>
                        <a:pt x="146" y="291"/>
                      </a:cubicBezTo>
                      <a:cubicBezTo>
                        <a:pt x="146" y="324"/>
                        <a:pt x="146" y="324"/>
                        <a:pt x="146" y="324"/>
                      </a:cubicBezTo>
                      <a:cubicBezTo>
                        <a:pt x="146" y="338"/>
                        <a:pt x="156" y="349"/>
                        <a:pt x="167" y="349"/>
                      </a:cubicBezTo>
                      <a:cubicBezTo>
                        <a:pt x="178" y="349"/>
                        <a:pt x="187" y="338"/>
                        <a:pt x="187" y="324"/>
                      </a:cubicBezTo>
                      <a:cubicBezTo>
                        <a:pt x="187" y="294"/>
                        <a:pt x="187" y="294"/>
                        <a:pt x="187" y="294"/>
                      </a:cubicBezTo>
                      <a:cubicBezTo>
                        <a:pt x="207" y="294"/>
                        <a:pt x="207" y="294"/>
                        <a:pt x="207" y="294"/>
                      </a:cubicBezTo>
                      <a:cubicBezTo>
                        <a:pt x="217" y="294"/>
                        <a:pt x="226" y="286"/>
                        <a:pt x="226" y="276"/>
                      </a:cubicBezTo>
                      <a:cubicBezTo>
                        <a:pt x="226" y="266"/>
                        <a:pt x="217" y="257"/>
                        <a:pt x="207" y="257"/>
                      </a:cubicBezTo>
                      <a:cubicBezTo>
                        <a:pt x="187" y="257"/>
                        <a:pt x="187" y="257"/>
                        <a:pt x="187" y="257"/>
                      </a:cubicBezTo>
                      <a:cubicBezTo>
                        <a:pt x="187" y="257"/>
                        <a:pt x="187" y="257"/>
                        <a:pt x="187" y="257"/>
                      </a:cubicBezTo>
                      <a:cubicBezTo>
                        <a:pt x="217" y="257"/>
                        <a:pt x="217" y="257"/>
                        <a:pt x="217" y="257"/>
                      </a:cubicBezTo>
                      <a:cubicBezTo>
                        <a:pt x="229" y="257"/>
                        <a:pt x="239" y="249"/>
                        <a:pt x="239" y="239"/>
                      </a:cubicBezTo>
                      <a:cubicBezTo>
                        <a:pt x="239" y="229"/>
                        <a:pt x="229" y="221"/>
                        <a:pt x="217" y="221"/>
                      </a:cubicBezTo>
                      <a:cubicBezTo>
                        <a:pt x="187" y="221"/>
                        <a:pt x="187" y="221"/>
                        <a:pt x="187" y="221"/>
                      </a:cubicBezTo>
                      <a:cubicBezTo>
                        <a:pt x="187" y="221"/>
                        <a:pt x="187" y="221"/>
                        <a:pt x="187" y="221"/>
                      </a:cubicBezTo>
                      <a:lnTo>
                        <a:pt x="230" y="221"/>
                      </a:lnTo>
                      <a:close/>
                    </a:path>
                  </a:pathLst>
                </a:custGeom>
                <a:solidFill>
                  <a:srgbClr val="FFFFFF"/>
                </a:solidFill>
                <a:ln>
                  <a:noFill/>
                </a:ln>
              </p:spPr>
              <p:txBody>
                <a:bodyPr vert="horz" wrap="square" lIns="82275" tIns="41138" rIns="82275" bIns="41138" numCol="1" anchor="t" anchorCtr="0" compatLnSpc="1">
                  <a:prstTxWarp prst="textNoShape">
                    <a:avLst/>
                  </a:prstTxWarp>
                </a:bodyPr>
                <a:lstStyle/>
                <a:p>
                  <a:endParaRPr lang="en-US" sz="1600" dirty="0"/>
                </a:p>
              </p:txBody>
            </p:sp>
          </p:grpSp>
        </p:grpSp>
        <p:sp>
          <p:nvSpPr>
            <p:cNvPr id="64" name="椭圆 63"/>
            <p:cNvSpPr/>
            <p:nvPr/>
          </p:nvSpPr>
          <p:spPr>
            <a:xfrm>
              <a:off x="8361876" y="1610633"/>
              <a:ext cx="1589649" cy="158964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5"/>
            <p:cNvSpPr>
              <a:spLocks noChangeAspect="1" noEditPoints="1"/>
            </p:cNvSpPr>
            <p:nvPr/>
          </p:nvSpPr>
          <p:spPr bwMode="auto">
            <a:xfrm>
              <a:off x="8732503" y="1693694"/>
              <a:ext cx="848393" cy="1016089"/>
            </a:xfrm>
            <a:custGeom>
              <a:avLst/>
              <a:gdLst>
                <a:gd name="T0" fmla="*/ 32 w 432"/>
                <a:gd name="T1" fmla="*/ 420 h 508"/>
                <a:gd name="T2" fmla="*/ 258 w 432"/>
                <a:gd name="T3" fmla="*/ 420 h 508"/>
                <a:gd name="T4" fmla="*/ 258 w 432"/>
                <a:gd name="T5" fmla="*/ 452 h 508"/>
                <a:gd name="T6" fmla="*/ 0 w 432"/>
                <a:gd name="T7" fmla="*/ 452 h 508"/>
                <a:gd name="T8" fmla="*/ 0 w 432"/>
                <a:gd name="T9" fmla="*/ 120 h 508"/>
                <a:gd name="T10" fmla="*/ 120 w 432"/>
                <a:gd name="T11" fmla="*/ 0 h 508"/>
                <a:gd name="T12" fmla="*/ 352 w 432"/>
                <a:gd name="T13" fmla="*/ 0 h 508"/>
                <a:gd name="T14" fmla="*/ 352 w 432"/>
                <a:gd name="T15" fmla="*/ 150 h 508"/>
                <a:gd name="T16" fmla="*/ 320 w 432"/>
                <a:gd name="T17" fmla="*/ 150 h 508"/>
                <a:gd name="T18" fmla="*/ 320 w 432"/>
                <a:gd name="T19" fmla="*/ 32 h 508"/>
                <a:gd name="T20" fmla="*/ 136 w 432"/>
                <a:gd name="T21" fmla="*/ 32 h 508"/>
                <a:gd name="T22" fmla="*/ 136 w 432"/>
                <a:gd name="T23" fmla="*/ 136 h 508"/>
                <a:gd name="T24" fmla="*/ 32 w 432"/>
                <a:gd name="T25" fmla="*/ 136 h 508"/>
                <a:gd name="T26" fmla="*/ 32 w 432"/>
                <a:gd name="T27" fmla="*/ 420 h 508"/>
                <a:gd name="T28" fmla="*/ 303 w 432"/>
                <a:gd name="T29" fmla="*/ 236 h 508"/>
                <a:gd name="T30" fmla="*/ 303 w 432"/>
                <a:gd name="T31" fmla="*/ 236 h 508"/>
                <a:gd name="T32" fmla="*/ 284 w 432"/>
                <a:gd name="T33" fmla="*/ 265 h 508"/>
                <a:gd name="T34" fmla="*/ 284 w 432"/>
                <a:gd name="T35" fmla="*/ 265 h 508"/>
                <a:gd name="T36" fmla="*/ 272 w 432"/>
                <a:gd name="T37" fmla="*/ 277 h 508"/>
                <a:gd name="T38" fmla="*/ 259 w 432"/>
                <a:gd name="T39" fmla="*/ 265 h 508"/>
                <a:gd name="T40" fmla="*/ 259 w 432"/>
                <a:gd name="T41" fmla="*/ 263 h 508"/>
                <a:gd name="T42" fmla="*/ 296 w 432"/>
                <a:gd name="T43" fmla="*/ 213 h 508"/>
                <a:gd name="T44" fmla="*/ 298 w 432"/>
                <a:gd name="T45" fmla="*/ 212 h 508"/>
                <a:gd name="T46" fmla="*/ 311 w 432"/>
                <a:gd name="T47" fmla="*/ 225 h 508"/>
                <a:gd name="T48" fmla="*/ 303 w 432"/>
                <a:gd name="T49" fmla="*/ 236 h 508"/>
                <a:gd name="T50" fmla="*/ 330 w 432"/>
                <a:gd name="T51" fmla="*/ 180 h 508"/>
                <a:gd name="T52" fmla="*/ 329 w 432"/>
                <a:gd name="T53" fmla="*/ 180 h 508"/>
                <a:gd name="T54" fmla="*/ 229 w 432"/>
                <a:gd name="T55" fmla="*/ 275 h 508"/>
                <a:gd name="T56" fmla="*/ 265 w 432"/>
                <a:gd name="T57" fmla="*/ 353 h 508"/>
                <a:gd name="T58" fmla="*/ 273 w 432"/>
                <a:gd name="T59" fmla="*/ 371 h 508"/>
                <a:gd name="T60" fmla="*/ 276 w 432"/>
                <a:gd name="T61" fmla="*/ 390 h 508"/>
                <a:gd name="T62" fmla="*/ 289 w 432"/>
                <a:gd name="T63" fmla="*/ 419 h 508"/>
                <a:gd name="T64" fmla="*/ 374 w 432"/>
                <a:gd name="T65" fmla="*/ 419 h 508"/>
                <a:gd name="T66" fmla="*/ 386 w 432"/>
                <a:gd name="T67" fmla="*/ 390 h 508"/>
                <a:gd name="T68" fmla="*/ 397 w 432"/>
                <a:gd name="T69" fmla="*/ 353 h 508"/>
                <a:gd name="T70" fmla="*/ 415 w 432"/>
                <a:gd name="T71" fmla="*/ 322 h 508"/>
                <a:gd name="T72" fmla="*/ 432 w 432"/>
                <a:gd name="T73" fmla="*/ 275 h 508"/>
                <a:gd name="T74" fmla="*/ 330 w 432"/>
                <a:gd name="T75" fmla="*/ 180 h 508"/>
                <a:gd name="T76" fmla="*/ 311 w 432"/>
                <a:gd name="T77" fmla="*/ 499 h 508"/>
                <a:gd name="T78" fmla="*/ 324 w 432"/>
                <a:gd name="T79" fmla="*/ 508 h 508"/>
                <a:gd name="T80" fmla="*/ 342 w 432"/>
                <a:gd name="T81" fmla="*/ 508 h 508"/>
                <a:gd name="T82" fmla="*/ 354 w 432"/>
                <a:gd name="T83" fmla="*/ 499 h 508"/>
                <a:gd name="T84" fmla="*/ 311 w 432"/>
                <a:gd name="T85" fmla="*/ 499 h 508"/>
                <a:gd name="T86" fmla="*/ 364 w 432"/>
                <a:gd name="T87" fmla="*/ 465 h 508"/>
                <a:gd name="T88" fmla="*/ 300 w 432"/>
                <a:gd name="T89" fmla="*/ 465 h 508"/>
                <a:gd name="T90" fmla="*/ 287 w 432"/>
                <a:gd name="T91" fmla="*/ 476 h 508"/>
                <a:gd name="T92" fmla="*/ 301 w 432"/>
                <a:gd name="T93" fmla="*/ 488 h 508"/>
                <a:gd name="T94" fmla="*/ 364 w 432"/>
                <a:gd name="T95" fmla="*/ 488 h 508"/>
                <a:gd name="T96" fmla="*/ 378 w 432"/>
                <a:gd name="T97" fmla="*/ 476 h 508"/>
                <a:gd name="T98" fmla="*/ 364 w 432"/>
                <a:gd name="T99" fmla="*/ 465 h 508"/>
                <a:gd name="T100" fmla="*/ 364 w 432"/>
                <a:gd name="T101" fmla="*/ 430 h 508"/>
                <a:gd name="T102" fmla="*/ 300 w 432"/>
                <a:gd name="T103" fmla="*/ 430 h 508"/>
                <a:gd name="T104" fmla="*/ 287 w 432"/>
                <a:gd name="T105" fmla="*/ 442 h 508"/>
                <a:gd name="T106" fmla="*/ 301 w 432"/>
                <a:gd name="T107" fmla="*/ 453 h 508"/>
                <a:gd name="T108" fmla="*/ 364 w 432"/>
                <a:gd name="T109" fmla="*/ 453 h 508"/>
                <a:gd name="T110" fmla="*/ 378 w 432"/>
                <a:gd name="T111" fmla="*/ 442 h 508"/>
                <a:gd name="T112" fmla="*/ 364 w 432"/>
                <a:gd name="T113" fmla="*/ 43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2" h="508">
                  <a:moveTo>
                    <a:pt x="32" y="420"/>
                  </a:moveTo>
                  <a:cubicBezTo>
                    <a:pt x="258" y="420"/>
                    <a:pt x="258" y="420"/>
                    <a:pt x="258" y="420"/>
                  </a:cubicBezTo>
                  <a:cubicBezTo>
                    <a:pt x="258" y="452"/>
                    <a:pt x="258" y="452"/>
                    <a:pt x="258" y="452"/>
                  </a:cubicBezTo>
                  <a:cubicBezTo>
                    <a:pt x="0" y="452"/>
                    <a:pt x="0" y="452"/>
                    <a:pt x="0" y="452"/>
                  </a:cubicBezTo>
                  <a:cubicBezTo>
                    <a:pt x="0" y="120"/>
                    <a:pt x="0" y="120"/>
                    <a:pt x="0" y="120"/>
                  </a:cubicBezTo>
                  <a:cubicBezTo>
                    <a:pt x="120" y="0"/>
                    <a:pt x="120" y="0"/>
                    <a:pt x="120" y="0"/>
                  </a:cubicBezTo>
                  <a:cubicBezTo>
                    <a:pt x="352" y="0"/>
                    <a:pt x="352" y="0"/>
                    <a:pt x="352" y="0"/>
                  </a:cubicBezTo>
                  <a:cubicBezTo>
                    <a:pt x="352" y="150"/>
                    <a:pt x="352" y="150"/>
                    <a:pt x="352" y="150"/>
                  </a:cubicBezTo>
                  <a:cubicBezTo>
                    <a:pt x="320" y="150"/>
                    <a:pt x="320" y="150"/>
                    <a:pt x="320" y="150"/>
                  </a:cubicBezTo>
                  <a:cubicBezTo>
                    <a:pt x="320" y="32"/>
                    <a:pt x="320" y="32"/>
                    <a:pt x="320" y="32"/>
                  </a:cubicBezTo>
                  <a:cubicBezTo>
                    <a:pt x="136" y="32"/>
                    <a:pt x="136" y="32"/>
                    <a:pt x="136" y="32"/>
                  </a:cubicBezTo>
                  <a:cubicBezTo>
                    <a:pt x="136" y="136"/>
                    <a:pt x="136" y="136"/>
                    <a:pt x="136" y="136"/>
                  </a:cubicBezTo>
                  <a:cubicBezTo>
                    <a:pt x="32" y="136"/>
                    <a:pt x="32" y="136"/>
                    <a:pt x="32" y="136"/>
                  </a:cubicBezTo>
                  <a:lnTo>
                    <a:pt x="32" y="420"/>
                  </a:lnTo>
                  <a:close/>
                  <a:moveTo>
                    <a:pt x="303" y="236"/>
                  </a:moveTo>
                  <a:cubicBezTo>
                    <a:pt x="303" y="236"/>
                    <a:pt x="303" y="236"/>
                    <a:pt x="303" y="236"/>
                  </a:cubicBezTo>
                  <a:cubicBezTo>
                    <a:pt x="290" y="240"/>
                    <a:pt x="285" y="254"/>
                    <a:pt x="284" y="265"/>
                  </a:cubicBezTo>
                  <a:cubicBezTo>
                    <a:pt x="284" y="265"/>
                    <a:pt x="284" y="265"/>
                    <a:pt x="284" y="265"/>
                  </a:cubicBezTo>
                  <a:cubicBezTo>
                    <a:pt x="284" y="272"/>
                    <a:pt x="278" y="277"/>
                    <a:pt x="272" y="277"/>
                  </a:cubicBezTo>
                  <a:cubicBezTo>
                    <a:pt x="265" y="277"/>
                    <a:pt x="259" y="272"/>
                    <a:pt x="259" y="265"/>
                  </a:cubicBezTo>
                  <a:cubicBezTo>
                    <a:pt x="259" y="264"/>
                    <a:pt x="259" y="263"/>
                    <a:pt x="259" y="263"/>
                  </a:cubicBezTo>
                  <a:cubicBezTo>
                    <a:pt x="261" y="238"/>
                    <a:pt x="275" y="218"/>
                    <a:pt x="296" y="213"/>
                  </a:cubicBezTo>
                  <a:cubicBezTo>
                    <a:pt x="296" y="213"/>
                    <a:pt x="297" y="212"/>
                    <a:pt x="298" y="212"/>
                  </a:cubicBezTo>
                  <a:cubicBezTo>
                    <a:pt x="305" y="212"/>
                    <a:pt x="311" y="218"/>
                    <a:pt x="311" y="225"/>
                  </a:cubicBezTo>
                  <a:cubicBezTo>
                    <a:pt x="311" y="230"/>
                    <a:pt x="307" y="235"/>
                    <a:pt x="303" y="236"/>
                  </a:cubicBezTo>
                  <a:close/>
                  <a:moveTo>
                    <a:pt x="330" y="180"/>
                  </a:moveTo>
                  <a:cubicBezTo>
                    <a:pt x="330" y="180"/>
                    <a:pt x="330" y="180"/>
                    <a:pt x="329" y="180"/>
                  </a:cubicBezTo>
                  <a:cubicBezTo>
                    <a:pt x="274" y="180"/>
                    <a:pt x="229" y="222"/>
                    <a:pt x="229" y="275"/>
                  </a:cubicBezTo>
                  <a:cubicBezTo>
                    <a:pt x="229" y="305"/>
                    <a:pt x="253" y="326"/>
                    <a:pt x="265" y="353"/>
                  </a:cubicBezTo>
                  <a:cubicBezTo>
                    <a:pt x="269" y="360"/>
                    <a:pt x="271" y="365"/>
                    <a:pt x="273" y="371"/>
                  </a:cubicBezTo>
                  <a:cubicBezTo>
                    <a:pt x="275" y="378"/>
                    <a:pt x="275" y="384"/>
                    <a:pt x="276" y="390"/>
                  </a:cubicBezTo>
                  <a:cubicBezTo>
                    <a:pt x="278" y="401"/>
                    <a:pt x="280" y="411"/>
                    <a:pt x="289" y="419"/>
                  </a:cubicBezTo>
                  <a:cubicBezTo>
                    <a:pt x="289" y="419"/>
                    <a:pt x="374" y="419"/>
                    <a:pt x="374" y="419"/>
                  </a:cubicBezTo>
                  <a:cubicBezTo>
                    <a:pt x="384" y="412"/>
                    <a:pt x="385" y="401"/>
                    <a:pt x="386" y="390"/>
                  </a:cubicBezTo>
                  <a:cubicBezTo>
                    <a:pt x="388" y="379"/>
                    <a:pt x="389" y="368"/>
                    <a:pt x="397" y="353"/>
                  </a:cubicBezTo>
                  <a:cubicBezTo>
                    <a:pt x="402" y="342"/>
                    <a:pt x="409" y="332"/>
                    <a:pt x="415" y="322"/>
                  </a:cubicBezTo>
                  <a:cubicBezTo>
                    <a:pt x="424" y="308"/>
                    <a:pt x="432" y="293"/>
                    <a:pt x="432" y="275"/>
                  </a:cubicBezTo>
                  <a:cubicBezTo>
                    <a:pt x="432" y="222"/>
                    <a:pt x="386" y="180"/>
                    <a:pt x="330" y="180"/>
                  </a:cubicBezTo>
                  <a:close/>
                  <a:moveTo>
                    <a:pt x="311" y="499"/>
                  </a:moveTo>
                  <a:cubicBezTo>
                    <a:pt x="311" y="499"/>
                    <a:pt x="313" y="508"/>
                    <a:pt x="324" y="508"/>
                  </a:cubicBezTo>
                  <a:cubicBezTo>
                    <a:pt x="342" y="508"/>
                    <a:pt x="342" y="508"/>
                    <a:pt x="342" y="508"/>
                  </a:cubicBezTo>
                  <a:cubicBezTo>
                    <a:pt x="352" y="508"/>
                    <a:pt x="354" y="499"/>
                    <a:pt x="354" y="499"/>
                  </a:cubicBezTo>
                  <a:lnTo>
                    <a:pt x="311" y="499"/>
                  </a:lnTo>
                  <a:close/>
                  <a:moveTo>
                    <a:pt x="364" y="465"/>
                  </a:moveTo>
                  <a:cubicBezTo>
                    <a:pt x="300" y="465"/>
                    <a:pt x="300" y="465"/>
                    <a:pt x="300" y="465"/>
                  </a:cubicBezTo>
                  <a:cubicBezTo>
                    <a:pt x="293" y="465"/>
                    <a:pt x="287" y="470"/>
                    <a:pt x="287" y="476"/>
                  </a:cubicBezTo>
                  <a:cubicBezTo>
                    <a:pt x="287" y="483"/>
                    <a:pt x="293" y="488"/>
                    <a:pt x="301" y="488"/>
                  </a:cubicBezTo>
                  <a:cubicBezTo>
                    <a:pt x="301" y="488"/>
                    <a:pt x="364" y="488"/>
                    <a:pt x="364" y="488"/>
                  </a:cubicBezTo>
                  <a:cubicBezTo>
                    <a:pt x="372" y="488"/>
                    <a:pt x="378" y="483"/>
                    <a:pt x="378" y="476"/>
                  </a:cubicBezTo>
                  <a:cubicBezTo>
                    <a:pt x="378" y="470"/>
                    <a:pt x="372" y="465"/>
                    <a:pt x="364" y="465"/>
                  </a:cubicBezTo>
                  <a:close/>
                  <a:moveTo>
                    <a:pt x="364" y="430"/>
                  </a:moveTo>
                  <a:cubicBezTo>
                    <a:pt x="300" y="430"/>
                    <a:pt x="300" y="430"/>
                    <a:pt x="300" y="430"/>
                  </a:cubicBezTo>
                  <a:cubicBezTo>
                    <a:pt x="293" y="430"/>
                    <a:pt x="287" y="435"/>
                    <a:pt x="287" y="442"/>
                  </a:cubicBezTo>
                  <a:cubicBezTo>
                    <a:pt x="287" y="448"/>
                    <a:pt x="293" y="453"/>
                    <a:pt x="301" y="453"/>
                  </a:cubicBezTo>
                  <a:cubicBezTo>
                    <a:pt x="302" y="453"/>
                    <a:pt x="364" y="453"/>
                    <a:pt x="364" y="453"/>
                  </a:cubicBezTo>
                  <a:cubicBezTo>
                    <a:pt x="372" y="453"/>
                    <a:pt x="378" y="448"/>
                    <a:pt x="378" y="442"/>
                  </a:cubicBezTo>
                  <a:cubicBezTo>
                    <a:pt x="378" y="435"/>
                    <a:pt x="372" y="430"/>
                    <a:pt x="364" y="4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106" name="直接连接符 105"/>
            <p:cNvCxnSpPr/>
            <p:nvPr/>
          </p:nvCxnSpPr>
          <p:spPr>
            <a:xfrm flipH="1" flipV="1">
              <a:off x="7334371" y="3671455"/>
              <a:ext cx="1" cy="436906"/>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flipV="1">
              <a:off x="8540737" y="3671455"/>
              <a:ext cx="1" cy="436906"/>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H="1" flipV="1">
              <a:off x="9747103" y="3671455"/>
              <a:ext cx="1" cy="436906"/>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H="1" flipV="1">
              <a:off x="10953469" y="3671455"/>
              <a:ext cx="1" cy="436906"/>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grpSp>
          <p:nvGrpSpPr>
            <p:cNvPr id="114" name="组合 113"/>
            <p:cNvGrpSpPr/>
            <p:nvPr/>
          </p:nvGrpSpPr>
          <p:grpSpPr>
            <a:xfrm>
              <a:off x="8436977" y="2711404"/>
              <a:ext cx="1439446" cy="488881"/>
              <a:chOff x="2320269" y="2711404"/>
              <a:chExt cx="1439446" cy="488881"/>
            </a:xfrm>
          </p:grpSpPr>
          <p:sp>
            <p:nvSpPr>
              <p:cNvPr id="115" name="任意多边形 114"/>
              <p:cNvSpPr/>
              <p:nvPr/>
            </p:nvSpPr>
            <p:spPr>
              <a:xfrm>
                <a:off x="2320269" y="2738131"/>
                <a:ext cx="1439446" cy="462154"/>
              </a:xfrm>
              <a:custGeom>
                <a:avLst/>
                <a:gdLst>
                  <a:gd name="connsiteX0" fmla="*/ 0 w 1439446"/>
                  <a:gd name="connsiteY0" fmla="*/ 0 h 462154"/>
                  <a:gd name="connsiteX1" fmla="*/ 1439446 w 1439446"/>
                  <a:gd name="connsiteY1" fmla="*/ 0 h 462154"/>
                  <a:gd name="connsiteX2" fmla="*/ 1378805 w 1439446"/>
                  <a:gd name="connsiteY2" fmla="*/ 111723 h 462154"/>
                  <a:gd name="connsiteX3" fmla="*/ 719723 w 1439446"/>
                  <a:gd name="connsiteY3" fmla="*/ 462154 h 462154"/>
                  <a:gd name="connsiteX4" fmla="*/ 60642 w 1439446"/>
                  <a:gd name="connsiteY4" fmla="*/ 111723 h 462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446" h="462154">
                    <a:moveTo>
                      <a:pt x="0" y="0"/>
                    </a:moveTo>
                    <a:lnTo>
                      <a:pt x="1439446" y="0"/>
                    </a:lnTo>
                    <a:lnTo>
                      <a:pt x="1378805" y="111723"/>
                    </a:lnTo>
                    <a:cubicBezTo>
                      <a:pt x="1235969" y="323148"/>
                      <a:pt x="994080" y="462154"/>
                      <a:pt x="719723" y="462154"/>
                    </a:cubicBezTo>
                    <a:cubicBezTo>
                      <a:pt x="445367" y="462154"/>
                      <a:pt x="203477" y="323148"/>
                      <a:pt x="60642" y="111723"/>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6" name="文本框 115"/>
              <p:cNvSpPr txBox="1"/>
              <p:nvPr/>
            </p:nvSpPr>
            <p:spPr>
              <a:xfrm>
                <a:off x="2530835" y="2711404"/>
                <a:ext cx="981427" cy="461665"/>
              </a:xfrm>
              <a:prstGeom prst="rect">
                <a:avLst/>
              </a:prstGeom>
              <a:noFill/>
            </p:spPr>
            <p:txBody>
              <a:bodyPr wrap="square" rtlCol="0">
                <a:spAutoFit/>
              </a:bodyPr>
              <a:lstStyle/>
              <a:p>
                <a:pPr algn="ctr"/>
                <a:r>
                  <a:rPr lang="zh-CN" altLang="en-US" sz="2400" b="1" dirty="0">
                    <a:solidFill>
                      <a:srgbClr val="7F7F7F"/>
                    </a:solidFill>
                    <a:latin typeface="微软雅黑" panose="020B0503020204020204" pitchFamily="34" charset="-122"/>
                    <a:ea typeface="微软雅黑" panose="020B0503020204020204" pitchFamily="34" charset="-122"/>
                  </a:rPr>
                  <a:t>内容</a:t>
                </a:r>
              </a:p>
            </p:txBody>
          </p:sp>
        </p:grpSp>
        <p:cxnSp>
          <p:nvCxnSpPr>
            <p:cNvPr id="120" name="直接连接符 119"/>
            <p:cNvCxnSpPr/>
            <p:nvPr/>
          </p:nvCxnSpPr>
          <p:spPr>
            <a:xfrm>
              <a:off x="7334371" y="3671455"/>
              <a:ext cx="3644657" cy="0"/>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flipH="1" flipV="1">
              <a:off x="9156700" y="3224065"/>
              <a:ext cx="1" cy="436906"/>
            </a:xfrm>
            <a:prstGeom prst="line">
              <a:avLst/>
            </a:prstGeom>
            <a:ln>
              <a:solidFill>
                <a:srgbClr val="767171"/>
              </a:solidFill>
            </a:ln>
          </p:spPr>
          <p:style>
            <a:lnRef idx="1">
              <a:schemeClr val="accent1"/>
            </a:lnRef>
            <a:fillRef idx="0">
              <a:schemeClr val="accent1"/>
            </a:fillRef>
            <a:effectRef idx="0">
              <a:schemeClr val="accent1"/>
            </a:effectRef>
            <a:fontRef idx="minor">
              <a:schemeClr val="tx1"/>
            </a:fontRef>
          </p:style>
        </p:cxnSp>
      </p:grpSp>
      <p:sp>
        <p:nvSpPr>
          <p:cNvPr id="126" name="右箭头 125"/>
          <p:cNvSpPr/>
          <p:nvPr/>
        </p:nvSpPr>
        <p:spPr>
          <a:xfrm>
            <a:off x="5573473" y="3298389"/>
            <a:ext cx="1063810" cy="746131"/>
          </a:xfrm>
          <a:prstGeom prst="rightArrow">
            <a:avLst>
              <a:gd name="adj1" fmla="val 57427"/>
              <a:gd name="adj2" fmla="val 5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创造</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72960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梯形 45"/>
          <p:cNvSpPr/>
          <p:nvPr/>
        </p:nvSpPr>
        <p:spPr>
          <a:xfrm rot="16200000" flipH="1">
            <a:off x="5915696" y="-5490691"/>
            <a:ext cx="785611" cy="11767000"/>
          </a:xfrm>
          <a:prstGeom prst="trapezoid">
            <a:avLst>
              <a:gd name="adj" fmla="val 14360"/>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180305" y="180306"/>
            <a:ext cx="785611" cy="425002"/>
          </a:xfrm>
          <a:prstGeom prst="trapezoid">
            <a:avLst>
              <a:gd name="adj" fmla="val 2697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38258" y="-127905"/>
            <a:ext cx="1114439" cy="1015663"/>
          </a:xfrm>
          <a:prstGeom prst="rect">
            <a:avLst/>
          </a:prstGeom>
          <a:noFill/>
        </p:spPr>
        <p:txBody>
          <a:bodyPr wrap="square" rtlCol="0">
            <a:spAutoFit/>
          </a:bodyPr>
          <a:lstStyle/>
          <a:p>
            <a:pPr algn="ctr"/>
            <a:r>
              <a:rPr lang="en-US" altLang="zh-CN" sz="6000" dirty="0" smtClean="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04</a:t>
            </a:r>
            <a:endParaRPr lang="zh-CN" altLang="en-US" sz="6000" dirty="0">
              <a:solidFill>
                <a:srgbClr val="00B050"/>
              </a:solidFill>
              <a:latin typeface="Segoe UI Black" panose="020B0A02040204020203" pitchFamily="34" charset="0"/>
              <a:cs typeface="Segoe UI Black" panose="020B0A02040204020203" pitchFamily="34" charset="0"/>
            </a:endParaRPr>
          </a:p>
        </p:txBody>
      </p:sp>
      <p:sp>
        <p:nvSpPr>
          <p:cNvPr id="8" name="文本框 7"/>
          <p:cNvSpPr txBox="1"/>
          <p:nvPr/>
        </p:nvSpPr>
        <p:spPr>
          <a:xfrm>
            <a:off x="1255689" y="115909"/>
            <a:ext cx="4763037" cy="584775"/>
          </a:xfrm>
          <a:prstGeom prst="rect">
            <a:avLst/>
          </a:prstGeom>
          <a:noFill/>
        </p:spPr>
        <p:txBody>
          <a:bodyPr wrap="square" rtlCol="0">
            <a:spAutoFit/>
          </a:bodyPr>
          <a:lstStyle/>
          <a:p>
            <a:r>
              <a:rPr lang="zh-CN" altLang="en-US" sz="3200" b="1" dirty="0" smtClean="0">
                <a:solidFill>
                  <a:srgbClr val="00B050"/>
                </a:solidFill>
                <a:latin typeface="微软雅黑" panose="020B0503020204020204" pitchFamily="34" charset="-122"/>
                <a:ea typeface="微软雅黑" panose="020B0503020204020204" pitchFamily="34" charset="-122"/>
              </a:rPr>
              <a:t>重构粉丝的品牌社群</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9" name="矩形 8"/>
          <p:cNvSpPr/>
          <p:nvPr/>
        </p:nvSpPr>
        <p:spPr>
          <a:xfrm>
            <a:off x="0" y="6296936"/>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因此，社交网络是企业最适合进行消费者信任重构的环境</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等腰三角形 9"/>
          <p:cNvSpPr/>
          <p:nvPr/>
        </p:nvSpPr>
        <p:spPr>
          <a:xfrm>
            <a:off x="5795252" y="5778405"/>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69145" y="862685"/>
            <a:ext cx="10072467" cy="604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chemeClr val="tx1"/>
                </a:solidFill>
                <a:latin typeface="微软雅黑" panose="020B0503020204020204" pitchFamily="34" charset="-122"/>
                <a:ea typeface="微软雅黑" panose="020B0503020204020204" pitchFamily="34" charset="-122"/>
              </a:rPr>
              <a:t>信任是商业发展的基础，社交信任是企业重构粉丝社群的关键</a:t>
            </a:r>
            <a:endParaRPr lang="zh-CN" altLang="en-US" sz="2800" b="1" dirty="0">
              <a:solidFill>
                <a:schemeClr val="tx1"/>
              </a:solidFill>
              <a:latin typeface="微软雅黑" panose="020B0503020204020204" pitchFamily="34" charset="-122"/>
              <a:ea typeface="微软雅黑" panose="020B0503020204020204" pitchFamily="34" charset="-122"/>
            </a:endParaRPr>
          </a:p>
        </p:txBody>
      </p:sp>
      <p:sp>
        <p:nvSpPr>
          <p:cNvPr id="16" name="任意多边形 15"/>
          <p:cNvSpPr/>
          <p:nvPr/>
        </p:nvSpPr>
        <p:spPr>
          <a:xfrm rot="5400000">
            <a:off x="1674526" y="1188391"/>
            <a:ext cx="3825026" cy="4807913"/>
          </a:xfrm>
          <a:custGeom>
            <a:avLst/>
            <a:gdLst>
              <a:gd name="connsiteX0" fmla="*/ 0 w 3825026"/>
              <a:gd name="connsiteY0" fmla="*/ 4807913 h 4807913"/>
              <a:gd name="connsiteX1" fmla="*/ 0 w 3825026"/>
              <a:gd name="connsiteY1" fmla="*/ 506568 h 4807913"/>
              <a:gd name="connsiteX2" fmla="*/ 2475150 w 3825026"/>
              <a:gd name="connsiteY2" fmla="*/ 506568 h 4807913"/>
              <a:gd name="connsiteX3" fmla="*/ 2768959 w 3825026"/>
              <a:gd name="connsiteY3" fmla="*/ 0 h 4807913"/>
              <a:gd name="connsiteX4" fmla="*/ 3062769 w 3825026"/>
              <a:gd name="connsiteY4" fmla="*/ 506568 h 4807913"/>
              <a:gd name="connsiteX5" fmla="*/ 3825026 w 3825026"/>
              <a:gd name="connsiteY5" fmla="*/ 506568 h 4807913"/>
              <a:gd name="connsiteX6" fmla="*/ 3825026 w 3825026"/>
              <a:gd name="connsiteY6" fmla="*/ 4807913 h 4807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5026" h="4807913">
                <a:moveTo>
                  <a:pt x="0" y="4807913"/>
                </a:moveTo>
                <a:lnTo>
                  <a:pt x="0" y="506568"/>
                </a:lnTo>
                <a:lnTo>
                  <a:pt x="2475150" y="506568"/>
                </a:lnTo>
                <a:lnTo>
                  <a:pt x="2768959" y="0"/>
                </a:lnTo>
                <a:lnTo>
                  <a:pt x="3062769" y="506568"/>
                </a:lnTo>
                <a:lnTo>
                  <a:pt x="3825026" y="506568"/>
                </a:lnTo>
                <a:lnTo>
                  <a:pt x="3825026" y="4807913"/>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16200000" flipH="1">
            <a:off x="6703054" y="1188670"/>
            <a:ext cx="3825026" cy="4807354"/>
          </a:xfrm>
          <a:custGeom>
            <a:avLst/>
            <a:gdLst>
              <a:gd name="connsiteX0" fmla="*/ 0 w 3825026"/>
              <a:gd name="connsiteY0" fmla="*/ 506009 h 4807354"/>
              <a:gd name="connsiteX1" fmla="*/ 0 w 3825026"/>
              <a:gd name="connsiteY1" fmla="*/ 4807354 h 4807354"/>
              <a:gd name="connsiteX2" fmla="*/ 3825026 w 3825026"/>
              <a:gd name="connsiteY2" fmla="*/ 4807354 h 4807354"/>
              <a:gd name="connsiteX3" fmla="*/ 3825026 w 3825026"/>
              <a:gd name="connsiteY3" fmla="*/ 506009 h 4807354"/>
              <a:gd name="connsiteX4" fmla="*/ 2637441 w 3825026"/>
              <a:gd name="connsiteY4" fmla="*/ 506009 h 4807354"/>
              <a:gd name="connsiteX5" fmla="*/ 2343956 w 3825026"/>
              <a:gd name="connsiteY5" fmla="*/ 0 h 4807354"/>
              <a:gd name="connsiteX6" fmla="*/ 2050471 w 3825026"/>
              <a:gd name="connsiteY6" fmla="*/ 506009 h 4807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5026" h="4807354">
                <a:moveTo>
                  <a:pt x="0" y="506009"/>
                </a:moveTo>
                <a:lnTo>
                  <a:pt x="0" y="4807354"/>
                </a:lnTo>
                <a:lnTo>
                  <a:pt x="3825026" y="4807354"/>
                </a:lnTo>
                <a:lnTo>
                  <a:pt x="3825026" y="506009"/>
                </a:lnTo>
                <a:lnTo>
                  <a:pt x="2637441" y="506009"/>
                </a:lnTo>
                <a:lnTo>
                  <a:pt x="2343956" y="0"/>
                </a:lnTo>
                <a:lnTo>
                  <a:pt x="2050471" y="506009"/>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183082" y="1679833"/>
            <a:ext cx="4316920" cy="573970"/>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传统线下环境</a:t>
            </a:r>
            <a:endParaRPr lang="zh-CN" altLang="en-US" sz="2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8" name="矩形 17"/>
          <p:cNvSpPr/>
          <p:nvPr/>
        </p:nvSpPr>
        <p:spPr>
          <a:xfrm>
            <a:off x="6715522" y="1679833"/>
            <a:ext cx="4303722" cy="573970"/>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社交网络</a:t>
            </a:r>
          </a:p>
        </p:txBody>
      </p:sp>
      <p:sp>
        <p:nvSpPr>
          <p:cNvPr id="21" name="文本框 20"/>
          <p:cNvSpPr txBox="1"/>
          <p:nvPr/>
        </p:nvSpPr>
        <p:spPr>
          <a:xfrm>
            <a:off x="2357798" y="2517980"/>
            <a:ext cx="2065514" cy="400110"/>
          </a:xfrm>
          <a:prstGeom prst="rect">
            <a:avLst/>
          </a:prstGeom>
          <a:noFill/>
        </p:spPr>
        <p:txBody>
          <a:bodyPr wrap="square" rtlCol="0">
            <a:spAutoFit/>
          </a:bodyPr>
          <a:lstStyle/>
          <a:p>
            <a:pPr algn="ctr"/>
            <a:r>
              <a:rPr lang="zh-CN" altLang="en-US" sz="2000" b="1" dirty="0" smtClean="0">
                <a:latin typeface="微软雅黑" panose="020B0503020204020204" pitchFamily="34" charset="-122"/>
                <a:ea typeface="微软雅黑" panose="020B0503020204020204" pitchFamily="34" charset="-122"/>
              </a:rPr>
              <a:t>难量化</a:t>
            </a:r>
            <a:endParaRPr lang="zh-CN" altLang="en-US" sz="2000" b="1" dirty="0">
              <a:latin typeface="微软雅黑" panose="020B0503020204020204" pitchFamily="34" charset="-122"/>
              <a:ea typeface="微软雅黑" panose="020B0503020204020204" pitchFamily="34" charset="-122"/>
            </a:endParaRPr>
          </a:p>
        </p:txBody>
      </p:sp>
      <p:sp>
        <p:nvSpPr>
          <p:cNvPr id="27" name="文本框 26"/>
          <p:cNvSpPr txBox="1"/>
          <p:nvPr/>
        </p:nvSpPr>
        <p:spPr>
          <a:xfrm>
            <a:off x="2357798" y="3305705"/>
            <a:ext cx="2065514" cy="400110"/>
          </a:xfrm>
          <a:prstGeom prst="rect">
            <a:avLst/>
          </a:prstGeom>
          <a:noFill/>
        </p:spPr>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难经营</a:t>
            </a:r>
          </a:p>
        </p:txBody>
      </p:sp>
      <p:sp>
        <p:nvSpPr>
          <p:cNvPr id="28" name="文本框 27"/>
          <p:cNvSpPr txBox="1"/>
          <p:nvPr/>
        </p:nvSpPr>
        <p:spPr>
          <a:xfrm>
            <a:off x="2357798" y="4093430"/>
            <a:ext cx="2065514" cy="400110"/>
          </a:xfrm>
          <a:prstGeom prst="rect">
            <a:avLst/>
          </a:prstGeom>
          <a:noFill/>
        </p:spPr>
        <p:txBody>
          <a:bodyPr wrap="square" rtlCol="0">
            <a:spAutoFit/>
          </a:bodyPr>
          <a:lstStyle/>
          <a:p>
            <a:pPr algn="ctr"/>
            <a:r>
              <a:rPr lang="zh-CN" altLang="en-US" sz="2000" b="1" dirty="0" smtClean="0">
                <a:latin typeface="微软雅黑" panose="020B0503020204020204" pitchFamily="34" charset="-122"/>
                <a:ea typeface="微软雅黑" panose="020B0503020204020204" pitchFamily="34" charset="-122"/>
              </a:rPr>
              <a:t>难管理</a:t>
            </a:r>
            <a:endParaRPr lang="zh-CN" altLang="en-US" sz="2000" b="1" dirty="0">
              <a:latin typeface="微软雅黑" panose="020B0503020204020204" pitchFamily="34" charset="-122"/>
              <a:ea typeface="微软雅黑" panose="020B0503020204020204" pitchFamily="34" charset="-122"/>
            </a:endParaRPr>
          </a:p>
        </p:txBody>
      </p:sp>
      <p:sp>
        <p:nvSpPr>
          <p:cNvPr id="29" name="文本框 28"/>
          <p:cNvSpPr txBox="1"/>
          <p:nvPr/>
        </p:nvSpPr>
        <p:spPr>
          <a:xfrm>
            <a:off x="2357798" y="4881155"/>
            <a:ext cx="2065514" cy="400110"/>
          </a:xfrm>
          <a:prstGeom prst="rect">
            <a:avLst/>
          </a:prstGeom>
          <a:noFill/>
        </p:spPr>
        <p:txBody>
          <a:bodyPr wrap="square" rtlCol="0">
            <a:spAutoFit/>
          </a:bodyPr>
          <a:lstStyle/>
          <a:p>
            <a:pPr algn="ctr"/>
            <a:r>
              <a:rPr lang="zh-CN" altLang="en-US" sz="2000" b="1" dirty="0" smtClean="0">
                <a:latin typeface="微软雅黑" panose="020B0503020204020204" pitchFamily="34" charset="-122"/>
                <a:ea typeface="微软雅黑" panose="020B0503020204020204" pitchFamily="34" charset="-122"/>
              </a:rPr>
              <a:t>难持续跟踪</a:t>
            </a:r>
            <a:endParaRPr lang="zh-CN" altLang="en-US" sz="2000" b="1" dirty="0">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514230" y="2391480"/>
            <a:ext cx="650384" cy="650384"/>
            <a:chOff x="1809480" y="2549901"/>
            <a:chExt cx="650384" cy="650384"/>
          </a:xfrm>
        </p:grpSpPr>
        <p:grpSp>
          <p:nvGrpSpPr>
            <p:cNvPr id="31" name="组合 30"/>
            <p:cNvGrpSpPr/>
            <p:nvPr/>
          </p:nvGrpSpPr>
          <p:grpSpPr>
            <a:xfrm>
              <a:off x="1809480" y="2549901"/>
              <a:ext cx="650384" cy="650384"/>
              <a:chOff x="1809480" y="2549901"/>
              <a:chExt cx="650384" cy="650384"/>
            </a:xfrm>
          </p:grpSpPr>
          <p:sp>
            <p:nvSpPr>
              <p:cNvPr id="17" name="椭圆 16"/>
              <p:cNvSpPr/>
              <p:nvPr/>
            </p:nvSpPr>
            <p:spPr>
              <a:xfrm>
                <a:off x="1809480" y="2549901"/>
                <a:ext cx="650384" cy="650384"/>
              </a:xfrm>
              <a:prstGeom prst="ellipse">
                <a:avLst/>
              </a:prstGeom>
              <a:solidFill>
                <a:srgbClr val="00B05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a:stCxn id="17" idx="1"/>
                <a:endCxn id="17" idx="5"/>
              </p:cNvCxnSpPr>
              <p:nvPr/>
            </p:nvCxnSpPr>
            <p:spPr>
              <a:xfrm>
                <a:off x="1904727" y="2645148"/>
                <a:ext cx="459890" cy="45989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3" name="Picture 5" descr="\\MAGNUM\Projects\Microsoft\Cloud Power FY12\Design\ICONS_PNG\Scale.png"/>
            <p:cNvPicPr>
              <a:picLocks noChangeAspect="1" noChangeArrowheads="1"/>
            </p:cNvPicPr>
            <p:nvPr/>
          </p:nvPicPr>
          <p:blipFill>
            <a:blip r:embed="rId2" cstate="print">
              <a:lum bright="100000"/>
              <a:extLst>
                <a:ext uri="{28A0092B-C50C-407E-A947-70E740481C1C}">
                  <a14:useLocalDpi xmlns:a14="http://schemas.microsoft.com/office/drawing/2010/main" val="0"/>
                </a:ext>
              </a:extLst>
            </a:blip>
            <a:srcRect/>
            <a:stretch>
              <a:fillRect/>
            </a:stretch>
          </p:blipFill>
          <p:spPr bwMode="auto">
            <a:xfrm>
              <a:off x="1835307" y="2575041"/>
              <a:ext cx="598730" cy="598575"/>
            </a:xfrm>
            <a:prstGeom prst="rect">
              <a:avLst/>
            </a:prstGeom>
            <a:noFill/>
          </p:spPr>
        </p:pic>
      </p:grpSp>
      <p:grpSp>
        <p:nvGrpSpPr>
          <p:cNvPr id="35" name="组合 34"/>
          <p:cNvGrpSpPr/>
          <p:nvPr/>
        </p:nvGrpSpPr>
        <p:grpSpPr>
          <a:xfrm>
            <a:off x="1514230" y="3180568"/>
            <a:ext cx="650384" cy="650384"/>
            <a:chOff x="1809480" y="2549901"/>
            <a:chExt cx="650384" cy="650384"/>
          </a:xfrm>
        </p:grpSpPr>
        <p:sp>
          <p:nvSpPr>
            <p:cNvPr id="37" name="椭圆 36"/>
            <p:cNvSpPr/>
            <p:nvPr/>
          </p:nvSpPr>
          <p:spPr>
            <a:xfrm>
              <a:off x="1809480" y="2549901"/>
              <a:ext cx="650384" cy="650384"/>
            </a:xfrm>
            <a:prstGeom prst="ellipse">
              <a:avLst/>
            </a:prstGeom>
            <a:solidFill>
              <a:srgbClr val="00B05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a:stCxn id="37" idx="1"/>
              <a:endCxn id="37" idx="5"/>
            </p:cNvCxnSpPr>
            <p:nvPr/>
          </p:nvCxnSpPr>
          <p:spPr>
            <a:xfrm>
              <a:off x="1904727" y="2645148"/>
              <a:ext cx="459890" cy="45989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1514230" y="3969656"/>
            <a:ext cx="650384" cy="650384"/>
            <a:chOff x="1809480" y="2549901"/>
            <a:chExt cx="650384" cy="650384"/>
          </a:xfrm>
        </p:grpSpPr>
        <p:sp>
          <p:nvSpPr>
            <p:cNvPr id="42" name="椭圆 41"/>
            <p:cNvSpPr/>
            <p:nvPr/>
          </p:nvSpPr>
          <p:spPr>
            <a:xfrm>
              <a:off x="1809480" y="2549901"/>
              <a:ext cx="650384" cy="650384"/>
            </a:xfrm>
            <a:prstGeom prst="ellipse">
              <a:avLst/>
            </a:prstGeom>
            <a:solidFill>
              <a:srgbClr val="00B05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a:stCxn id="42" idx="1"/>
              <a:endCxn id="42" idx="5"/>
            </p:cNvCxnSpPr>
            <p:nvPr/>
          </p:nvCxnSpPr>
          <p:spPr>
            <a:xfrm>
              <a:off x="1904727" y="2645148"/>
              <a:ext cx="459890" cy="45989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1514230" y="4758744"/>
            <a:ext cx="650384" cy="650384"/>
            <a:chOff x="1809480" y="2549901"/>
            <a:chExt cx="650384" cy="650384"/>
          </a:xfrm>
        </p:grpSpPr>
        <p:sp>
          <p:nvSpPr>
            <p:cNvPr id="48" name="椭圆 47"/>
            <p:cNvSpPr/>
            <p:nvPr/>
          </p:nvSpPr>
          <p:spPr>
            <a:xfrm>
              <a:off x="1809480" y="2549901"/>
              <a:ext cx="650384" cy="650384"/>
            </a:xfrm>
            <a:prstGeom prst="ellipse">
              <a:avLst/>
            </a:prstGeom>
            <a:solidFill>
              <a:srgbClr val="00B05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a:stCxn id="48" idx="1"/>
              <a:endCxn id="48" idx="5"/>
            </p:cNvCxnSpPr>
            <p:nvPr/>
          </p:nvCxnSpPr>
          <p:spPr>
            <a:xfrm>
              <a:off x="1904727" y="2645148"/>
              <a:ext cx="459890" cy="45989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50" name="Picture 2" descr="\\MAGNUM\Projects\Microsoft\Cloud Power FY12\Design\ICONS_PNG\Secure_Elastic.png"/>
          <p:cNvPicPr>
            <a:picLocks noChangeAspect="1" noChangeArrowheads="1"/>
          </p:cNvPicPr>
          <p:nvPr/>
        </p:nvPicPr>
        <p:blipFill>
          <a:blip r:embed="rId3" cstate="print">
            <a:lum bright="100000"/>
            <a:extLst>
              <a:ext uri="{28A0092B-C50C-407E-A947-70E740481C1C}">
                <a14:useLocalDpi xmlns:a14="http://schemas.microsoft.com/office/drawing/2010/main" val="0"/>
              </a:ext>
            </a:extLst>
          </a:blip>
          <a:srcRect/>
          <a:stretch>
            <a:fillRect/>
          </a:stretch>
        </p:blipFill>
        <p:spPr bwMode="auto">
          <a:xfrm>
            <a:off x="1556158" y="3219998"/>
            <a:ext cx="566527" cy="566381"/>
          </a:xfrm>
          <a:prstGeom prst="rect">
            <a:avLst/>
          </a:prstGeom>
          <a:noFill/>
        </p:spPr>
      </p:pic>
      <p:pic>
        <p:nvPicPr>
          <p:cNvPr id="51" name="Picture 6" descr="\\MAGNUM\Projects\Microsoft\Cloud Power FY12\Design\ICONS_PNG\Professionals.png"/>
          <p:cNvPicPr>
            <a:picLocks noChangeAspect="1" noChangeArrowheads="1"/>
          </p:cNvPicPr>
          <p:nvPr/>
        </p:nvPicPr>
        <p:blipFill>
          <a:blip r:embed="rId4" cstate="print">
            <a:lum bright="100000"/>
          </a:blip>
          <a:srcRect/>
          <a:stretch>
            <a:fillRect/>
          </a:stretch>
        </p:blipFill>
        <p:spPr bwMode="auto">
          <a:xfrm>
            <a:off x="1570556" y="4024620"/>
            <a:ext cx="537730" cy="537730"/>
          </a:xfrm>
          <a:prstGeom prst="rect">
            <a:avLst/>
          </a:prstGeom>
          <a:noFill/>
        </p:spPr>
      </p:pic>
      <p:sp>
        <p:nvSpPr>
          <p:cNvPr id="52" name="Rectangle 107548"/>
          <p:cNvSpPr/>
          <p:nvPr/>
        </p:nvSpPr>
        <p:spPr bwMode="auto">
          <a:xfrm rot="755747">
            <a:off x="1581517" y="4836461"/>
            <a:ext cx="493870" cy="535302"/>
          </a:xfrm>
          <a:custGeom>
            <a:avLst/>
            <a:gdLst/>
            <a:ahLst/>
            <a:cxnLst/>
            <a:rect l="l" t="t" r="r" b="b"/>
            <a:pathLst>
              <a:path w="8212826" h="8901817">
                <a:moveTo>
                  <a:pt x="4497681" y="7201125"/>
                </a:moveTo>
                <a:lnTo>
                  <a:pt x="4497681" y="8491711"/>
                </a:lnTo>
                <a:lnTo>
                  <a:pt x="5081600" y="7571751"/>
                </a:lnTo>
                <a:close/>
                <a:moveTo>
                  <a:pt x="5836176" y="6890495"/>
                </a:moveTo>
                <a:lnTo>
                  <a:pt x="5457014" y="7487862"/>
                </a:lnTo>
                <a:lnTo>
                  <a:pt x="6398161" y="8085230"/>
                </a:lnTo>
                <a:close/>
                <a:moveTo>
                  <a:pt x="4895788" y="5994363"/>
                </a:moveTo>
                <a:lnTo>
                  <a:pt x="4497681" y="6621578"/>
                </a:lnTo>
                <a:lnTo>
                  <a:pt x="4497681" y="6902697"/>
                </a:lnTo>
                <a:lnTo>
                  <a:pt x="5198089" y="7347261"/>
                </a:lnTo>
                <a:lnTo>
                  <a:pt x="5687980" y="6575442"/>
                </a:lnTo>
                <a:lnTo>
                  <a:pt x="5635501" y="6463876"/>
                </a:lnTo>
                <a:close/>
                <a:moveTo>
                  <a:pt x="4497681" y="5715678"/>
                </a:moveTo>
                <a:lnTo>
                  <a:pt x="4497681" y="6151406"/>
                </a:lnTo>
                <a:lnTo>
                  <a:pt x="4694824" y="5840809"/>
                </a:lnTo>
                <a:close/>
                <a:moveTo>
                  <a:pt x="5203902" y="5546330"/>
                </a:moveTo>
                <a:lnTo>
                  <a:pt x="5070235" y="5756921"/>
                </a:lnTo>
                <a:lnTo>
                  <a:pt x="5402019" y="5967512"/>
                </a:lnTo>
                <a:close/>
                <a:moveTo>
                  <a:pt x="5193775" y="4574281"/>
                </a:moveTo>
                <a:lnTo>
                  <a:pt x="6931089" y="8267670"/>
                </a:lnTo>
                <a:lnTo>
                  <a:pt x="6343807" y="8398898"/>
                </a:lnTo>
                <a:lnTo>
                  <a:pt x="5282566" y="7725304"/>
                </a:lnTo>
                <a:lnTo>
                  <a:pt x="4608974" y="8786545"/>
                </a:lnTo>
                <a:lnTo>
                  <a:pt x="4093096" y="8901817"/>
                </a:lnTo>
                <a:lnTo>
                  <a:pt x="4093096" y="4820228"/>
                </a:lnTo>
                <a:lnTo>
                  <a:pt x="4497681" y="4820228"/>
                </a:lnTo>
                <a:lnTo>
                  <a:pt x="4497681" y="5417250"/>
                </a:lnTo>
                <a:lnTo>
                  <a:pt x="4811312" y="5616319"/>
                </a:lnTo>
                <a:lnTo>
                  <a:pt x="5055706" y="5231277"/>
                </a:lnTo>
                <a:lnTo>
                  <a:pt x="4827670" y="4746491"/>
                </a:lnTo>
                <a:close/>
                <a:moveTo>
                  <a:pt x="5064" y="5190605"/>
                </a:moveTo>
                <a:lnTo>
                  <a:pt x="696552" y="5276114"/>
                </a:lnTo>
                <a:cubicBezTo>
                  <a:pt x="673849" y="5830665"/>
                  <a:pt x="905790" y="6387729"/>
                  <a:pt x="1329298" y="6795803"/>
                </a:cubicBezTo>
                <a:cubicBezTo>
                  <a:pt x="1742308" y="7193763"/>
                  <a:pt x="2296214" y="7410173"/>
                  <a:pt x="2847106" y="7388810"/>
                </a:cubicBezTo>
                <a:lnTo>
                  <a:pt x="2935322" y="8080183"/>
                </a:lnTo>
                <a:cubicBezTo>
                  <a:pt x="2171520" y="8127883"/>
                  <a:pt x="1404010" y="7838139"/>
                  <a:pt x="838426" y="7288578"/>
                </a:cubicBezTo>
                <a:cubicBezTo>
                  <a:pt x="262300" y="6728776"/>
                  <a:pt x="-43753" y="5958291"/>
                  <a:pt x="5064" y="5190605"/>
                </a:cubicBezTo>
                <a:close/>
                <a:moveTo>
                  <a:pt x="2315372" y="4553207"/>
                </a:moveTo>
                <a:lnTo>
                  <a:pt x="2576079" y="4585445"/>
                </a:lnTo>
                <a:cubicBezTo>
                  <a:pt x="2567519" y="4794524"/>
                  <a:pt x="2654967" y="5004551"/>
                  <a:pt x="2814640" y="5158404"/>
                </a:cubicBezTo>
                <a:cubicBezTo>
                  <a:pt x="2970355" y="5308445"/>
                  <a:pt x="3179191" y="5390036"/>
                  <a:pt x="3386890" y="5381982"/>
                </a:cubicBezTo>
                <a:lnTo>
                  <a:pt x="3420150" y="5642648"/>
                </a:lnTo>
                <a:cubicBezTo>
                  <a:pt x="3132179" y="5660631"/>
                  <a:pt x="2842809" y="5551391"/>
                  <a:pt x="2629569" y="5344193"/>
                </a:cubicBezTo>
                <a:cubicBezTo>
                  <a:pt x="2412356" y="5133135"/>
                  <a:pt x="2296967" y="4842643"/>
                  <a:pt x="2315372" y="4553207"/>
                </a:cubicBezTo>
                <a:close/>
                <a:moveTo>
                  <a:pt x="1314524" y="4639948"/>
                </a:moveTo>
                <a:lnTo>
                  <a:pt x="1800223" y="4700010"/>
                </a:lnTo>
                <a:cubicBezTo>
                  <a:pt x="1784276" y="5089524"/>
                  <a:pt x="1947192" y="5480804"/>
                  <a:pt x="2244663" y="5767434"/>
                </a:cubicBezTo>
                <a:cubicBezTo>
                  <a:pt x="2534761" y="6046959"/>
                  <a:pt x="2923822" y="6198966"/>
                  <a:pt x="3310767" y="6183961"/>
                </a:cubicBezTo>
                <a:lnTo>
                  <a:pt x="3372729" y="6669578"/>
                </a:lnTo>
                <a:cubicBezTo>
                  <a:pt x="2836237" y="6703081"/>
                  <a:pt x="2297141" y="6499566"/>
                  <a:pt x="1899876" y="6113557"/>
                </a:cubicBezTo>
                <a:cubicBezTo>
                  <a:pt x="1495207" y="5720353"/>
                  <a:pt x="1280237" y="5179167"/>
                  <a:pt x="1314524" y="4639948"/>
                </a:cubicBezTo>
                <a:close/>
                <a:moveTo>
                  <a:pt x="4245423" y="3138341"/>
                </a:moveTo>
                <a:cubicBezTo>
                  <a:pt x="4678825" y="3041496"/>
                  <a:pt x="5108673" y="3314331"/>
                  <a:pt x="5205517" y="3747734"/>
                </a:cubicBezTo>
                <a:cubicBezTo>
                  <a:pt x="5302360" y="4181136"/>
                  <a:pt x="5029526" y="4610985"/>
                  <a:pt x="4596124" y="4707827"/>
                </a:cubicBezTo>
                <a:cubicBezTo>
                  <a:pt x="4162721" y="4804671"/>
                  <a:pt x="3732873" y="4531836"/>
                  <a:pt x="3636029" y="4098434"/>
                </a:cubicBezTo>
                <a:cubicBezTo>
                  <a:pt x="3539186" y="3665032"/>
                  <a:pt x="3812021" y="3235183"/>
                  <a:pt x="4245423" y="3138341"/>
                </a:cubicBezTo>
                <a:close/>
                <a:moveTo>
                  <a:pt x="4646799" y="2381722"/>
                </a:moveTo>
                <a:cubicBezTo>
                  <a:pt x="4933740" y="2339564"/>
                  <a:pt x="5232740" y="2430660"/>
                  <a:pt x="5460957" y="2629771"/>
                </a:cubicBezTo>
                <a:cubicBezTo>
                  <a:pt x="5684997" y="2825239"/>
                  <a:pt x="5817677" y="3104639"/>
                  <a:pt x="5823449" y="3393113"/>
                </a:cubicBezTo>
                <a:lnTo>
                  <a:pt x="5560931" y="3381413"/>
                </a:lnTo>
                <a:cubicBezTo>
                  <a:pt x="5551868" y="3173757"/>
                  <a:pt x="5453371" y="2972341"/>
                  <a:pt x="5291025" y="2829500"/>
                </a:cubicBezTo>
                <a:cubicBezTo>
                  <a:pt x="5124555" y="2683029"/>
                  <a:pt x="4908046" y="2613158"/>
                  <a:pt x="4700380" y="2638892"/>
                </a:cubicBezTo>
                <a:close/>
                <a:moveTo>
                  <a:pt x="4650897" y="1377131"/>
                </a:moveTo>
                <a:cubicBezTo>
                  <a:pt x="5185468" y="1298593"/>
                  <a:pt x="5742506" y="1468305"/>
                  <a:pt x="6167673" y="1839250"/>
                </a:cubicBezTo>
                <a:cubicBezTo>
                  <a:pt x="6585061" y="2203406"/>
                  <a:pt x="6832243" y="2723929"/>
                  <a:pt x="6842996" y="3261358"/>
                </a:cubicBezTo>
                <a:lnTo>
                  <a:pt x="6353927" y="3239563"/>
                </a:lnTo>
                <a:cubicBezTo>
                  <a:pt x="6337043" y="2852696"/>
                  <a:pt x="6153539" y="2477460"/>
                  <a:pt x="5851092" y="2211346"/>
                </a:cubicBezTo>
                <a:cubicBezTo>
                  <a:pt x="5540958" y="1938467"/>
                  <a:pt x="5137601" y="1808299"/>
                  <a:pt x="4750719" y="1856241"/>
                </a:cubicBezTo>
                <a:close/>
                <a:moveTo>
                  <a:pt x="5091943" y="26803"/>
                </a:moveTo>
                <a:cubicBezTo>
                  <a:pt x="5853010" y="-85015"/>
                  <a:pt x="6646064" y="156605"/>
                  <a:pt x="7251373" y="684716"/>
                </a:cubicBezTo>
                <a:cubicBezTo>
                  <a:pt x="7845607" y="1203164"/>
                  <a:pt x="8197519" y="1944231"/>
                  <a:pt x="8212826" y="2709368"/>
                </a:cubicBezTo>
                <a:lnTo>
                  <a:pt x="7516540" y="2678338"/>
                </a:lnTo>
                <a:cubicBezTo>
                  <a:pt x="7492502" y="2127556"/>
                  <a:pt x="7231249" y="1593336"/>
                  <a:pt x="6800657" y="1214470"/>
                </a:cubicBezTo>
                <a:cubicBezTo>
                  <a:pt x="6359121" y="825975"/>
                  <a:pt x="5784862" y="640655"/>
                  <a:pt x="5234059" y="708911"/>
                </a:cubicBezTo>
                <a:close/>
              </a:path>
            </a:pathLst>
          </a:custGeom>
          <a:solidFill>
            <a:schemeClr val="bg1"/>
          </a:solidFill>
          <a:ln w="1079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3880">
              <a:defRPr/>
            </a:pPr>
            <a:endParaRPr lang="en-US" kern="0" dirty="0" err="1">
              <a:solidFill>
                <a:srgbClr val="FFFFFF"/>
              </a:solidFill>
            </a:endParaRPr>
          </a:p>
        </p:txBody>
      </p:sp>
      <p:sp>
        <p:nvSpPr>
          <p:cNvPr id="56" name="椭圆 55"/>
          <p:cNvSpPr/>
          <p:nvPr/>
        </p:nvSpPr>
        <p:spPr>
          <a:xfrm>
            <a:off x="7098175" y="2969783"/>
            <a:ext cx="650384" cy="650384"/>
          </a:xfrm>
          <a:prstGeom prst="ellipse">
            <a:avLst/>
          </a:prstGeom>
          <a:solidFill>
            <a:srgbClr val="00B05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7098175" y="4180441"/>
            <a:ext cx="650384" cy="650384"/>
          </a:xfrm>
          <a:prstGeom prst="ellipse">
            <a:avLst/>
          </a:prstGeom>
          <a:solidFill>
            <a:srgbClr val="00B05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Picture 5" descr="\\MAGNUM\Projects\Microsoft\Journey to the Cloud Campaign\102810 Drop\PUBLIC ICONS\Integrity.png"/>
          <p:cNvPicPr>
            <a:picLocks noChangeAspect="1" noChangeArrowheads="1"/>
          </p:cNvPicPr>
          <p:nvPr/>
        </p:nvPicPr>
        <p:blipFill>
          <a:blip r:embed="rId5" cstate="print"/>
          <a:srcRect/>
          <a:stretch>
            <a:fillRect/>
          </a:stretch>
        </p:blipFill>
        <p:spPr bwMode="auto">
          <a:xfrm>
            <a:off x="7151493" y="3112420"/>
            <a:ext cx="541863" cy="365110"/>
          </a:xfrm>
          <a:prstGeom prst="rect">
            <a:avLst/>
          </a:prstGeom>
          <a:noFill/>
        </p:spPr>
      </p:pic>
      <p:sp>
        <p:nvSpPr>
          <p:cNvPr id="63" name="文本框 62"/>
          <p:cNvSpPr txBox="1"/>
          <p:nvPr/>
        </p:nvSpPr>
        <p:spPr>
          <a:xfrm>
            <a:off x="7834626" y="3094920"/>
            <a:ext cx="2065514" cy="400110"/>
          </a:xfrm>
          <a:prstGeom prst="rect">
            <a:avLst/>
          </a:prstGeom>
          <a:noFill/>
        </p:spPr>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可</a:t>
            </a:r>
            <a:r>
              <a:rPr lang="zh-CN" altLang="en-US" sz="2000" b="1" dirty="0" smtClean="0">
                <a:latin typeface="微软雅黑" panose="020B0503020204020204" pitchFamily="34" charset="-122"/>
                <a:ea typeface="微软雅黑" panose="020B0503020204020204" pitchFamily="34" charset="-122"/>
              </a:rPr>
              <a:t>量化</a:t>
            </a:r>
            <a:endParaRPr lang="zh-CN" altLang="en-US" sz="2000" b="1" dirty="0">
              <a:latin typeface="微软雅黑" panose="020B0503020204020204" pitchFamily="34" charset="-122"/>
              <a:ea typeface="微软雅黑" panose="020B0503020204020204" pitchFamily="34" charset="-122"/>
            </a:endParaRPr>
          </a:p>
        </p:txBody>
      </p:sp>
      <p:sp>
        <p:nvSpPr>
          <p:cNvPr id="64" name="文本框 63"/>
          <p:cNvSpPr txBox="1"/>
          <p:nvPr/>
        </p:nvSpPr>
        <p:spPr>
          <a:xfrm>
            <a:off x="7834626" y="4299890"/>
            <a:ext cx="2065514" cy="400110"/>
          </a:xfrm>
          <a:prstGeom prst="rect">
            <a:avLst/>
          </a:prstGeom>
          <a:noFill/>
        </p:spPr>
        <p:txBody>
          <a:bodyPr wrap="square" rtlCol="0">
            <a:spAutoFit/>
          </a:bodyPr>
          <a:lstStyle/>
          <a:p>
            <a:pPr algn="ctr"/>
            <a:r>
              <a:rPr lang="zh-CN" altLang="en-US" sz="2000" b="1" dirty="0" smtClean="0">
                <a:latin typeface="微软雅黑" panose="020B0503020204020204" pitchFamily="34" charset="-122"/>
                <a:ea typeface="微软雅黑" panose="020B0503020204020204" pitchFamily="34" charset="-122"/>
              </a:rPr>
              <a:t>可评估</a:t>
            </a:r>
            <a:endParaRPr lang="zh-CN" altLang="en-US" sz="2000" b="1" dirty="0">
              <a:latin typeface="微软雅黑" panose="020B0503020204020204" pitchFamily="34" charset="-122"/>
              <a:ea typeface="微软雅黑" panose="020B0503020204020204" pitchFamily="34" charset="-122"/>
            </a:endParaRPr>
          </a:p>
        </p:txBody>
      </p:sp>
      <p:pic>
        <p:nvPicPr>
          <p:cNvPr id="65" name="Picture 5" descr="\\MAGNUM\Projects\Microsoft\Cloud Power FY12\Design\Icons\PNGs\Stop_watch.png"/>
          <p:cNvPicPr>
            <a:picLocks noChangeAspect="1" noChangeArrowheads="1"/>
          </p:cNvPicPr>
          <p:nvPr/>
        </p:nvPicPr>
        <p:blipFill>
          <a:blip r:embed="rId6" cstate="print">
            <a:biLevel thresh="25000"/>
            <a:extLst>
              <a:ext uri="{28A0092B-C50C-407E-A947-70E740481C1C}">
                <a14:useLocalDpi xmlns:a14="http://schemas.microsoft.com/office/drawing/2010/main" val="0"/>
              </a:ext>
            </a:extLst>
          </a:blip>
          <a:srcRect/>
          <a:stretch>
            <a:fillRect/>
          </a:stretch>
        </p:blipFill>
        <p:spPr bwMode="auto">
          <a:xfrm>
            <a:off x="7080056" y="4180192"/>
            <a:ext cx="684735" cy="684557"/>
          </a:xfrm>
          <a:prstGeom prst="rect">
            <a:avLst/>
          </a:prstGeom>
          <a:noFill/>
        </p:spPr>
      </p:pic>
    </p:spTree>
    <p:extLst>
      <p:ext uri="{BB962C8B-B14F-4D97-AF65-F5344CB8AC3E}">
        <p14:creationId xmlns:p14="http://schemas.microsoft.com/office/powerpoint/2010/main" val="3134928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0"/>
            <a:ext cx="12192001" cy="785613"/>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0" y="100418"/>
            <a:ext cx="12191999" cy="584775"/>
          </a:xfrm>
          <a:prstGeom prst="rect">
            <a:avLst/>
          </a:prstGeom>
          <a:noFill/>
        </p:spPr>
        <p:txBody>
          <a:bodyPr wrap="square" rtlCol="0">
            <a:spAutoFit/>
          </a:bodyPr>
          <a:lstStyle/>
          <a:p>
            <a:pPr algn="ctr"/>
            <a:r>
              <a:rPr lang="zh-CN" altLang="en-US" sz="3200" b="1" dirty="0" smtClean="0">
                <a:solidFill>
                  <a:srgbClr val="00B050"/>
                </a:solidFill>
                <a:latin typeface="微软雅黑" panose="020B0503020204020204" pitchFamily="34" charset="-122"/>
                <a:ea typeface="微软雅黑" panose="020B0503020204020204" pitchFamily="34" charset="-122"/>
              </a:rPr>
              <a:t>那么，企业应该如何重构粉丝社群？</a:t>
            </a:r>
            <a:endParaRPr lang="zh-CN" altLang="en-US" sz="3200" b="1" dirty="0">
              <a:solidFill>
                <a:srgbClr val="00B050"/>
              </a:solidFill>
              <a:latin typeface="微软雅黑" panose="020B0503020204020204" pitchFamily="34" charset="-122"/>
              <a:ea typeface="微软雅黑" panose="020B0503020204020204" pitchFamily="34" charset="-122"/>
            </a:endParaRPr>
          </a:p>
        </p:txBody>
      </p:sp>
      <p:sp>
        <p:nvSpPr>
          <p:cNvPr id="4" name="等腰三角形 3"/>
          <p:cNvSpPr/>
          <p:nvPr/>
        </p:nvSpPr>
        <p:spPr>
          <a:xfrm flipV="1">
            <a:off x="5795252" y="785613"/>
            <a:ext cx="601496" cy="518531"/>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0" y="6287110"/>
            <a:ext cx="12192000" cy="5708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rPr>
              <a:t>打造品牌</a:t>
            </a:r>
            <a:r>
              <a:rPr lang="zh-CN" altLang="en-US" sz="2800" b="1" dirty="0" smtClean="0">
                <a:solidFill>
                  <a:schemeClr val="bg1"/>
                </a:solidFill>
                <a:latin typeface="微软雅黑" panose="020B0503020204020204" pitchFamily="34" charset="-122"/>
                <a:ea typeface="微软雅黑" panose="020B0503020204020204" pitchFamily="34" charset="-122"/>
              </a:rPr>
              <a:t>社群和粉丝经济，一切要以消费者驱动为目标</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5" name="等腰三角形 34"/>
          <p:cNvSpPr/>
          <p:nvPr/>
        </p:nvSpPr>
        <p:spPr>
          <a:xfrm>
            <a:off x="5795252" y="5768579"/>
            <a:ext cx="601496" cy="51853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735623" y="2521707"/>
            <a:ext cx="1295400" cy="1330931"/>
            <a:chOff x="654626" y="2098069"/>
            <a:chExt cx="1295400" cy="1330931"/>
          </a:xfrm>
        </p:grpSpPr>
        <p:sp>
          <p:nvSpPr>
            <p:cNvPr id="5" name="椭圆 4"/>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741642" y="2133601"/>
              <a:ext cx="1121367" cy="494543"/>
              <a:chOff x="2196371" y="2133601"/>
              <a:chExt cx="1121367" cy="494543"/>
            </a:xfrm>
          </p:grpSpPr>
          <p:sp>
            <p:nvSpPr>
              <p:cNvPr id="42" name="任意多边形 41"/>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1035386" y="2098069"/>
              <a:ext cx="525494" cy="400110"/>
            </a:xfrm>
            <a:prstGeom prst="rect">
              <a:avLst/>
            </a:prstGeom>
            <a:noFill/>
          </p:spPr>
          <p:txBody>
            <a:bodyPr wrap="square" rtlCol="0">
              <a:spAutoFit/>
            </a:bodyPr>
            <a:lstStyle/>
            <a:p>
              <a:r>
                <a:rPr lang="en-US" altLang="zh-CN" sz="2000" b="1" dirty="0" smtClean="0">
                  <a:latin typeface="微软雅黑" panose="020B0503020204020204" pitchFamily="34" charset="-122"/>
                  <a:ea typeface="微软雅黑" panose="020B0503020204020204" pitchFamily="34" charset="-122"/>
                </a:rPr>
                <a:t>01</a:t>
              </a:r>
              <a:endParaRPr lang="zh-CN" altLang="en-US" sz="2000" b="1" dirty="0">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2306515" y="2521707"/>
            <a:ext cx="1295400" cy="1330931"/>
            <a:chOff x="654626" y="2098069"/>
            <a:chExt cx="1295400" cy="1330931"/>
          </a:xfrm>
        </p:grpSpPr>
        <p:sp>
          <p:nvSpPr>
            <p:cNvPr id="48" name="椭圆 47"/>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741642" y="2133601"/>
              <a:ext cx="1121367" cy="494543"/>
              <a:chOff x="2196371" y="2133601"/>
              <a:chExt cx="1121367" cy="494543"/>
            </a:xfrm>
          </p:grpSpPr>
          <p:sp>
            <p:nvSpPr>
              <p:cNvPr id="56" name="任意多边形 55"/>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59"/>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文本框 49"/>
            <p:cNvSpPr txBox="1"/>
            <p:nvPr/>
          </p:nvSpPr>
          <p:spPr>
            <a:xfrm>
              <a:off x="1035386" y="2098069"/>
              <a:ext cx="525494" cy="400110"/>
            </a:xfrm>
            <a:prstGeom prst="rect">
              <a:avLst/>
            </a:prstGeom>
            <a:noFill/>
          </p:spPr>
          <p:txBody>
            <a:bodyPr wrap="square" rtlCol="0">
              <a:spAutoFit/>
            </a:bodyPr>
            <a:lstStyle/>
            <a:p>
              <a:r>
                <a:rPr lang="en-US" altLang="zh-CN" sz="2000" b="1" dirty="0" smtClean="0">
                  <a:latin typeface="微软雅黑" panose="020B0503020204020204" pitchFamily="34" charset="-122"/>
                  <a:ea typeface="微软雅黑" panose="020B0503020204020204" pitchFamily="34" charset="-122"/>
                </a:rPr>
                <a:t>02</a:t>
              </a:r>
              <a:endParaRPr lang="zh-CN" altLang="en-US" sz="2000" b="1" dirty="0">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3877407" y="2521707"/>
            <a:ext cx="1295400" cy="1330931"/>
            <a:chOff x="654626" y="2098069"/>
            <a:chExt cx="1295400" cy="1330931"/>
          </a:xfrm>
        </p:grpSpPr>
        <p:sp>
          <p:nvSpPr>
            <p:cNvPr id="64" name="椭圆 63"/>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741642" y="2133601"/>
              <a:ext cx="1121367" cy="494543"/>
              <a:chOff x="2196371" y="2133601"/>
              <a:chExt cx="1121367" cy="494543"/>
            </a:xfrm>
          </p:grpSpPr>
          <p:sp>
            <p:nvSpPr>
              <p:cNvPr id="68" name="任意多边形 67"/>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等腰三角形 68"/>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文本框 66"/>
            <p:cNvSpPr txBox="1"/>
            <p:nvPr/>
          </p:nvSpPr>
          <p:spPr>
            <a:xfrm>
              <a:off x="1035386" y="2098069"/>
              <a:ext cx="525494" cy="400110"/>
            </a:xfrm>
            <a:prstGeom prst="rect">
              <a:avLst/>
            </a:prstGeom>
            <a:noFill/>
          </p:spPr>
          <p:txBody>
            <a:bodyPr wrap="square" rtlCol="0">
              <a:spAutoFit/>
            </a:bodyPr>
            <a:lstStyle/>
            <a:p>
              <a:r>
                <a:rPr lang="en-US" altLang="zh-CN" sz="2000" b="1" dirty="0" smtClean="0">
                  <a:latin typeface="微软雅黑" panose="020B0503020204020204" pitchFamily="34" charset="-122"/>
                  <a:ea typeface="微软雅黑" panose="020B0503020204020204" pitchFamily="34" charset="-122"/>
                </a:rPr>
                <a:t>03</a:t>
              </a:r>
              <a:endParaRPr lang="zh-CN" altLang="en-US" sz="2000" b="1" dirty="0">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5448299" y="2521707"/>
            <a:ext cx="1295400" cy="1330931"/>
            <a:chOff x="654626" y="2098069"/>
            <a:chExt cx="1295400" cy="1330931"/>
          </a:xfrm>
        </p:grpSpPr>
        <p:sp>
          <p:nvSpPr>
            <p:cNvPr id="71" name="椭圆 70"/>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741642" y="2133601"/>
              <a:ext cx="1121367" cy="494543"/>
              <a:chOff x="2196371" y="2133601"/>
              <a:chExt cx="1121367" cy="494543"/>
            </a:xfrm>
          </p:grpSpPr>
          <p:sp>
            <p:nvSpPr>
              <p:cNvPr id="74" name="任意多边形 73"/>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等腰三角形 74"/>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文本框 72"/>
            <p:cNvSpPr txBox="1"/>
            <p:nvPr/>
          </p:nvSpPr>
          <p:spPr>
            <a:xfrm>
              <a:off x="1035386" y="2098069"/>
              <a:ext cx="525494" cy="400110"/>
            </a:xfrm>
            <a:prstGeom prst="rect">
              <a:avLst/>
            </a:prstGeom>
            <a:noFill/>
          </p:spPr>
          <p:txBody>
            <a:bodyPr wrap="square" rtlCol="0">
              <a:spAutoFit/>
            </a:bodyPr>
            <a:lstStyle/>
            <a:p>
              <a:r>
                <a:rPr lang="en-US" altLang="zh-CN" sz="2000" b="1" dirty="0" smtClean="0">
                  <a:latin typeface="微软雅黑" panose="020B0503020204020204" pitchFamily="34" charset="-122"/>
                  <a:ea typeface="微软雅黑" panose="020B0503020204020204" pitchFamily="34" charset="-122"/>
                </a:rPr>
                <a:t>04</a:t>
              </a:r>
              <a:endParaRPr lang="zh-CN" altLang="en-US" sz="2000" b="1" dirty="0">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7019191" y="2521707"/>
            <a:ext cx="1295400" cy="1330931"/>
            <a:chOff x="654626" y="2098069"/>
            <a:chExt cx="1295400" cy="1330931"/>
          </a:xfrm>
        </p:grpSpPr>
        <p:sp>
          <p:nvSpPr>
            <p:cNvPr id="77" name="椭圆 76"/>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741642" y="2133601"/>
              <a:ext cx="1121367" cy="494543"/>
              <a:chOff x="2196371" y="2133601"/>
              <a:chExt cx="1121367" cy="494543"/>
            </a:xfrm>
          </p:grpSpPr>
          <p:sp>
            <p:nvSpPr>
              <p:cNvPr id="81" name="任意多边形 80"/>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等腰三角形 81"/>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9" name="文本框 78"/>
            <p:cNvSpPr txBox="1"/>
            <p:nvPr/>
          </p:nvSpPr>
          <p:spPr>
            <a:xfrm>
              <a:off x="1035386" y="2098069"/>
              <a:ext cx="525494" cy="400110"/>
            </a:xfrm>
            <a:prstGeom prst="rect">
              <a:avLst/>
            </a:prstGeom>
            <a:noFill/>
          </p:spPr>
          <p:txBody>
            <a:bodyPr wrap="square" rtlCol="0">
              <a:spAutoFit/>
            </a:bodyPr>
            <a:lstStyle/>
            <a:p>
              <a:r>
                <a:rPr lang="en-US" altLang="zh-CN" sz="2000" b="1" dirty="0" smtClean="0">
                  <a:latin typeface="微软雅黑" panose="020B0503020204020204" pitchFamily="34" charset="-122"/>
                  <a:ea typeface="微软雅黑" panose="020B0503020204020204" pitchFamily="34" charset="-122"/>
                </a:rPr>
                <a:t>05</a:t>
              </a:r>
              <a:endParaRPr lang="zh-CN" altLang="en-US" sz="2000" b="1" dirty="0">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8590083" y="2521707"/>
            <a:ext cx="1295400" cy="1330931"/>
            <a:chOff x="654626" y="2098069"/>
            <a:chExt cx="1295400" cy="1330931"/>
          </a:xfrm>
        </p:grpSpPr>
        <p:sp>
          <p:nvSpPr>
            <p:cNvPr id="84" name="椭圆 83"/>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741642" y="2133601"/>
              <a:ext cx="1121367" cy="494543"/>
              <a:chOff x="2196371" y="2133601"/>
              <a:chExt cx="1121367" cy="494543"/>
            </a:xfrm>
          </p:grpSpPr>
          <p:sp>
            <p:nvSpPr>
              <p:cNvPr id="87" name="任意多边形 86"/>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等腰三角形 87"/>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6" name="文本框 85"/>
            <p:cNvSpPr txBox="1"/>
            <p:nvPr/>
          </p:nvSpPr>
          <p:spPr>
            <a:xfrm>
              <a:off x="1035386" y="2098069"/>
              <a:ext cx="525494" cy="400110"/>
            </a:xfrm>
            <a:prstGeom prst="rect">
              <a:avLst/>
            </a:prstGeom>
            <a:noFill/>
          </p:spPr>
          <p:txBody>
            <a:bodyPr wrap="square" rtlCol="0">
              <a:spAutoFit/>
            </a:bodyPr>
            <a:lstStyle/>
            <a:p>
              <a:r>
                <a:rPr lang="en-US" altLang="zh-CN" sz="2000" b="1" dirty="0" smtClean="0">
                  <a:latin typeface="微软雅黑" panose="020B0503020204020204" pitchFamily="34" charset="-122"/>
                  <a:ea typeface="微软雅黑" panose="020B0503020204020204" pitchFamily="34" charset="-122"/>
                </a:rPr>
                <a:t>06</a:t>
              </a:r>
              <a:endParaRPr lang="zh-CN" altLang="en-US" sz="2000" b="1" dirty="0">
                <a:latin typeface="微软雅黑" panose="020B0503020204020204" pitchFamily="34" charset="-122"/>
                <a:ea typeface="微软雅黑" panose="020B0503020204020204" pitchFamily="34" charset="-122"/>
              </a:endParaRPr>
            </a:p>
          </p:txBody>
        </p:sp>
      </p:grpSp>
      <p:grpSp>
        <p:nvGrpSpPr>
          <p:cNvPr id="89" name="组合 88"/>
          <p:cNvGrpSpPr/>
          <p:nvPr/>
        </p:nvGrpSpPr>
        <p:grpSpPr>
          <a:xfrm>
            <a:off x="10160975" y="2521707"/>
            <a:ext cx="1295400" cy="1330931"/>
            <a:chOff x="654626" y="2098069"/>
            <a:chExt cx="1295400" cy="1330931"/>
          </a:xfrm>
        </p:grpSpPr>
        <p:sp>
          <p:nvSpPr>
            <p:cNvPr id="90" name="椭圆 89"/>
            <p:cNvSpPr/>
            <p:nvPr/>
          </p:nvSpPr>
          <p:spPr>
            <a:xfrm>
              <a:off x="654626" y="2133600"/>
              <a:ext cx="1295400" cy="1295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a:off x="741642" y="2133601"/>
              <a:ext cx="1121367" cy="494543"/>
              <a:chOff x="2196371" y="2133601"/>
              <a:chExt cx="1121367" cy="494543"/>
            </a:xfrm>
          </p:grpSpPr>
          <p:sp>
            <p:nvSpPr>
              <p:cNvPr id="96" name="任意多边形 95"/>
              <p:cNvSpPr/>
              <p:nvPr/>
            </p:nvSpPr>
            <p:spPr>
              <a:xfrm>
                <a:off x="2196371" y="2133601"/>
                <a:ext cx="1121367" cy="329045"/>
              </a:xfrm>
              <a:custGeom>
                <a:avLst/>
                <a:gdLst>
                  <a:gd name="connsiteX0" fmla="*/ 560683 w 1121367"/>
                  <a:gd name="connsiteY0" fmla="*/ 0 h 329045"/>
                  <a:gd name="connsiteX1" fmla="*/ 1097766 w 1121367"/>
                  <a:gd name="connsiteY1" fmla="*/ 285565 h 329045"/>
                  <a:gd name="connsiteX2" fmla="*/ 1121367 w 1121367"/>
                  <a:gd name="connsiteY2" fmla="*/ 329045 h 329045"/>
                  <a:gd name="connsiteX3" fmla="*/ 0 w 1121367"/>
                  <a:gd name="connsiteY3" fmla="*/ 329045 h 329045"/>
                  <a:gd name="connsiteX4" fmla="*/ 23600 w 1121367"/>
                  <a:gd name="connsiteY4" fmla="*/ 285565 h 329045"/>
                  <a:gd name="connsiteX5" fmla="*/ 560683 w 1121367"/>
                  <a:gd name="connsiteY5" fmla="*/ 0 h 32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21367" h="329045">
                    <a:moveTo>
                      <a:pt x="560683" y="0"/>
                    </a:moveTo>
                    <a:cubicBezTo>
                      <a:pt x="784255" y="0"/>
                      <a:pt x="981370" y="113276"/>
                      <a:pt x="1097766" y="285565"/>
                    </a:cubicBezTo>
                    <a:lnTo>
                      <a:pt x="1121367" y="329045"/>
                    </a:lnTo>
                    <a:lnTo>
                      <a:pt x="0" y="329045"/>
                    </a:lnTo>
                    <a:lnTo>
                      <a:pt x="23600" y="285565"/>
                    </a:lnTo>
                    <a:cubicBezTo>
                      <a:pt x="139996" y="113276"/>
                      <a:pt x="337111" y="0"/>
                      <a:pt x="560683" y="0"/>
                    </a:cubicBezTo>
                    <a:close/>
                  </a:path>
                </a:pathLst>
              </a:cu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等腰三角形 101"/>
              <p:cNvSpPr/>
              <p:nvPr/>
            </p:nvSpPr>
            <p:spPr>
              <a:xfrm flipV="1">
                <a:off x="2939311" y="2462646"/>
                <a:ext cx="191978" cy="165498"/>
              </a:xfrm>
              <a:prstGeom prst="triangl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2" name="文本框 91"/>
            <p:cNvSpPr txBox="1"/>
            <p:nvPr/>
          </p:nvSpPr>
          <p:spPr>
            <a:xfrm>
              <a:off x="1035386" y="2098069"/>
              <a:ext cx="525494" cy="400110"/>
            </a:xfrm>
            <a:prstGeom prst="rect">
              <a:avLst/>
            </a:prstGeom>
            <a:noFill/>
          </p:spPr>
          <p:txBody>
            <a:bodyPr wrap="square" rtlCol="0">
              <a:spAutoFit/>
            </a:bodyPr>
            <a:lstStyle/>
            <a:p>
              <a:r>
                <a:rPr lang="en-US" altLang="zh-CN" sz="2000" b="1" dirty="0" smtClean="0">
                  <a:latin typeface="微软雅黑" panose="020B0503020204020204" pitchFamily="34" charset="-122"/>
                  <a:ea typeface="微软雅黑" panose="020B0503020204020204" pitchFamily="34" charset="-122"/>
                </a:rPr>
                <a:t>07</a:t>
              </a:r>
              <a:endParaRPr lang="zh-CN" altLang="en-US" sz="2000" b="1" dirty="0">
                <a:latin typeface="微软雅黑" panose="020B0503020204020204" pitchFamily="34" charset="-122"/>
                <a:ea typeface="微软雅黑" panose="020B0503020204020204" pitchFamily="34" charset="-122"/>
              </a:endParaRPr>
            </a:p>
          </p:txBody>
        </p:sp>
      </p:grpSp>
      <p:pic>
        <p:nvPicPr>
          <p:cNvPr id="103" name="Picture 2" descr="C:\Users\cesardl\Desktop\Book.png"/>
          <p:cNvPicPr>
            <a:picLocks noChangeAspect="1" noChangeArrowheads="1"/>
          </p:cNvPicPr>
          <p:nvPr/>
        </p:nvPicPr>
        <p:blipFill rotWithShape="1">
          <a:blip r:embed="rId2">
            <a:extLst>
              <a:ext uri="{28A0092B-C50C-407E-A947-70E740481C1C}">
                <a14:useLocalDpi xmlns:a14="http://schemas.microsoft.com/office/drawing/2010/main" val="0"/>
              </a:ext>
            </a:extLst>
          </a:blip>
          <a:srcRect l="19330" t="26866" r="18548" b="26986"/>
          <a:stretch/>
        </p:blipFill>
        <p:spPr bwMode="auto">
          <a:xfrm>
            <a:off x="908482" y="3032367"/>
            <a:ext cx="941295" cy="699247"/>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7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078358" y="2877438"/>
            <a:ext cx="872583" cy="872460"/>
          </a:xfrm>
          <a:prstGeom prst="rect">
            <a:avLst/>
          </a:prstGeom>
        </p:spPr>
      </p:pic>
      <p:sp>
        <p:nvSpPr>
          <p:cNvPr id="108" name="Freeform 14"/>
          <p:cNvSpPr>
            <a:spLocks noEditPoints="1"/>
          </p:cNvSpPr>
          <p:nvPr/>
        </p:nvSpPr>
        <p:spPr bwMode="black">
          <a:xfrm>
            <a:off x="5829059" y="3007503"/>
            <a:ext cx="592035" cy="726062"/>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275" tIns="41138" rIns="82275" bIns="41138"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1600" dirty="0"/>
          </a:p>
        </p:txBody>
      </p:sp>
      <p:grpSp>
        <p:nvGrpSpPr>
          <p:cNvPr id="21" name="组合 20"/>
          <p:cNvGrpSpPr/>
          <p:nvPr/>
        </p:nvGrpSpPr>
        <p:grpSpPr>
          <a:xfrm>
            <a:off x="7250531" y="3046168"/>
            <a:ext cx="858112" cy="634741"/>
            <a:chOff x="5620524" y="2652131"/>
            <a:chExt cx="1147745" cy="848981"/>
          </a:xfrm>
        </p:grpSpPr>
        <p:sp>
          <p:nvSpPr>
            <p:cNvPr id="110" name="Freeform 8"/>
            <p:cNvSpPr>
              <a:spLocks noEditPoints="1"/>
            </p:cNvSpPr>
            <p:nvPr/>
          </p:nvSpPr>
          <p:spPr bwMode="auto">
            <a:xfrm>
              <a:off x="5620524" y="2652131"/>
              <a:ext cx="315458" cy="848981"/>
            </a:xfrm>
            <a:custGeom>
              <a:avLst/>
              <a:gdLst>
                <a:gd name="T0" fmla="*/ 56 w 117"/>
                <a:gd name="T1" fmla="*/ 0 h 292"/>
                <a:gd name="T2" fmla="*/ 82 w 117"/>
                <a:gd name="T3" fmla="*/ 25 h 292"/>
                <a:gd name="T4" fmla="*/ 57 w 117"/>
                <a:gd name="T5" fmla="*/ 51 h 292"/>
                <a:gd name="T6" fmla="*/ 31 w 117"/>
                <a:gd name="T7" fmla="*/ 26 h 292"/>
                <a:gd name="T8" fmla="*/ 56 w 117"/>
                <a:gd name="T9" fmla="*/ 0 h 292"/>
                <a:gd name="T10" fmla="*/ 97 w 117"/>
                <a:gd name="T11" fmla="*/ 181 h 292"/>
                <a:gd name="T12" fmla="*/ 116 w 117"/>
                <a:gd name="T13" fmla="*/ 159 h 292"/>
                <a:gd name="T14" fmla="*/ 115 w 117"/>
                <a:gd name="T15" fmla="*/ 88 h 292"/>
                <a:gd name="T16" fmla="*/ 85 w 117"/>
                <a:gd name="T17" fmla="*/ 59 h 292"/>
                <a:gd name="T18" fmla="*/ 57 w 117"/>
                <a:gd name="T19" fmla="*/ 59 h 292"/>
                <a:gd name="T20" fmla="*/ 30 w 117"/>
                <a:gd name="T21" fmla="*/ 60 h 292"/>
                <a:gd name="T22" fmla="*/ 1 w 117"/>
                <a:gd name="T23" fmla="*/ 90 h 292"/>
                <a:gd name="T24" fmla="*/ 2 w 117"/>
                <a:gd name="T25" fmla="*/ 161 h 292"/>
                <a:gd name="T26" fmla="*/ 22 w 117"/>
                <a:gd name="T27" fmla="*/ 183 h 292"/>
                <a:gd name="T28" fmla="*/ 35 w 117"/>
                <a:gd name="T29" fmla="*/ 292 h 292"/>
                <a:gd name="T30" fmla="*/ 89 w 117"/>
                <a:gd name="T31" fmla="*/ 291 h 292"/>
                <a:gd name="T32" fmla="*/ 97 w 117"/>
                <a:gd name="T33" fmla="*/ 18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292">
                  <a:moveTo>
                    <a:pt x="56" y="0"/>
                  </a:moveTo>
                  <a:cubicBezTo>
                    <a:pt x="70" y="0"/>
                    <a:pt x="82" y="11"/>
                    <a:pt x="82" y="25"/>
                  </a:cubicBezTo>
                  <a:cubicBezTo>
                    <a:pt x="82" y="39"/>
                    <a:pt x="71" y="51"/>
                    <a:pt x="57" y="51"/>
                  </a:cubicBezTo>
                  <a:cubicBezTo>
                    <a:pt x="43" y="51"/>
                    <a:pt x="31" y="40"/>
                    <a:pt x="31" y="26"/>
                  </a:cubicBezTo>
                  <a:cubicBezTo>
                    <a:pt x="31" y="12"/>
                    <a:pt x="42" y="0"/>
                    <a:pt x="56" y="0"/>
                  </a:cubicBezTo>
                  <a:close/>
                  <a:moveTo>
                    <a:pt x="97" y="181"/>
                  </a:moveTo>
                  <a:cubicBezTo>
                    <a:pt x="97" y="181"/>
                    <a:pt x="117" y="179"/>
                    <a:pt x="116" y="159"/>
                  </a:cubicBezTo>
                  <a:cubicBezTo>
                    <a:pt x="115" y="88"/>
                    <a:pt x="115" y="88"/>
                    <a:pt x="115" y="88"/>
                  </a:cubicBezTo>
                  <a:cubicBezTo>
                    <a:pt x="115" y="75"/>
                    <a:pt x="106" y="58"/>
                    <a:pt x="85" y="59"/>
                  </a:cubicBezTo>
                  <a:cubicBezTo>
                    <a:pt x="57" y="59"/>
                    <a:pt x="57" y="59"/>
                    <a:pt x="57" y="59"/>
                  </a:cubicBezTo>
                  <a:cubicBezTo>
                    <a:pt x="30" y="60"/>
                    <a:pt x="30" y="60"/>
                    <a:pt x="30" y="60"/>
                  </a:cubicBezTo>
                  <a:cubicBezTo>
                    <a:pt x="9" y="60"/>
                    <a:pt x="0" y="77"/>
                    <a:pt x="1" y="90"/>
                  </a:cubicBezTo>
                  <a:cubicBezTo>
                    <a:pt x="2" y="161"/>
                    <a:pt x="2" y="161"/>
                    <a:pt x="2" y="161"/>
                  </a:cubicBezTo>
                  <a:cubicBezTo>
                    <a:pt x="3" y="182"/>
                    <a:pt x="22" y="183"/>
                    <a:pt x="22" y="183"/>
                  </a:cubicBezTo>
                  <a:cubicBezTo>
                    <a:pt x="35" y="292"/>
                    <a:pt x="35" y="292"/>
                    <a:pt x="35" y="292"/>
                  </a:cubicBezTo>
                  <a:cubicBezTo>
                    <a:pt x="89" y="291"/>
                    <a:pt x="89" y="291"/>
                    <a:pt x="89" y="291"/>
                  </a:cubicBezTo>
                  <a:lnTo>
                    <a:pt x="97" y="181"/>
                  </a:lnTo>
                  <a:close/>
                </a:path>
              </a:pathLst>
            </a:custGeom>
            <a:solidFill>
              <a:srgbClr val="FFFFFF"/>
            </a:solidFill>
            <a:ln>
              <a:noFill/>
            </a:ln>
            <a:extLst/>
          </p:spPr>
          <p:txBody>
            <a:bodyPr vert="horz" wrap="square" lIns="93260" tIns="46630" rIns="93260" bIns="46630" numCol="1" anchor="t" anchorCtr="0" compatLnSpc="1">
              <a:prstTxWarp prst="textNoShape">
                <a:avLst/>
              </a:prstTxWarp>
            </a:bodyPr>
            <a:lstStyle/>
            <a:p>
              <a:pPr algn="ctr"/>
              <a:endParaRPr lang="en-US">
                <a:solidFill>
                  <a:srgbClr val="505050"/>
                </a:solidFill>
              </a:endParaRPr>
            </a:p>
          </p:txBody>
        </p:sp>
        <p:sp>
          <p:nvSpPr>
            <p:cNvPr id="111" name="Freeform 8"/>
            <p:cNvSpPr>
              <a:spLocks noEditPoints="1"/>
            </p:cNvSpPr>
            <p:nvPr/>
          </p:nvSpPr>
          <p:spPr bwMode="auto">
            <a:xfrm>
              <a:off x="6036668" y="2652131"/>
              <a:ext cx="315458" cy="848981"/>
            </a:xfrm>
            <a:custGeom>
              <a:avLst/>
              <a:gdLst>
                <a:gd name="T0" fmla="*/ 56 w 117"/>
                <a:gd name="T1" fmla="*/ 0 h 292"/>
                <a:gd name="T2" fmla="*/ 82 w 117"/>
                <a:gd name="T3" fmla="*/ 25 h 292"/>
                <a:gd name="T4" fmla="*/ 57 w 117"/>
                <a:gd name="T5" fmla="*/ 51 h 292"/>
                <a:gd name="T6" fmla="*/ 31 w 117"/>
                <a:gd name="T7" fmla="*/ 26 h 292"/>
                <a:gd name="T8" fmla="*/ 56 w 117"/>
                <a:gd name="T9" fmla="*/ 0 h 292"/>
                <a:gd name="T10" fmla="*/ 97 w 117"/>
                <a:gd name="T11" fmla="*/ 181 h 292"/>
                <a:gd name="T12" fmla="*/ 116 w 117"/>
                <a:gd name="T13" fmla="*/ 159 h 292"/>
                <a:gd name="T14" fmla="*/ 115 w 117"/>
                <a:gd name="T15" fmla="*/ 88 h 292"/>
                <a:gd name="T16" fmla="*/ 85 w 117"/>
                <a:gd name="T17" fmla="*/ 59 h 292"/>
                <a:gd name="T18" fmla="*/ 57 w 117"/>
                <a:gd name="T19" fmla="*/ 59 h 292"/>
                <a:gd name="T20" fmla="*/ 30 w 117"/>
                <a:gd name="T21" fmla="*/ 60 h 292"/>
                <a:gd name="T22" fmla="*/ 1 w 117"/>
                <a:gd name="T23" fmla="*/ 90 h 292"/>
                <a:gd name="T24" fmla="*/ 2 w 117"/>
                <a:gd name="T25" fmla="*/ 161 h 292"/>
                <a:gd name="T26" fmla="*/ 22 w 117"/>
                <a:gd name="T27" fmla="*/ 183 h 292"/>
                <a:gd name="T28" fmla="*/ 35 w 117"/>
                <a:gd name="T29" fmla="*/ 292 h 292"/>
                <a:gd name="T30" fmla="*/ 89 w 117"/>
                <a:gd name="T31" fmla="*/ 291 h 292"/>
                <a:gd name="T32" fmla="*/ 97 w 117"/>
                <a:gd name="T33" fmla="*/ 18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292">
                  <a:moveTo>
                    <a:pt x="56" y="0"/>
                  </a:moveTo>
                  <a:cubicBezTo>
                    <a:pt x="70" y="0"/>
                    <a:pt x="82" y="11"/>
                    <a:pt x="82" y="25"/>
                  </a:cubicBezTo>
                  <a:cubicBezTo>
                    <a:pt x="82" y="39"/>
                    <a:pt x="71" y="51"/>
                    <a:pt x="57" y="51"/>
                  </a:cubicBezTo>
                  <a:cubicBezTo>
                    <a:pt x="43" y="51"/>
                    <a:pt x="31" y="40"/>
                    <a:pt x="31" y="26"/>
                  </a:cubicBezTo>
                  <a:cubicBezTo>
                    <a:pt x="31" y="12"/>
                    <a:pt x="42" y="0"/>
                    <a:pt x="56" y="0"/>
                  </a:cubicBezTo>
                  <a:close/>
                  <a:moveTo>
                    <a:pt x="97" y="181"/>
                  </a:moveTo>
                  <a:cubicBezTo>
                    <a:pt x="97" y="181"/>
                    <a:pt x="117" y="179"/>
                    <a:pt x="116" y="159"/>
                  </a:cubicBezTo>
                  <a:cubicBezTo>
                    <a:pt x="115" y="88"/>
                    <a:pt x="115" y="88"/>
                    <a:pt x="115" y="88"/>
                  </a:cubicBezTo>
                  <a:cubicBezTo>
                    <a:pt x="115" y="75"/>
                    <a:pt x="106" y="58"/>
                    <a:pt x="85" y="59"/>
                  </a:cubicBezTo>
                  <a:cubicBezTo>
                    <a:pt x="57" y="59"/>
                    <a:pt x="57" y="59"/>
                    <a:pt x="57" y="59"/>
                  </a:cubicBezTo>
                  <a:cubicBezTo>
                    <a:pt x="30" y="60"/>
                    <a:pt x="30" y="60"/>
                    <a:pt x="30" y="60"/>
                  </a:cubicBezTo>
                  <a:cubicBezTo>
                    <a:pt x="9" y="60"/>
                    <a:pt x="0" y="77"/>
                    <a:pt x="1" y="90"/>
                  </a:cubicBezTo>
                  <a:cubicBezTo>
                    <a:pt x="2" y="161"/>
                    <a:pt x="2" y="161"/>
                    <a:pt x="2" y="161"/>
                  </a:cubicBezTo>
                  <a:cubicBezTo>
                    <a:pt x="3" y="182"/>
                    <a:pt x="22" y="183"/>
                    <a:pt x="22" y="183"/>
                  </a:cubicBezTo>
                  <a:cubicBezTo>
                    <a:pt x="35" y="292"/>
                    <a:pt x="35" y="292"/>
                    <a:pt x="35" y="292"/>
                  </a:cubicBezTo>
                  <a:cubicBezTo>
                    <a:pt x="89" y="291"/>
                    <a:pt x="89" y="291"/>
                    <a:pt x="89" y="291"/>
                  </a:cubicBezTo>
                  <a:lnTo>
                    <a:pt x="97" y="181"/>
                  </a:lnTo>
                  <a:close/>
                </a:path>
              </a:pathLst>
            </a:custGeom>
            <a:solidFill>
              <a:srgbClr val="FFFFFF"/>
            </a:solidFill>
            <a:ln>
              <a:noFill/>
            </a:ln>
            <a:extLst/>
          </p:spPr>
          <p:txBody>
            <a:bodyPr vert="horz" wrap="square" lIns="93260" tIns="46630" rIns="93260" bIns="46630" numCol="1" anchor="t" anchorCtr="0" compatLnSpc="1">
              <a:prstTxWarp prst="textNoShape">
                <a:avLst/>
              </a:prstTxWarp>
            </a:bodyPr>
            <a:lstStyle/>
            <a:p>
              <a:pPr algn="ctr"/>
              <a:endParaRPr lang="en-US">
                <a:solidFill>
                  <a:srgbClr val="505050"/>
                </a:solidFill>
              </a:endParaRPr>
            </a:p>
          </p:txBody>
        </p:sp>
        <p:sp>
          <p:nvSpPr>
            <p:cNvPr id="112" name="Freeform 8"/>
            <p:cNvSpPr>
              <a:spLocks noEditPoints="1"/>
            </p:cNvSpPr>
            <p:nvPr/>
          </p:nvSpPr>
          <p:spPr bwMode="auto">
            <a:xfrm>
              <a:off x="6452811" y="2652131"/>
              <a:ext cx="315458" cy="848981"/>
            </a:xfrm>
            <a:custGeom>
              <a:avLst/>
              <a:gdLst>
                <a:gd name="T0" fmla="*/ 56 w 117"/>
                <a:gd name="T1" fmla="*/ 0 h 292"/>
                <a:gd name="T2" fmla="*/ 82 w 117"/>
                <a:gd name="T3" fmla="*/ 25 h 292"/>
                <a:gd name="T4" fmla="*/ 57 w 117"/>
                <a:gd name="T5" fmla="*/ 51 h 292"/>
                <a:gd name="T6" fmla="*/ 31 w 117"/>
                <a:gd name="T7" fmla="*/ 26 h 292"/>
                <a:gd name="T8" fmla="*/ 56 w 117"/>
                <a:gd name="T9" fmla="*/ 0 h 292"/>
                <a:gd name="T10" fmla="*/ 97 w 117"/>
                <a:gd name="T11" fmla="*/ 181 h 292"/>
                <a:gd name="T12" fmla="*/ 116 w 117"/>
                <a:gd name="T13" fmla="*/ 159 h 292"/>
                <a:gd name="T14" fmla="*/ 115 w 117"/>
                <a:gd name="T15" fmla="*/ 88 h 292"/>
                <a:gd name="T16" fmla="*/ 85 w 117"/>
                <a:gd name="T17" fmla="*/ 59 h 292"/>
                <a:gd name="T18" fmla="*/ 57 w 117"/>
                <a:gd name="T19" fmla="*/ 59 h 292"/>
                <a:gd name="T20" fmla="*/ 30 w 117"/>
                <a:gd name="T21" fmla="*/ 60 h 292"/>
                <a:gd name="T22" fmla="*/ 1 w 117"/>
                <a:gd name="T23" fmla="*/ 90 h 292"/>
                <a:gd name="T24" fmla="*/ 2 w 117"/>
                <a:gd name="T25" fmla="*/ 161 h 292"/>
                <a:gd name="T26" fmla="*/ 22 w 117"/>
                <a:gd name="T27" fmla="*/ 183 h 292"/>
                <a:gd name="T28" fmla="*/ 35 w 117"/>
                <a:gd name="T29" fmla="*/ 292 h 292"/>
                <a:gd name="T30" fmla="*/ 89 w 117"/>
                <a:gd name="T31" fmla="*/ 291 h 292"/>
                <a:gd name="T32" fmla="*/ 97 w 117"/>
                <a:gd name="T33" fmla="*/ 18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292">
                  <a:moveTo>
                    <a:pt x="56" y="0"/>
                  </a:moveTo>
                  <a:cubicBezTo>
                    <a:pt x="70" y="0"/>
                    <a:pt x="82" y="11"/>
                    <a:pt x="82" y="25"/>
                  </a:cubicBezTo>
                  <a:cubicBezTo>
                    <a:pt x="82" y="39"/>
                    <a:pt x="71" y="51"/>
                    <a:pt x="57" y="51"/>
                  </a:cubicBezTo>
                  <a:cubicBezTo>
                    <a:pt x="43" y="51"/>
                    <a:pt x="31" y="40"/>
                    <a:pt x="31" y="26"/>
                  </a:cubicBezTo>
                  <a:cubicBezTo>
                    <a:pt x="31" y="12"/>
                    <a:pt x="42" y="0"/>
                    <a:pt x="56" y="0"/>
                  </a:cubicBezTo>
                  <a:close/>
                  <a:moveTo>
                    <a:pt x="97" y="181"/>
                  </a:moveTo>
                  <a:cubicBezTo>
                    <a:pt x="97" y="181"/>
                    <a:pt x="117" y="179"/>
                    <a:pt x="116" y="159"/>
                  </a:cubicBezTo>
                  <a:cubicBezTo>
                    <a:pt x="115" y="88"/>
                    <a:pt x="115" y="88"/>
                    <a:pt x="115" y="88"/>
                  </a:cubicBezTo>
                  <a:cubicBezTo>
                    <a:pt x="115" y="75"/>
                    <a:pt x="106" y="58"/>
                    <a:pt x="85" y="59"/>
                  </a:cubicBezTo>
                  <a:cubicBezTo>
                    <a:pt x="57" y="59"/>
                    <a:pt x="57" y="59"/>
                    <a:pt x="57" y="59"/>
                  </a:cubicBezTo>
                  <a:cubicBezTo>
                    <a:pt x="30" y="60"/>
                    <a:pt x="30" y="60"/>
                    <a:pt x="30" y="60"/>
                  </a:cubicBezTo>
                  <a:cubicBezTo>
                    <a:pt x="9" y="60"/>
                    <a:pt x="0" y="77"/>
                    <a:pt x="1" y="90"/>
                  </a:cubicBezTo>
                  <a:cubicBezTo>
                    <a:pt x="2" y="161"/>
                    <a:pt x="2" y="161"/>
                    <a:pt x="2" y="161"/>
                  </a:cubicBezTo>
                  <a:cubicBezTo>
                    <a:pt x="3" y="182"/>
                    <a:pt x="22" y="183"/>
                    <a:pt x="22" y="183"/>
                  </a:cubicBezTo>
                  <a:cubicBezTo>
                    <a:pt x="35" y="292"/>
                    <a:pt x="35" y="292"/>
                    <a:pt x="35" y="292"/>
                  </a:cubicBezTo>
                  <a:cubicBezTo>
                    <a:pt x="89" y="291"/>
                    <a:pt x="89" y="291"/>
                    <a:pt x="89" y="291"/>
                  </a:cubicBezTo>
                  <a:lnTo>
                    <a:pt x="97" y="181"/>
                  </a:lnTo>
                  <a:close/>
                </a:path>
              </a:pathLst>
            </a:custGeom>
            <a:solidFill>
              <a:srgbClr val="FFFFFF"/>
            </a:solidFill>
            <a:ln>
              <a:noFill/>
            </a:ln>
            <a:extLst/>
          </p:spPr>
          <p:txBody>
            <a:bodyPr vert="horz" wrap="square" lIns="93260" tIns="46630" rIns="93260" bIns="46630" numCol="1" anchor="t" anchorCtr="0" compatLnSpc="1">
              <a:prstTxWarp prst="textNoShape">
                <a:avLst/>
              </a:prstTxWarp>
            </a:bodyPr>
            <a:lstStyle/>
            <a:p>
              <a:pPr algn="ctr"/>
              <a:endParaRPr lang="en-US">
                <a:solidFill>
                  <a:srgbClr val="505050"/>
                </a:solidFill>
              </a:endParaRPr>
            </a:p>
          </p:txBody>
        </p:sp>
      </p:grpSp>
      <p:sp>
        <p:nvSpPr>
          <p:cNvPr id="115" name="Freeform 24"/>
          <p:cNvSpPr>
            <a:spLocks noEditPoints="1"/>
          </p:cNvSpPr>
          <p:nvPr/>
        </p:nvSpPr>
        <p:spPr bwMode="black">
          <a:xfrm>
            <a:off x="8860352" y="3031925"/>
            <a:ext cx="746475" cy="717973"/>
          </a:xfrm>
          <a:custGeom>
            <a:avLst/>
            <a:gdLst>
              <a:gd name="T0" fmla="*/ 126 w 259"/>
              <a:gd name="T1" fmla="*/ 53 h 300"/>
              <a:gd name="T2" fmla="*/ 120 w 259"/>
              <a:gd name="T3" fmla="*/ 38 h 300"/>
              <a:gd name="T4" fmla="*/ 77 w 259"/>
              <a:gd name="T5" fmla="*/ 43 h 300"/>
              <a:gd name="T6" fmla="*/ 105 w 259"/>
              <a:gd name="T7" fmla="*/ 53 h 300"/>
              <a:gd name="T8" fmla="*/ 105 w 259"/>
              <a:gd name="T9" fmla="*/ 53 h 300"/>
              <a:gd name="T10" fmla="*/ 84 w 259"/>
              <a:gd name="T11" fmla="*/ 136 h 300"/>
              <a:gd name="T12" fmla="*/ 79 w 259"/>
              <a:gd name="T13" fmla="*/ 124 h 300"/>
              <a:gd name="T14" fmla="*/ 45 w 259"/>
              <a:gd name="T15" fmla="*/ 128 h 300"/>
              <a:gd name="T16" fmla="*/ 67 w 259"/>
              <a:gd name="T17" fmla="*/ 136 h 300"/>
              <a:gd name="T18" fmla="*/ 67 w 259"/>
              <a:gd name="T19" fmla="*/ 136 h 300"/>
              <a:gd name="T20" fmla="*/ 35 w 259"/>
              <a:gd name="T21" fmla="*/ 69 h 300"/>
              <a:gd name="T22" fmla="*/ 32 w 259"/>
              <a:gd name="T23" fmla="*/ 63 h 300"/>
              <a:gd name="T24" fmla="*/ 15 w 259"/>
              <a:gd name="T25" fmla="*/ 65 h 300"/>
              <a:gd name="T26" fmla="*/ 26 w 259"/>
              <a:gd name="T27" fmla="*/ 69 h 300"/>
              <a:gd name="T28" fmla="*/ 26 w 259"/>
              <a:gd name="T29" fmla="*/ 69 h 300"/>
              <a:gd name="T30" fmla="*/ 233 w 259"/>
              <a:gd name="T31" fmla="*/ 19 h 300"/>
              <a:gd name="T32" fmla="*/ 231 w 259"/>
              <a:gd name="T33" fmla="*/ 13 h 300"/>
              <a:gd name="T34" fmla="*/ 214 w 259"/>
              <a:gd name="T35" fmla="*/ 15 h 300"/>
              <a:gd name="T36" fmla="*/ 225 w 259"/>
              <a:gd name="T37" fmla="*/ 19 h 300"/>
              <a:gd name="T38" fmla="*/ 225 w 259"/>
              <a:gd name="T39" fmla="*/ 19 h 300"/>
              <a:gd name="T40" fmla="*/ 248 w 259"/>
              <a:gd name="T41" fmla="*/ 141 h 300"/>
              <a:gd name="T42" fmla="*/ 246 w 259"/>
              <a:gd name="T43" fmla="*/ 135 h 300"/>
              <a:gd name="T44" fmla="*/ 229 w 259"/>
              <a:gd name="T45" fmla="*/ 136 h 300"/>
              <a:gd name="T46" fmla="*/ 240 w 259"/>
              <a:gd name="T47" fmla="*/ 141 h 300"/>
              <a:gd name="T48" fmla="*/ 240 w 259"/>
              <a:gd name="T49" fmla="*/ 141 h 300"/>
              <a:gd name="T50" fmla="*/ 20 w 259"/>
              <a:gd name="T51" fmla="*/ 162 h 300"/>
              <a:gd name="T52" fmla="*/ 17 w 259"/>
              <a:gd name="T53" fmla="*/ 156 h 300"/>
              <a:gd name="T54" fmla="*/ 0 w 259"/>
              <a:gd name="T55" fmla="*/ 158 h 300"/>
              <a:gd name="T56" fmla="*/ 11 w 259"/>
              <a:gd name="T57" fmla="*/ 162 h 300"/>
              <a:gd name="T58" fmla="*/ 11 w 259"/>
              <a:gd name="T59" fmla="*/ 162 h 300"/>
              <a:gd name="T60" fmla="*/ 226 w 259"/>
              <a:gd name="T61" fmla="*/ 100 h 300"/>
              <a:gd name="T62" fmla="*/ 219 w 259"/>
              <a:gd name="T63" fmla="*/ 82 h 300"/>
              <a:gd name="T64" fmla="*/ 168 w 259"/>
              <a:gd name="T65" fmla="*/ 88 h 300"/>
              <a:gd name="T66" fmla="*/ 201 w 259"/>
              <a:gd name="T67" fmla="*/ 100 h 300"/>
              <a:gd name="T68" fmla="*/ 201 w 259"/>
              <a:gd name="T69" fmla="*/ 100 h 300"/>
              <a:gd name="T70" fmla="*/ 223 w 259"/>
              <a:gd name="T71" fmla="*/ 146 h 300"/>
              <a:gd name="T72" fmla="*/ 156 w 259"/>
              <a:gd name="T73" fmla="*/ 178 h 300"/>
              <a:gd name="T74" fmla="*/ 150 w 259"/>
              <a:gd name="T75" fmla="*/ 178 h 300"/>
              <a:gd name="T76" fmla="*/ 206 w 259"/>
              <a:gd name="T77" fmla="*/ 17 h 300"/>
              <a:gd name="T78" fmla="*/ 120 w 259"/>
              <a:gd name="T79" fmla="*/ 69 h 300"/>
              <a:gd name="T80" fmla="*/ 54 w 259"/>
              <a:gd name="T81" fmla="*/ 62 h 300"/>
              <a:gd name="T82" fmla="*/ 103 w 259"/>
              <a:gd name="T83" fmla="*/ 178 h 300"/>
              <a:gd name="T84" fmla="*/ 97 w 259"/>
              <a:gd name="T85" fmla="*/ 178 h 300"/>
              <a:gd name="T86" fmla="*/ 36 w 259"/>
              <a:gd name="T87" fmla="*/ 160 h 300"/>
              <a:gd name="T88" fmla="*/ 22 w 259"/>
              <a:gd name="T89" fmla="*/ 236 h 300"/>
              <a:gd name="T90" fmla="*/ 60 w 259"/>
              <a:gd name="T91" fmla="*/ 294 h 300"/>
              <a:gd name="T92" fmla="*/ 212 w 259"/>
              <a:gd name="T93" fmla="*/ 195 h 300"/>
              <a:gd name="T94" fmla="*/ 250 w 259"/>
              <a:gd name="T95" fmla="*/ 231 h 300"/>
              <a:gd name="T96" fmla="*/ 113 w 259"/>
              <a:gd name="T97" fmla="*/ 21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9" h="300">
                <a:moveTo>
                  <a:pt x="115" y="81"/>
                </a:moveTo>
                <a:cubicBezTo>
                  <a:pt x="115" y="81"/>
                  <a:pt x="115" y="52"/>
                  <a:pt x="120" y="47"/>
                </a:cubicBezTo>
                <a:cubicBezTo>
                  <a:pt x="125" y="42"/>
                  <a:pt x="153" y="43"/>
                  <a:pt x="153" y="43"/>
                </a:cubicBezTo>
                <a:cubicBezTo>
                  <a:pt x="153" y="43"/>
                  <a:pt x="131" y="48"/>
                  <a:pt x="126" y="53"/>
                </a:cubicBezTo>
                <a:cubicBezTo>
                  <a:pt x="120" y="58"/>
                  <a:pt x="115" y="81"/>
                  <a:pt x="115" y="81"/>
                </a:cubicBezTo>
                <a:close/>
                <a:moveTo>
                  <a:pt x="126" y="32"/>
                </a:moveTo>
                <a:cubicBezTo>
                  <a:pt x="120" y="27"/>
                  <a:pt x="115" y="5"/>
                  <a:pt x="115" y="5"/>
                </a:cubicBezTo>
                <a:cubicBezTo>
                  <a:pt x="115" y="5"/>
                  <a:pt x="115" y="33"/>
                  <a:pt x="120" y="38"/>
                </a:cubicBezTo>
                <a:cubicBezTo>
                  <a:pt x="125" y="43"/>
                  <a:pt x="153" y="43"/>
                  <a:pt x="153" y="43"/>
                </a:cubicBezTo>
                <a:cubicBezTo>
                  <a:pt x="153" y="43"/>
                  <a:pt x="131" y="38"/>
                  <a:pt x="126" y="32"/>
                </a:cubicBezTo>
                <a:close/>
                <a:moveTo>
                  <a:pt x="105" y="32"/>
                </a:moveTo>
                <a:cubicBezTo>
                  <a:pt x="100" y="38"/>
                  <a:pt x="77" y="43"/>
                  <a:pt x="77" y="43"/>
                </a:cubicBezTo>
                <a:cubicBezTo>
                  <a:pt x="77" y="43"/>
                  <a:pt x="105" y="43"/>
                  <a:pt x="111" y="38"/>
                </a:cubicBezTo>
                <a:cubicBezTo>
                  <a:pt x="116" y="33"/>
                  <a:pt x="115" y="5"/>
                  <a:pt x="115" y="5"/>
                </a:cubicBezTo>
                <a:cubicBezTo>
                  <a:pt x="115" y="5"/>
                  <a:pt x="110" y="27"/>
                  <a:pt x="105" y="32"/>
                </a:cubicBezTo>
                <a:close/>
                <a:moveTo>
                  <a:pt x="105" y="53"/>
                </a:moveTo>
                <a:cubicBezTo>
                  <a:pt x="110" y="58"/>
                  <a:pt x="115" y="81"/>
                  <a:pt x="115" y="81"/>
                </a:cubicBezTo>
                <a:cubicBezTo>
                  <a:pt x="115" y="81"/>
                  <a:pt x="116" y="52"/>
                  <a:pt x="111" y="47"/>
                </a:cubicBezTo>
                <a:cubicBezTo>
                  <a:pt x="105" y="42"/>
                  <a:pt x="77" y="43"/>
                  <a:pt x="77" y="43"/>
                </a:cubicBezTo>
                <a:cubicBezTo>
                  <a:pt x="77" y="43"/>
                  <a:pt x="100" y="48"/>
                  <a:pt x="105" y="53"/>
                </a:cubicBezTo>
                <a:close/>
                <a:moveTo>
                  <a:pt x="75" y="158"/>
                </a:moveTo>
                <a:cubicBezTo>
                  <a:pt x="75" y="158"/>
                  <a:pt x="75" y="136"/>
                  <a:pt x="79" y="131"/>
                </a:cubicBezTo>
                <a:cubicBezTo>
                  <a:pt x="83" y="127"/>
                  <a:pt x="106" y="128"/>
                  <a:pt x="106" y="128"/>
                </a:cubicBezTo>
                <a:cubicBezTo>
                  <a:pt x="106" y="128"/>
                  <a:pt x="88" y="132"/>
                  <a:pt x="84" y="136"/>
                </a:cubicBezTo>
                <a:cubicBezTo>
                  <a:pt x="79" y="140"/>
                  <a:pt x="75" y="158"/>
                  <a:pt x="75" y="158"/>
                </a:cubicBezTo>
                <a:close/>
                <a:moveTo>
                  <a:pt x="84" y="119"/>
                </a:moveTo>
                <a:cubicBezTo>
                  <a:pt x="79" y="115"/>
                  <a:pt x="75" y="97"/>
                  <a:pt x="75" y="97"/>
                </a:cubicBezTo>
                <a:cubicBezTo>
                  <a:pt x="75" y="97"/>
                  <a:pt x="75" y="120"/>
                  <a:pt x="79" y="124"/>
                </a:cubicBezTo>
                <a:cubicBezTo>
                  <a:pt x="83" y="128"/>
                  <a:pt x="106" y="128"/>
                  <a:pt x="106" y="128"/>
                </a:cubicBezTo>
                <a:cubicBezTo>
                  <a:pt x="106" y="128"/>
                  <a:pt x="88" y="124"/>
                  <a:pt x="84" y="119"/>
                </a:cubicBezTo>
                <a:close/>
                <a:moveTo>
                  <a:pt x="67" y="119"/>
                </a:moveTo>
                <a:cubicBezTo>
                  <a:pt x="63" y="124"/>
                  <a:pt x="45" y="128"/>
                  <a:pt x="45" y="128"/>
                </a:cubicBezTo>
                <a:cubicBezTo>
                  <a:pt x="45" y="128"/>
                  <a:pt x="68" y="128"/>
                  <a:pt x="72" y="124"/>
                </a:cubicBezTo>
                <a:cubicBezTo>
                  <a:pt x="76" y="120"/>
                  <a:pt x="75" y="97"/>
                  <a:pt x="75" y="97"/>
                </a:cubicBezTo>
                <a:cubicBezTo>
                  <a:pt x="75" y="97"/>
                  <a:pt x="71" y="115"/>
                  <a:pt x="67" y="119"/>
                </a:cubicBezTo>
                <a:close/>
                <a:moveTo>
                  <a:pt x="67" y="136"/>
                </a:moveTo>
                <a:cubicBezTo>
                  <a:pt x="71" y="140"/>
                  <a:pt x="75" y="158"/>
                  <a:pt x="75" y="158"/>
                </a:cubicBezTo>
                <a:cubicBezTo>
                  <a:pt x="75" y="158"/>
                  <a:pt x="76" y="136"/>
                  <a:pt x="72" y="131"/>
                </a:cubicBezTo>
                <a:cubicBezTo>
                  <a:pt x="68" y="127"/>
                  <a:pt x="45" y="128"/>
                  <a:pt x="45" y="128"/>
                </a:cubicBezTo>
                <a:cubicBezTo>
                  <a:pt x="45" y="128"/>
                  <a:pt x="63" y="132"/>
                  <a:pt x="67" y="136"/>
                </a:cubicBezTo>
                <a:close/>
                <a:moveTo>
                  <a:pt x="31" y="80"/>
                </a:moveTo>
                <a:cubicBezTo>
                  <a:pt x="31" y="80"/>
                  <a:pt x="30" y="69"/>
                  <a:pt x="32" y="67"/>
                </a:cubicBezTo>
                <a:cubicBezTo>
                  <a:pt x="35" y="65"/>
                  <a:pt x="46" y="65"/>
                  <a:pt x="46" y="65"/>
                </a:cubicBezTo>
                <a:cubicBezTo>
                  <a:pt x="46" y="65"/>
                  <a:pt x="37" y="67"/>
                  <a:pt x="35" y="69"/>
                </a:cubicBezTo>
                <a:cubicBezTo>
                  <a:pt x="33" y="71"/>
                  <a:pt x="31" y="80"/>
                  <a:pt x="31" y="80"/>
                </a:cubicBezTo>
                <a:close/>
                <a:moveTo>
                  <a:pt x="35" y="61"/>
                </a:moveTo>
                <a:cubicBezTo>
                  <a:pt x="33" y="59"/>
                  <a:pt x="31" y="50"/>
                  <a:pt x="31" y="50"/>
                </a:cubicBezTo>
                <a:cubicBezTo>
                  <a:pt x="31" y="50"/>
                  <a:pt x="30" y="61"/>
                  <a:pt x="32" y="63"/>
                </a:cubicBezTo>
                <a:cubicBezTo>
                  <a:pt x="35" y="65"/>
                  <a:pt x="46" y="65"/>
                  <a:pt x="46" y="65"/>
                </a:cubicBezTo>
                <a:cubicBezTo>
                  <a:pt x="46" y="65"/>
                  <a:pt x="37" y="63"/>
                  <a:pt x="35" y="61"/>
                </a:cubicBezTo>
                <a:close/>
                <a:moveTo>
                  <a:pt x="26" y="61"/>
                </a:moveTo>
                <a:cubicBezTo>
                  <a:pt x="24" y="63"/>
                  <a:pt x="15" y="65"/>
                  <a:pt x="15" y="65"/>
                </a:cubicBezTo>
                <a:cubicBezTo>
                  <a:pt x="15" y="65"/>
                  <a:pt x="27" y="65"/>
                  <a:pt x="29" y="63"/>
                </a:cubicBezTo>
                <a:cubicBezTo>
                  <a:pt x="31" y="61"/>
                  <a:pt x="31" y="50"/>
                  <a:pt x="31" y="50"/>
                </a:cubicBezTo>
                <a:cubicBezTo>
                  <a:pt x="31" y="50"/>
                  <a:pt x="29" y="59"/>
                  <a:pt x="26" y="61"/>
                </a:cubicBezTo>
                <a:close/>
                <a:moveTo>
                  <a:pt x="26" y="69"/>
                </a:moveTo>
                <a:cubicBezTo>
                  <a:pt x="29" y="71"/>
                  <a:pt x="31" y="80"/>
                  <a:pt x="31" y="80"/>
                </a:cubicBezTo>
                <a:cubicBezTo>
                  <a:pt x="31" y="80"/>
                  <a:pt x="31" y="69"/>
                  <a:pt x="29" y="67"/>
                </a:cubicBezTo>
                <a:cubicBezTo>
                  <a:pt x="27" y="65"/>
                  <a:pt x="15" y="65"/>
                  <a:pt x="15" y="65"/>
                </a:cubicBezTo>
                <a:cubicBezTo>
                  <a:pt x="15" y="65"/>
                  <a:pt x="24" y="67"/>
                  <a:pt x="26" y="69"/>
                </a:cubicBezTo>
                <a:close/>
                <a:moveTo>
                  <a:pt x="229" y="30"/>
                </a:moveTo>
                <a:cubicBezTo>
                  <a:pt x="229" y="30"/>
                  <a:pt x="229" y="19"/>
                  <a:pt x="231" y="17"/>
                </a:cubicBezTo>
                <a:cubicBezTo>
                  <a:pt x="233" y="15"/>
                  <a:pt x="244" y="15"/>
                  <a:pt x="244" y="15"/>
                </a:cubicBezTo>
                <a:cubicBezTo>
                  <a:pt x="244" y="15"/>
                  <a:pt x="235" y="17"/>
                  <a:pt x="233" y="19"/>
                </a:cubicBezTo>
                <a:cubicBezTo>
                  <a:pt x="231" y="21"/>
                  <a:pt x="229" y="30"/>
                  <a:pt x="229" y="30"/>
                </a:cubicBezTo>
                <a:close/>
                <a:moveTo>
                  <a:pt x="233" y="11"/>
                </a:moveTo>
                <a:cubicBezTo>
                  <a:pt x="231" y="9"/>
                  <a:pt x="229" y="0"/>
                  <a:pt x="229" y="0"/>
                </a:cubicBezTo>
                <a:cubicBezTo>
                  <a:pt x="229" y="0"/>
                  <a:pt x="229" y="11"/>
                  <a:pt x="231" y="13"/>
                </a:cubicBezTo>
                <a:cubicBezTo>
                  <a:pt x="233" y="15"/>
                  <a:pt x="244" y="15"/>
                  <a:pt x="244" y="15"/>
                </a:cubicBezTo>
                <a:cubicBezTo>
                  <a:pt x="244" y="15"/>
                  <a:pt x="235" y="13"/>
                  <a:pt x="233" y="11"/>
                </a:cubicBezTo>
                <a:close/>
                <a:moveTo>
                  <a:pt x="225" y="11"/>
                </a:moveTo>
                <a:cubicBezTo>
                  <a:pt x="223" y="13"/>
                  <a:pt x="214" y="15"/>
                  <a:pt x="214" y="15"/>
                </a:cubicBezTo>
                <a:cubicBezTo>
                  <a:pt x="214" y="15"/>
                  <a:pt x="225" y="15"/>
                  <a:pt x="227" y="13"/>
                </a:cubicBezTo>
                <a:cubicBezTo>
                  <a:pt x="229" y="11"/>
                  <a:pt x="229" y="0"/>
                  <a:pt x="229" y="0"/>
                </a:cubicBezTo>
                <a:cubicBezTo>
                  <a:pt x="229" y="0"/>
                  <a:pt x="227" y="9"/>
                  <a:pt x="225" y="11"/>
                </a:cubicBezTo>
                <a:close/>
                <a:moveTo>
                  <a:pt x="225" y="19"/>
                </a:moveTo>
                <a:cubicBezTo>
                  <a:pt x="227" y="21"/>
                  <a:pt x="229" y="30"/>
                  <a:pt x="229" y="30"/>
                </a:cubicBezTo>
                <a:cubicBezTo>
                  <a:pt x="229" y="30"/>
                  <a:pt x="229" y="19"/>
                  <a:pt x="227" y="17"/>
                </a:cubicBezTo>
                <a:cubicBezTo>
                  <a:pt x="225" y="15"/>
                  <a:pt x="214" y="15"/>
                  <a:pt x="214" y="15"/>
                </a:cubicBezTo>
                <a:cubicBezTo>
                  <a:pt x="214" y="15"/>
                  <a:pt x="223" y="17"/>
                  <a:pt x="225" y="19"/>
                </a:cubicBezTo>
                <a:close/>
                <a:moveTo>
                  <a:pt x="244" y="152"/>
                </a:moveTo>
                <a:cubicBezTo>
                  <a:pt x="244" y="152"/>
                  <a:pt x="244" y="140"/>
                  <a:pt x="246" y="138"/>
                </a:cubicBezTo>
                <a:cubicBezTo>
                  <a:pt x="248" y="136"/>
                  <a:pt x="259" y="136"/>
                  <a:pt x="259" y="136"/>
                </a:cubicBezTo>
                <a:cubicBezTo>
                  <a:pt x="259" y="136"/>
                  <a:pt x="250" y="138"/>
                  <a:pt x="248" y="141"/>
                </a:cubicBezTo>
                <a:cubicBezTo>
                  <a:pt x="246" y="143"/>
                  <a:pt x="244" y="152"/>
                  <a:pt x="244" y="152"/>
                </a:cubicBezTo>
                <a:close/>
                <a:moveTo>
                  <a:pt x="248" y="132"/>
                </a:moveTo>
                <a:cubicBezTo>
                  <a:pt x="246" y="130"/>
                  <a:pt x="244" y="121"/>
                  <a:pt x="244" y="121"/>
                </a:cubicBezTo>
                <a:cubicBezTo>
                  <a:pt x="244" y="121"/>
                  <a:pt x="244" y="133"/>
                  <a:pt x="246" y="135"/>
                </a:cubicBezTo>
                <a:cubicBezTo>
                  <a:pt x="248" y="137"/>
                  <a:pt x="259" y="136"/>
                  <a:pt x="259" y="136"/>
                </a:cubicBezTo>
                <a:cubicBezTo>
                  <a:pt x="259" y="136"/>
                  <a:pt x="250" y="134"/>
                  <a:pt x="248" y="132"/>
                </a:cubicBezTo>
                <a:close/>
                <a:moveTo>
                  <a:pt x="240" y="132"/>
                </a:moveTo>
                <a:cubicBezTo>
                  <a:pt x="238" y="134"/>
                  <a:pt x="229" y="136"/>
                  <a:pt x="229" y="136"/>
                </a:cubicBezTo>
                <a:cubicBezTo>
                  <a:pt x="229" y="136"/>
                  <a:pt x="240" y="137"/>
                  <a:pt x="242" y="135"/>
                </a:cubicBezTo>
                <a:cubicBezTo>
                  <a:pt x="244" y="133"/>
                  <a:pt x="244" y="121"/>
                  <a:pt x="244" y="121"/>
                </a:cubicBezTo>
                <a:cubicBezTo>
                  <a:pt x="244" y="121"/>
                  <a:pt x="242" y="130"/>
                  <a:pt x="240" y="132"/>
                </a:cubicBezTo>
                <a:close/>
                <a:moveTo>
                  <a:pt x="240" y="141"/>
                </a:moveTo>
                <a:cubicBezTo>
                  <a:pt x="242" y="143"/>
                  <a:pt x="244" y="152"/>
                  <a:pt x="244" y="152"/>
                </a:cubicBezTo>
                <a:cubicBezTo>
                  <a:pt x="244" y="152"/>
                  <a:pt x="244" y="140"/>
                  <a:pt x="242" y="138"/>
                </a:cubicBezTo>
                <a:cubicBezTo>
                  <a:pt x="240" y="136"/>
                  <a:pt x="229" y="136"/>
                  <a:pt x="229" y="136"/>
                </a:cubicBezTo>
                <a:cubicBezTo>
                  <a:pt x="229" y="136"/>
                  <a:pt x="238" y="138"/>
                  <a:pt x="240" y="141"/>
                </a:cubicBezTo>
                <a:close/>
                <a:moveTo>
                  <a:pt x="15" y="173"/>
                </a:moveTo>
                <a:cubicBezTo>
                  <a:pt x="15" y="173"/>
                  <a:pt x="15" y="162"/>
                  <a:pt x="17" y="160"/>
                </a:cubicBezTo>
                <a:cubicBezTo>
                  <a:pt x="19" y="158"/>
                  <a:pt x="31" y="158"/>
                  <a:pt x="31" y="158"/>
                </a:cubicBezTo>
                <a:cubicBezTo>
                  <a:pt x="31" y="158"/>
                  <a:pt x="22" y="160"/>
                  <a:pt x="20" y="162"/>
                </a:cubicBezTo>
                <a:cubicBezTo>
                  <a:pt x="17" y="164"/>
                  <a:pt x="15" y="173"/>
                  <a:pt x="15" y="173"/>
                </a:cubicBezTo>
                <a:close/>
                <a:moveTo>
                  <a:pt x="20" y="154"/>
                </a:moveTo>
                <a:cubicBezTo>
                  <a:pt x="17" y="152"/>
                  <a:pt x="15" y="143"/>
                  <a:pt x="15" y="143"/>
                </a:cubicBezTo>
                <a:cubicBezTo>
                  <a:pt x="15" y="143"/>
                  <a:pt x="15" y="154"/>
                  <a:pt x="17" y="156"/>
                </a:cubicBezTo>
                <a:cubicBezTo>
                  <a:pt x="19" y="158"/>
                  <a:pt x="31" y="158"/>
                  <a:pt x="31" y="158"/>
                </a:cubicBezTo>
                <a:cubicBezTo>
                  <a:pt x="31" y="158"/>
                  <a:pt x="22" y="156"/>
                  <a:pt x="20" y="154"/>
                </a:cubicBezTo>
                <a:close/>
                <a:moveTo>
                  <a:pt x="11" y="154"/>
                </a:moveTo>
                <a:cubicBezTo>
                  <a:pt x="9" y="156"/>
                  <a:pt x="0" y="158"/>
                  <a:pt x="0" y="158"/>
                </a:cubicBezTo>
                <a:cubicBezTo>
                  <a:pt x="0" y="158"/>
                  <a:pt x="11" y="158"/>
                  <a:pt x="14" y="156"/>
                </a:cubicBezTo>
                <a:cubicBezTo>
                  <a:pt x="16" y="154"/>
                  <a:pt x="15" y="143"/>
                  <a:pt x="15" y="143"/>
                </a:cubicBezTo>
                <a:cubicBezTo>
                  <a:pt x="15" y="143"/>
                  <a:pt x="13" y="152"/>
                  <a:pt x="11" y="154"/>
                </a:cubicBezTo>
                <a:close/>
                <a:moveTo>
                  <a:pt x="11" y="162"/>
                </a:moveTo>
                <a:cubicBezTo>
                  <a:pt x="13" y="164"/>
                  <a:pt x="15" y="173"/>
                  <a:pt x="15" y="173"/>
                </a:cubicBezTo>
                <a:cubicBezTo>
                  <a:pt x="15" y="173"/>
                  <a:pt x="16" y="162"/>
                  <a:pt x="14" y="160"/>
                </a:cubicBezTo>
                <a:cubicBezTo>
                  <a:pt x="11" y="158"/>
                  <a:pt x="0" y="158"/>
                  <a:pt x="0" y="158"/>
                </a:cubicBezTo>
                <a:cubicBezTo>
                  <a:pt x="0" y="158"/>
                  <a:pt x="9" y="160"/>
                  <a:pt x="11" y="162"/>
                </a:cubicBezTo>
                <a:close/>
                <a:moveTo>
                  <a:pt x="214" y="133"/>
                </a:moveTo>
                <a:cubicBezTo>
                  <a:pt x="214" y="133"/>
                  <a:pt x="213" y="99"/>
                  <a:pt x="219" y="93"/>
                </a:cubicBezTo>
                <a:cubicBezTo>
                  <a:pt x="226" y="87"/>
                  <a:pt x="259" y="88"/>
                  <a:pt x="259" y="88"/>
                </a:cubicBezTo>
                <a:cubicBezTo>
                  <a:pt x="259" y="88"/>
                  <a:pt x="232" y="94"/>
                  <a:pt x="226" y="100"/>
                </a:cubicBezTo>
                <a:cubicBezTo>
                  <a:pt x="220" y="106"/>
                  <a:pt x="214" y="133"/>
                  <a:pt x="214" y="133"/>
                </a:cubicBezTo>
                <a:close/>
                <a:moveTo>
                  <a:pt x="226" y="75"/>
                </a:moveTo>
                <a:cubicBezTo>
                  <a:pt x="220" y="69"/>
                  <a:pt x="214" y="42"/>
                  <a:pt x="214" y="42"/>
                </a:cubicBezTo>
                <a:cubicBezTo>
                  <a:pt x="214" y="42"/>
                  <a:pt x="213" y="76"/>
                  <a:pt x="219" y="82"/>
                </a:cubicBezTo>
                <a:cubicBezTo>
                  <a:pt x="226" y="88"/>
                  <a:pt x="259" y="88"/>
                  <a:pt x="259" y="88"/>
                </a:cubicBezTo>
                <a:cubicBezTo>
                  <a:pt x="259" y="88"/>
                  <a:pt x="232" y="81"/>
                  <a:pt x="226" y="75"/>
                </a:cubicBezTo>
                <a:close/>
                <a:moveTo>
                  <a:pt x="201" y="75"/>
                </a:moveTo>
                <a:cubicBezTo>
                  <a:pt x="195" y="81"/>
                  <a:pt x="168" y="88"/>
                  <a:pt x="168" y="88"/>
                </a:cubicBezTo>
                <a:cubicBezTo>
                  <a:pt x="168" y="88"/>
                  <a:pt x="202" y="88"/>
                  <a:pt x="208" y="82"/>
                </a:cubicBezTo>
                <a:cubicBezTo>
                  <a:pt x="215" y="76"/>
                  <a:pt x="214" y="42"/>
                  <a:pt x="214" y="42"/>
                </a:cubicBezTo>
                <a:cubicBezTo>
                  <a:pt x="214" y="42"/>
                  <a:pt x="208" y="69"/>
                  <a:pt x="201" y="75"/>
                </a:cubicBezTo>
                <a:close/>
                <a:moveTo>
                  <a:pt x="201" y="100"/>
                </a:moveTo>
                <a:cubicBezTo>
                  <a:pt x="208" y="106"/>
                  <a:pt x="214" y="133"/>
                  <a:pt x="214" y="133"/>
                </a:cubicBezTo>
                <a:cubicBezTo>
                  <a:pt x="214" y="133"/>
                  <a:pt x="215" y="99"/>
                  <a:pt x="208" y="93"/>
                </a:cubicBezTo>
                <a:cubicBezTo>
                  <a:pt x="202" y="87"/>
                  <a:pt x="168" y="88"/>
                  <a:pt x="168" y="88"/>
                </a:cubicBezTo>
                <a:cubicBezTo>
                  <a:pt x="168" y="88"/>
                  <a:pt x="195" y="94"/>
                  <a:pt x="201" y="100"/>
                </a:cubicBezTo>
                <a:close/>
                <a:moveTo>
                  <a:pt x="250" y="231"/>
                </a:moveTo>
                <a:cubicBezTo>
                  <a:pt x="212" y="178"/>
                  <a:pt x="212" y="178"/>
                  <a:pt x="212" y="178"/>
                </a:cubicBezTo>
                <a:cubicBezTo>
                  <a:pt x="189" y="178"/>
                  <a:pt x="189" y="178"/>
                  <a:pt x="189" y="178"/>
                </a:cubicBezTo>
                <a:cubicBezTo>
                  <a:pt x="193" y="160"/>
                  <a:pt x="207" y="146"/>
                  <a:pt x="223" y="146"/>
                </a:cubicBezTo>
                <a:cubicBezTo>
                  <a:pt x="224" y="146"/>
                  <a:pt x="226" y="144"/>
                  <a:pt x="226" y="143"/>
                </a:cubicBezTo>
                <a:cubicBezTo>
                  <a:pt x="226" y="141"/>
                  <a:pt x="224" y="140"/>
                  <a:pt x="223" y="140"/>
                </a:cubicBezTo>
                <a:cubicBezTo>
                  <a:pt x="203" y="140"/>
                  <a:pt x="187" y="156"/>
                  <a:pt x="183" y="178"/>
                </a:cubicBezTo>
                <a:cubicBezTo>
                  <a:pt x="156" y="178"/>
                  <a:pt x="156" y="178"/>
                  <a:pt x="156" y="178"/>
                </a:cubicBezTo>
                <a:cubicBezTo>
                  <a:pt x="158" y="140"/>
                  <a:pt x="173" y="110"/>
                  <a:pt x="190" y="110"/>
                </a:cubicBezTo>
                <a:cubicBezTo>
                  <a:pt x="191" y="110"/>
                  <a:pt x="193" y="109"/>
                  <a:pt x="193" y="107"/>
                </a:cubicBezTo>
                <a:cubicBezTo>
                  <a:pt x="193" y="105"/>
                  <a:pt x="191" y="104"/>
                  <a:pt x="190" y="104"/>
                </a:cubicBezTo>
                <a:cubicBezTo>
                  <a:pt x="169" y="104"/>
                  <a:pt x="152" y="136"/>
                  <a:pt x="150" y="178"/>
                </a:cubicBezTo>
                <a:cubicBezTo>
                  <a:pt x="139" y="178"/>
                  <a:pt x="139" y="178"/>
                  <a:pt x="139" y="178"/>
                </a:cubicBezTo>
                <a:cubicBezTo>
                  <a:pt x="141" y="92"/>
                  <a:pt x="170" y="23"/>
                  <a:pt x="206" y="23"/>
                </a:cubicBezTo>
                <a:cubicBezTo>
                  <a:pt x="208" y="23"/>
                  <a:pt x="210" y="21"/>
                  <a:pt x="210" y="20"/>
                </a:cubicBezTo>
                <a:cubicBezTo>
                  <a:pt x="210" y="18"/>
                  <a:pt x="208" y="17"/>
                  <a:pt x="206" y="17"/>
                </a:cubicBezTo>
                <a:cubicBezTo>
                  <a:pt x="166" y="17"/>
                  <a:pt x="135" y="87"/>
                  <a:pt x="133" y="178"/>
                </a:cubicBezTo>
                <a:cubicBezTo>
                  <a:pt x="129" y="178"/>
                  <a:pt x="129" y="178"/>
                  <a:pt x="129" y="178"/>
                </a:cubicBezTo>
                <a:cubicBezTo>
                  <a:pt x="129" y="66"/>
                  <a:pt x="127" y="66"/>
                  <a:pt x="124" y="66"/>
                </a:cubicBezTo>
                <a:cubicBezTo>
                  <a:pt x="122" y="66"/>
                  <a:pt x="120" y="68"/>
                  <a:pt x="120" y="69"/>
                </a:cubicBezTo>
                <a:cubicBezTo>
                  <a:pt x="120" y="70"/>
                  <a:pt x="121" y="70"/>
                  <a:pt x="121" y="71"/>
                </a:cubicBezTo>
                <a:cubicBezTo>
                  <a:pt x="122" y="76"/>
                  <a:pt x="123" y="118"/>
                  <a:pt x="123" y="178"/>
                </a:cubicBezTo>
                <a:cubicBezTo>
                  <a:pt x="120" y="178"/>
                  <a:pt x="120" y="178"/>
                  <a:pt x="120" y="178"/>
                </a:cubicBezTo>
                <a:cubicBezTo>
                  <a:pt x="118" y="114"/>
                  <a:pt x="89" y="62"/>
                  <a:pt x="54" y="62"/>
                </a:cubicBezTo>
                <a:cubicBezTo>
                  <a:pt x="52" y="62"/>
                  <a:pt x="51" y="63"/>
                  <a:pt x="51" y="65"/>
                </a:cubicBezTo>
                <a:cubicBezTo>
                  <a:pt x="51" y="67"/>
                  <a:pt x="52" y="68"/>
                  <a:pt x="54" y="68"/>
                </a:cubicBezTo>
                <a:cubicBezTo>
                  <a:pt x="86" y="68"/>
                  <a:pt x="112" y="117"/>
                  <a:pt x="113" y="178"/>
                </a:cubicBezTo>
                <a:cubicBezTo>
                  <a:pt x="103" y="178"/>
                  <a:pt x="103" y="178"/>
                  <a:pt x="103" y="178"/>
                </a:cubicBezTo>
                <a:cubicBezTo>
                  <a:pt x="103" y="161"/>
                  <a:pt x="98" y="144"/>
                  <a:pt x="89" y="144"/>
                </a:cubicBezTo>
                <a:cubicBezTo>
                  <a:pt x="87" y="144"/>
                  <a:pt x="86" y="145"/>
                  <a:pt x="86" y="147"/>
                </a:cubicBezTo>
                <a:cubicBezTo>
                  <a:pt x="86" y="149"/>
                  <a:pt x="87" y="150"/>
                  <a:pt x="89" y="150"/>
                </a:cubicBezTo>
                <a:cubicBezTo>
                  <a:pt x="91" y="150"/>
                  <a:pt x="97" y="161"/>
                  <a:pt x="97" y="178"/>
                </a:cubicBezTo>
                <a:cubicBezTo>
                  <a:pt x="86" y="178"/>
                  <a:pt x="86" y="178"/>
                  <a:pt x="86" y="178"/>
                </a:cubicBezTo>
                <a:cubicBezTo>
                  <a:pt x="79" y="164"/>
                  <a:pt x="59" y="154"/>
                  <a:pt x="36" y="154"/>
                </a:cubicBezTo>
                <a:cubicBezTo>
                  <a:pt x="34" y="154"/>
                  <a:pt x="33" y="156"/>
                  <a:pt x="33" y="157"/>
                </a:cubicBezTo>
                <a:cubicBezTo>
                  <a:pt x="33" y="159"/>
                  <a:pt x="34" y="160"/>
                  <a:pt x="36" y="160"/>
                </a:cubicBezTo>
                <a:cubicBezTo>
                  <a:pt x="55" y="160"/>
                  <a:pt x="72" y="168"/>
                  <a:pt x="79" y="178"/>
                </a:cubicBezTo>
                <a:cubicBezTo>
                  <a:pt x="60" y="178"/>
                  <a:pt x="60" y="178"/>
                  <a:pt x="60" y="178"/>
                </a:cubicBezTo>
                <a:cubicBezTo>
                  <a:pt x="22" y="231"/>
                  <a:pt x="22" y="231"/>
                  <a:pt x="22" y="231"/>
                </a:cubicBezTo>
                <a:cubicBezTo>
                  <a:pt x="21" y="233"/>
                  <a:pt x="21" y="235"/>
                  <a:pt x="22" y="236"/>
                </a:cubicBezTo>
                <a:cubicBezTo>
                  <a:pt x="27" y="238"/>
                  <a:pt x="27" y="238"/>
                  <a:pt x="27" y="238"/>
                </a:cubicBezTo>
                <a:cubicBezTo>
                  <a:pt x="28" y="239"/>
                  <a:pt x="30" y="239"/>
                  <a:pt x="31" y="238"/>
                </a:cubicBezTo>
                <a:cubicBezTo>
                  <a:pt x="60" y="195"/>
                  <a:pt x="60" y="195"/>
                  <a:pt x="60" y="195"/>
                </a:cubicBezTo>
                <a:cubicBezTo>
                  <a:pt x="60" y="294"/>
                  <a:pt x="60" y="294"/>
                  <a:pt x="60" y="294"/>
                </a:cubicBezTo>
                <a:cubicBezTo>
                  <a:pt x="60" y="297"/>
                  <a:pt x="63" y="300"/>
                  <a:pt x="66" y="300"/>
                </a:cubicBezTo>
                <a:cubicBezTo>
                  <a:pt x="206" y="300"/>
                  <a:pt x="206" y="300"/>
                  <a:pt x="206" y="300"/>
                </a:cubicBezTo>
                <a:cubicBezTo>
                  <a:pt x="209" y="300"/>
                  <a:pt x="212" y="297"/>
                  <a:pt x="212" y="294"/>
                </a:cubicBezTo>
                <a:cubicBezTo>
                  <a:pt x="212" y="195"/>
                  <a:pt x="212" y="195"/>
                  <a:pt x="212" y="195"/>
                </a:cubicBezTo>
                <a:cubicBezTo>
                  <a:pt x="242" y="238"/>
                  <a:pt x="242" y="238"/>
                  <a:pt x="242" y="238"/>
                </a:cubicBezTo>
                <a:cubicBezTo>
                  <a:pt x="243" y="239"/>
                  <a:pt x="244" y="239"/>
                  <a:pt x="246" y="238"/>
                </a:cubicBezTo>
                <a:cubicBezTo>
                  <a:pt x="250" y="236"/>
                  <a:pt x="250" y="236"/>
                  <a:pt x="250" y="236"/>
                </a:cubicBezTo>
                <a:cubicBezTo>
                  <a:pt x="251" y="235"/>
                  <a:pt x="251" y="233"/>
                  <a:pt x="250" y="231"/>
                </a:cubicBezTo>
                <a:close/>
                <a:moveTo>
                  <a:pt x="159" y="226"/>
                </a:moveTo>
                <a:cubicBezTo>
                  <a:pt x="113" y="226"/>
                  <a:pt x="113" y="226"/>
                  <a:pt x="113" y="226"/>
                </a:cubicBezTo>
                <a:cubicBezTo>
                  <a:pt x="110" y="226"/>
                  <a:pt x="107" y="223"/>
                  <a:pt x="107" y="220"/>
                </a:cubicBezTo>
                <a:cubicBezTo>
                  <a:pt x="107" y="216"/>
                  <a:pt x="110" y="214"/>
                  <a:pt x="113" y="214"/>
                </a:cubicBezTo>
                <a:cubicBezTo>
                  <a:pt x="159" y="214"/>
                  <a:pt x="159" y="214"/>
                  <a:pt x="159" y="214"/>
                </a:cubicBezTo>
                <a:cubicBezTo>
                  <a:pt x="162" y="214"/>
                  <a:pt x="165" y="216"/>
                  <a:pt x="165" y="220"/>
                </a:cubicBezTo>
                <a:cubicBezTo>
                  <a:pt x="165" y="223"/>
                  <a:pt x="162" y="226"/>
                  <a:pt x="159" y="226"/>
                </a:cubicBezTo>
                <a:close/>
              </a:path>
            </a:pathLst>
          </a:custGeom>
          <a:solidFill>
            <a:srgbClr val="FFFFFF"/>
          </a:solidFill>
          <a:ln>
            <a:noFill/>
          </a:ln>
        </p:spPr>
        <p:txBody>
          <a:bodyPr vert="horz" wrap="square" lIns="82272" tIns="41137" rIns="82272" bIns="41137" numCol="1" anchor="t" anchorCtr="0" compatLnSpc="1">
            <a:prstTxWarp prst="textNoShape">
              <a:avLst/>
            </a:prstTxWarp>
          </a:bodyPr>
          <a:lstStyle/>
          <a:p>
            <a:pPr defTabSz="931144" fontAlgn="base">
              <a:spcBef>
                <a:spcPct val="0"/>
              </a:spcBef>
              <a:spcAft>
                <a:spcPct val="0"/>
              </a:spcAft>
            </a:pPr>
            <a:endParaRPr lang="en-US" sz="1600">
              <a:solidFill>
                <a:srgbClr val="505050"/>
              </a:solidFill>
              <a:ea typeface="MS PGothic" panose="020B0600070205080204" pitchFamily="34" charset="-128"/>
            </a:endParaRPr>
          </a:p>
        </p:txBody>
      </p:sp>
      <p:pic>
        <p:nvPicPr>
          <p:cNvPr id="116" name="Picture 6" descr="\\MAGNUM\Projects\Microsoft\Cloud Power FY12\Design\ICONS_PNG\Professionals.png"/>
          <p:cNvPicPr>
            <a:picLocks noChangeAspect="1" noChangeArrowheads="1"/>
          </p:cNvPicPr>
          <p:nvPr/>
        </p:nvPicPr>
        <p:blipFill rotWithShape="1">
          <a:blip r:embed="rId5" cstate="print">
            <a:lum bright="100000"/>
          </a:blip>
          <a:srcRect l="39393" t="2831" r="34230" b="55371"/>
          <a:stretch/>
        </p:blipFill>
        <p:spPr bwMode="auto">
          <a:xfrm>
            <a:off x="10539804" y="2886284"/>
            <a:ext cx="547116" cy="866963"/>
          </a:xfrm>
          <a:prstGeom prst="rect">
            <a:avLst/>
          </a:prstGeom>
          <a:noFill/>
        </p:spPr>
      </p:pic>
      <p:sp>
        <p:nvSpPr>
          <p:cNvPr id="22" name="文本框 21"/>
          <p:cNvSpPr txBox="1"/>
          <p:nvPr/>
        </p:nvSpPr>
        <p:spPr>
          <a:xfrm>
            <a:off x="735623" y="4181683"/>
            <a:ext cx="1295400" cy="36933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品牌故事</a:t>
            </a:r>
            <a:endParaRPr lang="zh-CN" altLang="en-US" dirty="0">
              <a:latin typeface="微软雅黑" panose="020B0503020204020204" pitchFamily="34" charset="-122"/>
              <a:ea typeface="微软雅黑" panose="020B0503020204020204" pitchFamily="34" charset="-122"/>
            </a:endParaRPr>
          </a:p>
        </p:txBody>
      </p:sp>
      <p:sp>
        <p:nvSpPr>
          <p:cNvPr id="119" name="文本框 118"/>
          <p:cNvSpPr txBox="1"/>
          <p:nvPr/>
        </p:nvSpPr>
        <p:spPr>
          <a:xfrm>
            <a:off x="2302322" y="4181683"/>
            <a:ext cx="1295400" cy="36933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信仰</a:t>
            </a:r>
          </a:p>
        </p:txBody>
      </p:sp>
      <p:sp>
        <p:nvSpPr>
          <p:cNvPr id="120" name="文本框 119"/>
          <p:cNvSpPr txBox="1"/>
          <p:nvPr/>
        </p:nvSpPr>
        <p:spPr>
          <a:xfrm>
            <a:off x="3869021" y="4181683"/>
            <a:ext cx="1295400" cy="36933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偶像</a:t>
            </a:r>
            <a:endParaRPr lang="zh-CN" altLang="en-US" dirty="0">
              <a:latin typeface="微软雅黑" panose="020B0503020204020204" pitchFamily="34" charset="-122"/>
              <a:ea typeface="微软雅黑" panose="020B0503020204020204" pitchFamily="34" charset="-122"/>
            </a:endParaRPr>
          </a:p>
        </p:txBody>
      </p:sp>
      <p:sp>
        <p:nvSpPr>
          <p:cNvPr id="121" name="文本框 120"/>
          <p:cNvSpPr txBox="1"/>
          <p:nvPr/>
        </p:nvSpPr>
        <p:spPr>
          <a:xfrm>
            <a:off x="5435720" y="4181683"/>
            <a:ext cx="1295400" cy="36933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社区规范</a:t>
            </a:r>
            <a:endParaRPr lang="zh-CN" altLang="en-US" dirty="0">
              <a:latin typeface="微软雅黑" panose="020B0503020204020204" pitchFamily="34" charset="-122"/>
              <a:ea typeface="微软雅黑" panose="020B0503020204020204" pitchFamily="34" charset="-122"/>
            </a:endParaRPr>
          </a:p>
        </p:txBody>
      </p:sp>
      <p:sp>
        <p:nvSpPr>
          <p:cNvPr id="122" name="文本框 121"/>
          <p:cNvSpPr txBox="1"/>
          <p:nvPr/>
        </p:nvSpPr>
        <p:spPr>
          <a:xfrm>
            <a:off x="7002419" y="4181683"/>
            <a:ext cx="1295400" cy="36933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黑你的人</a:t>
            </a:r>
            <a:endParaRPr lang="zh-CN" altLang="en-US" dirty="0">
              <a:latin typeface="微软雅黑" panose="020B0503020204020204" pitchFamily="34" charset="-122"/>
              <a:ea typeface="微软雅黑" panose="020B0503020204020204" pitchFamily="34" charset="-122"/>
            </a:endParaRPr>
          </a:p>
        </p:txBody>
      </p:sp>
      <p:sp>
        <p:nvSpPr>
          <p:cNvPr id="123" name="文本框 122"/>
          <p:cNvSpPr txBox="1"/>
          <p:nvPr/>
        </p:nvSpPr>
        <p:spPr>
          <a:xfrm>
            <a:off x="8569118" y="4181683"/>
            <a:ext cx="1295400" cy="36933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仪式</a:t>
            </a:r>
            <a:endParaRPr lang="zh-CN" altLang="en-US" dirty="0">
              <a:latin typeface="微软雅黑" panose="020B0503020204020204" pitchFamily="34" charset="-122"/>
              <a:ea typeface="微软雅黑" panose="020B0503020204020204" pitchFamily="34" charset="-122"/>
            </a:endParaRPr>
          </a:p>
        </p:txBody>
      </p:sp>
      <p:sp>
        <p:nvSpPr>
          <p:cNvPr id="124" name="文本框 123"/>
          <p:cNvSpPr txBox="1"/>
          <p:nvPr/>
        </p:nvSpPr>
        <p:spPr>
          <a:xfrm>
            <a:off x="10135817" y="4181683"/>
            <a:ext cx="1295400" cy="36933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领袖要素</a:t>
            </a:r>
            <a:endParaRPr lang="zh-CN" altLang="en-US" dirty="0">
              <a:latin typeface="微软雅黑" panose="020B0503020204020204" pitchFamily="34" charset="-122"/>
              <a:ea typeface="微软雅黑" panose="020B0503020204020204" pitchFamily="34" charset="-122"/>
            </a:endParaRPr>
          </a:p>
        </p:txBody>
      </p:sp>
      <p:pic>
        <p:nvPicPr>
          <p:cNvPr id="23" name="图片 22"/>
          <p:cNvPicPr>
            <a:picLocks noChangeAspect="1"/>
          </p:cNvPicPr>
          <p:nvPr/>
        </p:nvPicPr>
        <p:blipFill>
          <a:blip r:embed="rId6"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570699" y="2991413"/>
            <a:ext cx="765093" cy="765093"/>
          </a:xfrm>
          <a:prstGeom prst="rect">
            <a:avLst/>
          </a:prstGeom>
        </p:spPr>
      </p:pic>
    </p:spTree>
    <p:extLst>
      <p:ext uri="{BB962C8B-B14F-4D97-AF65-F5344CB8AC3E}">
        <p14:creationId xmlns:p14="http://schemas.microsoft.com/office/powerpoint/2010/main" val="3887850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1570</TotalTime>
  <Words>2023</Words>
  <Application>Microsoft Office PowerPoint</Application>
  <PresentationFormat>宽屏</PresentationFormat>
  <Paragraphs>331</Paragraphs>
  <Slides>30</Slides>
  <Notes>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30</vt:i4>
      </vt:variant>
    </vt:vector>
  </HeadingPairs>
  <TitlesOfParts>
    <vt:vector size="43" baseType="lpstr">
      <vt:lpstr>Meiryo</vt:lpstr>
      <vt:lpstr>MS PGothic</vt:lpstr>
      <vt:lpstr>宋体</vt:lpstr>
      <vt:lpstr>微软雅黑</vt:lpstr>
      <vt:lpstr>Arial</vt:lpstr>
      <vt:lpstr>Calibri</vt:lpstr>
      <vt:lpstr>Calibri Light</vt:lpstr>
      <vt:lpstr>Segoe UI</vt:lpstr>
      <vt:lpstr>Segoe UI Black</vt:lpstr>
      <vt:lpstr>Segoe UI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129</cp:revision>
  <dcterms:created xsi:type="dcterms:W3CDTF">2014-07-20T05:18:24Z</dcterms:created>
  <dcterms:modified xsi:type="dcterms:W3CDTF">2021-05-02T11:49:13Z</dcterms:modified>
</cp:coreProperties>
</file>