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1" r:id="rId2"/>
    <p:sldMasterId id="2147483660" r:id="rId3"/>
    <p:sldMasterId id="2147483672" r:id="rId4"/>
    <p:sldMasterId id="2147483717" r:id="rId5"/>
  </p:sldMasterIdLst>
  <p:notesMasterIdLst>
    <p:notesMasterId r:id="rId42"/>
  </p:notesMasterIdLst>
  <p:handoutMasterIdLst>
    <p:handoutMasterId r:id="rId43"/>
  </p:handoutMasterIdLst>
  <p:sldIdLst>
    <p:sldId id="257" r:id="rId6"/>
    <p:sldId id="258" r:id="rId7"/>
    <p:sldId id="293" r:id="rId8"/>
    <p:sldId id="256" r:id="rId9"/>
    <p:sldId id="260" r:id="rId10"/>
    <p:sldId id="294" r:id="rId11"/>
    <p:sldId id="295" r:id="rId12"/>
    <p:sldId id="263" r:id="rId13"/>
    <p:sldId id="285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0" r:id="rId22"/>
    <p:sldId id="291" r:id="rId23"/>
    <p:sldId id="272" r:id="rId24"/>
    <p:sldId id="29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6" r:id="rId35"/>
    <p:sldId id="287" r:id="rId36"/>
    <p:sldId id="288" r:id="rId37"/>
    <p:sldId id="289" r:id="rId38"/>
    <p:sldId id="283" r:id="rId39"/>
    <p:sldId id="290" r:id="rId40"/>
    <p:sldId id="296" r:id="rId4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ixing wu" initials="bw" lastIdx="1" clrIdx="0">
    <p:extLst>
      <p:ext uri="{19B8F6BF-5375-455C-9EA6-DF929625EA0E}">
        <p15:presenceInfo xmlns:p15="http://schemas.microsoft.com/office/powerpoint/2012/main" userId="ff0796d8f2c5a8c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44E7F"/>
    <a:srgbClr val="2E6CA4"/>
    <a:srgbClr val="1E53AF"/>
    <a:srgbClr val="19A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536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FC54E-7302-4BE0-9A9E-D9706AEC3110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C8FDF-9865-4E4A-AB25-189FA21642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941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2CA00-75D3-4811-8473-7B7F59C03C98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E7243-37EB-4FFB-8699-EEB0DBED59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94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E7243-37EB-4FFB-8699-EEB0DBED59B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21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E7243-37EB-4FFB-8699-EEB0DBED59B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248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3065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0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4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753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180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05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84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52400" y="1409700"/>
            <a:ext cx="2921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044E7F"/>
                </a:solidFill>
              </a:rPr>
              <a:t>拼的是现在，比的是将来</a:t>
            </a:r>
            <a:endParaRPr lang="zh-CN" altLang="en-US" sz="1400" dirty="0">
              <a:solidFill>
                <a:srgbClr val="044E7F"/>
              </a:solidFill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444500" y="1409699"/>
            <a:ext cx="330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1400" dirty="0" smtClean="0">
                <a:solidFill>
                  <a:srgbClr val="044E7F"/>
                </a:solidFill>
              </a:rPr>
              <a:t>如何找到钟爱一生的事业</a:t>
            </a:r>
            <a:endParaRPr lang="zh-CN" altLang="en-US" sz="1400" dirty="0">
              <a:solidFill>
                <a:srgbClr val="044E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589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113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621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67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512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prstClr val="white"/>
                </a:solidFill>
              </a:rPr>
              <a:t>01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9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790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350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445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7258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179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137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67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07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451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487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77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8961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03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75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79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29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3781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22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497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607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2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02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5847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240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776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500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4965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139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601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6644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609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51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3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854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8793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77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9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35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3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058399" y="2019869"/>
            <a:ext cx="354842" cy="1201003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327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0426700" y="558800"/>
            <a:ext cx="720526" cy="720526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10363200" y="560685"/>
            <a:ext cx="1358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318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FF9B5-8A43-495E-884A-2869AB585E99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2274-1FDD-4C1A-BCF1-C4BE5C173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9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708" r:id="rId8"/>
    <p:sldLayoutId id="2147483710" r:id="rId9"/>
    <p:sldLayoutId id="2147483713" r:id="rId10"/>
    <p:sldLayoutId id="2147483714" r:id="rId11"/>
    <p:sldLayoutId id="2147483715" r:id="rId12"/>
    <p:sldLayoutId id="2147483716" r:id="rId13"/>
    <p:sldLayoutId id="2147483709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FF9B5-8A43-495E-884A-2869AB585E9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2274-1FDD-4C1A-BCF1-C4BE5C173C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88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2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65C5E-602B-4CF4-9255-70E4A199B9DB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07BCB-0C60-4536-B4A0-A82B81B4B57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3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0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15" y="5154752"/>
            <a:ext cx="3940846" cy="4945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矩形 1"/>
          <p:cNvSpPr/>
          <p:nvPr/>
        </p:nvSpPr>
        <p:spPr>
          <a:xfrm>
            <a:off x="0" y="1995985"/>
            <a:ext cx="12192000" cy="2866030"/>
          </a:xfrm>
          <a:prstGeom prst="rect">
            <a:avLst/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44E7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1" y="1246930"/>
            <a:ext cx="3151658" cy="416875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274023" y="2151727"/>
            <a:ext cx="8120418" cy="2447734"/>
            <a:chOff x="4274023" y="2151727"/>
            <a:chExt cx="8120418" cy="2447734"/>
          </a:xfrm>
        </p:grpSpPr>
        <p:sp>
          <p:nvSpPr>
            <p:cNvPr id="5" name="文本框 4"/>
            <p:cNvSpPr txBox="1"/>
            <p:nvPr/>
          </p:nvSpPr>
          <p:spPr>
            <a:xfrm>
              <a:off x="4274024" y="2151727"/>
              <a:ext cx="812041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8000" b="1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442276" y="2500310"/>
              <a:ext cx="30627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教会你如何在激烈的竞争中脱颖而出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274023" y="3768464"/>
              <a:ext cx="23041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bg1"/>
                  </a:solidFill>
                </a:rPr>
                <a:t>作者：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@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老可</a:t>
              </a:r>
              <a:endParaRPr lang="en-US" altLang="zh-CN" sz="2000" b="1" dirty="0" smtClean="0">
                <a:solidFill>
                  <a:schemeClr val="bg1"/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</a:rPr>
                <a:t>PPT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：</a:t>
              </a:r>
              <a:r>
                <a:rPr lang="en-US" altLang="zh-CN" sz="2000" b="1" dirty="0" smtClean="0">
                  <a:solidFill>
                    <a:schemeClr val="bg1"/>
                  </a:solidFill>
                </a:rPr>
                <a:t>@</a:t>
              </a:r>
              <a:r>
                <a:rPr lang="zh-CN" altLang="en-US" sz="2000" b="1" dirty="0" smtClean="0">
                  <a:solidFill>
                    <a:schemeClr val="bg1"/>
                  </a:solidFill>
                </a:rPr>
                <a:t>木白言己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179" y="1929560"/>
            <a:ext cx="8364437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1546" y="1168359"/>
            <a:ext cx="44261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44E7F"/>
                </a:solidFill>
              </a:rPr>
              <a:t>如何找到</a:t>
            </a:r>
            <a:r>
              <a:rPr lang="en-US" altLang="zh-CN" sz="3200" b="1" dirty="0" smtClean="0">
                <a:solidFill>
                  <a:srgbClr val="044E7F"/>
                </a:solidFill>
              </a:rPr>
              <a:t>A(Ambition)</a:t>
            </a:r>
          </a:p>
          <a:p>
            <a:r>
              <a:rPr lang="zh-CN" altLang="en-US" dirty="0" smtClean="0"/>
              <a:t>成就事件的运用</a:t>
            </a:r>
            <a:endParaRPr lang="en-US" altLang="zh-CN" dirty="0" smtClean="0"/>
          </a:p>
          <a:p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648919" y="3072031"/>
            <a:ext cx="4695435" cy="2862343"/>
            <a:chOff x="6648919" y="3072031"/>
            <a:chExt cx="4695435" cy="2862343"/>
          </a:xfrm>
        </p:grpSpPr>
        <p:grpSp>
          <p:nvGrpSpPr>
            <p:cNvPr id="105" name="组合 104"/>
            <p:cNvGrpSpPr/>
            <p:nvPr/>
          </p:nvGrpSpPr>
          <p:grpSpPr>
            <a:xfrm>
              <a:off x="6648919" y="3072031"/>
              <a:ext cx="4695435" cy="2307301"/>
              <a:chOff x="3033215" y="3315701"/>
              <a:chExt cx="4976316" cy="2122931"/>
            </a:xfrm>
          </p:grpSpPr>
          <p:cxnSp>
            <p:nvCxnSpPr>
              <p:cNvPr id="6" name="直接箭头连接符 5"/>
              <p:cNvCxnSpPr/>
              <p:nvPr/>
            </p:nvCxnSpPr>
            <p:spPr>
              <a:xfrm flipV="1">
                <a:off x="3104866" y="4449170"/>
                <a:ext cx="4688006" cy="20471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6138081" y="3439236"/>
                <a:ext cx="900752" cy="1009934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H="1">
                <a:off x="6810233" y="4449170"/>
                <a:ext cx="668740" cy="968991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5595583" y="4449169"/>
                <a:ext cx="668740" cy="968991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4454289" y="4469641"/>
                <a:ext cx="668740" cy="968991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>
                <a:off x="3312995" y="4449168"/>
                <a:ext cx="668740" cy="968991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4821072" y="3439234"/>
                <a:ext cx="900752" cy="1009934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3504063" y="3459708"/>
                <a:ext cx="900752" cy="1009934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5805416" y="4148919"/>
                <a:ext cx="991170" cy="13646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5749120" y="3848668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5721824" y="3575712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H="1">
                <a:off x="4394579" y="4176217"/>
                <a:ext cx="1084998" cy="13646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4432111" y="3875966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4404815" y="3603010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H="1" flipV="1">
                <a:off x="3104866" y="4230803"/>
                <a:ext cx="1088410" cy="3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flipH="1">
                <a:off x="3159458" y="3930555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3132162" y="3657599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H="1">
                <a:off x="7277669" y="4735771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7101953" y="5022376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6893825" y="5295332"/>
                <a:ext cx="8853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6051077" y="4722123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5875361" y="5008728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H="1">
                <a:off x="5692823" y="5268029"/>
                <a:ext cx="909282" cy="13648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H="1">
                <a:off x="4972904" y="4694823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4769892" y="4981428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4531058" y="5295325"/>
                <a:ext cx="1015904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H="1">
                <a:off x="3818814" y="4694823"/>
                <a:ext cx="542499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H="1">
                <a:off x="3615802" y="4981428"/>
                <a:ext cx="754040" cy="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3390616" y="5270425"/>
                <a:ext cx="992874" cy="24900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文本框 71"/>
              <p:cNvSpPr txBox="1"/>
              <p:nvPr/>
            </p:nvSpPr>
            <p:spPr>
              <a:xfrm>
                <a:off x="3064539" y="3368746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3058260" y="3636424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3033215" y="3944201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4333630" y="332864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5658083" y="3315701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3898376" y="4434815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5045022" y="4434815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150105" y="444540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7371498" y="444540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/>
                  <a:t>兴趣</a:t>
                </a: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4328359" y="3581836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5661495" y="3581836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737817" y="4673652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4870396" y="4688705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5991368" y="4729650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7211136" y="4739537"/>
                <a:ext cx="7926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能力</a:t>
                </a:r>
                <a:endParaRPr lang="zh-CN" altLang="en-US" sz="1400" dirty="0"/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317341" y="3930554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5654439" y="3888908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513447" y="5008375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4644505" y="5008375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5790062" y="4996482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6975713" y="5008375"/>
                <a:ext cx="10338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 smtClean="0"/>
                  <a:t>价值观</a:t>
                </a:r>
                <a:endParaRPr lang="zh-CN" altLang="en-US" sz="1400" dirty="0"/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861846" y="4192921"/>
                <a:ext cx="1228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A</a:t>
                </a:r>
                <a:endParaRPr lang="zh-CN" altLang="en-US" sz="1400" dirty="0"/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274312" y="4203510"/>
                <a:ext cx="353989" cy="313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B</a:t>
                </a:r>
                <a:endParaRPr lang="zh-CN" altLang="en-US" sz="1400" dirty="0"/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4940103" y="4189861"/>
                <a:ext cx="4230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C</a:t>
                </a:r>
                <a:endParaRPr lang="zh-CN" altLang="en-US" sz="1400" dirty="0"/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5595353" y="4189509"/>
                <a:ext cx="4230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D</a:t>
                </a:r>
                <a:endParaRPr lang="zh-CN" altLang="en-US" sz="1400" dirty="0"/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6101017" y="4199741"/>
                <a:ext cx="4230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E</a:t>
                </a:r>
                <a:endParaRPr lang="zh-CN" altLang="en-US" sz="1400" dirty="0"/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6969356" y="4196685"/>
                <a:ext cx="4230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F</a:t>
                </a:r>
                <a:endParaRPr lang="zh-CN" altLang="en-US" sz="1400" dirty="0"/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7288139" y="4192921"/>
                <a:ext cx="4230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/>
                  <a:t>G</a:t>
                </a:r>
                <a:endParaRPr lang="zh-CN" altLang="en-US" sz="1400" dirty="0"/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8059207" y="5565042"/>
              <a:ext cx="1874859" cy="369332"/>
            </a:xfrm>
            <a:prstGeom prst="rect">
              <a:avLst/>
            </a:prstGeom>
            <a:solidFill>
              <a:srgbClr val="044E7F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</a:rPr>
                <a:t>成就事件鱼骨图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7422826" y="870418"/>
            <a:ext cx="37714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如何进行职业定位</a:t>
            </a:r>
            <a:endParaRPr lang="en-US" altLang="zh-CN" sz="2800" b="1" dirty="0" smtClean="0">
              <a:solidFill>
                <a:srgbClr val="044E7F"/>
              </a:solidFill>
            </a:endParaRPr>
          </a:p>
          <a:p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104342" y="3151900"/>
            <a:ext cx="5091672" cy="2246769"/>
            <a:chOff x="1104342" y="3151900"/>
            <a:chExt cx="5091672" cy="2246769"/>
          </a:xfrm>
        </p:grpSpPr>
        <p:sp>
          <p:nvSpPr>
            <p:cNvPr id="107" name="文本框 106"/>
            <p:cNvSpPr txBox="1"/>
            <p:nvPr/>
          </p:nvSpPr>
          <p:spPr>
            <a:xfrm>
              <a:off x="1434172" y="3151900"/>
              <a:ext cx="4761842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/>
                <a:t>将感到有成就感的事件写出来</a:t>
              </a:r>
              <a:r>
                <a:rPr lang="en-US" altLang="zh-CN" sz="2000" dirty="0" smtClean="0"/>
                <a:t>ABCDEFG</a:t>
              </a:r>
            </a:p>
            <a:p>
              <a:endParaRPr lang="en-US" altLang="zh-CN" sz="2000" dirty="0" smtClean="0"/>
            </a:p>
            <a:p>
              <a:r>
                <a:rPr lang="zh-CN" altLang="en-US" sz="2000" dirty="0" smtClean="0"/>
                <a:t>将每件事的兴趣、能力、价值观抽取出来</a:t>
              </a:r>
              <a:endParaRPr lang="en-US" altLang="zh-CN" sz="2000" dirty="0" smtClean="0"/>
            </a:p>
            <a:p>
              <a:endParaRPr lang="en-US" altLang="zh-CN" sz="2000" dirty="0" smtClean="0"/>
            </a:p>
            <a:p>
              <a:r>
                <a:rPr lang="zh-CN" altLang="en-US" sz="2000" dirty="0" smtClean="0"/>
                <a:t>取出鱼骨图中相同的兴趣、能力、价值观</a:t>
              </a:r>
              <a:endParaRPr lang="en-US" altLang="zh-CN" sz="2000" dirty="0" smtClean="0"/>
            </a:p>
            <a:p>
              <a:endParaRPr lang="en-US" altLang="zh-CN" sz="2000" dirty="0" smtClean="0"/>
            </a:p>
            <a:p>
              <a:r>
                <a:rPr lang="zh-CN" altLang="en-US" sz="2000" dirty="0" smtClean="0"/>
                <a:t>找出兴趣、能力、价值观交集对应的职业</a:t>
              </a:r>
              <a:endParaRPr lang="zh-CN" altLang="en-US" sz="2000" dirty="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104342" y="3156853"/>
              <a:ext cx="354043" cy="357445"/>
              <a:chOff x="948276" y="2524035"/>
              <a:chExt cx="408744" cy="412672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948276" y="2527963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953246" y="2524035"/>
                <a:ext cx="3233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104342" y="3780426"/>
              <a:ext cx="354043" cy="354043"/>
              <a:chOff x="948276" y="3343837"/>
              <a:chExt cx="408744" cy="408744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948276" y="3343837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956593" y="3343837"/>
                <a:ext cx="3233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104343" y="4372398"/>
              <a:ext cx="354042" cy="371200"/>
              <a:chOff x="400273" y="4230762"/>
              <a:chExt cx="408744" cy="428553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400273" y="4250571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410033" y="4230762"/>
                <a:ext cx="3233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104342" y="4967774"/>
              <a:ext cx="354043" cy="373861"/>
              <a:chOff x="973624" y="5089983"/>
              <a:chExt cx="408744" cy="431624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973624" y="5112863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986902" y="5089983"/>
                <a:ext cx="3233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4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02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94232" y="858529"/>
            <a:ext cx="3752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如何评估职业抉择风险</a:t>
            </a:r>
            <a:endParaRPr lang="en-US" altLang="zh-CN" sz="2800" b="1" dirty="0" smtClean="0">
              <a:solidFill>
                <a:srgbClr val="044E7F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124133" y="1775993"/>
            <a:ext cx="4135445" cy="4118538"/>
            <a:chOff x="7206019" y="1513477"/>
            <a:chExt cx="3835023" cy="3819344"/>
          </a:xfrm>
        </p:grpSpPr>
        <p:sp>
          <p:nvSpPr>
            <p:cNvPr id="3" name="椭圆 2"/>
            <p:cNvSpPr/>
            <p:nvPr/>
          </p:nvSpPr>
          <p:spPr>
            <a:xfrm>
              <a:off x="8748220" y="3193577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8045356" y="2452220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492020" y="2452220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8045356" y="3884223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9492020" y="3834520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9727447" y="1513477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0481484" y="2620371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7850027" y="4676304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206019" y="2402014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228604" y="3527948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7666572" y="1562352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0399543" y="3577652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8703863" y="1628918"/>
              <a:ext cx="55617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0191406" y="4396525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9314600" y="4773263"/>
              <a:ext cx="559558" cy="559558"/>
            </a:xfrm>
            <a:prstGeom prst="ellipse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9328246" y="3011778"/>
              <a:ext cx="266133" cy="237109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8576723" y="3739489"/>
              <a:ext cx="256791" cy="225180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3" idx="1"/>
            </p:cNvCxnSpPr>
            <p:nvPr/>
          </p:nvCxnSpPr>
          <p:spPr>
            <a:xfrm>
              <a:off x="8577620" y="2982043"/>
              <a:ext cx="252545" cy="293479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7" idx="1"/>
            </p:cNvCxnSpPr>
            <p:nvPr/>
          </p:nvCxnSpPr>
          <p:spPr>
            <a:xfrm>
              <a:off x="9287273" y="3698990"/>
              <a:ext cx="286692" cy="217475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9874158" y="2125177"/>
              <a:ext cx="68239" cy="327043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endCxn id="9" idx="2"/>
            </p:cNvCxnSpPr>
            <p:nvPr/>
          </p:nvCxnSpPr>
          <p:spPr>
            <a:xfrm>
              <a:off x="10051578" y="2870667"/>
              <a:ext cx="429906" cy="29483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10051578" y="3916465"/>
              <a:ext cx="279779" cy="82337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0007157" y="4341649"/>
              <a:ext cx="194530" cy="148042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endCxn id="17" idx="0"/>
            </p:cNvCxnSpPr>
            <p:nvPr/>
          </p:nvCxnSpPr>
          <p:spPr>
            <a:xfrm flipH="1">
              <a:off x="9594379" y="4476629"/>
              <a:ext cx="66500" cy="296634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8226130" y="4476629"/>
              <a:ext cx="20316" cy="199675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7788162" y="3923696"/>
              <a:ext cx="302795" cy="81945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8071372" y="2155586"/>
              <a:ext cx="145433" cy="262958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8558422" y="2188476"/>
              <a:ext cx="203867" cy="304652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7820105" y="2700574"/>
              <a:ext cx="193895" cy="5012"/>
            </a:xfrm>
            <a:prstGeom prst="line">
              <a:avLst/>
            </a:prstGeom>
            <a:ln w="38100">
              <a:solidFill>
                <a:srgbClr val="044E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8743194" y="621238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风险锁链图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009807" y="1501447"/>
            <a:ext cx="4626591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/>
              <a:t>     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决定伴随风险</a:t>
            </a:r>
            <a:endParaRPr lang="en-US" altLang="zh-CN" sz="3200" b="1" dirty="0" smtClean="0">
              <a:solidFill>
                <a:srgbClr val="044E7F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一 运用风险锁链图可以帮助你看清潜在的风险。 </a:t>
            </a:r>
            <a:endParaRPr lang="en-US" altLang="zh-CN" sz="2000" dirty="0" smtClean="0"/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     </a:t>
            </a:r>
            <a:r>
              <a:rPr lang="zh-CN" altLang="en-US" sz="3200" b="1" dirty="0">
                <a:solidFill>
                  <a:srgbClr val="044E7F"/>
                </a:solidFill>
              </a:rPr>
              <a:t>逐层破拆</a:t>
            </a:r>
            <a:endParaRPr lang="en-US" altLang="zh-CN" sz="3200" b="1" dirty="0">
              <a:solidFill>
                <a:srgbClr val="044E7F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一 先写下你的决定，思考这一决定带来的风险，再思考风险所带来的潜在风险，依此类推，逐层破拆。</a:t>
            </a:r>
            <a:endParaRPr lang="en-US" altLang="zh-CN" sz="2000" dirty="0" smtClean="0"/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     </a:t>
            </a:r>
            <a:r>
              <a:rPr lang="zh-CN" altLang="en-US" sz="3200" b="1" dirty="0">
                <a:solidFill>
                  <a:srgbClr val="044E7F"/>
                </a:solidFill>
              </a:rPr>
              <a:t>思考对策</a:t>
            </a:r>
            <a:endParaRPr lang="en-US" altLang="zh-CN" sz="3200" b="1" dirty="0">
              <a:solidFill>
                <a:srgbClr val="044E7F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一  破拆之后，先做排序，找出最重要的风险，然后为每一个风险思考对策，必要的时候要做出危机预案。</a:t>
            </a:r>
            <a:endParaRPr lang="zh-CN" altLang="en-US" sz="2000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09239" y="1690444"/>
            <a:ext cx="354043" cy="357445"/>
            <a:chOff x="948276" y="2524035"/>
            <a:chExt cx="408744" cy="412672"/>
          </a:xfrm>
        </p:grpSpPr>
        <p:sp>
          <p:nvSpPr>
            <p:cNvPr id="36" name="椭圆 35"/>
            <p:cNvSpPr/>
            <p:nvPr/>
          </p:nvSpPr>
          <p:spPr>
            <a:xfrm>
              <a:off x="948276" y="2527963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53246" y="2524035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1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076572" y="3003729"/>
            <a:ext cx="354043" cy="354043"/>
            <a:chOff x="948276" y="3343837"/>
            <a:chExt cx="408744" cy="408744"/>
          </a:xfrm>
        </p:grpSpPr>
        <p:sp>
          <p:nvSpPr>
            <p:cNvPr id="41" name="椭圆 40"/>
            <p:cNvSpPr/>
            <p:nvPr/>
          </p:nvSpPr>
          <p:spPr>
            <a:xfrm>
              <a:off x="948276" y="3343837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56593" y="3343837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2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80728" y="4653901"/>
            <a:ext cx="354042" cy="371198"/>
            <a:chOff x="400273" y="4230764"/>
            <a:chExt cx="408744" cy="428551"/>
          </a:xfrm>
        </p:grpSpPr>
        <p:sp>
          <p:nvSpPr>
            <p:cNvPr id="45" name="椭圆 44"/>
            <p:cNvSpPr/>
            <p:nvPr/>
          </p:nvSpPr>
          <p:spPr>
            <a:xfrm>
              <a:off x="400273" y="4250571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10033" y="4230764"/>
              <a:ext cx="323377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3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79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lumMod val="8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763069" y="1842447"/>
            <a:ext cx="53089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dirty="0" smtClean="0">
                <a:solidFill>
                  <a:srgbClr val="044E7F"/>
                </a:solidFill>
              </a:rPr>
              <a:t>02</a:t>
            </a:r>
          </a:p>
          <a:p>
            <a:pPr algn="r"/>
            <a:r>
              <a:rPr lang="zh-CN" altLang="en-US" sz="3600" b="1" dirty="0" smtClean="0">
                <a:solidFill>
                  <a:srgbClr val="044E7F"/>
                </a:solidFill>
              </a:rPr>
              <a:t>建立你自己的价值金字塔</a:t>
            </a:r>
            <a:endParaRPr lang="zh-CN" altLang="en-US" sz="3600" b="1" dirty="0">
              <a:solidFill>
                <a:srgbClr val="044E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2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5249" y="1907964"/>
            <a:ext cx="701495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还在迷信木桶理论？</a:t>
            </a:r>
            <a:endParaRPr lang="en-US" altLang="zh-CN" sz="2800" dirty="0" smtClean="0"/>
          </a:p>
          <a:p>
            <a:r>
              <a:rPr lang="zh-CN" altLang="en-US" sz="4800" b="1" dirty="0" smtClean="0">
                <a:solidFill>
                  <a:srgbClr val="044E7F"/>
                </a:solidFill>
              </a:rPr>
              <a:t>人一生取得成就的高度，</a:t>
            </a:r>
            <a:endParaRPr lang="en-US" altLang="zh-CN" sz="4800" b="1" dirty="0" smtClean="0">
              <a:solidFill>
                <a:srgbClr val="044E7F"/>
              </a:solidFill>
            </a:endParaRPr>
          </a:p>
          <a:p>
            <a:r>
              <a:rPr lang="zh-CN" altLang="en-US" sz="4800" b="1" dirty="0" smtClean="0">
                <a:solidFill>
                  <a:srgbClr val="044E7F"/>
                </a:solidFill>
              </a:rPr>
              <a:t>由你的最长板决定！</a:t>
            </a:r>
            <a:endParaRPr lang="zh-CN" altLang="en-US" sz="4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41995" y="859812"/>
            <a:ext cx="3780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成就高度由最长板决定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1" y="3431317"/>
            <a:ext cx="3607540" cy="3306912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187355" y="4060688"/>
            <a:ext cx="5145206" cy="0"/>
          </a:xfrm>
          <a:prstGeom prst="line">
            <a:avLst/>
          </a:prstGeom>
          <a:ln w="127000" cmpd="thinThick">
            <a:solidFill>
              <a:srgbClr val="044E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3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45458" y="825809"/>
            <a:ext cx="3904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建立自己的价值金字塔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456456" y="1617295"/>
            <a:ext cx="3778036" cy="2531284"/>
            <a:chOff x="1456456" y="1617295"/>
            <a:chExt cx="3778036" cy="2531284"/>
          </a:xfrm>
        </p:grpSpPr>
        <p:sp>
          <p:nvSpPr>
            <p:cNvPr id="19" name="圆角矩形标注 18"/>
            <p:cNvSpPr/>
            <p:nvPr/>
          </p:nvSpPr>
          <p:spPr>
            <a:xfrm flipH="1">
              <a:off x="1456456" y="1617295"/>
              <a:ext cx="3778036" cy="2531284"/>
            </a:xfrm>
            <a:prstGeom prst="wedgeRoundRectCallout">
              <a:avLst>
                <a:gd name="adj1" fmla="val -37479"/>
                <a:gd name="adj2" fmla="val 57841"/>
                <a:gd name="adj3" fmla="val 16667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548905" y="1913441"/>
              <a:ext cx="359313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3600" dirty="0" smtClean="0">
                  <a:solidFill>
                    <a:schemeClr val="bg1"/>
                  </a:solidFill>
                </a:rPr>
                <a:t>远远高于他人的</a:t>
              </a:r>
              <a:r>
                <a:rPr lang="zh-CN" altLang="en-US" sz="4800" b="1" dirty="0" smtClean="0">
                  <a:solidFill>
                    <a:schemeClr val="bg1"/>
                  </a:solidFill>
                </a:rPr>
                <a:t>核心竞争力</a:t>
              </a:r>
              <a:r>
                <a:rPr lang="zh-CN" altLang="en-US" sz="3600" dirty="0" smtClean="0">
                  <a:solidFill>
                    <a:schemeClr val="bg1"/>
                  </a:solidFill>
                </a:rPr>
                <a:t>才是立身之本！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753174" y="5056146"/>
            <a:ext cx="1972417" cy="1210071"/>
          </a:xfrm>
          <a:prstGeom prst="rect">
            <a:avLst/>
          </a:prstGeom>
          <a:noFill/>
          <a:ln w="38100">
            <a:solidFill>
              <a:srgbClr val="044E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164736" y="5880706"/>
            <a:ext cx="1097280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知识广度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66697" y="6292756"/>
            <a:ext cx="94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普通人</a:t>
            </a:r>
            <a:endParaRPr lang="zh-CN" altLang="en-US" dirty="0"/>
          </a:p>
        </p:txBody>
      </p:sp>
      <p:sp>
        <p:nvSpPr>
          <p:cNvPr id="7" name="等腰三角形 6"/>
          <p:cNvSpPr/>
          <p:nvPr/>
        </p:nvSpPr>
        <p:spPr>
          <a:xfrm>
            <a:off x="6737272" y="4403535"/>
            <a:ext cx="1765286" cy="1862682"/>
          </a:xfrm>
          <a:prstGeom prst="triangle">
            <a:avLst/>
          </a:prstGeom>
          <a:noFill/>
          <a:ln w="38100">
            <a:solidFill>
              <a:srgbClr val="044E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noFill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02716" y="1225577"/>
            <a:ext cx="745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知识高度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7269219" y="6292756"/>
            <a:ext cx="70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专家</a:t>
            </a:r>
            <a:endParaRPr lang="zh-CN" altLang="en-US" dirty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89322"/>
              </p:ext>
            </p:extLst>
          </p:nvPr>
        </p:nvGraphicFramePr>
        <p:xfrm>
          <a:off x="5325859" y="1893140"/>
          <a:ext cx="83312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44E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kern="0" baseline="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4" name="直接连接符 13"/>
          <p:cNvCxnSpPr/>
          <p:nvPr/>
        </p:nvCxnSpPr>
        <p:spPr>
          <a:xfrm>
            <a:off x="1456456" y="6264322"/>
            <a:ext cx="8256920" cy="0"/>
          </a:xfrm>
          <a:prstGeom prst="line">
            <a:avLst/>
          </a:prstGeom>
          <a:ln w="38100">
            <a:solidFill>
              <a:srgbClr val="044E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579288" y="4362591"/>
            <a:ext cx="8042386" cy="0"/>
          </a:xfrm>
          <a:prstGeom prst="line">
            <a:avLst/>
          </a:prstGeom>
          <a:ln>
            <a:solidFill>
              <a:srgbClr val="044E7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标注 19"/>
          <p:cNvSpPr/>
          <p:nvPr/>
        </p:nvSpPr>
        <p:spPr>
          <a:xfrm>
            <a:off x="7984261" y="3600492"/>
            <a:ext cx="977751" cy="655093"/>
          </a:xfrm>
          <a:prstGeom prst="wedgeRoundRectCallout">
            <a:avLst>
              <a:gd name="adj1" fmla="val -23625"/>
              <a:gd name="adj2" fmla="val 62500"/>
              <a:gd name="adj3" fmla="val 16667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人</a:t>
            </a:r>
            <a:r>
              <a:rPr lang="zh-CN" altLang="en-US" dirty="0" smtClean="0"/>
              <a:t>脉？</a:t>
            </a:r>
            <a:endParaRPr lang="zh-CN" altLang="en-US" dirty="0"/>
          </a:p>
        </p:txBody>
      </p:sp>
      <p:sp>
        <p:nvSpPr>
          <p:cNvPr id="21" name="圆角矩形标注 20"/>
          <p:cNvSpPr/>
          <p:nvPr/>
        </p:nvSpPr>
        <p:spPr>
          <a:xfrm flipH="1">
            <a:off x="6341021" y="3600492"/>
            <a:ext cx="977751" cy="655093"/>
          </a:xfrm>
          <a:prstGeom prst="wedgeRoundRectCallout">
            <a:avLst>
              <a:gd name="adj1" fmla="val -23625"/>
              <a:gd name="adj2" fmla="val 62500"/>
              <a:gd name="adj3" fmla="val 16667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技能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976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79223" y="859809"/>
            <a:ext cx="2729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把事情做到极致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468369" y="1205866"/>
            <a:ext cx="551946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dirty="0">
                <a:solidFill>
                  <a:srgbClr val="044E7F"/>
                </a:solidFill>
              </a:rPr>
              <a:t>怎样建立自己的价值金字塔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？</a:t>
            </a:r>
            <a:endParaRPr lang="en-US" altLang="zh-CN" sz="3200" b="1" dirty="0" smtClean="0">
              <a:solidFill>
                <a:srgbClr val="044E7F"/>
              </a:solidFill>
            </a:endParaRPr>
          </a:p>
          <a:p>
            <a:pPr lvl="0"/>
            <a:r>
              <a:rPr lang="zh-CN" altLang="en-US" sz="3200" b="1" dirty="0" smtClean="0">
                <a:solidFill>
                  <a:srgbClr val="044E7F"/>
                </a:solidFill>
              </a:rPr>
              <a:t>把</a:t>
            </a:r>
            <a:r>
              <a:rPr lang="zh-CN" altLang="en-US" sz="3200" b="1" dirty="0">
                <a:solidFill>
                  <a:srgbClr val="044E7F"/>
                </a:solidFill>
              </a:rPr>
              <a:t>事情做到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极致！</a:t>
            </a:r>
            <a:endParaRPr lang="en-US" altLang="zh-CN" sz="3200" b="1" dirty="0">
              <a:solidFill>
                <a:srgbClr val="044E7F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468369" y="4144950"/>
            <a:ext cx="3149771" cy="1881091"/>
            <a:chOff x="1569493" y="3420205"/>
            <a:chExt cx="3149771" cy="18810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569493" y="4455216"/>
              <a:ext cx="3149771" cy="846080"/>
              <a:chOff x="2099465" y="5759354"/>
              <a:chExt cx="3149771" cy="846080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18" t="5822" r="-1318" b="24255"/>
              <a:stretch/>
            </p:blipFill>
            <p:spPr>
              <a:xfrm>
                <a:off x="2099465" y="5759354"/>
                <a:ext cx="824335" cy="824335"/>
              </a:xfrm>
              <a:prstGeom prst="rect">
                <a:avLst/>
              </a:prstGeom>
            </p:spPr>
          </p:pic>
          <p:sp>
            <p:nvSpPr>
              <p:cNvPr id="3" name="矩形 2"/>
              <p:cNvSpPr/>
              <p:nvPr/>
            </p:nvSpPr>
            <p:spPr>
              <a:xfrm>
                <a:off x="2867159" y="6205324"/>
                <a:ext cx="238207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科比</a:t>
                </a:r>
                <a:r>
                  <a:rPr lang="en-US" altLang="zh-CN" sz="2000" b="1" dirty="0">
                    <a:solidFill>
                      <a:srgbClr val="044E7F"/>
                    </a:solidFill>
                  </a:rPr>
                  <a:t>-6-6-6</a:t>
                </a:r>
                <a:r>
                  <a:rPr lang="zh-CN" altLang="en-US" sz="2000" b="1" dirty="0">
                    <a:solidFill>
                      <a:srgbClr val="044E7F"/>
                    </a:solidFill>
                  </a:rPr>
                  <a:t>训练法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569493" y="3420205"/>
              <a:ext cx="3116414" cy="807508"/>
              <a:chOff x="2099465" y="4578607"/>
              <a:chExt cx="3116414" cy="807508"/>
            </a:xfrm>
          </p:grpSpPr>
          <p:pic>
            <p:nvPicPr>
              <p:cNvPr id="56" name="图片 5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00" t="1290" r="3200" b="-1290"/>
              <a:stretch/>
            </p:blipFill>
            <p:spPr>
              <a:xfrm flipH="1">
                <a:off x="2099465" y="4578607"/>
                <a:ext cx="807508" cy="807508"/>
              </a:xfrm>
              <a:prstGeom prst="rect">
                <a:avLst/>
              </a:prstGeom>
            </p:spPr>
          </p:pic>
          <p:sp>
            <p:nvSpPr>
              <p:cNvPr id="57" name="矩形 56"/>
              <p:cNvSpPr/>
              <p:nvPr/>
            </p:nvSpPr>
            <p:spPr>
              <a:xfrm>
                <a:off x="2867159" y="4982361"/>
                <a:ext cx="234872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zh-CN" altLang="en-US" sz="2000" b="1" dirty="0">
                    <a:solidFill>
                      <a:srgbClr val="044E7F"/>
                    </a:solidFill>
                  </a:rPr>
                  <a:t>贝克汉姆</a:t>
                </a:r>
                <a:r>
                  <a:rPr lang="en-US" altLang="zh-CN" sz="2000" b="1" dirty="0">
                    <a:solidFill>
                      <a:srgbClr val="044E7F"/>
                    </a:solidFill>
                  </a:rPr>
                  <a:t>-</a:t>
                </a:r>
                <a:r>
                  <a:rPr lang="zh-CN" altLang="en-US" sz="2000" b="1" dirty="0">
                    <a:solidFill>
                      <a:srgbClr val="044E7F"/>
                    </a:solidFill>
                  </a:rPr>
                  <a:t>贝氏弯刀</a:t>
                </a:r>
                <a:endParaRPr lang="en-US" altLang="zh-CN" sz="2000" b="1" dirty="0">
                  <a:solidFill>
                    <a:srgbClr val="044E7F"/>
                  </a:solidFill>
                </a:endParaRPr>
              </a:p>
            </p:txBody>
          </p:sp>
        </p:grpSp>
      </p:grpSp>
      <p:cxnSp>
        <p:nvCxnSpPr>
          <p:cNvPr id="65" name="直接连接符 64"/>
          <p:cNvCxnSpPr/>
          <p:nvPr/>
        </p:nvCxnSpPr>
        <p:spPr>
          <a:xfrm>
            <a:off x="1569493" y="2368366"/>
            <a:ext cx="3057098" cy="0"/>
          </a:xfrm>
          <a:prstGeom prst="line">
            <a:avLst/>
          </a:prstGeom>
          <a:ln w="127000" cmpd="thinThick">
            <a:solidFill>
              <a:srgbClr val="044E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5314943" y="2368366"/>
            <a:ext cx="5772890" cy="3657676"/>
            <a:chOff x="5699786" y="1849907"/>
            <a:chExt cx="5772890" cy="3657676"/>
          </a:xfrm>
        </p:grpSpPr>
        <p:grpSp>
          <p:nvGrpSpPr>
            <p:cNvPr id="68" name="组合 67"/>
            <p:cNvGrpSpPr/>
            <p:nvPr/>
          </p:nvGrpSpPr>
          <p:grpSpPr>
            <a:xfrm>
              <a:off x="7711159" y="1849907"/>
              <a:ext cx="1769052" cy="1130409"/>
              <a:chOff x="1228454" y="5367185"/>
              <a:chExt cx="1769052" cy="1130409"/>
            </a:xfrm>
            <a:solidFill>
              <a:srgbClr val="044E7F"/>
            </a:solidFill>
          </p:grpSpPr>
          <p:sp>
            <p:nvSpPr>
              <p:cNvPr id="94" name="矩形 93"/>
              <p:cNvSpPr/>
              <p:nvPr/>
            </p:nvSpPr>
            <p:spPr>
              <a:xfrm>
                <a:off x="1256590" y="5367185"/>
                <a:ext cx="1740916" cy="506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FF00"/>
                  </a:solidFill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1228454" y="5420376"/>
                <a:ext cx="1769051" cy="10772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3200" b="1" kern="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把事情做极致</a:t>
                </a:r>
                <a:r>
                  <a:rPr lang="en-US" altLang="zh-CN" sz="3200" b="1" kern="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!</a:t>
                </a:r>
                <a:endPara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699786" y="4983431"/>
              <a:ext cx="5772890" cy="524152"/>
              <a:chOff x="5699786" y="4983431"/>
              <a:chExt cx="5772890" cy="524152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5699786" y="4983432"/>
                <a:ext cx="2000479" cy="524151"/>
                <a:chOff x="720620" y="1953898"/>
                <a:chExt cx="2000479" cy="524151"/>
              </a:xfrm>
              <a:solidFill>
                <a:srgbClr val="044E7F"/>
              </a:solidFill>
            </p:grpSpPr>
            <p:sp>
              <p:nvSpPr>
                <p:cNvPr id="96" name="下箭头 95"/>
                <p:cNvSpPr/>
                <p:nvPr/>
              </p:nvSpPr>
              <p:spPr>
                <a:xfrm rot="16200000">
                  <a:off x="2321787" y="2078737"/>
                  <a:ext cx="524151" cy="274473"/>
                </a:xfrm>
                <a:prstGeom prst="down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97" name="组合 96"/>
                <p:cNvGrpSpPr/>
                <p:nvPr/>
              </p:nvGrpSpPr>
              <p:grpSpPr>
                <a:xfrm>
                  <a:off x="720620" y="1956152"/>
                  <a:ext cx="1754984" cy="506492"/>
                  <a:chOff x="1242522" y="2224451"/>
                  <a:chExt cx="1754984" cy="506492"/>
                </a:xfrm>
                <a:grpFill/>
              </p:grpSpPr>
              <p:sp>
                <p:nvSpPr>
                  <p:cNvPr id="98" name="矩形 97"/>
                  <p:cNvSpPr/>
                  <p:nvPr/>
                </p:nvSpPr>
                <p:spPr>
                  <a:xfrm>
                    <a:off x="1256590" y="2224451"/>
                    <a:ext cx="1740916" cy="50649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99" name="矩形 98"/>
                  <p:cNvSpPr/>
                  <p:nvPr/>
                </p:nvSpPr>
                <p:spPr>
                  <a:xfrm>
                    <a:off x="1242522" y="2276621"/>
                    <a:ext cx="1754984" cy="40011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zh-CN" altLang="en-US" sz="2000" b="1" kern="1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a:t>多赚钱</a:t>
                    </a:r>
                    <a:endParaRPr lang="zh-CN" altLang="en-US" sz="20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7699423" y="4983431"/>
                <a:ext cx="1982690" cy="524151"/>
                <a:chOff x="2720257" y="1953897"/>
                <a:chExt cx="1982690" cy="524151"/>
              </a:xfrm>
              <a:solidFill>
                <a:srgbClr val="044E7F"/>
              </a:solidFill>
            </p:grpSpPr>
            <p:grpSp>
              <p:nvGrpSpPr>
                <p:cNvPr id="90" name="组合 89"/>
                <p:cNvGrpSpPr/>
                <p:nvPr/>
              </p:nvGrpSpPr>
              <p:grpSpPr>
                <a:xfrm>
                  <a:off x="2720257" y="1956152"/>
                  <a:ext cx="1754984" cy="506492"/>
                  <a:chOff x="1242522" y="3272029"/>
                  <a:chExt cx="1754984" cy="506492"/>
                </a:xfrm>
                <a:grpFill/>
              </p:grpSpPr>
              <p:sp>
                <p:nvSpPr>
                  <p:cNvPr id="92" name="矩形 91"/>
                  <p:cNvSpPr/>
                  <p:nvPr/>
                </p:nvSpPr>
                <p:spPr>
                  <a:xfrm>
                    <a:off x="1256590" y="3272029"/>
                    <a:ext cx="1740916" cy="50649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93" name="矩形 92"/>
                  <p:cNvSpPr/>
                  <p:nvPr/>
                </p:nvSpPr>
                <p:spPr>
                  <a:xfrm>
                    <a:off x="1242522" y="3325220"/>
                    <a:ext cx="1754983" cy="40011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zh-CN" altLang="en-US" sz="2000" b="1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贡献更多利润</a:t>
                    </a:r>
                    <a:endParaRPr lang="zh-CN" altLang="en-US" sz="20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91" name="下箭头 90"/>
                <p:cNvSpPr/>
                <p:nvPr/>
              </p:nvSpPr>
              <p:spPr>
                <a:xfrm rot="16200000">
                  <a:off x="4303635" y="2078736"/>
                  <a:ext cx="524151" cy="274473"/>
                </a:xfrm>
                <a:prstGeom prst="downArrow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6" name="组合 85"/>
              <p:cNvGrpSpPr/>
              <p:nvPr/>
            </p:nvGrpSpPr>
            <p:grpSpPr>
              <a:xfrm>
                <a:off x="9684992" y="4985686"/>
                <a:ext cx="1787684" cy="506492"/>
                <a:chOff x="1209822" y="4319607"/>
                <a:chExt cx="1787684" cy="506492"/>
              </a:xfrm>
              <a:solidFill>
                <a:srgbClr val="044E7F"/>
              </a:solidFill>
            </p:grpSpPr>
            <p:sp>
              <p:nvSpPr>
                <p:cNvPr id="88" name="矩形 87"/>
                <p:cNvSpPr/>
                <p:nvPr/>
              </p:nvSpPr>
              <p:spPr>
                <a:xfrm>
                  <a:off x="1256590" y="4319607"/>
                  <a:ext cx="1740916" cy="50649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>
                  <a:off x="1209822" y="4370544"/>
                  <a:ext cx="1787683" cy="40011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2000" b="1" kern="1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提高工作效率</a:t>
                  </a:r>
                  <a:endParaRPr lang="zh-CN" altLang="en-US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5" name="组合 74"/>
            <p:cNvGrpSpPr/>
            <p:nvPr/>
          </p:nvGrpSpPr>
          <p:grpSpPr>
            <a:xfrm rot="10800000">
              <a:off x="7708739" y="3357437"/>
              <a:ext cx="1754984" cy="506492"/>
              <a:chOff x="1242522" y="2224451"/>
              <a:chExt cx="1754984" cy="506492"/>
            </a:xfrm>
            <a:solidFill>
              <a:srgbClr val="044E7F"/>
            </a:solidFill>
          </p:grpSpPr>
          <p:sp>
            <p:nvSpPr>
              <p:cNvPr id="76" name="矩形 75"/>
              <p:cNvSpPr/>
              <p:nvPr/>
            </p:nvSpPr>
            <p:spPr>
              <a:xfrm>
                <a:off x="1256590" y="2224451"/>
                <a:ext cx="1740916" cy="506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 rot="10800000">
                <a:off x="1242522" y="2276621"/>
                <a:ext cx="1754984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b="1" kern="1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聚焦范围</a:t>
                </a: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0" name="下箭头 99"/>
            <p:cNvSpPr/>
            <p:nvPr/>
          </p:nvSpPr>
          <p:spPr>
            <a:xfrm rot="13500000">
              <a:off x="7063102" y="3771611"/>
              <a:ext cx="524151" cy="274473"/>
            </a:xfrm>
            <a:prstGeom prst="downArrow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653970" y="4161605"/>
              <a:ext cx="3864523" cy="524151"/>
              <a:chOff x="7085901" y="4088250"/>
              <a:chExt cx="3864523" cy="524151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9195440" y="4092775"/>
                <a:ext cx="1754984" cy="506492"/>
                <a:chOff x="1242522" y="2224451"/>
                <a:chExt cx="1754984" cy="506492"/>
              </a:xfrm>
            </p:grpSpPr>
            <p:sp>
              <p:nvSpPr>
                <p:cNvPr id="84" name="矩形 83"/>
                <p:cNvSpPr/>
                <p:nvPr/>
              </p:nvSpPr>
              <p:spPr>
                <a:xfrm>
                  <a:off x="1256590" y="2224451"/>
                  <a:ext cx="1740916" cy="506492"/>
                </a:xfrm>
                <a:prstGeom prst="rect">
                  <a:avLst/>
                </a:prstGeom>
                <a:solidFill>
                  <a:srgbClr val="044E7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矩形 84"/>
                <p:cNvSpPr/>
                <p:nvPr/>
              </p:nvSpPr>
              <p:spPr>
                <a:xfrm>
                  <a:off x="1242522" y="2276621"/>
                  <a:ext cx="1754984" cy="40011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2000" b="1" kern="1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专业程度</a:t>
                  </a:r>
                  <a:endParaRPr lang="zh-CN" altLang="en-US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9" name="组合 78"/>
              <p:cNvGrpSpPr/>
              <p:nvPr/>
            </p:nvGrpSpPr>
            <p:grpSpPr>
              <a:xfrm rot="10800000">
                <a:off x="7085901" y="4088250"/>
                <a:ext cx="1754984" cy="506492"/>
                <a:chOff x="1242522" y="2224451"/>
                <a:chExt cx="1754984" cy="506492"/>
              </a:xfrm>
              <a:solidFill>
                <a:srgbClr val="044E7F"/>
              </a:solidFill>
            </p:grpSpPr>
            <p:sp>
              <p:nvSpPr>
                <p:cNvPr id="80" name="矩形 79"/>
                <p:cNvSpPr/>
                <p:nvPr/>
              </p:nvSpPr>
              <p:spPr>
                <a:xfrm>
                  <a:off x="1256590" y="2224451"/>
                  <a:ext cx="1740916" cy="506492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1" name="矩形 80"/>
                <p:cNvSpPr/>
                <p:nvPr/>
              </p:nvSpPr>
              <p:spPr>
                <a:xfrm rot="10800000">
                  <a:off x="1242522" y="2276621"/>
                  <a:ext cx="1754984" cy="40011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2000" b="1" kern="1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anose="02020603050405020304" pitchFamily="18" charset="0"/>
                    </a:rPr>
                    <a:t>投入时间</a:t>
                  </a:r>
                  <a:endParaRPr lang="zh-CN" altLang="en-US" sz="2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1" name="下箭头 100"/>
              <p:cNvSpPr/>
              <p:nvPr/>
            </p:nvSpPr>
            <p:spPr>
              <a:xfrm rot="5400000">
                <a:off x="8756087" y="4213089"/>
                <a:ext cx="524151" cy="274473"/>
              </a:xfrm>
              <a:prstGeom prst="downArrow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2" name="下箭头 101"/>
            <p:cNvSpPr/>
            <p:nvPr/>
          </p:nvSpPr>
          <p:spPr>
            <a:xfrm rot="18900000" flipV="1">
              <a:off x="10602218" y="4528004"/>
              <a:ext cx="524151" cy="274473"/>
            </a:xfrm>
            <a:prstGeom prst="downArrow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3" name="下箭头 102"/>
            <p:cNvSpPr/>
            <p:nvPr/>
          </p:nvSpPr>
          <p:spPr>
            <a:xfrm rot="10800000">
              <a:off x="8321873" y="3017540"/>
              <a:ext cx="524151" cy="274473"/>
            </a:xfrm>
            <a:prstGeom prst="downArrow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5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6307" y="822306"/>
            <a:ext cx="459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钉子</a:t>
            </a:r>
            <a:r>
              <a:rPr lang="zh-CN" altLang="en-US" sz="2800" b="1" dirty="0">
                <a:solidFill>
                  <a:srgbClr val="044E7F"/>
                </a:solidFill>
              </a:rPr>
              <a:t>法则：成功</a:t>
            </a:r>
            <a:r>
              <a:rPr lang="en-US" altLang="zh-CN" sz="2800" b="1" dirty="0">
                <a:solidFill>
                  <a:srgbClr val="044E7F"/>
                </a:solidFill>
              </a:rPr>
              <a:t>=</a:t>
            </a:r>
            <a:r>
              <a:rPr lang="zh-CN" altLang="en-US" sz="2800" b="1" dirty="0">
                <a:solidFill>
                  <a:srgbClr val="044E7F"/>
                </a:solidFill>
              </a:rPr>
              <a:t>聚焦</a:t>
            </a:r>
            <a:r>
              <a:rPr lang="en-US" altLang="zh-CN" sz="2800" b="1" dirty="0">
                <a:solidFill>
                  <a:srgbClr val="044E7F"/>
                </a:solidFill>
              </a:rPr>
              <a:t>x</a:t>
            </a:r>
            <a:r>
              <a:rPr lang="zh-CN" altLang="en-US" sz="2800" b="1" dirty="0">
                <a:solidFill>
                  <a:srgbClr val="044E7F"/>
                </a:solidFill>
              </a:rPr>
              <a:t>投入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06" y="2338267"/>
            <a:ext cx="5602394" cy="388156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40526" y="1397411"/>
            <a:ext cx="608440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44E7F"/>
              </a:buClr>
            </a:pPr>
            <a:r>
              <a:rPr lang="zh-CN" altLang="en-US" sz="3200" b="1" dirty="0" smtClean="0">
                <a:solidFill>
                  <a:srgbClr val="044E7F"/>
                </a:solidFill>
              </a:rPr>
              <a:t>怎样把事情做到极致？</a:t>
            </a:r>
            <a:endParaRPr lang="en-US" altLang="zh-CN" sz="3200" b="1" dirty="0" smtClean="0">
              <a:solidFill>
                <a:srgbClr val="044E7F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endParaRPr lang="en-US" altLang="zh-CN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 smtClean="0">
                <a:solidFill>
                  <a:srgbClr val="044E7F"/>
                </a:solidFill>
              </a:rPr>
              <a:t>成功</a:t>
            </a:r>
            <a:r>
              <a:rPr lang="en-US" altLang="zh-CN" sz="2400" b="1" dirty="0">
                <a:solidFill>
                  <a:srgbClr val="044E7F"/>
                </a:solidFill>
              </a:rPr>
              <a:t>=</a:t>
            </a:r>
            <a:r>
              <a:rPr lang="zh-CN" altLang="en-US" sz="2400" b="1" dirty="0">
                <a:solidFill>
                  <a:srgbClr val="044E7F"/>
                </a:solidFill>
              </a:rPr>
              <a:t>聚焦</a:t>
            </a:r>
            <a:r>
              <a:rPr lang="en-US" altLang="zh-CN" sz="2400" b="1" dirty="0">
                <a:solidFill>
                  <a:srgbClr val="044E7F"/>
                </a:solidFill>
              </a:rPr>
              <a:t>x</a:t>
            </a:r>
            <a:r>
              <a:rPr lang="zh-CN" altLang="en-US" sz="2400" b="1" dirty="0" smtClean="0">
                <a:solidFill>
                  <a:srgbClr val="044E7F"/>
                </a:solidFill>
              </a:rPr>
              <a:t>投入</a:t>
            </a:r>
            <a:endParaRPr lang="en-US" altLang="zh-CN" sz="2400" b="1" dirty="0" smtClean="0">
              <a:solidFill>
                <a:srgbClr val="044E7F"/>
              </a:solidFill>
            </a:endParaRPr>
          </a:p>
          <a:p>
            <a:pPr algn="just">
              <a:buClr>
                <a:srgbClr val="044E7F"/>
              </a:buClr>
            </a:pPr>
            <a:r>
              <a:rPr lang="zh-CN" altLang="en-US" sz="2000" dirty="0" smtClean="0">
                <a:solidFill>
                  <a:prstClr val="black"/>
                </a:solidFill>
              </a:rPr>
              <a:t>聚焦</a:t>
            </a:r>
            <a:r>
              <a:rPr lang="zh-CN" altLang="en-US" sz="2000" dirty="0">
                <a:solidFill>
                  <a:prstClr val="black"/>
                </a:solidFill>
              </a:rPr>
              <a:t>就好比钉子的那个尖儿，在职场上就是我们选择的突破点，而投入就是我们的努力与</a:t>
            </a:r>
            <a:r>
              <a:rPr lang="zh-CN" altLang="en-US" sz="2000" dirty="0" smtClean="0">
                <a:solidFill>
                  <a:prstClr val="black"/>
                </a:solidFill>
              </a:rPr>
              <a:t>坚持。</a:t>
            </a:r>
            <a:endParaRPr lang="en-US" altLang="zh-CN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044E7F"/>
                </a:solidFill>
              </a:rPr>
              <a:t>围绕自己的兴趣</a:t>
            </a:r>
            <a:r>
              <a:rPr lang="zh-CN" altLang="en-US" sz="2400" b="1" dirty="0" smtClean="0">
                <a:solidFill>
                  <a:srgbClr val="044E7F"/>
                </a:solidFill>
              </a:rPr>
              <a:t>点建立</a:t>
            </a:r>
            <a:r>
              <a:rPr lang="zh-CN" altLang="en-US" sz="2400" b="1" dirty="0">
                <a:solidFill>
                  <a:srgbClr val="044E7F"/>
                </a:solidFill>
              </a:rPr>
              <a:t>核心</a:t>
            </a:r>
            <a:r>
              <a:rPr lang="zh-CN" altLang="en-US" sz="2400" b="1" dirty="0" smtClean="0">
                <a:solidFill>
                  <a:srgbClr val="044E7F"/>
                </a:solidFill>
              </a:rPr>
              <a:t>竞争力</a:t>
            </a:r>
            <a:endParaRPr lang="en-US" altLang="zh-CN" sz="2400" dirty="0">
              <a:solidFill>
                <a:srgbClr val="044E7F"/>
              </a:solidFill>
            </a:endParaRPr>
          </a:p>
          <a:p>
            <a:pPr algn="just">
              <a:buClr>
                <a:srgbClr val="044E7F"/>
              </a:buClr>
            </a:pPr>
            <a:r>
              <a:rPr lang="zh-CN" altLang="en-US" sz="2000" dirty="0" smtClean="0">
                <a:solidFill>
                  <a:prstClr val="black"/>
                </a:solidFill>
              </a:rPr>
              <a:t>你的核心竞争力是你的兴趣点时，你</a:t>
            </a:r>
            <a:r>
              <a:rPr lang="zh-CN" altLang="en-US" sz="2000" dirty="0">
                <a:solidFill>
                  <a:prstClr val="black"/>
                </a:solidFill>
              </a:rPr>
              <a:t>才会有持续的激情与</a:t>
            </a:r>
            <a:r>
              <a:rPr lang="zh-CN" altLang="en-US" sz="2000" dirty="0" smtClean="0">
                <a:solidFill>
                  <a:prstClr val="black"/>
                </a:solidFill>
              </a:rPr>
              <a:t>投入。</a:t>
            </a:r>
            <a:endParaRPr lang="en-US" altLang="zh-CN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endParaRPr lang="en-US" altLang="zh-CN" sz="2000" dirty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044E7F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 smtClean="0">
                <a:solidFill>
                  <a:srgbClr val="044E7F"/>
                </a:solidFill>
              </a:rPr>
              <a:t>围绕聚焦点付出努力</a:t>
            </a:r>
            <a:endParaRPr lang="en-US" altLang="zh-CN" sz="2400" b="1" dirty="0" smtClean="0">
              <a:solidFill>
                <a:srgbClr val="044E7F"/>
              </a:solidFill>
            </a:endParaRPr>
          </a:p>
          <a:p>
            <a:pPr algn="just">
              <a:buClr>
                <a:srgbClr val="044E7F"/>
              </a:buClr>
            </a:pPr>
            <a:r>
              <a:rPr lang="zh-CN" altLang="en-US" sz="2000" dirty="0" smtClean="0">
                <a:solidFill>
                  <a:prstClr val="black"/>
                </a:solidFill>
              </a:rPr>
              <a:t>当</a:t>
            </a:r>
            <a:r>
              <a:rPr lang="zh-CN" altLang="en-US" sz="2000" dirty="0">
                <a:solidFill>
                  <a:prstClr val="black"/>
                </a:solidFill>
              </a:rPr>
              <a:t>你选择好突破点之后，聚焦足够精确明晰之后，你所要做的就是持续不断地围绕这个点来投入，付出比别人高百倍的辛苦与汗水。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46162" y="1999876"/>
            <a:ext cx="3835020" cy="0"/>
          </a:xfrm>
          <a:prstGeom prst="line">
            <a:avLst/>
          </a:prstGeom>
          <a:ln w="127000" cmpd="thinThick">
            <a:solidFill>
              <a:srgbClr val="044E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6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06267" y="1869744"/>
            <a:ext cx="2524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dirty="0" smtClean="0">
                <a:solidFill>
                  <a:srgbClr val="044E7F"/>
                </a:solidFill>
              </a:rPr>
              <a:t>03</a:t>
            </a:r>
          </a:p>
          <a:p>
            <a:pPr algn="r"/>
            <a:r>
              <a:rPr lang="zh-CN" altLang="en-US" sz="3600" b="1" dirty="0" smtClean="0">
                <a:solidFill>
                  <a:srgbClr val="044E7F"/>
                </a:solidFill>
              </a:rPr>
              <a:t>产品化生存</a:t>
            </a:r>
            <a:endParaRPr lang="zh-CN" altLang="en-US" sz="3600" b="1" dirty="0">
              <a:solidFill>
                <a:srgbClr val="044E7F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lumMod val="8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7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65940" y="838758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044E7F"/>
                </a:solidFill>
              </a:rPr>
              <a:t>你是运营自己的产品经理</a:t>
            </a:r>
            <a:endParaRPr lang="en-US" altLang="zh-CN" sz="2800" b="1" dirty="0">
              <a:solidFill>
                <a:srgbClr val="044E7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07917" y="4029993"/>
            <a:ext cx="68002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</a:pPr>
            <a:r>
              <a:rPr lang="zh-CN" altLang="en-US" sz="2000" dirty="0" smtClean="0"/>
              <a:t>我们</a:t>
            </a:r>
            <a:r>
              <a:rPr lang="zh-CN" altLang="en-US" sz="2000" dirty="0"/>
              <a:t>既是产品，又是运营自己这个产品的产品经理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lvl="0" algn="just">
              <a:lnSpc>
                <a:spcPct val="140000"/>
              </a:lnSpc>
            </a:pPr>
            <a:r>
              <a:rPr lang="zh-CN" altLang="en-US" sz="2000" dirty="0" smtClean="0"/>
              <a:t>我们不仅要</a:t>
            </a:r>
            <a:r>
              <a:rPr lang="zh-CN" altLang="en-US" sz="2000" dirty="0"/>
              <a:t>负责产品的定位、设计等环节，确保产品的品质，还必须考虑产品的营销、推广等运营环节，让自己这个产品在市场中成为“紧俏商品”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607917" y="2329067"/>
            <a:ext cx="6800293" cy="1239720"/>
            <a:chOff x="2607918" y="2097055"/>
            <a:chExt cx="6800293" cy="1239720"/>
          </a:xfrm>
        </p:grpSpPr>
        <p:sp>
          <p:nvSpPr>
            <p:cNvPr id="8" name="矩形标注 7"/>
            <p:cNvSpPr/>
            <p:nvPr/>
          </p:nvSpPr>
          <p:spPr>
            <a:xfrm>
              <a:off x="2607918" y="2097055"/>
              <a:ext cx="6800293" cy="1239720"/>
            </a:xfrm>
            <a:prstGeom prst="wedgeRectCallout">
              <a:avLst>
                <a:gd name="adj1" fmla="val -33076"/>
                <a:gd name="adj2" fmla="val 77913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960064" y="2116751"/>
              <a:ext cx="6096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4800" b="1" dirty="0">
                  <a:solidFill>
                    <a:schemeClr val="bg1"/>
                  </a:solidFill>
                </a:rPr>
                <a:t>产品化生存：</a:t>
              </a:r>
              <a:r>
                <a:rPr lang="zh-CN" altLang="en-US" sz="2400" dirty="0">
                  <a:solidFill>
                    <a:schemeClr val="bg1"/>
                  </a:solidFill>
                </a:rPr>
                <a:t>把职场上的人看成产品，而把自己看成运营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自己</a:t>
              </a:r>
              <a:r>
                <a:rPr lang="zh-CN" altLang="en-US" sz="2400" dirty="0">
                  <a:solidFill>
                    <a:schemeClr val="bg1"/>
                  </a:solidFill>
                </a:rPr>
                <a:t>的产品经理。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181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9540" y="846162"/>
            <a:ext cx="3548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满足客户的迫切需求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07162" y="1863078"/>
            <a:ext cx="8377677" cy="1937982"/>
            <a:chOff x="1214651" y="1910687"/>
            <a:chExt cx="8377677" cy="1937982"/>
          </a:xfrm>
        </p:grpSpPr>
        <p:sp>
          <p:nvSpPr>
            <p:cNvPr id="4" name="椭圆 3"/>
            <p:cNvSpPr/>
            <p:nvPr/>
          </p:nvSpPr>
          <p:spPr>
            <a:xfrm>
              <a:off x="1214651" y="1910687"/>
              <a:ext cx="1937982" cy="1937982"/>
            </a:xfrm>
            <a:prstGeom prst="ellipse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 smtClean="0"/>
                <a:t>烫伤</a:t>
              </a:r>
              <a:endParaRPr lang="zh-CN" altLang="en-US" sz="3200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4440554" y="1910687"/>
              <a:ext cx="1937982" cy="1937982"/>
            </a:xfrm>
            <a:prstGeom prst="ellipse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 smtClean="0"/>
                <a:t>牙膏</a:t>
              </a:r>
              <a:endParaRPr lang="zh-CN" altLang="en-US" sz="3200" dirty="0"/>
            </a:p>
          </p:txBody>
        </p:sp>
        <p:sp>
          <p:nvSpPr>
            <p:cNvPr id="6" name="椭圆 5"/>
            <p:cNvSpPr/>
            <p:nvPr/>
          </p:nvSpPr>
          <p:spPr>
            <a:xfrm>
              <a:off x="7654346" y="1910687"/>
              <a:ext cx="1937982" cy="1937982"/>
            </a:xfrm>
            <a:prstGeom prst="ellipse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/>
                <a:t>疼痛缓解</a:t>
              </a:r>
            </a:p>
          </p:txBody>
        </p:sp>
        <p:sp>
          <p:nvSpPr>
            <p:cNvPr id="7" name="加号 6"/>
            <p:cNvSpPr/>
            <p:nvPr/>
          </p:nvSpPr>
          <p:spPr>
            <a:xfrm>
              <a:off x="3455399" y="2538484"/>
              <a:ext cx="682388" cy="682388"/>
            </a:xfrm>
            <a:prstGeom prst="mathPlus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于号 7"/>
            <p:cNvSpPr/>
            <p:nvPr/>
          </p:nvSpPr>
          <p:spPr>
            <a:xfrm>
              <a:off x="6681303" y="2544540"/>
              <a:ext cx="670277" cy="670277"/>
            </a:xfrm>
            <a:prstGeom prst="mathEqual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301185" y="4017514"/>
            <a:ext cx="9589631" cy="2949028"/>
            <a:chOff x="1468641" y="4356073"/>
            <a:chExt cx="9589631" cy="2949028"/>
          </a:xfrm>
        </p:grpSpPr>
        <p:sp>
          <p:nvSpPr>
            <p:cNvPr id="3" name="文本框 2"/>
            <p:cNvSpPr txBox="1"/>
            <p:nvPr/>
          </p:nvSpPr>
          <p:spPr>
            <a:xfrm>
              <a:off x="1791442" y="5150665"/>
              <a:ext cx="9266830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/>
                <a:t>一个好的产品，必须能解决一个问题，而这个问题越是用户的一个痛点越好。</a:t>
              </a:r>
              <a:endParaRPr lang="en-US" altLang="zh-CN" sz="3200" dirty="0" smtClean="0"/>
            </a:p>
            <a:p>
              <a:r>
                <a:rPr lang="en-US" altLang="zh-CN" sz="3200" dirty="0" smtClean="0"/>
                <a:t>						——</a:t>
              </a:r>
              <a:r>
                <a:rPr lang="zh-CN" altLang="en-US" sz="3200" dirty="0" smtClean="0"/>
                <a:t>周鸿伟</a:t>
              </a:r>
              <a:endParaRPr lang="en-US" altLang="zh-CN" sz="3200" dirty="0" smtClean="0"/>
            </a:p>
            <a:p>
              <a:endParaRPr lang="en-US" altLang="zh-CN" sz="2000" dirty="0" smtClean="0"/>
            </a:p>
            <a:p>
              <a:endParaRPr lang="zh-CN" altLang="en-US" dirty="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468641" y="4356073"/>
              <a:ext cx="888992" cy="794592"/>
            </a:xfrm>
            <a:custGeom>
              <a:avLst/>
              <a:gdLst>
                <a:gd name="T0" fmla="*/ 0 w 3172"/>
                <a:gd name="T1" fmla="*/ 2597 h 2597"/>
                <a:gd name="T2" fmla="*/ 0 w 3172"/>
                <a:gd name="T3" fmla="*/ 1579 h 2597"/>
                <a:gd name="T4" fmla="*/ 926 w 3172"/>
                <a:gd name="T5" fmla="*/ 0 h 2597"/>
                <a:gd name="T6" fmla="*/ 1347 w 3172"/>
                <a:gd name="T7" fmla="*/ 0 h 2597"/>
                <a:gd name="T8" fmla="*/ 682 w 3172"/>
                <a:gd name="T9" fmla="*/ 1425 h 2597"/>
                <a:gd name="T10" fmla="*/ 1170 w 3172"/>
                <a:gd name="T11" fmla="*/ 1425 h 2597"/>
                <a:gd name="T12" fmla="*/ 1170 w 3172"/>
                <a:gd name="T13" fmla="*/ 2597 h 2597"/>
                <a:gd name="T14" fmla="*/ 0 w 3172"/>
                <a:gd name="T15" fmla="*/ 2597 h 2597"/>
                <a:gd name="T16" fmla="*/ 1775 w 3172"/>
                <a:gd name="T17" fmla="*/ 2597 h 2597"/>
                <a:gd name="T18" fmla="*/ 1775 w 3172"/>
                <a:gd name="T19" fmla="*/ 1579 h 2597"/>
                <a:gd name="T20" fmla="*/ 2732 w 3172"/>
                <a:gd name="T21" fmla="*/ 0 h 2597"/>
                <a:gd name="T22" fmla="*/ 3172 w 3172"/>
                <a:gd name="T23" fmla="*/ 0 h 2597"/>
                <a:gd name="T24" fmla="*/ 2476 w 3172"/>
                <a:gd name="T25" fmla="*/ 1425 h 2597"/>
                <a:gd name="T26" fmla="*/ 2968 w 3172"/>
                <a:gd name="T27" fmla="*/ 1425 h 2597"/>
                <a:gd name="T28" fmla="*/ 2968 w 3172"/>
                <a:gd name="T29" fmla="*/ 2597 h 2597"/>
                <a:gd name="T30" fmla="*/ 1775 w 3172"/>
                <a:gd name="T31" fmla="*/ 2597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72" h="2597">
                  <a:moveTo>
                    <a:pt x="0" y="2597"/>
                  </a:moveTo>
                  <a:lnTo>
                    <a:pt x="0" y="1579"/>
                  </a:lnTo>
                  <a:lnTo>
                    <a:pt x="926" y="0"/>
                  </a:lnTo>
                  <a:lnTo>
                    <a:pt x="1347" y="0"/>
                  </a:lnTo>
                  <a:lnTo>
                    <a:pt x="682" y="1425"/>
                  </a:lnTo>
                  <a:lnTo>
                    <a:pt x="1170" y="1425"/>
                  </a:lnTo>
                  <a:lnTo>
                    <a:pt x="1170" y="2597"/>
                  </a:lnTo>
                  <a:lnTo>
                    <a:pt x="0" y="2597"/>
                  </a:lnTo>
                  <a:close/>
                  <a:moveTo>
                    <a:pt x="1775" y="2597"/>
                  </a:moveTo>
                  <a:lnTo>
                    <a:pt x="1775" y="1579"/>
                  </a:lnTo>
                  <a:lnTo>
                    <a:pt x="2732" y="0"/>
                  </a:lnTo>
                  <a:lnTo>
                    <a:pt x="3172" y="0"/>
                  </a:lnTo>
                  <a:lnTo>
                    <a:pt x="2476" y="1425"/>
                  </a:lnTo>
                  <a:lnTo>
                    <a:pt x="2968" y="1425"/>
                  </a:lnTo>
                  <a:lnTo>
                    <a:pt x="2968" y="2597"/>
                  </a:lnTo>
                  <a:lnTo>
                    <a:pt x="1775" y="2597"/>
                  </a:lnTo>
                  <a:close/>
                </a:path>
              </a:pathLst>
            </a:custGeom>
            <a:solidFill>
              <a:srgbClr val="044E7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 rot="10800000">
              <a:off x="10177644" y="5944493"/>
              <a:ext cx="880628" cy="787115"/>
            </a:xfrm>
            <a:custGeom>
              <a:avLst/>
              <a:gdLst>
                <a:gd name="T0" fmla="*/ 0 w 3172"/>
                <a:gd name="T1" fmla="*/ 2597 h 2597"/>
                <a:gd name="T2" fmla="*/ 0 w 3172"/>
                <a:gd name="T3" fmla="*/ 1579 h 2597"/>
                <a:gd name="T4" fmla="*/ 926 w 3172"/>
                <a:gd name="T5" fmla="*/ 0 h 2597"/>
                <a:gd name="T6" fmla="*/ 1347 w 3172"/>
                <a:gd name="T7" fmla="*/ 0 h 2597"/>
                <a:gd name="T8" fmla="*/ 682 w 3172"/>
                <a:gd name="T9" fmla="*/ 1425 h 2597"/>
                <a:gd name="T10" fmla="*/ 1170 w 3172"/>
                <a:gd name="T11" fmla="*/ 1425 h 2597"/>
                <a:gd name="T12" fmla="*/ 1170 w 3172"/>
                <a:gd name="T13" fmla="*/ 2597 h 2597"/>
                <a:gd name="T14" fmla="*/ 0 w 3172"/>
                <a:gd name="T15" fmla="*/ 2597 h 2597"/>
                <a:gd name="T16" fmla="*/ 1775 w 3172"/>
                <a:gd name="T17" fmla="*/ 2597 h 2597"/>
                <a:gd name="T18" fmla="*/ 1775 w 3172"/>
                <a:gd name="T19" fmla="*/ 1579 h 2597"/>
                <a:gd name="T20" fmla="*/ 2732 w 3172"/>
                <a:gd name="T21" fmla="*/ 0 h 2597"/>
                <a:gd name="T22" fmla="*/ 3172 w 3172"/>
                <a:gd name="T23" fmla="*/ 0 h 2597"/>
                <a:gd name="T24" fmla="*/ 2476 w 3172"/>
                <a:gd name="T25" fmla="*/ 1425 h 2597"/>
                <a:gd name="T26" fmla="*/ 2968 w 3172"/>
                <a:gd name="T27" fmla="*/ 1425 h 2597"/>
                <a:gd name="T28" fmla="*/ 2968 w 3172"/>
                <a:gd name="T29" fmla="*/ 2597 h 2597"/>
                <a:gd name="T30" fmla="*/ 1775 w 3172"/>
                <a:gd name="T31" fmla="*/ 2597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72" h="2597">
                  <a:moveTo>
                    <a:pt x="0" y="2597"/>
                  </a:moveTo>
                  <a:lnTo>
                    <a:pt x="0" y="1579"/>
                  </a:lnTo>
                  <a:lnTo>
                    <a:pt x="926" y="0"/>
                  </a:lnTo>
                  <a:lnTo>
                    <a:pt x="1347" y="0"/>
                  </a:lnTo>
                  <a:lnTo>
                    <a:pt x="682" y="1425"/>
                  </a:lnTo>
                  <a:lnTo>
                    <a:pt x="1170" y="1425"/>
                  </a:lnTo>
                  <a:lnTo>
                    <a:pt x="1170" y="2597"/>
                  </a:lnTo>
                  <a:lnTo>
                    <a:pt x="0" y="2597"/>
                  </a:lnTo>
                  <a:close/>
                  <a:moveTo>
                    <a:pt x="1775" y="2597"/>
                  </a:moveTo>
                  <a:lnTo>
                    <a:pt x="1775" y="1579"/>
                  </a:lnTo>
                  <a:lnTo>
                    <a:pt x="2732" y="0"/>
                  </a:lnTo>
                  <a:lnTo>
                    <a:pt x="3172" y="0"/>
                  </a:lnTo>
                  <a:lnTo>
                    <a:pt x="2476" y="1425"/>
                  </a:lnTo>
                  <a:lnTo>
                    <a:pt x="2968" y="1425"/>
                  </a:lnTo>
                  <a:lnTo>
                    <a:pt x="2968" y="2597"/>
                  </a:lnTo>
                  <a:lnTo>
                    <a:pt x="1775" y="2597"/>
                  </a:lnTo>
                  <a:close/>
                </a:path>
              </a:pathLst>
            </a:custGeom>
            <a:solidFill>
              <a:srgbClr val="044E7F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57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29" y="3404575"/>
            <a:ext cx="3370543" cy="34534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87669" y="135207"/>
            <a:ext cx="7216663" cy="1129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5400" b="1" dirty="0" smtClean="0">
                <a:solidFill>
                  <a:srgbClr val="044E7F"/>
                </a:solidFill>
              </a:rPr>
              <a:t>正在</a:t>
            </a:r>
            <a:r>
              <a:rPr lang="zh-CN" altLang="en-US" sz="5400" b="1" dirty="0">
                <a:solidFill>
                  <a:srgbClr val="044E7F"/>
                </a:solidFill>
              </a:rPr>
              <a:t>面对这样的生活</a:t>
            </a:r>
            <a:r>
              <a:rPr lang="zh-CN" altLang="en-US" sz="5400" b="1" dirty="0" smtClean="0">
                <a:solidFill>
                  <a:srgbClr val="044E7F"/>
                </a:solidFill>
              </a:rPr>
              <a:t>？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9097232" y="3076825"/>
            <a:ext cx="2565779" cy="1719072"/>
          </a:xfrm>
          <a:prstGeom prst="wedgeEllipseCallout">
            <a:avLst>
              <a:gd name="adj1" fmla="val -54876"/>
              <a:gd name="adj2" fmla="val 51385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形标注 9"/>
          <p:cNvSpPr/>
          <p:nvPr/>
        </p:nvSpPr>
        <p:spPr>
          <a:xfrm>
            <a:off x="6831704" y="1463609"/>
            <a:ext cx="2565779" cy="1719072"/>
          </a:xfrm>
          <a:prstGeom prst="wedgeEllipseCallout">
            <a:avLst>
              <a:gd name="adj1" fmla="val -28812"/>
              <a:gd name="adj2" fmla="val 66469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形标注 10"/>
          <p:cNvSpPr/>
          <p:nvPr/>
        </p:nvSpPr>
        <p:spPr>
          <a:xfrm flipH="1">
            <a:off x="2697435" y="1463609"/>
            <a:ext cx="2565779" cy="1719072"/>
          </a:xfrm>
          <a:prstGeom prst="wedgeEllipseCallout">
            <a:avLst>
              <a:gd name="adj1" fmla="val -36259"/>
              <a:gd name="adj2" fmla="val 68851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 flipH="1">
            <a:off x="563564" y="3182681"/>
            <a:ext cx="2565779" cy="1719072"/>
          </a:xfrm>
          <a:prstGeom prst="wedgeEllipseCallout">
            <a:avLst>
              <a:gd name="adj1" fmla="val -57536"/>
              <a:gd name="adj2" fmla="val 47415"/>
            </a:avLst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283581" y="1630648"/>
            <a:ext cx="1662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准备行动却总是懒惰</a:t>
            </a:r>
            <a:r>
              <a:rPr lang="zh-CN" altLang="en-US" sz="2800" dirty="0" smtClean="0">
                <a:solidFill>
                  <a:schemeClr val="bg1"/>
                </a:solidFill>
              </a:rPr>
              <a:t>拖延？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49109" y="3243863"/>
            <a:ext cx="1662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想做出改变却又</a:t>
            </a:r>
            <a:r>
              <a:rPr lang="zh-CN" altLang="en-US" sz="2800" dirty="0" smtClean="0">
                <a:solidFill>
                  <a:schemeClr val="bg1"/>
                </a:solidFill>
              </a:rPr>
              <a:t>顾虑重重？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49312" y="1630648"/>
            <a:ext cx="1662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想努力奋斗却找不到</a:t>
            </a:r>
            <a:r>
              <a:rPr lang="zh-CN" altLang="en-US" sz="2800" dirty="0" smtClean="0">
                <a:solidFill>
                  <a:schemeClr val="bg1"/>
                </a:solidFill>
              </a:rPr>
              <a:t>方向？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15441" y="3413986"/>
            <a:ext cx="1662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整日奔波忙碌却</a:t>
            </a:r>
            <a:r>
              <a:rPr lang="zh-CN" altLang="en-US" sz="2800" dirty="0" smtClean="0">
                <a:solidFill>
                  <a:schemeClr val="bg1"/>
                </a:solidFill>
              </a:rPr>
              <a:t>入不敷出？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8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1657" y="2306273"/>
            <a:ext cx="6532098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044E7F">
                    <a:alpha val="71000"/>
                  </a:srgbClr>
                </a:solidFill>
              </a:rPr>
              <a:t>是</a:t>
            </a:r>
            <a:r>
              <a:rPr lang="zh-CN" altLang="en-US" sz="2000" b="1" dirty="0">
                <a:solidFill>
                  <a:srgbClr val="044E7F">
                    <a:alpha val="71000"/>
                  </a:srgbClr>
                </a:solidFill>
              </a:rPr>
              <a:t>只有你才能解决他们的这些需求，还是别人也能解决</a:t>
            </a:r>
            <a:r>
              <a:rPr lang="zh-CN" altLang="en-US" sz="2000" b="1" dirty="0" smtClean="0">
                <a:solidFill>
                  <a:srgbClr val="044E7F">
                    <a:alpha val="71000"/>
                  </a:srgbClr>
                </a:solidFill>
              </a:rPr>
              <a:t>？</a:t>
            </a:r>
            <a:endParaRPr lang="en-US" altLang="zh-CN" sz="2000" b="1" dirty="0">
              <a:solidFill>
                <a:srgbClr val="044E7F">
                  <a:alpha val="71000"/>
                </a:srgb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4769" y="846221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044E7F"/>
                </a:solidFill>
              </a:rPr>
              <a:t>满足客户的迫切需求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43208" t="6204" r="14613"/>
          <a:stretch/>
        </p:blipFill>
        <p:spPr>
          <a:xfrm>
            <a:off x="8447965" y="2333015"/>
            <a:ext cx="2770495" cy="41032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1657" y="1230755"/>
            <a:ext cx="1569660" cy="700769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chemeClr val="bg1"/>
                </a:solidFill>
              </a:rPr>
              <a:t>想想看</a:t>
            </a:r>
            <a:endParaRPr lang="en-US" altLang="zh-CN" sz="36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9488" y="1558621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44E7F"/>
                </a:solidFill>
              </a:rPr>
              <a:t>如果把你自己比作一个产品的话</a:t>
            </a:r>
          </a:p>
        </p:txBody>
      </p:sp>
      <p:sp>
        <p:nvSpPr>
          <p:cNvPr id="8" name="矩形 7"/>
          <p:cNvSpPr/>
          <p:nvPr/>
        </p:nvSpPr>
        <p:spPr>
          <a:xfrm>
            <a:off x="1326465" y="5144286"/>
            <a:ext cx="5929828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44E7F"/>
                </a:solidFill>
              </a:rPr>
              <a:t>你能解决一个什么用户需求呢？</a:t>
            </a:r>
            <a:endParaRPr lang="en-US" altLang="zh-CN" sz="3200" b="1" dirty="0">
              <a:solidFill>
                <a:srgbClr val="044E7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48464" y="4338162"/>
            <a:ext cx="4134465" cy="835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dirty="0">
                <a:solidFill>
                  <a:srgbClr val="044E7F"/>
                </a:solidFill>
              </a:rPr>
              <a:t>谁是你的用户？</a:t>
            </a:r>
            <a:endParaRPr lang="en-US" altLang="zh-CN" sz="4400" b="1" dirty="0">
              <a:solidFill>
                <a:srgbClr val="044E7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98059" y="3834501"/>
            <a:ext cx="4071949" cy="63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44E7F"/>
                </a:solidFill>
              </a:rPr>
              <a:t>他们对你有什么需求</a:t>
            </a:r>
            <a:r>
              <a:rPr lang="en-US" altLang="zh-CN" sz="3200" b="1" dirty="0">
                <a:solidFill>
                  <a:srgbClr val="044E7F"/>
                </a:solidFill>
              </a:rPr>
              <a:t>?</a:t>
            </a:r>
          </a:p>
        </p:txBody>
      </p:sp>
      <p:sp>
        <p:nvSpPr>
          <p:cNvPr id="11" name="矩形 10"/>
          <p:cNvSpPr/>
          <p:nvPr/>
        </p:nvSpPr>
        <p:spPr>
          <a:xfrm>
            <a:off x="3802078" y="3388955"/>
            <a:ext cx="5109091" cy="4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44E7F">
                    <a:alpha val="71000"/>
                  </a:srgbClr>
                </a:solidFill>
              </a:rPr>
              <a:t>有哪些是他们感到疼痛的迫切需求？</a:t>
            </a:r>
            <a:endParaRPr lang="en-US" altLang="zh-CN" sz="2400" b="1" dirty="0">
              <a:solidFill>
                <a:srgbClr val="044E7F">
                  <a:alpha val="71000"/>
                </a:srgb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31685" y="2684236"/>
            <a:ext cx="6186309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44E7F"/>
                </a:solidFill>
              </a:rPr>
              <a:t>你能解决他们的这些需求吗？</a:t>
            </a:r>
            <a:endParaRPr lang="en-US" altLang="zh-CN" sz="3600" b="1" dirty="0">
              <a:solidFill>
                <a:srgbClr val="044E7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17630" y="5777473"/>
            <a:ext cx="3877985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44E7F">
                    <a:alpha val="71000"/>
                  </a:srgbClr>
                </a:solidFill>
              </a:rPr>
              <a:t>那相互比较之下，你有什么有点呢？</a:t>
            </a:r>
          </a:p>
        </p:txBody>
      </p:sp>
    </p:spTree>
    <p:extLst>
      <p:ext uri="{BB962C8B-B14F-4D97-AF65-F5344CB8AC3E}">
        <p14:creationId xmlns:p14="http://schemas.microsoft.com/office/powerpoint/2010/main" val="26548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42245" y="846161"/>
            <a:ext cx="3575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把核心功能做到极致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21443" y="5030018"/>
            <a:ext cx="67419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044E7F"/>
                </a:solidFill>
              </a:rPr>
              <a:t>把你自己看成一个产品</a:t>
            </a:r>
            <a:endParaRPr lang="en-US" altLang="zh-CN" sz="2000" b="1" dirty="0" smtClean="0">
              <a:solidFill>
                <a:srgbClr val="044E7F"/>
              </a:solidFill>
            </a:endParaRPr>
          </a:p>
          <a:p>
            <a:pPr algn="r">
              <a:lnSpc>
                <a:spcPct val="120000"/>
              </a:lnSpc>
            </a:pPr>
            <a:r>
              <a:rPr lang="zh-CN" altLang="en-US" sz="2000" dirty="0" smtClean="0"/>
              <a:t>你的</a:t>
            </a:r>
            <a:r>
              <a:rPr lang="zh-CN" altLang="en-US" sz="2000" dirty="0" smtClean="0">
                <a:solidFill>
                  <a:srgbClr val="044E7F"/>
                </a:solidFill>
              </a:rPr>
              <a:t>核心功能</a:t>
            </a:r>
            <a:r>
              <a:rPr lang="zh-CN" altLang="en-US" sz="2000" dirty="0" smtClean="0"/>
              <a:t>是什么？</a:t>
            </a:r>
            <a:endParaRPr lang="en-US" altLang="zh-CN" sz="2000" dirty="0" smtClean="0"/>
          </a:p>
          <a:p>
            <a:pPr algn="r">
              <a:lnSpc>
                <a:spcPct val="120000"/>
              </a:lnSpc>
            </a:pPr>
            <a:r>
              <a:rPr lang="zh-CN" altLang="en-US" sz="2000" dirty="0" smtClean="0"/>
              <a:t>你能满足用户的</a:t>
            </a:r>
            <a:r>
              <a:rPr lang="zh-CN" altLang="en-US" sz="2000" dirty="0" smtClean="0">
                <a:solidFill>
                  <a:srgbClr val="044E7F"/>
                </a:solidFill>
              </a:rPr>
              <a:t>核心诉求</a:t>
            </a:r>
            <a:r>
              <a:rPr lang="zh-CN" altLang="en-US" sz="2000" dirty="0" smtClean="0"/>
              <a:t>是什么？</a:t>
            </a:r>
            <a:endParaRPr lang="en-US" altLang="zh-CN" sz="2000" dirty="0" smtClean="0"/>
          </a:p>
          <a:p>
            <a:pPr algn="r">
              <a:lnSpc>
                <a:spcPct val="120000"/>
              </a:lnSpc>
            </a:pPr>
            <a:r>
              <a:rPr lang="zh-CN" altLang="en-US" sz="2000" dirty="0" smtClean="0"/>
              <a:t>你能不能把自己的这个核心功能打造到</a:t>
            </a:r>
            <a:r>
              <a:rPr lang="zh-CN" altLang="en-US" sz="2000" dirty="0" smtClean="0">
                <a:solidFill>
                  <a:srgbClr val="044E7F"/>
                </a:solidFill>
              </a:rPr>
              <a:t>极致的水平</a:t>
            </a:r>
            <a:r>
              <a:rPr lang="zh-CN" altLang="en-US" sz="2000" dirty="0" smtClean="0"/>
              <a:t>？</a:t>
            </a:r>
            <a:endParaRPr lang="zh-CN" altLang="en-US" sz="20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1153411" y="1583364"/>
            <a:ext cx="9885179" cy="3446654"/>
            <a:chOff x="1228298" y="1712082"/>
            <a:chExt cx="9885179" cy="3446654"/>
          </a:xfrm>
        </p:grpSpPr>
        <p:sp>
          <p:nvSpPr>
            <p:cNvPr id="8" name="圆角矩形标注 7"/>
            <p:cNvSpPr/>
            <p:nvPr/>
          </p:nvSpPr>
          <p:spPr>
            <a:xfrm flipH="1">
              <a:off x="1228298" y="2138208"/>
              <a:ext cx="7779223" cy="1153948"/>
            </a:xfrm>
            <a:prstGeom prst="wedgeRoundRectCallout">
              <a:avLst>
                <a:gd name="adj1" fmla="val -54692"/>
                <a:gd name="adj2" fmla="val 4222"/>
                <a:gd name="adj3" fmla="val 16667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357951" y="2299684"/>
              <a:ext cx="7519916" cy="830997"/>
            </a:xfrm>
            <a:prstGeom prst="rect">
              <a:avLst/>
            </a:prstGeom>
            <a:solidFill>
              <a:srgbClr val="044E7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</a:rPr>
                <a:t>马化腾：核心功能要做到极致。要多想如何通过技术实现差异化，让人家做不到，或通过一年半载才能追上。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l="477" t="3143" r="-477" b="14889"/>
            <a:stretch/>
          </p:blipFill>
          <p:spPr>
            <a:xfrm>
              <a:off x="1228298" y="3465462"/>
              <a:ext cx="1693274" cy="1693274"/>
            </a:xfrm>
            <a:prstGeom prst="ellipse">
              <a:avLst/>
            </a:prstGeom>
            <a:ln w="28575">
              <a:solidFill>
                <a:srgbClr val="044E7F"/>
              </a:solidFill>
            </a:ln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/>
            <a:srcRect l="24795" t="365" r="19064" b="-365"/>
            <a:stretch/>
          </p:blipFill>
          <p:spPr>
            <a:xfrm>
              <a:off x="9360097" y="1712082"/>
              <a:ext cx="1753380" cy="1753380"/>
            </a:xfrm>
            <a:prstGeom prst="ellipse">
              <a:avLst/>
            </a:prstGeom>
            <a:ln>
              <a:solidFill>
                <a:srgbClr val="044E7F"/>
              </a:solidFill>
            </a:ln>
          </p:spPr>
        </p:pic>
        <p:sp>
          <p:nvSpPr>
            <p:cNvPr id="9" name="圆角矩形标注 8"/>
            <p:cNvSpPr/>
            <p:nvPr/>
          </p:nvSpPr>
          <p:spPr>
            <a:xfrm>
              <a:off x="3334254" y="3549988"/>
              <a:ext cx="7779223" cy="1153948"/>
            </a:xfrm>
            <a:prstGeom prst="wedgeRoundRectCallout">
              <a:avLst>
                <a:gd name="adj1" fmla="val -54166"/>
                <a:gd name="adj2" fmla="val 39703"/>
                <a:gd name="adj3" fmla="val 16667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538969" y="3727109"/>
              <a:ext cx="7369792" cy="7997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周鸿祎：有一个功能能够打动用户已经很不简单了，把这个功能想办法做到极致。把有限的资源聚焦到一个点上，才能形成压强。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941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30101" y="846161"/>
            <a:ext cx="1665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迭代开发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52645" y="3355576"/>
            <a:ext cx="7286710" cy="263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dirty="0" smtClean="0"/>
              <a:t>     </a:t>
            </a:r>
            <a:endParaRPr lang="en-US" altLang="zh-CN" sz="2000" dirty="0" smtClean="0"/>
          </a:p>
          <a:p>
            <a:pPr algn="just">
              <a:lnSpc>
                <a:spcPct val="140000"/>
              </a:lnSpc>
            </a:pPr>
            <a:r>
              <a:rPr lang="zh-CN" altLang="en-US" sz="2000" dirty="0" smtClean="0"/>
              <a:t>每次只要攻克一个难题就够了，在这个问题</a:t>
            </a:r>
            <a:r>
              <a:rPr lang="zh-CN" altLang="en-US" sz="2000" dirty="0"/>
              <a:t>没有解决之前，绝不碰下一个。</a:t>
            </a:r>
            <a:r>
              <a:rPr lang="zh-CN" altLang="en-US" sz="2000" dirty="0" smtClean="0"/>
              <a:t>这样你的注意力就会集中很多，焦虑感也会大幅降低，幸福感则会大大增强。</a:t>
            </a:r>
            <a:endParaRPr lang="zh-CN" altLang="en-US" sz="2000" dirty="0"/>
          </a:p>
          <a:p>
            <a:pPr algn="just">
              <a:lnSpc>
                <a:spcPct val="140000"/>
              </a:lnSpc>
            </a:pPr>
            <a:r>
              <a:rPr lang="zh-CN" altLang="en-US" sz="2000" dirty="0" smtClean="0"/>
              <a:t>另</a:t>
            </a:r>
            <a:r>
              <a:rPr lang="zh-CN" altLang="en-US" sz="2000" dirty="0"/>
              <a:t>一</a:t>
            </a:r>
            <a:r>
              <a:rPr lang="zh-CN" altLang="en-US" sz="2000" dirty="0" smtClean="0"/>
              <a:t>层意思：</a:t>
            </a:r>
            <a:r>
              <a:rPr lang="zh-CN" altLang="en-US" sz="2000" b="1" dirty="0" smtClean="0">
                <a:solidFill>
                  <a:srgbClr val="044E7F"/>
                </a:solidFill>
              </a:rPr>
              <a:t>不断地优化产品</a:t>
            </a:r>
            <a:endParaRPr lang="en-US" altLang="zh-CN" sz="2000" b="1" dirty="0" smtClean="0">
              <a:solidFill>
                <a:srgbClr val="044E7F"/>
              </a:solidFill>
            </a:endParaRPr>
          </a:p>
          <a:p>
            <a:pPr algn="just">
              <a:lnSpc>
                <a:spcPct val="140000"/>
              </a:lnSpc>
            </a:pPr>
            <a:r>
              <a:rPr lang="zh-CN" altLang="en-US" sz="2000" dirty="0" smtClean="0"/>
              <a:t>有了迭代开发的能力，无论从哪里起步，最后总能越做越好。</a:t>
            </a:r>
            <a:endParaRPr lang="zh-CN" altLang="en-US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2452645" y="1569768"/>
            <a:ext cx="7286710" cy="1760285"/>
            <a:chOff x="2607918" y="2097055"/>
            <a:chExt cx="6800293" cy="1239720"/>
          </a:xfrm>
        </p:grpSpPr>
        <p:sp>
          <p:nvSpPr>
            <p:cNvPr id="6" name="矩形标注 5"/>
            <p:cNvSpPr/>
            <p:nvPr/>
          </p:nvSpPr>
          <p:spPr>
            <a:xfrm>
              <a:off x="2607918" y="2097055"/>
              <a:ext cx="6800293" cy="1239720"/>
            </a:xfrm>
            <a:prstGeom prst="wedgeRectCallout">
              <a:avLst>
                <a:gd name="adj1" fmla="val -32889"/>
                <a:gd name="adj2" fmla="val 70160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607918" y="2115030"/>
              <a:ext cx="6800293" cy="1203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迭代</a:t>
              </a:r>
              <a:r>
                <a:rPr lang="zh-CN" altLang="en-US" sz="4800" b="1" dirty="0">
                  <a:solidFill>
                    <a:schemeClr val="bg1"/>
                  </a:solidFill>
                </a:rPr>
                <a:t>开发</a:t>
              </a:r>
              <a:r>
                <a:rPr lang="zh-CN" altLang="en-US" sz="4800" b="1" dirty="0" smtClean="0">
                  <a:solidFill>
                    <a:schemeClr val="bg1"/>
                  </a:solidFill>
                </a:rPr>
                <a:t>：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每个</a:t>
              </a:r>
              <a:r>
                <a:rPr lang="zh-CN" altLang="en-US" sz="2400" dirty="0">
                  <a:solidFill>
                    <a:schemeClr val="bg1"/>
                  </a:solidFill>
                </a:rPr>
                <a:t>项目都被分成一系列较小的项目（称为迭代），后一个迭代</a:t>
              </a:r>
              <a:r>
                <a:rPr lang="zh-CN" altLang="en-US" sz="2400" dirty="0" smtClean="0">
                  <a:solidFill>
                    <a:schemeClr val="bg1"/>
                  </a:solidFill>
                </a:rPr>
                <a:t>基于</a:t>
              </a:r>
              <a:r>
                <a:rPr lang="zh-CN" altLang="en-US" sz="2400" dirty="0">
                  <a:solidFill>
                    <a:schemeClr val="bg1"/>
                  </a:solidFill>
                </a:rPr>
                <a:t>前一个迭代的结果进行构建，循序渐进地实现宏观项目目标。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01051" y="841557"/>
            <a:ext cx="3753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给自己贴上明确的标签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41725" y="4770226"/>
            <a:ext cx="9012462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/>
              <a:t>产品做到了极致之后，我们还必须让外界知道我们。</a:t>
            </a:r>
            <a:endParaRPr lang="en-US" altLang="zh-CN" sz="2000" dirty="0" smtClean="0"/>
          </a:p>
          <a:p>
            <a:pPr>
              <a:lnSpc>
                <a:spcPct val="120000"/>
              </a:lnSpc>
            </a:pPr>
            <a:r>
              <a:rPr lang="zh-CN" altLang="en-US" sz="2000" dirty="0" smtClean="0"/>
              <a:t>你是做什么的，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标签</a:t>
            </a:r>
            <a:r>
              <a:rPr lang="zh-CN" altLang="en-US" sz="2000" dirty="0" smtClean="0"/>
              <a:t>必须明确，而且你要想方设法让自己成为行业中的名牌，这样你才能让自己取得优势</a:t>
            </a:r>
            <a:r>
              <a:rPr lang="en-US" altLang="zh-CN" sz="2000" dirty="0" smtClean="0"/>
              <a:t>.</a:t>
            </a:r>
            <a:endParaRPr lang="zh-CN" altLang="en-US" sz="2000" dirty="0"/>
          </a:p>
        </p:txBody>
      </p:sp>
      <p:grpSp>
        <p:nvGrpSpPr>
          <p:cNvPr id="15" name="组合 14"/>
          <p:cNvGrpSpPr/>
          <p:nvPr/>
        </p:nvGrpSpPr>
        <p:grpSpPr>
          <a:xfrm>
            <a:off x="1455522" y="1761018"/>
            <a:ext cx="8431871" cy="2074398"/>
            <a:chOff x="882781" y="2250875"/>
            <a:chExt cx="8431871" cy="207439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279175" y="2250875"/>
              <a:ext cx="1188720" cy="118872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110651" y="2491292"/>
              <a:ext cx="328643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2E6CA4"/>
                  </a:solidFill>
                </a:rPr>
                <a:t>SAMSUNG</a:t>
              </a:r>
              <a:endParaRPr lang="zh-CN" altLang="en-US" sz="4000" b="1" dirty="0">
                <a:solidFill>
                  <a:srgbClr val="2E6CA4"/>
                </a:solidFill>
              </a:endParaRPr>
            </a:p>
          </p:txBody>
        </p:sp>
        <p:pic>
          <p:nvPicPr>
            <p:cNvPr id="1028" name="Picture 4" descr="http://pic19.nipic.com/20120303/9188260_160741588155_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88" t="15774" r="21348" b="19474"/>
            <a:stretch/>
          </p:blipFill>
          <p:spPr bwMode="auto">
            <a:xfrm>
              <a:off x="8133553" y="2250875"/>
              <a:ext cx="1181099" cy="118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组合 13"/>
            <p:cNvGrpSpPr/>
            <p:nvPr/>
          </p:nvGrpSpPr>
          <p:grpSpPr>
            <a:xfrm rot="19800000" flipH="1">
              <a:off x="882781" y="3728704"/>
              <a:ext cx="1746680" cy="596569"/>
              <a:chOff x="2354578" y="3806660"/>
              <a:chExt cx="1036844" cy="354128"/>
            </a:xfrm>
          </p:grpSpPr>
          <p:sp>
            <p:nvSpPr>
              <p:cNvPr id="16" name="任意多边形 15"/>
              <p:cNvSpPr/>
              <p:nvPr/>
            </p:nvSpPr>
            <p:spPr>
              <a:xfrm rot="16200000" flipH="1">
                <a:off x="2662010" y="3499228"/>
                <a:ext cx="354128" cy="968992"/>
              </a:xfrm>
              <a:custGeom>
                <a:avLst/>
                <a:gdLst>
                  <a:gd name="connsiteX0" fmla="*/ 1151016 w 1151016"/>
                  <a:gd name="connsiteY0" fmla="*/ 447245 h 3149501"/>
                  <a:gd name="connsiteX1" fmla="*/ 1151016 w 1151016"/>
                  <a:gd name="connsiteY1" fmla="*/ 3149501 h 3149501"/>
                  <a:gd name="connsiteX2" fmla="*/ 0 w 1151016"/>
                  <a:gd name="connsiteY2" fmla="*/ 3149501 h 3149501"/>
                  <a:gd name="connsiteX3" fmla="*/ 0 w 1151016"/>
                  <a:gd name="connsiteY3" fmla="*/ 447245 h 3149501"/>
                  <a:gd name="connsiteX4" fmla="*/ 304369 w 1151016"/>
                  <a:gd name="connsiteY4" fmla="*/ 447245 h 3149501"/>
                  <a:gd name="connsiteX5" fmla="*/ 563771 w 1151016"/>
                  <a:gd name="connsiteY5" fmla="*/ 0 h 3149501"/>
                  <a:gd name="connsiteX6" fmla="*/ 823173 w 1151016"/>
                  <a:gd name="connsiteY6" fmla="*/ 447245 h 3149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016" h="3149501">
                    <a:moveTo>
                      <a:pt x="1151016" y="447245"/>
                    </a:moveTo>
                    <a:lnTo>
                      <a:pt x="1151016" y="3149501"/>
                    </a:lnTo>
                    <a:lnTo>
                      <a:pt x="0" y="3149501"/>
                    </a:lnTo>
                    <a:lnTo>
                      <a:pt x="0" y="447245"/>
                    </a:lnTo>
                    <a:lnTo>
                      <a:pt x="304369" y="447245"/>
                    </a:lnTo>
                    <a:lnTo>
                      <a:pt x="563771" y="0"/>
                    </a:lnTo>
                    <a:lnTo>
                      <a:pt x="823173" y="447245"/>
                    </a:lnTo>
                    <a:close/>
                  </a:path>
                </a:pathLst>
              </a:custGeom>
              <a:solidFill>
                <a:srgbClr val="044E7F"/>
              </a:solidFill>
              <a:ln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2422430" y="3828433"/>
                <a:ext cx="968992" cy="310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>
                    <a:solidFill>
                      <a:schemeClr val="bg1"/>
                    </a:solidFill>
                  </a:rPr>
                  <a:t>颠覆者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9800000" flipH="1">
              <a:off x="3703264" y="3728703"/>
              <a:ext cx="1746680" cy="596569"/>
              <a:chOff x="2354578" y="3806660"/>
              <a:chExt cx="1036844" cy="354128"/>
            </a:xfrm>
          </p:grpSpPr>
          <p:sp>
            <p:nvSpPr>
              <p:cNvPr id="19" name="任意多边形 18"/>
              <p:cNvSpPr/>
              <p:nvPr/>
            </p:nvSpPr>
            <p:spPr>
              <a:xfrm rot="16200000" flipH="1">
                <a:off x="2662010" y="3499228"/>
                <a:ext cx="354128" cy="968992"/>
              </a:xfrm>
              <a:custGeom>
                <a:avLst/>
                <a:gdLst>
                  <a:gd name="connsiteX0" fmla="*/ 1151016 w 1151016"/>
                  <a:gd name="connsiteY0" fmla="*/ 447245 h 3149501"/>
                  <a:gd name="connsiteX1" fmla="*/ 1151016 w 1151016"/>
                  <a:gd name="connsiteY1" fmla="*/ 3149501 h 3149501"/>
                  <a:gd name="connsiteX2" fmla="*/ 0 w 1151016"/>
                  <a:gd name="connsiteY2" fmla="*/ 3149501 h 3149501"/>
                  <a:gd name="connsiteX3" fmla="*/ 0 w 1151016"/>
                  <a:gd name="connsiteY3" fmla="*/ 447245 h 3149501"/>
                  <a:gd name="connsiteX4" fmla="*/ 304369 w 1151016"/>
                  <a:gd name="connsiteY4" fmla="*/ 447245 h 3149501"/>
                  <a:gd name="connsiteX5" fmla="*/ 563771 w 1151016"/>
                  <a:gd name="connsiteY5" fmla="*/ 0 h 3149501"/>
                  <a:gd name="connsiteX6" fmla="*/ 823173 w 1151016"/>
                  <a:gd name="connsiteY6" fmla="*/ 447245 h 3149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016" h="3149501">
                    <a:moveTo>
                      <a:pt x="1151016" y="447245"/>
                    </a:moveTo>
                    <a:lnTo>
                      <a:pt x="1151016" y="3149501"/>
                    </a:lnTo>
                    <a:lnTo>
                      <a:pt x="0" y="3149501"/>
                    </a:lnTo>
                    <a:lnTo>
                      <a:pt x="0" y="447245"/>
                    </a:lnTo>
                    <a:lnTo>
                      <a:pt x="304369" y="447245"/>
                    </a:lnTo>
                    <a:lnTo>
                      <a:pt x="563771" y="0"/>
                    </a:lnTo>
                    <a:lnTo>
                      <a:pt x="823173" y="447245"/>
                    </a:lnTo>
                    <a:close/>
                  </a:path>
                </a:pathLst>
              </a:custGeom>
              <a:solidFill>
                <a:srgbClr val="044E7F"/>
              </a:solidFill>
              <a:ln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422430" y="3828433"/>
                <a:ext cx="968992" cy="310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</a:rPr>
                  <a:t>大屏机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9800000" flipH="1">
              <a:off x="6523746" y="3728703"/>
              <a:ext cx="1746680" cy="596569"/>
              <a:chOff x="2354578" y="3806659"/>
              <a:chExt cx="1036844" cy="354128"/>
            </a:xfrm>
          </p:grpSpPr>
          <p:sp>
            <p:nvSpPr>
              <p:cNvPr id="22" name="任意多边形 21"/>
              <p:cNvSpPr/>
              <p:nvPr/>
            </p:nvSpPr>
            <p:spPr>
              <a:xfrm rot="16200000" flipH="1">
                <a:off x="2662010" y="3499227"/>
                <a:ext cx="354128" cy="968992"/>
              </a:xfrm>
              <a:custGeom>
                <a:avLst/>
                <a:gdLst>
                  <a:gd name="connsiteX0" fmla="*/ 1151016 w 1151016"/>
                  <a:gd name="connsiteY0" fmla="*/ 447245 h 3149501"/>
                  <a:gd name="connsiteX1" fmla="*/ 1151016 w 1151016"/>
                  <a:gd name="connsiteY1" fmla="*/ 3149501 h 3149501"/>
                  <a:gd name="connsiteX2" fmla="*/ 0 w 1151016"/>
                  <a:gd name="connsiteY2" fmla="*/ 3149501 h 3149501"/>
                  <a:gd name="connsiteX3" fmla="*/ 0 w 1151016"/>
                  <a:gd name="connsiteY3" fmla="*/ 447245 h 3149501"/>
                  <a:gd name="connsiteX4" fmla="*/ 304369 w 1151016"/>
                  <a:gd name="connsiteY4" fmla="*/ 447245 h 3149501"/>
                  <a:gd name="connsiteX5" fmla="*/ 563771 w 1151016"/>
                  <a:gd name="connsiteY5" fmla="*/ 0 h 3149501"/>
                  <a:gd name="connsiteX6" fmla="*/ 823173 w 1151016"/>
                  <a:gd name="connsiteY6" fmla="*/ 447245 h 3149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016" h="3149501">
                    <a:moveTo>
                      <a:pt x="1151016" y="447245"/>
                    </a:moveTo>
                    <a:lnTo>
                      <a:pt x="1151016" y="3149501"/>
                    </a:lnTo>
                    <a:lnTo>
                      <a:pt x="0" y="3149501"/>
                    </a:lnTo>
                    <a:lnTo>
                      <a:pt x="0" y="447245"/>
                    </a:lnTo>
                    <a:lnTo>
                      <a:pt x="304369" y="447245"/>
                    </a:lnTo>
                    <a:lnTo>
                      <a:pt x="563771" y="0"/>
                    </a:lnTo>
                    <a:lnTo>
                      <a:pt x="823173" y="447245"/>
                    </a:lnTo>
                    <a:close/>
                  </a:path>
                </a:pathLst>
              </a:custGeom>
              <a:solidFill>
                <a:srgbClr val="044E7F"/>
              </a:solidFill>
              <a:ln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2422430" y="3828434"/>
                <a:ext cx="968992" cy="310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</a:rPr>
                  <a:t>发烧机</a:t>
                </a:r>
                <a:endParaRPr lang="zh-CN" altLang="en-US" sz="2800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494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74757" y="835156"/>
            <a:ext cx="2579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营销漏斗赚钱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792173" y="4339968"/>
            <a:ext cx="47445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 smtClean="0"/>
              <a:t>当你的产品有核心竞争力，做到了极致，你要做的就是用一个足够大的</a:t>
            </a:r>
            <a:r>
              <a:rPr lang="zh-CN" altLang="en-US" sz="2000" b="1" dirty="0" smtClean="0">
                <a:solidFill>
                  <a:srgbClr val="044E7F"/>
                </a:solidFill>
              </a:rPr>
              <a:t>营销漏斗</a:t>
            </a:r>
            <a:r>
              <a:rPr lang="zh-CN" altLang="en-US" sz="2000" dirty="0" smtClean="0"/>
              <a:t>，通过各种途径不断地推销自己，把更多的客户筛到自己的“店铺”</a:t>
            </a:r>
            <a:r>
              <a:rPr lang="zh-CN" altLang="en-US" sz="2000" dirty="0"/>
              <a:t>。</a:t>
            </a:r>
            <a:endParaRPr lang="en-US" altLang="zh-CN" sz="2000" dirty="0" smtClean="0"/>
          </a:p>
        </p:txBody>
      </p:sp>
      <p:sp>
        <p:nvSpPr>
          <p:cNvPr id="14" name="任意多边形 13"/>
          <p:cNvSpPr/>
          <p:nvPr/>
        </p:nvSpPr>
        <p:spPr>
          <a:xfrm>
            <a:off x="856342" y="1599573"/>
            <a:ext cx="6834414" cy="759381"/>
          </a:xfrm>
          <a:custGeom>
            <a:avLst/>
            <a:gdLst>
              <a:gd name="connsiteX0" fmla="*/ 0 w 6834414"/>
              <a:gd name="connsiteY0" fmla="*/ 759379 h 759379"/>
              <a:gd name="connsiteX1" fmla="*/ 569534 w 6834414"/>
              <a:gd name="connsiteY1" fmla="*/ 0 h 759379"/>
              <a:gd name="connsiteX2" fmla="*/ 6264880 w 6834414"/>
              <a:gd name="connsiteY2" fmla="*/ 0 h 759379"/>
              <a:gd name="connsiteX3" fmla="*/ 6834414 w 6834414"/>
              <a:gd name="connsiteY3" fmla="*/ 759379 h 759379"/>
              <a:gd name="connsiteX4" fmla="*/ 0 w 6834414"/>
              <a:gd name="connsiteY4" fmla="*/ 759379 h 75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4414" h="759379">
                <a:moveTo>
                  <a:pt x="6834414" y="1"/>
                </a:moveTo>
                <a:lnTo>
                  <a:pt x="6264880" y="759378"/>
                </a:lnTo>
                <a:lnTo>
                  <a:pt x="569534" y="759378"/>
                </a:lnTo>
                <a:lnTo>
                  <a:pt x="0" y="1"/>
                </a:lnTo>
                <a:lnTo>
                  <a:pt x="6834414" y="1"/>
                </a:ln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7932" tIns="41911" rIns="1237933" bIns="41911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300" kern="1200" dirty="0" smtClean="0"/>
              <a:t>90%</a:t>
            </a:r>
            <a:r>
              <a:rPr lang="zh-CN" altLang="en-US" sz="3300" kern="1200" dirty="0" smtClean="0"/>
              <a:t>听说</a:t>
            </a:r>
            <a:endParaRPr lang="zh-CN" altLang="en-US" sz="3300" kern="1200" dirty="0"/>
          </a:p>
        </p:txBody>
      </p:sp>
      <p:sp>
        <p:nvSpPr>
          <p:cNvPr id="15" name="任意多边形 14"/>
          <p:cNvSpPr/>
          <p:nvPr/>
        </p:nvSpPr>
        <p:spPr>
          <a:xfrm>
            <a:off x="1425876" y="2358952"/>
            <a:ext cx="5695345" cy="759381"/>
          </a:xfrm>
          <a:custGeom>
            <a:avLst/>
            <a:gdLst>
              <a:gd name="connsiteX0" fmla="*/ 0 w 5695345"/>
              <a:gd name="connsiteY0" fmla="*/ 759379 h 759379"/>
              <a:gd name="connsiteX1" fmla="*/ 569534 w 5695345"/>
              <a:gd name="connsiteY1" fmla="*/ 0 h 759379"/>
              <a:gd name="connsiteX2" fmla="*/ 5125811 w 5695345"/>
              <a:gd name="connsiteY2" fmla="*/ 0 h 759379"/>
              <a:gd name="connsiteX3" fmla="*/ 5695345 w 5695345"/>
              <a:gd name="connsiteY3" fmla="*/ 759379 h 759379"/>
              <a:gd name="connsiteX4" fmla="*/ 0 w 5695345"/>
              <a:gd name="connsiteY4" fmla="*/ 759379 h 75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95345" h="759379">
                <a:moveTo>
                  <a:pt x="5695345" y="1"/>
                </a:moveTo>
                <a:lnTo>
                  <a:pt x="5125811" y="759378"/>
                </a:lnTo>
                <a:lnTo>
                  <a:pt x="569534" y="759378"/>
                </a:lnTo>
                <a:lnTo>
                  <a:pt x="0" y="1"/>
                </a:lnTo>
                <a:lnTo>
                  <a:pt x="5695345" y="1"/>
                </a:ln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8596" tIns="41911" rIns="1038595" bIns="41911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300" kern="1200" dirty="0" smtClean="0"/>
              <a:t>60%</a:t>
            </a:r>
            <a:r>
              <a:rPr lang="zh-CN" altLang="en-US" sz="3300" kern="1200" dirty="0" smtClean="0"/>
              <a:t>了解</a:t>
            </a:r>
            <a:endParaRPr lang="zh-CN" altLang="en-US" sz="3300" kern="1200" dirty="0"/>
          </a:p>
        </p:txBody>
      </p:sp>
      <p:sp>
        <p:nvSpPr>
          <p:cNvPr id="16" name="任意多边形 15"/>
          <p:cNvSpPr/>
          <p:nvPr/>
        </p:nvSpPr>
        <p:spPr>
          <a:xfrm>
            <a:off x="1995411" y="3118332"/>
            <a:ext cx="4556276" cy="759380"/>
          </a:xfrm>
          <a:custGeom>
            <a:avLst/>
            <a:gdLst>
              <a:gd name="connsiteX0" fmla="*/ 0 w 4556276"/>
              <a:gd name="connsiteY0" fmla="*/ 759379 h 759379"/>
              <a:gd name="connsiteX1" fmla="*/ 569534 w 4556276"/>
              <a:gd name="connsiteY1" fmla="*/ 0 h 759379"/>
              <a:gd name="connsiteX2" fmla="*/ 3986742 w 4556276"/>
              <a:gd name="connsiteY2" fmla="*/ 0 h 759379"/>
              <a:gd name="connsiteX3" fmla="*/ 4556276 w 4556276"/>
              <a:gd name="connsiteY3" fmla="*/ 759379 h 759379"/>
              <a:gd name="connsiteX4" fmla="*/ 0 w 4556276"/>
              <a:gd name="connsiteY4" fmla="*/ 759379 h 75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56276" h="759379">
                <a:moveTo>
                  <a:pt x="4556276" y="1"/>
                </a:moveTo>
                <a:lnTo>
                  <a:pt x="3986742" y="759378"/>
                </a:lnTo>
                <a:lnTo>
                  <a:pt x="569534" y="759378"/>
                </a:lnTo>
                <a:lnTo>
                  <a:pt x="0" y="1"/>
                </a:lnTo>
                <a:lnTo>
                  <a:pt x="4556276" y="1"/>
                </a:ln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9258" tIns="41911" rIns="839259" bIns="41910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300" kern="1200" dirty="0" smtClean="0"/>
              <a:t>30%</a:t>
            </a:r>
            <a:r>
              <a:rPr lang="zh-CN" altLang="en-US" sz="3300" kern="1200" dirty="0" smtClean="0"/>
              <a:t>信任</a:t>
            </a:r>
            <a:endParaRPr lang="zh-CN" altLang="en-US" sz="3300" kern="1200" dirty="0"/>
          </a:p>
        </p:txBody>
      </p:sp>
      <p:sp>
        <p:nvSpPr>
          <p:cNvPr id="17" name="任意多边形 16"/>
          <p:cNvSpPr/>
          <p:nvPr/>
        </p:nvSpPr>
        <p:spPr>
          <a:xfrm>
            <a:off x="2564945" y="3877712"/>
            <a:ext cx="3417207" cy="759380"/>
          </a:xfrm>
          <a:custGeom>
            <a:avLst/>
            <a:gdLst>
              <a:gd name="connsiteX0" fmla="*/ 0 w 3417207"/>
              <a:gd name="connsiteY0" fmla="*/ 759379 h 759379"/>
              <a:gd name="connsiteX1" fmla="*/ 569534 w 3417207"/>
              <a:gd name="connsiteY1" fmla="*/ 0 h 759379"/>
              <a:gd name="connsiteX2" fmla="*/ 2847673 w 3417207"/>
              <a:gd name="connsiteY2" fmla="*/ 0 h 759379"/>
              <a:gd name="connsiteX3" fmla="*/ 3417207 w 3417207"/>
              <a:gd name="connsiteY3" fmla="*/ 759379 h 759379"/>
              <a:gd name="connsiteX4" fmla="*/ 0 w 3417207"/>
              <a:gd name="connsiteY4" fmla="*/ 759379 h 75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7207" h="759379">
                <a:moveTo>
                  <a:pt x="3417207" y="1"/>
                </a:moveTo>
                <a:lnTo>
                  <a:pt x="2847673" y="759378"/>
                </a:lnTo>
                <a:lnTo>
                  <a:pt x="569534" y="759378"/>
                </a:lnTo>
                <a:lnTo>
                  <a:pt x="0" y="1"/>
                </a:lnTo>
                <a:lnTo>
                  <a:pt x="3417207" y="1"/>
                </a:ln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9922" tIns="41910" rIns="639921" bIns="41911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300" kern="1200" dirty="0" smtClean="0"/>
              <a:t>10%</a:t>
            </a:r>
            <a:r>
              <a:rPr lang="zh-CN" altLang="en-US" sz="3300" kern="1200" dirty="0" smtClean="0"/>
              <a:t>成交</a:t>
            </a:r>
            <a:endParaRPr lang="zh-CN" altLang="en-US" sz="3300" kern="1200" dirty="0"/>
          </a:p>
        </p:txBody>
      </p:sp>
      <p:sp>
        <p:nvSpPr>
          <p:cNvPr id="20" name="任意多边形 19"/>
          <p:cNvSpPr/>
          <p:nvPr/>
        </p:nvSpPr>
        <p:spPr>
          <a:xfrm>
            <a:off x="3134480" y="4637093"/>
            <a:ext cx="2278138" cy="1518757"/>
          </a:xfrm>
          <a:custGeom>
            <a:avLst/>
            <a:gdLst>
              <a:gd name="connsiteX0" fmla="*/ 0 w 2278138"/>
              <a:gd name="connsiteY0" fmla="*/ 0 h 1518757"/>
              <a:gd name="connsiteX1" fmla="*/ 2278138 w 2278138"/>
              <a:gd name="connsiteY1" fmla="*/ 0 h 1518757"/>
              <a:gd name="connsiteX2" fmla="*/ 1708604 w 2278138"/>
              <a:gd name="connsiteY2" fmla="*/ 759378 h 1518757"/>
              <a:gd name="connsiteX3" fmla="*/ 1708603 w 2278138"/>
              <a:gd name="connsiteY3" fmla="*/ 759378 h 1518757"/>
              <a:gd name="connsiteX4" fmla="*/ 1139069 w 2278138"/>
              <a:gd name="connsiteY4" fmla="*/ 1518757 h 1518757"/>
              <a:gd name="connsiteX5" fmla="*/ 1139068 w 2278138"/>
              <a:gd name="connsiteY5" fmla="*/ 1518757 h 1518757"/>
              <a:gd name="connsiteX6" fmla="*/ 569533 w 2278138"/>
              <a:gd name="connsiteY6" fmla="*/ 759378 h 1518757"/>
              <a:gd name="connsiteX7" fmla="*/ 569534 w 2278138"/>
              <a:gd name="connsiteY7" fmla="*/ 759378 h 151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8138" h="1518757">
                <a:moveTo>
                  <a:pt x="0" y="0"/>
                </a:moveTo>
                <a:lnTo>
                  <a:pt x="2278138" y="0"/>
                </a:lnTo>
                <a:lnTo>
                  <a:pt x="1708604" y="759378"/>
                </a:lnTo>
                <a:lnTo>
                  <a:pt x="1708603" y="759378"/>
                </a:lnTo>
                <a:lnTo>
                  <a:pt x="1139069" y="1518757"/>
                </a:lnTo>
                <a:lnTo>
                  <a:pt x="1139068" y="1518757"/>
                </a:lnTo>
                <a:lnTo>
                  <a:pt x="569533" y="759378"/>
                </a:lnTo>
                <a:lnTo>
                  <a:pt x="569534" y="759378"/>
                </a:ln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1" tIns="41910" rIns="41910" bIns="41910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300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3186037" y="4751394"/>
            <a:ext cx="2226581" cy="759380"/>
          </a:xfrm>
          <a:custGeom>
            <a:avLst/>
            <a:gdLst>
              <a:gd name="connsiteX0" fmla="*/ 0 w 3417207"/>
              <a:gd name="connsiteY0" fmla="*/ 759379 h 759379"/>
              <a:gd name="connsiteX1" fmla="*/ 569534 w 3417207"/>
              <a:gd name="connsiteY1" fmla="*/ 0 h 759379"/>
              <a:gd name="connsiteX2" fmla="*/ 2847673 w 3417207"/>
              <a:gd name="connsiteY2" fmla="*/ 0 h 759379"/>
              <a:gd name="connsiteX3" fmla="*/ 3417207 w 3417207"/>
              <a:gd name="connsiteY3" fmla="*/ 759379 h 759379"/>
              <a:gd name="connsiteX4" fmla="*/ 0 w 3417207"/>
              <a:gd name="connsiteY4" fmla="*/ 759379 h 75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7207" h="759379">
                <a:moveTo>
                  <a:pt x="3417207" y="1"/>
                </a:moveTo>
                <a:lnTo>
                  <a:pt x="2847673" y="759378"/>
                </a:lnTo>
                <a:lnTo>
                  <a:pt x="569534" y="759378"/>
                </a:lnTo>
                <a:lnTo>
                  <a:pt x="0" y="1"/>
                </a:lnTo>
                <a:lnTo>
                  <a:pt x="3417207" y="1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9922" tIns="41910" rIns="639921" bIns="41911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300" dirty="0" smtClean="0"/>
              <a:t>5%</a:t>
            </a:r>
            <a:r>
              <a:rPr lang="zh-CN" altLang="en-US" sz="3300" dirty="0" smtClean="0"/>
              <a:t>推荐</a:t>
            </a:r>
            <a:endParaRPr lang="zh-CN" altLang="en-US" sz="3300" kern="1200" dirty="0"/>
          </a:p>
        </p:txBody>
      </p:sp>
      <p:sp>
        <p:nvSpPr>
          <p:cNvPr id="22" name="文本框 21"/>
          <p:cNvSpPr txBox="1"/>
          <p:nvPr/>
        </p:nvSpPr>
        <p:spPr>
          <a:xfrm>
            <a:off x="856342" y="5509519"/>
            <a:ext cx="2026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44E7F"/>
                </a:solidFill>
              </a:rPr>
              <a:t>营销漏斗</a:t>
            </a:r>
            <a:endParaRPr lang="zh-CN" altLang="en-US" b="1" dirty="0">
              <a:solidFill>
                <a:srgbClr val="044E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9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39284" y="852576"/>
            <a:ext cx="1472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rgbClr val="044E7F"/>
                </a:solidFill>
              </a:rPr>
              <a:t>5P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模型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50320" y="1924555"/>
            <a:ext cx="8891361" cy="3920087"/>
            <a:chOff x="1708072" y="1924555"/>
            <a:chExt cx="8891361" cy="3920087"/>
          </a:xfrm>
        </p:grpSpPr>
        <p:grpSp>
          <p:nvGrpSpPr>
            <p:cNvPr id="6" name="组合 5"/>
            <p:cNvGrpSpPr/>
            <p:nvPr/>
          </p:nvGrpSpPr>
          <p:grpSpPr>
            <a:xfrm>
              <a:off x="1708072" y="2590712"/>
              <a:ext cx="8891361" cy="3253930"/>
              <a:chOff x="1708072" y="2590712"/>
              <a:chExt cx="8891361" cy="3253930"/>
            </a:xfrm>
          </p:grpSpPr>
          <p:sp>
            <p:nvSpPr>
              <p:cNvPr id="8" name="L 形 7"/>
              <p:cNvSpPr/>
              <p:nvPr/>
            </p:nvSpPr>
            <p:spPr>
              <a:xfrm rot="5400000">
                <a:off x="2035199" y="4057225"/>
                <a:ext cx="985357" cy="1639611"/>
              </a:xfrm>
              <a:prstGeom prst="corner">
                <a:avLst>
                  <a:gd name="adj1" fmla="val 16120"/>
                  <a:gd name="adj2" fmla="val 1611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任意多边形 9"/>
              <p:cNvSpPr/>
              <p:nvPr/>
            </p:nvSpPr>
            <p:spPr>
              <a:xfrm>
                <a:off x="1870718" y="4547116"/>
                <a:ext cx="1480250" cy="1297526"/>
              </a:xfrm>
              <a:custGeom>
                <a:avLst/>
                <a:gdLst>
                  <a:gd name="connsiteX0" fmla="*/ 0 w 1480250"/>
                  <a:gd name="connsiteY0" fmla="*/ 0 h 1297526"/>
                  <a:gd name="connsiteX1" fmla="*/ 1480250 w 1480250"/>
                  <a:gd name="connsiteY1" fmla="*/ 0 h 1297526"/>
                  <a:gd name="connsiteX2" fmla="*/ 1480250 w 1480250"/>
                  <a:gd name="connsiteY2" fmla="*/ 1297526 h 1297526"/>
                  <a:gd name="connsiteX3" fmla="*/ 0 w 1480250"/>
                  <a:gd name="connsiteY3" fmla="*/ 1297526 h 1297526"/>
                  <a:gd name="connsiteX4" fmla="*/ 0 w 1480250"/>
                  <a:gd name="connsiteY4" fmla="*/ 0 h 129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0250" h="1297526">
                    <a:moveTo>
                      <a:pt x="0" y="0"/>
                    </a:moveTo>
                    <a:lnTo>
                      <a:pt x="1480250" y="0"/>
                    </a:lnTo>
                    <a:lnTo>
                      <a:pt x="1480250" y="1297526"/>
                    </a:lnTo>
                    <a:lnTo>
                      <a:pt x="0" y="12975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6200" tIns="76200" rIns="76200" bIns="76200" numCol="1" spcCol="1270" anchor="t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000" kern="1200" dirty="0" smtClean="0"/>
                  <a:t>内心的激情是核心</a:t>
                </a:r>
                <a:endParaRPr lang="zh-CN" altLang="en-US" sz="2000" kern="1200" dirty="0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>
                <a:off x="3071676" y="3936515"/>
                <a:ext cx="279292" cy="279292"/>
              </a:xfrm>
              <a:prstGeom prst="triangle">
                <a:avLst>
                  <a:gd name="adj" fmla="val 10000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" name="L 形 12"/>
              <p:cNvSpPr/>
              <p:nvPr/>
            </p:nvSpPr>
            <p:spPr>
              <a:xfrm rot="5400000">
                <a:off x="3847315" y="3608815"/>
                <a:ext cx="985357" cy="1639611"/>
              </a:xfrm>
              <a:prstGeom prst="corner">
                <a:avLst>
                  <a:gd name="adj1" fmla="val 16120"/>
                  <a:gd name="adj2" fmla="val 1611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任意多边形 13"/>
              <p:cNvSpPr/>
              <p:nvPr/>
            </p:nvSpPr>
            <p:spPr>
              <a:xfrm>
                <a:off x="3682834" y="4098706"/>
                <a:ext cx="1480250" cy="1297526"/>
              </a:xfrm>
              <a:custGeom>
                <a:avLst/>
                <a:gdLst>
                  <a:gd name="connsiteX0" fmla="*/ 0 w 1480250"/>
                  <a:gd name="connsiteY0" fmla="*/ 0 h 1297526"/>
                  <a:gd name="connsiteX1" fmla="*/ 1480250 w 1480250"/>
                  <a:gd name="connsiteY1" fmla="*/ 0 h 1297526"/>
                  <a:gd name="connsiteX2" fmla="*/ 1480250 w 1480250"/>
                  <a:gd name="connsiteY2" fmla="*/ 1297526 h 1297526"/>
                  <a:gd name="connsiteX3" fmla="*/ 0 w 1480250"/>
                  <a:gd name="connsiteY3" fmla="*/ 1297526 h 1297526"/>
                  <a:gd name="connsiteX4" fmla="*/ 0 w 1480250"/>
                  <a:gd name="connsiteY4" fmla="*/ 0 h 129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0250" h="1297526">
                    <a:moveTo>
                      <a:pt x="0" y="0"/>
                    </a:moveTo>
                    <a:lnTo>
                      <a:pt x="1480250" y="0"/>
                    </a:lnTo>
                    <a:lnTo>
                      <a:pt x="1480250" y="1297526"/>
                    </a:lnTo>
                    <a:lnTo>
                      <a:pt x="0" y="12975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6200" tIns="76200" rIns="76200" bIns="76200" numCol="1" spcCol="1270" anchor="t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000" kern="1200" dirty="0" smtClean="0"/>
                  <a:t>定位要小而明确</a:t>
                </a:r>
                <a:endParaRPr lang="zh-CN" altLang="en-US" sz="2000" kern="1200" dirty="0"/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>
                <a:off x="4883793" y="3488105"/>
                <a:ext cx="279292" cy="279292"/>
              </a:xfrm>
              <a:prstGeom prst="triangle">
                <a:avLst>
                  <a:gd name="adj" fmla="val 10000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L 形 15"/>
              <p:cNvSpPr/>
              <p:nvPr/>
            </p:nvSpPr>
            <p:spPr>
              <a:xfrm rot="5400000">
                <a:off x="5659431" y="3160405"/>
                <a:ext cx="985357" cy="1639611"/>
              </a:xfrm>
              <a:prstGeom prst="corner">
                <a:avLst>
                  <a:gd name="adj1" fmla="val 16120"/>
                  <a:gd name="adj2" fmla="val 1611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任意多边形 16"/>
              <p:cNvSpPr/>
              <p:nvPr/>
            </p:nvSpPr>
            <p:spPr>
              <a:xfrm>
                <a:off x="5494951" y="3650296"/>
                <a:ext cx="1480250" cy="1297526"/>
              </a:xfrm>
              <a:custGeom>
                <a:avLst/>
                <a:gdLst>
                  <a:gd name="connsiteX0" fmla="*/ 0 w 1480250"/>
                  <a:gd name="connsiteY0" fmla="*/ 0 h 1297526"/>
                  <a:gd name="connsiteX1" fmla="*/ 1480250 w 1480250"/>
                  <a:gd name="connsiteY1" fmla="*/ 0 h 1297526"/>
                  <a:gd name="connsiteX2" fmla="*/ 1480250 w 1480250"/>
                  <a:gd name="connsiteY2" fmla="*/ 1297526 h 1297526"/>
                  <a:gd name="connsiteX3" fmla="*/ 0 w 1480250"/>
                  <a:gd name="connsiteY3" fmla="*/ 1297526 h 1297526"/>
                  <a:gd name="connsiteX4" fmla="*/ 0 w 1480250"/>
                  <a:gd name="connsiteY4" fmla="*/ 0 h 129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0250" h="1297526">
                    <a:moveTo>
                      <a:pt x="0" y="0"/>
                    </a:moveTo>
                    <a:lnTo>
                      <a:pt x="1480250" y="0"/>
                    </a:lnTo>
                    <a:lnTo>
                      <a:pt x="1480250" y="1297526"/>
                    </a:lnTo>
                    <a:lnTo>
                      <a:pt x="0" y="12975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6200" tIns="76200" rIns="76200" bIns="76200" numCol="1" spcCol="1270" anchor="t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000" kern="1200" dirty="0" smtClean="0"/>
                  <a:t>建立自己的核心竞争力</a:t>
                </a:r>
                <a:endParaRPr lang="zh-CN" altLang="en-US" sz="2000" kern="1200" dirty="0"/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>
                <a:off x="6695909" y="3039695"/>
                <a:ext cx="279292" cy="279292"/>
              </a:xfrm>
              <a:prstGeom prst="triangle">
                <a:avLst>
                  <a:gd name="adj" fmla="val 10000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L 形 18"/>
              <p:cNvSpPr/>
              <p:nvPr/>
            </p:nvSpPr>
            <p:spPr>
              <a:xfrm rot="5400000">
                <a:off x="7471547" y="2711995"/>
                <a:ext cx="985357" cy="1639611"/>
              </a:xfrm>
              <a:prstGeom prst="corner">
                <a:avLst>
                  <a:gd name="adj1" fmla="val 16120"/>
                  <a:gd name="adj2" fmla="val 1611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任意多边形 19"/>
              <p:cNvSpPr/>
              <p:nvPr/>
            </p:nvSpPr>
            <p:spPr>
              <a:xfrm>
                <a:off x="7307067" y="3201886"/>
                <a:ext cx="1480250" cy="1297526"/>
              </a:xfrm>
              <a:custGeom>
                <a:avLst/>
                <a:gdLst>
                  <a:gd name="connsiteX0" fmla="*/ 0 w 1480250"/>
                  <a:gd name="connsiteY0" fmla="*/ 0 h 1297526"/>
                  <a:gd name="connsiteX1" fmla="*/ 1480250 w 1480250"/>
                  <a:gd name="connsiteY1" fmla="*/ 0 h 1297526"/>
                  <a:gd name="connsiteX2" fmla="*/ 1480250 w 1480250"/>
                  <a:gd name="connsiteY2" fmla="*/ 1297526 h 1297526"/>
                  <a:gd name="connsiteX3" fmla="*/ 0 w 1480250"/>
                  <a:gd name="connsiteY3" fmla="*/ 1297526 h 1297526"/>
                  <a:gd name="connsiteX4" fmla="*/ 0 w 1480250"/>
                  <a:gd name="connsiteY4" fmla="*/ 0 h 129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0250" h="1297526">
                    <a:moveTo>
                      <a:pt x="0" y="0"/>
                    </a:moveTo>
                    <a:lnTo>
                      <a:pt x="1480250" y="0"/>
                    </a:lnTo>
                    <a:lnTo>
                      <a:pt x="1480250" y="1297526"/>
                    </a:lnTo>
                    <a:lnTo>
                      <a:pt x="0" y="12975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6200" tIns="76200" rIns="76200" bIns="76200" numCol="1" spcCol="1270" anchor="t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000" kern="1200" dirty="0" smtClean="0"/>
                  <a:t>要学会营销自己</a:t>
                </a:r>
                <a:endParaRPr lang="zh-CN" altLang="en-US" sz="2000" kern="1200" dirty="0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8508025" y="2591285"/>
                <a:ext cx="279292" cy="279292"/>
              </a:xfrm>
              <a:prstGeom prst="triangle">
                <a:avLst>
                  <a:gd name="adj" fmla="val 10000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L 形 21"/>
              <p:cNvSpPr/>
              <p:nvPr/>
            </p:nvSpPr>
            <p:spPr>
              <a:xfrm rot="5400000">
                <a:off x="9283663" y="2263585"/>
                <a:ext cx="985357" cy="1639611"/>
              </a:xfrm>
              <a:prstGeom prst="corner">
                <a:avLst>
                  <a:gd name="adj1" fmla="val 16120"/>
                  <a:gd name="adj2" fmla="val 16110"/>
                </a:avLst>
              </a:prstGeom>
              <a:solidFill>
                <a:srgbClr val="044E7F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任意多边形 22"/>
              <p:cNvSpPr/>
              <p:nvPr/>
            </p:nvSpPr>
            <p:spPr>
              <a:xfrm>
                <a:off x="9119183" y="2753476"/>
                <a:ext cx="1480250" cy="1297526"/>
              </a:xfrm>
              <a:custGeom>
                <a:avLst/>
                <a:gdLst>
                  <a:gd name="connsiteX0" fmla="*/ 0 w 1480250"/>
                  <a:gd name="connsiteY0" fmla="*/ 0 h 1297526"/>
                  <a:gd name="connsiteX1" fmla="*/ 1480250 w 1480250"/>
                  <a:gd name="connsiteY1" fmla="*/ 0 h 1297526"/>
                  <a:gd name="connsiteX2" fmla="*/ 1480250 w 1480250"/>
                  <a:gd name="connsiteY2" fmla="*/ 1297526 h 1297526"/>
                  <a:gd name="connsiteX3" fmla="*/ 0 w 1480250"/>
                  <a:gd name="connsiteY3" fmla="*/ 1297526 h 1297526"/>
                  <a:gd name="connsiteX4" fmla="*/ 0 w 1480250"/>
                  <a:gd name="connsiteY4" fmla="*/ 0 h 1297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0250" h="1297526">
                    <a:moveTo>
                      <a:pt x="0" y="0"/>
                    </a:moveTo>
                    <a:lnTo>
                      <a:pt x="1480250" y="0"/>
                    </a:lnTo>
                    <a:lnTo>
                      <a:pt x="1480250" y="1297526"/>
                    </a:lnTo>
                    <a:lnTo>
                      <a:pt x="0" y="1297526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6200" tIns="76200" rIns="76200" bIns="76200" numCol="1" spcCol="1270" anchor="t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000" kern="1200" dirty="0" smtClean="0"/>
                  <a:t>大四也要坚持</a:t>
                </a:r>
                <a:endParaRPr lang="zh-CN" altLang="en-US" sz="2000" kern="1200" dirty="0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708072" y="3699577"/>
              <a:ext cx="13636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44E7F"/>
                  </a:solidFill>
                </a:rPr>
                <a:t>P</a:t>
              </a:r>
              <a:r>
                <a:rPr lang="en-US" altLang="zh-CN" dirty="0" smtClean="0">
                  <a:solidFill>
                    <a:srgbClr val="044E7F"/>
                  </a:solidFill>
                </a:rPr>
                <a:t>assion</a:t>
              </a:r>
              <a:endParaRPr lang="zh-CN" altLang="en-US" dirty="0">
                <a:solidFill>
                  <a:srgbClr val="044E7F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520188" y="3283681"/>
              <a:ext cx="13636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44E7F"/>
                  </a:solidFill>
                </a:rPr>
                <a:t>P</a:t>
              </a:r>
              <a:r>
                <a:rPr lang="en-US" altLang="zh-CN" dirty="0" smtClean="0">
                  <a:solidFill>
                    <a:srgbClr val="044E7F"/>
                  </a:solidFill>
                </a:rPr>
                <a:t>osition</a:t>
              </a:r>
              <a:endParaRPr lang="zh-CN" altLang="en-US" dirty="0">
                <a:solidFill>
                  <a:srgbClr val="044E7F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329019" y="2818484"/>
              <a:ext cx="13636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44E7F"/>
                  </a:solidFill>
                </a:rPr>
                <a:t>P</a:t>
              </a:r>
              <a:r>
                <a:rPr lang="en-US" altLang="zh-CN" dirty="0" smtClean="0">
                  <a:solidFill>
                    <a:srgbClr val="044E7F"/>
                  </a:solidFill>
                </a:rPr>
                <a:t>yramid</a:t>
              </a:r>
              <a:endParaRPr lang="zh-CN" altLang="en-US" dirty="0">
                <a:solidFill>
                  <a:srgbClr val="044E7F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129744" y="2321154"/>
              <a:ext cx="1494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44E7F"/>
                  </a:solidFill>
                </a:rPr>
                <a:t>P</a:t>
              </a:r>
              <a:r>
                <a:rPr lang="en-US" altLang="zh-CN" dirty="0" smtClean="0">
                  <a:solidFill>
                    <a:srgbClr val="044E7F"/>
                  </a:solidFill>
                </a:rPr>
                <a:t>romotion</a:t>
              </a:r>
              <a:endParaRPr lang="zh-CN" altLang="en-US" dirty="0">
                <a:solidFill>
                  <a:srgbClr val="044E7F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956535" y="1924555"/>
              <a:ext cx="16396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44E7F"/>
                  </a:solidFill>
                </a:rPr>
                <a:t>P</a:t>
              </a:r>
              <a:r>
                <a:rPr lang="en-US" altLang="zh-CN" dirty="0" smtClean="0">
                  <a:solidFill>
                    <a:srgbClr val="044E7F"/>
                  </a:solidFill>
                </a:rPr>
                <a:t>ersistence</a:t>
              </a:r>
              <a:endParaRPr lang="zh-CN" altLang="en-US" dirty="0">
                <a:solidFill>
                  <a:srgbClr val="044E7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00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14448" y="1869743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dirty="0" smtClean="0">
                <a:solidFill>
                  <a:srgbClr val="044E7F"/>
                </a:solidFill>
              </a:rPr>
              <a:t>04</a:t>
            </a:r>
          </a:p>
          <a:p>
            <a:pPr algn="r"/>
            <a:r>
              <a:rPr lang="zh-CN" altLang="en-US" sz="3600" b="1" dirty="0" smtClean="0">
                <a:solidFill>
                  <a:srgbClr val="044E7F"/>
                </a:solidFill>
              </a:rPr>
              <a:t>产品化管理自己</a:t>
            </a:r>
            <a:endParaRPr lang="zh-CN" altLang="en-US" sz="3600" b="1" dirty="0">
              <a:solidFill>
                <a:srgbClr val="044E7F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lumMod val="8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86848" y="888499"/>
            <a:ext cx="1883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rgbClr val="044E7F"/>
                </a:solidFill>
              </a:rPr>
              <a:t>TRM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模型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96933" y="2911696"/>
            <a:ext cx="517982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/>
              <a:t>找准定位并建立自己的价值金字塔后，</a:t>
            </a:r>
            <a:endParaRPr lang="en-US" altLang="zh-CN" sz="2000" dirty="0" smtClean="0"/>
          </a:p>
          <a:p>
            <a:pPr algn="just"/>
            <a:r>
              <a:rPr lang="zh-CN" altLang="en-US" sz="3600" b="1" dirty="0" smtClean="0">
                <a:solidFill>
                  <a:srgbClr val="044E7F"/>
                </a:solidFill>
              </a:rPr>
              <a:t>你还要懂得如何管理自己，保证计划的落实</a:t>
            </a:r>
            <a:endParaRPr lang="zh-CN" altLang="en-US" sz="3600" b="1" dirty="0">
              <a:solidFill>
                <a:srgbClr val="044E7F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79926" y="2324132"/>
            <a:ext cx="4331932" cy="3693378"/>
            <a:chOff x="3554851" y="1743037"/>
            <a:chExt cx="4331932" cy="3693378"/>
          </a:xfrm>
          <a:solidFill>
            <a:srgbClr val="044E7F"/>
          </a:solidFill>
        </p:grpSpPr>
        <p:sp>
          <p:nvSpPr>
            <p:cNvPr id="4" name="等腰三角形 3"/>
            <p:cNvSpPr/>
            <p:nvPr/>
          </p:nvSpPr>
          <p:spPr>
            <a:xfrm>
              <a:off x="4678778" y="1743037"/>
              <a:ext cx="2084078" cy="1796619"/>
            </a:xfrm>
            <a:prstGeom prst="triangle">
              <a:avLst/>
            </a:prstGeom>
            <a:grp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3580580">
              <a:off x="4934649" y="3182091"/>
              <a:ext cx="2084078" cy="1796619"/>
            </a:xfrm>
            <a:prstGeom prst="triangle">
              <a:avLst/>
            </a:prstGeom>
            <a:grp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554851" y="3628591"/>
              <a:ext cx="2084078" cy="1796619"/>
            </a:xfrm>
            <a:prstGeom prst="triangle">
              <a:avLst/>
            </a:prstGeom>
            <a:grp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802705" y="3639796"/>
              <a:ext cx="2084078" cy="1796619"/>
            </a:xfrm>
            <a:prstGeom prst="triangle">
              <a:avLst/>
            </a:prstGeom>
            <a:grp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70190" y="2544082"/>
              <a:ext cx="15012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任务</a:t>
              </a:r>
              <a:endParaRPr lang="en-US" altLang="zh-CN" sz="2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T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749917" y="4448107"/>
              <a:ext cx="169394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心智</a:t>
              </a:r>
              <a:endParaRPr lang="en-US" altLang="zh-CN" sz="2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M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255592" y="4452069"/>
              <a:ext cx="11737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资源</a:t>
              </a:r>
              <a:endParaRPr lang="en-US" altLang="zh-CN" sz="2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R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91832" y="3849560"/>
              <a:ext cx="8579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自我</a:t>
              </a:r>
              <a:endParaRPr lang="en-US" altLang="zh-CN" sz="2400" dirty="0" smtClean="0">
                <a:solidFill>
                  <a:schemeClr val="bg1"/>
                </a:solidFill>
              </a:endParaRPr>
            </a:p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管理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79926" y="1355366"/>
            <a:ext cx="4049396" cy="584775"/>
          </a:xfrm>
          <a:prstGeom prst="rect">
            <a:avLst/>
          </a:prstGeom>
          <a:solidFill>
            <a:srgbClr val="044E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自我管理的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TRM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系统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31556" y="4430655"/>
            <a:ext cx="5145206" cy="0"/>
          </a:xfrm>
          <a:prstGeom prst="line">
            <a:avLst/>
          </a:prstGeom>
          <a:ln w="127000" cmpd="thinThick">
            <a:solidFill>
              <a:srgbClr val="044E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0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02555" y="873456"/>
            <a:ext cx="193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项目管理</a:t>
            </a:r>
            <a:r>
              <a:rPr lang="en-US" altLang="zh-CN" sz="2800" b="1" dirty="0" smtClean="0">
                <a:solidFill>
                  <a:srgbClr val="044E7F"/>
                </a:solidFill>
              </a:rPr>
              <a:t>T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20856" y="873456"/>
            <a:ext cx="6631337" cy="5743111"/>
            <a:chOff x="525986" y="498240"/>
            <a:chExt cx="6631337" cy="5743111"/>
          </a:xfrm>
        </p:grpSpPr>
        <p:sp>
          <p:nvSpPr>
            <p:cNvPr id="3" name="文本框 2"/>
            <p:cNvSpPr txBox="1"/>
            <p:nvPr/>
          </p:nvSpPr>
          <p:spPr>
            <a:xfrm>
              <a:off x="525986" y="498240"/>
              <a:ext cx="6631337" cy="5743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800" b="1" dirty="0" smtClean="0">
                  <a:solidFill>
                    <a:srgbClr val="044E7F"/>
                  </a:solidFill>
                </a:rPr>
                <a:t>WBS(</a:t>
              </a:r>
              <a:r>
                <a:rPr lang="zh-CN" altLang="en-US" sz="2800" b="1" dirty="0" smtClean="0">
                  <a:solidFill>
                    <a:srgbClr val="044E7F"/>
                  </a:solidFill>
                </a:rPr>
                <a:t>工作分解结构）</a:t>
              </a:r>
              <a:endParaRPr lang="en-US" altLang="zh-CN" sz="2000" b="1" dirty="0" smtClean="0">
                <a:solidFill>
                  <a:srgbClr val="044E7F"/>
                </a:solidFill>
              </a:endParaRPr>
            </a:p>
            <a:p>
              <a:pPr algn="just">
                <a:lnSpc>
                  <a:spcPct val="120000"/>
                </a:lnSpc>
              </a:pPr>
              <a:r>
                <a:rPr lang="en-US" altLang="zh-CN" sz="2000" dirty="0" smtClean="0"/>
                <a:t>Work</a:t>
              </a:r>
              <a:r>
                <a:rPr lang="zh-CN" altLang="en-US" sz="2000" dirty="0" smtClean="0"/>
                <a:t> </a:t>
              </a:r>
              <a:r>
                <a:rPr lang="en-US" altLang="zh-CN" sz="2000" dirty="0" smtClean="0"/>
                <a:t>Breakdown Structure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2000" dirty="0" smtClean="0"/>
                <a:t>就是将任务有序地分解到不能再分，分解到可以由特定人去执行的一种方式。</a:t>
              </a: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r>
                <a:rPr lang="zh-CN" altLang="en-US" sz="2000" dirty="0" smtClean="0"/>
                <a:t>      你分解的必须是工作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（</a:t>
              </a:r>
              <a:r>
                <a:rPr lang="en-US" altLang="zh-CN" sz="2000" b="1" dirty="0" smtClean="0">
                  <a:solidFill>
                    <a:srgbClr val="044E7F"/>
                  </a:solidFill>
                </a:rPr>
                <a:t>work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）</a:t>
              </a:r>
              <a:r>
                <a:rPr lang="zh-CN" altLang="en-US" sz="2000" dirty="0" smtClean="0"/>
                <a:t>，被分解的任务必须围绕目的来进行。</a:t>
              </a: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r>
                <a:rPr lang="zh-CN" altLang="en-US" sz="2000" dirty="0" smtClean="0"/>
                <a:t>     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分解（</a:t>
              </a:r>
              <a:r>
                <a:rPr lang="en-US" altLang="zh-CN" sz="2000" b="1" dirty="0" smtClean="0">
                  <a:solidFill>
                    <a:srgbClr val="044E7F"/>
                  </a:solidFill>
                </a:rPr>
                <a:t>breakdown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）</a:t>
              </a:r>
              <a:r>
                <a:rPr lang="zh-CN" altLang="en-US" sz="2000" dirty="0" smtClean="0"/>
                <a:t>，分解的目的是要具备可操作性，分解要到不能再分为止，分解之后的若干小任务，都是你实现自己目标的具体手段与途径。</a:t>
              </a: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endParaRPr lang="en-US" altLang="zh-CN" sz="2000" dirty="0" smtClean="0"/>
            </a:p>
            <a:p>
              <a:pPr algn="just">
                <a:lnSpc>
                  <a:spcPct val="120000"/>
                </a:lnSpc>
              </a:pPr>
              <a:r>
                <a:rPr lang="zh-CN" altLang="en-US" sz="2000" dirty="0" smtClean="0"/>
                <a:t>     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结构化（</a:t>
              </a:r>
              <a:r>
                <a:rPr lang="en-US" altLang="zh-CN" sz="2000" b="1" dirty="0" smtClean="0">
                  <a:solidFill>
                    <a:srgbClr val="044E7F"/>
                  </a:solidFill>
                </a:rPr>
                <a:t>structure</a:t>
              </a:r>
              <a:r>
                <a:rPr lang="zh-CN" altLang="en-US" sz="2000" b="1" dirty="0" smtClean="0">
                  <a:solidFill>
                    <a:srgbClr val="044E7F"/>
                  </a:solidFill>
                </a:rPr>
                <a:t>）</a:t>
              </a:r>
              <a:r>
                <a:rPr lang="zh-CN" altLang="en-US" sz="2000" dirty="0" smtClean="0"/>
                <a:t>，工作分解必须是结构化的，也就是要有层次，并且有编号。</a:t>
              </a:r>
              <a:endParaRPr lang="en-US" altLang="zh-CN" sz="2000" dirty="0" smtClean="0"/>
            </a:p>
            <a:p>
              <a:pPr>
                <a:lnSpc>
                  <a:spcPct val="120000"/>
                </a:lnSpc>
              </a:pPr>
              <a:endParaRPr lang="zh-CN" altLang="en-US" dirty="0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71181" y="2505569"/>
              <a:ext cx="354043" cy="357445"/>
              <a:chOff x="948276" y="2524035"/>
              <a:chExt cx="408744" cy="41267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948276" y="2527963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953246" y="2524035"/>
                <a:ext cx="3233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638514" y="3584337"/>
              <a:ext cx="354043" cy="354043"/>
              <a:chOff x="948276" y="3343837"/>
              <a:chExt cx="408744" cy="40874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948276" y="3343837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956593" y="3343837"/>
                <a:ext cx="3233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22815" y="5039397"/>
              <a:ext cx="354042" cy="371200"/>
              <a:chOff x="400273" y="4230762"/>
              <a:chExt cx="408744" cy="428553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00273" y="4250571"/>
                <a:ext cx="408744" cy="408744"/>
              </a:xfrm>
              <a:prstGeom prst="ellipse">
                <a:avLst/>
              </a:prstGeom>
              <a:solidFill>
                <a:srgbClr val="044E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410033" y="4230762"/>
                <a:ext cx="3233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829147" y="2685992"/>
            <a:ext cx="3284798" cy="2394823"/>
            <a:chOff x="7311960" y="2912817"/>
            <a:chExt cx="4319169" cy="3148944"/>
          </a:xfrm>
        </p:grpSpPr>
        <p:sp>
          <p:nvSpPr>
            <p:cNvPr id="15" name="任意多边形 14"/>
            <p:cNvSpPr/>
            <p:nvPr/>
          </p:nvSpPr>
          <p:spPr>
            <a:xfrm>
              <a:off x="10843052" y="4808865"/>
              <a:ext cx="91440" cy="3532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353294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9775237" y="3684194"/>
              <a:ext cx="1113535" cy="3532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40759"/>
                  </a:lnTo>
                  <a:lnTo>
                    <a:pt x="1113535" y="240759"/>
                  </a:lnTo>
                  <a:lnTo>
                    <a:pt x="1113535" y="35329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8661701" y="4808865"/>
              <a:ext cx="742357" cy="3532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40759"/>
                  </a:lnTo>
                  <a:lnTo>
                    <a:pt x="742357" y="240759"/>
                  </a:lnTo>
                  <a:lnTo>
                    <a:pt x="742357" y="353294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任意多边形 17"/>
            <p:cNvSpPr/>
            <p:nvPr/>
          </p:nvSpPr>
          <p:spPr>
            <a:xfrm>
              <a:off x="7919344" y="4808865"/>
              <a:ext cx="742357" cy="3532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42357" y="0"/>
                  </a:moveTo>
                  <a:lnTo>
                    <a:pt x="742357" y="240759"/>
                  </a:lnTo>
                  <a:lnTo>
                    <a:pt x="0" y="240759"/>
                  </a:lnTo>
                  <a:lnTo>
                    <a:pt x="0" y="353294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任意多边形 18"/>
            <p:cNvSpPr/>
            <p:nvPr/>
          </p:nvSpPr>
          <p:spPr>
            <a:xfrm>
              <a:off x="8661701" y="3684194"/>
              <a:ext cx="1113535" cy="3532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13535" y="0"/>
                  </a:moveTo>
                  <a:lnTo>
                    <a:pt x="1113535" y="240759"/>
                  </a:lnTo>
                  <a:lnTo>
                    <a:pt x="0" y="240759"/>
                  </a:lnTo>
                  <a:lnTo>
                    <a:pt x="0" y="35329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圆角矩形 19"/>
            <p:cNvSpPr/>
            <p:nvPr/>
          </p:nvSpPr>
          <p:spPr>
            <a:xfrm>
              <a:off x="9167853" y="2912817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任意多边形 20"/>
            <p:cNvSpPr/>
            <p:nvPr/>
          </p:nvSpPr>
          <p:spPr>
            <a:xfrm>
              <a:off x="9302827" y="3041043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8054318" y="4037489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任意多边形 22"/>
            <p:cNvSpPr/>
            <p:nvPr/>
          </p:nvSpPr>
          <p:spPr>
            <a:xfrm>
              <a:off x="8189292" y="4165714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7311960" y="5162160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任意多边形 24"/>
            <p:cNvSpPr/>
            <p:nvPr/>
          </p:nvSpPr>
          <p:spPr>
            <a:xfrm>
              <a:off x="7446934" y="5290385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8796675" y="5162160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任意多边形 26"/>
            <p:cNvSpPr/>
            <p:nvPr/>
          </p:nvSpPr>
          <p:spPr>
            <a:xfrm>
              <a:off x="8931649" y="5290385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10281389" y="4037489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任意多边形 28"/>
            <p:cNvSpPr/>
            <p:nvPr/>
          </p:nvSpPr>
          <p:spPr>
            <a:xfrm>
              <a:off x="10416363" y="4165714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10281389" y="5162160"/>
              <a:ext cx="1214766" cy="771376"/>
            </a:xfrm>
            <a:prstGeom prst="roundRect">
              <a:avLst>
                <a:gd name="adj" fmla="val 10000"/>
              </a:avLst>
            </a:prstGeom>
            <a:solidFill>
              <a:srgbClr val="044E7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任意多边形 30"/>
            <p:cNvSpPr/>
            <p:nvPr/>
          </p:nvSpPr>
          <p:spPr>
            <a:xfrm>
              <a:off x="10416363" y="5290385"/>
              <a:ext cx="1214766" cy="771376"/>
            </a:xfrm>
            <a:custGeom>
              <a:avLst/>
              <a:gdLst>
                <a:gd name="connsiteX0" fmla="*/ 0 w 1214766"/>
                <a:gd name="connsiteY0" fmla="*/ 77138 h 771376"/>
                <a:gd name="connsiteX1" fmla="*/ 77138 w 1214766"/>
                <a:gd name="connsiteY1" fmla="*/ 0 h 771376"/>
                <a:gd name="connsiteX2" fmla="*/ 1137628 w 1214766"/>
                <a:gd name="connsiteY2" fmla="*/ 0 h 771376"/>
                <a:gd name="connsiteX3" fmla="*/ 1214766 w 1214766"/>
                <a:gd name="connsiteY3" fmla="*/ 77138 h 771376"/>
                <a:gd name="connsiteX4" fmla="*/ 1214766 w 1214766"/>
                <a:gd name="connsiteY4" fmla="*/ 694238 h 771376"/>
                <a:gd name="connsiteX5" fmla="*/ 1137628 w 1214766"/>
                <a:gd name="connsiteY5" fmla="*/ 771376 h 771376"/>
                <a:gd name="connsiteX6" fmla="*/ 77138 w 1214766"/>
                <a:gd name="connsiteY6" fmla="*/ 771376 h 771376"/>
                <a:gd name="connsiteX7" fmla="*/ 0 w 1214766"/>
                <a:gd name="connsiteY7" fmla="*/ 694238 h 771376"/>
                <a:gd name="connsiteX8" fmla="*/ 0 w 1214766"/>
                <a:gd name="connsiteY8" fmla="*/ 77138 h 77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4766" h="771376">
                  <a:moveTo>
                    <a:pt x="0" y="77138"/>
                  </a:moveTo>
                  <a:cubicBezTo>
                    <a:pt x="0" y="34536"/>
                    <a:pt x="34536" y="0"/>
                    <a:pt x="77138" y="0"/>
                  </a:cubicBezTo>
                  <a:lnTo>
                    <a:pt x="1137628" y="0"/>
                  </a:lnTo>
                  <a:cubicBezTo>
                    <a:pt x="1180230" y="0"/>
                    <a:pt x="1214766" y="34536"/>
                    <a:pt x="1214766" y="77138"/>
                  </a:cubicBezTo>
                  <a:lnTo>
                    <a:pt x="1214766" y="694238"/>
                  </a:lnTo>
                  <a:cubicBezTo>
                    <a:pt x="1214766" y="736840"/>
                    <a:pt x="1180230" y="771376"/>
                    <a:pt x="1137628" y="771376"/>
                  </a:cubicBezTo>
                  <a:lnTo>
                    <a:pt x="77138" y="771376"/>
                  </a:lnTo>
                  <a:cubicBezTo>
                    <a:pt x="34536" y="771376"/>
                    <a:pt x="0" y="736840"/>
                    <a:pt x="0" y="694238"/>
                  </a:cubicBezTo>
                  <a:lnTo>
                    <a:pt x="0" y="77138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653" tIns="121653" rIns="121653" bIns="121653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92721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09630" y="840712"/>
            <a:ext cx="1637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时间管理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86731" y="2684356"/>
            <a:ext cx="4614649" cy="2869652"/>
            <a:chOff x="6453685" y="2248258"/>
            <a:chExt cx="4614649" cy="2869652"/>
          </a:xfrm>
        </p:grpSpPr>
        <p:cxnSp>
          <p:nvCxnSpPr>
            <p:cNvPr id="5" name="直接箭头连接符 4"/>
            <p:cNvCxnSpPr/>
            <p:nvPr/>
          </p:nvCxnSpPr>
          <p:spPr>
            <a:xfrm>
              <a:off x="6755642" y="3971499"/>
              <a:ext cx="3070746" cy="0"/>
            </a:xfrm>
            <a:prstGeom prst="straightConnector1">
              <a:avLst/>
            </a:prstGeom>
            <a:ln w="38100">
              <a:solidFill>
                <a:srgbClr val="044E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 flipV="1">
              <a:off x="8215952" y="2620370"/>
              <a:ext cx="0" cy="2497540"/>
            </a:xfrm>
            <a:prstGeom prst="straightConnector1">
              <a:avLst/>
            </a:prstGeom>
            <a:ln w="38100">
              <a:solidFill>
                <a:srgbClr val="044E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9826388" y="3786833"/>
              <a:ext cx="1241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紧迫性</a:t>
              </a:r>
              <a:endParaRPr lang="zh-CN" altLang="en-US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738280" y="2248258"/>
              <a:ext cx="955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重要性</a:t>
              </a:r>
              <a:endParaRPr lang="zh-CN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359253" y="3243196"/>
              <a:ext cx="1535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重要且紧急</a:t>
              </a:r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359252" y="4156165"/>
              <a:ext cx="1535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紧急不重要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453685" y="4175373"/>
              <a:ext cx="1716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不紧急</a:t>
              </a:r>
              <a:r>
                <a:rPr lang="zh-CN" altLang="en-US" dirty="0"/>
                <a:t>不重要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755642" y="3240079"/>
              <a:ext cx="1535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重要不紧急</a:t>
              </a:r>
              <a:endParaRPr lang="zh-CN" altLang="en-US" dirty="0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522156" y="3022603"/>
            <a:ext cx="498143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重要且紧急的事第一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zh-CN" altLang="en-US" sz="2000" dirty="0" smtClean="0"/>
              <a:t>不重要不紧急的事最后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pPr>
              <a:lnSpc>
                <a:spcPct val="140000"/>
              </a:lnSpc>
            </a:pPr>
            <a:r>
              <a:rPr lang="zh-CN" altLang="en-US" sz="2000" dirty="0" smtClean="0"/>
              <a:t>职务越高越要重视重要但不紧急的事，把紧急不重要的事交给下属</a:t>
            </a:r>
            <a:endParaRPr lang="en-US" altLang="zh-CN" sz="2000" dirty="0" smtClean="0"/>
          </a:p>
        </p:txBody>
      </p:sp>
      <p:grpSp>
        <p:nvGrpSpPr>
          <p:cNvPr id="14" name="组合 13"/>
          <p:cNvGrpSpPr/>
          <p:nvPr/>
        </p:nvGrpSpPr>
        <p:grpSpPr>
          <a:xfrm>
            <a:off x="1209176" y="3022603"/>
            <a:ext cx="354043" cy="357445"/>
            <a:chOff x="948276" y="2524035"/>
            <a:chExt cx="408744" cy="412672"/>
          </a:xfrm>
        </p:grpSpPr>
        <p:sp>
          <p:nvSpPr>
            <p:cNvPr id="17" name="椭圆 16"/>
            <p:cNvSpPr/>
            <p:nvPr/>
          </p:nvSpPr>
          <p:spPr>
            <a:xfrm>
              <a:off x="948276" y="2527963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53246" y="2524035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1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01834" y="3635073"/>
            <a:ext cx="354043" cy="354043"/>
            <a:chOff x="948276" y="3343837"/>
            <a:chExt cx="408744" cy="408744"/>
          </a:xfrm>
        </p:grpSpPr>
        <p:sp>
          <p:nvSpPr>
            <p:cNvPr id="20" name="椭圆 19"/>
            <p:cNvSpPr/>
            <p:nvPr/>
          </p:nvSpPr>
          <p:spPr>
            <a:xfrm>
              <a:off x="948276" y="3343837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56593" y="3343837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2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84974" y="4329899"/>
            <a:ext cx="354042" cy="371200"/>
            <a:chOff x="400273" y="4230762"/>
            <a:chExt cx="408744" cy="428553"/>
          </a:xfrm>
        </p:grpSpPr>
        <p:sp>
          <p:nvSpPr>
            <p:cNvPr id="23" name="椭圆 22"/>
            <p:cNvSpPr/>
            <p:nvPr/>
          </p:nvSpPr>
          <p:spPr>
            <a:xfrm>
              <a:off x="400273" y="4250571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10033" y="4230762"/>
              <a:ext cx="3233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3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979926" y="1355366"/>
            <a:ext cx="3657388" cy="584775"/>
          </a:xfrm>
          <a:prstGeom prst="rect">
            <a:avLst/>
          </a:prstGeom>
          <a:solidFill>
            <a:srgbClr val="044E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艾维</a:t>
            </a:r>
            <a:r>
              <a:rPr lang="en-US" altLang="zh-CN" sz="3200" b="1" dirty="0">
                <a:solidFill>
                  <a:schemeClr val="bg1"/>
                </a:solidFill>
              </a:rPr>
              <a:t>.</a:t>
            </a:r>
            <a:r>
              <a:rPr lang="zh-CN" altLang="en-US" sz="3200" b="1" dirty="0">
                <a:solidFill>
                  <a:schemeClr val="bg1"/>
                </a:solidFill>
              </a:rPr>
              <a:t>李时间管理法</a:t>
            </a:r>
          </a:p>
        </p:txBody>
      </p:sp>
    </p:spTree>
    <p:extLst>
      <p:ext uri="{BB962C8B-B14F-4D97-AF65-F5344CB8AC3E}">
        <p14:creationId xmlns:p14="http://schemas.microsoft.com/office/powerpoint/2010/main" val="38011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13024" y="1678620"/>
            <a:ext cx="7965953" cy="3500760"/>
            <a:chOff x="1967551" y="1638183"/>
            <a:chExt cx="7965953" cy="350076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1676" y="1638183"/>
              <a:ext cx="2481828" cy="3500760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1967551" y="1638183"/>
              <a:ext cx="5484125" cy="3500760"/>
              <a:chOff x="1967551" y="1638183"/>
              <a:chExt cx="5484125" cy="3500760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967552" y="3692393"/>
                <a:ext cx="548412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800" dirty="0" smtClean="0">
                    <a:solidFill>
                      <a:srgbClr val="044E7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它能帮你！</a:t>
                </a:r>
                <a:endParaRPr lang="zh-CN" altLang="en-US" sz="8800" dirty="0">
                  <a:solidFill>
                    <a:srgbClr val="044E7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967551" y="1638183"/>
                <a:ext cx="5484125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40000"/>
                  </a:lnSpc>
                </a:pPr>
                <a:r>
                  <a:rPr lang="zh-CN" altLang="en-US" sz="2000" b="1" dirty="0">
                    <a:solidFill>
                      <a:srgbClr val="044E7F"/>
                    </a:solidFill>
                  </a:rPr>
                  <a:t>摆脱</a:t>
                </a: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现状</a:t>
                </a:r>
                <a:endParaRPr lang="en-US" altLang="zh-CN" sz="2000" b="1" dirty="0">
                  <a:solidFill>
                    <a:srgbClr val="044E7F"/>
                  </a:solidFill>
                </a:endParaRPr>
              </a:p>
              <a:p>
                <a:pPr algn="r">
                  <a:lnSpc>
                    <a:spcPct val="140000"/>
                  </a:lnSpc>
                </a:pP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找准你的定位</a:t>
                </a:r>
                <a:endParaRPr lang="en-US" altLang="zh-CN" sz="2000" b="1" dirty="0">
                  <a:solidFill>
                    <a:srgbClr val="044E7F"/>
                  </a:solidFill>
                </a:endParaRPr>
              </a:p>
              <a:p>
                <a:pPr algn="r">
                  <a:lnSpc>
                    <a:spcPct val="140000"/>
                  </a:lnSpc>
                </a:pP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发现你的“价值金字塔”</a:t>
                </a:r>
                <a:endParaRPr lang="en-US" altLang="zh-CN" sz="2000" b="1" dirty="0">
                  <a:solidFill>
                    <a:srgbClr val="044E7F"/>
                  </a:solidFill>
                </a:endParaRPr>
              </a:p>
              <a:p>
                <a:pPr algn="r">
                  <a:lnSpc>
                    <a:spcPct val="140000"/>
                  </a:lnSpc>
                </a:pP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把你自己打造</a:t>
                </a:r>
                <a:r>
                  <a:rPr lang="zh-CN" altLang="en-US" sz="2000" b="1" dirty="0">
                    <a:solidFill>
                      <a:srgbClr val="044E7F"/>
                    </a:solidFill>
                  </a:rPr>
                  <a:t>成</a:t>
                </a: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“顶尖产品”</a:t>
                </a:r>
                <a:endParaRPr lang="en-US" altLang="zh-CN" sz="2000" b="1" dirty="0">
                  <a:solidFill>
                    <a:srgbClr val="044E7F"/>
                  </a:solidFill>
                </a:endParaRPr>
              </a:p>
              <a:p>
                <a:pPr algn="r">
                  <a:lnSpc>
                    <a:spcPct val="140000"/>
                  </a:lnSpc>
                </a:pPr>
                <a:r>
                  <a:rPr lang="zh-CN" altLang="en-US" sz="2000" b="1" dirty="0">
                    <a:solidFill>
                      <a:srgbClr val="044E7F"/>
                    </a:solidFill>
                  </a:rPr>
                  <a:t>让</a:t>
                </a:r>
                <a:r>
                  <a:rPr lang="zh-CN" altLang="en-US" sz="2000" b="1" dirty="0" smtClean="0">
                    <a:solidFill>
                      <a:srgbClr val="044E7F"/>
                    </a:solidFill>
                  </a:rPr>
                  <a:t>你能够在</a:t>
                </a:r>
                <a:r>
                  <a:rPr lang="zh-CN" altLang="en-US" sz="2000" b="1" dirty="0">
                    <a:solidFill>
                      <a:srgbClr val="044E7F"/>
                    </a:solidFill>
                  </a:rPr>
                  <a:t>激烈的竞争中脱颖而出！</a:t>
                </a: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1074198" y="674703"/>
            <a:ext cx="317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3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09630" y="840712"/>
            <a:ext cx="1637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时间管理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55877" y="4956373"/>
            <a:ext cx="38611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 smtClean="0"/>
              <a:t>清空你大脑的内存，把所有要做的事情分门别类，存放到一个逻辑性强而又可靠的系统里去。</a:t>
            </a:r>
            <a:endParaRPr lang="en-US" altLang="zh-CN" sz="2000" dirty="0" smtClean="0"/>
          </a:p>
          <a:p>
            <a:endParaRPr lang="en-US" altLang="zh-CN" sz="2000" dirty="0" smtClean="0"/>
          </a:p>
        </p:txBody>
      </p:sp>
      <p:grpSp>
        <p:nvGrpSpPr>
          <p:cNvPr id="5" name="组合 4"/>
          <p:cNvGrpSpPr/>
          <p:nvPr/>
        </p:nvGrpSpPr>
        <p:grpSpPr>
          <a:xfrm>
            <a:off x="1442469" y="5070835"/>
            <a:ext cx="354043" cy="357445"/>
            <a:chOff x="948276" y="2524035"/>
            <a:chExt cx="408744" cy="412672"/>
          </a:xfrm>
        </p:grpSpPr>
        <p:sp>
          <p:nvSpPr>
            <p:cNvPr id="6" name="椭圆 5"/>
            <p:cNvSpPr/>
            <p:nvPr/>
          </p:nvSpPr>
          <p:spPr>
            <a:xfrm>
              <a:off x="948276" y="2527963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53246" y="2524035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1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78386" y="5072536"/>
            <a:ext cx="354043" cy="354043"/>
            <a:chOff x="948276" y="3343837"/>
            <a:chExt cx="408744" cy="408744"/>
          </a:xfrm>
        </p:grpSpPr>
        <p:sp>
          <p:nvSpPr>
            <p:cNvPr id="9" name="椭圆 8"/>
            <p:cNvSpPr/>
            <p:nvPr/>
          </p:nvSpPr>
          <p:spPr>
            <a:xfrm>
              <a:off x="948276" y="3343837"/>
              <a:ext cx="408744" cy="408744"/>
            </a:xfrm>
            <a:prstGeom prst="ellipse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56593" y="3343837"/>
              <a:ext cx="323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</a:rPr>
                <a:t>2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620" y="2325402"/>
            <a:ext cx="1598027" cy="233489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979926" y="1355366"/>
            <a:ext cx="3657388" cy="584775"/>
          </a:xfrm>
          <a:prstGeom prst="rect">
            <a:avLst/>
          </a:prstGeom>
          <a:solidFill>
            <a:srgbClr val="044E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GTD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时间</a:t>
            </a:r>
            <a:r>
              <a:rPr lang="zh-CN" altLang="en-US" sz="3200" b="1" dirty="0">
                <a:solidFill>
                  <a:schemeClr val="bg1"/>
                </a:solidFill>
              </a:rPr>
              <a:t>管理法</a:t>
            </a:r>
          </a:p>
        </p:txBody>
      </p:sp>
      <p:sp>
        <p:nvSpPr>
          <p:cNvPr id="31" name="右箭头 30"/>
          <p:cNvSpPr/>
          <p:nvPr/>
        </p:nvSpPr>
        <p:spPr>
          <a:xfrm>
            <a:off x="5600700" y="3233057"/>
            <a:ext cx="1077686" cy="604157"/>
          </a:xfrm>
          <a:prstGeom prst="rightArrow">
            <a:avLst/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云形标注 31"/>
          <p:cNvSpPr/>
          <p:nvPr/>
        </p:nvSpPr>
        <p:spPr>
          <a:xfrm>
            <a:off x="7429500" y="2533748"/>
            <a:ext cx="2496078" cy="1672372"/>
          </a:xfrm>
          <a:prstGeom prst="cloudCallout">
            <a:avLst>
              <a:gd name="adj1" fmla="val -44643"/>
              <a:gd name="adj2" fmla="val 58946"/>
            </a:avLst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What’s next?</a:t>
            </a:r>
            <a:endParaRPr lang="zh-CN" altLang="en-US" b="1" dirty="0"/>
          </a:p>
        </p:txBody>
      </p:sp>
      <p:sp>
        <p:nvSpPr>
          <p:cNvPr id="33" name="矩形 32"/>
          <p:cNvSpPr/>
          <p:nvPr/>
        </p:nvSpPr>
        <p:spPr>
          <a:xfrm>
            <a:off x="7035293" y="4956373"/>
            <a:ext cx="354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/>
              <a:t>把任务和项目具体分解为行动，不管什么任务、项目，要问的都是，下一个动作是什么？</a:t>
            </a:r>
          </a:p>
        </p:txBody>
      </p:sp>
    </p:spTree>
    <p:extLst>
      <p:ext uri="{BB962C8B-B14F-4D97-AF65-F5344CB8AC3E}">
        <p14:creationId xmlns:p14="http://schemas.microsoft.com/office/powerpoint/2010/main" val="7580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15703" y="846161"/>
            <a:ext cx="2524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自我能量管理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841417" y="4971016"/>
            <a:ext cx="6036860" cy="1471172"/>
            <a:chOff x="2784203" y="5103776"/>
            <a:chExt cx="6036860" cy="1471172"/>
          </a:xfrm>
        </p:grpSpPr>
        <p:sp>
          <p:nvSpPr>
            <p:cNvPr id="16" name="圆角矩形标注 15"/>
            <p:cNvSpPr/>
            <p:nvPr/>
          </p:nvSpPr>
          <p:spPr>
            <a:xfrm flipH="1" flipV="1">
              <a:off x="2784203" y="5138970"/>
              <a:ext cx="6036860" cy="1400785"/>
            </a:xfrm>
            <a:prstGeom prst="wedgeRoundRectCallout">
              <a:avLst>
                <a:gd name="adj1" fmla="val -23094"/>
                <a:gd name="adj2" fmla="val 82961"/>
                <a:gd name="adj3" fmla="val 16667"/>
              </a:avLst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280956" y="5103776"/>
              <a:ext cx="5043355" cy="1471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</a:rPr>
                <a:t>职业中</a:t>
              </a:r>
              <a:r>
                <a:rPr lang="zh-CN" altLang="en-US" sz="2000" dirty="0">
                  <a:solidFill>
                    <a:schemeClr val="bg1"/>
                  </a:solidFill>
                </a:rPr>
                <a:t>：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低潮时学会调节，放松心态</a:t>
              </a:r>
              <a:r>
                <a:rPr lang="en-US" altLang="zh-CN" sz="2000" dirty="0" smtClean="0">
                  <a:solidFill>
                    <a:schemeClr val="bg1"/>
                  </a:solidFill>
                </a:rPr>
                <a:t>;</a:t>
              </a:r>
              <a:r>
                <a:rPr lang="zh-CN" altLang="en-US" sz="2000" dirty="0" smtClean="0">
                  <a:solidFill>
                    <a:schemeClr val="bg1"/>
                  </a:solidFill>
                </a:rPr>
                <a:t>攻坚时调动好自己和团队的能量潮；冲锋过后休息和调整。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89289" y="2249954"/>
            <a:ext cx="8396408" cy="4631286"/>
            <a:chOff x="1689289" y="1107772"/>
            <a:chExt cx="8396408" cy="4631286"/>
          </a:xfrm>
        </p:grpSpPr>
        <p:grpSp>
          <p:nvGrpSpPr>
            <p:cNvPr id="6" name="组合 5"/>
            <p:cNvGrpSpPr/>
            <p:nvPr/>
          </p:nvGrpSpPr>
          <p:grpSpPr>
            <a:xfrm>
              <a:off x="1689289" y="1107772"/>
              <a:ext cx="7488832" cy="4289917"/>
              <a:chOff x="1063547" y="1085394"/>
              <a:chExt cx="7488832" cy="4289917"/>
            </a:xfrm>
          </p:grpSpPr>
          <p:cxnSp>
            <p:nvCxnSpPr>
              <p:cNvPr id="4" name="直接箭头连接符 3"/>
              <p:cNvCxnSpPr/>
              <p:nvPr/>
            </p:nvCxnSpPr>
            <p:spPr>
              <a:xfrm flipH="1" flipV="1">
                <a:off x="1639611" y="1085394"/>
                <a:ext cx="13823" cy="4289917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接箭头连接符 4"/>
              <p:cNvCxnSpPr/>
              <p:nvPr/>
            </p:nvCxnSpPr>
            <p:spPr>
              <a:xfrm>
                <a:off x="1063547" y="3964408"/>
                <a:ext cx="7488832" cy="0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9021171" y="4380931"/>
              <a:ext cx="10645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44E7F"/>
                  </a:solidFill>
                </a:rPr>
                <a:t>时间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29679" y="5338948"/>
              <a:ext cx="10645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044E7F"/>
                  </a:solidFill>
                </a:rPr>
                <a:t>精力</a:t>
              </a:r>
              <a:endParaRPr lang="zh-CN" altLang="en-US" sz="2000" b="1" dirty="0">
                <a:solidFill>
                  <a:srgbClr val="044E7F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279176" y="1569493"/>
              <a:ext cx="6632812" cy="3357349"/>
            </a:xfrm>
            <a:custGeom>
              <a:avLst/>
              <a:gdLst>
                <a:gd name="connsiteX0" fmla="*/ 0 w 6632812"/>
                <a:gd name="connsiteY0" fmla="*/ 3357349 h 3357349"/>
                <a:gd name="connsiteX1" fmla="*/ 1719618 w 6632812"/>
                <a:gd name="connsiteY1" fmla="*/ 1214650 h 3357349"/>
                <a:gd name="connsiteX2" fmla="*/ 2006221 w 6632812"/>
                <a:gd name="connsiteY2" fmla="*/ 1419367 h 3357349"/>
                <a:gd name="connsiteX3" fmla="*/ 2961564 w 6632812"/>
                <a:gd name="connsiteY3" fmla="*/ 0 h 3357349"/>
                <a:gd name="connsiteX4" fmla="*/ 3534770 w 6632812"/>
                <a:gd name="connsiteY4" fmla="*/ 1296537 h 3357349"/>
                <a:gd name="connsiteX5" fmla="*/ 4135272 w 6632812"/>
                <a:gd name="connsiteY5" fmla="*/ 395785 h 3357349"/>
                <a:gd name="connsiteX6" fmla="*/ 4899546 w 6632812"/>
                <a:gd name="connsiteY6" fmla="*/ 1637731 h 3357349"/>
                <a:gd name="connsiteX7" fmla="*/ 5622878 w 6632812"/>
                <a:gd name="connsiteY7" fmla="*/ 846161 h 3357349"/>
                <a:gd name="connsiteX8" fmla="*/ 6632812 w 6632812"/>
                <a:gd name="connsiteY8" fmla="*/ 3138985 h 335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32812" h="3357349">
                  <a:moveTo>
                    <a:pt x="0" y="3357349"/>
                  </a:moveTo>
                  <a:lnTo>
                    <a:pt x="1719618" y="1214650"/>
                  </a:lnTo>
                  <a:lnTo>
                    <a:pt x="2006221" y="1419367"/>
                  </a:lnTo>
                  <a:lnTo>
                    <a:pt x="2961564" y="0"/>
                  </a:lnTo>
                  <a:lnTo>
                    <a:pt x="3534770" y="1296537"/>
                  </a:lnTo>
                  <a:lnTo>
                    <a:pt x="4135272" y="395785"/>
                  </a:lnTo>
                  <a:lnTo>
                    <a:pt x="4899546" y="1637731"/>
                  </a:lnTo>
                  <a:lnTo>
                    <a:pt x="5622878" y="846161"/>
                  </a:lnTo>
                  <a:lnTo>
                    <a:pt x="6632812" y="3138985"/>
                  </a:lnTo>
                </a:path>
              </a:pathLst>
            </a:cu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689289" y="4087482"/>
              <a:ext cx="57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44E7F"/>
                  </a:solidFill>
                </a:rPr>
                <a:t>0</a:t>
              </a:r>
              <a:r>
                <a:rPr lang="zh-CN" altLang="en-US" b="1" dirty="0" smtClean="0">
                  <a:solidFill>
                    <a:srgbClr val="044E7F"/>
                  </a:solidFill>
                </a:rPr>
                <a:t>点</a:t>
              </a:r>
              <a:endParaRPr lang="zh-CN" altLang="en-US" b="1" dirty="0">
                <a:solidFill>
                  <a:srgbClr val="044E7F"/>
                </a:solidFill>
              </a:endParaRPr>
            </a:p>
          </p:txBody>
        </p:sp>
      </p:grpSp>
      <p:sp>
        <p:nvSpPr>
          <p:cNvPr id="15" name="圆角矩形标注 14"/>
          <p:cNvSpPr/>
          <p:nvPr/>
        </p:nvSpPr>
        <p:spPr>
          <a:xfrm flipH="1">
            <a:off x="1459173" y="900197"/>
            <a:ext cx="6036860" cy="1400785"/>
          </a:xfrm>
          <a:prstGeom prst="wedgeRoundRectCallout">
            <a:avLst>
              <a:gd name="adj1" fmla="val -12921"/>
              <a:gd name="adj2" fmla="val 75166"/>
              <a:gd name="adj3" fmla="val 16667"/>
            </a:avLst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429603" y="908092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一天中</a:t>
            </a:r>
            <a:r>
              <a:rPr lang="zh-CN" altLang="en-US" dirty="0" smtClean="0">
                <a:solidFill>
                  <a:schemeClr val="bg1"/>
                </a:solidFill>
              </a:rPr>
              <a:t>：在</a:t>
            </a:r>
            <a:r>
              <a:rPr lang="zh-CN" altLang="en-US" sz="2400" b="1" dirty="0">
                <a:solidFill>
                  <a:schemeClr val="bg1"/>
                </a:solidFill>
              </a:rPr>
              <a:t>精力最旺盛</a:t>
            </a:r>
            <a:r>
              <a:rPr lang="zh-CN" altLang="en-US" dirty="0">
                <a:solidFill>
                  <a:schemeClr val="bg1"/>
                </a:solidFill>
              </a:rPr>
              <a:t>的时候，安排最重要或者最需要思考的工作，在自己精力不太好的时候，做一些执行层面的工作。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90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2920201" y="2292825"/>
            <a:ext cx="3756283" cy="3756283"/>
          </a:xfrm>
          <a:prstGeom prst="ellipse">
            <a:avLst/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/>
              <a:t>你本身</a:t>
            </a:r>
            <a:endParaRPr lang="en-US" altLang="zh-CN" sz="4400" b="1" dirty="0" smtClean="0"/>
          </a:p>
          <a:p>
            <a:pPr algn="ctr"/>
            <a:r>
              <a:rPr lang="zh-CN" altLang="en-US" sz="4400" b="1" dirty="0" smtClean="0"/>
              <a:t>有价值</a:t>
            </a:r>
            <a:endParaRPr lang="zh-CN" altLang="en-US" sz="4400" b="1" dirty="0"/>
          </a:p>
        </p:txBody>
      </p:sp>
      <p:sp>
        <p:nvSpPr>
          <p:cNvPr id="15" name="椭圆 14"/>
          <p:cNvSpPr/>
          <p:nvPr/>
        </p:nvSpPr>
        <p:spPr>
          <a:xfrm>
            <a:off x="6120819" y="2292825"/>
            <a:ext cx="3756284" cy="3756284"/>
          </a:xfrm>
          <a:prstGeom prst="ellipse">
            <a:avLst/>
          </a:pr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/>
              <a:t>你真心对人好，不求回报</a:t>
            </a:r>
            <a:endParaRPr lang="zh-CN" altLang="en-US" sz="4400" b="1" dirty="0"/>
          </a:p>
        </p:txBody>
      </p:sp>
      <p:sp>
        <p:nvSpPr>
          <p:cNvPr id="2" name="文本框 1"/>
          <p:cNvSpPr txBox="1"/>
          <p:nvPr/>
        </p:nvSpPr>
        <p:spPr>
          <a:xfrm>
            <a:off x="8106770" y="846161"/>
            <a:ext cx="232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人际关系管理</a:t>
            </a:r>
            <a:endParaRPr lang="zh-CN" altLang="en-US" sz="2800" b="1" dirty="0">
              <a:solidFill>
                <a:srgbClr val="044E7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9925" y="1355366"/>
            <a:ext cx="4588361" cy="584775"/>
          </a:xfrm>
          <a:prstGeom prst="rect">
            <a:avLst/>
          </a:prstGeom>
          <a:solidFill>
            <a:srgbClr val="044E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如何积累人际关系资源？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120819" y="3191536"/>
            <a:ext cx="555666" cy="1958863"/>
          </a:xfrm>
          <a:custGeom>
            <a:avLst/>
            <a:gdLst>
              <a:gd name="connsiteX0" fmla="*/ 277833 w 555666"/>
              <a:gd name="connsiteY0" fmla="*/ 0 h 1958863"/>
              <a:gd name="connsiteX1" fmla="*/ 328985 w 555666"/>
              <a:gd name="connsiteY1" fmla="*/ 84197 h 1958863"/>
              <a:gd name="connsiteX2" fmla="*/ 555666 w 555666"/>
              <a:gd name="connsiteY2" fmla="*/ 979431 h 1958863"/>
              <a:gd name="connsiteX3" fmla="*/ 328985 w 555666"/>
              <a:gd name="connsiteY3" fmla="*/ 1874665 h 1958863"/>
              <a:gd name="connsiteX4" fmla="*/ 277833 w 555666"/>
              <a:gd name="connsiteY4" fmla="*/ 1958863 h 1958863"/>
              <a:gd name="connsiteX5" fmla="*/ 226682 w 555666"/>
              <a:gd name="connsiteY5" fmla="*/ 1874665 h 1958863"/>
              <a:gd name="connsiteX6" fmla="*/ 0 w 555666"/>
              <a:gd name="connsiteY6" fmla="*/ 979431 h 1958863"/>
              <a:gd name="connsiteX7" fmla="*/ 226682 w 555666"/>
              <a:gd name="connsiteY7" fmla="*/ 84197 h 1958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5666" h="1958863">
                <a:moveTo>
                  <a:pt x="277833" y="0"/>
                </a:moveTo>
                <a:lnTo>
                  <a:pt x="328985" y="84197"/>
                </a:lnTo>
                <a:cubicBezTo>
                  <a:pt x="473550" y="350317"/>
                  <a:pt x="555666" y="655285"/>
                  <a:pt x="555666" y="979431"/>
                </a:cubicBezTo>
                <a:cubicBezTo>
                  <a:pt x="555666" y="1303578"/>
                  <a:pt x="473550" y="1608545"/>
                  <a:pt x="328985" y="1874665"/>
                </a:cubicBezTo>
                <a:lnTo>
                  <a:pt x="277833" y="1958863"/>
                </a:lnTo>
                <a:lnTo>
                  <a:pt x="226682" y="1874665"/>
                </a:lnTo>
                <a:cubicBezTo>
                  <a:pt x="82117" y="1608545"/>
                  <a:pt x="0" y="1303578"/>
                  <a:pt x="0" y="979431"/>
                </a:cubicBezTo>
                <a:cubicBezTo>
                  <a:pt x="0" y="655285"/>
                  <a:pt x="82117" y="350317"/>
                  <a:pt x="226682" y="84197"/>
                </a:cubicBezTo>
                <a:close/>
              </a:path>
            </a:pathLst>
          </a:custGeom>
          <a:solidFill>
            <a:srgbClr val="044E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0761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" t="3414" r="3316" b="5672"/>
          <a:stretch/>
        </p:blipFill>
        <p:spPr>
          <a:xfrm>
            <a:off x="7110484" y="2213702"/>
            <a:ext cx="4313799" cy="423942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54124" y="1121418"/>
            <a:ext cx="625636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Step1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对自己狠一点</a:t>
            </a:r>
            <a:endParaRPr lang="en-US" altLang="zh-CN" sz="2400" dirty="0" smtClean="0"/>
          </a:p>
          <a:p>
            <a:r>
              <a:rPr lang="zh-CN" altLang="en-US" sz="2000" dirty="0" smtClean="0"/>
              <a:t>走出心理的舒适区</a:t>
            </a:r>
            <a:endParaRPr lang="en-US" altLang="zh-CN" sz="2000" dirty="0" smtClean="0"/>
          </a:p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Step2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慎独</a:t>
            </a:r>
            <a:endParaRPr lang="en-US" altLang="zh-CN" sz="2400" dirty="0" smtClean="0"/>
          </a:p>
          <a:p>
            <a:r>
              <a:rPr lang="zh-CN" altLang="en-US" sz="2000" dirty="0" smtClean="0"/>
              <a:t>当你一个人独处的时候，你能不能管理好自己，能不能严格要求自己</a:t>
            </a:r>
            <a:endParaRPr lang="en-US" altLang="zh-CN" sz="2000" dirty="0" smtClean="0"/>
          </a:p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Step3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克服拖延症</a:t>
            </a:r>
            <a:endParaRPr lang="en-US" altLang="zh-CN" sz="2400" dirty="0"/>
          </a:p>
          <a:p>
            <a:r>
              <a:rPr lang="zh-CN" altLang="en-US" sz="2000" dirty="0" smtClean="0"/>
              <a:t>找到心中所爱，立刻去行动，坚持下去并养成良好习惯</a:t>
            </a:r>
            <a:endParaRPr lang="en-US" altLang="zh-CN" sz="2000" dirty="0" smtClean="0"/>
          </a:p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Step4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培养专注力</a:t>
            </a:r>
            <a:endParaRPr lang="en-US" altLang="zh-CN" sz="2400" dirty="0"/>
          </a:p>
          <a:p>
            <a:r>
              <a:rPr lang="zh-CN" altLang="en-US" sz="2000" dirty="0" smtClean="0"/>
              <a:t>从每次集中精力一个小时开始训练</a:t>
            </a:r>
            <a:endParaRPr lang="en-US" altLang="zh-CN" sz="2000" dirty="0" smtClean="0"/>
          </a:p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Step5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学会整理术</a:t>
            </a:r>
            <a:endParaRPr lang="en-US" altLang="zh-CN" sz="2400" dirty="0"/>
          </a:p>
          <a:p>
            <a:r>
              <a:rPr lang="zh-CN" altLang="en-US" sz="2000" dirty="0" smtClean="0"/>
              <a:t>合理分配好自己的时间与工作可以把压力分解掉</a:t>
            </a:r>
            <a:endParaRPr lang="en-US" altLang="zh-CN" sz="2000" dirty="0" smtClean="0"/>
          </a:p>
          <a:p>
            <a:r>
              <a:rPr lang="en-US" altLang="zh-CN" sz="2800" b="1" dirty="0" smtClean="0">
                <a:solidFill>
                  <a:srgbClr val="044E7F"/>
                </a:solidFill>
                <a:sym typeface="Wingdings" panose="05000000000000000000" pitchFamily="2" charset="2"/>
              </a:rPr>
              <a:t>Step6 </a:t>
            </a:r>
            <a:r>
              <a:rPr lang="zh-CN" altLang="en-US" sz="2800" b="1" dirty="0" smtClean="0">
                <a:solidFill>
                  <a:srgbClr val="044E7F"/>
                </a:solidFill>
              </a:rPr>
              <a:t>提高你的逆商</a:t>
            </a:r>
            <a:endParaRPr lang="en-US" altLang="zh-CN" sz="2400" dirty="0" smtClean="0"/>
          </a:p>
          <a:p>
            <a:r>
              <a:rPr lang="en-US" altLang="zh-CN" sz="2000" dirty="0" smtClean="0"/>
              <a:t>T-Bear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844760" y="85980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44E7F"/>
                </a:solidFill>
              </a:rPr>
              <a:t>心智管理</a:t>
            </a:r>
            <a:endParaRPr lang="en-US" altLang="zh-CN" sz="2800" b="1" dirty="0">
              <a:solidFill>
                <a:srgbClr val="044E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9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lumMod val="8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708478" y="1842448"/>
            <a:ext cx="53362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5400" b="1" dirty="0" smtClean="0">
                <a:solidFill>
                  <a:srgbClr val="044E7F"/>
                </a:solidFill>
              </a:rPr>
              <a:t>05</a:t>
            </a:r>
          </a:p>
          <a:p>
            <a:pPr algn="r"/>
            <a:r>
              <a:rPr lang="zh-CN" altLang="en-US" sz="3600" b="1" dirty="0" smtClean="0">
                <a:solidFill>
                  <a:srgbClr val="044E7F"/>
                </a:solidFill>
              </a:rPr>
              <a:t>慢慢来，一切都还来得及</a:t>
            </a:r>
            <a:endParaRPr lang="zh-CN" altLang="en-US" sz="3600" b="1" dirty="0">
              <a:solidFill>
                <a:srgbClr val="044E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1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38566" y="728395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3600" b="1" dirty="0">
                <a:solidFill>
                  <a:srgbClr val="044E7F"/>
                </a:solidFill>
              </a:rPr>
              <a:t>慢慢来，一切都还来得及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347985" y="2454693"/>
            <a:ext cx="9496030" cy="2549115"/>
            <a:chOff x="2306470" y="2825086"/>
            <a:chExt cx="7629099" cy="2047956"/>
          </a:xfrm>
        </p:grpSpPr>
        <p:sp>
          <p:nvSpPr>
            <p:cNvPr id="5" name="矩形 4"/>
            <p:cNvSpPr/>
            <p:nvPr/>
          </p:nvSpPr>
          <p:spPr>
            <a:xfrm>
              <a:off x="2306470" y="2825086"/>
              <a:ext cx="7629099" cy="723332"/>
            </a:xfrm>
            <a:prstGeom prst="rect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过上有质量的慢生活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36428" y="3621486"/>
              <a:ext cx="1837722" cy="1251556"/>
            </a:xfrm>
            <a:prstGeom prst="rect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发现自己</a:t>
              </a:r>
              <a:endParaRPr lang="en-US" altLang="zh-CN" sz="32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的兴趣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44047" y="3610286"/>
              <a:ext cx="1837722" cy="1251556"/>
            </a:xfrm>
            <a:prstGeom prst="rect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</a:rPr>
                <a:t>把</a:t>
              </a:r>
              <a:r>
                <a:rPr lang="zh-CN" altLang="en-US" sz="3200" b="1" dirty="0" smtClean="0">
                  <a:solidFill>
                    <a:schemeClr val="bg1"/>
                  </a:solidFill>
                </a:rPr>
                <a:t>事情</a:t>
              </a:r>
              <a:endParaRPr lang="en-US" altLang="zh-CN" sz="32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做到极致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651667" y="3610286"/>
              <a:ext cx="2283902" cy="1251556"/>
            </a:xfrm>
            <a:prstGeom prst="rect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建立自己的</a:t>
              </a:r>
              <a:endParaRPr lang="en-US" altLang="zh-CN" sz="32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</a:rPr>
                <a:t>价值金字塔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06470" y="3621486"/>
              <a:ext cx="1160061" cy="1251556"/>
            </a:xfrm>
            <a:prstGeom prst="rect">
              <a:avLst/>
            </a:prstGeom>
            <a:solidFill>
              <a:srgbClr val="044E7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</a:rPr>
                <a:t>慢下来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284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84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166316" y="0"/>
            <a:ext cx="910458" cy="6858000"/>
            <a:chOff x="1160060" y="0"/>
            <a:chExt cx="910458" cy="6858000"/>
          </a:xfrm>
        </p:grpSpPr>
        <p:sp>
          <p:nvSpPr>
            <p:cNvPr id="17" name="矩形 16"/>
            <p:cNvSpPr/>
            <p:nvPr/>
          </p:nvSpPr>
          <p:spPr>
            <a:xfrm>
              <a:off x="1160060" y="0"/>
              <a:ext cx="759762" cy="6858000"/>
            </a:xfrm>
            <a:prstGeom prst="rect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979078" y="0"/>
              <a:ext cx="91440" cy="6858000"/>
            </a:xfrm>
            <a:prstGeom prst="rect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7078" y="0"/>
            <a:ext cx="803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044E7F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目录</a:t>
            </a:r>
            <a:endParaRPr lang="zh-CN" altLang="en-US" dirty="0">
              <a:solidFill>
                <a:srgbClr val="044E7F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75353" y="1218578"/>
            <a:ext cx="5971507" cy="646331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01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如何</a:t>
            </a:r>
            <a:r>
              <a:rPr lang="zh-CN" altLang="en-US" sz="3600" b="1" dirty="0">
                <a:solidFill>
                  <a:schemeClr val="bg1"/>
                </a:solidFill>
              </a:rPr>
              <a:t>找到钟爱一生的事业</a:t>
            </a:r>
          </a:p>
        </p:txBody>
      </p:sp>
      <p:sp>
        <p:nvSpPr>
          <p:cNvPr id="41" name="矩形 40"/>
          <p:cNvSpPr/>
          <p:nvPr/>
        </p:nvSpPr>
        <p:spPr>
          <a:xfrm>
            <a:off x="4875353" y="2209286"/>
            <a:ext cx="5971507" cy="646331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02 </a:t>
            </a:r>
            <a:r>
              <a:rPr lang="zh-CN" altLang="en-US" sz="3600" b="1" dirty="0">
                <a:solidFill>
                  <a:schemeClr val="bg1"/>
                </a:solidFill>
              </a:rPr>
              <a:t>建立你自己的价值金字塔</a:t>
            </a:r>
            <a:endParaRPr lang="en-US" altLang="zh-CN" sz="3600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75353" y="3199994"/>
            <a:ext cx="3201517" cy="646331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03 </a:t>
            </a:r>
            <a:r>
              <a:rPr lang="zh-CN" altLang="en-US" sz="3600" b="1" dirty="0">
                <a:solidFill>
                  <a:schemeClr val="bg1"/>
                </a:solidFill>
              </a:rPr>
              <a:t>产品化生存</a:t>
            </a:r>
            <a:endParaRPr lang="en-US" altLang="zh-CN" sz="3600" b="1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 rot="21597872">
            <a:off x="4875553" y="4190702"/>
            <a:ext cx="3201517" cy="646331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04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产品化管理</a:t>
            </a:r>
            <a:endParaRPr lang="en-US" altLang="zh-CN" sz="3600" b="1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875353" y="5181409"/>
            <a:ext cx="5971507" cy="646331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05 </a:t>
            </a:r>
            <a:r>
              <a:rPr lang="zh-CN" altLang="en-US" sz="3600" b="1" dirty="0">
                <a:solidFill>
                  <a:schemeClr val="bg1"/>
                </a:solidFill>
              </a:rPr>
              <a:t>慢慢来，一切都还来得及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95493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bg1">
              <a:lumMod val="85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831307" y="1868143"/>
            <a:ext cx="5581934" cy="1477328"/>
            <a:chOff x="5622878" y="1445061"/>
            <a:chExt cx="5581934" cy="1477328"/>
          </a:xfrm>
        </p:grpSpPr>
        <p:sp>
          <p:nvSpPr>
            <p:cNvPr id="2" name="文本框 1"/>
            <p:cNvSpPr txBox="1"/>
            <p:nvPr/>
          </p:nvSpPr>
          <p:spPr>
            <a:xfrm>
              <a:off x="5622878" y="1445061"/>
              <a:ext cx="522709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5400" b="1" dirty="0">
                  <a:solidFill>
                    <a:srgbClr val="044E7F"/>
                  </a:solidFill>
                  <a:latin typeface="+mn-ea"/>
                  <a:cs typeface="Arial" panose="020B0604020202020204" pitchFamily="34" charset="0"/>
                </a:rPr>
                <a:t>01</a:t>
              </a:r>
              <a:endParaRPr lang="zh-CN" altLang="en-US" sz="5400" b="1" dirty="0">
                <a:solidFill>
                  <a:srgbClr val="044E7F"/>
                </a:solidFill>
                <a:latin typeface="+mn-ea"/>
                <a:cs typeface="Arial" panose="020B0604020202020204" pitchFamily="34" charset="0"/>
              </a:endParaRPr>
            </a:p>
            <a:p>
              <a:pPr algn="r"/>
              <a:r>
                <a:rPr lang="zh-CN" altLang="en-US" sz="3600" b="1" dirty="0" smtClean="0">
                  <a:solidFill>
                    <a:srgbClr val="044E7F"/>
                  </a:solidFill>
                </a:rPr>
                <a:t>如何找到钟爱一生的事业</a:t>
              </a:r>
              <a:endParaRPr lang="zh-CN" altLang="en-US" sz="3600" b="1" dirty="0">
                <a:solidFill>
                  <a:srgbClr val="044E7F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0849970" y="1596787"/>
              <a:ext cx="354842" cy="1201003"/>
            </a:xfrm>
            <a:prstGeom prst="rect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7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41993" y="832513"/>
            <a:ext cx="371219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044E7F"/>
                </a:solidFill>
              </a:rPr>
              <a:t>如何进行职业抉择</a:t>
            </a:r>
            <a:endParaRPr lang="en-US" altLang="zh-CN" sz="2800" b="1" dirty="0" smtClean="0">
              <a:solidFill>
                <a:srgbClr val="044E7F"/>
              </a:solidFill>
            </a:endParaRPr>
          </a:p>
          <a:p>
            <a:endParaRPr lang="zh-CN" altLang="en-US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/>
          <a:srcRect l="7921" t="13592" r="52962" b="5571"/>
          <a:stretch/>
        </p:blipFill>
        <p:spPr>
          <a:xfrm>
            <a:off x="150402" y="1660595"/>
            <a:ext cx="3725839" cy="5158855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3876242" y="4582329"/>
            <a:ext cx="74876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2000" dirty="0" smtClean="0"/>
              <a:t>一个人的职业生涯中，最困难的是做选择。</a:t>
            </a:r>
            <a:endParaRPr lang="en-US" altLang="zh-CN" sz="2000" dirty="0" smtClean="0"/>
          </a:p>
          <a:p>
            <a:pPr algn="r">
              <a:lnSpc>
                <a:spcPct val="140000"/>
              </a:lnSpc>
            </a:pPr>
            <a:r>
              <a:rPr lang="zh-CN" altLang="en-US" sz="4000" b="1" dirty="0" smtClean="0">
                <a:solidFill>
                  <a:srgbClr val="044E7F"/>
                </a:solidFill>
              </a:rPr>
              <a:t>生涯平衡单让你远离选择恐惧症</a:t>
            </a:r>
            <a:endParaRPr lang="zh-CN" altLang="en-US" sz="4000" b="1" dirty="0">
              <a:solidFill>
                <a:srgbClr val="044E7F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73259" y="884259"/>
            <a:ext cx="1352077" cy="922466"/>
            <a:chOff x="1773259" y="884259"/>
            <a:chExt cx="1352077" cy="922466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l="29795" t="6524"/>
            <a:stretch/>
          </p:blipFill>
          <p:spPr>
            <a:xfrm>
              <a:off x="1773259" y="884259"/>
              <a:ext cx="1352077" cy="92246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986204" y="1114659"/>
              <a:ext cx="1078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留下？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15810" y="1222028"/>
            <a:ext cx="1803029" cy="1230132"/>
            <a:chOff x="3566315" y="1045529"/>
            <a:chExt cx="1803029" cy="1230132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l="29795" t="6524"/>
            <a:stretch/>
          </p:blipFill>
          <p:spPr>
            <a:xfrm>
              <a:off x="3566315" y="1045529"/>
              <a:ext cx="1803029" cy="1230132"/>
            </a:xfrm>
            <a:prstGeom prst="rect">
              <a:avLst/>
            </a:prstGeom>
          </p:spPr>
        </p:pic>
        <p:sp>
          <p:nvSpPr>
            <p:cNvPr id="56" name="文本框 55"/>
            <p:cNvSpPr txBox="1"/>
            <p:nvPr/>
          </p:nvSpPr>
          <p:spPr>
            <a:xfrm>
              <a:off x="3903331" y="1375039"/>
              <a:ext cx="10781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</a:rPr>
                <a:t>改行</a:t>
              </a:r>
              <a:r>
                <a:rPr lang="zh-CN" altLang="en-US" sz="3200" dirty="0" smtClean="0">
                  <a:solidFill>
                    <a:schemeClr val="bg1"/>
                  </a:solidFill>
                </a:rPr>
                <a:t>？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58407" y="2452160"/>
            <a:ext cx="2455076" cy="1674997"/>
            <a:chOff x="4837078" y="2075782"/>
            <a:chExt cx="2455076" cy="1674997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l="29795" t="6524"/>
            <a:stretch/>
          </p:blipFill>
          <p:spPr>
            <a:xfrm>
              <a:off x="4837078" y="2075782"/>
              <a:ext cx="2455076" cy="1674997"/>
            </a:xfrm>
            <a:prstGeom prst="rect">
              <a:avLst/>
            </a:prstGeom>
          </p:spPr>
        </p:pic>
        <p:sp>
          <p:nvSpPr>
            <p:cNvPr id="57" name="文本框 56"/>
            <p:cNvSpPr txBox="1"/>
            <p:nvPr/>
          </p:nvSpPr>
          <p:spPr>
            <a:xfrm>
              <a:off x="5335367" y="2530954"/>
              <a:ext cx="1458497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创业</a:t>
              </a:r>
              <a:r>
                <a:rPr lang="zh-CN" altLang="en-US" sz="4400" dirty="0" smtClean="0">
                  <a:solidFill>
                    <a:schemeClr val="bg1"/>
                  </a:solidFill>
                </a:rPr>
                <a:t>？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148919" y="5875884"/>
            <a:ext cx="7129282" cy="91440"/>
          </a:xfrm>
          <a:prstGeom prst="rect">
            <a:avLst/>
          </a:prstGeom>
          <a:solidFill>
            <a:srgbClr val="044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3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63597" y="1361515"/>
            <a:ext cx="4288353" cy="584775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生涯平衡单的四个维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度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78816" y="82093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2800" b="1" dirty="0">
                <a:solidFill>
                  <a:srgbClr val="044E7F"/>
                </a:solidFill>
              </a:rPr>
              <a:t>如何进行职业抉择</a:t>
            </a:r>
            <a:endParaRPr lang="en-US" altLang="zh-CN" sz="2800" b="1" dirty="0">
              <a:solidFill>
                <a:srgbClr val="044E7F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813089" y="1841248"/>
            <a:ext cx="8231663" cy="4844552"/>
            <a:chOff x="1226235" y="1055896"/>
            <a:chExt cx="9209828" cy="5392038"/>
          </a:xfrm>
        </p:grpSpPr>
        <p:cxnSp>
          <p:nvCxnSpPr>
            <p:cNvPr id="8" name="直接箭头连接符 7"/>
            <p:cNvCxnSpPr/>
            <p:nvPr/>
          </p:nvCxnSpPr>
          <p:spPr>
            <a:xfrm>
              <a:off x="1729093" y="3741297"/>
              <a:ext cx="8299938" cy="0"/>
            </a:xfrm>
            <a:prstGeom prst="straightConnector1">
              <a:avLst/>
            </a:prstGeom>
            <a:ln w="38100">
              <a:solidFill>
                <a:srgbClr val="044E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V="1">
              <a:off x="5918920" y="1195755"/>
              <a:ext cx="0" cy="4881488"/>
            </a:xfrm>
            <a:prstGeom prst="straightConnector1">
              <a:avLst/>
            </a:prstGeom>
            <a:ln w="38100">
              <a:solidFill>
                <a:srgbClr val="044E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5918920" y="1055896"/>
              <a:ext cx="1005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044E7F"/>
                  </a:solidFill>
                </a:rPr>
                <a:t>物质</a:t>
              </a:r>
              <a:endParaRPr lang="zh-CN" altLang="en-US" sz="2400" b="1" dirty="0">
                <a:solidFill>
                  <a:srgbClr val="044E7F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879061" y="5986269"/>
              <a:ext cx="1005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044E7F"/>
                  </a:solidFill>
                </a:rPr>
                <a:t>精神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26235" y="3777175"/>
              <a:ext cx="1005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044E7F"/>
                  </a:solidFill>
                </a:rPr>
                <a:t>自我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430347" y="3815391"/>
              <a:ext cx="10057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044E7F"/>
                  </a:solidFill>
                </a:rPr>
                <a:t>他人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745666" y="1751845"/>
              <a:ext cx="2911482" cy="1829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b="1" dirty="0">
                  <a:solidFill>
                    <a:srgbClr val="044E7F"/>
                  </a:solidFill>
                </a:rPr>
                <a:t>自我物质方面的得失</a:t>
              </a:r>
              <a:endParaRPr lang="en-US" altLang="zh-CN" b="1" dirty="0">
                <a:solidFill>
                  <a:srgbClr val="044E7F"/>
                </a:solidFill>
              </a:endParaRPr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收入</a:t>
              </a:r>
              <a:r>
                <a:rPr lang="zh-CN" altLang="en-US" dirty="0"/>
                <a:t>多少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工作</a:t>
              </a:r>
              <a:r>
                <a:rPr lang="zh-CN" altLang="en-US" dirty="0"/>
                <a:t>的难易</a:t>
              </a:r>
              <a:r>
                <a:rPr lang="zh-CN" altLang="en-US" dirty="0" smtClean="0"/>
                <a:t>程度</a:t>
              </a:r>
              <a:endParaRPr lang="en-US" altLang="zh-CN" dirty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en-US" altLang="zh-CN" dirty="0" smtClean="0"/>
                <a:t>……</a:t>
              </a:r>
              <a:endParaRPr lang="en-US" altLang="zh-CN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90960" y="1751845"/>
              <a:ext cx="2890946" cy="1829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b="1" dirty="0">
                  <a:solidFill>
                    <a:srgbClr val="044E7F"/>
                  </a:solidFill>
                </a:rPr>
                <a:t>他人物质方面的得失</a:t>
              </a:r>
              <a:endParaRPr lang="en-US" altLang="zh-CN" b="1" dirty="0">
                <a:solidFill>
                  <a:srgbClr val="044E7F"/>
                </a:solidFill>
              </a:endParaRPr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/>
                <a:t>家庭</a:t>
              </a:r>
              <a:r>
                <a:rPr lang="zh-CN" altLang="en-US" dirty="0" smtClean="0"/>
                <a:t>经济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家庭地位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en-US" altLang="zh-CN" dirty="0" smtClean="0"/>
                <a:t>……</a:t>
              </a:r>
              <a:endParaRPr lang="en-US" altLang="zh-CN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2745666" y="3913741"/>
              <a:ext cx="2901212" cy="1829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b="1" dirty="0">
                  <a:solidFill>
                    <a:srgbClr val="044E7F"/>
                  </a:solidFill>
                </a:rPr>
                <a:t>自我精神方面的得失</a:t>
              </a:r>
              <a:endParaRPr lang="en-US" altLang="zh-CN" b="1" dirty="0">
                <a:solidFill>
                  <a:srgbClr val="044E7F"/>
                </a:solidFill>
              </a:endParaRPr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/>
                <a:t>生活方式的</a:t>
              </a:r>
              <a:r>
                <a:rPr lang="zh-CN" altLang="en-US" dirty="0" smtClean="0"/>
                <a:t>改变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自我实现</a:t>
              </a:r>
              <a:r>
                <a:rPr lang="zh-CN" altLang="en-US" dirty="0"/>
                <a:t>的</a:t>
              </a:r>
              <a:r>
                <a:rPr lang="zh-CN" altLang="en-US" dirty="0" smtClean="0"/>
                <a:t>程度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en-US" altLang="zh-CN" dirty="0" smtClean="0"/>
                <a:t>……</a:t>
              </a:r>
              <a:endParaRPr lang="en-US" altLang="zh-CN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6190960" y="3911543"/>
              <a:ext cx="2890945" cy="1829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b="1" dirty="0">
                  <a:solidFill>
                    <a:srgbClr val="044E7F"/>
                  </a:solidFill>
                </a:rPr>
                <a:t>他人精神方面的得失</a:t>
              </a:r>
              <a:endParaRPr lang="en-US" altLang="zh-CN" b="1" dirty="0">
                <a:solidFill>
                  <a:srgbClr val="044E7F"/>
                </a:solidFill>
              </a:endParaRPr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父母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zh-CN" altLang="en-US" dirty="0" smtClean="0"/>
                <a:t>配偶</a:t>
              </a:r>
              <a:endParaRPr lang="en-US" altLang="zh-CN" dirty="0" smtClean="0"/>
            </a:p>
            <a:p>
              <a:pPr marL="645750" indent="-180000">
                <a:lnSpc>
                  <a:spcPct val="140000"/>
                </a:lnSpc>
                <a:buClr>
                  <a:srgbClr val="044E7F"/>
                </a:buClr>
                <a:buFont typeface="Arial" panose="020B0604020202020204" pitchFamily="34" charset="0"/>
                <a:buChar char="•"/>
              </a:pPr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2483893" y="1611979"/>
              <a:ext cx="3435027" cy="2139375"/>
            </a:xfrm>
            <a:prstGeom prst="rect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5918920" y="1611979"/>
              <a:ext cx="3435027" cy="2139375"/>
            </a:xfrm>
            <a:prstGeom prst="rect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918920" y="3741297"/>
              <a:ext cx="3435027" cy="2139375"/>
            </a:xfrm>
            <a:prstGeom prst="rect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2483892" y="3743495"/>
              <a:ext cx="3435027" cy="2139375"/>
            </a:xfrm>
            <a:prstGeom prst="rect">
              <a:avLst/>
            </a:prstGeom>
            <a:noFill/>
            <a:ln w="38100">
              <a:solidFill>
                <a:srgbClr val="044E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943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96529" y="861716"/>
            <a:ext cx="37714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如何进行职业定位</a:t>
            </a:r>
            <a:endParaRPr lang="en-US" altLang="zh-CN" sz="2800" b="1" dirty="0" smtClean="0">
              <a:solidFill>
                <a:srgbClr val="044E7F"/>
              </a:solidFill>
            </a:endParaRPr>
          </a:p>
          <a:p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493856" y="2103331"/>
            <a:ext cx="8855059" cy="3565715"/>
            <a:chOff x="1503592" y="1803080"/>
            <a:chExt cx="8855059" cy="3565715"/>
          </a:xfrm>
        </p:grpSpPr>
        <p:grpSp>
          <p:nvGrpSpPr>
            <p:cNvPr id="4" name="组合 3"/>
            <p:cNvGrpSpPr/>
            <p:nvPr/>
          </p:nvGrpSpPr>
          <p:grpSpPr>
            <a:xfrm>
              <a:off x="1503592" y="1803080"/>
              <a:ext cx="8855059" cy="3565715"/>
              <a:chOff x="797227" y="1263206"/>
              <a:chExt cx="8855059" cy="3565715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5009757" y="1982302"/>
                <a:ext cx="738354" cy="1456934"/>
              </a:xfrm>
              <a:prstGeom prst="ellipse">
                <a:avLst/>
              </a:prstGeom>
              <a:noFill/>
              <a:ln w="38100"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rot="3154472">
                <a:off x="4598602" y="2586194"/>
                <a:ext cx="738354" cy="1456934"/>
              </a:xfrm>
              <a:prstGeom prst="ellipse">
                <a:avLst/>
              </a:prstGeom>
              <a:noFill/>
              <a:ln w="38100"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 rot="18720753">
                <a:off x="5378376" y="2593495"/>
                <a:ext cx="738354" cy="1456934"/>
              </a:xfrm>
              <a:prstGeom prst="ellipse">
                <a:avLst/>
              </a:prstGeom>
              <a:noFill/>
              <a:ln w="38100">
                <a:solidFill>
                  <a:srgbClr val="044E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endCxn id="7" idx="1"/>
              </p:cNvCxnSpPr>
              <p:nvPr/>
            </p:nvCxnSpPr>
            <p:spPr>
              <a:xfrm flipH="1">
                <a:off x="5190114" y="2710769"/>
                <a:ext cx="188820" cy="460396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>
                <a:off x="5240657" y="2849799"/>
                <a:ext cx="185936" cy="453365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>
                <a:stCxn id="6" idx="0"/>
              </p:cNvCxnSpPr>
              <p:nvPr/>
            </p:nvCxnSpPr>
            <p:spPr>
              <a:xfrm flipH="1">
                <a:off x="5335882" y="2871951"/>
                <a:ext cx="210405" cy="529412"/>
              </a:xfrm>
              <a:prstGeom prst="line">
                <a:avLst/>
              </a:prstGeom>
              <a:ln w="38100">
                <a:solidFill>
                  <a:srgbClr val="044E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/>
              <p:nvPr/>
            </p:nvCxnSpPr>
            <p:spPr>
              <a:xfrm rot="20700000">
                <a:off x="5727930" y="1958863"/>
                <a:ext cx="1025938" cy="27697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箭头连接符 23"/>
              <p:cNvCxnSpPr/>
              <p:nvPr/>
            </p:nvCxnSpPr>
            <p:spPr>
              <a:xfrm rot="19800000">
                <a:off x="6597640" y="3635968"/>
                <a:ext cx="339348" cy="750627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 rot="19800000" flipH="1" flipV="1">
                <a:off x="4090330" y="2311610"/>
                <a:ext cx="1015527" cy="903695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文本框 31"/>
              <p:cNvSpPr txBox="1"/>
              <p:nvPr/>
            </p:nvSpPr>
            <p:spPr>
              <a:xfrm>
                <a:off x="6909272" y="1263206"/>
                <a:ext cx="216980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 smtClean="0">
                    <a:solidFill>
                      <a:srgbClr val="044E7F"/>
                    </a:solidFill>
                  </a:rPr>
                  <a:t>雄心</a:t>
                </a:r>
                <a:endParaRPr lang="en-US" altLang="zh-CN" sz="3600" b="1" dirty="0" smtClean="0">
                  <a:solidFill>
                    <a:srgbClr val="044E7F"/>
                  </a:solidFill>
                </a:endParaRPr>
              </a:p>
              <a:p>
                <a:pPr algn="ctr"/>
                <a:r>
                  <a:rPr lang="zh-CN" altLang="en-US" sz="2000" dirty="0" smtClean="0"/>
                  <a:t>你有多大的野心？</a:t>
                </a:r>
                <a:endParaRPr lang="zh-CN" altLang="en-US" sz="2000" dirty="0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7213705" y="3874814"/>
                <a:ext cx="2438581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 smtClean="0">
                    <a:solidFill>
                      <a:srgbClr val="044E7F"/>
                    </a:solidFill>
                  </a:rPr>
                  <a:t>天赋</a:t>
                </a:r>
                <a:endParaRPr lang="en-US" altLang="zh-CN" sz="3600" b="1" dirty="0" smtClean="0">
                  <a:solidFill>
                    <a:srgbClr val="044E7F"/>
                  </a:solidFill>
                </a:endParaRPr>
              </a:p>
              <a:p>
                <a:pPr algn="ctr"/>
                <a:r>
                  <a:rPr lang="zh-CN" altLang="en-US" sz="2000" dirty="0" smtClean="0"/>
                  <a:t>你天生擅长做什么？</a:t>
                </a:r>
                <a:endParaRPr lang="zh-CN" altLang="en-US" sz="2000" dirty="0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146457" y="3874813"/>
                <a:ext cx="235638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>
                    <a:solidFill>
                      <a:srgbClr val="044E7F"/>
                    </a:solidFill>
                  </a:rPr>
                  <a:t>金钱</a:t>
                </a:r>
                <a:endParaRPr lang="en-US" altLang="zh-CN" sz="3600" b="1" dirty="0" smtClean="0">
                  <a:solidFill>
                    <a:srgbClr val="044E7F"/>
                  </a:solidFill>
                </a:endParaRPr>
              </a:p>
              <a:p>
                <a:pPr algn="ctr"/>
                <a:r>
                  <a:rPr lang="zh-CN" altLang="en-US" sz="2000" dirty="0" smtClean="0"/>
                  <a:t>你做什么可以赚钱？</a:t>
                </a:r>
                <a:endParaRPr lang="zh-CN" altLang="en-US" sz="2000" dirty="0"/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 rot="4147">
                <a:off x="797227" y="2150275"/>
                <a:ext cx="29533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/>
                  <a:t>这里就是你的理想职业，就是你的“</a:t>
                </a:r>
                <a:r>
                  <a:rPr lang="zh-CN" altLang="en-US" b="1" dirty="0" smtClean="0">
                    <a:solidFill>
                      <a:srgbClr val="044E7F"/>
                    </a:solidFill>
                  </a:rPr>
                  <a:t>自动提款机</a:t>
                </a:r>
                <a:r>
                  <a:rPr lang="zh-CN" altLang="en-US" dirty="0" smtClean="0"/>
                  <a:t>”哦！</a:t>
                </a:r>
                <a:endParaRPr lang="zh-CN" altLang="en-US" dirty="0"/>
              </a:p>
            </p:txBody>
          </p:sp>
          <p:cxnSp>
            <p:nvCxnSpPr>
              <p:cNvPr id="25" name="直接箭头连接符 24"/>
              <p:cNvCxnSpPr/>
              <p:nvPr/>
            </p:nvCxnSpPr>
            <p:spPr>
              <a:xfrm rot="1800000" flipH="1">
                <a:off x="3745423" y="3635966"/>
                <a:ext cx="339348" cy="750627"/>
              </a:xfrm>
              <a:prstGeom prst="straightConnector1">
                <a:avLst/>
              </a:prstGeom>
              <a:ln w="38100">
                <a:solidFill>
                  <a:srgbClr val="044E7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4"/>
            <p:cNvSpPr txBox="1"/>
            <p:nvPr/>
          </p:nvSpPr>
          <p:spPr>
            <a:xfrm>
              <a:off x="5916810" y="2809861"/>
              <a:ext cx="356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44E7F"/>
                  </a:solidFill>
                </a:rPr>
                <a:t>A</a:t>
              </a:r>
              <a:endParaRPr lang="zh-CN" altLang="en-US" b="1" dirty="0">
                <a:solidFill>
                  <a:srgbClr val="044E7F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75810" y="3785951"/>
              <a:ext cx="356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044E7F"/>
                  </a:solidFill>
                </a:rPr>
                <a:t>T</a:t>
              </a:r>
              <a:endParaRPr lang="zh-CN" altLang="en-US" b="1" dirty="0">
                <a:solidFill>
                  <a:srgbClr val="044E7F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69796" y="3785951"/>
              <a:ext cx="356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44E7F"/>
                  </a:solidFill>
                </a:rPr>
                <a:t>M</a:t>
              </a:r>
              <a:endParaRPr lang="zh-CN" altLang="en-US" b="1" dirty="0">
                <a:solidFill>
                  <a:srgbClr val="044E7F"/>
                </a:solidFill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63597" y="1361515"/>
            <a:ext cx="4013663" cy="584775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职业定位的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ATM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模型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2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3597" y="2767257"/>
            <a:ext cx="4497814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通过访谈，</a:t>
            </a:r>
            <a:endParaRPr lang="en-US" altLang="zh-CN" sz="2000" dirty="0" smtClean="0"/>
          </a:p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了解职业岗位的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实际工作情况</a:t>
            </a:r>
            <a:r>
              <a:rPr lang="zh-CN" altLang="en-US" sz="2000" dirty="0" smtClean="0"/>
              <a:t>，</a:t>
            </a:r>
            <a:endParaRPr lang="en-US" altLang="zh-CN" sz="2000" dirty="0" smtClean="0"/>
          </a:p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获取相关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职业领域的信息</a:t>
            </a:r>
            <a:r>
              <a:rPr lang="zh-CN" altLang="en-US" sz="2000" dirty="0" smtClean="0"/>
              <a:t>，</a:t>
            </a:r>
            <a:endParaRPr lang="en-US" altLang="zh-CN" sz="2000" dirty="0" smtClean="0"/>
          </a:p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了解你是否真的对该工作感</a:t>
            </a:r>
            <a:r>
              <a:rPr lang="zh-CN" altLang="en-US" sz="3200" b="1" dirty="0" smtClean="0">
                <a:solidFill>
                  <a:srgbClr val="044E7F"/>
                </a:solidFill>
              </a:rPr>
              <a:t>兴趣</a:t>
            </a:r>
            <a:r>
              <a:rPr lang="zh-CN" altLang="en-US" sz="2000" dirty="0" smtClean="0"/>
              <a:t>，</a:t>
            </a:r>
            <a:endParaRPr lang="en-US" altLang="zh-CN" sz="2000" dirty="0" smtClean="0"/>
          </a:p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实际上是一次间接、快速的职业体验。</a:t>
            </a:r>
            <a:endParaRPr lang="zh-CN" alt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7382881" y="851158"/>
            <a:ext cx="37714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44E7F"/>
                </a:solidFill>
              </a:rPr>
              <a:t>如何进行职业定位</a:t>
            </a:r>
            <a:endParaRPr lang="en-US" altLang="zh-CN" sz="2800" b="1" dirty="0" smtClean="0">
              <a:solidFill>
                <a:srgbClr val="044E7F"/>
              </a:solidFill>
            </a:endParaRPr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3597" y="1361515"/>
            <a:ext cx="1826141" cy="584775"/>
          </a:xfrm>
          <a:prstGeom prst="rect">
            <a:avLst/>
          </a:prstGeom>
          <a:solidFill>
            <a:srgbClr val="044E7F"/>
          </a:solidFill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职业访谈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109901" y="2767257"/>
            <a:ext cx="5044381" cy="3417457"/>
            <a:chOff x="966328" y="3004624"/>
            <a:chExt cx="5329020" cy="3610293"/>
          </a:xfrm>
        </p:grpSpPr>
        <p:sp>
          <p:nvSpPr>
            <p:cNvPr id="8" name="椭圆形标注 7"/>
            <p:cNvSpPr/>
            <p:nvPr/>
          </p:nvSpPr>
          <p:spPr>
            <a:xfrm flipH="1">
              <a:off x="966328" y="3623210"/>
              <a:ext cx="1771458" cy="1186877"/>
            </a:xfrm>
            <a:prstGeom prst="wedgeEllipseCallout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/>
                <a:t>行业</a:t>
              </a:r>
              <a:endParaRPr lang="en-US" altLang="zh-CN" sz="2400" b="1" dirty="0" smtClean="0"/>
            </a:p>
            <a:p>
              <a:pPr algn="ctr"/>
              <a:r>
                <a:rPr lang="zh-CN" altLang="en-US" sz="2400" b="1" dirty="0" smtClean="0"/>
                <a:t>信息</a:t>
              </a:r>
              <a:endParaRPr lang="zh-CN" altLang="en-US" sz="2400" b="1" dirty="0"/>
            </a:p>
          </p:txBody>
        </p:sp>
        <p:sp>
          <p:nvSpPr>
            <p:cNvPr id="9" name="椭圆形标注 8"/>
            <p:cNvSpPr/>
            <p:nvPr/>
          </p:nvSpPr>
          <p:spPr>
            <a:xfrm>
              <a:off x="2789738" y="3004624"/>
              <a:ext cx="1682200" cy="1127074"/>
            </a:xfrm>
            <a:prstGeom prst="wedgeEllipseCallout">
              <a:avLst>
                <a:gd name="adj1" fmla="val -1833"/>
                <a:gd name="adj2" fmla="val 68473"/>
              </a:avLst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/>
                <a:t>单位内部信息</a:t>
              </a:r>
              <a:endParaRPr lang="zh-CN" altLang="en-US" sz="2400" b="1" dirty="0"/>
            </a:p>
          </p:txBody>
        </p:sp>
        <p:sp>
          <p:nvSpPr>
            <p:cNvPr id="10" name="椭圆形标注 9"/>
            <p:cNvSpPr/>
            <p:nvPr/>
          </p:nvSpPr>
          <p:spPr>
            <a:xfrm>
              <a:off x="4471938" y="3706718"/>
              <a:ext cx="1823410" cy="1221685"/>
            </a:xfrm>
            <a:prstGeom prst="wedgeEllipseCallout">
              <a:avLst/>
            </a:prstGeom>
            <a:solidFill>
              <a:srgbClr val="044E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/>
                <a:t>职业</a:t>
              </a:r>
              <a:endParaRPr lang="en-US" altLang="zh-CN" sz="2400" b="1" dirty="0" smtClean="0"/>
            </a:p>
            <a:p>
              <a:pPr algn="ctr"/>
              <a:r>
                <a:rPr lang="zh-CN" altLang="en-US" sz="2400" b="1" dirty="0" smtClean="0"/>
                <a:t>信息</a:t>
              </a:r>
              <a:endParaRPr lang="zh-CN" altLang="en-US" sz="2400" b="1" dirty="0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927962" y="4985492"/>
              <a:ext cx="3239045" cy="1629425"/>
              <a:chOff x="1006546" y="4943547"/>
              <a:chExt cx="3239045" cy="1629425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1883576" y="5492604"/>
                <a:ext cx="1484985" cy="1080368"/>
              </a:xfrm>
              <a:custGeom>
                <a:avLst/>
                <a:gdLst>
                  <a:gd name="connsiteX0" fmla="*/ 656743 w 1484985"/>
                  <a:gd name="connsiteY0" fmla="*/ 0 h 1080368"/>
                  <a:gd name="connsiteX1" fmla="*/ 843253 w 1484985"/>
                  <a:gd name="connsiteY1" fmla="*/ 0 h 1080368"/>
                  <a:gd name="connsiteX2" fmla="*/ 889882 w 1484985"/>
                  <a:gd name="connsiteY2" fmla="*/ 46629 h 1080368"/>
                  <a:gd name="connsiteX3" fmla="*/ 889882 w 1484985"/>
                  <a:gd name="connsiteY3" fmla="*/ 782569 h 1080368"/>
                  <a:gd name="connsiteX4" fmla="*/ 890885 w 1484985"/>
                  <a:gd name="connsiteY4" fmla="*/ 782582 h 1080368"/>
                  <a:gd name="connsiteX5" fmla="*/ 1482911 w 1484985"/>
                  <a:gd name="connsiteY5" fmla="*/ 871568 h 1080368"/>
                  <a:gd name="connsiteX6" fmla="*/ 1479084 w 1484985"/>
                  <a:gd name="connsiteY6" fmla="*/ 876219 h 1080368"/>
                  <a:gd name="connsiteX7" fmla="*/ 1484985 w 1484985"/>
                  <a:gd name="connsiteY7" fmla="*/ 877835 h 1080368"/>
                  <a:gd name="connsiteX8" fmla="*/ 1484985 w 1484985"/>
                  <a:gd name="connsiteY8" fmla="*/ 1000788 h 1080368"/>
                  <a:gd name="connsiteX9" fmla="*/ 1470357 w 1484985"/>
                  <a:gd name="connsiteY9" fmla="*/ 1004792 h 1080368"/>
                  <a:gd name="connsiteX10" fmla="*/ 1467847 w 1484985"/>
                  <a:gd name="connsiteY10" fmla="*/ 1007842 h 1080368"/>
                  <a:gd name="connsiteX11" fmla="*/ 741456 w 1484985"/>
                  <a:gd name="connsiteY11" fmla="*/ 1080368 h 1080368"/>
                  <a:gd name="connsiteX12" fmla="*/ 15064 w 1484985"/>
                  <a:gd name="connsiteY12" fmla="*/ 1007842 h 1080368"/>
                  <a:gd name="connsiteX13" fmla="*/ 11952 w 1484985"/>
                  <a:gd name="connsiteY13" fmla="*/ 1004060 h 1080368"/>
                  <a:gd name="connsiteX14" fmla="*/ 0 w 1484985"/>
                  <a:gd name="connsiteY14" fmla="*/ 1000788 h 1080368"/>
                  <a:gd name="connsiteX15" fmla="*/ 0 w 1484985"/>
                  <a:gd name="connsiteY15" fmla="*/ 877835 h 1080368"/>
                  <a:gd name="connsiteX16" fmla="*/ 0 w 1484985"/>
                  <a:gd name="connsiteY16" fmla="*/ 877835 h 1080368"/>
                  <a:gd name="connsiteX17" fmla="*/ 4209 w 1484985"/>
                  <a:gd name="connsiteY17" fmla="*/ 876683 h 1080368"/>
                  <a:gd name="connsiteX18" fmla="*/ 0 w 1484985"/>
                  <a:gd name="connsiteY18" fmla="*/ 871568 h 1080368"/>
                  <a:gd name="connsiteX19" fmla="*/ 592027 w 1484985"/>
                  <a:gd name="connsiteY19" fmla="*/ 782582 h 1080368"/>
                  <a:gd name="connsiteX20" fmla="*/ 610114 w 1484985"/>
                  <a:gd name="connsiteY20" fmla="*/ 782358 h 1080368"/>
                  <a:gd name="connsiteX21" fmla="*/ 610114 w 1484985"/>
                  <a:gd name="connsiteY21" fmla="*/ 46629 h 1080368"/>
                  <a:gd name="connsiteX22" fmla="*/ 656743 w 1484985"/>
                  <a:gd name="connsiteY22" fmla="*/ 0 h 1080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84985" h="1080368">
                    <a:moveTo>
                      <a:pt x="656743" y="0"/>
                    </a:moveTo>
                    <a:lnTo>
                      <a:pt x="843253" y="0"/>
                    </a:lnTo>
                    <a:cubicBezTo>
                      <a:pt x="869005" y="0"/>
                      <a:pt x="889882" y="20877"/>
                      <a:pt x="889882" y="46629"/>
                    </a:cubicBezTo>
                    <a:lnTo>
                      <a:pt x="889882" y="782569"/>
                    </a:lnTo>
                    <a:lnTo>
                      <a:pt x="890885" y="782582"/>
                    </a:lnTo>
                    <a:cubicBezTo>
                      <a:pt x="1228753" y="791051"/>
                      <a:pt x="1482911" y="827673"/>
                      <a:pt x="1482911" y="871568"/>
                    </a:cubicBezTo>
                    <a:lnTo>
                      <a:pt x="1479084" y="876219"/>
                    </a:lnTo>
                    <a:lnTo>
                      <a:pt x="1484985" y="877835"/>
                    </a:lnTo>
                    <a:cubicBezTo>
                      <a:pt x="1484985" y="918819"/>
                      <a:pt x="1484985" y="959803"/>
                      <a:pt x="1484985" y="1000788"/>
                    </a:cubicBezTo>
                    <a:lnTo>
                      <a:pt x="1470357" y="1004792"/>
                    </a:lnTo>
                    <a:lnTo>
                      <a:pt x="1467847" y="1007842"/>
                    </a:lnTo>
                    <a:cubicBezTo>
                      <a:pt x="1398710" y="1049233"/>
                      <a:pt x="1099764" y="1080368"/>
                      <a:pt x="741456" y="1080368"/>
                    </a:cubicBezTo>
                    <a:cubicBezTo>
                      <a:pt x="383148" y="1080368"/>
                      <a:pt x="84202" y="1049233"/>
                      <a:pt x="15064" y="1007842"/>
                    </a:cubicBezTo>
                    <a:lnTo>
                      <a:pt x="11952" y="1004060"/>
                    </a:lnTo>
                    <a:lnTo>
                      <a:pt x="0" y="1000788"/>
                    </a:lnTo>
                    <a:lnTo>
                      <a:pt x="0" y="877835"/>
                    </a:lnTo>
                    <a:lnTo>
                      <a:pt x="0" y="877835"/>
                    </a:lnTo>
                    <a:lnTo>
                      <a:pt x="4209" y="876683"/>
                    </a:lnTo>
                    <a:lnTo>
                      <a:pt x="0" y="871568"/>
                    </a:lnTo>
                    <a:cubicBezTo>
                      <a:pt x="0" y="827673"/>
                      <a:pt x="254158" y="791051"/>
                      <a:pt x="592027" y="782582"/>
                    </a:cubicBezTo>
                    <a:lnTo>
                      <a:pt x="610114" y="782358"/>
                    </a:lnTo>
                    <a:lnTo>
                      <a:pt x="610114" y="46629"/>
                    </a:lnTo>
                    <a:cubicBezTo>
                      <a:pt x="610114" y="20877"/>
                      <a:pt x="630991" y="0"/>
                      <a:pt x="656743" y="0"/>
                    </a:cubicBezTo>
                    <a:close/>
                  </a:path>
                </a:pathLst>
              </a:custGeom>
              <a:solidFill>
                <a:srgbClr val="044E7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006546" y="4943547"/>
                <a:ext cx="3239045" cy="860583"/>
                <a:chOff x="1138925" y="5347642"/>
                <a:chExt cx="3239045" cy="86058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1138925" y="5567666"/>
                  <a:ext cx="3239045" cy="640559"/>
                </a:xfrm>
                <a:custGeom>
                  <a:avLst/>
                  <a:gdLst>
                    <a:gd name="connsiteX0" fmla="*/ 1619522 w 3239045"/>
                    <a:gd name="connsiteY0" fmla="*/ 0 h 640559"/>
                    <a:gd name="connsiteX1" fmla="*/ 1619523 w 3239045"/>
                    <a:gd name="connsiteY1" fmla="*/ 0 h 640559"/>
                    <a:gd name="connsiteX2" fmla="*/ 3239045 w 3239045"/>
                    <a:gd name="connsiteY2" fmla="*/ 58856 h 640559"/>
                    <a:gd name="connsiteX3" fmla="*/ 3239044 w 3239045"/>
                    <a:gd name="connsiteY3" fmla="*/ 411993 h 640559"/>
                    <a:gd name="connsiteX4" fmla="*/ 3207138 w 3239045"/>
                    <a:gd name="connsiteY4" fmla="*/ 423495 h 640559"/>
                    <a:gd name="connsiteX5" fmla="*/ 3201664 w 3239045"/>
                    <a:gd name="connsiteY5" fmla="*/ 432255 h 640559"/>
                    <a:gd name="connsiteX6" fmla="*/ 1617261 w 3239045"/>
                    <a:gd name="connsiteY6" fmla="*/ 640559 h 640559"/>
                    <a:gd name="connsiteX7" fmla="*/ 32858 w 3239045"/>
                    <a:gd name="connsiteY7" fmla="*/ 432255 h 640559"/>
                    <a:gd name="connsiteX8" fmla="*/ 26069 w 3239045"/>
                    <a:gd name="connsiteY8" fmla="*/ 421391 h 640559"/>
                    <a:gd name="connsiteX9" fmla="*/ 0 w 3239045"/>
                    <a:gd name="connsiteY9" fmla="*/ 411993 h 640559"/>
                    <a:gd name="connsiteX10" fmla="*/ 1 w 3239045"/>
                    <a:gd name="connsiteY10" fmla="*/ 58856 h 640559"/>
                    <a:gd name="connsiteX11" fmla="*/ 1 w 3239045"/>
                    <a:gd name="connsiteY11" fmla="*/ 58856 h 640559"/>
                    <a:gd name="connsiteX12" fmla="*/ 1 w 3239045"/>
                    <a:gd name="connsiteY12" fmla="*/ 58856 h 640559"/>
                    <a:gd name="connsiteX13" fmla="*/ 1 w 3239045"/>
                    <a:gd name="connsiteY13" fmla="*/ 58856 h 640559"/>
                    <a:gd name="connsiteX14" fmla="*/ 1 w 3239045"/>
                    <a:gd name="connsiteY14" fmla="*/ 58856 h 640559"/>
                    <a:gd name="connsiteX15" fmla="*/ 0 w 3239045"/>
                    <a:gd name="connsiteY15" fmla="*/ 58856 h 640559"/>
                    <a:gd name="connsiteX16" fmla="*/ 1619522 w 3239045"/>
                    <a:gd name="connsiteY16" fmla="*/ 0 h 640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39045" h="640559">
                      <a:moveTo>
                        <a:pt x="1619522" y="0"/>
                      </a:moveTo>
                      <a:lnTo>
                        <a:pt x="1619523" y="0"/>
                      </a:lnTo>
                      <a:cubicBezTo>
                        <a:pt x="2513960" y="0"/>
                        <a:pt x="3239045" y="26351"/>
                        <a:pt x="3239045" y="58856"/>
                      </a:cubicBezTo>
                      <a:cubicBezTo>
                        <a:pt x="3239045" y="176568"/>
                        <a:pt x="3239044" y="294281"/>
                        <a:pt x="3239044" y="411993"/>
                      </a:cubicBezTo>
                      <a:lnTo>
                        <a:pt x="3207138" y="423495"/>
                      </a:lnTo>
                      <a:lnTo>
                        <a:pt x="3201664" y="432255"/>
                      </a:lnTo>
                      <a:cubicBezTo>
                        <a:pt x="3050861" y="551134"/>
                        <a:pt x="2398801" y="640559"/>
                        <a:pt x="1617261" y="640559"/>
                      </a:cubicBezTo>
                      <a:cubicBezTo>
                        <a:pt x="835722" y="640559"/>
                        <a:pt x="183662" y="551134"/>
                        <a:pt x="32858" y="432255"/>
                      </a:cubicBezTo>
                      <a:lnTo>
                        <a:pt x="26069" y="421391"/>
                      </a:lnTo>
                      <a:lnTo>
                        <a:pt x="0" y="411993"/>
                      </a:lnTo>
                      <a:lnTo>
                        <a:pt x="1" y="58856"/>
                      </a:lnTo>
                      <a:lnTo>
                        <a:pt x="1" y="58856"/>
                      </a:lnTo>
                      <a:lnTo>
                        <a:pt x="1" y="58856"/>
                      </a:lnTo>
                      <a:lnTo>
                        <a:pt x="1" y="58856"/>
                      </a:lnTo>
                      <a:lnTo>
                        <a:pt x="1" y="58856"/>
                      </a:lnTo>
                      <a:lnTo>
                        <a:pt x="0" y="58856"/>
                      </a:lnTo>
                      <a:cubicBezTo>
                        <a:pt x="0" y="26351"/>
                        <a:pt x="725085" y="0"/>
                        <a:pt x="1619522" y="0"/>
                      </a:cubicBezTo>
                      <a:close/>
                    </a:path>
                  </a:pathLst>
                </a:custGeom>
                <a:solidFill>
                  <a:srgbClr val="044E7F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138926" y="5347642"/>
                  <a:ext cx="3234519" cy="521761"/>
                </a:xfrm>
                <a:prstGeom prst="ellipse">
                  <a:avLst/>
                </a:prstGeom>
                <a:solidFill>
                  <a:srgbClr val="044E7F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1636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1270</TotalTime>
  <Words>1873</Words>
  <Application>Microsoft Office PowerPoint</Application>
  <PresentationFormat>宽屏</PresentationFormat>
  <Paragraphs>324</Paragraphs>
  <Slides>36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Meiryo</vt:lpstr>
      <vt:lpstr>华康俪金黑W8(P)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5_Office 主题</vt:lpstr>
      <vt:lpstr>1_Office 主题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96</cp:revision>
  <dcterms:created xsi:type="dcterms:W3CDTF">2014-03-16T01:45:05Z</dcterms:created>
  <dcterms:modified xsi:type="dcterms:W3CDTF">2021-05-03T12:35:09Z</dcterms:modified>
</cp:coreProperties>
</file>