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61" r:id="rId4"/>
    <p:sldId id="260" r:id="rId5"/>
    <p:sldId id="257" r:id="rId6"/>
    <p:sldId id="262" r:id="rId7"/>
    <p:sldId id="263" r:id="rId8"/>
    <p:sldId id="267" r:id="rId9"/>
    <p:sldId id="268" r:id="rId10"/>
    <p:sldId id="259" r:id="rId11"/>
    <p:sldId id="266" r:id="rId12"/>
    <p:sldId id="264" r:id="rId13"/>
    <p:sldId id="265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6C56"/>
    <a:srgbClr val="9E4C4A"/>
    <a:srgbClr val="E6D1CB"/>
    <a:srgbClr val="DED9C3"/>
    <a:srgbClr val="EE4447"/>
    <a:srgbClr val="A86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C269-E3F6-4F19-940E-CC3412EDC9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DE97B-4935-4A2B-9495-E79BE112A3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98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DE97B-4935-4A2B-9495-E79BE112A38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010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96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39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86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89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52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82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44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61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13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83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87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73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33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60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4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1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49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9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3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33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56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76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6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B9F33-FB5C-4E3A-9DCF-8028DBF097DE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3B99-9D24-46F8-B5D1-5744E435F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78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2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eibo.com/84922658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57403" y="689317"/>
            <a:ext cx="5458265" cy="54582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1662117" y="1181686"/>
            <a:ext cx="0" cy="3742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438228" y="1181686"/>
            <a:ext cx="1055076" cy="3984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500"/>
              </a:lnSpc>
            </a:pPr>
            <a:r>
              <a:rPr lang="zh-CN" altLang="en-US" sz="80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中国人的</a:t>
            </a:r>
            <a:endParaRPr lang="zh-CN" altLang="en-US" sz="80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29933" y="2216126"/>
            <a:ext cx="1420836" cy="3442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0"/>
              </a:lnSpc>
            </a:pPr>
            <a:r>
              <a:rPr lang="zh-CN" altLang="en-US" sz="8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紧箍咒</a:t>
            </a:r>
            <a:endParaRPr lang="zh-CN" altLang="en-US" sz="8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003323" y="2133492"/>
            <a:ext cx="0" cy="37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976383" y="2133492"/>
            <a:ext cx="1046440" cy="3745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ZHONGGUOREN DE JINGUZHOU</a:t>
            </a:r>
            <a:endParaRPr lang="zh-CN" altLang="en-US" sz="2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-161778" y="-1641858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E8E3E0"/>
              </a:clrFrom>
              <a:clrTo>
                <a:srgbClr val="E8E3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3" t="16405" r="19138" b="80025"/>
          <a:stretch/>
        </p:blipFill>
        <p:spPr>
          <a:xfrm>
            <a:off x="8534271" y="1539464"/>
            <a:ext cx="1345475" cy="56589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7216727" y="5050302"/>
            <a:ext cx="61897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孙</a:t>
            </a:r>
            <a:endParaRPr lang="en-US" altLang="zh-CN" sz="2000" dirty="0" smtClean="0"/>
          </a:p>
          <a:p>
            <a:pPr algn="ctr"/>
            <a:r>
              <a:rPr lang="zh-CN" altLang="en-US" sz="2000" dirty="0" smtClean="0"/>
              <a:t>继</a:t>
            </a:r>
            <a:endParaRPr lang="en-US" altLang="zh-CN" sz="2000" dirty="0" smtClean="0"/>
          </a:p>
          <a:p>
            <a:pPr algn="ctr"/>
            <a:r>
              <a:rPr lang="zh-CN" altLang="en-US" sz="2000" dirty="0" smtClean="0"/>
              <a:t>斌</a:t>
            </a:r>
            <a:endParaRPr lang="en-US" altLang="zh-CN" sz="2000" dirty="0" smtClean="0"/>
          </a:p>
          <a:p>
            <a:pPr algn="ctr"/>
            <a:r>
              <a:rPr lang="zh-CN" altLang="en-US" sz="1400" dirty="0" smtClean="0"/>
              <a:t>著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18999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0">
        <p15:prstTrans prst="curtains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161778" y="-1641858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19006" y="337624"/>
            <a:ext cx="67524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紧箍咒对国人思维和意识的影响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28268" y="3348115"/>
            <a:ext cx="8492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任一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种文明的价值观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，从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七</a:t>
            </a:r>
            <a:r>
              <a:rPr lang="en-US" altLang="zh-CN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个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方面进行思考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，</a:t>
            </a:r>
            <a:endParaRPr lang="en-US" altLang="zh-CN" sz="24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每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一种价值观的形成，都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有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en-US" sz="36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五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个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过程。</a:t>
            </a:r>
            <a:endParaRPr lang="zh-CN" altLang="en-US" sz="2400" dirty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02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703386" y="464234"/>
            <a:ext cx="5120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紧箍咒对中华文明的影响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856807" y="-1627790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03386" y="2949858"/>
            <a:ext cx="8876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传统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中国文化对</a:t>
            </a:r>
            <a:r>
              <a:rPr lang="en-US" altLang="zh-CN" sz="28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“</a:t>
            </a:r>
            <a:r>
              <a:rPr lang="zh-CN" altLang="zh-CN" sz="32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真</a:t>
            </a:r>
            <a:r>
              <a:rPr lang="en-US" altLang="zh-CN" sz="28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”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没有做出很好的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阐释</a:t>
            </a:r>
            <a:endParaRPr lang="en-US" altLang="zh-CN" sz="24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所以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，中华文明对自然的探索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没有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持续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的精神</a:t>
            </a:r>
            <a:endParaRPr lang="en-US" altLang="zh-CN" sz="24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而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对谋略则贡献良多，</a:t>
            </a:r>
            <a:r>
              <a:rPr lang="zh-CN" altLang="zh-CN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毛泽东</a:t>
            </a:r>
            <a:r>
              <a:rPr lang="en-US" altLang="zh-CN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就是</a:t>
            </a:r>
            <a:r>
              <a:rPr lang="zh-CN" altLang="zh-CN" sz="2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这个传统文化的</a:t>
            </a:r>
            <a:r>
              <a:rPr lang="zh-CN" altLang="zh-CN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代表</a:t>
            </a:r>
            <a:endParaRPr lang="zh-CN" altLang="en-US" sz="2400" dirty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24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3000">
        <p:pull dir="r"/>
      </p:transition>
    </mc:Choice>
    <mc:Fallback xmlns="">
      <p:transition spd="slow" advClick="0" advTm="3000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4C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8461" y="4402688"/>
            <a:ext cx="4395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7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06750" y="4527270"/>
            <a:ext cx="5778500" cy="13056"/>
            <a:chOff x="5092700" y="3061594"/>
            <a:chExt cx="5778500" cy="1305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092700" y="3074650"/>
              <a:ext cx="5778500" cy="0"/>
            </a:xfrm>
            <a:prstGeom prst="line">
              <a:avLst/>
            </a:prstGeom>
            <a:ln w="12700">
              <a:solidFill>
                <a:srgbClr val="DED9C3">
                  <a:alpha val="9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5092700" y="3061594"/>
              <a:ext cx="5778500" cy="0"/>
            </a:xfrm>
            <a:prstGeom prst="line">
              <a:avLst/>
            </a:prstGeom>
            <a:ln w="12700">
              <a:solidFill>
                <a:srgbClr val="DED9C3">
                  <a:alpha val="9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3206750" y="5409585"/>
            <a:ext cx="5778500" cy="13056"/>
            <a:chOff x="5092700" y="3061594"/>
            <a:chExt cx="5778500" cy="1305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092700" y="3074650"/>
              <a:ext cx="5778500" cy="0"/>
            </a:xfrm>
            <a:prstGeom prst="line">
              <a:avLst/>
            </a:prstGeom>
            <a:ln w="12700">
              <a:solidFill>
                <a:srgbClr val="DED9C3">
                  <a:alpha val="9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5092700" y="3061594"/>
              <a:ext cx="5778500" cy="0"/>
            </a:xfrm>
            <a:prstGeom prst="line">
              <a:avLst/>
            </a:prstGeom>
            <a:ln w="12700">
              <a:solidFill>
                <a:srgbClr val="DED9C3">
                  <a:alpha val="9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>
            <a:hlinkClick r:id="rId2"/>
          </p:cNvPr>
          <p:cNvSpPr txBox="1"/>
          <p:nvPr/>
        </p:nvSpPr>
        <p:spPr>
          <a:xfrm>
            <a:off x="4740558" y="5509940"/>
            <a:ext cx="2710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DESIGN BY:@</a:t>
            </a:r>
            <a:r>
              <a:rPr lang="zh-CN" altLang="en-US" sz="2000" dirty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诺虫</a:t>
            </a:r>
            <a:r>
              <a:rPr lang="zh-CN" altLang="en-US" sz="20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虫</a:t>
            </a:r>
            <a:endParaRPr lang="zh-CN" altLang="en-US" sz="2000" dirty="0">
              <a:solidFill>
                <a:schemeClr val="bg2">
                  <a:lumMod val="9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32" y="562019"/>
            <a:ext cx="3614162" cy="367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85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 advClick="0" advTm="2000">
        <p15:prstTrans prst="drap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0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46512" y="3365939"/>
            <a:ext cx="18145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Ebrima" panose="02000000000000000000" pitchFamily="2" charset="0"/>
              </a:rPr>
              <a:t>   孙继斌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  <a:cs typeface="Ebrima" panose="02000000000000000000" pitchFamily="2" charset="0"/>
            </a:endParaRPr>
          </a:p>
          <a:p>
            <a:pPr algn="ctr"/>
            <a:r>
              <a:rPr lang="en-US" altLang="zh-CN" sz="1600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Permanent Marker" panose="02000000000000000000" pitchFamily="2" charset="0"/>
                <a:cs typeface="Ebrima" panose="02000000000000000000" pitchFamily="2" charset="0"/>
              </a:rPr>
              <a:t>《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Permanent Marker" panose="02000000000000000000" pitchFamily="2" charset="0"/>
                <a:cs typeface="Ebrima" panose="02000000000000000000" pitchFamily="2" charset="0"/>
              </a:rPr>
              <a:t>余秋雨研究中心</a:t>
            </a:r>
            <a:r>
              <a:rPr lang="en-US" altLang="zh-CN" sz="1600" dirty="0" smtClean="0">
                <a:solidFill>
                  <a:schemeClr val="bg2">
                    <a:lumMod val="25000"/>
                  </a:schemeClr>
                </a:solidFill>
                <a:latin typeface="Ebrima" panose="02000000000000000000" pitchFamily="2" charset="0"/>
                <a:ea typeface="Permanent Marker" panose="02000000000000000000" pitchFamily="2" charset="0"/>
                <a:cs typeface="Ebrima" panose="02000000000000000000" pitchFamily="2" charset="0"/>
              </a:rPr>
              <a:t>》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Ebrima" panose="02000000000000000000" pitchFamily="2" charset="0"/>
              <a:ea typeface="Permanent Marker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6927" y="4140158"/>
            <a:ext cx="492443" cy="23762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思想史研究者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20599" y="4150743"/>
            <a:ext cx="492443" cy="1854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民间文化学者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64626" y="4095697"/>
            <a:ext cx="383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管理培训专家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664626" y="4195845"/>
            <a:ext cx="0" cy="1823104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196058" y="4217141"/>
            <a:ext cx="1" cy="1823104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40900" y="4306110"/>
            <a:ext cx="615553" cy="17433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已出版著作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 algn="r"/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ea typeface="方正小标宋简体" panose="03000509000000000000" pitchFamily="65" charset="-122"/>
              </a:rPr>
              <a:t>知道力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923" y="1152747"/>
            <a:ext cx="2034154" cy="2034156"/>
          </a:xfrm>
          <a:prstGeom prst="rect">
            <a:avLst/>
          </a:prstGeom>
          <a:ln w="38100" cap="sq">
            <a:solidFill>
              <a:schemeClr val="bg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8" name="直接连接符 17"/>
          <p:cNvCxnSpPr/>
          <p:nvPr/>
        </p:nvCxnSpPr>
        <p:spPr>
          <a:xfrm>
            <a:off x="6134015" y="4184116"/>
            <a:ext cx="0" cy="1555503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598252" y="4170048"/>
            <a:ext cx="0" cy="1569571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4"/>
          <p:cNvSpPr txBox="1"/>
          <p:nvPr/>
        </p:nvSpPr>
        <p:spPr>
          <a:xfrm>
            <a:off x="5193460" y="4109765"/>
            <a:ext cx="383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管理咨询顾问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3883" y="1562470"/>
            <a:ext cx="362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E6C56"/>
                </a:solidFill>
              </a:rPr>
              <a:t>https://www.ypppt.com/</a:t>
            </a:r>
            <a:endParaRPr lang="zh-CN" altLang="en-US" dirty="0">
              <a:solidFill>
                <a:srgbClr val="AE6C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02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split orient="vert"/>
      </p:transition>
    </mc:Choice>
    <mc:Fallback xmlns="">
      <p:transition spd="slow" advClick="0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1733" y="461040"/>
            <a:ext cx="4165264" cy="3653907"/>
            <a:chOff x="602244" y="346297"/>
            <a:chExt cx="4165264" cy="3653907"/>
          </a:xfrm>
        </p:grpSpPr>
        <p:sp>
          <p:nvSpPr>
            <p:cNvPr id="3" name="椭圆 2"/>
            <p:cNvSpPr/>
            <p:nvPr/>
          </p:nvSpPr>
          <p:spPr>
            <a:xfrm>
              <a:off x="602244" y="735330"/>
              <a:ext cx="3215640" cy="3215640"/>
            </a:xfrm>
            <a:prstGeom prst="ellipse">
              <a:avLst/>
            </a:prstGeom>
            <a:solidFill>
              <a:srgbClr val="9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3708592" y="2941288"/>
              <a:ext cx="1058916" cy="1058916"/>
            </a:xfrm>
            <a:prstGeom prst="ellipse">
              <a:avLst/>
            </a:prstGeom>
            <a:solidFill>
              <a:srgbClr val="9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142586" y="346297"/>
              <a:ext cx="3322733" cy="33227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 rot="15078616">
              <a:off x="615715" y="2288406"/>
              <a:ext cx="1534492" cy="67963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 O N T E N T</a:t>
              </a:r>
              <a:endPara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777889" y="3222037"/>
              <a:ext cx="9603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320036" y="1222483"/>
            <a:ext cx="338622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中国人的</a:t>
            </a:r>
            <a:r>
              <a:rPr lang="zh-CN" altLang="en-US" sz="72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紧箍咒</a:t>
            </a:r>
            <a:endParaRPr lang="zh-CN" altLang="en-US" sz="66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E8E3E0"/>
              </a:clrFrom>
              <a:clrTo>
                <a:srgbClr val="E8E3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3" t="16405" r="19138" b="80025"/>
          <a:stretch/>
        </p:blipFill>
        <p:spPr>
          <a:xfrm>
            <a:off x="2730743" y="969266"/>
            <a:ext cx="828196" cy="34833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891927" y="3752472"/>
            <a:ext cx="554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en-US" altLang="zh-CN" sz="2400" b="1" dirty="0" smtClean="0">
                <a:solidFill>
                  <a:srgbClr val="9E4C4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 smtClean="0">
                <a:solidFill>
                  <a:srgbClr val="5FF3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中国人的紧箍咒的相关内容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91927" y="4451817"/>
            <a:ext cx="554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en-US" altLang="zh-CN" sz="2400" b="1" dirty="0">
                <a:solidFill>
                  <a:srgbClr val="9E4C4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2 </a:t>
            </a:r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中国人的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紧箍咒对国人思维的影响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91927" y="5151162"/>
            <a:ext cx="554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en-US" altLang="zh-CN" sz="2400" b="1" dirty="0">
                <a:solidFill>
                  <a:srgbClr val="9E4C4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en-US" altLang="zh-CN" sz="2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中国人的紧箍咒对中华文明的影响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70997" y="4326449"/>
            <a:ext cx="5778500" cy="13056"/>
            <a:chOff x="5092700" y="3061594"/>
            <a:chExt cx="5778500" cy="1305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092700" y="3074650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5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92700" y="3061594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1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5570997" y="5025794"/>
            <a:ext cx="5778500" cy="13056"/>
            <a:chOff x="5092700" y="3061594"/>
            <a:chExt cx="5778500" cy="1305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092700" y="3074650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5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092700" y="3061594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1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5570997" y="5725139"/>
            <a:ext cx="5778500" cy="13056"/>
            <a:chOff x="5092700" y="3061594"/>
            <a:chExt cx="5778500" cy="1305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92700" y="3074650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5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092700" y="3061594"/>
              <a:ext cx="5778500" cy="0"/>
            </a:xfrm>
            <a:prstGeom prst="line">
              <a:avLst/>
            </a:prstGeom>
            <a:ln w="12700">
              <a:solidFill>
                <a:schemeClr val="bg2">
                  <a:lumMod val="10000"/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532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703386" y="464234"/>
            <a:ext cx="51206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什么是紧箍咒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856807" y="-1627790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95344" y="2977993"/>
            <a:ext cx="88767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如果只看</a:t>
            </a:r>
            <a:r>
              <a:rPr lang="en-US" altLang="zh-CN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《</a:t>
            </a:r>
            <a:r>
              <a:rPr lang="zh-CN" altLang="en-US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西游记</a:t>
            </a:r>
            <a:r>
              <a:rPr lang="en-US" altLang="zh-CN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》</a:t>
            </a: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，我们完全可以把紧箍咒当作一个 </a:t>
            </a:r>
            <a:r>
              <a:rPr lang="zh-CN" altLang="en-US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贬义词</a:t>
            </a:r>
            <a:endParaRPr lang="en-US" altLang="zh-CN" sz="28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一个使 </a:t>
            </a:r>
            <a:r>
              <a:rPr lang="zh-CN" altLang="en-US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美猴王 </a:t>
            </a: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失去了反抗精神的标志</a:t>
            </a:r>
            <a:endParaRPr lang="en-US" altLang="zh-CN" sz="20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但是从文化高度来看，紧箍咒却并不是那么一个浅显的 </a:t>
            </a:r>
            <a:r>
              <a:rPr lang="zh-CN" altLang="en-US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童话故事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962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pull dir="r"/>
      </p:transition>
    </mc:Choice>
    <mc:Fallback xmlns="">
      <p:transition spd="slow" advClick="0" advTm="3000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703386" y="464234"/>
            <a:ext cx="51206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什么是紧箍咒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856807" y="-1627790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03386" y="2612234"/>
            <a:ext cx="8876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为何 </a:t>
            </a:r>
            <a:r>
              <a:rPr lang="zh-CN" altLang="en-US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众多问题 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在中华文明的框架内数千年无法解决</a:t>
            </a:r>
            <a:endParaRPr lang="en-US" altLang="zh-CN" sz="24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问题的解决 </a:t>
            </a:r>
            <a:r>
              <a:rPr lang="zh-CN" altLang="en-US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最终 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是要落在文明的紧箍咒身上</a:t>
            </a:r>
            <a:endParaRPr lang="en-US" altLang="zh-CN" sz="24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这秘密就藏在中华文明的 </a:t>
            </a:r>
            <a:r>
              <a:rPr lang="zh-CN" altLang="en-US" sz="32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七大紧箍咒 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之中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274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pull dir="r"/>
      </p:transition>
    </mc:Choice>
    <mc:Fallback xmlns="">
      <p:transition spd="slow" advClick="0" advTm="3000"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五边形 12"/>
          <p:cNvSpPr/>
          <p:nvPr/>
        </p:nvSpPr>
        <p:spPr>
          <a:xfrm>
            <a:off x="1855763" y="2996952"/>
            <a:ext cx="5485967" cy="533656"/>
          </a:xfrm>
          <a:prstGeom prst="homePlate">
            <a:avLst>
              <a:gd name="adj" fmla="val 318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" name="燕尾形 16"/>
          <p:cNvSpPr/>
          <p:nvPr/>
        </p:nvSpPr>
        <p:spPr>
          <a:xfrm>
            <a:off x="7317999" y="3002339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7854781" y="2997380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8335978" y="2996952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 rot="16200000">
            <a:off x="1737753" y="4021415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20" name="肘形连接符 19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23" name="燕尾形 22"/>
          <p:cNvSpPr/>
          <p:nvPr/>
        </p:nvSpPr>
        <p:spPr>
          <a:xfrm>
            <a:off x="8849028" y="3014059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9343607" y="3009100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9838872" y="3008672"/>
            <a:ext cx="540058" cy="532800"/>
          </a:xfrm>
          <a:prstGeom prst="chevron">
            <a:avLst>
              <a:gd name="adj" fmla="val 342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 rot="16200000">
            <a:off x="8456292" y="4042250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27" name="肘形连接符 26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16200000" flipH="1" flipV="1">
            <a:off x="2930906" y="2364883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30" name="肘形连接符 29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16200000">
            <a:off x="3816313" y="4016363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33" name="肘形连接符 32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 rot="16200000">
            <a:off x="6139885" y="4044469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36" name="肘形连接符 35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58024" y="4724000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“坐井观天”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世界观</a:t>
            </a: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699486" y="1173026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起源</a:t>
            </a:r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观</a:t>
            </a: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“因循守旧”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10071" y="4722703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“天人合一”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人生观</a:t>
            </a:r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 rot="16200000" flipH="1" flipV="1">
            <a:off x="5233905" y="2352294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54" name="肘形连接符 53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4980381" y="1173025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秩序观的</a:t>
            </a: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“天无二日”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842811" y="4725447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“普天之下”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自由观</a:t>
            </a:r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 rot="16200000" flipH="1" flipV="1">
            <a:off x="7567521" y="2352294"/>
            <a:ext cx="1141708" cy="158382"/>
            <a:chOff x="2670175" y="2889250"/>
            <a:chExt cx="1865313" cy="258763"/>
          </a:xfrm>
          <a:solidFill>
            <a:schemeClr val="bg1"/>
          </a:solidFill>
        </p:grpSpPr>
        <p:cxnSp>
          <p:nvCxnSpPr>
            <p:cNvPr id="63" name="肘形连接符 62"/>
            <p:cNvCxnSpPr/>
            <p:nvPr/>
          </p:nvCxnSpPr>
          <p:spPr>
            <a:xfrm>
              <a:off x="2771775" y="2940050"/>
              <a:ext cx="1763713" cy="207963"/>
            </a:xfrm>
            <a:prstGeom prst="bentConnector3">
              <a:avLst>
                <a:gd name="adj1" fmla="val 50000"/>
              </a:avLst>
            </a:prstGeom>
            <a:grpFill/>
            <a:ln w="25400">
              <a:solidFill>
                <a:srgbClr val="E6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2670175" y="2889250"/>
              <a:ext cx="101600" cy="100013"/>
            </a:xfrm>
            <a:prstGeom prst="ellipse">
              <a:avLst/>
            </a:prstGeom>
            <a:grpFill/>
            <a:ln w="25400">
              <a:solidFill>
                <a:srgbClr val="E6D1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7313997" y="1173025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信仰</a:t>
            </a:r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观的</a:t>
            </a: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“天生圣人”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128610" y="4711379"/>
            <a:ext cx="169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“德配天地”</a:t>
            </a:r>
            <a:endParaRPr lang="en-US" altLang="zh-CN" b="1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道德观的咒语</a:t>
            </a:r>
            <a:endParaRPr lang="en-US" altLang="zh-CN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0" y="5438980"/>
            <a:ext cx="12192000" cy="1419019"/>
          </a:xfrm>
          <a:prstGeom prst="triangle">
            <a:avLst>
              <a:gd name="adj" fmla="val 18361"/>
            </a:avLst>
          </a:prstGeom>
          <a:solidFill>
            <a:srgbClr val="9E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4" idx="0"/>
            <a:endCxn id="4" idx="3"/>
          </p:cNvCxnSpPr>
          <p:nvPr/>
        </p:nvCxnSpPr>
        <p:spPr>
          <a:xfrm>
            <a:off x="2238573" y="5438980"/>
            <a:ext cx="0" cy="141901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1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4C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238573" y="0"/>
            <a:ext cx="0" cy="685799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533376" y="1842868"/>
            <a:ext cx="1561516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420834" y="1219069"/>
            <a:ext cx="1083212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天逆天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094891" y="1744397"/>
            <a:ext cx="211015" cy="211015"/>
          </a:xfrm>
          <a:prstGeom prst="ellips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277770" y="1587862"/>
            <a:ext cx="158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人生观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endCxn id="14" idx="3"/>
          </p:cNvCxnSpPr>
          <p:nvPr/>
        </p:nvCxnSpPr>
        <p:spPr>
          <a:xfrm>
            <a:off x="4499313" y="1840524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851539" y="1427876"/>
            <a:ext cx="0" cy="85812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848663" y="1430215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846317" y="2243802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192042" y="1187147"/>
            <a:ext cx="357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是主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顺天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89701" y="1986656"/>
            <a:ext cx="4165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西方人：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是主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逆天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238573" y="4963554"/>
            <a:ext cx="117753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3416104" y="4865083"/>
            <a:ext cx="211015" cy="211015"/>
          </a:xfrm>
          <a:prstGeom prst="ellips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3598983" y="4722618"/>
            <a:ext cx="158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764254" y="4947144"/>
            <a:ext cx="84556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146502" y="4220721"/>
            <a:ext cx="0" cy="149545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5639866" y="4040553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 实现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37521" y="4783801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人生历程 追求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49245" y="5512980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理想社会 人人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7462902" y="4972933"/>
            <a:ext cx="84556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7910656" y="4218374"/>
            <a:ext cx="0" cy="149545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8363353" y="4660690"/>
            <a:ext cx="2039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天人合一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7474622" y="4225002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7486342" y="5685695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5146502" y="5713833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5146502" y="4225002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58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4C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238573" y="0"/>
            <a:ext cx="0" cy="6175717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56603" y="2065605"/>
            <a:ext cx="2909667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3852203" y="1967134"/>
            <a:ext cx="211015" cy="211015"/>
          </a:xfrm>
          <a:prstGeom prst="ellips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5871" y="1441806"/>
            <a:ext cx="151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中华文化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大价值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91350" y="1803996"/>
            <a:ext cx="158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取向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977616" y="2079674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329842" y="1667026"/>
            <a:ext cx="0" cy="85812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326966" y="1669365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324620" y="2482952"/>
            <a:ext cx="366294" cy="894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698479" y="1440358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重视适应，轻视改变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53933" y="2310208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重视和谐稳定，轻视矛盾斗争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38573" y="4693916"/>
            <a:ext cx="2075525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300031" y="4595445"/>
            <a:ext cx="211015" cy="211015"/>
          </a:xfrm>
          <a:prstGeom prst="ellips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549991" y="4223898"/>
            <a:ext cx="1825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天的价值人的价值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185092" y="4707992"/>
            <a:ext cx="84556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567340" y="3981569"/>
            <a:ext cx="0" cy="149545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6567340" y="5474681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6567340" y="3985850"/>
            <a:ext cx="43603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7145108" y="3815469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天是不变的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132192" y="4561098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我们所能改变的只有我们自己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03374" y="5274626"/>
            <a:ext cx="3572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“人”要向“天”回归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43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-161778" y="-1641858"/>
            <a:ext cx="2504049" cy="1261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0"/>
              </a:lnSpc>
            </a:pPr>
            <a:r>
              <a:rPr lang="zh-CN" altLang="en-US" sz="34400" dirty="0" smtClean="0">
                <a:solidFill>
                  <a:srgbClr val="A8655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紧箍咒</a:t>
            </a:r>
            <a:endParaRPr lang="zh-CN" altLang="en-US" sz="34400" dirty="0">
              <a:solidFill>
                <a:srgbClr val="A8655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19006" y="337624"/>
            <a:ext cx="67524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紧箍咒对国人思维和意识的影响</a:t>
            </a:r>
            <a:endParaRPr lang="zh-CN" altLang="en-US" sz="60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99802" y="3280001"/>
            <a:ext cx="849219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 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传统</a:t>
            </a:r>
            <a:r>
              <a:rPr lang="zh-CN" altLang="zh-CN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中国文化的特点和带来的结果，可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从</a:t>
            </a: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两</a:t>
            </a:r>
            <a:r>
              <a:rPr lang="zh-CN" altLang="zh-CN" sz="28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个</a:t>
            </a:r>
            <a:r>
              <a:rPr lang="zh-CN" altLang="zh-CN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方面</a:t>
            </a:r>
            <a:r>
              <a:rPr lang="en-US" altLang="zh-CN" sz="28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来</a:t>
            </a:r>
            <a:r>
              <a:rPr lang="zh-CN" altLang="zh-CN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进行概括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：</a:t>
            </a:r>
            <a:endParaRPr lang="en-US" altLang="zh-CN" sz="2000" dirty="0" smtClean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“</a:t>
            </a:r>
            <a:r>
              <a:rPr lang="zh-CN" altLang="zh-CN" sz="44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德</a:t>
            </a: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”</a:t>
            </a: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指的是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崇</a:t>
            </a:r>
            <a:r>
              <a:rPr lang="zh-CN" altLang="zh-CN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德文化必然会丢很多重要的东西，如才能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、创新意识</a:t>
            </a: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“</a:t>
            </a:r>
            <a:r>
              <a:rPr lang="zh-CN" altLang="zh-CN" sz="44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和</a:t>
            </a:r>
            <a:r>
              <a:rPr lang="en-US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”</a:t>
            </a:r>
            <a:r>
              <a:rPr lang="zh-CN" altLang="en-US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指的是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文化</a:t>
            </a:r>
            <a:r>
              <a:rPr lang="zh-CN" altLang="zh-CN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必然带来的瞒和骗，从而缺失批判</a:t>
            </a:r>
            <a:r>
              <a:rPr lang="zh-CN" altLang="zh-CN" sz="2000" dirty="0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精神</a:t>
            </a:r>
            <a:endParaRPr lang="zh-CN" altLang="en-US" sz="2000" dirty="0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35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000">
        <p:pull/>
      </p:transition>
    </mc:Choice>
    <mc:Fallback xmlns="">
      <p:transition spd="slow" advClick="0" advTm="2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</TotalTime>
  <Words>510</Words>
  <Application>Microsoft Office PowerPoint</Application>
  <PresentationFormat>宽屏</PresentationFormat>
  <Paragraphs>91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Meiryo</vt:lpstr>
      <vt:lpstr>Permanent Marker</vt:lpstr>
      <vt:lpstr>方正粗倩简体</vt:lpstr>
      <vt:lpstr>方正粗宋简体</vt:lpstr>
      <vt:lpstr>方正静蕾简体</vt:lpstr>
      <vt:lpstr>方正小标宋简体</vt:lpstr>
      <vt:lpstr>华文行楷</vt:lpstr>
      <vt:lpstr>华文宋体</vt:lpstr>
      <vt:lpstr>宋体</vt:lpstr>
      <vt:lpstr>微软雅黑</vt:lpstr>
      <vt:lpstr>微软雅黑 Light</vt:lpstr>
      <vt:lpstr>文鼎习字体</vt:lpstr>
      <vt:lpstr>Arial</vt:lpstr>
      <vt:lpstr>Calibri</vt:lpstr>
      <vt:lpstr>Calibri Light</vt:lpstr>
      <vt:lpstr>Ebrima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</cp:revision>
  <dcterms:created xsi:type="dcterms:W3CDTF">2014-03-19T15:02:37Z</dcterms:created>
  <dcterms:modified xsi:type="dcterms:W3CDTF">2021-05-10T02:40:27Z</dcterms:modified>
</cp:coreProperties>
</file>