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3" r:id="rId2"/>
    <p:sldMasterId id="2147483677" r:id="rId3"/>
  </p:sldMasterIdLst>
  <p:notesMasterIdLst>
    <p:notesMasterId r:id="rId29"/>
  </p:notesMasterIdLst>
  <p:sldIdLst>
    <p:sldId id="266" r:id="rId4"/>
    <p:sldId id="284" r:id="rId5"/>
    <p:sldId id="317" r:id="rId6"/>
    <p:sldId id="291" r:id="rId7"/>
    <p:sldId id="318" r:id="rId8"/>
    <p:sldId id="319" r:id="rId9"/>
    <p:sldId id="320" r:id="rId10"/>
    <p:sldId id="267" r:id="rId11"/>
    <p:sldId id="256" r:id="rId12"/>
    <p:sldId id="273" r:id="rId13"/>
    <p:sldId id="259" r:id="rId14"/>
    <p:sldId id="260" r:id="rId15"/>
    <p:sldId id="261" r:id="rId16"/>
    <p:sldId id="321" r:id="rId17"/>
    <p:sldId id="322" r:id="rId18"/>
    <p:sldId id="323" r:id="rId19"/>
    <p:sldId id="324" r:id="rId20"/>
    <p:sldId id="325" r:id="rId21"/>
    <p:sldId id="326" r:id="rId22"/>
    <p:sldId id="258" r:id="rId23"/>
    <p:sldId id="327" r:id="rId24"/>
    <p:sldId id="328" r:id="rId25"/>
    <p:sldId id="329" r:id="rId26"/>
    <p:sldId id="330" r:id="rId27"/>
    <p:sldId id="331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CEF0"/>
    <a:srgbClr val="D84A30"/>
    <a:srgbClr val="D2413C"/>
    <a:srgbClr val="A561BA"/>
    <a:srgbClr val="00FFCC"/>
    <a:srgbClr val="0000CC"/>
    <a:srgbClr val="9900FF"/>
    <a:srgbClr val="D60093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50" y="114"/>
      </p:cViewPr>
      <p:guideLst>
        <p:guide orient="horz" pos="2160"/>
        <p:guide pos="37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4D4B6-2207-4CC2-B79F-9B20D4590EE8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818FF-5873-4246-930F-EC2CF84CF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733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816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421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0633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309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785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6871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377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56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55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5231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63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521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0887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301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567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3116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7231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5291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324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915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385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52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696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744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18FF-5873-4246-930F-EC2CF84CFB2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09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B8DA20-252C-434D-881A-22D14F1EA3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-2"/>
            <a:ext cx="12191998" cy="685800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329718-3177-4F27-ACFB-F6D112639AFC}"/>
              </a:ext>
            </a:extLst>
          </p:cNvPr>
          <p:cNvSpPr/>
          <p:nvPr userDrawn="1"/>
        </p:nvSpPr>
        <p:spPr>
          <a:xfrm>
            <a:off x="527151" y="1199554"/>
            <a:ext cx="11137696" cy="5139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DB1482-01B1-4196-B810-96625AD7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4429"/>
          </a:xfrm>
        </p:spPr>
        <p:txBody>
          <a:bodyPr>
            <a:noAutofit/>
          </a:bodyPr>
          <a:lstStyle>
            <a:lvl1pPr algn="ctr">
              <a:defRPr lang="zh-CN" altLang="en-US" sz="4400" kern="1200" dirty="0">
                <a:blipFill dpi="0" rotWithShape="1">
                  <a:blip r:embed="rId3"/>
                  <a:srcRect/>
                  <a:tile tx="2794000" ty="1270000" sx="100000" sy="100000" flip="none" algn="tl"/>
                </a:blipFill>
                <a:latin typeface="汉仪昌黎宋刻本(原版)W" panose="00020600040101010101" pitchFamily="18" charset="-122"/>
                <a:ea typeface="汉仪昌黎宋刻本(原版)W" panose="00020600040101010101" pitchFamily="18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F1323C-EB34-4544-9952-353657B4CF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399" y="1"/>
            <a:ext cx="2486815" cy="40410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FD7595-0D9C-4BD4-AED4-FC71F456E37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150" y="1777274"/>
            <a:ext cx="10249369" cy="455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9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1CB20F-1285-4396-A584-FDAC8C972C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23B1A4-0C68-4B9F-BAD5-A293A1E37E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94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2C3A2A-808C-4AC7-A5C8-11C4A84F4D95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8A150-5192-4052-AADA-06949524E8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29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3A1432-9AD7-48FA-BBDD-B26E152B39CC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421B-5A69-415A-9548-C7940BE300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9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2021/5/18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95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2021/5/18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20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81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00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211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017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9ABDEB-D15B-42E1-B493-05B959767D9B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FEAED-0A1A-499B-9F68-361AF3792E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76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34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07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07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62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17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191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5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0B17AB-85A5-4047-9C69-CC2961EDB99F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D5B1C-11A6-44E2-BFC9-1817EFE4F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39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A65F22-CEDC-46BC-90BE-B4997C77C5EA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152D4-98D5-41C5-8270-7C180363C4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66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8C39D1-68B3-4E3F-8793-EFD96F5B7C7D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4C653-77B6-4429-948D-06CB8ECCFF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90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8C39D1-68B3-4E3F-8793-EFD96F5B7C7D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4C653-77B6-4429-948D-06CB8ECCFF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911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6ECF8-82ED-49A3-A9D0-73D16D0BDE73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A7010-58AC-4F2C-89B6-A2A107CC3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57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3F24B-C663-440D-83D6-48D6164AF4CD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0C4507-4D7A-464F-B4AB-992A9C33CE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50543C-87C9-4945-9CA0-B936009F7AA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ECF1D9-565A-422B-8F2A-4EAE47C1EE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23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3A1432-9AD7-48FA-BBDD-B26E152B39CC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75421B-5A69-415A-9548-C7940BE300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59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21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89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D4F2366-5407-4E5A-A74A-3FE57E049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0" y="0"/>
            <a:ext cx="12283440" cy="6858000"/>
          </a:xfrm>
          <a:prstGeom prst="rect">
            <a:avLst/>
          </a:prstGeom>
        </p:spPr>
      </p:pic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972100" y="1184756"/>
            <a:ext cx="2520280" cy="2018928"/>
          </a:xfrm>
          <a:noFill/>
        </p:spPr>
        <p:txBody>
          <a:bodyPr>
            <a:noAutofit/>
          </a:bodyPr>
          <a:lstStyle/>
          <a:p>
            <a:pPr algn="ctr"/>
            <a:r>
              <a:rPr lang="zh-CN" altLang="en-US" sz="6600" dirty="0">
                <a:blipFill dpi="0" rotWithShape="1">
                  <a:blip r:embed="rId5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西安</a:t>
            </a:r>
            <a:r>
              <a:rPr lang="en-US" altLang="zh-CN" sz="6600" dirty="0">
                <a:blipFill dpi="0" rotWithShape="1">
                  <a:blip r:embed="rId5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6600" dirty="0">
                <a:blipFill dpi="0" rotWithShape="1">
                  <a:blip r:embed="rId5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6600" dirty="0">
                <a:blipFill dpi="0" rotWithShape="1">
                  <a:blip r:embed="rId5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旅游</a:t>
            </a:r>
          </a:p>
        </p:txBody>
      </p:sp>
      <p:sp>
        <p:nvSpPr>
          <p:cNvPr id="15" name="图文框 1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192E9DF-2BE7-4890-BEA1-EAC516D73D57}"/>
              </a:ext>
            </a:extLst>
          </p:cNvPr>
          <p:cNvSpPr/>
          <p:nvPr/>
        </p:nvSpPr>
        <p:spPr>
          <a:xfrm>
            <a:off x="1176792" y="1184756"/>
            <a:ext cx="2110896" cy="2018928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9D9D0ED5-7807-45AB-AACC-0A046E979929}"/>
              </a:ext>
            </a:extLst>
          </p:cNvPr>
          <p:cNvSpPr txBox="1">
            <a:spLocks/>
          </p:cNvSpPr>
          <p:nvPr/>
        </p:nvSpPr>
        <p:spPr>
          <a:xfrm>
            <a:off x="4184082" y="864494"/>
            <a:ext cx="1994792" cy="17229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3800" dirty="0">
                <a:blipFill dpi="0" rotWithShape="1">
                  <a:blip r:embed="rId5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西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1BBFE9F-730B-4EFB-A940-84FC5EE467C9}"/>
              </a:ext>
            </a:extLst>
          </p:cNvPr>
          <p:cNvSpPr txBox="1"/>
          <p:nvPr/>
        </p:nvSpPr>
        <p:spPr>
          <a:xfrm>
            <a:off x="3287688" y="320368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西安旅游攻略之美景、美食与特色</a:t>
            </a:r>
          </a:p>
        </p:txBody>
      </p:sp>
      <p:sp>
        <p:nvSpPr>
          <p:cNvPr id="19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9CE2ED56-2A41-4E3B-96A1-406DFFF7BD18}"/>
              </a:ext>
            </a:extLst>
          </p:cNvPr>
          <p:cNvSpPr txBox="1">
            <a:spLocks/>
          </p:cNvSpPr>
          <p:nvPr/>
        </p:nvSpPr>
        <p:spPr>
          <a:xfrm>
            <a:off x="4207696" y="1601842"/>
            <a:ext cx="4968552" cy="17229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3800" dirty="0">
                <a:blipFill dpi="0" rotWithShape="1">
                  <a:blip r:embed="rId5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/>
    </mc:Choice>
    <mc:Fallback xmlns:a14="http://schemas.microsoft.com/office/drawing/2010/main" xmlns:a16="http://schemas.microsoft.com/office/drawing/2014/main" xmlns="">
      <p:transition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5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5" grpId="0" animBg="1"/>
      <p:bldP spid="17" grpId="0"/>
      <p:bldP spid="16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01095e99217e819809.jpg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1F91056-C783-4B45-96D4-9161662D8B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928" y="2204864"/>
            <a:ext cx="5544616" cy="3456384"/>
          </a:xfrm>
          <a:custGeom>
            <a:avLst/>
            <a:gdLst>
              <a:gd name="connsiteX0" fmla="*/ 0 w 5544616"/>
              <a:gd name="connsiteY0" fmla="*/ 0 h 3456384"/>
              <a:gd name="connsiteX1" fmla="*/ 4968540 w 5544616"/>
              <a:gd name="connsiteY1" fmla="*/ 0 h 3456384"/>
              <a:gd name="connsiteX2" fmla="*/ 5544616 w 5544616"/>
              <a:gd name="connsiteY2" fmla="*/ 576076 h 3456384"/>
              <a:gd name="connsiteX3" fmla="*/ 5544616 w 5544616"/>
              <a:gd name="connsiteY3" fmla="*/ 3456384 h 3456384"/>
              <a:gd name="connsiteX4" fmla="*/ 576076 w 5544616"/>
              <a:gd name="connsiteY4" fmla="*/ 3456384 h 3456384"/>
              <a:gd name="connsiteX5" fmla="*/ 0 w 5544616"/>
              <a:gd name="connsiteY5" fmla="*/ 2880308 h 345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4616" h="3456384">
                <a:moveTo>
                  <a:pt x="0" y="0"/>
                </a:moveTo>
                <a:lnTo>
                  <a:pt x="4968540" y="0"/>
                </a:lnTo>
                <a:lnTo>
                  <a:pt x="5544616" y="576076"/>
                </a:lnTo>
                <a:lnTo>
                  <a:pt x="5544616" y="3456384"/>
                </a:lnTo>
                <a:lnTo>
                  <a:pt x="576076" y="3456384"/>
                </a:lnTo>
                <a:lnTo>
                  <a:pt x="0" y="2880308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970426" y="857251"/>
            <a:ext cx="1015663" cy="4429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endParaRPr lang="zh-CN" altLang="en-US" sz="540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1414264" y="2054213"/>
            <a:ext cx="3169568" cy="4196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鼓腹直径</a:t>
            </a: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3.43</a:t>
            </a:r>
            <a:r>
              <a:rPr lang="zh-CN" altLang="en-US" sz="2000" dirty="0">
                <a:cs typeface="+mn-ea"/>
                <a:sym typeface="+mn-lt"/>
              </a:rPr>
              <a:t>米，重</a:t>
            </a: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1.5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吨。上有泡钉</a:t>
            </a: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1996</a:t>
            </a:r>
            <a:r>
              <a:rPr lang="zh-CN" altLang="en-US" sz="2000" dirty="0">
                <a:cs typeface="+mn-ea"/>
                <a:sym typeface="+mn-lt"/>
              </a:rPr>
              <a:t>个，寓意</a:t>
            </a:r>
            <a:r>
              <a:rPr lang="en-US" altLang="zh-CN" sz="2000" dirty="0">
                <a:cs typeface="+mn-ea"/>
                <a:sym typeface="+mn-lt"/>
              </a:rPr>
              <a:t>1996</a:t>
            </a:r>
            <a:r>
              <a:rPr lang="zh-CN" altLang="en-US" sz="2000" dirty="0">
                <a:cs typeface="+mn-ea"/>
                <a:sym typeface="+mn-lt"/>
              </a:rPr>
              <a:t>年制，加上</a:t>
            </a:r>
            <a:r>
              <a:rPr lang="en-US" altLang="zh-CN" sz="2000" dirty="0">
                <a:cs typeface="+mn-ea"/>
                <a:sym typeface="+mn-lt"/>
              </a:rPr>
              <a:t>4</a:t>
            </a:r>
            <a:r>
              <a:rPr lang="zh-CN" altLang="en-US" sz="2000" dirty="0">
                <a:cs typeface="+mn-ea"/>
                <a:sym typeface="+mn-lt"/>
              </a:rPr>
              <a:t>个铜环共</a:t>
            </a:r>
            <a:r>
              <a:rPr lang="en-US" altLang="zh-CN" sz="2000" dirty="0">
                <a:cs typeface="+mn-ea"/>
                <a:sym typeface="+mn-lt"/>
              </a:rPr>
              <a:t>2000</a:t>
            </a:r>
            <a:r>
              <a:rPr lang="zh-CN" altLang="en-US" sz="2000" dirty="0">
                <a:cs typeface="+mn-ea"/>
                <a:sym typeface="+mn-lt"/>
              </a:rPr>
              <a:t>年，象征公元</a:t>
            </a:r>
            <a:r>
              <a:rPr lang="en-US" altLang="zh-CN" sz="2000" dirty="0">
                <a:cs typeface="+mn-ea"/>
                <a:sym typeface="+mn-lt"/>
              </a:rPr>
              <a:t>2000</a:t>
            </a:r>
            <a:r>
              <a:rPr lang="zh-CN" altLang="en-US" sz="2000" dirty="0">
                <a:cs typeface="+mn-ea"/>
                <a:sym typeface="+mn-lt"/>
              </a:rPr>
              <a:t>年，催人奋进，跨入</a:t>
            </a:r>
            <a:r>
              <a:rPr lang="en-US" altLang="zh-CN" sz="2000" dirty="0">
                <a:cs typeface="+mn-ea"/>
                <a:sym typeface="+mn-lt"/>
              </a:rPr>
              <a:t>21</a:t>
            </a:r>
            <a:r>
              <a:rPr lang="zh-CN" altLang="en-US" sz="2000" dirty="0">
                <a:cs typeface="+mn-ea"/>
                <a:sym typeface="+mn-lt"/>
              </a:rPr>
              <a:t>世纪。该鼓声音洪亮、浑厚，重槌之下，十里可闻，是中国最大的鼓。申请成为吉尼斯世界纪录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F427B63C-FD01-4C5A-92DF-D48C5472F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鼓楼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FC32646F-627C-4987-BF76-9ECDDBF72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华山</a:t>
            </a:r>
          </a:p>
        </p:txBody>
      </p:sp>
      <p:pic>
        <p:nvPicPr>
          <p:cNvPr id="7" name="图片占位符 6" descr="t0138780589bc47b823.jpg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7748477-6377-4A3B-A442-5C81A722456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0800" y="1793913"/>
            <a:ext cx="4093696" cy="4093696"/>
          </a:xfrm>
          <a:custGeom>
            <a:avLst/>
            <a:gdLst>
              <a:gd name="connsiteX0" fmla="*/ 2550904 w 5101808"/>
              <a:gd name="connsiteY0" fmla="*/ 0 h 5101808"/>
              <a:gd name="connsiteX1" fmla="*/ 5101808 w 5101808"/>
              <a:gd name="connsiteY1" fmla="*/ 2550904 h 5101808"/>
              <a:gd name="connsiteX2" fmla="*/ 2550904 w 5101808"/>
              <a:gd name="connsiteY2" fmla="*/ 5101808 h 5101808"/>
              <a:gd name="connsiteX3" fmla="*/ 0 w 5101808"/>
              <a:gd name="connsiteY3" fmla="*/ 2550904 h 5101808"/>
              <a:gd name="connsiteX4" fmla="*/ 2550904 w 5101808"/>
              <a:gd name="connsiteY4" fmla="*/ 0 h 510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1808" h="5101808">
                <a:moveTo>
                  <a:pt x="2550904" y="0"/>
                </a:moveTo>
                <a:cubicBezTo>
                  <a:pt x="3959729" y="0"/>
                  <a:pt x="5101808" y="1142079"/>
                  <a:pt x="5101808" y="2550904"/>
                </a:cubicBezTo>
                <a:cubicBezTo>
                  <a:pt x="5101808" y="3959729"/>
                  <a:pt x="3959729" y="5101808"/>
                  <a:pt x="2550904" y="5101808"/>
                </a:cubicBezTo>
                <a:cubicBezTo>
                  <a:pt x="1142079" y="5101808"/>
                  <a:pt x="0" y="3959729"/>
                  <a:pt x="0" y="2550904"/>
                </a:cubicBezTo>
                <a:cubicBezTo>
                  <a:pt x="0" y="1142079"/>
                  <a:pt x="1142079" y="0"/>
                  <a:pt x="2550904" y="0"/>
                </a:cubicBezTo>
                <a:close/>
              </a:path>
            </a:pathLst>
          </a:custGeo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6528048" y="2204864"/>
            <a:ext cx="3628622" cy="23391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600" dirty="0">
                <a:solidFill>
                  <a:srgbClr val="C00000"/>
                </a:solidFill>
                <a:cs typeface="+mn-ea"/>
                <a:sym typeface="+mn-lt"/>
              </a:rPr>
              <a:t>华山</a:t>
            </a:r>
            <a:endParaRPr lang="en-US" altLang="zh-CN" sz="6000" dirty="0">
              <a:solidFill>
                <a:srgbClr val="C00000"/>
              </a:solidFill>
              <a:cs typeface="+mn-ea"/>
              <a:sym typeface="+mn-lt"/>
            </a:endParaRPr>
          </a:p>
          <a:p>
            <a:endParaRPr lang="en-US" altLang="zh-CN" sz="2000" dirty="0">
              <a:cs typeface="+mn-ea"/>
              <a:sym typeface="+mn-lt"/>
            </a:endParaRPr>
          </a:p>
          <a:p>
            <a:r>
              <a:rPr lang="zh-CN" altLang="en-US" sz="2000" dirty="0">
                <a:cs typeface="+mn-ea"/>
                <a:sym typeface="+mn-lt"/>
              </a:rPr>
              <a:t>（亦称太华山，华通花），又称西岳，为五岳之一，海拔</a:t>
            </a:r>
            <a:r>
              <a:rPr lang="en-US" altLang="zh-CN" sz="2000" dirty="0">
                <a:cs typeface="+mn-ea"/>
                <a:sym typeface="+mn-lt"/>
              </a:rPr>
              <a:t>2154.9</a:t>
            </a:r>
            <a:r>
              <a:rPr lang="zh-CN" altLang="en-US" sz="2000" dirty="0">
                <a:cs typeface="+mn-ea"/>
                <a:sym typeface="+mn-lt"/>
              </a:rPr>
              <a:t>米，位于中国陕西省渭南市华阴市城南</a:t>
            </a:r>
          </a:p>
        </p:txBody>
      </p:sp>
      <p:sp>
        <p:nvSpPr>
          <p:cNvPr id="8" name="图文框 7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AF4D63B-7339-4B95-A675-DA860417FA84}"/>
              </a:ext>
            </a:extLst>
          </p:cNvPr>
          <p:cNvSpPr/>
          <p:nvPr/>
        </p:nvSpPr>
        <p:spPr>
          <a:xfrm>
            <a:off x="6528048" y="2275520"/>
            <a:ext cx="1800200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99456" y="573325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accent2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accent2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CE08199-B75E-4FB7-AD6F-A5047664B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华山</a:t>
            </a:r>
          </a:p>
        </p:txBody>
      </p:sp>
      <p:pic>
        <p:nvPicPr>
          <p:cNvPr id="19457" name="图片占位符 4" descr="t016d1cfc07235d654d.jpg"/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392" y="1329161"/>
            <a:ext cx="10945216" cy="49081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56AACF0-0A33-4C35-A583-D1EB862ED2E9}"/>
              </a:ext>
            </a:extLst>
          </p:cNvPr>
          <p:cNvGrpSpPr/>
          <p:nvPr/>
        </p:nvGrpSpPr>
        <p:grpSpPr>
          <a:xfrm>
            <a:off x="6360368" y="2000447"/>
            <a:ext cx="4295800" cy="3528392"/>
            <a:chOff x="6360368" y="2000447"/>
            <a:chExt cx="4295800" cy="3528392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73FA447-C24A-4D67-B7F2-C28808FDADB8}"/>
                </a:ext>
              </a:extLst>
            </p:cNvPr>
            <p:cNvSpPr/>
            <p:nvPr/>
          </p:nvSpPr>
          <p:spPr>
            <a:xfrm>
              <a:off x="6744072" y="2000447"/>
              <a:ext cx="3528392" cy="3528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E8E08DE-0BA5-4FAF-BF7A-9860376A9FD8}"/>
                </a:ext>
              </a:extLst>
            </p:cNvPr>
            <p:cNvSpPr/>
            <p:nvPr/>
          </p:nvSpPr>
          <p:spPr>
            <a:xfrm>
              <a:off x="6360368" y="2182600"/>
              <a:ext cx="4295800" cy="31357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5400" dirty="0">
                  <a:solidFill>
                    <a:srgbClr val="C00000"/>
                  </a:solidFill>
                  <a:cs typeface="+mn-ea"/>
                  <a:sym typeface="+mn-lt"/>
                </a:rPr>
                <a:t>四面如削</a:t>
              </a:r>
              <a:endParaRPr lang="en-US" altLang="zh-CN" sz="5400" dirty="0">
                <a:solidFill>
                  <a:srgbClr val="C000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更有千尺幢、百尺峡、</a:t>
              </a:r>
              <a:endParaRPr lang="en-US" altLang="zh-CN" sz="2000" dirty="0"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苍龙岭、鹞子翻身、长空栈</a:t>
              </a:r>
              <a:endParaRPr lang="en-US" altLang="zh-CN" sz="2000" dirty="0"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道等十分险峻之地，被誉为</a:t>
              </a:r>
              <a:endParaRPr lang="en-US" altLang="zh-CN" sz="2000" dirty="0"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“奇险天下第一山”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D36FC0E-F1C8-492D-BED3-49FA7C834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兵马俑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1845469" y="4653136"/>
            <a:ext cx="8501062" cy="14276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兵马俑，又称秦始皇陵兵马俑、位于中国陕西省西安市临潼区东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公里的下河村。秦兵马俑坑位于秦始皇陵封土以东约</a:t>
            </a:r>
            <a:r>
              <a:rPr lang="en-US" altLang="zh-CN" sz="2000" dirty="0">
                <a:cs typeface="+mn-ea"/>
                <a:sym typeface="+mn-lt"/>
              </a:rPr>
              <a:t>1.5</a:t>
            </a:r>
            <a:r>
              <a:rPr lang="zh-CN" altLang="en-US" sz="2000" dirty="0">
                <a:cs typeface="+mn-ea"/>
                <a:sym typeface="+mn-lt"/>
              </a:rPr>
              <a:t>公里处，普遍认为秦始皇兵马俑位于秦始皇陵的外围，有戍卫陵寝的含义，是秦始皇陵有机组成部分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A1D4E03-8E53-4A3C-B242-245B1357A7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3512" y="1879245"/>
            <a:ext cx="8882222" cy="241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36FC0E-F1C8-492D-BED3-49FA7C834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兵马俑</a:t>
            </a:r>
          </a:p>
        </p:txBody>
      </p:sp>
      <p:pic>
        <p:nvPicPr>
          <p:cNvPr id="5" name="图片 4" descr="7336507_114538694000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13A8EF-14C1-4F0E-816D-C915702246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5493" y="2212504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7" name="图片 6" descr="7336507_114538694000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4A180C-ED97-4474-B61E-383F3795E2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8938" y="2212504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8" name="图片 7" descr="7336507_114538694000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0E94DA-CFCB-431D-AEA2-9C11BCFBDF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7790" y="2212504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9" name="图片 8" descr="7336507_114538694000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48EE8C-EE62-4FB2-805B-9DE3B662E84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6641" y="2212504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C9B7C7-3A4C-4E34-8D97-01970C238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5469" y="4149080"/>
            <a:ext cx="8501062" cy="2127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1987</a:t>
            </a:r>
            <a:r>
              <a:rPr lang="zh-CN" altLang="en-US" sz="2000" dirty="0">
                <a:cs typeface="+mn-ea"/>
                <a:sym typeface="+mn-lt"/>
              </a:rPr>
              <a:t>年，秦始皇陵及兵马俑坑被联合国教科文组织批准列入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《</a:t>
            </a:r>
            <a:r>
              <a:rPr lang="zh-CN" altLang="en-US" sz="2000" dirty="0">
                <a:cs typeface="+mn-ea"/>
                <a:sym typeface="+mn-lt"/>
              </a:rPr>
              <a:t>世界遗产名录</a:t>
            </a:r>
            <a:r>
              <a:rPr lang="en-US" altLang="zh-CN" sz="2000" dirty="0">
                <a:cs typeface="+mn-ea"/>
                <a:sym typeface="+mn-lt"/>
              </a:rPr>
              <a:t>》</a:t>
            </a:r>
            <a:r>
              <a:rPr lang="zh-CN" altLang="en-US" sz="2000" dirty="0">
                <a:cs typeface="+mn-ea"/>
                <a:sym typeface="+mn-lt"/>
              </a:rPr>
              <a:t>，并被誉为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400" dirty="0">
                <a:cs typeface="+mn-ea"/>
                <a:sym typeface="+mn-lt"/>
              </a:rPr>
              <a:t>“世界第八大奇迹”</a:t>
            </a:r>
          </a:p>
        </p:txBody>
      </p:sp>
    </p:spTree>
    <p:extLst>
      <p:ext uri="{BB962C8B-B14F-4D97-AF65-F5344CB8AC3E}">
        <p14:creationId xmlns:p14="http://schemas.microsoft.com/office/powerpoint/2010/main" val="88352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F7BF23-37A3-4AD6-A526-1F301614EC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767" y="2495295"/>
            <a:ext cx="3958046" cy="395804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3CFCD9-EB27-4D23-91B0-092ED47247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2489565"/>
            <a:ext cx="3307580" cy="395804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36FC0E-F1C8-492D-BED3-49FA7C834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大唐芙蓉园</a:t>
            </a:r>
          </a:p>
        </p:txBody>
      </p:sp>
      <p:pic>
        <p:nvPicPr>
          <p:cNvPr id="7" name="图片 6" descr="3903886_084648042129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0DDBF9-1848-46FE-806C-A1282C328D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1744" y="1700808"/>
            <a:ext cx="4254727" cy="4254727"/>
          </a:xfrm>
          <a:custGeom>
            <a:avLst/>
            <a:gdLst>
              <a:gd name="connsiteX0" fmla="*/ 613584 w 4824536"/>
              <a:gd name="connsiteY0" fmla="*/ 0 h 4824536"/>
              <a:gd name="connsiteX1" fmla="*/ 4210952 w 4824536"/>
              <a:gd name="connsiteY1" fmla="*/ 0 h 4824536"/>
              <a:gd name="connsiteX2" fmla="*/ 4824536 w 4824536"/>
              <a:gd name="connsiteY2" fmla="*/ 613584 h 4824536"/>
              <a:gd name="connsiteX3" fmla="*/ 4824536 w 4824536"/>
              <a:gd name="connsiteY3" fmla="*/ 4210952 h 4824536"/>
              <a:gd name="connsiteX4" fmla="*/ 4210952 w 4824536"/>
              <a:gd name="connsiteY4" fmla="*/ 4824536 h 4824536"/>
              <a:gd name="connsiteX5" fmla="*/ 613584 w 4824536"/>
              <a:gd name="connsiteY5" fmla="*/ 4824536 h 4824536"/>
              <a:gd name="connsiteX6" fmla="*/ 0 w 4824536"/>
              <a:gd name="connsiteY6" fmla="*/ 4210952 h 4824536"/>
              <a:gd name="connsiteX7" fmla="*/ 0 w 4824536"/>
              <a:gd name="connsiteY7" fmla="*/ 613584 h 4824536"/>
              <a:gd name="connsiteX8" fmla="*/ 613584 w 4824536"/>
              <a:gd name="connsiteY8" fmla="*/ 0 h 482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4536" h="4824536">
                <a:moveTo>
                  <a:pt x="613584" y="0"/>
                </a:moveTo>
                <a:lnTo>
                  <a:pt x="4210952" y="0"/>
                </a:lnTo>
                <a:cubicBezTo>
                  <a:pt x="4210952" y="338873"/>
                  <a:pt x="4485663" y="613584"/>
                  <a:pt x="4824536" y="613584"/>
                </a:cubicBezTo>
                <a:lnTo>
                  <a:pt x="4824536" y="4210952"/>
                </a:lnTo>
                <a:cubicBezTo>
                  <a:pt x="4485663" y="4210952"/>
                  <a:pt x="4210952" y="4485663"/>
                  <a:pt x="4210952" y="4824536"/>
                </a:cubicBezTo>
                <a:lnTo>
                  <a:pt x="613584" y="4824536"/>
                </a:lnTo>
                <a:cubicBezTo>
                  <a:pt x="613584" y="4485663"/>
                  <a:pt x="338873" y="4210952"/>
                  <a:pt x="0" y="4210952"/>
                </a:cubicBezTo>
                <a:lnTo>
                  <a:pt x="0" y="613584"/>
                </a:lnTo>
                <a:cubicBezTo>
                  <a:pt x="338873" y="613584"/>
                  <a:pt x="613584" y="338873"/>
                  <a:pt x="613584" y="0"/>
                </a:cubicBez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776521-2A32-4B58-9123-97FA60E78F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120336" y="2495295"/>
            <a:ext cx="2592288" cy="395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7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36FC0E-F1C8-492D-BED3-49FA7C834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大唐芙蓉园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1845469" y="4653136"/>
            <a:ext cx="8501062" cy="965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中国第一个五感（视觉、听觉、嗅觉、触觉、味觉）公园，世界最大的户外香化工程。早在历史上，芙蓉园就是久负盛名的皇家御苑。</a:t>
            </a:r>
          </a:p>
        </p:txBody>
      </p:sp>
      <p:pic>
        <p:nvPicPr>
          <p:cNvPr id="5" name="图片占位符 4" descr="6035485_231211064625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AD2A02-3D74-4667-8EFD-DEFCB29C91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7648" y="2204864"/>
            <a:ext cx="5904656" cy="213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8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710AB9-0AAE-45FB-B237-8411E8B7F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大唐芙蓉园</a:t>
            </a:r>
          </a:p>
        </p:txBody>
      </p:sp>
      <p:pic>
        <p:nvPicPr>
          <p:cNvPr id="5" name="图片 4" descr="2707401_095511037416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C44D32-C409-4F93-AF38-4DF7A0EE79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09798">
            <a:off x="7095792" y="2925797"/>
            <a:ext cx="1291998" cy="129199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6" name="图片 5" descr="2707401_095511037416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5B1961-C0CF-4E9F-9DCB-9BB86BA3A7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09798">
            <a:off x="8519736" y="3448672"/>
            <a:ext cx="1291998" cy="129199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7" name="图片 6" descr="2707401_095511037416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C55811-1103-44AA-97E7-EAA9D4F55D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09798">
            <a:off x="7354941" y="4420406"/>
            <a:ext cx="1291998" cy="129199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8" name="图片 7" descr="2707401_095511037416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72BD44-C641-4E50-A378-320011B70F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09798">
            <a:off x="8260585" y="1954063"/>
            <a:ext cx="1291998" cy="129199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9" name="图片 8" descr="2707401_095511037416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D994BC-5A8A-4FA5-A415-3A7CC8D4057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09798">
            <a:off x="9684529" y="2476937"/>
            <a:ext cx="1291998" cy="129199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936104 h 1872208"/>
              <a:gd name="connsiteX4" fmla="*/ 936104 w 1872208"/>
              <a:gd name="connsiteY4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10" name="图片 9" descr="2707401_095511037416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6E161D-B033-4420-89A2-6E224A5CE38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09798">
            <a:off x="5637193" y="2437166"/>
            <a:ext cx="1290665" cy="1291998"/>
          </a:xfrm>
          <a:custGeom>
            <a:avLst/>
            <a:gdLst>
              <a:gd name="connsiteX0" fmla="*/ 936104 w 1870277"/>
              <a:gd name="connsiteY0" fmla="*/ 0 h 1872208"/>
              <a:gd name="connsiteX1" fmla="*/ 1712336 w 1870277"/>
              <a:gd name="connsiteY1" fmla="*/ 412719 h 1872208"/>
              <a:gd name="connsiteX2" fmla="*/ 1717993 w 1870277"/>
              <a:gd name="connsiteY2" fmla="*/ 422031 h 1872208"/>
              <a:gd name="connsiteX3" fmla="*/ 1716062 w 1870277"/>
              <a:gd name="connsiteY3" fmla="*/ 460276 h 1872208"/>
              <a:gd name="connsiteX4" fmla="*/ 1829045 w 1870277"/>
              <a:gd name="connsiteY4" fmla="*/ 906479 h 1872208"/>
              <a:gd name="connsiteX5" fmla="*/ 1870277 w 1870277"/>
              <a:gd name="connsiteY5" fmla="*/ 974349 h 1872208"/>
              <a:gd name="connsiteX6" fmla="*/ 1867375 w 1870277"/>
              <a:gd name="connsiteY6" fmla="*/ 1031815 h 1872208"/>
              <a:gd name="connsiteX7" fmla="*/ 936104 w 1870277"/>
              <a:gd name="connsiteY7" fmla="*/ 1872208 h 1872208"/>
              <a:gd name="connsiteX8" fmla="*/ 0 w 1870277"/>
              <a:gd name="connsiteY8" fmla="*/ 936104 h 1872208"/>
              <a:gd name="connsiteX9" fmla="*/ 936104 w 1870277"/>
              <a:gd name="connsiteY9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0277" h="1872208">
                <a:moveTo>
                  <a:pt x="936104" y="0"/>
                </a:moveTo>
                <a:cubicBezTo>
                  <a:pt x="1259227" y="0"/>
                  <a:pt x="1544112" y="163714"/>
                  <a:pt x="1712336" y="412719"/>
                </a:cubicBezTo>
                <a:lnTo>
                  <a:pt x="1717993" y="422031"/>
                </a:lnTo>
                <a:lnTo>
                  <a:pt x="1716062" y="460276"/>
                </a:lnTo>
                <a:cubicBezTo>
                  <a:pt x="1716062" y="621837"/>
                  <a:pt x="1756991" y="773839"/>
                  <a:pt x="1829045" y="906479"/>
                </a:cubicBezTo>
                <a:lnTo>
                  <a:pt x="1870277" y="974349"/>
                </a:lnTo>
                <a:lnTo>
                  <a:pt x="1867375" y="1031815"/>
                </a:lnTo>
                <a:cubicBezTo>
                  <a:pt x="1819437" y="1503852"/>
                  <a:pt x="1420788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A3EE6C-F12B-41A2-A383-AD88339CDF56}"/>
              </a:ext>
            </a:extLst>
          </p:cNvPr>
          <p:cNvSpPr/>
          <p:nvPr/>
        </p:nvSpPr>
        <p:spPr>
          <a:xfrm>
            <a:off x="2035957" y="3596846"/>
            <a:ext cx="39361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2011</a:t>
            </a:r>
            <a:r>
              <a:rPr lang="zh-CN" altLang="en-US" sz="2000" dirty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17</a:t>
            </a:r>
            <a:r>
              <a:rPr lang="zh-CN" altLang="en-US" sz="2000" dirty="0">
                <a:cs typeface="+mn-ea"/>
                <a:sym typeface="+mn-lt"/>
              </a:rPr>
              <a:t>日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国家旅游局正式批准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西安大雁塔</a:t>
            </a:r>
            <a:r>
              <a:rPr lang="en-US" altLang="zh-CN" sz="2000" dirty="0">
                <a:cs typeface="+mn-ea"/>
                <a:sym typeface="+mn-lt"/>
              </a:rPr>
              <a:t>—</a:t>
            </a:r>
            <a:r>
              <a:rPr lang="zh-CN" altLang="en-US" sz="2000" dirty="0">
                <a:cs typeface="+mn-ea"/>
                <a:sym typeface="+mn-lt"/>
              </a:rPr>
              <a:t>大唐芙蓉园景区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为国家</a:t>
            </a:r>
            <a:r>
              <a:rPr lang="en-US" altLang="zh-CN" sz="2000" dirty="0">
                <a:cs typeface="+mn-ea"/>
                <a:sym typeface="+mn-lt"/>
              </a:rPr>
              <a:t>5A</a:t>
            </a:r>
            <a:r>
              <a:rPr lang="zh-CN" altLang="en-US" sz="2000" dirty="0">
                <a:cs typeface="+mn-ea"/>
                <a:sym typeface="+mn-lt"/>
              </a:rPr>
              <a:t>级旅游景区</a:t>
            </a:r>
          </a:p>
        </p:txBody>
      </p:sp>
      <p:sp>
        <p:nvSpPr>
          <p:cNvPr id="13" name="图文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8FB230-2C29-4D9B-BFAE-B637669A1807}"/>
              </a:ext>
            </a:extLst>
          </p:cNvPr>
          <p:cNvSpPr/>
          <p:nvPr/>
        </p:nvSpPr>
        <p:spPr>
          <a:xfrm>
            <a:off x="2035956" y="2419536"/>
            <a:ext cx="2331851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752773-9331-42B4-A999-7AA0D3368B96}"/>
              </a:ext>
            </a:extLst>
          </p:cNvPr>
          <p:cNvSpPr txBox="1"/>
          <p:nvPr/>
        </p:nvSpPr>
        <p:spPr>
          <a:xfrm>
            <a:off x="2048009" y="2564904"/>
            <a:ext cx="23197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cs typeface="+mn-ea"/>
                <a:sym typeface="+mn-lt"/>
              </a:rPr>
              <a:t>AAAAA</a:t>
            </a:r>
            <a:endParaRPr lang="zh-CN" altLang="en-US" sz="44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569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61A88F-B03A-4CB2-95AC-E79E6F64C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大雁塔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8D9BA2-2EAC-4656-B60D-FEE641F86E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84" y="1340768"/>
            <a:ext cx="4392488" cy="504056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EB63E4-0B7A-4002-A75B-8C45BB4371DA}"/>
              </a:ext>
            </a:extLst>
          </p:cNvPr>
          <p:cNvSpPr/>
          <p:nvPr/>
        </p:nvSpPr>
        <p:spPr>
          <a:xfrm>
            <a:off x="6076900" y="2346127"/>
            <a:ext cx="472784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600" dirty="0">
                <a:solidFill>
                  <a:srgbClr val="C00000"/>
                </a:solidFill>
                <a:cs typeface="+mn-ea"/>
                <a:sym typeface="+mn-lt"/>
              </a:rPr>
              <a:t>西安大雁塔</a:t>
            </a:r>
            <a:endParaRPr lang="en-US" altLang="zh-CN" sz="66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修建于公元</a:t>
            </a:r>
            <a:r>
              <a:rPr lang="en-US" altLang="zh-CN" sz="2000" dirty="0">
                <a:cs typeface="+mn-ea"/>
                <a:sym typeface="+mn-lt"/>
              </a:rPr>
              <a:t>652</a:t>
            </a:r>
            <a:r>
              <a:rPr lang="zh-CN" altLang="en-US" sz="2000" dirty="0">
                <a:cs typeface="+mn-ea"/>
                <a:sym typeface="+mn-lt"/>
              </a:rPr>
              <a:t>年，唐高宗时期的大雁塔，不仅是我国现今保存最为完好的古代建筑，同时也是佛教中的圣地。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B4E364-8771-4015-B711-16B5A81F07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70" y="1196752"/>
            <a:ext cx="3249374" cy="2229446"/>
          </a:xfrm>
          <a:prstGeom prst="rect">
            <a:avLst/>
          </a:prstGeom>
        </p:spPr>
      </p:pic>
      <p:sp>
        <p:nvSpPr>
          <p:cNvPr id="15" name="图文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2B47BB-DB85-4C87-B968-05D26EB17FBA}"/>
              </a:ext>
            </a:extLst>
          </p:cNvPr>
          <p:cNvSpPr/>
          <p:nvPr/>
        </p:nvSpPr>
        <p:spPr>
          <a:xfrm>
            <a:off x="6024563" y="2656805"/>
            <a:ext cx="4392487" cy="1143821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733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46F8E1-118C-4F16-B9BD-3E312679D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859D59-DE59-4269-B80B-5C96A547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2144" y="140378"/>
            <a:ext cx="2520280" cy="2018928"/>
          </a:xfrm>
          <a:noFill/>
        </p:spPr>
        <p:txBody>
          <a:bodyPr>
            <a:noAutofit/>
          </a:bodyPr>
          <a:lstStyle/>
          <a:p>
            <a:pPr algn="ctr"/>
            <a:r>
              <a:rPr lang="zh-CN" altLang="en-US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叁</a:t>
            </a:r>
          </a:p>
        </p:txBody>
      </p:sp>
      <p:sp>
        <p:nvSpPr>
          <p:cNvPr id="8" name="图文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7F233A-7E13-441E-B78C-5D2A8F58D37A}"/>
              </a:ext>
            </a:extLst>
          </p:cNvPr>
          <p:cNvSpPr/>
          <p:nvPr/>
        </p:nvSpPr>
        <p:spPr>
          <a:xfrm>
            <a:off x="8100892" y="1149842"/>
            <a:ext cx="1080120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F1F078-A58C-4618-B766-14824BDDF86D}"/>
              </a:ext>
            </a:extLst>
          </p:cNvPr>
          <p:cNvSpPr txBox="1">
            <a:spLocks/>
          </p:cNvSpPr>
          <p:nvPr/>
        </p:nvSpPr>
        <p:spPr>
          <a:xfrm>
            <a:off x="6384032" y="1977617"/>
            <a:ext cx="4968552" cy="17229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b="1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西安美食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D9048C-6B23-4378-99B5-979D74C0F68E}"/>
              </a:ext>
            </a:extLst>
          </p:cNvPr>
          <p:cNvSpPr txBox="1"/>
          <p:nvPr/>
        </p:nvSpPr>
        <p:spPr>
          <a:xfrm>
            <a:off x="6129858" y="362325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西安旅游攻略之美景、美食与特色</a:t>
            </a:r>
          </a:p>
        </p:txBody>
      </p:sp>
    </p:spTree>
    <p:extLst>
      <p:ext uri="{BB962C8B-B14F-4D97-AF65-F5344CB8AC3E}">
        <p14:creationId xmlns:p14="http://schemas.microsoft.com/office/powerpoint/2010/main" val="305495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4D7C414-8163-46B4-A153-CF96F2E35A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-2"/>
            <a:ext cx="12191998" cy="685800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772D798-65DB-48E5-916F-1A5BF4CF03FC}"/>
              </a:ext>
            </a:extLst>
          </p:cNvPr>
          <p:cNvSpPr/>
          <p:nvPr/>
        </p:nvSpPr>
        <p:spPr>
          <a:xfrm>
            <a:off x="527151" y="692696"/>
            <a:ext cx="11137696" cy="56458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E72397F-96A1-4A8E-ACE3-28564F062AE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0941" y="1340768"/>
            <a:ext cx="3852999" cy="1047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D23B00D-3A05-4D12-93AB-0F39754716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30941" y="3003860"/>
            <a:ext cx="3852999" cy="1047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9B036D1-CBC8-4328-8D91-D6F0F40AC07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30940" y="4640634"/>
            <a:ext cx="3852999" cy="1047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iśḻiḓé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B54DD5F-7863-4914-9C54-2937E720E319}"/>
              </a:ext>
            </a:extLst>
          </p:cNvPr>
          <p:cNvSpPr txBox="1"/>
          <p:nvPr/>
        </p:nvSpPr>
        <p:spPr>
          <a:xfrm>
            <a:off x="4814275" y="1821550"/>
            <a:ext cx="1149921" cy="294953"/>
          </a:xfrm>
          <a:prstGeom prst="rect">
            <a:avLst/>
          </a:prstGeom>
          <a:noFill/>
          <a:ln>
            <a:noFill/>
          </a:ln>
        </p:spPr>
        <p:txBody>
          <a:bodyPr wrap="none" lIns="72000" tIns="0" rIns="0" bIns="0">
            <a:normAutofit fontScale="92500" lnSpcReduction="20000"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西安简介</a:t>
            </a:r>
          </a:p>
        </p:txBody>
      </p:sp>
      <p:grpSp>
        <p:nvGrpSpPr>
          <p:cNvPr id="21" name="íś1iḑé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B36E8CFC-CBB7-41F2-A400-55ABD0036F8C}"/>
              </a:ext>
            </a:extLst>
          </p:cNvPr>
          <p:cNvGrpSpPr/>
          <p:nvPr/>
        </p:nvGrpSpPr>
        <p:grpSpPr>
          <a:xfrm>
            <a:off x="6123440" y="1518628"/>
            <a:ext cx="736375" cy="736375"/>
            <a:chOff x="1731021" y="1638788"/>
            <a:chExt cx="736375" cy="736375"/>
          </a:xfrm>
          <a:solidFill>
            <a:schemeClr val="accent2"/>
          </a:solidFill>
        </p:grpSpPr>
        <p:sp>
          <p:nvSpPr>
            <p:cNvPr id="22" name="iṡľíḑê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3030D0A-35C6-420C-BC16-3EC5E38D2E15}"/>
                </a:ext>
              </a:extLst>
            </p:cNvPr>
            <p:cNvSpPr/>
            <p:nvPr/>
          </p:nvSpPr>
          <p:spPr>
            <a:xfrm>
              <a:off x="1731021" y="1638788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íśḻíḑê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7622CE7-4D3F-4C31-A2BA-F9652F321B09}"/>
                </a:ext>
              </a:extLst>
            </p:cNvPr>
            <p:cNvSpPr txBox="1"/>
            <p:nvPr/>
          </p:nvSpPr>
          <p:spPr>
            <a:xfrm>
              <a:off x="1835353" y="1774998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24" name="íşľïḓè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0BE4AE0-77E1-45C4-A17D-8FE34A11A75E}"/>
              </a:ext>
            </a:extLst>
          </p:cNvPr>
          <p:cNvSpPr txBox="1"/>
          <p:nvPr/>
        </p:nvSpPr>
        <p:spPr>
          <a:xfrm>
            <a:off x="4814275" y="3484642"/>
            <a:ext cx="1149921" cy="294953"/>
          </a:xfrm>
          <a:prstGeom prst="rect">
            <a:avLst/>
          </a:prstGeom>
          <a:noFill/>
          <a:ln>
            <a:noFill/>
          </a:ln>
        </p:spPr>
        <p:txBody>
          <a:bodyPr wrap="none" lIns="72000" tIns="0" rIns="0" bIns="0">
            <a:normAutofit fontScale="92500" lnSpcReduction="20000"/>
          </a:bodyPr>
          <a:lstStyle/>
          <a:p>
            <a:r>
              <a:rPr lang="zh-CN" altLang="en-US" sz="2400" b="1" dirty="0">
                <a:solidFill>
                  <a:schemeClr val="accent3"/>
                </a:solidFill>
                <a:cs typeface="+mn-ea"/>
                <a:sym typeface="+mn-lt"/>
              </a:rPr>
              <a:t>旅游景点</a:t>
            </a:r>
          </a:p>
        </p:txBody>
      </p:sp>
      <p:grpSp>
        <p:nvGrpSpPr>
          <p:cNvPr id="25" name="ïṩļidê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3CE08D8-6D3C-43EE-8BF2-2F66310244AA}"/>
              </a:ext>
            </a:extLst>
          </p:cNvPr>
          <p:cNvGrpSpPr/>
          <p:nvPr/>
        </p:nvGrpSpPr>
        <p:grpSpPr>
          <a:xfrm>
            <a:off x="6147527" y="3181720"/>
            <a:ext cx="736375" cy="736375"/>
            <a:chOff x="1731021" y="2821439"/>
            <a:chExt cx="736375" cy="736375"/>
          </a:xfrm>
          <a:solidFill>
            <a:schemeClr val="accent3"/>
          </a:solidFill>
        </p:grpSpPr>
        <p:sp>
          <p:nvSpPr>
            <p:cNvPr id="26" name="íslíďe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E49BF0C-5F16-4E5A-B6A3-C09C7D1BB918}"/>
                </a:ext>
              </a:extLst>
            </p:cNvPr>
            <p:cNvSpPr/>
            <p:nvPr/>
          </p:nvSpPr>
          <p:spPr>
            <a:xfrm>
              <a:off x="1731021" y="2821439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śļíḍê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36581CE-C025-4669-B1A9-A0BD5F9E1DBA}"/>
                </a:ext>
              </a:extLst>
            </p:cNvPr>
            <p:cNvSpPr txBox="1"/>
            <p:nvPr/>
          </p:nvSpPr>
          <p:spPr>
            <a:xfrm>
              <a:off x="1835353" y="2957649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en-GB" sz="24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28" name="îş1íḑé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F7930E8-2B09-4855-BECC-6162E8F32E4E}"/>
              </a:ext>
            </a:extLst>
          </p:cNvPr>
          <p:cNvSpPr txBox="1"/>
          <p:nvPr/>
        </p:nvSpPr>
        <p:spPr>
          <a:xfrm>
            <a:off x="4814275" y="5121416"/>
            <a:ext cx="1149921" cy="294953"/>
          </a:xfrm>
          <a:prstGeom prst="rect">
            <a:avLst/>
          </a:prstGeom>
          <a:noFill/>
          <a:ln>
            <a:noFill/>
          </a:ln>
        </p:spPr>
        <p:txBody>
          <a:bodyPr wrap="none" lIns="72000" tIns="0" rIns="0" bIns="0">
            <a:normAutofit fontScale="92500" lnSpcReduction="20000"/>
          </a:bodyPr>
          <a:lstStyle/>
          <a:p>
            <a:r>
              <a:rPr lang="zh-CN" altLang="en-US" sz="2400" b="1" dirty="0">
                <a:solidFill>
                  <a:schemeClr val="accent4"/>
                </a:solidFill>
                <a:cs typeface="+mn-ea"/>
                <a:sym typeface="+mn-lt"/>
              </a:rPr>
              <a:t>西安美食</a:t>
            </a:r>
          </a:p>
        </p:txBody>
      </p:sp>
      <p:grpSp>
        <p:nvGrpSpPr>
          <p:cNvPr id="29" name="íşļîḑè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86B8F8D-EE41-4239-A3F0-F89DE3FCFAB1}"/>
              </a:ext>
            </a:extLst>
          </p:cNvPr>
          <p:cNvGrpSpPr/>
          <p:nvPr/>
        </p:nvGrpSpPr>
        <p:grpSpPr>
          <a:xfrm>
            <a:off x="6147527" y="4818494"/>
            <a:ext cx="736375" cy="736375"/>
            <a:chOff x="1731021" y="4175657"/>
            <a:chExt cx="736375" cy="736375"/>
          </a:xfrm>
          <a:solidFill>
            <a:schemeClr val="accent4"/>
          </a:solidFill>
        </p:grpSpPr>
        <p:sp>
          <p:nvSpPr>
            <p:cNvPr id="30" name="îṣlíďê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9EF9766A-179A-4304-9B38-1136474ED3C8}"/>
                </a:ext>
              </a:extLst>
            </p:cNvPr>
            <p:cNvSpPr/>
            <p:nvPr/>
          </p:nvSpPr>
          <p:spPr>
            <a:xfrm>
              <a:off x="1731021" y="4175657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íṡļidè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8177B48-8CDA-4482-820E-CA33B99982BC}"/>
                </a:ext>
              </a:extLst>
            </p:cNvPr>
            <p:cNvSpPr txBox="1"/>
            <p:nvPr/>
          </p:nvSpPr>
          <p:spPr>
            <a:xfrm>
              <a:off x="1835353" y="4311867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rmAutofit/>
            </a:bodyPr>
            <a:lstStyle/>
            <a:p>
              <a:pPr algn="ctr"/>
              <a:r>
                <a:rPr lang="en-GB" sz="240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37178AB-2600-4FE5-AFC4-2D98FE3637DC}"/>
              </a:ext>
            </a:extLst>
          </p:cNvPr>
          <p:cNvGrpSpPr/>
          <p:nvPr/>
        </p:nvGrpSpPr>
        <p:grpSpPr>
          <a:xfrm>
            <a:off x="1631504" y="1700808"/>
            <a:ext cx="2319523" cy="3294950"/>
            <a:chOff x="1185037" y="1978479"/>
            <a:chExt cx="2319523" cy="3294950"/>
          </a:xfrm>
          <a:effectLst>
            <a:outerShdw blurRad="4572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565FC62-7BFE-4B08-B08D-6DBA4C5F8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194144">
              <a:off x="1185037" y="2532637"/>
              <a:ext cx="2318711" cy="2318711"/>
            </a:xfrm>
            <a:custGeom>
              <a:avLst/>
              <a:gdLst>
                <a:gd name="connsiteX0" fmla="*/ 2115 w 2318711"/>
                <a:gd name="connsiteY0" fmla="*/ 1089976 h 2318711"/>
                <a:gd name="connsiteX1" fmla="*/ 1228736 w 2318711"/>
                <a:gd name="connsiteY1" fmla="*/ 2115 h 2318711"/>
                <a:gd name="connsiteX2" fmla="*/ 2316597 w 2318711"/>
                <a:gd name="connsiteY2" fmla="*/ 1228736 h 2318711"/>
                <a:gd name="connsiteX3" fmla="*/ 1089977 w 2318711"/>
                <a:gd name="connsiteY3" fmla="*/ 2316597 h 2318711"/>
                <a:gd name="connsiteX4" fmla="*/ 2115 w 2318711"/>
                <a:gd name="connsiteY4" fmla="*/ 1089976 h 231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711" h="2318711">
                  <a:moveTo>
                    <a:pt x="2115" y="1089976"/>
                  </a:moveTo>
                  <a:cubicBezTo>
                    <a:pt x="40433" y="450850"/>
                    <a:pt x="589610" y="-36203"/>
                    <a:pt x="1228736" y="2115"/>
                  </a:cubicBezTo>
                  <a:cubicBezTo>
                    <a:pt x="1867863" y="40432"/>
                    <a:pt x="2354915" y="589609"/>
                    <a:pt x="2316597" y="1228736"/>
                  </a:cubicBezTo>
                  <a:cubicBezTo>
                    <a:pt x="2278280" y="1867862"/>
                    <a:pt x="1729103" y="2354914"/>
                    <a:pt x="1089977" y="2316597"/>
                  </a:cubicBezTo>
                  <a:cubicBezTo>
                    <a:pt x="450850" y="2278280"/>
                    <a:pt x="-36202" y="1729103"/>
                    <a:pt x="2115" y="1089976"/>
                  </a:cubicBezTo>
                  <a:close/>
                </a:path>
              </a:pathLst>
            </a:custGeom>
          </p:spPr>
        </p:pic>
        <p:sp>
          <p:nvSpPr>
            <p:cNvPr id="5" name="文本框 4"/>
            <p:cNvSpPr txBox="1"/>
            <p:nvPr/>
          </p:nvSpPr>
          <p:spPr>
            <a:xfrm>
              <a:off x="1330338" y="1978479"/>
              <a:ext cx="1018623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dirty="0">
                  <a:solidFill>
                    <a:schemeClr val="bg1"/>
                  </a:solidFill>
                  <a:cs typeface="+mn-ea"/>
                  <a:sym typeface="+mn-lt"/>
                </a:rPr>
                <a:t>目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118CEEC4-27E5-47DD-8FCF-BC1DB3530AC8}"/>
                </a:ext>
              </a:extLst>
            </p:cNvPr>
            <p:cNvSpPr txBox="1"/>
            <p:nvPr/>
          </p:nvSpPr>
          <p:spPr>
            <a:xfrm>
              <a:off x="2057145" y="2626551"/>
              <a:ext cx="144741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dirty="0">
                  <a:solidFill>
                    <a:schemeClr val="bg1"/>
                  </a:solidFill>
                  <a:cs typeface="+mn-ea"/>
                  <a:sym typeface="+mn-lt"/>
                </a:rPr>
                <a:t>录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11424" y="1196752"/>
            <a:ext cx="310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18734E1D-B966-409D-8546-758C29EA8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西安美食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羊肉泡馍</a:t>
            </a:r>
          </a:p>
        </p:txBody>
      </p:sp>
      <p:pic>
        <p:nvPicPr>
          <p:cNvPr id="7" name="图片占位符 6" descr="wKgBm07CF9yYCt4SAAm0u4PqSFc32.groupinfo.w600.jpeg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7AACA8B-03E5-4FD6-9493-2D4B5FB1BD99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0096" y="2179415"/>
            <a:ext cx="3456384" cy="3456384"/>
          </a:xfrm>
          <a:custGeom>
            <a:avLst/>
            <a:gdLst>
              <a:gd name="connsiteX0" fmla="*/ 1944216 w 3888432"/>
              <a:gd name="connsiteY0" fmla="*/ 0 h 3888432"/>
              <a:gd name="connsiteX1" fmla="*/ 3888432 w 3888432"/>
              <a:gd name="connsiteY1" fmla="*/ 1944216 h 3888432"/>
              <a:gd name="connsiteX2" fmla="*/ 1944216 w 3888432"/>
              <a:gd name="connsiteY2" fmla="*/ 3888432 h 3888432"/>
              <a:gd name="connsiteX3" fmla="*/ 0 w 3888432"/>
              <a:gd name="connsiteY3" fmla="*/ 1944216 h 3888432"/>
              <a:gd name="connsiteX4" fmla="*/ 1944216 w 3888432"/>
              <a:gd name="connsiteY4" fmla="*/ 0 h 388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8432" h="3888432">
                <a:moveTo>
                  <a:pt x="1944216" y="0"/>
                </a:moveTo>
                <a:cubicBezTo>
                  <a:pt x="3017977" y="0"/>
                  <a:pt x="3888432" y="870455"/>
                  <a:pt x="3888432" y="1944216"/>
                </a:cubicBezTo>
                <a:cubicBezTo>
                  <a:pt x="3888432" y="3017977"/>
                  <a:pt x="3017977" y="3888432"/>
                  <a:pt x="1944216" y="3888432"/>
                </a:cubicBezTo>
                <a:cubicBezTo>
                  <a:pt x="870455" y="3888432"/>
                  <a:pt x="0" y="3017977"/>
                  <a:pt x="0" y="1944216"/>
                </a:cubicBezTo>
                <a:cubicBezTo>
                  <a:pt x="0" y="870455"/>
                  <a:pt x="870455" y="0"/>
                  <a:pt x="1944216" y="0"/>
                </a:cubicBezTo>
                <a:close/>
              </a:path>
            </a:pathLst>
          </a:custGeom>
        </p:spPr>
      </p:pic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2495600" y="2179415"/>
            <a:ext cx="2954655" cy="3363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西安牛羊肉泡馍是西安最有特色最有影响的食品。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古称</a:t>
            </a:r>
            <a:r>
              <a:rPr lang="en-US" altLang="zh-CN" sz="2000" dirty="0">
                <a:cs typeface="+mn-ea"/>
                <a:sym typeface="+mn-lt"/>
              </a:rPr>
              <a:t>"</a:t>
            </a:r>
            <a:r>
              <a:rPr lang="zh-CN" altLang="en-US" sz="2000" dirty="0">
                <a:cs typeface="+mn-ea"/>
                <a:sym typeface="+mn-lt"/>
              </a:rPr>
              <a:t>羊羹</a:t>
            </a:r>
            <a:r>
              <a:rPr lang="en-US" altLang="zh-CN" sz="2000" dirty="0">
                <a:cs typeface="+mn-ea"/>
                <a:sym typeface="+mn-lt"/>
              </a:rPr>
              <a:t>“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宋代苏轼有</a:t>
            </a:r>
            <a:r>
              <a:rPr lang="en-US" altLang="zh-CN" sz="2000" dirty="0">
                <a:cs typeface="+mn-ea"/>
                <a:sym typeface="+mn-lt"/>
              </a:rPr>
              <a:t>"</a:t>
            </a:r>
            <a:r>
              <a:rPr lang="zh-CN" altLang="en-US" sz="2000" dirty="0">
                <a:cs typeface="+mn-ea"/>
                <a:sym typeface="+mn-lt"/>
              </a:rPr>
              <a:t>陇馔有熊腊，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秦烹唯羊羹</a:t>
            </a:r>
            <a:r>
              <a:rPr lang="en-US" altLang="zh-CN" sz="2000" dirty="0">
                <a:cs typeface="+mn-ea"/>
                <a:sym typeface="+mn-lt"/>
              </a:rPr>
              <a:t>"</a:t>
            </a:r>
            <a:r>
              <a:rPr lang="zh-CN" altLang="en-US" sz="2000" dirty="0">
                <a:cs typeface="+mn-ea"/>
                <a:sym typeface="+mn-lt"/>
              </a:rPr>
              <a:t>的诗句。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759C3E-96B8-4A2F-9799-6BB3D4D109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03" y="3861048"/>
            <a:ext cx="2157912" cy="24360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34E1D-B966-409D-8546-758C29EA8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西安美食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肉夹馍</a:t>
            </a:r>
          </a:p>
        </p:txBody>
      </p:sp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3880595" y="2179415"/>
            <a:ext cx="1569660" cy="3363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肉夹馍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是古城西安的著名小吃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有中式汉堡的美誉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759C3E-96B8-4A2F-9799-6BB3D4D109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03" y="3861048"/>
            <a:ext cx="2157912" cy="2436026"/>
          </a:xfrm>
          <a:prstGeom prst="rect">
            <a:avLst/>
          </a:prstGeom>
        </p:spPr>
      </p:pic>
      <p:pic>
        <p:nvPicPr>
          <p:cNvPr id="6" name="图片 5" descr="cd1aa7d001429bf0562c84cb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A7FE9A-254B-45B3-98CF-75C0A4B402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88088" y="2179415"/>
            <a:ext cx="3456384" cy="3456384"/>
          </a:xfrm>
          <a:custGeom>
            <a:avLst/>
            <a:gdLst>
              <a:gd name="connsiteX0" fmla="*/ 1728192 w 3456384"/>
              <a:gd name="connsiteY0" fmla="*/ 0 h 3456384"/>
              <a:gd name="connsiteX1" fmla="*/ 3456384 w 3456384"/>
              <a:gd name="connsiteY1" fmla="*/ 1728192 h 3456384"/>
              <a:gd name="connsiteX2" fmla="*/ 1728192 w 3456384"/>
              <a:gd name="connsiteY2" fmla="*/ 3456384 h 3456384"/>
              <a:gd name="connsiteX3" fmla="*/ 0 w 3456384"/>
              <a:gd name="connsiteY3" fmla="*/ 1728192 h 3456384"/>
              <a:gd name="connsiteX4" fmla="*/ 1728192 w 3456384"/>
              <a:gd name="connsiteY4" fmla="*/ 0 h 345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6384" h="3456384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82646"/>
                  <a:pt x="2682646" y="3456384"/>
                  <a:pt x="1728192" y="3456384"/>
                </a:cubicBezTo>
                <a:cubicBezTo>
                  <a:pt x="773738" y="3456384"/>
                  <a:pt x="0" y="2682646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51814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201064949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A8EF51-DDD0-4C84-84F2-E5EE150A55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0096" y="2179415"/>
            <a:ext cx="3456384" cy="3456384"/>
          </a:xfrm>
          <a:custGeom>
            <a:avLst/>
            <a:gdLst>
              <a:gd name="connsiteX0" fmla="*/ 1728192 w 3456384"/>
              <a:gd name="connsiteY0" fmla="*/ 0 h 3456384"/>
              <a:gd name="connsiteX1" fmla="*/ 3456384 w 3456384"/>
              <a:gd name="connsiteY1" fmla="*/ 1728192 h 3456384"/>
              <a:gd name="connsiteX2" fmla="*/ 1728192 w 3456384"/>
              <a:gd name="connsiteY2" fmla="*/ 3456384 h 3456384"/>
              <a:gd name="connsiteX3" fmla="*/ 0 w 3456384"/>
              <a:gd name="connsiteY3" fmla="*/ 1728192 h 3456384"/>
              <a:gd name="connsiteX4" fmla="*/ 1728192 w 3456384"/>
              <a:gd name="connsiteY4" fmla="*/ 0 h 345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6384" h="3456384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82646"/>
                  <a:pt x="2682646" y="3456384"/>
                  <a:pt x="1728192" y="3456384"/>
                </a:cubicBezTo>
                <a:cubicBezTo>
                  <a:pt x="773738" y="3456384"/>
                  <a:pt x="0" y="2682646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noFill/>
          <a:ln w="9525">
            <a:noFill/>
          </a:ln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34E1D-B966-409D-8546-758C29EA8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西安美食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凉皮</a:t>
            </a:r>
          </a:p>
        </p:txBody>
      </p:sp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2607672" y="2179414"/>
            <a:ext cx="3416320" cy="36978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凉皮是陕西的一种地方特色小吃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由于汉中凉皮鲜嫩、滑爽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口感好，所以比较出名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一般人们提起凉皮就专指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汉中凉皮和秦镇凉皮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《</a:t>
            </a:r>
            <a:r>
              <a:rPr lang="zh-CN" altLang="en-US" sz="2000" dirty="0">
                <a:cs typeface="+mn-ea"/>
                <a:sym typeface="+mn-lt"/>
              </a:rPr>
              <a:t>本草纲目</a:t>
            </a:r>
            <a:r>
              <a:rPr lang="en-US" altLang="zh-CN" sz="2000" dirty="0">
                <a:cs typeface="+mn-ea"/>
                <a:sym typeface="+mn-lt"/>
              </a:rPr>
              <a:t>》</a:t>
            </a:r>
            <a:r>
              <a:rPr lang="zh-CN" altLang="en-US" sz="2000" dirty="0">
                <a:cs typeface="+mn-ea"/>
                <a:sym typeface="+mn-lt"/>
              </a:rPr>
              <a:t>上说：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米能养脾，麦能补心。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759C3E-96B8-4A2F-9799-6BB3D4D109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03" y="3861048"/>
            <a:ext cx="2157912" cy="243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45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120000001392011678180660747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F8308A-F5BA-4502-96F4-36635C0468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0096" y="2179415"/>
            <a:ext cx="3456384" cy="3456384"/>
          </a:xfrm>
          <a:custGeom>
            <a:avLst/>
            <a:gdLst>
              <a:gd name="connsiteX0" fmla="*/ 1728192 w 3456384"/>
              <a:gd name="connsiteY0" fmla="*/ 0 h 3456384"/>
              <a:gd name="connsiteX1" fmla="*/ 3456384 w 3456384"/>
              <a:gd name="connsiteY1" fmla="*/ 1728192 h 3456384"/>
              <a:gd name="connsiteX2" fmla="*/ 1728192 w 3456384"/>
              <a:gd name="connsiteY2" fmla="*/ 3456384 h 3456384"/>
              <a:gd name="connsiteX3" fmla="*/ 0 w 3456384"/>
              <a:gd name="connsiteY3" fmla="*/ 1728192 h 3456384"/>
              <a:gd name="connsiteX4" fmla="*/ 1728192 w 3456384"/>
              <a:gd name="connsiteY4" fmla="*/ 0 h 345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6384" h="3456384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82646"/>
                  <a:pt x="2682646" y="3456384"/>
                  <a:pt x="1728192" y="3456384"/>
                </a:cubicBezTo>
                <a:cubicBezTo>
                  <a:pt x="773738" y="3456384"/>
                  <a:pt x="0" y="2682646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noFill/>
          <a:ln w="9525">
            <a:noFill/>
          </a:ln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34E1D-B966-409D-8546-758C29EA8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西安美食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锅盔</a:t>
            </a:r>
          </a:p>
        </p:txBody>
      </p:sp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2218015" y="2179415"/>
            <a:ext cx="3877985" cy="3363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锅盔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又叫锅魁、锅盔馍、干馍，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是陕西关中地区居民喜食的传统风味面食小吃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锅盔源于外婆给外孙贺弥月赠送的礼品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后发展成为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风味独特的方便食物。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759C3E-96B8-4A2F-9799-6BB3D4D109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03" y="3861048"/>
            <a:ext cx="2157912" cy="243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64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4F2366-5407-4E5A-A74A-3FE57E0496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0" y="0"/>
            <a:ext cx="12283440" cy="6858000"/>
          </a:xfrm>
          <a:prstGeom prst="rect">
            <a:avLst/>
          </a:prstGeom>
        </p:spPr>
      </p:pic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972100" y="1184756"/>
            <a:ext cx="2520280" cy="2018928"/>
          </a:xfrm>
          <a:noFill/>
        </p:spPr>
        <p:txBody>
          <a:bodyPr>
            <a:noAutofit/>
          </a:bodyPr>
          <a:lstStyle/>
          <a:p>
            <a:pPr algn="ctr"/>
            <a:r>
              <a:rPr lang="zh-CN" altLang="en-US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西安</a:t>
            </a:r>
            <a:r>
              <a:rPr lang="en-US" altLang="zh-CN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旅游</a:t>
            </a:r>
          </a:p>
        </p:txBody>
      </p:sp>
      <p:sp>
        <p:nvSpPr>
          <p:cNvPr id="15" name="图文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92E9DF-2BE7-4890-BEA1-EAC516D73D57}"/>
              </a:ext>
            </a:extLst>
          </p:cNvPr>
          <p:cNvSpPr/>
          <p:nvPr/>
        </p:nvSpPr>
        <p:spPr>
          <a:xfrm>
            <a:off x="1176792" y="1184756"/>
            <a:ext cx="2110896" cy="2018928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BBFE9F-730B-4EFB-A940-84FC5EE467C9}"/>
              </a:ext>
            </a:extLst>
          </p:cNvPr>
          <p:cNvSpPr txBox="1"/>
          <p:nvPr/>
        </p:nvSpPr>
        <p:spPr>
          <a:xfrm>
            <a:off x="3647728" y="283435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西安旅游攻略之美景、美食与特色</a:t>
            </a:r>
          </a:p>
        </p:txBody>
      </p:sp>
      <p:sp>
        <p:nvSpPr>
          <p:cNvPr id="19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E2ED56-2A41-4E3B-96A1-406DFFF7BD18}"/>
              </a:ext>
            </a:extLst>
          </p:cNvPr>
          <p:cNvSpPr txBox="1">
            <a:spLocks/>
          </p:cNvSpPr>
          <p:nvPr/>
        </p:nvSpPr>
        <p:spPr>
          <a:xfrm>
            <a:off x="3647728" y="1340768"/>
            <a:ext cx="6064768" cy="17229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15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50847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5" grpId="0" animBg="1"/>
      <p:bldP spid="16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198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46F8E1-118C-4F16-B9BD-3E312679D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859D59-DE59-4269-B80B-5C96A547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2144" y="140378"/>
            <a:ext cx="2520280" cy="2018928"/>
          </a:xfrm>
          <a:noFill/>
        </p:spPr>
        <p:txBody>
          <a:bodyPr>
            <a:noAutofit/>
          </a:bodyPr>
          <a:lstStyle/>
          <a:p>
            <a:pPr algn="ctr"/>
            <a:r>
              <a:rPr lang="zh-CN" altLang="en-US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壹</a:t>
            </a:r>
          </a:p>
        </p:txBody>
      </p:sp>
      <p:sp>
        <p:nvSpPr>
          <p:cNvPr id="8" name="图文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7F233A-7E13-441E-B78C-5D2A8F58D37A}"/>
              </a:ext>
            </a:extLst>
          </p:cNvPr>
          <p:cNvSpPr/>
          <p:nvPr/>
        </p:nvSpPr>
        <p:spPr>
          <a:xfrm>
            <a:off x="8100892" y="1149842"/>
            <a:ext cx="1080120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F1F078-A58C-4618-B766-14824BDDF86D}"/>
              </a:ext>
            </a:extLst>
          </p:cNvPr>
          <p:cNvSpPr txBox="1">
            <a:spLocks/>
          </p:cNvSpPr>
          <p:nvPr/>
        </p:nvSpPr>
        <p:spPr>
          <a:xfrm>
            <a:off x="6384032" y="1977617"/>
            <a:ext cx="4968552" cy="17229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b="1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西安简介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D9048C-6B23-4378-99B5-979D74C0F68E}"/>
              </a:ext>
            </a:extLst>
          </p:cNvPr>
          <p:cNvSpPr txBox="1"/>
          <p:nvPr/>
        </p:nvSpPr>
        <p:spPr>
          <a:xfrm>
            <a:off x="6129858" y="362325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西安旅游攻略之美景、美食与特色</a:t>
            </a:r>
          </a:p>
        </p:txBody>
      </p:sp>
    </p:spTree>
    <p:extLst>
      <p:ext uri="{BB962C8B-B14F-4D97-AF65-F5344CB8AC3E}">
        <p14:creationId xmlns:p14="http://schemas.microsoft.com/office/powerpoint/2010/main" val="232257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B9974C6-46E9-4AB4-A928-22948560C0C8}"/>
              </a:ext>
            </a:extLst>
          </p:cNvPr>
          <p:cNvSpPr/>
          <p:nvPr/>
        </p:nvSpPr>
        <p:spPr>
          <a:xfrm>
            <a:off x="1271464" y="2731362"/>
            <a:ext cx="9649072" cy="22322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98" name="标题 4097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西安简介</a:t>
            </a:r>
          </a:p>
        </p:txBody>
      </p:sp>
      <p:sp>
        <p:nvSpPr>
          <p:cNvPr id="4099" name="文本占位符 4098"/>
          <p:cNvSpPr>
            <a:spLocks noGrp="1"/>
          </p:cNvSpPr>
          <p:nvPr>
            <p:ph idx="4294967295"/>
          </p:nvPr>
        </p:nvSpPr>
        <p:spPr>
          <a:xfrm>
            <a:off x="4223792" y="1595578"/>
            <a:ext cx="3816425" cy="2232248"/>
          </a:xfrm>
          <a:noFill/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西安，古称长安、京兆、镐京，是陕西省省会。西安地处中国陆地版图中心，是长三角、珠三角和京津冀通往西北和西南的门户城市与重要交通枢纽，北濒渭河，南依秦岭，八水绕长安（渭、泾、沣、涝、潏、滈、浐、灞）。 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8DD215A-CDCB-43C4-A384-C94910BDCF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1375622"/>
            <a:ext cx="11089232" cy="50446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C460CB-4ED3-404A-A7C0-12BB72CBA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西安简介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82B27C-D468-40E8-9876-9C7D67E1DA95}"/>
              </a:ext>
            </a:extLst>
          </p:cNvPr>
          <p:cNvSpPr/>
          <p:nvPr/>
        </p:nvSpPr>
        <p:spPr>
          <a:xfrm>
            <a:off x="7176120" y="1772816"/>
            <a:ext cx="2031325" cy="409334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西安也是国家重要的科研、教育和工业基地，陕西省的政治、经济、文化和科教中心，中国历史文化名城 ，中国最佳旅游目的地城市之一 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5B2AF7-AAB9-4E4F-ADF7-F8CCD7C47D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6614" y="2262014"/>
            <a:ext cx="3661294" cy="3661294"/>
          </a:xfrm>
          <a:custGeom>
            <a:avLst/>
            <a:gdLst>
              <a:gd name="connsiteX0" fmla="*/ 1830647 w 3661294"/>
              <a:gd name="connsiteY0" fmla="*/ 0 h 3661294"/>
              <a:gd name="connsiteX1" fmla="*/ 3661294 w 3661294"/>
              <a:gd name="connsiteY1" fmla="*/ 1830647 h 3661294"/>
              <a:gd name="connsiteX2" fmla="*/ 1830647 w 3661294"/>
              <a:gd name="connsiteY2" fmla="*/ 3661294 h 3661294"/>
              <a:gd name="connsiteX3" fmla="*/ 0 w 3661294"/>
              <a:gd name="connsiteY3" fmla="*/ 1830647 h 3661294"/>
              <a:gd name="connsiteX4" fmla="*/ 1830647 w 3661294"/>
              <a:gd name="connsiteY4" fmla="*/ 0 h 366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1294" h="3661294">
                <a:moveTo>
                  <a:pt x="1830647" y="0"/>
                </a:moveTo>
                <a:cubicBezTo>
                  <a:pt x="2841685" y="0"/>
                  <a:pt x="3661294" y="819609"/>
                  <a:pt x="3661294" y="1830647"/>
                </a:cubicBezTo>
                <a:cubicBezTo>
                  <a:pt x="3661294" y="2841685"/>
                  <a:pt x="2841685" y="3661294"/>
                  <a:pt x="1830647" y="3661294"/>
                </a:cubicBezTo>
                <a:cubicBezTo>
                  <a:pt x="819609" y="3661294"/>
                  <a:pt x="0" y="2841685"/>
                  <a:pt x="0" y="1830647"/>
                </a:cubicBezTo>
                <a:cubicBezTo>
                  <a:pt x="0" y="819609"/>
                  <a:pt x="819609" y="0"/>
                  <a:pt x="1830647" y="0"/>
                </a:cubicBez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874C1C-DAF8-4FC5-8AF6-96F4B4BD6D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85" y="926355"/>
            <a:ext cx="2822211" cy="178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5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46F8E1-118C-4F16-B9BD-3E312679D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859D59-DE59-4269-B80B-5C96A547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2144" y="140378"/>
            <a:ext cx="2520280" cy="2018928"/>
          </a:xfrm>
          <a:noFill/>
        </p:spPr>
        <p:txBody>
          <a:bodyPr>
            <a:noAutofit/>
          </a:bodyPr>
          <a:lstStyle/>
          <a:p>
            <a:pPr algn="ctr"/>
            <a:r>
              <a:rPr lang="zh-CN" altLang="en-US" sz="6600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贰</a:t>
            </a:r>
          </a:p>
        </p:txBody>
      </p:sp>
      <p:sp>
        <p:nvSpPr>
          <p:cNvPr id="8" name="图文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7F233A-7E13-441E-B78C-5D2A8F58D37A}"/>
              </a:ext>
            </a:extLst>
          </p:cNvPr>
          <p:cNvSpPr/>
          <p:nvPr/>
        </p:nvSpPr>
        <p:spPr>
          <a:xfrm>
            <a:off x="8100892" y="1149842"/>
            <a:ext cx="1080120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F1F078-A58C-4618-B766-14824BDDF86D}"/>
              </a:ext>
            </a:extLst>
          </p:cNvPr>
          <p:cNvSpPr txBox="1">
            <a:spLocks/>
          </p:cNvSpPr>
          <p:nvPr/>
        </p:nvSpPr>
        <p:spPr>
          <a:xfrm>
            <a:off x="6384032" y="1977617"/>
            <a:ext cx="4968552" cy="17229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b="1" dirty="0">
                <a:blipFill dpi="0" rotWithShape="1">
                  <a:blip r:embed="rId4"/>
                  <a:srcRect/>
                  <a:tile tx="2794000" ty="1270000" sx="100000" sy="100000" flip="none" algn="tl"/>
                </a:blipFill>
                <a:latin typeface="+mn-lt"/>
                <a:ea typeface="+mn-ea"/>
                <a:cs typeface="+mn-ea"/>
                <a:sym typeface="+mn-lt"/>
              </a:rPr>
              <a:t>旅游景色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D9048C-6B23-4378-99B5-979D74C0F68E}"/>
              </a:ext>
            </a:extLst>
          </p:cNvPr>
          <p:cNvSpPr txBox="1"/>
          <p:nvPr/>
        </p:nvSpPr>
        <p:spPr>
          <a:xfrm>
            <a:off x="6129858" y="362325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西安旅游攻略之美景、美食与特色</a:t>
            </a:r>
          </a:p>
        </p:txBody>
      </p:sp>
    </p:spTree>
    <p:extLst>
      <p:ext uri="{BB962C8B-B14F-4D97-AF65-F5344CB8AC3E}">
        <p14:creationId xmlns:p14="http://schemas.microsoft.com/office/powerpoint/2010/main" val="275367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2E2BA8-353C-467B-9FE7-E651D9557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钟楼</a:t>
            </a:r>
          </a:p>
        </p:txBody>
      </p:sp>
      <p:pic>
        <p:nvPicPr>
          <p:cNvPr id="8" name="图片 7" descr="1001797_082038244100_2.jpg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CE1099-7FF2-44F3-A381-FF0B80CC14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8010" y="2204864"/>
            <a:ext cx="3744416" cy="3456384"/>
          </a:xfrm>
          <a:custGeom>
            <a:avLst/>
            <a:gdLst>
              <a:gd name="connsiteX0" fmla="*/ 877638 w 3744416"/>
              <a:gd name="connsiteY0" fmla="*/ 0 h 3456384"/>
              <a:gd name="connsiteX1" fmla="*/ 2866779 w 3744416"/>
              <a:gd name="connsiteY1" fmla="*/ 0 h 3456384"/>
              <a:gd name="connsiteX2" fmla="*/ 2918978 w 3744416"/>
              <a:gd name="connsiteY2" fmla="*/ 31712 h 3456384"/>
              <a:gd name="connsiteX3" fmla="*/ 3744416 w 3744416"/>
              <a:gd name="connsiteY3" fmla="*/ 1584176 h 3456384"/>
              <a:gd name="connsiteX4" fmla="*/ 1872208 w 3744416"/>
              <a:gd name="connsiteY4" fmla="*/ 3456384 h 3456384"/>
              <a:gd name="connsiteX5" fmla="*/ 0 w 3744416"/>
              <a:gd name="connsiteY5" fmla="*/ 1584176 h 3456384"/>
              <a:gd name="connsiteX6" fmla="*/ 825439 w 3744416"/>
              <a:gd name="connsiteY6" fmla="*/ 31712 h 345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44416" h="3456384">
                <a:moveTo>
                  <a:pt x="877638" y="0"/>
                </a:moveTo>
                <a:lnTo>
                  <a:pt x="2866779" y="0"/>
                </a:lnTo>
                <a:lnTo>
                  <a:pt x="2918978" y="31712"/>
                </a:lnTo>
                <a:cubicBezTo>
                  <a:pt x="3416988" y="368161"/>
                  <a:pt x="3744416" y="937931"/>
                  <a:pt x="3744416" y="1584176"/>
                </a:cubicBezTo>
                <a:cubicBezTo>
                  <a:pt x="3744416" y="2618168"/>
                  <a:pt x="2906200" y="3456384"/>
                  <a:pt x="1872208" y="3456384"/>
                </a:cubicBezTo>
                <a:cubicBezTo>
                  <a:pt x="838216" y="3456384"/>
                  <a:pt x="0" y="2618168"/>
                  <a:pt x="0" y="1584176"/>
                </a:cubicBezTo>
                <a:cubicBezTo>
                  <a:pt x="0" y="937931"/>
                  <a:pt x="327428" y="368161"/>
                  <a:pt x="825439" y="31712"/>
                </a:cubicBezTo>
                <a:close/>
              </a:path>
            </a:pathLst>
          </a:cu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B212B1-39DC-4B85-A77F-4F251E10D8FD}"/>
              </a:ext>
            </a:extLst>
          </p:cNvPr>
          <p:cNvSpPr/>
          <p:nvPr/>
        </p:nvSpPr>
        <p:spPr>
          <a:xfrm>
            <a:off x="767408" y="1901438"/>
            <a:ext cx="410445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200" dirty="0">
                <a:solidFill>
                  <a:srgbClr val="D84A30"/>
                </a:solidFill>
                <a:cs typeface="+mn-ea"/>
                <a:sym typeface="+mn-lt"/>
              </a:rPr>
              <a:t>建</a:t>
            </a:r>
            <a:endParaRPr lang="en-US" altLang="zh-CN" sz="7200" dirty="0">
              <a:solidFill>
                <a:srgbClr val="D84A30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于明太祖朱元璋洪武十七年</a:t>
            </a:r>
            <a:endParaRPr lang="en-US" altLang="zh-CN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因楼上悬挂铁钟一口而得名</a:t>
            </a:r>
            <a:endParaRPr lang="en-US" altLang="zh-CN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初建时</a:t>
            </a:r>
            <a:endParaRPr lang="en-US" altLang="zh-CN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地址在今广济街口</a:t>
            </a:r>
            <a:endParaRPr lang="en-US" altLang="zh-CN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与鼓楼对峙</a:t>
            </a:r>
          </a:p>
        </p:txBody>
      </p:sp>
      <p:sp>
        <p:nvSpPr>
          <p:cNvPr id="10" name="图文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DAB69F-A56A-4000-AF99-684E1F9B0A87}"/>
              </a:ext>
            </a:extLst>
          </p:cNvPr>
          <p:cNvSpPr/>
          <p:nvPr/>
        </p:nvSpPr>
        <p:spPr>
          <a:xfrm>
            <a:off x="3791744" y="2333486"/>
            <a:ext cx="1080120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240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EDD9238-7AC7-4A27-9756-D902FFB6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钟楼</a:t>
            </a:r>
          </a:p>
        </p:txBody>
      </p:sp>
      <p:pic>
        <p:nvPicPr>
          <p:cNvPr id="7" name="图片占位符 6" descr="7336507_212551112000_2.jpg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DF1489D-A1C9-4760-B26F-76907366F2FA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32814" y="1872701"/>
            <a:ext cx="3663447" cy="3611429"/>
          </a:xfrm>
          <a:custGeom>
            <a:avLst/>
            <a:gdLst>
              <a:gd name="connsiteX0" fmla="*/ 3291575 w 6583150"/>
              <a:gd name="connsiteY0" fmla="*/ 0 h 6489675"/>
              <a:gd name="connsiteX1" fmla="*/ 6583150 w 6583150"/>
              <a:gd name="connsiteY1" fmla="*/ 3291575 h 6489675"/>
              <a:gd name="connsiteX2" fmla="*/ 4114191 w 6583150"/>
              <a:gd name="connsiteY2" fmla="*/ 6479523 h 6489675"/>
              <a:gd name="connsiteX3" fmla="*/ 4070203 w 6583150"/>
              <a:gd name="connsiteY3" fmla="*/ 6489675 h 6489675"/>
              <a:gd name="connsiteX4" fmla="*/ 2512948 w 6583150"/>
              <a:gd name="connsiteY4" fmla="*/ 6489675 h 6489675"/>
              <a:gd name="connsiteX5" fmla="*/ 2468959 w 6583150"/>
              <a:gd name="connsiteY5" fmla="*/ 6479523 h 6489675"/>
              <a:gd name="connsiteX6" fmla="*/ 0 w 6583150"/>
              <a:gd name="connsiteY6" fmla="*/ 3291575 h 6489675"/>
              <a:gd name="connsiteX7" fmla="*/ 3291575 w 6583150"/>
              <a:gd name="connsiteY7" fmla="*/ 0 h 648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83150" h="6489675">
                <a:moveTo>
                  <a:pt x="3291575" y="0"/>
                </a:moveTo>
                <a:cubicBezTo>
                  <a:pt x="5109462" y="0"/>
                  <a:pt x="6583150" y="1473688"/>
                  <a:pt x="6583150" y="3291575"/>
                </a:cubicBezTo>
                <a:cubicBezTo>
                  <a:pt x="6583150" y="4825417"/>
                  <a:pt x="5534011" y="6114219"/>
                  <a:pt x="4114191" y="6479523"/>
                </a:cubicBezTo>
                <a:lnTo>
                  <a:pt x="4070203" y="6489675"/>
                </a:lnTo>
                <a:lnTo>
                  <a:pt x="2512948" y="6489675"/>
                </a:lnTo>
                <a:lnTo>
                  <a:pt x="2468959" y="6479523"/>
                </a:lnTo>
                <a:cubicBezTo>
                  <a:pt x="1049139" y="6114219"/>
                  <a:pt x="0" y="4825417"/>
                  <a:pt x="0" y="3291575"/>
                </a:cubicBezTo>
                <a:cubicBezTo>
                  <a:pt x="0" y="1473688"/>
                  <a:pt x="1473688" y="0"/>
                  <a:pt x="3291575" y="0"/>
                </a:cubicBezTo>
                <a:close/>
              </a:path>
            </a:pathLst>
          </a:custGeom>
        </p:spPr>
      </p:pic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6528048" y="1916602"/>
            <a:ext cx="7572375" cy="35855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600" dirty="0">
                <a:solidFill>
                  <a:srgbClr val="D84A30"/>
                </a:solidFill>
                <a:cs typeface="+mn-ea"/>
                <a:sym typeface="+mn-lt"/>
              </a:rPr>
              <a:t>有歌曰</a:t>
            </a:r>
            <a:endParaRPr lang="en-US" altLang="zh-CN" sz="6600" dirty="0">
              <a:solidFill>
                <a:srgbClr val="D84A30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cs typeface="+mn-ea"/>
                <a:sym typeface="+mn-lt"/>
              </a:rPr>
              <a:t>鸣景云兮万籁齐，</a:t>
            </a:r>
            <a:endParaRPr lang="en-US" altLang="zh-CN" sz="2000" dirty="0">
              <a:cs typeface="+mn-ea"/>
              <a:sym typeface="+mn-lt"/>
            </a:endParaRPr>
          </a:p>
          <a:p>
            <a:r>
              <a:rPr lang="zh-CN" altLang="en-US" sz="2000" dirty="0">
                <a:cs typeface="+mn-ea"/>
                <a:sym typeface="+mn-lt"/>
              </a:rPr>
              <a:t>彰木德兮奠四隅。</a:t>
            </a:r>
            <a:endParaRPr lang="en-US" altLang="zh-CN" sz="2000" dirty="0">
              <a:cs typeface="+mn-ea"/>
              <a:sym typeface="+mn-lt"/>
            </a:endParaRPr>
          </a:p>
          <a:p>
            <a:r>
              <a:rPr lang="zh-CN" altLang="en-US" sz="2000" dirty="0">
                <a:cs typeface="+mn-ea"/>
                <a:sym typeface="+mn-lt"/>
              </a:rPr>
              <a:t>千百亿祀兮，</a:t>
            </a:r>
            <a:endParaRPr lang="en-US" altLang="zh-CN" sz="2000" dirty="0">
              <a:cs typeface="+mn-ea"/>
              <a:sym typeface="+mn-lt"/>
            </a:endParaRPr>
          </a:p>
          <a:p>
            <a:r>
              <a:rPr lang="zh-CN" altLang="en-US" sz="2000" dirty="0">
                <a:cs typeface="+mn-ea"/>
                <a:sym typeface="+mn-lt"/>
              </a:rPr>
              <a:t>钟虞不移。</a:t>
            </a:r>
            <a:endParaRPr lang="en-US" altLang="zh-CN" sz="2000" dirty="0">
              <a:cs typeface="+mn-ea"/>
              <a:sym typeface="+mn-lt"/>
            </a:endParaRPr>
          </a:p>
          <a:p>
            <a:endParaRPr lang="en-US" altLang="zh-CN" sz="2000" dirty="0">
              <a:cs typeface="+mn-ea"/>
              <a:sym typeface="+mn-lt"/>
            </a:endParaRPr>
          </a:p>
          <a:p>
            <a:r>
              <a:rPr lang="zh-CN" altLang="en-US" sz="2800" dirty="0">
                <a:cs typeface="+mn-ea"/>
                <a:sym typeface="+mn-lt"/>
              </a:rPr>
              <a:t>说的就是钟楼上的钟</a:t>
            </a:r>
          </a:p>
        </p:txBody>
      </p:sp>
      <p:sp>
        <p:nvSpPr>
          <p:cNvPr id="8" name="图文框 7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19BE561-6088-41F1-93D5-FB84EE6BB4B3}"/>
              </a:ext>
            </a:extLst>
          </p:cNvPr>
          <p:cNvSpPr/>
          <p:nvPr/>
        </p:nvSpPr>
        <p:spPr>
          <a:xfrm>
            <a:off x="6528048" y="2275520"/>
            <a:ext cx="2592288" cy="1009464"/>
          </a:xfrm>
          <a:prstGeom prst="frame">
            <a:avLst>
              <a:gd name="adj1" fmla="val 1647"/>
            </a:avLst>
          </a:prstGeom>
          <a:solidFill>
            <a:srgbClr val="D24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2A5C53F-0CF4-4785-BB4F-BDA6CF9D9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西安景色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鼓楼</a:t>
            </a:r>
          </a:p>
        </p:txBody>
      </p:sp>
      <p:pic>
        <p:nvPicPr>
          <p:cNvPr id="11" name="图片 10" descr="wKgBm07CF9qOZwVUAA5JyjZfe5k27.groupinfo.w600.jpeg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918D8FC-03AA-446D-A105-E3DB5717AF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496" y="1931128"/>
            <a:ext cx="3715823" cy="3715823"/>
          </a:xfrm>
          <a:custGeom>
            <a:avLst/>
            <a:gdLst>
              <a:gd name="connsiteX0" fmla="*/ 1088327 w 3715823"/>
              <a:gd name="connsiteY0" fmla="*/ 0 h 3715823"/>
              <a:gd name="connsiteX1" fmla="*/ 2627496 w 3715823"/>
              <a:gd name="connsiteY1" fmla="*/ 0 h 3715823"/>
              <a:gd name="connsiteX2" fmla="*/ 3715823 w 3715823"/>
              <a:gd name="connsiteY2" fmla="*/ 1088327 h 3715823"/>
              <a:gd name="connsiteX3" fmla="*/ 3715823 w 3715823"/>
              <a:gd name="connsiteY3" fmla="*/ 2627496 h 3715823"/>
              <a:gd name="connsiteX4" fmla="*/ 2627496 w 3715823"/>
              <a:gd name="connsiteY4" fmla="*/ 3715823 h 3715823"/>
              <a:gd name="connsiteX5" fmla="*/ 1088327 w 3715823"/>
              <a:gd name="connsiteY5" fmla="*/ 3715823 h 3715823"/>
              <a:gd name="connsiteX6" fmla="*/ 2489 w 3715823"/>
              <a:gd name="connsiteY6" fmla="*/ 2629985 h 3715823"/>
              <a:gd name="connsiteX7" fmla="*/ 0 w 3715823"/>
              <a:gd name="connsiteY7" fmla="*/ 2625008 h 3715823"/>
              <a:gd name="connsiteX8" fmla="*/ 0 w 3715823"/>
              <a:gd name="connsiteY8" fmla="*/ 1088327 h 3715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5823" h="3715823">
                <a:moveTo>
                  <a:pt x="1088327" y="0"/>
                </a:moveTo>
                <a:lnTo>
                  <a:pt x="2627496" y="0"/>
                </a:lnTo>
                <a:lnTo>
                  <a:pt x="3715823" y="1088327"/>
                </a:lnTo>
                <a:lnTo>
                  <a:pt x="3715823" y="2627496"/>
                </a:lnTo>
                <a:lnTo>
                  <a:pt x="2627496" y="3715823"/>
                </a:lnTo>
                <a:lnTo>
                  <a:pt x="1088327" y="3715823"/>
                </a:lnTo>
                <a:lnTo>
                  <a:pt x="2489" y="2629985"/>
                </a:lnTo>
                <a:lnTo>
                  <a:pt x="0" y="2625008"/>
                </a:lnTo>
                <a:lnTo>
                  <a:pt x="0" y="1088327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6270104" y="4149080"/>
            <a:ext cx="43624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西安鼓楼是所存在中国最大的鼓楼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位于西安城内西大街北院门的南端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东与钟楼相望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BFF466A1-71BE-4D83-9044-0049554649B4}"/>
              </a:ext>
            </a:extLst>
          </p:cNvPr>
          <p:cNvSpPr/>
          <p:nvPr/>
        </p:nvSpPr>
        <p:spPr>
          <a:xfrm rot="18977790">
            <a:off x="8005926" y="2821233"/>
            <a:ext cx="890757" cy="890757"/>
          </a:xfrm>
          <a:prstGeom prst="rect">
            <a:avLst/>
          </a:prstGeom>
          <a:noFill/>
          <a:ln>
            <a:solidFill>
              <a:srgbClr val="D84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98812379-24A8-4937-8DDD-E86D072E5C87}"/>
              </a:ext>
            </a:extLst>
          </p:cNvPr>
          <p:cNvSpPr/>
          <p:nvPr/>
        </p:nvSpPr>
        <p:spPr>
          <a:xfrm>
            <a:off x="8089666" y="2881890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C00000"/>
                </a:solidFill>
                <a:cs typeface="+mn-ea"/>
                <a:sym typeface="+mn-lt"/>
              </a:rPr>
              <a:t>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:a14="http://schemas.microsoft.com/office/drawing/2010/main" xmlns:a16="http://schemas.microsoft.com/office/drawing/2014/main"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5" grpId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西安旅游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8B2"/>
      </a:accent1>
      <a:accent2>
        <a:srgbClr val="16AAB8"/>
      </a:accent2>
      <a:accent3>
        <a:srgbClr val="05AFE3"/>
      </a:accent3>
      <a:accent4>
        <a:srgbClr val="0083DA"/>
      </a:accent4>
      <a:accent5>
        <a:srgbClr val="1F7E87"/>
      </a:accent5>
      <a:accent6>
        <a:srgbClr val="196090"/>
      </a:accent6>
      <a:hlink>
        <a:srgbClr val="0068B2"/>
      </a:hlink>
      <a:folHlink>
        <a:srgbClr val="BFBFBF"/>
      </a:folHlink>
    </a:clrScheme>
    <a:fontScheme name="qbn3ccmb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68395"/>
    </a:dk2>
    <a:lt2>
      <a:srgbClr val="F0F0F0"/>
    </a:lt2>
    <a:accent1>
      <a:srgbClr val="0068B2"/>
    </a:accent1>
    <a:accent2>
      <a:srgbClr val="16AAB8"/>
    </a:accent2>
    <a:accent3>
      <a:srgbClr val="05AFE3"/>
    </a:accent3>
    <a:accent4>
      <a:srgbClr val="0083DA"/>
    </a:accent4>
    <a:accent5>
      <a:srgbClr val="1F7E87"/>
    </a:accent5>
    <a:accent6>
      <a:srgbClr val="196090"/>
    </a:accent6>
    <a:hlink>
      <a:srgbClr val="0068B2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</TotalTime>
  <Words>916</Words>
  <Application>Microsoft Office PowerPoint</Application>
  <PresentationFormat>宽屏</PresentationFormat>
  <Paragraphs>139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汉仪昌黎宋刻本(原版)W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西安 旅游</vt:lpstr>
      <vt:lpstr>PowerPoint 演示文稿</vt:lpstr>
      <vt:lpstr>壹</vt:lpstr>
      <vt:lpstr>西安简介</vt:lpstr>
      <vt:lpstr>西安简介</vt:lpstr>
      <vt:lpstr>贰</vt:lpstr>
      <vt:lpstr>西安景色——钟楼</vt:lpstr>
      <vt:lpstr>西安景色——钟楼</vt:lpstr>
      <vt:lpstr>西安景色——鼓楼</vt:lpstr>
      <vt:lpstr>西安景色——鼓楼</vt:lpstr>
      <vt:lpstr>西安景色——华山</vt:lpstr>
      <vt:lpstr>西安景色——华山</vt:lpstr>
      <vt:lpstr>西安景色——兵马俑</vt:lpstr>
      <vt:lpstr>西安景色——兵马俑</vt:lpstr>
      <vt:lpstr>西安景色——大唐芙蓉园</vt:lpstr>
      <vt:lpstr>西安景色——大唐芙蓉园</vt:lpstr>
      <vt:lpstr>西安景色——大唐芙蓉园</vt:lpstr>
      <vt:lpstr>西安景色——大雁塔</vt:lpstr>
      <vt:lpstr>叁</vt:lpstr>
      <vt:lpstr>西安美食——羊肉泡馍</vt:lpstr>
      <vt:lpstr>西安美食——肉夹馍</vt:lpstr>
      <vt:lpstr>西安美食——凉皮</vt:lpstr>
      <vt:lpstr>西安美食——锅盔</vt:lpstr>
      <vt:lpstr>西安 旅游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83</cp:revision>
  <dcterms:created xsi:type="dcterms:W3CDTF">2013-10-27T11:50:00Z</dcterms:created>
  <dcterms:modified xsi:type="dcterms:W3CDTF">2021-05-18T04:13:46Z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