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65" r:id="rId5"/>
    <p:sldId id="263" r:id="rId6"/>
    <p:sldId id="266" r:id="rId7"/>
    <p:sldId id="269" r:id="rId8"/>
    <p:sldId id="270" r:id="rId9"/>
    <p:sldId id="271" r:id="rId10"/>
    <p:sldId id="272" r:id="rId11"/>
    <p:sldId id="273" r:id="rId12"/>
    <p:sldId id="278" r:id="rId13"/>
    <p:sldId id="274" r:id="rId14"/>
    <p:sldId id="275" r:id="rId15"/>
    <p:sldId id="276" r:id="rId16"/>
    <p:sldId id="281" r:id="rId17"/>
    <p:sldId id="282" r:id="rId18"/>
    <p:sldId id="285" r:id="rId19"/>
    <p:sldId id="286" r:id="rId20"/>
    <p:sldId id="287" r:id="rId21"/>
    <p:sldId id="277" r:id="rId22"/>
    <p:sldId id="288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徐龙毅" initials="徐龙毅" lastIdx="0" clrIdx="0">
    <p:extLst>
      <p:ext uri="{19B8F6BF-5375-455C-9EA6-DF929625EA0E}">
        <p15:presenceInfo xmlns:p15="http://schemas.microsoft.com/office/powerpoint/2012/main" userId="7a0ad1ba1c0e8dd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9F4223"/>
    <a:srgbClr val="A4492A"/>
    <a:srgbClr val="AB593E"/>
    <a:srgbClr val="BE293E"/>
    <a:srgbClr val="C23336"/>
    <a:srgbClr val="BA2F35"/>
    <a:srgbClr val="A31F22"/>
    <a:srgbClr val="F9808D"/>
    <a:srgbClr val="EFF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90" y="114"/>
      </p:cViewPr>
      <p:guideLst>
        <p:guide orient="horz" pos="3164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CB991-E658-4433-B131-23AB9BA2F025}" type="datetimeFigureOut">
              <a:rPr lang="zh-CN" altLang="en-US" smtClean="0"/>
              <a:pPr/>
              <a:t>2021/5/25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03612-3B0B-4E46-8B82-598E81723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384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6067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395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98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11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797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45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960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86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742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6000" y="1556792"/>
            <a:ext cx="12204000" cy="46805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335360" y="476672"/>
            <a:ext cx="5256584" cy="72017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>
              <a:def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defRPr>
            </a:lvl1pPr>
          </a:lstStyle>
          <a:p>
            <a:pPr marL="0" lvl="0" indent="0">
              <a:buNone/>
            </a:pPr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3316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332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98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6000" y="620688"/>
            <a:ext cx="12204000" cy="56166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2021/5/25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3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24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4011482"/>
            <a:ext cx="12192000" cy="3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3647292"/>
            <a:ext cx="12192000" cy="3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733626" y="3606068"/>
            <a:ext cx="7318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pc="600" dirty="0" smtClean="0">
                <a:latin typeface="Berlin Sans FB Demi" panose="020E0802020502020306" pitchFamily="34" charset="0"/>
              </a:rPr>
              <a:t>POSITIONING</a:t>
            </a:r>
            <a:endParaRPr lang="zh-CN" altLang="en-US" sz="2000" spc="600" dirty="0">
              <a:latin typeface="Berlin Sans FB Demi" panose="020E0802020502020306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33625" y="3976902"/>
            <a:ext cx="6042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400">
                <a:latin typeface="Berlin Sans FB Demi" panose="020E0802020502020306" pitchFamily="34" charset="0"/>
              </a:defRPr>
            </a:lvl1pPr>
          </a:lstStyle>
          <a:p>
            <a:r>
              <a:rPr lang="en-US" altLang="zh-CN" sz="2000" dirty="0" smtClean="0">
                <a:solidFill>
                  <a:schemeClr val="bg1"/>
                </a:solidFill>
              </a:rPr>
              <a:t>THE BATTLE FOR YOUR MIND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31" y="1575250"/>
            <a:ext cx="3247807" cy="4666185"/>
          </a:xfrm>
          <a:prstGeom prst="rect">
            <a:avLst/>
          </a:prstGeom>
          <a:effectLst>
            <a:outerShdw blurRad="4572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7" name="组合 16"/>
          <p:cNvGrpSpPr/>
          <p:nvPr/>
        </p:nvGrpSpPr>
        <p:grpSpPr>
          <a:xfrm>
            <a:off x="4727848" y="982469"/>
            <a:ext cx="6408712" cy="2518539"/>
            <a:chOff x="4223792" y="692696"/>
            <a:chExt cx="8640960" cy="2518539"/>
          </a:xfrm>
        </p:grpSpPr>
        <p:sp>
          <p:nvSpPr>
            <p:cNvPr id="8" name="文本框 7"/>
            <p:cNvSpPr txBox="1"/>
            <p:nvPr/>
          </p:nvSpPr>
          <p:spPr>
            <a:xfrm>
              <a:off x="4223792" y="692696"/>
              <a:ext cx="864096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15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pPr algn="l"/>
              <a:r>
                <a:rPr lang="zh-CN" altLang="en-US" sz="13800" b="1" spc="600" dirty="0" smtClean="0"/>
                <a:t>定位</a:t>
              </a:r>
              <a:r>
                <a:rPr lang="zh-CN" altLang="en-US" sz="4000" b="1" spc="520" dirty="0" smtClean="0"/>
                <a:t>有史以来</a:t>
              </a:r>
              <a:endParaRPr lang="en-US" altLang="zh-CN" sz="4000" b="1" spc="520" dirty="0" smtClean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223792" y="2564904"/>
              <a:ext cx="86409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15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pPr algn="l"/>
              <a:r>
                <a:rPr lang="zh-CN" altLang="en-US" sz="3600" b="1" spc="300" dirty="0" smtClean="0"/>
                <a:t>对美国营销影响最大的观念</a:t>
              </a:r>
              <a:endParaRPr lang="zh-CN" altLang="en-US" sz="3600" b="1" spc="300" dirty="0"/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08168" y="4466732"/>
            <a:ext cx="3276022" cy="114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心智的限制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7989" y="1917390"/>
            <a:ext cx="11274496" cy="180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6" b="18417"/>
          <a:stretch/>
        </p:blipFill>
        <p:spPr>
          <a:xfrm>
            <a:off x="9906802" y="1916832"/>
            <a:ext cx="1646735" cy="180172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09292" y="4005064"/>
            <a:ext cx="11273192" cy="180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41"/>
          <a:stretch/>
        </p:blipFill>
        <p:spPr>
          <a:xfrm>
            <a:off x="9906802" y="4005064"/>
            <a:ext cx="1645343" cy="18002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67589" y="2124993"/>
            <a:ext cx="89289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、看到你想看到的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心智有一个针对现有信息量的防御机制，它只接受与其状况符合的新信息，过滤掉其他的一切信息。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51384" y="4212667"/>
            <a:ext cx="89451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、容量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不足的容器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在我们传播过度的社会中，人类的心智完全是一个容量不足的容器。普通人的心智不能同时处理七个以上的单位。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687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产品阶梯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1556792"/>
            <a:ext cx="6750044" cy="4684531"/>
          </a:xfrm>
          <a:prstGeom prst="rect">
            <a:avLst/>
          </a:prstGeom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335360" y="2852936"/>
            <a:ext cx="633670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、为了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避免混乱，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人们会在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心智上给产品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和品牌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排列。产生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了一个由高到地排列着品牌名称的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阶梯。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5360" y="4005064"/>
            <a:ext cx="61206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、当想推出一个新的产品时，告诉潜在消费者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你不是什么，比告诉他们你是什么更管用。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278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0650" y="1438109"/>
            <a:ext cx="11772000" cy="49133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09952" y="0"/>
            <a:ext cx="1800200" cy="7647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rgbClr val="BA2F35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endParaRPr lang="zh-CN" altLang="en-US" sz="4400" dirty="0">
              <a:solidFill>
                <a:srgbClr val="BA2F35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9952" y="908720"/>
            <a:ext cx="11772000" cy="10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占位符 1"/>
          <p:cNvSpPr txBox="1">
            <a:spLocks/>
          </p:cNvSpPr>
          <p:nvPr/>
        </p:nvSpPr>
        <p:spPr>
          <a:xfrm>
            <a:off x="2135560" y="22262"/>
            <a:ext cx="5256584" cy="7201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常见定位方法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897614" y="1469143"/>
            <a:ext cx="0" cy="4644000"/>
          </a:xfrm>
          <a:prstGeom prst="line">
            <a:avLst/>
          </a:prstGeom>
          <a:ln w="28575">
            <a:gradFill>
              <a:gsLst>
                <a:gs pos="0">
                  <a:srgbClr val="C00000"/>
                </a:gs>
                <a:gs pos="50000">
                  <a:srgbClr val="E08080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79376" y="1829183"/>
            <a:ext cx="10255299" cy="0"/>
          </a:xfrm>
          <a:prstGeom prst="line">
            <a:avLst/>
          </a:prstGeom>
          <a:ln w="28575">
            <a:gradFill>
              <a:gsLst>
                <a:gs pos="0">
                  <a:srgbClr val="C00000"/>
                </a:gs>
                <a:gs pos="50000">
                  <a:srgbClr val="E08080"/>
                </a:gs>
                <a:gs pos="100000">
                  <a:schemeClr val="bg1">
                    <a:lumMod val="95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996232" y="1844824"/>
            <a:ext cx="2897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领先定位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9" name="矩形 18"/>
          <p:cNvSpPr/>
          <p:nvPr/>
        </p:nvSpPr>
        <p:spPr>
          <a:xfrm>
            <a:off x="1115815" y="2490595"/>
            <a:ext cx="10596809" cy="30986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第一个进入消费者心智的品牌相比后来者有巨大优势</a:t>
            </a:r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就如动物记忆生母一样，“印刻现象”也会发生在潜在</a:t>
            </a:r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消费者身上</a:t>
            </a:r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如：可口可乐、微软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" r="9066"/>
          <a:stretch/>
        </p:blipFill>
        <p:spPr>
          <a:xfrm>
            <a:off x="7104112" y="2668636"/>
            <a:ext cx="4392488" cy="2742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997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0650" y="1438109"/>
            <a:ext cx="11772000" cy="49133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09952" y="0"/>
            <a:ext cx="1800200" cy="7647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BA2F35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endParaRPr lang="zh-CN" altLang="en-US" sz="4400" dirty="0">
              <a:solidFill>
                <a:srgbClr val="BA2F35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9952" y="908720"/>
            <a:ext cx="11772000" cy="10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占位符 1"/>
          <p:cNvSpPr txBox="1">
            <a:spLocks/>
          </p:cNvSpPr>
          <p:nvPr/>
        </p:nvSpPr>
        <p:spPr>
          <a:xfrm>
            <a:off x="2135560" y="22262"/>
            <a:ext cx="5256584" cy="7201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常见定位方法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897614" y="1469143"/>
            <a:ext cx="0" cy="4644000"/>
          </a:xfrm>
          <a:prstGeom prst="line">
            <a:avLst/>
          </a:prstGeom>
          <a:ln w="28575">
            <a:gradFill>
              <a:gsLst>
                <a:gs pos="0">
                  <a:srgbClr val="C00000"/>
                </a:gs>
                <a:gs pos="50000">
                  <a:srgbClr val="E08080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79376" y="1829183"/>
            <a:ext cx="10255299" cy="0"/>
          </a:xfrm>
          <a:prstGeom prst="line">
            <a:avLst/>
          </a:prstGeom>
          <a:ln w="28575">
            <a:gradFill>
              <a:gsLst>
                <a:gs pos="0">
                  <a:srgbClr val="C00000"/>
                </a:gs>
                <a:gs pos="50000">
                  <a:srgbClr val="E08080"/>
                </a:gs>
                <a:gs pos="100000">
                  <a:schemeClr val="bg1">
                    <a:lumMod val="95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996232" y="1844824"/>
            <a:ext cx="2897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关联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定位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9" name="矩形 18"/>
          <p:cNvSpPr/>
          <p:nvPr/>
        </p:nvSpPr>
        <p:spPr>
          <a:xfrm>
            <a:off x="1115815" y="2490595"/>
            <a:ext cx="10596809" cy="30986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借助对手在消费者心智中的高大地标，加强顾客</a:t>
            </a:r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对于自身品牌的认识，成为顾客心智中的第二选择。</a:t>
            </a:r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蒙牛口号：“向伊利学习，为民族工业争气，</a:t>
            </a:r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争创内蒙古乳业第二品牌”</a:t>
            </a:r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2763368"/>
            <a:ext cx="3773738" cy="255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16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0650" y="1438109"/>
            <a:ext cx="11772000" cy="49133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09952" y="0"/>
            <a:ext cx="1800200" cy="7647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rgbClr val="BA2F35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endParaRPr lang="zh-CN" altLang="en-US" sz="4400" dirty="0">
              <a:solidFill>
                <a:srgbClr val="BA2F35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9952" y="908720"/>
            <a:ext cx="11772000" cy="10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占位符 1"/>
          <p:cNvSpPr txBox="1">
            <a:spLocks/>
          </p:cNvSpPr>
          <p:nvPr/>
        </p:nvSpPr>
        <p:spPr>
          <a:xfrm>
            <a:off x="2135560" y="22262"/>
            <a:ext cx="5256584" cy="7201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常见定位方法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897614" y="1469143"/>
            <a:ext cx="0" cy="4644000"/>
          </a:xfrm>
          <a:prstGeom prst="line">
            <a:avLst/>
          </a:prstGeom>
          <a:ln w="28575">
            <a:gradFill>
              <a:gsLst>
                <a:gs pos="0">
                  <a:srgbClr val="C00000"/>
                </a:gs>
                <a:gs pos="50000">
                  <a:srgbClr val="E08080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79376" y="1829183"/>
            <a:ext cx="10255299" cy="0"/>
          </a:xfrm>
          <a:prstGeom prst="line">
            <a:avLst/>
          </a:prstGeom>
          <a:ln w="28575">
            <a:gradFill>
              <a:gsLst>
                <a:gs pos="0">
                  <a:srgbClr val="C00000"/>
                </a:gs>
                <a:gs pos="50000">
                  <a:srgbClr val="E08080"/>
                </a:gs>
                <a:gs pos="100000">
                  <a:schemeClr val="bg1">
                    <a:lumMod val="95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996232" y="1844824"/>
            <a:ext cx="2897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重新定位对手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9" name="矩形 18"/>
          <p:cNvSpPr/>
          <p:nvPr/>
        </p:nvSpPr>
        <p:spPr>
          <a:xfrm>
            <a:off x="1115815" y="2490595"/>
            <a:ext cx="10596809" cy="30986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利用对手的弱点，动摇其在潜在消费者心智中的地位，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久的理念被推翻后，新理念推广起来就会容易很多。</a:t>
            </a:r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如：五谷道场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非油炸，更健康！</a:t>
            </a:r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008" y="2136133"/>
            <a:ext cx="3746592" cy="380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38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35360" y="476672"/>
            <a:ext cx="6696744" cy="720179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重新定位与对比性广告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35360" y="2571869"/>
            <a:ext cx="81729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“我们比对手强”的说法不是重新定位，这叫对比性广告。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潜在消费者：“既然你这么强，为什么还没发财？“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对比性广告没有重新定位对手，反而是把他当作自己品牌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参照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标，告诉读者对手的品牌更好。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2022353"/>
            <a:ext cx="2763316" cy="4142951"/>
          </a:xfrm>
          <a:prstGeom prst="rect">
            <a:avLst/>
          </a:prstGeom>
        </p:spPr>
      </p:pic>
      <p:sp>
        <p:nvSpPr>
          <p:cNvPr id="15" name="云形标注 14"/>
          <p:cNvSpPr/>
          <p:nvPr/>
        </p:nvSpPr>
        <p:spPr>
          <a:xfrm>
            <a:off x="9264352" y="1590305"/>
            <a:ext cx="2149493" cy="1440160"/>
          </a:xfrm>
          <a:prstGeom prst="cloudCallou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骗子！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89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0" y="2921169"/>
            <a:ext cx="12192000" cy="101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品牌延伸陷阱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885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35360" y="476672"/>
            <a:ext cx="6696744" cy="720179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两种思维方式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340171" y="1959424"/>
            <a:ext cx="6912768" cy="3109848"/>
            <a:chOff x="340171" y="1988840"/>
            <a:chExt cx="6912768" cy="3109848"/>
          </a:xfrm>
        </p:grpSpPr>
        <p:sp>
          <p:nvSpPr>
            <p:cNvPr id="3" name="文本框 2"/>
            <p:cNvSpPr txBox="1"/>
            <p:nvPr/>
          </p:nvSpPr>
          <p:spPr>
            <a:xfrm>
              <a:off x="340171" y="1988840"/>
              <a:ext cx="6912768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小米：</a:t>
              </a:r>
              <a:endPara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市场十分认可我们的手机，那他们一定也喜欢我们推出的电视，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因为它是小米牌的。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40171" y="3429000"/>
              <a:ext cx="6912768" cy="1669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消费者：</a:t>
              </a:r>
              <a:endPara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原来小米不能代表手机，它实际上是个品牌名称。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5000"/>
                </a:lnSpc>
              </a:pPr>
              <a:endParaRPr lang="en-US" altLang="zh-CN" sz="8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以前小米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手机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现在小米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手机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电视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路由器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+…..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77" t="7683" r="17857" b="13163"/>
          <a:stretch/>
        </p:blipFill>
        <p:spPr>
          <a:xfrm>
            <a:off x="7464152" y="1941256"/>
            <a:ext cx="4536504" cy="40504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-771672" y="5322395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品牌延伸使得原先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清晰的的印象变得模糊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6551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35360" y="476672"/>
            <a:ext cx="6696744" cy="720179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行事规则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335360" y="1772816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何时该进行品牌延伸，何时又不该呢？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6021288"/>
            <a:ext cx="12192000" cy="836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30691" y="3168451"/>
            <a:ext cx="11681933" cy="3356893"/>
            <a:chOff x="-105802" y="3168451"/>
            <a:chExt cx="11681933" cy="3356893"/>
          </a:xfrm>
        </p:grpSpPr>
        <p:grpSp>
          <p:nvGrpSpPr>
            <p:cNvPr id="32" name="组合 31"/>
            <p:cNvGrpSpPr/>
            <p:nvPr/>
          </p:nvGrpSpPr>
          <p:grpSpPr>
            <a:xfrm>
              <a:off x="4466759" y="3674540"/>
              <a:ext cx="2988332" cy="2850803"/>
              <a:chOff x="4466759" y="2810445"/>
              <a:chExt cx="2988332" cy="2850803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4498310" y="2810445"/>
                <a:ext cx="2925229" cy="2850803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18125" y="2970735"/>
                <a:ext cx="885600" cy="1080000"/>
              </a:xfrm>
              <a:prstGeom prst="rect">
                <a:avLst/>
              </a:prstGeom>
            </p:spPr>
          </p:pic>
          <p:sp>
            <p:nvSpPr>
              <p:cNvPr id="21" name="文本框 20"/>
              <p:cNvSpPr txBox="1"/>
              <p:nvPr/>
            </p:nvSpPr>
            <p:spPr>
              <a:xfrm>
                <a:off x="4466759" y="4293096"/>
                <a:ext cx="2988332" cy="1099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竞争</a:t>
                </a:r>
                <a:endPara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5000"/>
                  </a:lnSpc>
                </a:pP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在没有竞争的地方不该用</a:t>
                </a:r>
                <a:endPara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5000"/>
                  </a:lnSpc>
                </a:pP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在竞争激烈的领域里则该用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8650902" y="3674540"/>
              <a:ext cx="2925229" cy="2850803"/>
              <a:chOff x="8650902" y="2810445"/>
              <a:chExt cx="2925229" cy="2850803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8650902" y="2810445"/>
                <a:ext cx="2925229" cy="2850803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16380" y="2970735"/>
                <a:ext cx="1194274" cy="1080000"/>
              </a:xfrm>
              <a:prstGeom prst="rect">
                <a:avLst/>
              </a:prstGeom>
            </p:spPr>
          </p:pic>
          <p:sp>
            <p:nvSpPr>
              <p:cNvPr id="22" name="文本框 21"/>
              <p:cNvSpPr txBox="1"/>
              <p:nvPr/>
            </p:nvSpPr>
            <p:spPr>
              <a:xfrm>
                <a:off x="8760296" y="4293096"/>
                <a:ext cx="2706442" cy="1099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广告支持</a:t>
                </a:r>
                <a:endPara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5000"/>
                  </a:lnSpc>
                </a:pP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广告开支大的品牌不该用</a:t>
                </a:r>
                <a:endPara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5000"/>
                  </a:lnSpc>
                </a:pP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广告预算小的商品该用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402855" y="3674541"/>
              <a:ext cx="2925229" cy="2850803"/>
              <a:chOff x="402855" y="2810446"/>
              <a:chExt cx="2925229" cy="2850803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402855" y="2810446"/>
                <a:ext cx="2925229" cy="2850803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515260" y="4293096"/>
                <a:ext cx="2700420" cy="1099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预期销量</a:t>
                </a:r>
                <a:endPara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5000"/>
                  </a:lnSpc>
                </a:pP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有获胜潜力的产品不该用</a:t>
                </a:r>
                <a:endPara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5000"/>
                  </a:lnSpc>
                </a:pP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而产量不大的产品则该用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25470" y="2970735"/>
                <a:ext cx="1080000" cy="1080000"/>
              </a:xfrm>
              <a:prstGeom prst="rect">
                <a:avLst/>
              </a:prstGeom>
            </p:spPr>
          </p:pic>
        </p:grpSp>
        <p:sp>
          <p:nvSpPr>
            <p:cNvPr id="34" name="椭圆 33"/>
            <p:cNvSpPr/>
            <p:nvPr/>
          </p:nvSpPr>
          <p:spPr>
            <a:xfrm>
              <a:off x="-105802" y="3182824"/>
              <a:ext cx="983432" cy="9834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 smtClean="0">
                  <a:solidFill>
                    <a:schemeClr val="tx1"/>
                  </a:solidFill>
                  <a:latin typeface="Broadway" panose="04040905080B02020502" pitchFamily="82" charset="0"/>
                </a:rPr>
                <a:t>1</a:t>
              </a:r>
              <a:endParaRPr lang="zh-CN" altLang="en-US" sz="4400" dirty="0">
                <a:solidFill>
                  <a:schemeClr val="tx1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008891" y="3168451"/>
              <a:ext cx="983432" cy="9834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 smtClean="0">
                  <a:solidFill>
                    <a:schemeClr val="tx1"/>
                  </a:solidFill>
                  <a:latin typeface="Broadway" panose="04040905080B02020502" pitchFamily="82" charset="0"/>
                </a:rPr>
                <a:t>2</a:t>
              </a:r>
              <a:endParaRPr lang="zh-CN" altLang="en-US" sz="4400" dirty="0">
                <a:solidFill>
                  <a:schemeClr val="tx1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8149194" y="3182824"/>
              <a:ext cx="983432" cy="9834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 smtClean="0">
                  <a:solidFill>
                    <a:schemeClr val="tx1"/>
                  </a:solidFill>
                  <a:latin typeface="Broadway" panose="04040905080B02020502" pitchFamily="82" charset="0"/>
                </a:rPr>
                <a:t>3</a:t>
              </a:r>
              <a:endParaRPr lang="zh-CN" altLang="en-US" sz="4400" dirty="0">
                <a:solidFill>
                  <a:schemeClr val="tx1"/>
                </a:solidFill>
                <a:latin typeface="Broadway" panose="04040905080B020205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64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12192000" cy="32028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796878" y="980728"/>
            <a:ext cx="2925229" cy="2850803"/>
            <a:chOff x="1343472" y="2420888"/>
            <a:chExt cx="2925229" cy="2850803"/>
          </a:xfrm>
        </p:grpSpPr>
        <p:sp>
          <p:nvSpPr>
            <p:cNvPr id="10" name="圆角矩形 9"/>
            <p:cNvSpPr/>
            <p:nvPr/>
          </p:nvSpPr>
          <p:spPr>
            <a:xfrm>
              <a:off x="1343472" y="2420888"/>
              <a:ext cx="2925229" cy="285080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55877" y="3903538"/>
              <a:ext cx="2700420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经销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上货架的产品不该用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上门推销的产品该用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6086" y="2580277"/>
              <a:ext cx="1080000" cy="1080000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7469893" y="980728"/>
            <a:ext cx="2925229" cy="2850803"/>
            <a:chOff x="7016487" y="2810446"/>
            <a:chExt cx="2925229" cy="2850803"/>
          </a:xfrm>
        </p:grpSpPr>
        <p:sp>
          <p:nvSpPr>
            <p:cNvPr id="14" name="圆角矩形 13"/>
            <p:cNvSpPr/>
            <p:nvPr/>
          </p:nvSpPr>
          <p:spPr>
            <a:xfrm>
              <a:off x="7016487" y="2810446"/>
              <a:ext cx="2925229" cy="285080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128892" y="4293096"/>
              <a:ext cx="2700420" cy="1099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预期销量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有获胜潜力的产品不该用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而产量不大的产品则该用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1" t="10945" r="3990" b="17047"/>
            <a:stretch/>
          </p:blipFill>
          <p:spPr>
            <a:xfrm>
              <a:off x="7834101" y="3011771"/>
              <a:ext cx="1290000" cy="1080000"/>
            </a:xfrm>
            <a:prstGeom prst="rect">
              <a:avLst/>
            </a:prstGeom>
          </p:spPr>
        </p:pic>
      </p:grpSp>
      <p:sp>
        <p:nvSpPr>
          <p:cNvPr id="31" name="椭圆 30"/>
          <p:cNvSpPr/>
          <p:nvPr/>
        </p:nvSpPr>
        <p:spPr>
          <a:xfrm>
            <a:off x="1304531" y="477376"/>
            <a:ext cx="983432" cy="98343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chemeClr val="tx1"/>
                </a:solidFill>
                <a:latin typeface="Broadway" panose="04040905080B02020502" pitchFamily="82" charset="0"/>
              </a:rPr>
              <a:t>4</a:t>
            </a:r>
            <a:endParaRPr lang="zh-CN" altLang="en-US" sz="4400" dirty="0">
              <a:solidFill>
                <a:schemeClr val="tx1"/>
              </a:solidFill>
              <a:latin typeface="Broadway" panose="04040905080B02020502" pitchFamily="82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956451" y="497866"/>
            <a:ext cx="983432" cy="98343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chemeClr val="tx1"/>
                </a:solidFill>
                <a:latin typeface="Broadway" panose="04040905080B02020502" pitchFamily="82" charset="0"/>
              </a:rPr>
              <a:t>5</a:t>
            </a:r>
            <a:endParaRPr lang="zh-CN" altLang="en-US" sz="4400" dirty="0">
              <a:solidFill>
                <a:schemeClr val="tx1"/>
              </a:solidFill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38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0" y="2459504"/>
            <a:ext cx="12192000" cy="193899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如果只看一本营销书</a:t>
            </a:r>
            <a:endParaRPr lang="en-US" altLang="zh-CN" sz="6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首选</a:t>
            </a:r>
            <a:r>
              <a:rPr lang="en-US" altLang="zh-CN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《</a:t>
            </a:r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定位</a:t>
            </a:r>
            <a:r>
              <a:rPr lang="en-US" altLang="zh-CN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》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96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359696" y="2367171"/>
            <a:ext cx="5472608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8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谢谢观赏</a:t>
            </a:r>
            <a:endParaRPr lang="zh-CN" altLang="en-US" sz="8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67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148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35360" y="476672"/>
            <a:ext cx="4464050" cy="72017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4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作者简介：</a:t>
            </a:r>
            <a:endParaRPr lang="zh-CN" altLang="en-US" sz="4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4340" y="2190510"/>
            <a:ext cx="11359674" cy="3289032"/>
          </a:xfrm>
          <a:prstGeom prst="rect">
            <a:avLst/>
          </a:prstGeom>
          <a:solidFill>
            <a:srgbClr val="A31F22"/>
          </a:solidFill>
          <a:ln>
            <a:noFill/>
          </a:ln>
          <a:effectLst>
            <a:innerShdw blurRad="635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2" y="2189826"/>
            <a:ext cx="2091356" cy="3290400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bg1"/>
              </a:gs>
            </a:gsLst>
            <a:lin ang="0" scaled="0"/>
            <a:tileRect/>
          </a:gradFill>
          <a:effectLst/>
        </p:spPr>
      </p:pic>
      <p:sp>
        <p:nvSpPr>
          <p:cNvPr id="6" name="文本框 5"/>
          <p:cNvSpPr txBox="1"/>
          <p:nvPr/>
        </p:nvSpPr>
        <p:spPr>
          <a:xfrm>
            <a:off x="2711624" y="2634697"/>
            <a:ext cx="8856984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杰克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特劳特是定位之父，被摩根士丹利推崇为高于迈克尔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波特的营销战略家，也是美国特劳特咨询公司总裁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2001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年，定位理论压倒菲利普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科特勒、迈克尔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波特，被美国营销学会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评为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有史以来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对美国营销影响最大的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观念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83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0" y="2921169"/>
            <a:ext cx="12192000" cy="101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为什么要</a:t>
            </a:r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定位？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86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35360" y="476672"/>
            <a:ext cx="6120680" cy="72017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zh-CN" altLang="en-US" sz="4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近代传播业发展历程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907215" y="1988840"/>
            <a:ext cx="2377569" cy="2377569"/>
            <a:chOff x="4626699" y="1988840"/>
            <a:chExt cx="2938602" cy="29386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1" name="任意多边形 10"/>
            <p:cNvSpPr/>
            <p:nvPr/>
          </p:nvSpPr>
          <p:spPr>
            <a:xfrm flipV="1">
              <a:off x="4626699" y="1988840"/>
              <a:ext cx="2938602" cy="1469301"/>
            </a:xfrm>
            <a:custGeom>
              <a:avLst/>
              <a:gdLst>
                <a:gd name="connsiteX0" fmla="*/ 0 w 3600000"/>
                <a:gd name="connsiteY0" fmla="*/ 0 h 1800000"/>
                <a:gd name="connsiteX1" fmla="*/ 3600000 w 3600000"/>
                <a:gd name="connsiteY1" fmla="*/ 0 h 1800000"/>
                <a:gd name="connsiteX2" fmla="*/ 1800000 w 3600000"/>
                <a:gd name="connsiteY2" fmla="*/ 1800000 h 1800000"/>
                <a:gd name="connsiteX3" fmla="*/ 0 w 3600000"/>
                <a:gd name="connsiteY3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0" h="1800000">
                  <a:moveTo>
                    <a:pt x="0" y="0"/>
                  </a:moveTo>
                  <a:lnTo>
                    <a:pt x="3600000" y="0"/>
                  </a:lnTo>
                  <a:cubicBezTo>
                    <a:pt x="3600000" y="994113"/>
                    <a:pt x="2794113" y="1800000"/>
                    <a:pt x="1800000" y="1800000"/>
                  </a:cubicBezTo>
                  <a:cubicBezTo>
                    <a:pt x="805887" y="1800000"/>
                    <a:pt x="0" y="994113"/>
                    <a:pt x="0" y="0"/>
                  </a:cubicBezTo>
                  <a:close/>
                </a:path>
              </a:pathLst>
            </a:custGeom>
            <a:blipFill dpi="0" rotWithShape="0">
              <a:blip r:embed="rId2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4626699" y="3458141"/>
              <a:ext cx="2938602" cy="1469301"/>
            </a:xfrm>
            <a:custGeom>
              <a:avLst/>
              <a:gdLst>
                <a:gd name="connsiteX0" fmla="*/ 0 w 3600000"/>
                <a:gd name="connsiteY0" fmla="*/ 0 h 1800000"/>
                <a:gd name="connsiteX1" fmla="*/ 3600000 w 3600000"/>
                <a:gd name="connsiteY1" fmla="*/ 0 h 1800000"/>
                <a:gd name="connsiteX2" fmla="*/ 1800000 w 3600000"/>
                <a:gd name="connsiteY2" fmla="*/ 1800000 h 1800000"/>
                <a:gd name="connsiteX3" fmla="*/ 0 w 3600000"/>
                <a:gd name="connsiteY3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0" h="1800000">
                  <a:moveTo>
                    <a:pt x="0" y="0"/>
                  </a:moveTo>
                  <a:lnTo>
                    <a:pt x="3600000" y="0"/>
                  </a:lnTo>
                  <a:cubicBezTo>
                    <a:pt x="3600000" y="994113"/>
                    <a:pt x="2794113" y="1800000"/>
                    <a:pt x="1800000" y="1800000"/>
                  </a:cubicBezTo>
                  <a:cubicBezTo>
                    <a:pt x="805887" y="1800000"/>
                    <a:pt x="0" y="994113"/>
                    <a:pt x="0" y="0"/>
                  </a:cubicBezTo>
                  <a:close/>
                </a:path>
              </a:pathLst>
            </a:custGeom>
            <a:solidFill>
              <a:srgbClr val="A31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形象时代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声誉与形象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062955" y="1988841"/>
            <a:ext cx="2377569" cy="2377569"/>
            <a:chOff x="782439" y="1988840"/>
            <a:chExt cx="2938602" cy="29386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7" name="任意多边形 16"/>
            <p:cNvSpPr/>
            <p:nvPr/>
          </p:nvSpPr>
          <p:spPr>
            <a:xfrm flipV="1">
              <a:off x="782439" y="1988840"/>
              <a:ext cx="2938602" cy="1469301"/>
            </a:xfrm>
            <a:custGeom>
              <a:avLst/>
              <a:gdLst>
                <a:gd name="connsiteX0" fmla="*/ 0 w 3600000"/>
                <a:gd name="connsiteY0" fmla="*/ 0 h 1800000"/>
                <a:gd name="connsiteX1" fmla="*/ 3600000 w 3600000"/>
                <a:gd name="connsiteY1" fmla="*/ 0 h 1800000"/>
                <a:gd name="connsiteX2" fmla="*/ 1800000 w 3600000"/>
                <a:gd name="connsiteY2" fmla="*/ 1800000 h 1800000"/>
                <a:gd name="connsiteX3" fmla="*/ 0 w 3600000"/>
                <a:gd name="connsiteY3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0" h="1800000">
                  <a:moveTo>
                    <a:pt x="0" y="0"/>
                  </a:moveTo>
                  <a:lnTo>
                    <a:pt x="3600000" y="0"/>
                  </a:lnTo>
                  <a:cubicBezTo>
                    <a:pt x="3600000" y="994113"/>
                    <a:pt x="2794113" y="1800000"/>
                    <a:pt x="1800000" y="1800000"/>
                  </a:cubicBezTo>
                  <a:cubicBezTo>
                    <a:pt x="805887" y="1800000"/>
                    <a:pt x="0" y="994113"/>
                    <a:pt x="0" y="0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stretch>
                <a:fillRect t="-14000" b="-14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782439" y="3458141"/>
              <a:ext cx="2938602" cy="1469301"/>
            </a:xfrm>
            <a:custGeom>
              <a:avLst/>
              <a:gdLst>
                <a:gd name="connsiteX0" fmla="*/ 0 w 3600000"/>
                <a:gd name="connsiteY0" fmla="*/ 0 h 1800000"/>
                <a:gd name="connsiteX1" fmla="*/ 3600000 w 3600000"/>
                <a:gd name="connsiteY1" fmla="*/ 0 h 1800000"/>
                <a:gd name="connsiteX2" fmla="*/ 1800000 w 3600000"/>
                <a:gd name="connsiteY2" fmla="*/ 1800000 h 1800000"/>
                <a:gd name="connsiteX3" fmla="*/ 0 w 3600000"/>
                <a:gd name="connsiteY3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0" h="1800000">
                  <a:moveTo>
                    <a:pt x="0" y="0"/>
                  </a:moveTo>
                  <a:lnTo>
                    <a:pt x="3600000" y="0"/>
                  </a:lnTo>
                  <a:cubicBezTo>
                    <a:pt x="3600000" y="994113"/>
                    <a:pt x="2794113" y="1800000"/>
                    <a:pt x="1800000" y="1800000"/>
                  </a:cubicBezTo>
                  <a:cubicBezTo>
                    <a:pt x="805887" y="1800000"/>
                    <a:pt x="0" y="994113"/>
                    <a:pt x="0" y="0"/>
                  </a:cubicBezTo>
                  <a:close/>
                </a:path>
              </a:pathLst>
            </a:custGeom>
            <a:solidFill>
              <a:srgbClr val="A31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产品时代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产品特点与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客户利益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751475" y="1988841"/>
            <a:ext cx="2377569" cy="2377569"/>
            <a:chOff x="8470959" y="1988840"/>
            <a:chExt cx="2938602" cy="29386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3" name="任意多边形 22"/>
            <p:cNvSpPr/>
            <p:nvPr/>
          </p:nvSpPr>
          <p:spPr>
            <a:xfrm flipV="1">
              <a:off x="8470959" y="1988840"/>
              <a:ext cx="2938602" cy="1469301"/>
            </a:xfrm>
            <a:custGeom>
              <a:avLst/>
              <a:gdLst>
                <a:gd name="connsiteX0" fmla="*/ 0 w 3600000"/>
                <a:gd name="connsiteY0" fmla="*/ 0 h 1800000"/>
                <a:gd name="connsiteX1" fmla="*/ 3600000 w 3600000"/>
                <a:gd name="connsiteY1" fmla="*/ 0 h 1800000"/>
                <a:gd name="connsiteX2" fmla="*/ 1800000 w 3600000"/>
                <a:gd name="connsiteY2" fmla="*/ 1800000 h 1800000"/>
                <a:gd name="connsiteX3" fmla="*/ 0 w 3600000"/>
                <a:gd name="connsiteY3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0" h="1800000">
                  <a:moveTo>
                    <a:pt x="0" y="0"/>
                  </a:moveTo>
                  <a:lnTo>
                    <a:pt x="3600000" y="0"/>
                  </a:lnTo>
                  <a:cubicBezTo>
                    <a:pt x="3600000" y="994113"/>
                    <a:pt x="2794113" y="1800000"/>
                    <a:pt x="1800000" y="1800000"/>
                  </a:cubicBezTo>
                  <a:cubicBezTo>
                    <a:pt x="805887" y="1800000"/>
                    <a:pt x="0" y="994113"/>
                    <a:pt x="0" y="0"/>
                  </a:cubicBezTo>
                  <a:close/>
                </a:path>
              </a:pathLst>
            </a:custGeom>
            <a:blipFill dpi="0" rotWithShape="0">
              <a:blip r:embed="rId4" cstate="print"/>
              <a:srcRect/>
              <a:stretch>
                <a:fillRect t="-8000" b="-42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8470959" y="3458141"/>
              <a:ext cx="2938602" cy="1469301"/>
            </a:xfrm>
            <a:custGeom>
              <a:avLst/>
              <a:gdLst>
                <a:gd name="connsiteX0" fmla="*/ 0 w 3600000"/>
                <a:gd name="connsiteY0" fmla="*/ 0 h 1800000"/>
                <a:gd name="connsiteX1" fmla="*/ 3600000 w 3600000"/>
                <a:gd name="connsiteY1" fmla="*/ 0 h 1800000"/>
                <a:gd name="connsiteX2" fmla="*/ 1800000 w 3600000"/>
                <a:gd name="connsiteY2" fmla="*/ 1800000 h 1800000"/>
                <a:gd name="connsiteX3" fmla="*/ 0 w 3600000"/>
                <a:gd name="connsiteY3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00" h="1800000">
                  <a:moveTo>
                    <a:pt x="0" y="0"/>
                  </a:moveTo>
                  <a:lnTo>
                    <a:pt x="3600000" y="0"/>
                  </a:lnTo>
                  <a:cubicBezTo>
                    <a:pt x="3600000" y="994113"/>
                    <a:pt x="2794113" y="1800000"/>
                    <a:pt x="1800000" y="1800000"/>
                  </a:cubicBezTo>
                  <a:cubicBezTo>
                    <a:pt x="805887" y="1800000"/>
                    <a:pt x="0" y="994113"/>
                    <a:pt x="0" y="0"/>
                  </a:cubicBezTo>
                  <a:close/>
                </a:path>
              </a:pathLst>
            </a:custGeom>
            <a:solidFill>
              <a:srgbClr val="A31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定位时代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个进入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潜在顾客心智</a:t>
              </a:r>
              <a:endPara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等腰三角形 31"/>
          <p:cNvSpPr/>
          <p:nvPr/>
        </p:nvSpPr>
        <p:spPr>
          <a:xfrm>
            <a:off x="2107724" y="1344542"/>
            <a:ext cx="288032" cy="248303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>
            <a:off x="5951984" y="1344541"/>
            <a:ext cx="288032" cy="248303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>
            <a:off x="9796244" y="1307990"/>
            <a:ext cx="288032" cy="248303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905618" y="5117122"/>
            <a:ext cx="8380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各个时代的关注点不尽相同，企业开始步入“定位时代”。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009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6096000" y="1556792"/>
            <a:ext cx="6096000" cy="46805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定位时代：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910922"/>
            <a:ext cx="1872208" cy="3972260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12" name="直接连接符 11"/>
          <p:cNvCxnSpPr/>
          <p:nvPr/>
        </p:nvCxnSpPr>
        <p:spPr>
          <a:xfrm>
            <a:off x="1487488" y="3234105"/>
            <a:ext cx="1944216" cy="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487488" y="4650586"/>
            <a:ext cx="1944216" cy="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487488" y="5563535"/>
            <a:ext cx="1944216" cy="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449058" y="3049439"/>
            <a:ext cx="2592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平均后费用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47892" y="4427820"/>
            <a:ext cx="2005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广告费用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31704" y="5378869"/>
            <a:ext cx="2005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消费者总数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373828" y="2789056"/>
            <a:ext cx="5540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一年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万的广告费用平摊到每一位消费者身上每天才不到半分钱，但同时他们每天接受高达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元的其它广告的轰炸下。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373828" y="1936944"/>
            <a:ext cx="724351" cy="724351"/>
          </a:xfrm>
          <a:prstGeom prst="ellipse">
            <a:avLst/>
          </a:prstGeom>
          <a:solidFill>
            <a:srgbClr val="A31F2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#1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373828" y="4509120"/>
            <a:ext cx="55403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定位目标客户群，集中火力，细分市场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876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6096000" y="1556792"/>
            <a:ext cx="6096000" cy="46805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定位时代：</a:t>
            </a:r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407368" y="1908067"/>
            <a:ext cx="4985907" cy="3977970"/>
            <a:chOff x="623392" y="1790314"/>
            <a:chExt cx="4985907" cy="397797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70" t="660" r="28866" b="-660"/>
            <a:stretch/>
          </p:blipFill>
          <p:spPr>
            <a:xfrm>
              <a:off x="623392" y="1790314"/>
              <a:ext cx="1872208" cy="3977970"/>
            </a:xfrm>
            <a:prstGeom prst="rect">
              <a:avLst/>
            </a:prstGeom>
            <a:effectLst>
              <a:softEdge rad="63500"/>
            </a:effectLst>
          </p:spPr>
        </p:pic>
        <p:cxnSp>
          <p:nvCxnSpPr>
            <p:cNvPr id="12" name="直接连接符 11"/>
            <p:cNvCxnSpPr/>
            <p:nvPr/>
          </p:nvCxnSpPr>
          <p:spPr>
            <a:xfrm>
              <a:off x="1642296" y="3116352"/>
              <a:ext cx="1944216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642296" y="3817399"/>
              <a:ext cx="1944216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642296" y="5445782"/>
              <a:ext cx="1944216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3603867" y="2931686"/>
              <a:ext cx="20054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广告费用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02700" y="3594633"/>
              <a:ext cx="20054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心智阻隔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586512" y="5261116"/>
              <a:ext cx="20054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被接受的信息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6373828" y="2789056"/>
            <a:ext cx="5540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人的心智是海量传播的防御器，它只接受与之前的知识和经验相匹配或吻合的信息。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373828" y="1936944"/>
            <a:ext cx="724351" cy="724351"/>
          </a:xfrm>
          <a:prstGeom prst="ellipse">
            <a:avLst/>
          </a:prstGeom>
          <a:solidFill>
            <a:srgbClr val="A31F2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#2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373828" y="4171146"/>
            <a:ext cx="5540345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定位消费者兴趣点，</a:t>
            </a:r>
            <a:r>
              <a:rPr lang="zh-CN" altLang="en-US" sz="2400" b="1" dirty="0" smtClean="0">
                <a:solidFill>
                  <a:srgbClr val="A31F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进入消费者心智</a:t>
            </a:r>
            <a:endParaRPr lang="zh-CN" altLang="en-US" sz="2400" b="1" dirty="0">
              <a:solidFill>
                <a:srgbClr val="A31F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99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0" y="2921169"/>
            <a:ext cx="12192000" cy="101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进入心智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526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心智不堪其扰</a:t>
            </a:r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7501616" y="1628800"/>
            <a:ext cx="4571048" cy="4650227"/>
            <a:chOff x="4086889" y="1751323"/>
            <a:chExt cx="4007652" cy="407707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6889" y="1751323"/>
              <a:ext cx="4007652" cy="4077072"/>
            </a:xfrm>
            <a:prstGeom prst="rect">
              <a:avLst/>
            </a:prstGeom>
            <a:effectLst>
              <a:softEdge rad="508000"/>
            </a:effec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2918" b="97865" l="2246" r="98633">
                          <a14:foregroundMark x1="46289" y1="30036" x2="46289" y2="30036"/>
                          <a14:backgroundMark x1="82227" y1="92669" x2="82227" y2="92669"/>
                          <a14:backgroundMark x1="75586" y1="87331" x2="75586" y2="87331"/>
                          <a14:backgroundMark x1="78027" y1="86975" x2="78027" y2="869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7927" y="2907909"/>
              <a:ext cx="1285575" cy="1763899"/>
            </a:xfrm>
            <a:prstGeom prst="rect">
              <a:avLst/>
            </a:prstGeom>
          </p:spPr>
        </p:pic>
      </p:grpSp>
      <p:sp>
        <p:nvSpPr>
          <p:cNvPr id="8" name="矩形标注 7"/>
          <p:cNvSpPr/>
          <p:nvPr/>
        </p:nvSpPr>
        <p:spPr>
          <a:xfrm>
            <a:off x="407988" y="1840136"/>
            <a:ext cx="6264696" cy="720080"/>
          </a:xfrm>
          <a:prstGeom prst="wedgeRectCallout">
            <a:avLst>
              <a:gd name="adj1" fmla="val 27515"/>
              <a:gd name="adj2" fmla="val -2442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媒体爆炸：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为了传播而发明了太多的媒体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407988" y="3433201"/>
            <a:ext cx="6264696" cy="720080"/>
          </a:xfrm>
          <a:prstGeom prst="wedgeRectCallout">
            <a:avLst>
              <a:gd name="adj1" fmla="val 30528"/>
              <a:gd name="adj2" fmla="val -1434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产品爆炸：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不断有产品为满足需求而被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407988" y="5026266"/>
            <a:ext cx="6264696" cy="720080"/>
          </a:xfrm>
          <a:prstGeom prst="wedgeRectCallout">
            <a:avLst>
              <a:gd name="adj1" fmla="val 27921"/>
              <a:gd name="adj2" fmla="val 555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广告爆炸：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广告效果降低，反而使广告应用增加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944424" y="1840216"/>
            <a:ext cx="720000" cy="720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952684" y="3433201"/>
            <a:ext cx="720000" cy="720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944424" y="5026346"/>
            <a:ext cx="720000" cy="720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824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2369</TotalTime>
  <Words>880</Words>
  <Application>Microsoft Office PowerPoint</Application>
  <PresentationFormat>宽屏</PresentationFormat>
  <Paragraphs>124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Berlin Sans FB Demi</vt:lpstr>
      <vt:lpstr>Meiryo</vt:lpstr>
      <vt:lpstr>方正粗宋简体</vt:lpstr>
      <vt:lpstr>宋体</vt:lpstr>
      <vt:lpstr>微软雅黑</vt:lpstr>
      <vt:lpstr>Arial</vt:lpstr>
      <vt:lpstr>Broadway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276</cp:revision>
  <dcterms:created xsi:type="dcterms:W3CDTF">2014-05-06T14:26:53Z</dcterms:created>
  <dcterms:modified xsi:type="dcterms:W3CDTF">2021-05-25T07:58:24Z</dcterms:modified>
</cp:coreProperties>
</file>