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31"/>
  </p:notesMasterIdLst>
  <p:handoutMasterIdLst>
    <p:handoutMasterId r:id="rId32"/>
  </p:handoutMasterIdLst>
  <p:sldIdLst>
    <p:sldId id="377" r:id="rId3"/>
    <p:sldId id="400" r:id="rId4"/>
    <p:sldId id="399" r:id="rId5"/>
    <p:sldId id="376" r:id="rId6"/>
    <p:sldId id="378" r:id="rId7"/>
    <p:sldId id="385" r:id="rId8"/>
    <p:sldId id="258" r:id="rId9"/>
    <p:sldId id="380" r:id="rId10"/>
    <p:sldId id="381" r:id="rId11"/>
    <p:sldId id="384" r:id="rId12"/>
    <p:sldId id="259" r:id="rId13"/>
    <p:sldId id="403" r:id="rId14"/>
    <p:sldId id="401" r:id="rId15"/>
    <p:sldId id="362" r:id="rId16"/>
    <p:sldId id="350" r:id="rId17"/>
    <p:sldId id="351" r:id="rId18"/>
    <p:sldId id="402" r:id="rId19"/>
    <p:sldId id="262" r:id="rId20"/>
    <p:sldId id="388" r:id="rId21"/>
    <p:sldId id="386" r:id="rId22"/>
    <p:sldId id="352" r:id="rId23"/>
    <p:sldId id="265" r:id="rId24"/>
    <p:sldId id="389" r:id="rId25"/>
    <p:sldId id="266" r:id="rId26"/>
    <p:sldId id="408" r:id="rId27"/>
    <p:sldId id="409" r:id="rId28"/>
    <p:sldId id="410" r:id="rId29"/>
    <p:sldId id="411"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1" userDrawn="1">
          <p15:clr>
            <a:srgbClr val="A4A3A4"/>
          </p15:clr>
        </p15:guide>
        <p15:guide id="2" pos="347" userDrawn="1">
          <p15:clr>
            <a:srgbClr val="A4A3A4"/>
          </p15:clr>
        </p15:guide>
        <p15:guide id="3" pos="740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231F20"/>
    <a:srgbClr val="00CCFF"/>
    <a:srgbClr val="7F6000"/>
    <a:srgbClr val="FCFCFD"/>
    <a:srgbClr val="CFBF8C"/>
    <a:srgbClr val="E2D3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0" autoAdjust="0"/>
    <p:restoredTop sz="96314" autoAdjust="0"/>
  </p:normalViewPr>
  <p:slideViewPr>
    <p:cSldViewPr snapToGrid="0">
      <p:cViewPr varScale="1">
        <p:scale>
          <a:sx n="108" d="100"/>
          <a:sy n="108" d="100"/>
        </p:scale>
        <p:origin x="270" y="114"/>
      </p:cViewPr>
      <p:guideLst>
        <p:guide orient="horz" pos="3861"/>
        <p:guide pos="347"/>
        <p:guide pos="7401"/>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notesViewPr>
    <p:cSldViewPr snapToGrid="0">
      <p:cViewPr varScale="1">
        <p:scale>
          <a:sx n="57" d="100"/>
          <a:sy n="57" d="100"/>
        </p:scale>
        <p:origin x="2808" y="3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CC0713-5B13-4DE2-A7B9-4ACB4F8CAC8E}" type="datetimeFigureOut">
              <a:rPr lang="zh-CN" altLang="en-US" smtClean="0"/>
              <a:t>2021/5/26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518F391-F3FB-446C-AB3C-8C624D768896}" type="slidenum">
              <a:rPr lang="zh-CN" altLang="en-US" smtClean="0"/>
              <a:t>‹#›</a:t>
            </a:fld>
            <a:endParaRPr lang="zh-CN" altLang="en-US"/>
          </a:p>
        </p:txBody>
      </p:sp>
    </p:spTree>
    <p:extLst>
      <p:ext uri="{BB962C8B-B14F-4D97-AF65-F5344CB8AC3E}">
        <p14:creationId xmlns:p14="http://schemas.microsoft.com/office/powerpoint/2010/main" val="34842127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179283-E520-4921-BC6C-3A7BB0F58940}" type="datetimeFigureOut">
              <a:rPr lang="zh-CN" altLang="en-US" smtClean="0"/>
              <a:t>2021/5/26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5893B4-36F6-4F3B-B8D9-7D4D39AE4D6A}" type="slidenum">
              <a:rPr lang="zh-CN" altLang="en-US" smtClean="0"/>
              <a:t>‹#›</a:t>
            </a:fld>
            <a:endParaRPr lang="zh-CN" altLang="en-US"/>
          </a:p>
        </p:txBody>
      </p:sp>
    </p:spTree>
    <p:extLst>
      <p:ext uri="{BB962C8B-B14F-4D97-AF65-F5344CB8AC3E}">
        <p14:creationId xmlns:p14="http://schemas.microsoft.com/office/powerpoint/2010/main" val="1687274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05893B4-36F6-4F3B-B8D9-7D4D39AE4D6A}" type="slidenum">
              <a:rPr lang="zh-CN" altLang="en-US" smtClean="0"/>
              <a:t>11</a:t>
            </a:fld>
            <a:endParaRPr lang="zh-CN" altLang="en-US"/>
          </a:p>
        </p:txBody>
      </p:sp>
    </p:spTree>
    <p:extLst>
      <p:ext uri="{BB962C8B-B14F-4D97-AF65-F5344CB8AC3E}">
        <p14:creationId xmlns:p14="http://schemas.microsoft.com/office/powerpoint/2010/main" val="2041735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05893B4-36F6-4F3B-B8D9-7D4D39AE4D6A}" type="slidenum">
              <a:rPr lang="zh-CN" altLang="en-US" smtClean="0"/>
              <a:t>13</a:t>
            </a:fld>
            <a:endParaRPr lang="zh-CN" altLang="en-US"/>
          </a:p>
        </p:txBody>
      </p:sp>
    </p:spTree>
    <p:extLst>
      <p:ext uri="{BB962C8B-B14F-4D97-AF65-F5344CB8AC3E}">
        <p14:creationId xmlns:p14="http://schemas.microsoft.com/office/powerpoint/2010/main" val="228824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6185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开始页">
    <p:bg>
      <p:bgPr>
        <a:solidFill>
          <a:schemeClr val="tx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F40CEB3-7437-4FFA-AD85-15D425C9FFE7}" type="datetimeFigureOut">
              <a:rPr lang="zh-CN" altLang="en-US" smtClean="0"/>
              <a:t>2021/5/26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B99FF1-1748-4FF3-8E56-10FC1044A9B9}" type="slidenum">
              <a:rPr lang="zh-CN" altLang="en-US" smtClean="0"/>
              <a:t>‹#›</a:t>
            </a:fld>
            <a:endParaRPr lang="zh-CN" altLang="en-US"/>
          </a:p>
        </p:txBody>
      </p:sp>
    </p:spTree>
    <p:extLst>
      <p:ext uri="{BB962C8B-B14F-4D97-AF65-F5344CB8AC3E}">
        <p14:creationId xmlns:p14="http://schemas.microsoft.com/office/powerpoint/2010/main" val="3155502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1042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3536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2956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8296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575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26263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11075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67079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1294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转场">
    <p:bg>
      <p:bgPr>
        <a:solidFill>
          <a:schemeClr val="tx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F40CEB3-7437-4FFA-AD85-15D425C9FFE7}" type="datetimeFigureOut">
              <a:rPr lang="zh-CN" altLang="en-US" smtClean="0"/>
              <a:t>2021/5/26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B99FF1-1748-4FF3-8E56-10FC1044A9B9}" type="slidenum">
              <a:rPr lang="zh-CN" altLang="en-US" smtClean="0"/>
              <a:t>‹#›</a:t>
            </a:fld>
            <a:endParaRPr lang="zh-CN" altLang="en-US"/>
          </a:p>
        </p:txBody>
      </p:sp>
      <p:cxnSp>
        <p:nvCxnSpPr>
          <p:cNvPr id="6" name="直接连接符 5"/>
          <p:cNvCxnSpPr/>
          <p:nvPr/>
        </p:nvCxnSpPr>
        <p:spPr>
          <a:xfrm>
            <a:off x="3652157" y="2590904"/>
            <a:ext cx="4887686" cy="0"/>
          </a:xfrm>
          <a:prstGeom prst="line">
            <a:avLst/>
          </a:prstGeom>
          <a:ln>
            <a:solidFill>
              <a:schemeClr val="bg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52157" y="3773613"/>
            <a:ext cx="4887686" cy="0"/>
          </a:xfrm>
          <a:prstGeom prst="line">
            <a:avLst/>
          </a:prstGeom>
          <a:ln>
            <a:solidFill>
              <a:schemeClr val="bg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7639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9" name="等腰三角形 8"/>
          <p:cNvSpPr/>
          <p:nvPr userDrawn="1"/>
        </p:nvSpPr>
        <p:spPr>
          <a:xfrm>
            <a:off x="0" y="2293034"/>
            <a:ext cx="5500468" cy="4564966"/>
          </a:xfrm>
          <a:prstGeom prst="triangle">
            <a:avLst>
              <a:gd name="adj" fmla="val 24936"/>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4375468" y="4037428"/>
            <a:ext cx="5500468" cy="2820572"/>
          </a:xfrm>
          <a:prstGeom prst="triangle">
            <a:avLst>
              <a:gd name="adj" fmla="val 52558"/>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nvSpPr>
        <p:spPr>
          <a:xfrm>
            <a:off x="2377856" y="5345722"/>
            <a:ext cx="5500468" cy="1512277"/>
          </a:xfrm>
          <a:prstGeom prst="triangle">
            <a:avLst>
              <a:gd name="adj" fmla="val 47442"/>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5"/>
          <p:cNvSpPr/>
          <p:nvPr userDrawn="1"/>
        </p:nvSpPr>
        <p:spPr>
          <a:xfrm>
            <a:off x="6635712" y="3017520"/>
            <a:ext cx="7240936" cy="3840480"/>
          </a:xfrm>
          <a:custGeom>
            <a:avLst/>
            <a:gdLst>
              <a:gd name="connsiteX0" fmla="*/ 0 w 5500468"/>
              <a:gd name="connsiteY0" fmla="*/ 4564966 h 4564966"/>
              <a:gd name="connsiteX1" fmla="*/ 2750234 w 5500468"/>
              <a:gd name="connsiteY1" fmla="*/ 0 h 4564966"/>
              <a:gd name="connsiteX2" fmla="*/ 5500468 w 5500468"/>
              <a:gd name="connsiteY2" fmla="*/ 4564966 h 4564966"/>
              <a:gd name="connsiteX3" fmla="*/ 0 w 5500468"/>
              <a:gd name="connsiteY3" fmla="*/ 4564966 h 4564966"/>
              <a:gd name="connsiteX0" fmla="*/ 0 w 5500468"/>
              <a:gd name="connsiteY0" fmla="*/ 5845126 h 5845126"/>
              <a:gd name="connsiteX1" fmla="*/ 2750234 w 5500468"/>
              <a:gd name="connsiteY1" fmla="*/ 0 h 5845126"/>
              <a:gd name="connsiteX2" fmla="*/ 5500468 w 5500468"/>
              <a:gd name="connsiteY2" fmla="*/ 5845126 h 5845126"/>
              <a:gd name="connsiteX3" fmla="*/ 0 w 5500468"/>
              <a:gd name="connsiteY3" fmla="*/ 5845126 h 5845126"/>
              <a:gd name="connsiteX0" fmla="*/ 0 w 5500468"/>
              <a:gd name="connsiteY0" fmla="*/ 3920686 h 3920686"/>
              <a:gd name="connsiteX1" fmla="*/ 3925728 w 5500468"/>
              <a:gd name="connsiteY1" fmla="*/ 0 h 3920686"/>
              <a:gd name="connsiteX2" fmla="*/ 5500468 w 5500468"/>
              <a:gd name="connsiteY2" fmla="*/ 3920686 h 3920686"/>
              <a:gd name="connsiteX3" fmla="*/ 0 w 5500468"/>
              <a:gd name="connsiteY3" fmla="*/ 3920686 h 3920686"/>
            </a:gdLst>
            <a:ahLst/>
            <a:cxnLst>
              <a:cxn ang="0">
                <a:pos x="connsiteX0" y="connsiteY0"/>
              </a:cxn>
              <a:cxn ang="0">
                <a:pos x="connsiteX1" y="connsiteY1"/>
              </a:cxn>
              <a:cxn ang="0">
                <a:pos x="connsiteX2" y="connsiteY2"/>
              </a:cxn>
              <a:cxn ang="0">
                <a:pos x="connsiteX3" y="connsiteY3"/>
              </a:cxn>
            </a:cxnLst>
            <a:rect l="l" t="t" r="r" b="b"/>
            <a:pathLst>
              <a:path w="5500468" h="3920686">
                <a:moveTo>
                  <a:pt x="0" y="3920686"/>
                </a:moveTo>
                <a:lnTo>
                  <a:pt x="3925728" y="0"/>
                </a:lnTo>
                <a:lnTo>
                  <a:pt x="5500468" y="3920686"/>
                </a:lnTo>
                <a:lnTo>
                  <a:pt x="0" y="3920686"/>
                </a:lnTo>
                <a:close/>
              </a:path>
            </a:pathLst>
          </a:cu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6F40CEB3-7437-4FFA-AD85-15D425C9FFE7}" type="datetimeFigureOut">
              <a:rPr lang="zh-CN" altLang="en-US" smtClean="0"/>
              <a:t>2021/5/26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B99FF1-1748-4FF3-8E56-10FC1044A9B9}" type="slidenum">
              <a:rPr lang="zh-CN" altLang="en-US" smtClean="0"/>
              <a:t>‹#›</a:t>
            </a:fld>
            <a:endParaRPr lang="zh-CN" altLang="en-US"/>
          </a:p>
        </p:txBody>
      </p:sp>
      <p:sp>
        <p:nvSpPr>
          <p:cNvPr id="6" name="矩形 5"/>
          <p:cNvSpPr/>
          <p:nvPr userDrawn="1"/>
        </p:nvSpPr>
        <p:spPr>
          <a:xfrm>
            <a:off x="0" y="719600"/>
            <a:ext cx="592429" cy="51998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schemeClr val="tx1"/>
              </a:solidFill>
              <a:latin typeface="Impact" panose="020B0806030902050204" pitchFamily="34" charset="0"/>
              <a:ea typeface="造字工房悦黑体验版常规体" pitchFamily="50" charset="-122"/>
            </a:endParaRPr>
          </a:p>
        </p:txBody>
      </p:sp>
      <p:sp>
        <p:nvSpPr>
          <p:cNvPr id="7" name="标题 6"/>
          <p:cNvSpPr>
            <a:spLocks noGrp="1"/>
          </p:cNvSpPr>
          <p:nvPr>
            <p:ph type="title"/>
          </p:nvPr>
        </p:nvSpPr>
        <p:spPr>
          <a:xfrm>
            <a:off x="579550" y="769500"/>
            <a:ext cx="11142549" cy="523220"/>
          </a:xfrm>
        </p:spPr>
        <p:txBody>
          <a:bodyPr>
            <a:noAutofit/>
          </a:bodyPr>
          <a:lstStyle>
            <a:lvl1pPr>
              <a:defRPr sz="2800" b="1">
                <a:solidFill>
                  <a:schemeClr val="tx1"/>
                </a:solidFill>
                <a:effectLst/>
              </a:defRPr>
            </a:lvl1pPr>
          </a:lstStyle>
          <a:p>
            <a:r>
              <a:rPr lang="zh-CN" altLang="en-US" dirty="0" smtClean="0"/>
              <a:t>单击此处</a:t>
            </a:r>
            <a:endParaRPr lang="zh-CN" altLang="en-US" dirty="0"/>
          </a:p>
        </p:txBody>
      </p:sp>
      <p:sp>
        <p:nvSpPr>
          <p:cNvPr id="11" name="文本占位符 10"/>
          <p:cNvSpPr>
            <a:spLocks noGrp="1"/>
          </p:cNvSpPr>
          <p:nvPr>
            <p:ph type="body" sz="quarter" idx="13"/>
          </p:nvPr>
        </p:nvSpPr>
        <p:spPr>
          <a:xfrm>
            <a:off x="0" y="643400"/>
            <a:ext cx="579551" cy="519989"/>
          </a:xfrm>
        </p:spPr>
        <p:txBody>
          <a:bodyPr>
            <a:noAutofit/>
          </a:bodyPr>
          <a:lstStyle>
            <a:lvl1pPr marL="0" indent="0" algn="ctr">
              <a:buNone/>
              <a:defRPr sz="4800">
                <a:latin typeface="Impact" panose="020B0806030902050204" pitchFamily="34" charset="0"/>
                <a:ea typeface="+mn-ea"/>
              </a:defRPr>
            </a:lvl1pPr>
          </a:lstStyle>
          <a:p>
            <a:pPr lvl="0"/>
            <a:endParaRPr lang="zh-CN" altLang="en-US" dirty="0"/>
          </a:p>
        </p:txBody>
      </p:sp>
    </p:spTree>
    <p:extLst>
      <p:ext uri="{BB962C8B-B14F-4D97-AF65-F5344CB8AC3E}">
        <p14:creationId xmlns:p14="http://schemas.microsoft.com/office/powerpoint/2010/main" val="2908457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F40CEB3-7437-4FFA-AD85-15D425C9FFE7}" type="datetimeFigureOut">
              <a:rPr lang="zh-CN" altLang="en-US" smtClean="0"/>
              <a:t>2021/5/26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B99FF1-1748-4FF3-8E56-10FC1044A9B9}" type="slidenum">
              <a:rPr lang="zh-CN" altLang="en-US" smtClean="0"/>
              <a:t>‹#›</a:t>
            </a:fld>
            <a:endParaRPr lang="zh-CN" altLang="en-US"/>
          </a:p>
        </p:txBody>
      </p:sp>
      <p:sp>
        <p:nvSpPr>
          <p:cNvPr id="6" name="矩形 5"/>
          <p:cNvSpPr/>
          <p:nvPr userDrawn="1"/>
        </p:nvSpPr>
        <p:spPr>
          <a:xfrm>
            <a:off x="0" y="719600"/>
            <a:ext cx="592429" cy="51998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schemeClr val="tx1"/>
              </a:solidFill>
              <a:latin typeface="Impact" panose="020B0806030902050204" pitchFamily="34" charset="0"/>
              <a:ea typeface="造字工房悦黑体验版常规体" pitchFamily="50" charset="-122"/>
            </a:endParaRPr>
          </a:p>
        </p:txBody>
      </p:sp>
      <p:sp>
        <p:nvSpPr>
          <p:cNvPr id="7" name="标题 6"/>
          <p:cNvSpPr>
            <a:spLocks noGrp="1"/>
          </p:cNvSpPr>
          <p:nvPr>
            <p:ph type="title"/>
          </p:nvPr>
        </p:nvSpPr>
        <p:spPr>
          <a:xfrm>
            <a:off x="579550" y="769500"/>
            <a:ext cx="11142549" cy="523220"/>
          </a:xfrm>
        </p:spPr>
        <p:txBody>
          <a:bodyPr>
            <a:noAutofit/>
          </a:bodyPr>
          <a:lstStyle>
            <a:lvl1pPr>
              <a:defRPr sz="2800" b="1">
                <a:solidFill>
                  <a:schemeClr val="tx1"/>
                </a:solidFill>
                <a:effectLst/>
              </a:defRPr>
            </a:lvl1pPr>
          </a:lstStyle>
          <a:p>
            <a:r>
              <a:rPr lang="zh-CN" altLang="en-US" dirty="0" smtClean="0"/>
              <a:t>单击此处</a:t>
            </a:r>
            <a:endParaRPr lang="zh-CN" altLang="en-US" dirty="0"/>
          </a:p>
        </p:txBody>
      </p:sp>
      <p:sp>
        <p:nvSpPr>
          <p:cNvPr id="11" name="文本占位符 10"/>
          <p:cNvSpPr>
            <a:spLocks noGrp="1"/>
          </p:cNvSpPr>
          <p:nvPr>
            <p:ph type="body" sz="quarter" idx="13"/>
          </p:nvPr>
        </p:nvSpPr>
        <p:spPr>
          <a:xfrm>
            <a:off x="0" y="643400"/>
            <a:ext cx="579551" cy="519989"/>
          </a:xfrm>
        </p:spPr>
        <p:txBody>
          <a:bodyPr>
            <a:noAutofit/>
          </a:bodyPr>
          <a:lstStyle>
            <a:lvl1pPr marL="0" indent="0" algn="ctr">
              <a:buNone/>
              <a:defRPr sz="4800">
                <a:latin typeface="Impact" panose="020B0806030902050204" pitchFamily="34" charset="0"/>
                <a:ea typeface="+mn-ea"/>
              </a:defRPr>
            </a:lvl1pPr>
          </a:lstStyle>
          <a:p>
            <a:pPr lvl="0"/>
            <a:endParaRPr lang="zh-CN" altLang="en-US" dirty="0"/>
          </a:p>
        </p:txBody>
      </p:sp>
    </p:spTree>
    <p:extLst>
      <p:ext uri="{BB962C8B-B14F-4D97-AF65-F5344CB8AC3E}">
        <p14:creationId xmlns:p14="http://schemas.microsoft.com/office/powerpoint/2010/main" val="3178278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6" name="等腰三角形 5"/>
          <p:cNvSpPr/>
          <p:nvPr userDrawn="1"/>
        </p:nvSpPr>
        <p:spPr>
          <a:xfrm>
            <a:off x="0" y="2293034"/>
            <a:ext cx="5500468" cy="4564966"/>
          </a:xfrm>
          <a:prstGeom prst="triangle">
            <a:avLst>
              <a:gd name="adj" fmla="val 24936"/>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a:off x="4375468" y="4037428"/>
            <a:ext cx="5500468" cy="2820572"/>
          </a:xfrm>
          <a:prstGeom prst="triangle">
            <a:avLst>
              <a:gd name="adj" fmla="val 52558"/>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a:off x="2377856" y="5345722"/>
            <a:ext cx="5500468" cy="1512277"/>
          </a:xfrm>
          <a:prstGeom prst="triangle">
            <a:avLst>
              <a:gd name="adj" fmla="val 47442"/>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5"/>
          <p:cNvSpPr/>
          <p:nvPr userDrawn="1"/>
        </p:nvSpPr>
        <p:spPr>
          <a:xfrm>
            <a:off x="6635712" y="3017520"/>
            <a:ext cx="7240936" cy="3840480"/>
          </a:xfrm>
          <a:custGeom>
            <a:avLst/>
            <a:gdLst>
              <a:gd name="connsiteX0" fmla="*/ 0 w 5500468"/>
              <a:gd name="connsiteY0" fmla="*/ 4564966 h 4564966"/>
              <a:gd name="connsiteX1" fmla="*/ 2750234 w 5500468"/>
              <a:gd name="connsiteY1" fmla="*/ 0 h 4564966"/>
              <a:gd name="connsiteX2" fmla="*/ 5500468 w 5500468"/>
              <a:gd name="connsiteY2" fmla="*/ 4564966 h 4564966"/>
              <a:gd name="connsiteX3" fmla="*/ 0 w 5500468"/>
              <a:gd name="connsiteY3" fmla="*/ 4564966 h 4564966"/>
              <a:gd name="connsiteX0" fmla="*/ 0 w 5500468"/>
              <a:gd name="connsiteY0" fmla="*/ 5845126 h 5845126"/>
              <a:gd name="connsiteX1" fmla="*/ 2750234 w 5500468"/>
              <a:gd name="connsiteY1" fmla="*/ 0 h 5845126"/>
              <a:gd name="connsiteX2" fmla="*/ 5500468 w 5500468"/>
              <a:gd name="connsiteY2" fmla="*/ 5845126 h 5845126"/>
              <a:gd name="connsiteX3" fmla="*/ 0 w 5500468"/>
              <a:gd name="connsiteY3" fmla="*/ 5845126 h 5845126"/>
              <a:gd name="connsiteX0" fmla="*/ 0 w 5500468"/>
              <a:gd name="connsiteY0" fmla="*/ 3920686 h 3920686"/>
              <a:gd name="connsiteX1" fmla="*/ 3925728 w 5500468"/>
              <a:gd name="connsiteY1" fmla="*/ 0 h 3920686"/>
              <a:gd name="connsiteX2" fmla="*/ 5500468 w 5500468"/>
              <a:gd name="connsiteY2" fmla="*/ 3920686 h 3920686"/>
              <a:gd name="connsiteX3" fmla="*/ 0 w 5500468"/>
              <a:gd name="connsiteY3" fmla="*/ 3920686 h 3920686"/>
            </a:gdLst>
            <a:ahLst/>
            <a:cxnLst>
              <a:cxn ang="0">
                <a:pos x="connsiteX0" y="connsiteY0"/>
              </a:cxn>
              <a:cxn ang="0">
                <a:pos x="connsiteX1" y="connsiteY1"/>
              </a:cxn>
              <a:cxn ang="0">
                <a:pos x="connsiteX2" y="connsiteY2"/>
              </a:cxn>
              <a:cxn ang="0">
                <a:pos x="connsiteX3" y="connsiteY3"/>
              </a:cxn>
            </a:cxnLst>
            <a:rect l="l" t="t" r="r" b="b"/>
            <a:pathLst>
              <a:path w="5500468" h="3920686">
                <a:moveTo>
                  <a:pt x="0" y="3920686"/>
                </a:moveTo>
                <a:lnTo>
                  <a:pt x="3925728" y="0"/>
                </a:lnTo>
                <a:lnTo>
                  <a:pt x="5500468" y="3920686"/>
                </a:lnTo>
                <a:lnTo>
                  <a:pt x="0" y="3920686"/>
                </a:lnTo>
                <a:close/>
              </a:path>
            </a:pathLst>
          </a:cu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6F40CEB3-7437-4FFA-AD85-15D425C9FFE7}" type="datetimeFigureOut">
              <a:rPr lang="zh-CN" altLang="en-US" smtClean="0"/>
              <a:t>2021/5/26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B99FF1-1748-4FF3-8E56-10FC1044A9B9}" type="slidenum">
              <a:rPr lang="zh-CN" altLang="en-US" smtClean="0"/>
              <a:t>‹#›</a:t>
            </a:fld>
            <a:endParaRPr lang="zh-CN" altLang="en-US"/>
          </a:p>
        </p:txBody>
      </p:sp>
    </p:spTree>
    <p:extLst>
      <p:ext uri="{BB962C8B-B14F-4D97-AF65-F5344CB8AC3E}">
        <p14:creationId xmlns:p14="http://schemas.microsoft.com/office/powerpoint/2010/main" val="1701918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过度页">
    <p:spTree>
      <p:nvGrpSpPr>
        <p:cNvPr id="1" name=""/>
        <p:cNvGrpSpPr/>
        <p:nvPr/>
      </p:nvGrpSpPr>
      <p:grpSpPr>
        <a:xfrm>
          <a:off x="0" y="0"/>
          <a:ext cx="0" cy="0"/>
          <a:chOff x="0" y="0"/>
          <a:chExt cx="0" cy="0"/>
        </a:xfrm>
      </p:grpSpPr>
      <p:sp>
        <p:nvSpPr>
          <p:cNvPr id="6" name="等腰三角形 5"/>
          <p:cNvSpPr/>
          <p:nvPr userDrawn="1"/>
        </p:nvSpPr>
        <p:spPr>
          <a:xfrm>
            <a:off x="0" y="2293034"/>
            <a:ext cx="5500468" cy="4564966"/>
          </a:xfrm>
          <a:prstGeom prst="triangle">
            <a:avLst>
              <a:gd name="adj" fmla="val 24936"/>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a:off x="4375468" y="4037428"/>
            <a:ext cx="5500468" cy="2820572"/>
          </a:xfrm>
          <a:prstGeom prst="triangle">
            <a:avLst>
              <a:gd name="adj" fmla="val 52558"/>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a:off x="2377856" y="5345722"/>
            <a:ext cx="5500468" cy="1512277"/>
          </a:xfrm>
          <a:prstGeom prst="triangle">
            <a:avLst>
              <a:gd name="adj" fmla="val 47442"/>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5"/>
          <p:cNvSpPr/>
          <p:nvPr userDrawn="1"/>
        </p:nvSpPr>
        <p:spPr>
          <a:xfrm>
            <a:off x="6635712" y="3017520"/>
            <a:ext cx="7240936" cy="3840480"/>
          </a:xfrm>
          <a:custGeom>
            <a:avLst/>
            <a:gdLst>
              <a:gd name="connsiteX0" fmla="*/ 0 w 5500468"/>
              <a:gd name="connsiteY0" fmla="*/ 4564966 h 4564966"/>
              <a:gd name="connsiteX1" fmla="*/ 2750234 w 5500468"/>
              <a:gd name="connsiteY1" fmla="*/ 0 h 4564966"/>
              <a:gd name="connsiteX2" fmla="*/ 5500468 w 5500468"/>
              <a:gd name="connsiteY2" fmla="*/ 4564966 h 4564966"/>
              <a:gd name="connsiteX3" fmla="*/ 0 w 5500468"/>
              <a:gd name="connsiteY3" fmla="*/ 4564966 h 4564966"/>
              <a:gd name="connsiteX0" fmla="*/ 0 w 5500468"/>
              <a:gd name="connsiteY0" fmla="*/ 5845126 h 5845126"/>
              <a:gd name="connsiteX1" fmla="*/ 2750234 w 5500468"/>
              <a:gd name="connsiteY1" fmla="*/ 0 h 5845126"/>
              <a:gd name="connsiteX2" fmla="*/ 5500468 w 5500468"/>
              <a:gd name="connsiteY2" fmla="*/ 5845126 h 5845126"/>
              <a:gd name="connsiteX3" fmla="*/ 0 w 5500468"/>
              <a:gd name="connsiteY3" fmla="*/ 5845126 h 5845126"/>
              <a:gd name="connsiteX0" fmla="*/ 0 w 5500468"/>
              <a:gd name="connsiteY0" fmla="*/ 3920686 h 3920686"/>
              <a:gd name="connsiteX1" fmla="*/ 3925728 w 5500468"/>
              <a:gd name="connsiteY1" fmla="*/ 0 h 3920686"/>
              <a:gd name="connsiteX2" fmla="*/ 5500468 w 5500468"/>
              <a:gd name="connsiteY2" fmla="*/ 3920686 h 3920686"/>
              <a:gd name="connsiteX3" fmla="*/ 0 w 5500468"/>
              <a:gd name="connsiteY3" fmla="*/ 3920686 h 3920686"/>
            </a:gdLst>
            <a:ahLst/>
            <a:cxnLst>
              <a:cxn ang="0">
                <a:pos x="connsiteX0" y="connsiteY0"/>
              </a:cxn>
              <a:cxn ang="0">
                <a:pos x="connsiteX1" y="connsiteY1"/>
              </a:cxn>
              <a:cxn ang="0">
                <a:pos x="connsiteX2" y="connsiteY2"/>
              </a:cxn>
              <a:cxn ang="0">
                <a:pos x="connsiteX3" y="connsiteY3"/>
              </a:cxn>
            </a:cxnLst>
            <a:rect l="l" t="t" r="r" b="b"/>
            <a:pathLst>
              <a:path w="5500468" h="3920686">
                <a:moveTo>
                  <a:pt x="0" y="3920686"/>
                </a:moveTo>
                <a:lnTo>
                  <a:pt x="3925728" y="0"/>
                </a:lnTo>
                <a:lnTo>
                  <a:pt x="5500468" y="3920686"/>
                </a:lnTo>
                <a:lnTo>
                  <a:pt x="0" y="3920686"/>
                </a:lnTo>
                <a:close/>
              </a:path>
            </a:pathLst>
          </a:cu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6F40CEB3-7437-4FFA-AD85-15D425C9FFE7}" type="datetimeFigureOut">
              <a:rPr lang="zh-CN" altLang="en-US" smtClean="0"/>
              <a:t>2021/5/26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B99FF1-1748-4FF3-8E56-10FC1044A9B9}" type="slidenum">
              <a:rPr lang="zh-CN" altLang="en-US" smtClean="0"/>
              <a:t>‹#›</a:t>
            </a:fld>
            <a:endParaRPr lang="zh-CN" altLang="en-US"/>
          </a:p>
        </p:txBody>
      </p:sp>
    </p:spTree>
    <p:extLst>
      <p:ext uri="{BB962C8B-B14F-4D97-AF65-F5344CB8AC3E}">
        <p14:creationId xmlns:p14="http://schemas.microsoft.com/office/powerpoint/2010/main" val="3393660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2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054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1914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造字工房悦黑体验版常规体" pitchFamily="50" charset="-122"/>
                <a:ea typeface="造字工房悦黑体验版常规体" pitchFamily="50" charset="-122"/>
              </a:defRPr>
            </a:lvl1pPr>
          </a:lstStyle>
          <a:p>
            <a:fld id="{6F40CEB3-7437-4FFA-AD85-15D425C9FFE7}" type="datetimeFigureOut">
              <a:rPr lang="zh-CN" altLang="en-US" smtClean="0"/>
              <a:pPr/>
              <a:t>2021/5/26</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造字工房悦黑体验版常规体" pitchFamily="50" charset="-122"/>
                <a:ea typeface="造字工房悦黑体验版常规体" pitchFamily="50"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造字工房悦黑体验版常规体" pitchFamily="50" charset="-122"/>
                <a:ea typeface="造字工房悦黑体验版常规体" pitchFamily="50" charset="-122"/>
              </a:defRPr>
            </a:lvl1pPr>
          </a:lstStyle>
          <a:p>
            <a:fld id="{D6B99FF1-1748-4FF3-8E56-10FC1044A9B9}" type="slidenum">
              <a:rPr lang="zh-CN" altLang="en-US" smtClean="0"/>
              <a:pPr/>
              <a:t>‹#›</a:t>
            </a:fld>
            <a:endParaRPr lang="zh-CN" altLang="en-US" dirty="0"/>
          </a:p>
        </p:txBody>
      </p:sp>
    </p:spTree>
    <p:extLst>
      <p:ext uri="{BB962C8B-B14F-4D97-AF65-F5344CB8AC3E}">
        <p14:creationId xmlns:p14="http://schemas.microsoft.com/office/powerpoint/2010/main" val="1424040696"/>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0" r:id="rId3"/>
    <p:sldLayoutId id="2147483665" r:id="rId4"/>
    <p:sldLayoutId id="2147483655" r:id="rId5"/>
    <p:sldLayoutId id="2147483661" r:id="rId6"/>
    <p:sldLayoutId id="2147483664"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造字工房悦黑体验版常规体" pitchFamily="50"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造字工房悦黑体验版常规体" pitchFamily="50" charset="-122"/>
          <a:ea typeface="造字工房悦黑体验版常规体" pitchFamily="50"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造字工房悦黑体验版常规体" pitchFamily="50" charset="-122"/>
          <a:ea typeface="造字工房悦黑体验版常规体" pitchFamily="50"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造字工房悦黑体验版常规体" pitchFamily="50" charset="-122"/>
          <a:ea typeface="造字工房悦黑体验版常规体" pitchFamily="50"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造字工房悦黑体验版常规体" pitchFamily="50" charset="-122"/>
          <a:ea typeface="造字工房悦黑体验版常规体" pitchFamily="50"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造字工房悦黑体验版常规体" pitchFamily="50" charset="-122"/>
          <a:ea typeface="造字工房悦黑体验版常规体" pitchFamily="50"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3730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2" name="等腰三角形 15"/>
          <p:cNvSpPr/>
          <p:nvPr/>
        </p:nvSpPr>
        <p:spPr>
          <a:xfrm rot="16514643">
            <a:off x="4050588" y="-4064903"/>
            <a:ext cx="6095170" cy="9055020"/>
          </a:xfrm>
          <a:custGeom>
            <a:avLst/>
            <a:gdLst>
              <a:gd name="connsiteX0" fmla="*/ 0 w 6520427"/>
              <a:gd name="connsiteY0" fmla="*/ 5621058 h 5621058"/>
              <a:gd name="connsiteX1" fmla="*/ 3260214 w 6520427"/>
              <a:gd name="connsiteY1" fmla="*/ 0 h 5621058"/>
              <a:gd name="connsiteX2" fmla="*/ 6520427 w 6520427"/>
              <a:gd name="connsiteY2" fmla="*/ 5621058 h 5621058"/>
              <a:gd name="connsiteX3" fmla="*/ 0 w 6520427"/>
              <a:gd name="connsiteY3" fmla="*/ 5621058 h 5621058"/>
              <a:gd name="connsiteX0" fmla="*/ 0 w 6095170"/>
              <a:gd name="connsiteY0" fmla="*/ 5621058 h 9055020"/>
              <a:gd name="connsiteX1" fmla="*/ 3260214 w 6095170"/>
              <a:gd name="connsiteY1" fmla="*/ 0 h 9055020"/>
              <a:gd name="connsiteX2" fmla="*/ 6095170 w 6095170"/>
              <a:gd name="connsiteY2" fmla="*/ 9055020 h 9055020"/>
              <a:gd name="connsiteX3" fmla="*/ 0 w 6095170"/>
              <a:gd name="connsiteY3" fmla="*/ 5621058 h 9055020"/>
            </a:gdLst>
            <a:ahLst/>
            <a:cxnLst>
              <a:cxn ang="0">
                <a:pos x="connsiteX0" y="connsiteY0"/>
              </a:cxn>
              <a:cxn ang="0">
                <a:pos x="connsiteX1" y="connsiteY1"/>
              </a:cxn>
              <a:cxn ang="0">
                <a:pos x="connsiteX2" y="connsiteY2"/>
              </a:cxn>
              <a:cxn ang="0">
                <a:pos x="connsiteX3" y="connsiteY3"/>
              </a:cxn>
            </a:cxnLst>
            <a:rect l="l" t="t" r="r" b="b"/>
            <a:pathLst>
              <a:path w="6095170" h="9055020">
                <a:moveTo>
                  <a:pt x="0" y="5621058"/>
                </a:moveTo>
                <a:lnTo>
                  <a:pt x="3260214" y="0"/>
                </a:lnTo>
                <a:lnTo>
                  <a:pt x="6095170" y="9055020"/>
                </a:lnTo>
                <a:lnTo>
                  <a:pt x="0" y="5621058"/>
                </a:ln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15"/>
          <p:cNvSpPr/>
          <p:nvPr/>
        </p:nvSpPr>
        <p:spPr>
          <a:xfrm rot="6285306">
            <a:off x="4050588" y="652318"/>
            <a:ext cx="6095170" cy="10809675"/>
          </a:xfrm>
          <a:custGeom>
            <a:avLst/>
            <a:gdLst>
              <a:gd name="connsiteX0" fmla="*/ 0 w 6520427"/>
              <a:gd name="connsiteY0" fmla="*/ 5621058 h 5621058"/>
              <a:gd name="connsiteX1" fmla="*/ 3260214 w 6520427"/>
              <a:gd name="connsiteY1" fmla="*/ 0 h 5621058"/>
              <a:gd name="connsiteX2" fmla="*/ 6520427 w 6520427"/>
              <a:gd name="connsiteY2" fmla="*/ 5621058 h 5621058"/>
              <a:gd name="connsiteX3" fmla="*/ 0 w 6520427"/>
              <a:gd name="connsiteY3" fmla="*/ 5621058 h 5621058"/>
              <a:gd name="connsiteX0" fmla="*/ 0 w 6095170"/>
              <a:gd name="connsiteY0" fmla="*/ 5621058 h 9055020"/>
              <a:gd name="connsiteX1" fmla="*/ 3260214 w 6095170"/>
              <a:gd name="connsiteY1" fmla="*/ 0 h 9055020"/>
              <a:gd name="connsiteX2" fmla="*/ 6095170 w 6095170"/>
              <a:gd name="connsiteY2" fmla="*/ 9055020 h 9055020"/>
              <a:gd name="connsiteX3" fmla="*/ 0 w 6095170"/>
              <a:gd name="connsiteY3" fmla="*/ 5621058 h 9055020"/>
              <a:gd name="connsiteX0" fmla="*/ 0 w 6095170"/>
              <a:gd name="connsiteY0" fmla="*/ 7383299 h 10817261"/>
              <a:gd name="connsiteX1" fmla="*/ 377580 w 6095170"/>
              <a:gd name="connsiteY1" fmla="*/ 0 h 10817261"/>
              <a:gd name="connsiteX2" fmla="*/ 6095170 w 6095170"/>
              <a:gd name="connsiteY2" fmla="*/ 10817261 h 10817261"/>
              <a:gd name="connsiteX3" fmla="*/ 0 w 6095170"/>
              <a:gd name="connsiteY3" fmla="*/ 7383299 h 10817261"/>
              <a:gd name="connsiteX0" fmla="*/ 780515 w 6875685"/>
              <a:gd name="connsiteY0" fmla="*/ 3400802 h 6834764"/>
              <a:gd name="connsiteX1" fmla="*/ 0 w 6875685"/>
              <a:gd name="connsiteY1" fmla="*/ 0 h 6834764"/>
              <a:gd name="connsiteX2" fmla="*/ 6875685 w 6875685"/>
              <a:gd name="connsiteY2" fmla="*/ 6834764 h 6834764"/>
              <a:gd name="connsiteX3" fmla="*/ 780515 w 6875685"/>
              <a:gd name="connsiteY3" fmla="*/ 3400802 h 6834764"/>
              <a:gd name="connsiteX0" fmla="*/ 0 w 6095170"/>
              <a:gd name="connsiteY0" fmla="*/ 7375713 h 10809675"/>
              <a:gd name="connsiteX1" fmla="*/ 365734 w 6095170"/>
              <a:gd name="connsiteY1" fmla="*/ 0 h 10809675"/>
              <a:gd name="connsiteX2" fmla="*/ 6095170 w 6095170"/>
              <a:gd name="connsiteY2" fmla="*/ 10809675 h 10809675"/>
              <a:gd name="connsiteX3" fmla="*/ 0 w 6095170"/>
              <a:gd name="connsiteY3" fmla="*/ 7375713 h 10809675"/>
            </a:gdLst>
            <a:ahLst/>
            <a:cxnLst>
              <a:cxn ang="0">
                <a:pos x="connsiteX0" y="connsiteY0"/>
              </a:cxn>
              <a:cxn ang="0">
                <a:pos x="connsiteX1" y="connsiteY1"/>
              </a:cxn>
              <a:cxn ang="0">
                <a:pos x="connsiteX2" y="connsiteY2"/>
              </a:cxn>
              <a:cxn ang="0">
                <a:pos x="connsiteX3" y="connsiteY3"/>
              </a:cxn>
            </a:cxnLst>
            <a:rect l="l" t="t" r="r" b="b"/>
            <a:pathLst>
              <a:path w="6095170" h="10809675">
                <a:moveTo>
                  <a:pt x="0" y="7375713"/>
                </a:moveTo>
                <a:lnTo>
                  <a:pt x="365734" y="0"/>
                </a:lnTo>
                <a:lnTo>
                  <a:pt x="6095170" y="10809675"/>
                </a:lnTo>
                <a:lnTo>
                  <a:pt x="0" y="7375713"/>
                </a:ln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5"/>
          <p:cNvSpPr/>
          <p:nvPr/>
        </p:nvSpPr>
        <p:spPr>
          <a:xfrm rot="7358184">
            <a:off x="3131946" y="803572"/>
            <a:ext cx="6095170" cy="10809675"/>
          </a:xfrm>
          <a:custGeom>
            <a:avLst/>
            <a:gdLst>
              <a:gd name="connsiteX0" fmla="*/ 0 w 6520427"/>
              <a:gd name="connsiteY0" fmla="*/ 5621058 h 5621058"/>
              <a:gd name="connsiteX1" fmla="*/ 3260214 w 6520427"/>
              <a:gd name="connsiteY1" fmla="*/ 0 h 5621058"/>
              <a:gd name="connsiteX2" fmla="*/ 6520427 w 6520427"/>
              <a:gd name="connsiteY2" fmla="*/ 5621058 h 5621058"/>
              <a:gd name="connsiteX3" fmla="*/ 0 w 6520427"/>
              <a:gd name="connsiteY3" fmla="*/ 5621058 h 5621058"/>
              <a:gd name="connsiteX0" fmla="*/ 0 w 6095170"/>
              <a:gd name="connsiteY0" fmla="*/ 5621058 h 9055020"/>
              <a:gd name="connsiteX1" fmla="*/ 3260214 w 6095170"/>
              <a:gd name="connsiteY1" fmla="*/ 0 h 9055020"/>
              <a:gd name="connsiteX2" fmla="*/ 6095170 w 6095170"/>
              <a:gd name="connsiteY2" fmla="*/ 9055020 h 9055020"/>
              <a:gd name="connsiteX3" fmla="*/ 0 w 6095170"/>
              <a:gd name="connsiteY3" fmla="*/ 5621058 h 9055020"/>
              <a:gd name="connsiteX0" fmla="*/ 0 w 6095170"/>
              <a:gd name="connsiteY0" fmla="*/ 7383299 h 10817261"/>
              <a:gd name="connsiteX1" fmla="*/ 377580 w 6095170"/>
              <a:gd name="connsiteY1" fmla="*/ 0 h 10817261"/>
              <a:gd name="connsiteX2" fmla="*/ 6095170 w 6095170"/>
              <a:gd name="connsiteY2" fmla="*/ 10817261 h 10817261"/>
              <a:gd name="connsiteX3" fmla="*/ 0 w 6095170"/>
              <a:gd name="connsiteY3" fmla="*/ 7383299 h 10817261"/>
              <a:gd name="connsiteX0" fmla="*/ 780515 w 6875685"/>
              <a:gd name="connsiteY0" fmla="*/ 3400802 h 6834764"/>
              <a:gd name="connsiteX1" fmla="*/ 0 w 6875685"/>
              <a:gd name="connsiteY1" fmla="*/ 0 h 6834764"/>
              <a:gd name="connsiteX2" fmla="*/ 6875685 w 6875685"/>
              <a:gd name="connsiteY2" fmla="*/ 6834764 h 6834764"/>
              <a:gd name="connsiteX3" fmla="*/ 780515 w 6875685"/>
              <a:gd name="connsiteY3" fmla="*/ 3400802 h 6834764"/>
              <a:gd name="connsiteX0" fmla="*/ 0 w 6095170"/>
              <a:gd name="connsiteY0" fmla="*/ 7375713 h 10809675"/>
              <a:gd name="connsiteX1" fmla="*/ 365734 w 6095170"/>
              <a:gd name="connsiteY1" fmla="*/ 0 h 10809675"/>
              <a:gd name="connsiteX2" fmla="*/ 6095170 w 6095170"/>
              <a:gd name="connsiteY2" fmla="*/ 10809675 h 10809675"/>
              <a:gd name="connsiteX3" fmla="*/ 0 w 6095170"/>
              <a:gd name="connsiteY3" fmla="*/ 7375713 h 10809675"/>
            </a:gdLst>
            <a:ahLst/>
            <a:cxnLst>
              <a:cxn ang="0">
                <a:pos x="connsiteX0" y="connsiteY0"/>
              </a:cxn>
              <a:cxn ang="0">
                <a:pos x="connsiteX1" y="connsiteY1"/>
              </a:cxn>
              <a:cxn ang="0">
                <a:pos x="connsiteX2" y="connsiteY2"/>
              </a:cxn>
              <a:cxn ang="0">
                <a:pos x="connsiteX3" y="connsiteY3"/>
              </a:cxn>
            </a:cxnLst>
            <a:rect l="l" t="t" r="r" b="b"/>
            <a:pathLst>
              <a:path w="6095170" h="10809675">
                <a:moveTo>
                  <a:pt x="0" y="7375713"/>
                </a:moveTo>
                <a:lnTo>
                  <a:pt x="365734" y="0"/>
                </a:lnTo>
                <a:lnTo>
                  <a:pt x="6095170" y="10809675"/>
                </a:lnTo>
                <a:lnTo>
                  <a:pt x="0" y="7375713"/>
                </a:lnTo>
                <a:close/>
              </a:path>
            </a:pathLst>
          </a:custGeom>
          <a:solidFill>
            <a:schemeClr val="bg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8513087">
            <a:off x="4328266" y="-4822931"/>
            <a:ext cx="6095170" cy="9055020"/>
          </a:xfrm>
          <a:custGeom>
            <a:avLst/>
            <a:gdLst>
              <a:gd name="connsiteX0" fmla="*/ 0 w 6520427"/>
              <a:gd name="connsiteY0" fmla="*/ 5621058 h 5621058"/>
              <a:gd name="connsiteX1" fmla="*/ 3260214 w 6520427"/>
              <a:gd name="connsiteY1" fmla="*/ 0 h 5621058"/>
              <a:gd name="connsiteX2" fmla="*/ 6520427 w 6520427"/>
              <a:gd name="connsiteY2" fmla="*/ 5621058 h 5621058"/>
              <a:gd name="connsiteX3" fmla="*/ 0 w 6520427"/>
              <a:gd name="connsiteY3" fmla="*/ 5621058 h 5621058"/>
              <a:gd name="connsiteX0" fmla="*/ 0 w 6095170"/>
              <a:gd name="connsiteY0" fmla="*/ 5621058 h 9055020"/>
              <a:gd name="connsiteX1" fmla="*/ 3260214 w 6095170"/>
              <a:gd name="connsiteY1" fmla="*/ 0 h 9055020"/>
              <a:gd name="connsiteX2" fmla="*/ 6095170 w 6095170"/>
              <a:gd name="connsiteY2" fmla="*/ 9055020 h 9055020"/>
              <a:gd name="connsiteX3" fmla="*/ 0 w 6095170"/>
              <a:gd name="connsiteY3" fmla="*/ 5621058 h 9055020"/>
            </a:gdLst>
            <a:ahLst/>
            <a:cxnLst>
              <a:cxn ang="0">
                <a:pos x="connsiteX0" y="connsiteY0"/>
              </a:cxn>
              <a:cxn ang="0">
                <a:pos x="connsiteX1" y="connsiteY1"/>
              </a:cxn>
              <a:cxn ang="0">
                <a:pos x="connsiteX2" y="connsiteY2"/>
              </a:cxn>
              <a:cxn ang="0">
                <a:pos x="connsiteX3" y="connsiteY3"/>
              </a:cxn>
            </a:cxnLst>
            <a:rect l="l" t="t" r="r" b="b"/>
            <a:pathLst>
              <a:path w="6095170" h="9055020">
                <a:moveTo>
                  <a:pt x="0" y="5621058"/>
                </a:moveTo>
                <a:lnTo>
                  <a:pt x="3260214" y="0"/>
                </a:lnTo>
                <a:lnTo>
                  <a:pt x="6095170" y="9055020"/>
                </a:lnTo>
                <a:lnTo>
                  <a:pt x="0" y="5621058"/>
                </a:ln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884987">
            <a:off x="464241" y="6278073"/>
            <a:ext cx="1800665" cy="504162"/>
          </a:xfrm>
          <a:custGeom>
            <a:avLst/>
            <a:gdLst>
              <a:gd name="connsiteX0" fmla="*/ 0 w 2644726"/>
              <a:gd name="connsiteY0" fmla="*/ 208741 h 208741"/>
              <a:gd name="connsiteX1" fmla="*/ 1322363 w 2644726"/>
              <a:gd name="connsiteY1" fmla="*/ 0 h 208741"/>
              <a:gd name="connsiteX2" fmla="*/ 2644726 w 2644726"/>
              <a:gd name="connsiteY2" fmla="*/ 208741 h 208741"/>
              <a:gd name="connsiteX3" fmla="*/ 0 w 2644726"/>
              <a:gd name="connsiteY3" fmla="*/ 208741 h 208741"/>
              <a:gd name="connsiteX0" fmla="*/ 478302 w 1800665"/>
              <a:gd name="connsiteY0" fmla="*/ 208741 h 504162"/>
              <a:gd name="connsiteX1" fmla="*/ 1800665 w 1800665"/>
              <a:gd name="connsiteY1" fmla="*/ 0 h 504162"/>
              <a:gd name="connsiteX2" fmla="*/ 0 w 1800665"/>
              <a:gd name="connsiteY2" fmla="*/ 504162 h 504162"/>
              <a:gd name="connsiteX3" fmla="*/ 478302 w 1800665"/>
              <a:gd name="connsiteY3" fmla="*/ 208741 h 504162"/>
              <a:gd name="connsiteX0" fmla="*/ 295422 w 1800665"/>
              <a:gd name="connsiteY0" fmla="*/ 208741 h 504162"/>
              <a:gd name="connsiteX1" fmla="*/ 1800665 w 1800665"/>
              <a:gd name="connsiteY1" fmla="*/ 0 h 504162"/>
              <a:gd name="connsiteX2" fmla="*/ 0 w 1800665"/>
              <a:gd name="connsiteY2" fmla="*/ 504162 h 504162"/>
              <a:gd name="connsiteX3" fmla="*/ 295422 w 1800665"/>
              <a:gd name="connsiteY3" fmla="*/ 208741 h 504162"/>
            </a:gdLst>
            <a:ahLst/>
            <a:cxnLst>
              <a:cxn ang="0">
                <a:pos x="connsiteX0" y="connsiteY0"/>
              </a:cxn>
              <a:cxn ang="0">
                <a:pos x="connsiteX1" y="connsiteY1"/>
              </a:cxn>
              <a:cxn ang="0">
                <a:pos x="connsiteX2" y="connsiteY2"/>
              </a:cxn>
              <a:cxn ang="0">
                <a:pos x="connsiteX3" y="connsiteY3"/>
              </a:cxn>
            </a:cxnLst>
            <a:rect l="l" t="t" r="r" b="b"/>
            <a:pathLst>
              <a:path w="1800665" h="504162">
                <a:moveTo>
                  <a:pt x="295422" y="208741"/>
                </a:moveTo>
                <a:lnTo>
                  <a:pt x="1800665" y="0"/>
                </a:lnTo>
                <a:lnTo>
                  <a:pt x="0" y="504162"/>
                </a:lnTo>
                <a:lnTo>
                  <a:pt x="295422" y="208741"/>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0"/>
          <p:cNvSpPr/>
          <p:nvPr/>
        </p:nvSpPr>
        <p:spPr>
          <a:xfrm rot="20715013" flipH="1">
            <a:off x="1473373" y="6025643"/>
            <a:ext cx="1505243" cy="334381"/>
          </a:xfrm>
          <a:custGeom>
            <a:avLst/>
            <a:gdLst>
              <a:gd name="connsiteX0" fmla="*/ 0 w 2644726"/>
              <a:gd name="connsiteY0" fmla="*/ 208741 h 208741"/>
              <a:gd name="connsiteX1" fmla="*/ 1322363 w 2644726"/>
              <a:gd name="connsiteY1" fmla="*/ 0 h 208741"/>
              <a:gd name="connsiteX2" fmla="*/ 2644726 w 2644726"/>
              <a:gd name="connsiteY2" fmla="*/ 208741 h 208741"/>
              <a:gd name="connsiteX3" fmla="*/ 0 w 2644726"/>
              <a:gd name="connsiteY3" fmla="*/ 208741 h 208741"/>
              <a:gd name="connsiteX0" fmla="*/ 478302 w 1800665"/>
              <a:gd name="connsiteY0" fmla="*/ 208741 h 504162"/>
              <a:gd name="connsiteX1" fmla="*/ 1800665 w 1800665"/>
              <a:gd name="connsiteY1" fmla="*/ 0 h 504162"/>
              <a:gd name="connsiteX2" fmla="*/ 0 w 1800665"/>
              <a:gd name="connsiteY2" fmla="*/ 504162 h 504162"/>
              <a:gd name="connsiteX3" fmla="*/ 478302 w 1800665"/>
              <a:gd name="connsiteY3" fmla="*/ 208741 h 504162"/>
              <a:gd name="connsiteX0" fmla="*/ 295422 w 1800665"/>
              <a:gd name="connsiteY0" fmla="*/ 208741 h 504162"/>
              <a:gd name="connsiteX1" fmla="*/ 1800665 w 1800665"/>
              <a:gd name="connsiteY1" fmla="*/ 0 h 504162"/>
              <a:gd name="connsiteX2" fmla="*/ 0 w 1800665"/>
              <a:gd name="connsiteY2" fmla="*/ 504162 h 504162"/>
              <a:gd name="connsiteX3" fmla="*/ 295422 w 1800665"/>
              <a:gd name="connsiteY3" fmla="*/ 208741 h 504162"/>
              <a:gd name="connsiteX0" fmla="*/ 0 w 1505243"/>
              <a:gd name="connsiteY0" fmla="*/ 208741 h 334381"/>
              <a:gd name="connsiteX1" fmla="*/ 1505243 w 1505243"/>
              <a:gd name="connsiteY1" fmla="*/ 0 h 334381"/>
              <a:gd name="connsiteX2" fmla="*/ 459967 w 1505243"/>
              <a:gd name="connsiteY2" fmla="*/ 334381 h 334381"/>
              <a:gd name="connsiteX3" fmla="*/ 0 w 1505243"/>
              <a:gd name="connsiteY3" fmla="*/ 208741 h 334381"/>
            </a:gdLst>
            <a:ahLst/>
            <a:cxnLst>
              <a:cxn ang="0">
                <a:pos x="connsiteX0" y="connsiteY0"/>
              </a:cxn>
              <a:cxn ang="0">
                <a:pos x="connsiteX1" y="connsiteY1"/>
              </a:cxn>
              <a:cxn ang="0">
                <a:pos x="connsiteX2" y="connsiteY2"/>
              </a:cxn>
              <a:cxn ang="0">
                <a:pos x="connsiteX3" y="connsiteY3"/>
              </a:cxn>
            </a:cxnLst>
            <a:rect l="l" t="t" r="r" b="b"/>
            <a:pathLst>
              <a:path w="1505243" h="334381">
                <a:moveTo>
                  <a:pt x="0" y="208741"/>
                </a:moveTo>
                <a:lnTo>
                  <a:pt x="1505243" y="0"/>
                </a:lnTo>
                <a:lnTo>
                  <a:pt x="459967" y="334381"/>
                </a:lnTo>
                <a:lnTo>
                  <a:pt x="0" y="208741"/>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2989898" y="946342"/>
            <a:ext cx="7840170" cy="5493805"/>
            <a:chOff x="3441891" y="980051"/>
            <a:chExt cx="7840170" cy="5493805"/>
          </a:xfrm>
        </p:grpSpPr>
        <p:grpSp>
          <p:nvGrpSpPr>
            <p:cNvPr id="10" name="组合 9"/>
            <p:cNvGrpSpPr/>
            <p:nvPr/>
          </p:nvGrpSpPr>
          <p:grpSpPr>
            <a:xfrm>
              <a:off x="3441891" y="980051"/>
              <a:ext cx="7840170" cy="2391493"/>
              <a:chOff x="3599878" y="1570894"/>
              <a:chExt cx="7840170" cy="2391493"/>
            </a:xfrm>
          </p:grpSpPr>
          <p:grpSp>
            <p:nvGrpSpPr>
              <p:cNvPr id="6" name="组合 5"/>
              <p:cNvGrpSpPr/>
              <p:nvPr/>
            </p:nvGrpSpPr>
            <p:grpSpPr>
              <a:xfrm>
                <a:off x="3599878" y="1682847"/>
                <a:ext cx="7840170" cy="2279540"/>
                <a:chOff x="2213113" y="1992276"/>
                <a:chExt cx="6175513" cy="1795536"/>
              </a:xfrm>
            </p:grpSpPr>
            <p:sp>
              <p:nvSpPr>
                <p:cNvPr id="4" name="平行四边形 3"/>
                <p:cNvSpPr/>
                <p:nvPr/>
              </p:nvSpPr>
              <p:spPr>
                <a:xfrm>
                  <a:off x="2341021" y="2883240"/>
                  <a:ext cx="5796829" cy="596348"/>
                </a:xfrm>
                <a:custGeom>
                  <a:avLst/>
                  <a:gdLst>
                    <a:gd name="connsiteX0" fmla="*/ 0 w 5817706"/>
                    <a:gd name="connsiteY0" fmla="*/ 689114 h 689114"/>
                    <a:gd name="connsiteX1" fmla="*/ 172279 w 5817706"/>
                    <a:gd name="connsiteY1" fmla="*/ 0 h 689114"/>
                    <a:gd name="connsiteX2" fmla="*/ 5817706 w 5817706"/>
                    <a:gd name="connsiteY2" fmla="*/ 0 h 689114"/>
                    <a:gd name="connsiteX3" fmla="*/ 5645428 w 5817706"/>
                    <a:gd name="connsiteY3" fmla="*/ 689114 h 689114"/>
                    <a:gd name="connsiteX4" fmla="*/ 0 w 5817706"/>
                    <a:gd name="connsiteY4" fmla="*/ 689114 h 689114"/>
                    <a:gd name="connsiteX0" fmla="*/ 0 w 5817706"/>
                    <a:gd name="connsiteY0" fmla="*/ 689114 h 689114"/>
                    <a:gd name="connsiteX1" fmla="*/ 172279 w 5817706"/>
                    <a:gd name="connsiteY1" fmla="*/ 0 h 689114"/>
                    <a:gd name="connsiteX2" fmla="*/ 5817706 w 5817706"/>
                    <a:gd name="connsiteY2" fmla="*/ 0 h 689114"/>
                    <a:gd name="connsiteX3" fmla="*/ 5592419 w 5817706"/>
                    <a:gd name="connsiteY3" fmla="*/ 596349 h 689114"/>
                    <a:gd name="connsiteX4" fmla="*/ 0 w 5817706"/>
                    <a:gd name="connsiteY4" fmla="*/ 689114 h 689114"/>
                    <a:gd name="connsiteX0" fmla="*/ 0 w 5849021"/>
                    <a:gd name="connsiteY0" fmla="*/ 584730 h 596349"/>
                    <a:gd name="connsiteX1" fmla="*/ 203594 w 5849021"/>
                    <a:gd name="connsiteY1" fmla="*/ 0 h 596349"/>
                    <a:gd name="connsiteX2" fmla="*/ 5849021 w 5849021"/>
                    <a:gd name="connsiteY2" fmla="*/ 0 h 596349"/>
                    <a:gd name="connsiteX3" fmla="*/ 5623734 w 5849021"/>
                    <a:gd name="connsiteY3" fmla="*/ 596349 h 596349"/>
                    <a:gd name="connsiteX4" fmla="*/ 0 w 5849021"/>
                    <a:gd name="connsiteY4" fmla="*/ 584730 h 596349"/>
                    <a:gd name="connsiteX0" fmla="*/ 0 w 5796829"/>
                    <a:gd name="connsiteY0" fmla="*/ 553414 h 596349"/>
                    <a:gd name="connsiteX1" fmla="*/ 151402 w 5796829"/>
                    <a:gd name="connsiteY1" fmla="*/ 0 h 596349"/>
                    <a:gd name="connsiteX2" fmla="*/ 5796829 w 5796829"/>
                    <a:gd name="connsiteY2" fmla="*/ 0 h 596349"/>
                    <a:gd name="connsiteX3" fmla="*/ 5571542 w 5796829"/>
                    <a:gd name="connsiteY3" fmla="*/ 596349 h 596349"/>
                    <a:gd name="connsiteX4" fmla="*/ 0 w 5796829"/>
                    <a:gd name="connsiteY4" fmla="*/ 553414 h 596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6829" h="596349">
                      <a:moveTo>
                        <a:pt x="0" y="553414"/>
                      </a:moveTo>
                      <a:lnTo>
                        <a:pt x="151402" y="0"/>
                      </a:lnTo>
                      <a:lnTo>
                        <a:pt x="5796829" y="0"/>
                      </a:lnTo>
                      <a:lnTo>
                        <a:pt x="5571542" y="596349"/>
                      </a:lnTo>
                      <a:lnTo>
                        <a:pt x="0" y="553414"/>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rot="21126789">
                  <a:off x="2213113" y="1992276"/>
                  <a:ext cx="6175513" cy="1033669"/>
                </a:xfrm>
                <a:prstGeom prst="parallelogram">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sz="6000" dirty="0">
                    <a:solidFill>
                      <a:schemeClr val="tx1"/>
                    </a:solidFill>
                    <a:latin typeface="汉仪菱心体简" panose="02010609000101010101" pitchFamily="49" charset="-122"/>
                    <a:ea typeface="汉仪菱心体简" panose="02010609000101010101" pitchFamily="49" charset="-122"/>
                  </a:endParaRPr>
                </a:p>
              </p:txBody>
            </p:sp>
            <p:sp>
              <p:nvSpPr>
                <p:cNvPr id="5" name="平行四边形 4"/>
                <p:cNvSpPr/>
                <p:nvPr/>
              </p:nvSpPr>
              <p:spPr>
                <a:xfrm rot="21126789">
                  <a:off x="3904835" y="3159847"/>
                  <a:ext cx="4295663" cy="627965"/>
                </a:xfrm>
                <a:prstGeom prst="parallelogram">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rot="21120000">
                <a:off x="4758946" y="1570894"/>
                <a:ext cx="6186977" cy="1446550"/>
              </a:xfrm>
              <a:prstGeom prst="rect">
                <a:avLst/>
              </a:prstGeom>
              <a:noFill/>
            </p:spPr>
            <p:txBody>
              <a:bodyPr wrap="square" rtlCol="0">
                <a:spAutoFit/>
              </a:bodyPr>
              <a:lstStyle/>
              <a:p>
                <a:pPr algn="dist"/>
                <a:r>
                  <a:rPr lang="zh-CN" altLang="en-US" sz="8800" dirty="0" smtClean="0">
                    <a:latin typeface="方正超粗黑简体" panose="03000509000000000000" pitchFamily="65" charset="-122"/>
                    <a:ea typeface="方正超粗黑简体" panose="03000509000000000000" pitchFamily="65" charset="-122"/>
                  </a:rPr>
                  <a:t>职场解释系</a:t>
                </a:r>
                <a:endParaRPr lang="zh-CN" altLang="en-US" sz="8800" dirty="0">
                  <a:latin typeface="方正超粗黑简体" panose="03000509000000000000" pitchFamily="65" charset="-122"/>
                  <a:ea typeface="方正超粗黑简体" panose="03000509000000000000" pitchFamily="65" charset="-122"/>
                </a:endParaRPr>
              </a:p>
            </p:txBody>
          </p:sp>
          <p:sp>
            <p:nvSpPr>
              <p:cNvPr id="7" name="文本框 6"/>
              <p:cNvSpPr txBox="1"/>
              <p:nvPr/>
            </p:nvSpPr>
            <p:spPr>
              <a:xfrm rot="21120000">
                <a:off x="5872357" y="3316408"/>
                <a:ext cx="5272324" cy="523220"/>
              </a:xfrm>
              <a:prstGeom prst="rect">
                <a:avLst/>
              </a:prstGeom>
              <a:noFill/>
            </p:spPr>
            <p:txBody>
              <a:bodyPr wrap="square" rtlCol="0">
                <a:spAutoFit/>
              </a:bodyPr>
              <a:lstStyle/>
              <a:p>
                <a:r>
                  <a:rPr lang="zh-CN" altLang="en-US" sz="2800" dirty="0" smtClean="0">
                    <a:latin typeface="汉仪菱心体简" panose="02010609000101010101" pitchFamily="49" charset="-122"/>
                    <a:ea typeface="汉仪菱心体简" panose="02010609000101010101" pitchFamily="49" charset="-122"/>
                  </a:rPr>
                  <a:t>解释系主任给你上的职场第一课</a:t>
                </a:r>
                <a:endParaRPr lang="zh-CN" altLang="en-US" sz="2800" dirty="0">
                  <a:latin typeface="汉仪菱心体简" panose="02010609000101010101" pitchFamily="49" charset="-122"/>
                  <a:ea typeface="汉仪菱心体简" panose="02010609000101010101" pitchFamily="49" charset="-122"/>
                </a:endParaRPr>
              </a:p>
            </p:txBody>
          </p:sp>
        </p:grpSp>
        <p:sp>
          <p:nvSpPr>
            <p:cNvPr id="13" name="等腰三角形 12"/>
            <p:cNvSpPr/>
            <p:nvPr/>
          </p:nvSpPr>
          <p:spPr>
            <a:xfrm rot="10331956">
              <a:off x="7392751" y="3866788"/>
              <a:ext cx="3126112" cy="260706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1078212">
              <a:off x="5704370" y="3373615"/>
              <a:ext cx="4637441" cy="639599"/>
            </a:xfrm>
            <a:custGeom>
              <a:avLst/>
              <a:gdLst>
                <a:gd name="connsiteX0" fmla="*/ 0 w 3966845"/>
                <a:gd name="connsiteY0" fmla="*/ 0 h 667840"/>
                <a:gd name="connsiteX1" fmla="*/ 3966845 w 3966845"/>
                <a:gd name="connsiteY1" fmla="*/ 0 h 667840"/>
                <a:gd name="connsiteX2" fmla="*/ 3966845 w 3966845"/>
                <a:gd name="connsiteY2" fmla="*/ 667840 h 667840"/>
                <a:gd name="connsiteX3" fmla="*/ 0 w 3966845"/>
                <a:gd name="connsiteY3" fmla="*/ 667840 h 667840"/>
                <a:gd name="connsiteX4" fmla="*/ 0 w 3966845"/>
                <a:gd name="connsiteY4" fmla="*/ 0 h 667840"/>
                <a:gd name="connsiteX0" fmla="*/ 0 w 4942229"/>
                <a:gd name="connsiteY0" fmla="*/ 50046 h 667840"/>
                <a:gd name="connsiteX1" fmla="*/ 4942229 w 4942229"/>
                <a:gd name="connsiteY1" fmla="*/ 0 h 667840"/>
                <a:gd name="connsiteX2" fmla="*/ 4942229 w 4942229"/>
                <a:gd name="connsiteY2" fmla="*/ 667840 h 667840"/>
                <a:gd name="connsiteX3" fmla="*/ 975384 w 4942229"/>
                <a:gd name="connsiteY3" fmla="*/ 667840 h 667840"/>
                <a:gd name="connsiteX4" fmla="*/ 0 w 4942229"/>
                <a:gd name="connsiteY4" fmla="*/ 50046 h 667840"/>
                <a:gd name="connsiteX0" fmla="*/ 0 w 4942229"/>
                <a:gd name="connsiteY0" fmla="*/ 22735 h 640529"/>
                <a:gd name="connsiteX1" fmla="*/ 4283411 w 4942229"/>
                <a:gd name="connsiteY1" fmla="*/ 0 h 640529"/>
                <a:gd name="connsiteX2" fmla="*/ 4942229 w 4942229"/>
                <a:gd name="connsiteY2" fmla="*/ 640529 h 640529"/>
                <a:gd name="connsiteX3" fmla="*/ 975384 w 4942229"/>
                <a:gd name="connsiteY3" fmla="*/ 640529 h 640529"/>
                <a:gd name="connsiteX4" fmla="*/ 0 w 4942229"/>
                <a:gd name="connsiteY4" fmla="*/ 22735 h 640529"/>
                <a:gd name="connsiteX0" fmla="*/ 0 w 4942229"/>
                <a:gd name="connsiteY0" fmla="*/ 22735 h 651826"/>
                <a:gd name="connsiteX1" fmla="*/ 4283411 w 4942229"/>
                <a:gd name="connsiteY1" fmla="*/ 0 h 651826"/>
                <a:gd name="connsiteX2" fmla="*/ 4942229 w 4942229"/>
                <a:gd name="connsiteY2" fmla="*/ 640529 h 651826"/>
                <a:gd name="connsiteX3" fmla="*/ 1514445 w 4942229"/>
                <a:gd name="connsiteY3" fmla="*/ 651826 h 651826"/>
                <a:gd name="connsiteX4" fmla="*/ 0 w 4942229"/>
                <a:gd name="connsiteY4" fmla="*/ 22735 h 651826"/>
                <a:gd name="connsiteX0" fmla="*/ 0 w 4942229"/>
                <a:gd name="connsiteY0" fmla="*/ 0 h 629091"/>
                <a:gd name="connsiteX1" fmla="*/ 4388278 w 4942229"/>
                <a:gd name="connsiteY1" fmla="*/ 36000 h 629091"/>
                <a:gd name="connsiteX2" fmla="*/ 4942229 w 4942229"/>
                <a:gd name="connsiteY2" fmla="*/ 617794 h 629091"/>
                <a:gd name="connsiteX3" fmla="*/ 1514445 w 4942229"/>
                <a:gd name="connsiteY3" fmla="*/ 629091 h 629091"/>
                <a:gd name="connsiteX4" fmla="*/ 0 w 4942229"/>
                <a:gd name="connsiteY4" fmla="*/ 0 h 629091"/>
                <a:gd name="connsiteX0" fmla="*/ 0 w 4637441"/>
                <a:gd name="connsiteY0" fmla="*/ 0 h 656562"/>
                <a:gd name="connsiteX1" fmla="*/ 4388278 w 4637441"/>
                <a:gd name="connsiteY1" fmla="*/ 36000 h 656562"/>
                <a:gd name="connsiteX2" fmla="*/ 4637441 w 4637441"/>
                <a:gd name="connsiteY2" fmla="*/ 656562 h 656562"/>
                <a:gd name="connsiteX3" fmla="*/ 1514445 w 4637441"/>
                <a:gd name="connsiteY3" fmla="*/ 629091 h 656562"/>
                <a:gd name="connsiteX4" fmla="*/ 0 w 4637441"/>
                <a:gd name="connsiteY4" fmla="*/ 0 h 656562"/>
                <a:gd name="connsiteX0" fmla="*/ 0 w 4637441"/>
                <a:gd name="connsiteY0" fmla="*/ 0 h 656562"/>
                <a:gd name="connsiteX1" fmla="*/ 2921932 w 4637441"/>
                <a:gd name="connsiteY1" fmla="*/ 39411 h 656562"/>
                <a:gd name="connsiteX2" fmla="*/ 4637441 w 4637441"/>
                <a:gd name="connsiteY2" fmla="*/ 656562 h 656562"/>
                <a:gd name="connsiteX3" fmla="*/ 1514445 w 4637441"/>
                <a:gd name="connsiteY3" fmla="*/ 629091 h 656562"/>
                <a:gd name="connsiteX4" fmla="*/ 0 w 4637441"/>
                <a:gd name="connsiteY4" fmla="*/ 0 h 656562"/>
                <a:gd name="connsiteX0" fmla="*/ 0 w 4637441"/>
                <a:gd name="connsiteY0" fmla="*/ 0 h 656562"/>
                <a:gd name="connsiteX1" fmla="*/ 2921932 w 4637441"/>
                <a:gd name="connsiteY1" fmla="*/ 39411 h 656562"/>
                <a:gd name="connsiteX2" fmla="*/ 4637441 w 4637441"/>
                <a:gd name="connsiteY2" fmla="*/ 656562 h 656562"/>
                <a:gd name="connsiteX3" fmla="*/ 1472727 w 4637441"/>
                <a:gd name="connsiteY3" fmla="*/ 622541 h 656562"/>
                <a:gd name="connsiteX4" fmla="*/ 0 w 4637441"/>
                <a:gd name="connsiteY4" fmla="*/ 0 h 65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37441" h="656562">
                  <a:moveTo>
                    <a:pt x="0" y="0"/>
                  </a:moveTo>
                  <a:lnTo>
                    <a:pt x="2921932" y="39411"/>
                  </a:lnTo>
                  <a:lnTo>
                    <a:pt x="4637441" y="656562"/>
                  </a:lnTo>
                  <a:lnTo>
                    <a:pt x="1472727" y="622541"/>
                  </a:lnTo>
                  <a:lnTo>
                    <a:pt x="0" y="0"/>
                  </a:lnTo>
                  <a:close/>
                </a:path>
              </a:pathLst>
            </a:custGeom>
            <a:solidFill>
              <a:srgbClr val="7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rot="21118362">
              <a:off x="7638320" y="3774540"/>
              <a:ext cx="2622562" cy="1446550"/>
            </a:xfrm>
            <a:prstGeom prst="rect">
              <a:avLst/>
            </a:prstGeom>
            <a:noFill/>
          </p:spPr>
          <p:txBody>
            <a:bodyPr wrap="square" rtlCol="0">
              <a:spAutoFit/>
            </a:bodyPr>
            <a:lstStyle/>
            <a:p>
              <a:r>
                <a:rPr lang="en-US" altLang="zh-CN" sz="8800" dirty="0" smtClean="0">
                  <a:solidFill>
                    <a:sysClr val="windowText" lastClr="000000"/>
                  </a:solidFill>
                  <a:latin typeface="方正超粗黑简体" panose="03000509000000000000" pitchFamily="65" charset="-122"/>
                  <a:ea typeface="方正超粗黑简体" panose="03000509000000000000" pitchFamily="65" charset="-122"/>
                </a:rPr>
                <a:t>7</a:t>
              </a:r>
              <a:r>
                <a:rPr lang="zh-CN" altLang="en-US" sz="3600" dirty="0" smtClean="0">
                  <a:solidFill>
                    <a:sysClr val="windowText" lastClr="000000"/>
                  </a:solidFill>
                  <a:latin typeface="汉仪菱心体简" panose="02010609000101010101" pitchFamily="49" charset="-122"/>
                  <a:ea typeface="汉仪菱心体简" panose="02010609000101010101" pitchFamily="49" charset="-122"/>
                </a:rPr>
                <a:t>大</a:t>
              </a:r>
              <a:r>
                <a:rPr lang="zh-CN" altLang="en-US" sz="3600" dirty="0">
                  <a:solidFill>
                    <a:sysClr val="windowText" lastClr="000000"/>
                  </a:solidFill>
                  <a:latin typeface="汉仪菱心体简" panose="02010609000101010101" pitchFamily="49" charset="-122"/>
                  <a:ea typeface="汉仪菱心体简" panose="02010609000101010101" pitchFamily="49" charset="-122"/>
                </a:rPr>
                <a:t>干货</a:t>
              </a:r>
            </a:p>
          </p:txBody>
        </p:sp>
      </p:grpSp>
      <p:pic>
        <p:nvPicPr>
          <p:cNvPr id="17" name="图片 16"/>
          <p:cNvPicPr>
            <a:picLocks noChangeAspect="1"/>
          </p:cNvPicPr>
          <p:nvPr/>
        </p:nvPicPr>
        <p:blipFill rotWithShape="1">
          <a:blip r:embed="rId2"/>
          <a:srcRect b="-825"/>
          <a:stretch/>
        </p:blipFill>
        <p:spPr>
          <a:xfrm>
            <a:off x="1120211" y="1805357"/>
            <a:ext cx="1631199" cy="4548409"/>
          </a:xfrm>
          <a:prstGeom prst="rect">
            <a:avLst/>
          </a:prstGeom>
        </p:spPr>
      </p:pic>
      <p:sp>
        <p:nvSpPr>
          <p:cNvPr id="27" name="文本框 26"/>
          <p:cNvSpPr txBox="1"/>
          <p:nvPr/>
        </p:nvSpPr>
        <p:spPr>
          <a:xfrm rot="372206">
            <a:off x="4273820" y="5470498"/>
            <a:ext cx="5272324" cy="830997"/>
          </a:xfrm>
          <a:prstGeom prst="rect">
            <a:avLst/>
          </a:prstGeom>
          <a:noFill/>
        </p:spPr>
        <p:txBody>
          <a:bodyPr wrap="square" rtlCol="0">
            <a:spAutoFit/>
          </a:bodyPr>
          <a:lstStyle/>
          <a:p>
            <a:r>
              <a:rPr lang="en-US" altLang="zh-CN" sz="2400" dirty="0" smtClean="0">
                <a:latin typeface="造字工房悦圆演示版常规体" pitchFamily="50" charset="-122"/>
                <a:ea typeface="造字工房悦圆演示版常规体" pitchFamily="50" charset="-122"/>
              </a:rPr>
              <a:t>PPT</a:t>
            </a:r>
            <a:r>
              <a:rPr lang="zh-CN" altLang="en-US" sz="2400" dirty="0" smtClean="0">
                <a:latin typeface="造字工房悦圆演示版常规体" pitchFamily="50" charset="-122"/>
                <a:ea typeface="造字工房悦圆演示版常规体" pitchFamily="50" charset="-122"/>
              </a:rPr>
              <a:t>制作：</a:t>
            </a:r>
            <a:r>
              <a:rPr lang="en-US" altLang="zh-CN" sz="2400" dirty="0" smtClean="0">
                <a:latin typeface="造字工房悦圆演示版常规体" pitchFamily="50" charset="-122"/>
                <a:ea typeface="造字工房悦圆演示版常规体" pitchFamily="50" charset="-122"/>
              </a:rPr>
              <a:t>@</a:t>
            </a:r>
            <a:r>
              <a:rPr lang="zh-CN" altLang="en-US" sz="2400" dirty="0" smtClean="0">
                <a:latin typeface="造字工房悦圆演示版常规体" pitchFamily="50" charset="-122"/>
                <a:ea typeface="造字工房悦圆演示版常规体" pitchFamily="50" charset="-122"/>
              </a:rPr>
              <a:t>桑芜</a:t>
            </a:r>
            <a:r>
              <a:rPr lang="en-US" altLang="zh-CN" sz="2400" dirty="0" smtClean="0">
                <a:latin typeface="造字工房悦圆演示版常规体" pitchFamily="50" charset="-122"/>
                <a:ea typeface="造字工房悦圆演示版常规体" pitchFamily="50" charset="-122"/>
              </a:rPr>
              <a:t/>
            </a:r>
            <a:br>
              <a:rPr lang="en-US" altLang="zh-CN" sz="2400" dirty="0" smtClean="0">
                <a:latin typeface="造字工房悦圆演示版常规体" pitchFamily="50" charset="-122"/>
                <a:ea typeface="造字工房悦圆演示版常规体" pitchFamily="50" charset="-122"/>
              </a:rPr>
            </a:br>
            <a:r>
              <a:rPr lang="zh-CN" altLang="en-US" sz="2400" dirty="0" smtClean="0">
                <a:latin typeface="造字工房悦圆演示版常规体" pitchFamily="50" charset="-122"/>
                <a:ea typeface="造字工房悦圆演示版常规体" pitchFamily="50" charset="-122"/>
              </a:rPr>
              <a:t>指导：</a:t>
            </a:r>
            <a:r>
              <a:rPr lang="en-US" altLang="zh-CN" sz="2400" dirty="0" smtClean="0">
                <a:latin typeface="造字工房悦圆演示版常规体" pitchFamily="50" charset="-122"/>
                <a:ea typeface="造字工房悦圆演示版常规体" pitchFamily="50" charset="-122"/>
              </a:rPr>
              <a:t>@</a:t>
            </a:r>
            <a:r>
              <a:rPr lang="zh-CN" altLang="en-US" sz="2400" dirty="0" smtClean="0">
                <a:latin typeface="造字工房悦圆演示版常规体" pitchFamily="50" charset="-122"/>
                <a:ea typeface="造字工房悦圆演示版常规体" pitchFamily="50" charset="-122"/>
              </a:rPr>
              <a:t>小巴</a:t>
            </a:r>
            <a:r>
              <a:rPr lang="en-US" altLang="zh-CN" sz="2400" dirty="0" smtClean="0">
                <a:latin typeface="造字工房悦圆演示版常规体" pitchFamily="50" charset="-122"/>
                <a:ea typeface="造字工房悦圆演示版常规体" pitchFamily="50" charset="-122"/>
              </a:rPr>
              <a:t>_1990</a:t>
            </a:r>
            <a:endParaRPr lang="zh-CN" altLang="en-US" sz="2400" dirty="0">
              <a:latin typeface="造字工房悦圆演示版常规体" pitchFamily="50" charset="-122"/>
              <a:ea typeface="造字工房悦圆演示版常规体" pitchFamily="50" charset="-122"/>
            </a:endParaRPr>
          </a:p>
        </p:txBody>
      </p:sp>
      <p:sp>
        <p:nvSpPr>
          <p:cNvPr id="20" name="文本框 19"/>
          <p:cNvSpPr txBox="1"/>
          <p:nvPr/>
        </p:nvSpPr>
        <p:spPr>
          <a:xfrm rot="21033458">
            <a:off x="6608856" y="3450993"/>
            <a:ext cx="1924482" cy="461665"/>
          </a:xfrm>
          <a:prstGeom prst="rect">
            <a:avLst/>
          </a:prstGeom>
          <a:noFill/>
        </p:spPr>
        <p:txBody>
          <a:bodyPr wrap="square" rtlCol="0">
            <a:spAutoFit/>
          </a:bodyPr>
          <a:lstStyle/>
          <a:p>
            <a:r>
              <a:rPr lang="zh-CN" altLang="en-US" sz="2400" dirty="0" smtClean="0">
                <a:latin typeface="造字工房悦圆演示版常规体" pitchFamily="50" charset="-122"/>
                <a:ea typeface="造字工房悦圆演示版常规体" pitchFamily="50" charset="-122"/>
              </a:rPr>
              <a:t>黑天鹅图书</a:t>
            </a:r>
            <a:endParaRPr lang="zh-CN" altLang="en-US" sz="2400" dirty="0">
              <a:latin typeface="造字工房悦圆演示版常规体" pitchFamily="50" charset="-122"/>
              <a:ea typeface="造字工房悦圆演示版常规体" pitchFamily="50" charset="-122"/>
            </a:endParaRPr>
          </a:p>
        </p:txBody>
      </p:sp>
    </p:spTree>
    <p:extLst>
      <p:ext uri="{BB962C8B-B14F-4D97-AF65-F5344CB8AC3E}">
        <p14:creationId xmlns:p14="http://schemas.microsoft.com/office/powerpoint/2010/main" val="3428766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972359" y="2760222"/>
            <a:ext cx="1146630" cy="234824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标题 4"/>
          <p:cNvSpPr>
            <a:spLocks noGrp="1"/>
          </p:cNvSpPr>
          <p:nvPr>
            <p:ph type="title"/>
          </p:nvPr>
        </p:nvSpPr>
        <p:spPr/>
        <p:txBody>
          <a:bodyPr/>
          <a:lstStyle/>
          <a:p>
            <a:r>
              <a:rPr lang="zh-CN" altLang="en-US" kern="100" dirty="0">
                <a:latin typeface="造字工房悦黑体验版常规体" pitchFamily="50" charset="-122"/>
                <a:cs typeface="Times New Roman" panose="02020603050405020304" pitchFamily="18" charset="0"/>
              </a:rPr>
              <a:t>如何通过</a:t>
            </a:r>
            <a:r>
              <a:rPr lang="zh-CN" altLang="en-US" kern="100" dirty="0" smtClean="0">
                <a:latin typeface="造字工房悦黑体验版常规体" pitchFamily="50" charset="-122"/>
                <a:cs typeface="Times New Roman" panose="02020603050405020304" pitchFamily="18" charset="0"/>
              </a:rPr>
              <a:t>试用期</a:t>
            </a:r>
            <a:endParaRPr lang="zh-CN" altLang="en-US" dirty="0"/>
          </a:p>
        </p:txBody>
      </p:sp>
      <p:sp>
        <p:nvSpPr>
          <p:cNvPr id="6" name="文本占位符 5"/>
          <p:cNvSpPr>
            <a:spLocks noGrp="1"/>
          </p:cNvSpPr>
          <p:nvPr>
            <p:ph type="body" sz="quarter" idx="13"/>
          </p:nvPr>
        </p:nvSpPr>
        <p:spPr/>
        <p:txBody>
          <a:bodyPr/>
          <a:lstStyle/>
          <a:p>
            <a:r>
              <a:rPr lang="en-US" altLang="zh-CN" dirty="0" smtClean="0"/>
              <a:t>3</a:t>
            </a:r>
            <a:endParaRPr lang="zh-CN" altLang="en-US" dirty="0"/>
          </a:p>
        </p:txBody>
      </p:sp>
      <p:sp>
        <p:nvSpPr>
          <p:cNvPr id="20" name="矩形 19"/>
          <p:cNvSpPr/>
          <p:nvPr/>
        </p:nvSpPr>
        <p:spPr>
          <a:xfrm>
            <a:off x="641042" y="1704864"/>
            <a:ext cx="3342582" cy="941796"/>
          </a:xfrm>
          <a:prstGeom prst="rect">
            <a:avLst/>
          </a:prstGeom>
        </p:spPr>
        <p:txBody>
          <a:bodyPr wrap="none">
            <a:spAutoFit/>
          </a:bodyPr>
          <a:lstStyle/>
          <a:p>
            <a:pPr algn="just">
              <a:lnSpc>
                <a:spcPct val="120000"/>
              </a:lnSpc>
              <a:spcAft>
                <a:spcPts val="0"/>
              </a:spcAft>
            </a:pPr>
            <a:r>
              <a:rPr lang="zh-CN" altLang="zh-CN" sz="4800" b="1" kern="100" dirty="0">
                <a:latin typeface="造字工房悦黑体验版常规体" pitchFamily="50" charset="-122"/>
                <a:ea typeface="造字工房悦黑体验版常规体" pitchFamily="50" charset="-122"/>
                <a:cs typeface="Times New Roman" panose="02020603050405020304" pitchFamily="18" charset="0"/>
              </a:rPr>
              <a:t>提早</a:t>
            </a:r>
            <a:r>
              <a:rPr lang="zh-CN" altLang="zh-CN" sz="4800" b="1" kern="100" dirty="0" smtClean="0">
                <a:latin typeface="造字工房悦黑体验版常规体" pitchFamily="50" charset="-122"/>
                <a:ea typeface="造字工房悦黑体验版常规体" pitchFamily="50" charset="-122"/>
                <a:cs typeface="Times New Roman" panose="02020603050405020304" pitchFamily="18" charset="0"/>
              </a:rPr>
              <a:t>定目标</a:t>
            </a:r>
            <a:endParaRPr lang="zh-CN" altLang="zh-CN" sz="4800" b="1"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21" name="矩形 20"/>
          <p:cNvSpPr/>
          <p:nvPr/>
        </p:nvSpPr>
        <p:spPr>
          <a:xfrm>
            <a:off x="1961170" y="2944192"/>
            <a:ext cx="9197900" cy="424732"/>
          </a:xfrm>
          <a:prstGeom prst="rect">
            <a:avLst/>
          </a:prstGeom>
        </p:spPr>
        <p:txBody>
          <a:bodyPr wrap="square">
            <a:spAutoFit/>
          </a:bodyPr>
          <a:lstStyle/>
          <a:p>
            <a:pPr algn="just">
              <a:lnSpc>
                <a:spcPct val="120000"/>
              </a:lnSpc>
              <a:spcAft>
                <a:spcPts val="0"/>
              </a:spcAft>
            </a:pPr>
            <a:r>
              <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rPr>
              <a:t>(1)</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试用期</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开始时就设想一下，当试用期结束时，老板对我的期望和考评标准到底是怎样</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的</a:t>
            </a: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22" name="矩形 21"/>
          <p:cNvSpPr/>
          <p:nvPr/>
        </p:nvSpPr>
        <p:spPr>
          <a:xfrm>
            <a:off x="1670168" y="3482486"/>
            <a:ext cx="4620176" cy="424732"/>
          </a:xfrm>
          <a:prstGeom prst="rect">
            <a:avLst/>
          </a:prstGeom>
        </p:spPr>
        <p:txBody>
          <a:bodyPr wrap="none">
            <a:spAutoFit/>
          </a:bodyPr>
          <a:lstStyle/>
          <a:p>
            <a:pPr algn="just">
              <a:lnSpc>
                <a:spcPct val="120000"/>
              </a:lnSpc>
              <a:spcAft>
                <a:spcPts val="0"/>
              </a:spcAft>
            </a:pPr>
            <a:r>
              <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rPr>
              <a:t>(2)</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根据</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上述期望，准备使用期的全面</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学习</a:t>
            </a: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23" name="矩形 22"/>
          <p:cNvSpPr/>
          <p:nvPr/>
        </p:nvSpPr>
        <p:spPr>
          <a:xfrm>
            <a:off x="1409627" y="4020780"/>
            <a:ext cx="6466835" cy="424732"/>
          </a:xfrm>
          <a:prstGeom prst="rect">
            <a:avLst/>
          </a:prstGeom>
        </p:spPr>
        <p:txBody>
          <a:bodyPr wrap="none">
            <a:spAutoFit/>
          </a:bodyPr>
          <a:lstStyle/>
          <a:p>
            <a:pPr algn="just">
              <a:lnSpc>
                <a:spcPct val="120000"/>
              </a:lnSpc>
              <a:spcAft>
                <a:spcPts val="0"/>
              </a:spcAft>
            </a:pPr>
            <a:r>
              <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rPr>
              <a:t>(3)</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熟悉</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公司的业务操作系统，包括各种办公设施和业务</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流程</a:t>
            </a: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24" name="矩形 23"/>
          <p:cNvSpPr/>
          <p:nvPr/>
        </p:nvSpPr>
        <p:spPr>
          <a:xfrm>
            <a:off x="1107861" y="4559073"/>
            <a:ext cx="10614238" cy="424732"/>
          </a:xfrm>
          <a:prstGeom prst="rect">
            <a:avLst/>
          </a:prstGeom>
        </p:spPr>
        <p:txBody>
          <a:bodyPr wrap="square">
            <a:spAutoFit/>
          </a:bodyPr>
          <a:lstStyle/>
          <a:p>
            <a:pPr algn="just">
              <a:lnSpc>
                <a:spcPct val="120000"/>
              </a:lnSpc>
              <a:spcAft>
                <a:spcPts val="0"/>
              </a:spcAft>
            </a:pPr>
            <a:r>
              <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rPr>
              <a:t>(4)</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多</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和业务协作部门的人沟通，了解他们的业务计划和想法，如果能看对眼，发展私交也不错。</a:t>
            </a:r>
          </a:p>
        </p:txBody>
      </p:sp>
    </p:spTree>
    <p:extLst>
      <p:ext uri="{BB962C8B-B14F-4D97-AF65-F5344CB8AC3E}">
        <p14:creationId xmlns:p14="http://schemas.microsoft.com/office/powerpoint/2010/main" val="937459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79550" y="1418820"/>
            <a:ext cx="6908618" cy="978729"/>
          </a:xfrm>
          <a:prstGeom prst="rect">
            <a:avLst/>
          </a:prstGeom>
        </p:spPr>
        <p:txBody>
          <a:bodyPr wrap="square">
            <a:spAutoFit/>
          </a:bodyPr>
          <a:lstStyle/>
          <a:p>
            <a:pPr algn="just">
              <a:lnSpc>
                <a:spcPct val="120000"/>
              </a:lnSpc>
              <a:spcAft>
                <a:spcPts val="0"/>
              </a:spcAft>
            </a:pP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现在中国的职</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场中高级职位的主流是</a:t>
            </a:r>
            <a:r>
              <a:rPr lang="en-US" altLang="zh-CN" sz="2400" kern="100" dirty="0">
                <a:latin typeface="造字工房悦黑体验版常规体" pitchFamily="50" charset="-122"/>
                <a:ea typeface="造字工房悦黑体验版常规体" pitchFamily="50" charset="-122"/>
                <a:cs typeface="Times New Roman" panose="02020603050405020304" pitchFamily="18" charset="0"/>
              </a:rPr>
              <a:t>60</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后加</a:t>
            </a:r>
            <a:r>
              <a:rPr lang="en-US" altLang="zh-CN" sz="2400" kern="100" dirty="0">
                <a:latin typeface="造字工房悦黑体验版常规体" pitchFamily="50" charset="-122"/>
                <a:ea typeface="造字工房悦黑体验版常规体" pitchFamily="50" charset="-122"/>
                <a:cs typeface="Times New Roman" panose="02020603050405020304" pitchFamily="18" charset="0"/>
              </a:rPr>
              <a:t>70</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后</a:t>
            </a: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en-US" altLang="zh-CN" sz="2400"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20000"/>
              </a:lnSpc>
              <a:spcAft>
                <a:spcPts val="0"/>
              </a:spcAft>
            </a:pP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那</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老板们与员工是如何看待彼此的呢？</a:t>
            </a:r>
          </a:p>
        </p:txBody>
      </p:sp>
      <p:graphicFrame>
        <p:nvGraphicFramePr>
          <p:cNvPr id="6" name="表格 5"/>
          <p:cNvGraphicFramePr>
            <a:graphicFrameLocks noGrp="1"/>
          </p:cNvGraphicFramePr>
          <p:nvPr>
            <p:extLst>
              <p:ext uri="{D42A27DB-BD31-4B8C-83A1-F6EECF244321}">
                <p14:modId xmlns:p14="http://schemas.microsoft.com/office/powerpoint/2010/main" val="4115529952"/>
              </p:ext>
            </p:extLst>
          </p:nvPr>
        </p:nvGraphicFramePr>
        <p:xfrm>
          <a:off x="4490115" y="3039303"/>
          <a:ext cx="6920070" cy="3197723"/>
        </p:xfrm>
        <a:graphic>
          <a:graphicData uri="http://schemas.openxmlformats.org/drawingml/2006/table">
            <a:tbl>
              <a:tblPr firstRow="1" firstCol="1" bandRow="1">
                <a:tableStyleId>{2D5ABB26-0587-4C30-8999-92F81FD0307C}</a:tableStyleId>
              </a:tblPr>
              <a:tblGrid>
                <a:gridCol w="1228298"/>
                <a:gridCol w="2770496"/>
                <a:gridCol w="2921276"/>
              </a:tblGrid>
              <a:tr h="604648">
                <a:tc>
                  <a:txBody>
                    <a:bodyPr/>
                    <a:lstStyle/>
                    <a:p>
                      <a:pPr algn="just">
                        <a:spcAft>
                          <a:spcPts val="0"/>
                        </a:spcAft>
                      </a:pPr>
                      <a:r>
                        <a:rPr lang="en-US" sz="1800" kern="100" dirty="0">
                          <a:solidFill>
                            <a:srgbClr val="FFFF00"/>
                          </a:solidFill>
                          <a:effectLst/>
                          <a:latin typeface="造字工房悦黑体验版常规体" pitchFamily="50" charset="-122"/>
                        </a:rPr>
                        <a:t> </a:t>
                      </a:r>
                      <a:endParaRPr lang="zh-CN" sz="1800" kern="100" dirty="0">
                        <a:solidFill>
                          <a:srgbClr val="FFFF00"/>
                        </a:solidFill>
                        <a:effectLst/>
                        <a:latin typeface="造字工房悦黑体验版常规体" pitchFamily="50" charset="-122"/>
                        <a:ea typeface="造字工房悦黑体验版常规体" pitchFamily="50"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just">
                        <a:spcAft>
                          <a:spcPts val="0"/>
                        </a:spcAft>
                      </a:pPr>
                      <a:r>
                        <a:rPr lang="zh-CN" sz="2400" kern="100" dirty="0">
                          <a:solidFill>
                            <a:srgbClr val="FFFF00"/>
                          </a:solidFill>
                          <a:effectLst/>
                          <a:latin typeface="造字工房悦黑体验版常规体" pitchFamily="50" charset="-122"/>
                          <a:ea typeface="造字工房悦黑体验版常规体" pitchFamily="50" charset="-122"/>
                        </a:rPr>
                        <a:t>老板看待下属</a:t>
                      </a:r>
                      <a:endParaRPr lang="zh-CN" sz="2400" kern="100" dirty="0">
                        <a:solidFill>
                          <a:srgbClr val="FFFF00"/>
                        </a:solidFill>
                        <a:effectLst/>
                        <a:latin typeface="造字工房悦黑体验版常规体" pitchFamily="50" charset="-122"/>
                        <a:ea typeface="造字工房悦黑体验版常规体" pitchFamily="50"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just">
                        <a:spcAft>
                          <a:spcPts val="0"/>
                        </a:spcAft>
                      </a:pPr>
                      <a:r>
                        <a:rPr lang="zh-CN" sz="2400" kern="100" dirty="0">
                          <a:solidFill>
                            <a:srgbClr val="FFFF00"/>
                          </a:solidFill>
                          <a:effectLst/>
                          <a:latin typeface="造字工房悦黑体验版常规体" pitchFamily="50" charset="-122"/>
                          <a:ea typeface="造字工房悦黑体验版常规体" pitchFamily="50" charset="-122"/>
                        </a:rPr>
                        <a:t>下属看待老板</a:t>
                      </a:r>
                      <a:endParaRPr lang="zh-CN" sz="2400" kern="100" dirty="0">
                        <a:solidFill>
                          <a:srgbClr val="FFFF00"/>
                        </a:solidFill>
                        <a:effectLst/>
                        <a:latin typeface="造字工房悦黑体验版常规体" pitchFamily="50" charset="-122"/>
                        <a:ea typeface="造字工房悦黑体验版常规体" pitchFamily="50"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r>
              <a:tr h="1392072">
                <a:tc>
                  <a:txBody>
                    <a:bodyPr/>
                    <a:lstStyle/>
                    <a:p>
                      <a:pPr algn="just">
                        <a:spcAft>
                          <a:spcPts val="0"/>
                        </a:spcAft>
                      </a:pPr>
                      <a:r>
                        <a:rPr lang="zh-CN" sz="2400" kern="100" dirty="0">
                          <a:solidFill>
                            <a:schemeClr val="tx1"/>
                          </a:solidFill>
                          <a:effectLst/>
                          <a:latin typeface="造字工房悦黑体验版常规体" pitchFamily="50" charset="-122"/>
                          <a:ea typeface="造字工房悦黑体验版常规体" pitchFamily="50" charset="-122"/>
                        </a:rPr>
                        <a:t>最认可</a:t>
                      </a:r>
                      <a:endParaRPr lang="zh-CN" sz="2400" kern="100" dirty="0">
                        <a:solidFill>
                          <a:schemeClr val="tx1"/>
                        </a:solidFill>
                        <a:effectLst/>
                        <a:latin typeface="造字工房悦黑体验版常规体" pitchFamily="50" charset="-122"/>
                        <a:ea typeface="造字工房悦黑体验版常规体" pitchFamily="50" charset="-122"/>
                        <a:cs typeface="Times New Roman" panose="02020603050405020304" pitchFamily="18" charset="0"/>
                      </a:endParaRPr>
                    </a:p>
                  </a:txBody>
                  <a:tcPr marL="68580" marR="68580" marT="0" marB="0" anchor="ct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dirty="0">
                          <a:solidFill>
                            <a:schemeClr val="tx1"/>
                          </a:solidFill>
                          <a:effectLst/>
                          <a:latin typeface="造字工房悦黑体验版常规体" pitchFamily="50" charset="-122"/>
                          <a:ea typeface="造字工房悦黑体验版常规体" pitchFamily="50" charset="-122"/>
                        </a:rPr>
                        <a:t>聪明、勤奋、有活力、敢想敢说敢做、敬业、有责任心、肯吃苦、能学习、有创意。</a:t>
                      </a:r>
                      <a:endParaRPr lang="zh-CN" sz="1800" kern="100" dirty="0">
                        <a:solidFill>
                          <a:schemeClr val="tx1"/>
                        </a:solidFill>
                        <a:effectLst/>
                        <a:latin typeface="造字工房悦黑体验版常规体" pitchFamily="50" charset="-122"/>
                        <a:ea typeface="造字工房悦黑体验版常规体" pitchFamily="50" charset="-122"/>
                        <a:cs typeface="Times New Roman" panose="02020603050405020304" pitchFamily="18" charset="0"/>
                      </a:endParaRPr>
                    </a:p>
                  </a:txBody>
                  <a:tcPr marL="68580" marR="68580" marT="0" marB="0" anchor="ct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dirty="0">
                          <a:solidFill>
                            <a:schemeClr val="tx1"/>
                          </a:solidFill>
                          <a:effectLst/>
                          <a:latin typeface="造字工房悦黑体验版常规体" pitchFamily="50" charset="-122"/>
                          <a:ea typeface="造字工房悦黑体验版常规体" pitchFamily="50" charset="-122"/>
                        </a:rPr>
                        <a:t>聪明、见多识广、经验丰富、原意传帮带、守信用、有担当、公正平等。</a:t>
                      </a:r>
                      <a:endParaRPr lang="zh-CN" sz="1800" kern="100" dirty="0">
                        <a:solidFill>
                          <a:schemeClr val="tx1"/>
                        </a:solidFill>
                        <a:effectLst/>
                        <a:latin typeface="造字工房悦黑体验版常规体" pitchFamily="50" charset="-122"/>
                        <a:ea typeface="造字工房悦黑体验版常规体" pitchFamily="50" charset="-122"/>
                        <a:cs typeface="Times New Roman" panose="02020603050405020304" pitchFamily="18" charset="0"/>
                      </a:endParaRPr>
                    </a:p>
                  </a:txBody>
                  <a:tcPr marL="68580" marR="68580" marT="0" marB="0" anchor="ct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r>
              <a:tr h="1201003">
                <a:tc>
                  <a:txBody>
                    <a:bodyPr/>
                    <a:lstStyle/>
                    <a:p>
                      <a:pPr algn="just">
                        <a:spcAft>
                          <a:spcPts val="0"/>
                        </a:spcAft>
                      </a:pPr>
                      <a:r>
                        <a:rPr lang="zh-CN" sz="2400" kern="100" dirty="0">
                          <a:solidFill>
                            <a:schemeClr val="tx1"/>
                          </a:solidFill>
                          <a:effectLst/>
                          <a:latin typeface="造字工房悦黑体验版常规体" pitchFamily="50" charset="-122"/>
                          <a:ea typeface="造字工房悦黑体验版常规体" pitchFamily="50" charset="-122"/>
                        </a:rPr>
                        <a:t>最反感</a:t>
                      </a:r>
                      <a:endParaRPr lang="zh-CN" sz="2400" kern="100" dirty="0">
                        <a:solidFill>
                          <a:schemeClr val="tx1"/>
                        </a:solidFill>
                        <a:effectLst/>
                        <a:latin typeface="造字工房悦黑体验版常规体" pitchFamily="50" charset="-122"/>
                        <a:ea typeface="造字工房悦黑体验版常规体" pitchFamily="50" charset="-122"/>
                        <a:cs typeface="Times New Roman" panose="02020603050405020304" pitchFamily="18" charset="0"/>
                      </a:endParaRPr>
                    </a:p>
                  </a:txBody>
                  <a:tcPr marL="68580" marR="68580" marT="0" marB="0" anchor="ct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dirty="0" smtClean="0">
                          <a:solidFill>
                            <a:schemeClr val="tx1"/>
                          </a:solidFill>
                          <a:effectLst/>
                          <a:latin typeface="造字工房悦黑体验版常规体" pitchFamily="50" charset="-122"/>
                          <a:ea typeface="造字工房悦黑体验版常规体" pitchFamily="50" charset="-122"/>
                        </a:rPr>
                        <a:t>不遵守公司纪律和职场规则、以自我为中心（自私）、懒、没长性、浮躁。</a:t>
                      </a:r>
                      <a:endParaRPr lang="zh-CN" sz="1800" kern="100" dirty="0">
                        <a:solidFill>
                          <a:schemeClr val="tx1"/>
                        </a:solidFill>
                        <a:effectLst/>
                        <a:latin typeface="造字工房悦黑体验版常规体" pitchFamily="50" charset="-122"/>
                        <a:ea typeface="造字工房悦黑体验版常规体" pitchFamily="50" charset="-122"/>
                        <a:cs typeface="Times New Roman" panose="02020603050405020304" pitchFamily="18" charset="0"/>
                      </a:endParaRPr>
                    </a:p>
                  </a:txBody>
                  <a:tcPr marL="68580" marR="68580" marT="0" marB="0" anchor="ct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dirty="0">
                          <a:solidFill>
                            <a:schemeClr val="tx1"/>
                          </a:solidFill>
                          <a:effectLst/>
                          <a:latin typeface="造字工房悦黑体验版常规体" pitchFamily="50" charset="-122"/>
                          <a:ea typeface="造字工房悦黑体验版常规体" pitchFamily="50" charset="-122"/>
                        </a:rPr>
                        <a:t>专横、说话不算话、外行领导内行、不放权、不信任、总让员工加班还不给加班费。</a:t>
                      </a:r>
                      <a:endParaRPr lang="zh-CN" sz="1800" kern="100" dirty="0">
                        <a:solidFill>
                          <a:schemeClr val="tx1"/>
                        </a:solidFill>
                        <a:effectLst/>
                        <a:latin typeface="造字工房悦黑体验版常规体" pitchFamily="50" charset="-122"/>
                        <a:ea typeface="造字工房悦黑体验版常规体" pitchFamily="50" charset="-122"/>
                        <a:cs typeface="Times New Roman" panose="02020603050405020304" pitchFamily="18" charset="0"/>
                      </a:endParaRPr>
                    </a:p>
                  </a:txBody>
                  <a:tcPr marL="68580" marR="68580" marT="0" marB="0" anchor="ct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8" name="标题 7"/>
          <p:cNvSpPr>
            <a:spLocks noGrp="1"/>
          </p:cNvSpPr>
          <p:nvPr>
            <p:ph type="title"/>
          </p:nvPr>
        </p:nvSpPr>
        <p:spPr/>
        <p:txBody>
          <a:bodyPr/>
          <a:lstStyle/>
          <a:p>
            <a:r>
              <a:rPr lang="zh-CN" altLang="zh-CN" kern="100" dirty="0">
                <a:latin typeface="造字工房悦黑体验版常规体" pitchFamily="50" charset="-122"/>
                <a:cs typeface="Times New Roman" panose="02020603050405020304" pitchFamily="18" charset="0"/>
              </a:rPr>
              <a:t>职场新人生存</a:t>
            </a:r>
            <a:r>
              <a:rPr lang="zh-CN" altLang="zh-CN" kern="100" dirty="0" smtClean="0">
                <a:latin typeface="造字工房悦黑体验版常规体" pitchFamily="50" charset="-122"/>
                <a:cs typeface="Times New Roman" panose="02020603050405020304" pitchFamily="18" charset="0"/>
              </a:rPr>
              <a:t>法则</a:t>
            </a:r>
            <a:endParaRPr lang="zh-CN" altLang="en-US" dirty="0"/>
          </a:p>
        </p:txBody>
      </p:sp>
      <p:sp>
        <p:nvSpPr>
          <p:cNvPr id="9" name="文本占位符 8"/>
          <p:cNvSpPr>
            <a:spLocks noGrp="1"/>
          </p:cNvSpPr>
          <p:nvPr>
            <p:ph type="body" sz="quarter" idx="13"/>
          </p:nvPr>
        </p:nvSpPr>
        <p:spPr/>
        <p:txBody>
          <a:bodyPr/>
          <a:lstStyle/>
          <a:p>
            <a:r>
              <a:rPr lang="en-US" altLang="zh-CN" dirty="0" smtClean="0"/>
              <a:t>4</a:t>
            </a:r>
            <a:endParaRPr lang="zh-CN" altLang="en-US" dirty="0"/>
          </a:p>
        </p:txBody>
      </p:sp>
    </p:spTree>
    <p:extLst>
      <p:ext uri="{BB962C8B-B14F-4D97-AF65-F5344CB8AC3E}">
        <p14:creationId xmlns:p14="http://schemas.microsoft.com/office/powerpoint/2010/main" val="1480602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1022651"/>
            <a:ext cx="952137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流程图: 联系 7"/>
          <p:cNvSpPr/>
          <p:nvPr/>
        </p:nvSpPr>
        <p:spPr>
          <a:xfrm>
            <a:off x="9350062" y="-725996"/>
            <a:ext cx="3437024" cy="3437024"/>
          </a:xfrm>
          <a:prstGeom prst="flowChartConnector">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endParaRPr lang="zh-CN" altLang="zh-CN" sz="41300" b="1"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cxnSp>
        <p:nvCxnSpPr>
          <p:cNvPr id="10" name="直接连接符 9"/>
          <p:cNvCxnSpPr/>
          <p:nvPr/>
        </p:nvCxnSpPr>
        <p:spPr>
          <a:xfrm>
            <a:off x="0" y="6327622"/>
            <a:ext cx="121920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590244" y="1664841"/>
            <a:ext cx="1794886" cy="4489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4020" y="1562141"/>
            <a:ext cx="1715534" cy="587853"/>
          </a:xfrm>
          <a:prstGeom prst="rect">
            <a:avLst/>
          </a:prstGeom>
        </p:spPr>
        <p:txBody>
          <a:bodyPr wrap="none">
            <a:spAutoFit/>
          </a:bodyPr>
          <a:lstStyle/>
          <a:p>
            <a:pPr algn="just">
              <a:lnSpc>
                <a:spcPct val="120000"/>
              </a:lnSpc>
              <a:spcAft>
                <a:spcPts val="0"/>
              </a:spcAft>
            </a:pPr>
            <a:r>
              <a:rPr lang="en-US" altLang="zh-CN" sz="28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5  Rules  </a:t>
            </a:r>
          </a:p>
        </p:txBody>
      </p:sp>
      <p:sp>
        <p:nvSpPr>
          <p:cNvPr id="12" name="矩形 11"/>
          <p:cNvSpPr/>
          <p:nvPr/>
        </p:nvSpPr>
        <p:spPr>
          <a:xfrm>
            <a:off x="1677582" y="2800217"/>
            <a:ext cx="8924946" cy="2400657"/>
          </a:xfrm>
          <a:prstGeom prst="rect">
            <a:avLst/>
          </a:prstGeom>
          <a:ln>
            <a:noFill/>
            <a:prstDash val="dash"/>
          </a:ln>
        </p:spPr>
        <p:txBody>
          <a:bodyPr wrap="square">
            <a:spAutoFit/>
          </a:bodyPr>
          <a:lstStyle/>
          <a:p>
            <a:pPr marL="342900" indent="-342900" algn="just">
              <a:lnSpc>
                <a:spcPct val="150000"/>
              </a:lnSpc>
              <a:spcAft>
                <a:spcPts val="0"/>
              </a:spcAft>
              <a:buFont typeface="+mj-lt"/>
              <a:buAutoNum type="arabicPeriod"/>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严格</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遵守公司各项管理</a:t>
            </a: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规章制度，</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工作态度积极端正，眼里有活，别犯懒；</a:t>
            </a:r>
          </a:p>
          <a:p>
            <a:pPr marL="342900" indent="-342900" algn="just">
              <a:lnSpc>
                <a:spcPct val="150000"/>
              </a:lnSpc>
              <a:spcAft>
                <a:spcPts val="0"/>
              </a:spcAft>
              <a:buFont typeface="+mj-lt"/>
              <a:buAutoNum type="arabicPeriod"/>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对待</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所以同事（包括上下平级）谦恭有礼；</a:t>
            </a:r>
          </a:p>
          <a:p>
            <a:pPr marL="342900" indent="-342900" algn="just">
              <a:lnSpc>
                <a:spcPct val="150000"/>
              </a:lnSpc>
              <a:spcAft>
                <a:spcPts val="0"/>
              </a:spcAft>
              <a:buFont typeface="+mj-lt"/>
              <a:buAutoNum type="arabicPeriod"/>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凡事</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暂且不要着急发表自己的观点，先听听别人怎么说；</a:t>
            </a:r>
          </a:p>
          <a:p>
            <a:pPr marL="342900" indent="-342900" algn="just">
              <a:lnSpc>
                <a:spcPct val="150000"/>
              </a:lnSpc>
              <a:spcAft>
                <a:spcPts val="0"/>
              </a:spcAft>
              <a:buFont typeface="+mj-lt"/>
              <a:buAutoNum type="arabicPeriod"/>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先</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弄通自己负责领域内的工作流程，做好分内的事；</a:t>
            </a:r>
          </a:p>
          <a:p>
            <a:pPr marL="342900" indent="-342900" algn="just">
              <a:lnSpc>
                <a:spcPct val="150000"/>
              </a:lnSpc>
              <a:spcAft>
                <a:spcPts val="0"/>
              </a:spcAft>
              <a:buFont typeface="+mj-lt"/>
              <a:buAutoNum type="arabicPeriod"/>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如果</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觉得自己有余力可以帮助其他同事，先问问对方是否原意接受</a:t>
            </a: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帮助</a:t>
            </a:r>
            <a:r>
              <a:rPr lang="zh-CN" altLang="en-US" sz="2000" kern="100" dirty="0">
                <a:latin typeface="造字工房悦黑体验版常规体" pitchFamily="50" charset="-122"/>
                <a:ea typeface="造字工房悦黑体验版常规体" pitchFamily="50" charset="-122"/>
                <a:cs typeface="Times New Roman" panose="02020603050405020304" pitchFamily="18" charset="0"/>
              </a:rPr>
              <a:t>。</a:t>
            </a:r>
            <a:endParaRPr lang="zh-CN" altLang="zh-CN" sz="2000"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13" name="矩形 12"/>
          <p:cNvSpPr/>
          <p:nvPr/>
        </p:nvSpPr>
        <p:spPr>
          <a:xfrm>
            <a:off x="9362445" y="622731"/>
            <a:ext cx="2853666" cy="1421928"/>
          </a:xfrm>
          <a:prstGeom prst="rect">
            <a:avLst/>
          </a:prstGeom>
        </p:spPr>
        <p:txBody>
          <a:bodyPr wrap="none">
            <a:spAutoFit/>
          </a:bodyPr>
          <a:lstStyle/>
          <a:p>
            <a:pPr algn="just">
              <a:lnSpc>
                <a:spcPct val="120000"/>
              </a:lnSpc>
              <a:spcAft>
                <a:spcPts val="0"/>
              </a:spcAft>
            </a:pPr>
            <a:r>
              <a:rPr lang="en-US" altLang="zh-CN" sz="7200" b="1" kern="100" dirty="0" smtClean="0">
                <a:solidFill>
                  <a:srgbClr val="FFFF00"/>
                </a:solidFill>
                <a:effectLst>
                  <a:outerShdw blurRad="38100" dist="38100" dir="2700000" algn="tl">
                    <a:srgbClr val="000000">
                      <a:alpha val="43137"/>
                    </a:srgbClr>
                  </a:outerShdw>
                </a:effectLst>
                <a:latin typeface="方正超粗黑简体" panose="03000509000000000000" pitchFamily="65" charset="-122"/>
                <a:ea typeface="方正超粗黑简体" panose="03000509000000000000" pitchFamily="65" charset="-122"/>
                <a:cs typeface="Arial Unicode MS" panose="020B0604020202020204" pitchFamily="34" charset="-122"/>
              </a:rPr>
              <a:t>5</a:t>
            </a:r>
            <a:r>
              <a:rPr lang="zh-CN" altLang="en-US" sz="3200" kern="100" dirty="0" smtClean="0">
                <a:solidFill>
                  <a:srgbClr val="FFFF00"/>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cs typeface="Times New Roman" panose="02020603050405020304" pitchFamily="18" charset="0"/>
              </a:rPr>
              <a:t>大</a:t>
            </a:r>
            <a:r>
              <a:rPr lang="zh-CN" altLang="zh-CN" sz="3200" kern="100" dirty="0" smtClean="0">
                <a:solidFill>
                  <a:srgbClr val="FFFF00"/>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cs typeface="Times New Roman" panose="02020603050405020304" pitchFamily="18" charset="0"/>
              </a:rPr>
              <a:t>生存</a:t>
            </a:r>
            <a:r>
              <a:rPr lang="zh-CN" altLang="zh-CN" sz="3200" kern="100" dirty="0">
                <a:solidFill>
                  <a:srgbClr val="FFFF00"/>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cs typeface="Times New Roman" panose="02020603050405020304" pitchFamily="18" charset="0"/>
              </a:rPr>
              <a:t>法则</a:t>
            </a:r>
          </a:p>
        </p:txBody>
      </p:sp>
      <p:sp>
        <p:nvSpPr>
          <p:cNvPr id="2" name="矩形 1"/>
          <p:cNvSpPr/>
          <p:nvPr/>
        </p:nvSpPr>
        <p:spPr>
          <a:xfrm>
            <a:off x="10401601" y="533542"/>
            <a:ext cx="1826142" cy="658642"/>
          </a:xfrm>
          <a:prstGeom prst="rect">
            <a:avLst/>
          </a:prstGeom>
        </p:spPr>
        <p:txBody>
          <a:bodyPr wrap="none">
            <a:spAutoFit/>
          </a:bodyPr>
          <a:lstStyle/>
          <a:p>
            <a:pPr algn="r">
              <a:lnSpc>
                <a:spcPct val="120000"/>
              </a:lnSpc>
              <a:spcAft>
                <a:spcPts val="0"/>
              </a:spcAft>
            </a:pPr>
            <a:r>
              <a:rPr lang="zh-CN" altLang="zh-CN" sz="3200" kern="100" dirty="0">
                <a:solidFill>
                  <a:srgbClr val="FFFF00"/>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cs typeface="Times New Roman" panose="02020603050405020304" pitchFamily="18" charset="0"/>
              </a:rPr>
              <a:t>职场菜鸟</a:t>
            </a:r>
            <a:endParaRPr lang="en-US" altLang="zh-CN" sz="3200" kern="100" dirty="0">
              <a:solidFill>
                <a:srgbClr val="FFFF00"/>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cs typeface="Times New Roman" panose="02020603050405020304" pitchFamily="18" charset="0"/>
            </a:endParaRPr>
          </a:p>
        </p:txBody>
      </p:sp>
    </p:spTree>
    <p:extLst>
      <p:ext uri="{BB962C8B-B14F-4D97-AF65-F5344CB8AC3E}">
        <p14:creationId xmlns:p14="http://schemas.microsoft.com/office/powerpoint/2010/main" val="3175846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3" name="文本框 2"/>
          <p:cNvSpPr txBox="1"/>
          <p:nvPr/>
        </p:nvSpPr>
        <p:spPr>
          <a:xfrm rot="6349">
            <a:off x="3395834" y="2809752"/>
            <a:ext cx="5354338" cy="830997"/>
          </a:xfrm>
          <a:prstGeom prst="rect">
            <a:avLst/>
          </a:prstGeom>
          <a:noFill/>
        </p:spPr>
        <p:txBody>
          <a:bodyPr wrap="square" rtlCol="0">
            <a:spAutoFit/>
          </a:bodyPr>
          <a:lstStyle/>
          <a:p>
            <a:pPr algn="ctr"/>
            <a:r>
              <a:rPr lang="en-US" altLang="zh-CN" sz="4800" dirty="0">
                <a:solidFill>
                  <a:srgbClr val="FFFF00"/>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rPr>
              <a:t>Part </a:t>
            </a:r>
            <a:r>
              <a:rPr lang="en-US" altLang="zh-CN" sz="4800" dirty="0" smtClean="0">
                <a:solidFill>
                  <a:srgbClr val="FFFF00"/>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rPr>
              <a:t>2    </a:t>
            </a:r>
            <a:r>
              <a:rPr lang="zh-CN" altLang="en-US" sz="4800" dirty="0">
                <a:solidFill>
                  <a:srgbClr val="FFFF00"/>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rPr>
              <a:t> </a:t>
            </a:r>
            <a:r>
              <a:rPr lang="zh-CN" altLang="en-US" sz="4800" dirty="0" smtClean="0">
                <a:solidFill>
                  <a:srgbClr val="FFFF00"/>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rPr>
              <a:t>   能力篇</a:t>
            </a:r>
            <a:endParaRPr lang="zh-CN" altLang="en-US" sz="4800" b="1" dirty="0">
              <a:solidFill>
                <a:srgbClr val="FFFF00"/>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endParaRPr>
          </a:p>
        </p:txBody>
      </p:sp>
      <p:sp>
        <p:nvSpPr>
          <p:cNvPr id="2" name="等腰三角形 1"/>
          <p:cNvSpPr/>
          <p:nvPr/>
        </p:nvSpPr>
        <p:spPr>
          <a:xfrm>
            <a:off x="0" y="2293034"/>
            <a:ext cx="5500468" cy="4564966"/>
          </a:xfrm>
          <a:prstGeom prst="triangle">
            <a:avLst>
              <a:gd name="adj" fmla="val 24936"/>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4375468" y="4037428"/>
            <a:ext cx="5500468" cy="2820572"/>
          </a:xfrm>
          <a:prstGeom prst="triangle">
            <a:avLst>
              <a:gd name="adj" fmla="val 52558"/>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2377856" y="5345722"/>
            <a:ext cx="5500468" cy="1512277"/>
          </a:xfrm>
          <a:prstGeom prst="triangle">
            <a:avLst>
              <a:gd name="adj" fmla="val 47442"/>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6635712" y="3017520"/>
            <a:ext cx="7240936" cy="3840480"/>
          </a:xfrm>
          <a:custGeom>
            <a:avLst/>
            <a:gdLst>
              <a:gd name="connsiteX0" fmla="*/ 0 w 5500468"/>
              <a:gd name="connsiteY0" fmla="*/ 4564966 h 4564966"/>
              <a:gd name="connsiteX1" fmla="*/ 2750234 w 5500468"/>
              <a:gd name="connsiteY1" fmla="*/ 0 h 4564966"/>
              <a:gd name="connsiteX2" fmla="*/ 5500468 w 5500468"/>
              <a:gd name="connsiteY2" fmla="*/ 4564966 h 4564966"/>
              <a:gd name="connsiteX3" fmla="*/ 0 w 5500468"/>
              <a:gd name="connsiteY3" fmla="*/ 4564966 h 4564966"/>
              <a:gd name="connsiteX0" fmla="*/ 0 w 5500468"/>
              <a:gd name="connsiteY0" fmla="*/ 5845126 h 5845126"/>
              <a:gd name="connsiteX1" fmla="*/ 2750234 w 5500468"/>
              <a:gd name="connsiteY1" fmla="*/ 0 h 5845126"/>
              <a:gd name="connsiteX2" fmla="*/ 5500468 w 5500468"/>
              <a:gd name="connsiteY2" fmla="*/ 5845126 h 5845126"/>
              <a:gd name="connsiteX3" fmla="*/ 0 w 5500468"/>
              <a:gd name="connsiteY3" fmla="*/ 5845126 h 5845126"/>
              <a:gd name="connsiteX0" fmla="*/ 0 w 5500468"/>
              <a:gd name="connsiteY0" fmla="*/ 3920686 h 3920686"/>
              <a:gd name="connsiteX1" fmla="*/ 3925728 w 5500468"/>
              <a:gd name="connsiteY1" fmla="*/ 0 h 3920686"/>
              <a:gd name="connsiteX2" fmla="*/ 5500468 w 5500468"/>
              <a:gd name="connsiteY2" fmla="*/ 3920686 h 3920686"/>
              <a:gd name="connsiteX3" fmla="*/ 0 w 5500468"/>
              <a:gd name="connsiteY3" fmla="*/ 3920686 h 3920686"/>
            </a:gdLst>
            <a:ahLst/>
            <a:cxnLst>
              <a:cxn ang="0">
                <a:pos x="connsiteX0" y="connsiteY0"/>
              </a:cxn>
              <a:cxn ang="0">
                <a:pos x="connsiteX1" y="connsiteY1"/>
              </a:cxn>
              <a:cxn ang="0">
                <a:pos x="connsiteX2" y="connsiteY2"/>
              </a:cxn>
              <a:cxn ang="0">
                <a:pos x="connsiteX3" y="connsiteY3"/>
              </a:cxn>
            </a:cxnLst>
            <a:rect l="l" t="t" r="r" b="b"/>
            <a:pathLst>
              <a:path w="5500468" h="3920686">
                <a:moveTo>
                  <a:pt x="0" y="3920686"/>
                </a:moveTo>
                <a:lnTo>
                  <a:pt x="3925728" y="0"/>
                </a:lnTo>
                <a:lnTo>
                  <a:pt x="5500468" y="3920686"/>
                </a:lnTo>
                <a:lnTo>
                  <a:pt x="0" y="3920686"/>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023366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9550" y="1740172"/>
            <a:ext cx="4019745" cy="1754326"/>
          </a:xfrm>
          <a:prstGeom prst="rect">
            <a:avLst/>
          </a:prstGeom>
        </p:spPr>
        <p:txBody>
          <a:bodyPr wrap="square">
            <a:spAutoFit/>
          </a:bodyPr>
          <a:lstStyle/>
          <a:p>
            <a:pPr algn="just">
              <a:lnSpc>
                <a:spcPct val="150000"/>
              </a:lnSpc>
              <a:spcAft>
                <a:spcPts val="0"/>
              </a:spcAft>
            </a:pPr>
            <a:r>
              <a:rPr lang="zh-CN" altLang="zh-CN" sz="3600" kern="100" dirty="0" smtClean="0">
                <a:latin typeface="造字工房悦黑体验版常规体" pitchFamily="50" charset="-122"/>
                <a:ea typeface="造字工房悦黑体验版常规体" pitchFamily="50" charset="-122"/>
                <a:cs typeface="Times New Roman" panose="02020603050405020304" pitchFamily="18" charset="0"/>
              </a:rPr>
              <a:t>有才更要有德</a:t>
            </a:r>
          </a:p>
          <a:p>
            <a:pPr algn="just">
              <a:lnSpc>
                <a:spcPct val="150000"/>
              </a:lnSpc>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德</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，就是节操和人品</a:t>
            </a:r>
          </a:p>
          <a:p>
            <a:pPr algn="just">
              <a:lnSpc>
                <a:spcPct val="150000"/>
              </a:lnSpc>
            </a:pP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才，就是才能和才华</a:t>
            </a:r>
          </a:p>
        </p:txBody>
      </p:sp>
      <p:graphicFrame>
        <p:nvGraphicFramePr>
          <p:cNvPr id="4" name="表格 3"/>
          <p:cNvGraphicFramePr>
            <a:graphicFrameLocks noGrp="1"/>
          </p:cNvGraphicFramePr>
          <p:nvPr>
            <p:extLst>
              <p:ext uri="{D42A27DB-BD31-4B8C-83A1-F6EECF244321}">
                <p14:modId xmlns:p14="http://schemas.microsoft.com/office/powerpoint/2010/main" val="1471458534"/>
              </p:ext>
            </p:extLst>
          </p:nvPr>
        </p:nvGraphicFramePr>
        <p:xfrm>
          <a:off x="6027312" y="1664597"/>
          <a:ext cx="5756166" cy="4864994"/>
        </p:xfrm>
        <a:graphic>
          <a:graphicData uri="http://schemas.openxmlformats.org/drawingml/2006/table">
            <a:tbl>
              <a:tblPr firstRow="1" bandRow="1">
                <a:tableStyleId>{2D5ABB26-0587-4C30-8999-92F81FD0307C}</a:tableStyleId>
              </a:tblPr>
              <a:tblGrid>
                <a:gridCol w="720000"/>
                <a:gridCol w="2158083"/>
                <a:gridCol w="2158083"/>
                <a:gridCol w="720000"/>
              </a:tblGrid>
              <a:tr h="376679">
                <a:tc>
                  <a:txBody>
                    <a:bodyPr/>
                    <a:lstStyle/>
                    <a:p>
                      <a:pPr algn="ctr"/>
                      <a:endParaRPr lang="zh-CN" altLang="en-US" sz="18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zh-CN" altLang="en-US" sz="1800" b="1" dirty="0" smtClean="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rPr>
                        <a:t>有才</a:t>
                      </a:r>
                      <a:endParaRPr lang="zh-CN" altLang="en-US" sz="18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zh-CN" altLang="en-US" sz="1800" b="1" dirty="0">
                        <a:solidFill>
                          <a:schemeClr val="bg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zh-CN" altLang="en-US" sz="18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55818">
                <a:tc rowSpan="2">
                  <a:txBody>
                    <a:bodyPr/>
                    <a:lstStyle/>
                    <a:p>
                      <a:pPr algn="ctr"/>
                      <a:r>
                        <a:rPr lang="zh-CN" altLang="en-US" sz="1800" b="1" dirty="0" smtClean="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rPr>
                        <a:t>无德</a:t>
                      </a:r>
                      <a:endParaRPr lang="zh-CN" altLang="en-US" sz="18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sz="4000" b="1" dirty="0" smtClean="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rPr>
                        <a:t>慎用</a:t>
                      </a:r>
                      <a:endParaRPr lang="zh-CN" altLang="en-US" sz="40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sz="4000" b="1" dirty="0" smtClean="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rPr>
                        <a:t>重用</a:t>
                      </a:r>
                      <a:endParaRPr lang="zh-CN" altLang="en-US" sz="40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zh-CN" altLang="en-US" sz="1800" b="1" dirty="0" smtClean="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rPr>
                        <a:t>有德</a:t>
                      </a:r>
                      <a:endParaRPr lang="zh-CN" altLang="en-US" sz="18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55818">
                <a:tc vMerge="1">
                  <a:txBody>
                    <a:bodyPr/>
                    <a:lstStyle/>
                    <a:p>
                      <a:pPr algn="ctr"/>
                      <a:endParaRPr lang="zh-CN" altLang="en-US" sz="1800" b="1" dirty="0">
                        <a:solidFill>
                          <a:schemeClr val="bg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sz="4000" b="1" dirty="0" smtClean="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rPr>
                        <a:t>弃用</a:t>
                      </a:r>
                      <a:endParaRPr lang="zh-CN" altLang="en-US" sz="40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sz="4000" b="1" dirty="0" smtClean="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rPr>
                        <a:t>可用</a:t>
                      </a:r>
                      <a:endParaRPr lang="zh-CN" altLang="en-US" sz="40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zh-CN" altLang="en-US" sz="1800" b="1" dirty="0">
                        <a:solidFill>
                          <a:schemeClr val="bg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376679">
                <a:tc>
                  <a:txBody>
                    <a:bodyPr/>
                    <a:lstStyle/>
                    <a:p>
                      <a:pPr algn="ctr"/>
                      <a:endParaRPr lang="zh-CN" altLang="en-US" sz="18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zh-CN" altLang="en-US" sz="1800" b="1" dirty="0" smtClean="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rPr>
                        <a:t>无才</a:t>
                      </a:r>
                      <a:endParaRPr lang="zh-CN" altLang="en-US" sz="18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zh-CN" altLang="en-US" sz="4000" b="1" dirty="0">
                        <a:solidFill>
                          <a:schemeClr val="bg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zh-CN" altLang="en-US" sz="1800" b="1" dirty="0">
                        <a:solidFill>
                          <a:schemeClr val="tx1"/>
                        </a:solidFill>
                        <a:effectLst>
                          <a:outerShdw blurRad="38100" dist="38100" dir="2700000" algn="tl">
                            <a:srgbClr val="000000">
                              <a:alpha val="43137"/>
                            </a:srgbClr>
                          </a:outerShdw>
                        </a:effectLst>
                        <a:latin typeface="造字工房悦黑体验版常规体" pitchFamily="50" charset="-122"/>
                        <a:ea typeface="造字工房悦黑体验版常规体" pitchFamily="50"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9" name="标题 8"/>
          <p:cNvSpPr>
            <a:spLocks noGrp="1"/>
          </p:cNvSpPr>
          <p:nvPr>
            <p:ph type="title"/>
          </p:nvPr>
        </p:nvSpPr>
        <p:spPr/>
        <p:txBody>
          <a:bodyPr/>
          <a:lstStyle/>
          <a:p>
            <a:r>
              <a:rPr lang="zh-CN" altLang="en-US" dirty="0"/>
              <a:t>职</a:t>
            </a:r>
            <a:r>
              <a:rPr lang="zh-CN" altLang="en-US" dirty="0" smtClean="0"/>
              <a:t>场必备技能大检查</a:t>
            </a:r>
            <a:endParaRPr lang="zh-CN" altLang="en-US" dirty="0"/>
          </a:p>
        </p:txBody>
      </p:sp>
      <p:sp>
        <p:nvSpPr>
          <p:cNvPr id="10" name="文本占位符 9"/>
          <p:cNvSpPr>
            <a:spLocks noGrp="1"/>
          </p:cNvSpPr>
          <p:nvPr>
            <p:ph type="body" sz="quarter" idx="13"/>
          </p:nvPr>
        </p:nvSpPr>
        <p:spPr/>
        <p:txBody>
          <a:bodyPr/>
          <a:lstStyle/>
          <a:p>
            <a:r>
              <a:rPr lang="en-US" altLang="zh-CN" dirty="0" smtClean="0"/>
              <a:t>I</a:t>
            </a:r>
            <a:endParaRPr lang="zh-CN" altLang="en-US" dirty="0"/>
          </a:p>
        </p:txBody>
      </p:sp>
      <p:sp>
        <p:nvSpPr>
          <p:cNvPr id="11" name="矩形 10"/>
          <p:cNvSpPr/>
          <p:nvPr/>
        </p:nvSpPr>
        <p:spPr>
          <a:xfrm>
            <a:off x="579550" y="4071281"/>
            <a:ext cx="4919727" cy="2400657"/>
          </a:xfrm>
          <a:prstGeom prst="rect">
            <a:avLst/>
          </a:prstGeom>
        </p:spPr>
        <p:txBody>
          <a:bodyPr wrap="square">
            <a:spAutoFit/>
          </a:bodyPr>
          <a:lstStyle/>
          <a:p>
            <a:pPr algn="just">
              <a:lnSpc>
                <a:spcPct val="150000"/>
              </a:lnSpc>
              <a:spcAft>
                <a:spcPts val="0"/>
              </a:spcAft>
            </a:pPr>
            <a:r>
              <a:rPr lang="zh-CN" altLang="zh-CN" sz="2800" kern="100" dirty="0" smtClean="0">
                <a:latin typeface="造字工房悦黑体验版常规体" pitchFamily="50" charset="-122"/>
                <a:ea typeface="造字工房悦黑体验版常规体" pitchFamily="50" charset="-122"/>
                <a:cs typeface="Times New Roman" panose="02020603050405020304" pitchFamily="18" charset="0"/>
              </a:rPr>
              <a:t>测量你的道德</a:t>
            </a:r>
          </a:p>
          <a:p>
            <a:pPr algn="just">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第一个标准：没有违法犯罪记录</a:t>
            </a:r>
          </a:p>
          <a:p>
            <a:pPr algn="just">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第二个标准：业界对标的人士的评价与口碑</a:t>
            </a:r>
          </a:p>
          <a:p>
            <a:pPr algn="just">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第三个标准：是看提供的过往履约记录，并在实践中持续观察你的履约情况</a:t>
            </a:r>
          </a:p>
        </p:txBody>
      </p:sp>
    </p:spTree>
    <p:extLst>
      <p:ext uri="{BB962C8B-B14F-4D97-AF65-F5344CB8AC3E}">
        <p14:creationId xmlns:p14="http://schemas.microsoft.com/office/powerpoint/2010/main" val="28732308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03933" y="1057685"/>
            <a:ext cx="3502883" cy="523220"/>
          </a:xfrm>
          <a:prstGeom prst="rect">
            <a:avLst/>
          </a:prstGeom>
        </p:spPr>
        <p:txBody>
          <a:bodyPr wrap="none">
            <a:spAutoFit/>
          </a:bodyPr>
          <a:lstStyle/>
          <a:p>
            <a:pPr algn="ctr">
              <a:spcAft>
                <a:spcPts val="0"/>
              </a:spcAft>
            </a:pPr>
            <a:r>
              <a:rPr lang="zh-CN" altLang="en-US" sz="2800" b="1" kern="100" dirty="0" smtClean="0">
                <a:latin typeface="造字工房悦黑体验版常规体" pitchFamily="50" charset="-122"/>
                <a:ea typeface="造字工房悦黑体验版常规体" pitchFamily="50" charset="-122"/>
                <a:cs typeface="Times New Roman" panose="02020603050405020304" pitchFamily="18" charset="0"/>
              </a:rPr>
              <a:t>如何</a:t>
            </a:r>
            <a:r>
              <a:rPr lang="zh-CN" altLang="zh-CN" sz="2800" b="1" kern="100" dirty="0" smtClean="0">
                <a:latin typeface="造字工房悦黑体验版常规体" pitchFamily="50" charset="-122"/>
                <a:ea typeface="造字工房悦黑体验版常规体" pitchFamily="50" charset="-122"/>
                <a:cs typeface="Times New Roman" panose="02020603050405020304" pitchFamily="18" charset="0"/>
              </a:rPr>
              <a:t>衡量</a:t>
            </a:r>
            <a:r>
              <a:rPr lang="zh-CN" altLang="zh-CN" sz="2800" b="1" kern="100" dirty="0">
                <a:latin typeface="造字工房悦黑体验版常规体" pitchFamily="50" charset="-122"/>
                <a:ea typeface="造字工房悦黑体验版常规体" pitchFamily="50" charset="-122"/>
                <a:cs typeface="Times New Roman" panose="02020603050405020304" pitchFamily="18" charset="0"/>
              </a:rPr>
              <a:t>你的</a:t>
            </a:r>
            <a:r>
              <a:rPr lang="zh-CN" altLang="zh-CN" sz="2800" b="1" kern="100" dirty="0" smtClean="0">
                <a:latin typeface="造字工房悦黑体验版常规体" pitchFamily="50" charset="-122"/>
                <a:ea typeface="造字工房悦黑体验版常规体" pitchFamily="50" charset="-122"/>
                <a:cs typeface="Times New Roman" panose="02020603050405020304" pitchFamily="18" charset="0"/>
              </a:rPr>
              <a:t>才能</a:t>
            </a:r>
            <a:r>
              <a:rPr lang="zh-CN" altLang="en-US" sz="2800" b="1"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zh-CN" altLang="zh-CN" sz="2800" b="1" kern="100" dirty="0">
              <a:latin typeface="造字工房悦黑体验版常规体" pitchFamily="50" charset="-122"/>
              <a:ea typeface="造字工房悦黑体验版常规体" pitchFamily="50"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378813073"/>
              </p:ext>
            </p:extLst>
          </p:nvPr>
        </p:nvGraphicFramePr>
        <p:xfrm>
          <a:off x="1172060" y="2621704"/>
          <a:ext cx="9793288" cy="2761488"/>
        </p:xfrm>
        <a:graphic>
          <a:graphicData uri="http://schemas.openxmlformats.org/drawingml/2006/table">
            <a:tbl>
              <a:tblPr firstRow="1" bandRow="1">
                <a:tableStyleId>{2D5ABB26-0587-4C30-8999-92F81FD0307C}</a:tableStyleId>
              </a:tblPr>
              <a:tblGrid>
                <a:gridCol w="4896644"/>
                <a:gridCol w="4896644"/>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硬技能</a:t>
                      </a:r>
                      <a:r>
                        <a:rPr lang="zh-CN" altLang="en-US"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（又成左脑技能）</a:t>
                      </a:r>
                      <a:endParaRPr lang="zh-CN" altLang="zh-CN"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软技能</a:t>
                      </a:r>
                      <a:r>
                        <a:rPr lang="zh-CN" altLang="en-US"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（又称</a:t>
                      </a:r>
                      <a:r>
                        <a:rPr lang="zh-CN" altLang="zh-CN"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右脑技能</a:t>
                      </a:r>
                      <a:r>
                        <a:rPr lang="zh-CN" altLang="en-US"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a:t>
                      </a:r>
                      <a:endParaRPr lang="zh-CN" altLang="zh-CN"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以智商决定</a:t>
                      </a:r>
                    </a:p>
                  </a:txBody>
                  <a:tcP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noFill/>
                  </a:tcPr>
                </a:tc>
                <a:tc>
                  <a:txBody>
                    <a:bodyPr/>
                    <a:lstStyle/>
                    <a:p>
                      <a:r>
                        <a:rPr lang="zh-CN" altLang="zh-CN"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以情商决定</a:t>
                      </a:r>
                      <a:endParaRPr lang="zh-CN" altLang="en-US" sz="2400" dirty="0">
                        <a:solidFill>
                          <a:schemeClr val="tx1"/>
                        </a:solidFill>
                      </a:endParaRPr>
                    </a:p>
                  </a:txBody>
                  <a:tcP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noFill/>
                  </a:tcPr>
                </a:tc>
              </a:tr>
              <a:tr h="370840">
                <a:tc>
                  <a:txBody>
                    <a:bodyPr/>
                    <a:lstStyle/>
                    <a:p>
                      <a:pPr marL="0" marR="0" indent="0" algn="l" defTabSz="914400" rtl="0" eaLnBrk="1" fontAlgn="auto" latinLnBrk="0" hangingPunct="1">
                        <a:lnSpc>
                          <a:spcPct val="120000"/>
                        </a:lnSpc>
                        <a:spcBef>
                          <a:spcPts val="0"/>
                        </a:spcBef>
                        <a:spcAft>
                          <a:spcPts val="0"/>
                        </a:spcAft>
                        <a:buClrTx/>
                        <a:buSzTx/>
                        <a:buFontTx/>
                        <a:buNone/>
                        <a:tabLst/>
                        <a:defRPr/>
                      </a:pPr>
                      <a:r>
                        <a:rPr lang="zh-CN" altLang="zh-CN"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适应性恒定、能从书本或学校里学到的各项能力，如数学、统计、物理、化学等</a:t>
                      </a:r>
                      <a:r>
                        <a:rPr lang="zh-CN" altLang="en-US"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a:t>
                      </a:r>
                      <a:endParaRPr lang="zh-CN" altLang="zh-CN"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endParaRPr>
                    </a:p>
                  </a:txBody>
                  <a:tcP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noFill/>
                  </a:tcPr>
                </a:tc>
                <a:tc>
                  <a:txBody>
                    <a:bodyPr/>
                    <a:lstStyle/>
                    <a:p>
                      <a:pPr marL="0" marR="0" indent="0" algn="l" defTabSz="914400" rtl="0" eaLnBrk="1" fontAlgn="auto" latinLnBrk="0" hangingPunct="1">
                        <a:lnSpc>
                          <a:spcPct val="120000"/>
                        </a:lnSpc>
                        <a:spcBef>
                          <a:spcPts val="0"/>
                        </a:spcBef>
                        <a:spcAft>
                          <a:spcPts val="0"/>
                        </a:spcAft>
                        <a:buClrTx/>
                        <a:buSzTx/>
                        <a:buFontTx/>
                        <a:buNone/>
                        <a:tabLst/>
                        <a:defRPr/>
                      </a:pPr>
                      <a:r>
                        <a:rPr lang="zh-CN" altLang="zh-CN"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以情商决定、适用性可变、无法或很少从学校和书本中学会，要通过与人打交道才能掌握的及技能，如倾听、表达、演讲、情绪管理等</a:t>
                      </a:r>
                      <a:r>
                        <a:rPr lang="zh-CN" altLang="en-US" sz="2400" kern="1200" dirty="0" smtClean="0">
                          <a:solidFill>
                            <a:schemeClr val="tx1"/>
                          </a:solidFill>
                          <a:latin typeface="+mn-lt"/>
                          <a:ea typeface="+mn-ea"/>
                          <a:cs typeface="+mn-cs"/>
                        </a:rPr>
                        <a:t>。</a:t>
                      </a:r>
                      <a:endParaRPr lang="zh-CN" altLang="zh-CN"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endParaRPr>
                    </a:p>
                  </a:txBody>
                  <a:tcP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noFill/>
                  </a:tcPr>
                </a:tc>
              </a:tr>
            </a:tbl>
          </a:graphicData>
        </a:graphic>
      </p:graphicFrame>
      <p:cxnSp>
        <p:nvCxnSpPr>
          <p:cNvPr id="3" name="直接连接符 2"/>
          <p:cNvCxnSpPr/>
          <p:nvPr/>
        </p:nvCxnSpPr>
        <p:spPr>
          <a:xfrm>
            <a:off x="391898" y="1576636"/>
            <a:ext cx="306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375108" y="436590"/>
            <a:ext cx="1794886" cy="4489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67289" y="367132"/>
            <a:ext cx="1879041" cy="587853"/>
          </a:xfrm>
          <a:prstGeom prst="rect">
            <a:avLst/>
          </a:prstGeom>
        </p:spPr>
        <p:txBody>
          <a:bodyPr wrap="none">
            <a:spAutoFit/>
          </a:bodyPr>
          <a:lstStyle/>
          <a:p>
            <a:pPr algn="just">
              <a:lnSpc>
                <a:spcPct val="120000"/>
              </a:lnSpc>
              <a:spcAft>
                <a:spcPts val="0"/>
              </a:spcAft>
            </a:pPr>
            <a:r>
              <a:rPr lang="en-US" altLang="zh-CN" sz="28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Question3</a:t>
            </a:r>
          </a:p>
        </p:txBody>
      </p:sp>
    </p:spTree>
    <p:extLst>
      <p:ext uri="{BB962C8B-B14F-4D97-AF65-F5344CB8AC3E}">
        <p14:creationId xmlns:p14="http://schemas.microsoft.com/office/powerpoint/2010/main" val="15742815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5948" y="356240"/>
            <a:ext cx="2044149" cy="587853"/>
            <a:chOff x="405948" y="356240"/>
            <a:chExt cx="2044149" cy="587853"/>
          </a:xfrm>
        </p:grpSpPr>
        <p:sp>
          <p:nvSpPr>
            <p:cNvPr id="12" name="圆角矩形 11"/>
            <p:cNvSpPr/>
            <p:nvPr/>
          </p:nvSpPr>
          <p:spPr>
            <a:xfrm>
              <a:off x="405948" y="425698"/>
              <a:ext cx="1794886" cy="4489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05948" y="356240"/>
              <a:ext cx="2044149" cy="587853"/>
            </a:xfrm>
            <a:prstGeom prst="rect">
              <a:avLst/>
            </a:prstGeom>
          </p:spPr>
          <p:txBody>
            <a:bodyPr wrap="none">
              <a:spAutoFit/>
            </a:bodyPr>
            <a:lstStyle/>
            <a:p>
              <a:pPr algn="just">
                <a:lnSpc>
                  <a:spcPct val="120000"/>
                </a:lnSpc>
                <a:spcAft>
                  <a:spcPts val="0"/>
                </a:spcAft>
              </a:pPr>
              <a:r>
                <a:rPr lang="en-US" altLang="zh-CN" sz="28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7 Abilities  </a:t>
              </a:r>
            </a:p>
          </p:txBody>
        </p:sp>
      </p:grpSp>
      <p:sp>
        <p:nvSpPr>
          <p:cNvPr id="3" name="矩形 2"/>
          <p:cNvSpPr/>
          <p:nvPr/>
        </p:nvSpPr>
        <p:spPr>
          <a:xfrm>
            <a:off x="740229" y="5689378"/>
            <a:ext cx="10101942" cy="400110"/>
          </a:xfrm>
          <a:prstGeom prst="rect">
            <a:avLst/>
          </a:prstGeom>
        </p:spPr>
        <p:txBody>
          <a:bodyPr wrap="square">
            <a:spAutoFit/>
          </a:bodyPr>
          <a:lstStyle/>
          <a:p>
            <a:pPr algn="just">
              <a:spcAft>
                <a:spcPts val="0"/>
              </a:spcAft>
            </a:pP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对于上述软技能，用人单位考评依据很简单</a:t>
            </a: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，主要</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是：</a:t>
            </a:r>
            <a:r>
              <a:rPr lang="zh-CN" altLang="zh-CN" sz="2000" b="1" kern="100" dirty="0">
                <a:latin typeface="造字工房悦黑体验版常规体" pitchFamily="50" charset="-122"/>
                <a:ea typeface="造字工房悦黑体验版常规体" pitchFamily="50" charset="-122"/>
                <a:cs typeface="Times New Roman" panose="02020603050405020304" pitchFamily="18" charset="0"/>
              </a:rPr>
              <a:t>简历、面试、笔试、背景调查</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等</a:t>
            </a:r>
          </a:p>
        </p:txBody>
      </p:sp>
      <p:sp>
        <p:nvSpPr>
          <p:cNvPr id="5" name="椭圆 4"/>
          <p:cNvSpPr/>
          <p:nvPr/>
        </p:nvSpPr>
        <p:spPr>
          <a:xfrm>
            <a:off x="3717262" y="2216936"/>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自我认识</a:t>
            </a:r>
            <a:endParaRPr lang="en-US"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sp>
        <p:nvSpPr>
          <p:cNvPr id="6" name="椭圆 5"/>
          <p:cNvSpPr/>
          <p:nvPr/>
        </p:nvSpPr>
        <p:spPr>
          <a:xfrm>
            <a:off x="5427651" y="2216936"/>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情绪管理</a:t>
            </a:r>
          </a:p>
        </p:txBody>
      </p:sp>
      <p:sp>
        <p:nvSpPr>
          <p:cNvPr id="7" name="椭圆 6"/>
          <p:cNvSpPr/>
          <p:nvPr/>
        </p:nvSpPr>
        <p:spPr>
          <a:xfrm>
            <a:off x="7138040" y="2216936"/>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商务演讲</a:t>
            </a:r>
          </a:p>
        </p:txBody>
      </p:sp>
      <p:sp>
        <p:nvSpPr>
          <p:cNvPr id="8" name="椭圆 7"/>
          <p:cNvSpPr/>
          <p:nvPr/>
        </p:nvSpPr>
        <p:spPr>
          <a:xfrm>
            <a:off x="2921383" y="3584568"/>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团队合作</a:t>
            </a:r>
          </a:p>
        </p:txBody>
      </p:sp>
      <p:sp>
        <p:nvSpPr>
          <p:cNvPr id="9" name="椭圆 8"/>
          <p:cNvSpPr/>
          <p:nvPr/>
        </p:nvSpPr>
        <p:spPr>
          <a:xfrm>
            <a:off x="4631772" y="3584568"/>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谈判技巧</a:t>
            </a:r>
          </a:p>
        </p:txBody>
      </p:sp>
      <p:sp>
        <p:nvSpPr>
          <p:cNvPr id="10" name="椭圆 9"/>
          <p:cNvSpPr/>
          <p:nvPr/>
        </p:nvSpPr>
        <p:spPr>
          <a:xfrm>
            <a:off x="6342161" y="3584568"/>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管理能力</a:t>
            </a:r>
          </a:p>
        </p:txBody>
      </p:sp>
      <p:sp>
        <p:nvSpPr>
          <p:cNvPr id="11" name="椭圆 10"/>
          <p:cNvSpPr/>
          <p:nvPr/>
        </p:nvSpPr>
        <p:spPr>
          <a:xfrm>
            <a:off x="8052550" y="3584568"/>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领导能力</a:t>
            </a:r>
          </a:p>
        </p:txBody>
      </p:sp>
      <p:sp>
        <p:nvSpPr>
          <p:cNvPr id="22" name="矩形 21"/>
          <p:cNvSpPr/>
          <p:nvPr/>
        </p:nvSpPr>
        <p:spPr>
          <a:xfrm>
            <a:off x="303934" y="1057685"/>
            <a:ext cx="4010490" cy="523220"/>
          </a:xfrm>
          <a:prstGeom prst="rect">
            <a:avLst/>
          </a:prstGeom>
        </p:spPr>
        <p:txBody>
          <a:bodyPr wrap="square">
            <a:spAutoFit/>
          </a:bodyPr>
          <a:lstStyle/>
          <a:p>
            <a:pPr algn="just">
              <a:spcAft>
                <a:spcPts val="0"/>
              </a:spcAft>
            </a:pPr>
            <a:r>
              <a:rPr lang="zh-CN" altLang="zh-CN" sz="2800" kern="100" dirty="0">
                <a:latin typeface="造字工房悦黑体验版常规体" pitchFamily="50" charset="-122"/>
                <a:ea typeface="造字工房悦黑体验版常规体" pitchFamily="50" charset="-122"/>
                <a:cs typeface="Times New Roman" panose="02020603050405020304" pitchFamily="18" charset="0"/>
              </a:rPr>
              <a:t>最重要的</a:t>
            </a:r>
            <a:r>
              <a:rPr lang="en-US" altLang="zh-CN" sz="2800" kern="100" dirty="0">
                <a:latin typeface="造字工房悦黑体验版常规体" pitchFamily="50" charset="-122"/>
                <a:ea typeface="造字工房悦黑体验版常规体" pitchFamily="50" charset="-122"/>
                <a:cs typeface="Times New Roman" panose="02020603050405020304" pitchFamily="18" charset="0"/>
              </a:rPr>
              <a:t>7</a:t>
            </a:r>
            <a:r>
              <a:rPr lang="zh-CN" altLang="en-US" sz="2800" kern="100" dirty="0">
                <a:latin typeface="造字工房悦黑体验版常规体" pitchFamily="50" charset="-122"/>
                <a:ea typeface="造字工房悦黑体验版常规体" pitchFamily="50" charset="-122"/>
                <a:cs typeface="Times New Roman" panose="02020603050405020304" pitchFamily="18" charset="0"/>
              </a:rPr>
              <a:t>种</a:t>
            </a:r>
            <a:r>
              <a:rPr lang="zh-CN" altLang="zh-CN" sz="2800" kern="100" dirty="0">
                <a:latin typeface="造字工房悦黑体验版常规体" pitchFamily="50" charset="-122"/>
                <a:ea typeface="造字工房悦黑体验版常规体" pitchFamily="50" charset="-122"/>
                <a:cs typeface="Times New Roman" panose="02020603050405020304" pitchFamily="18" charset="0"/>
              </a:rPr>
              <a:t>职场软技能</a:t>
            </a:r>
            <a:endParaRPr lang="en-US" altLang="zh-CN" sz="2800" kern="100" dirty="0">
              <a:latin typeface="造字工房悦黑体验版常规体" pitchFamily="50" charset="-122"/>
              <a:ea typeface="造字工房悦黑体验版常规体" pitchFamily="50" charset="-122"/>
              <a:cs typeface="Times New Roman" panose="02020603050405020304" pitchFamily="18" charset="0"/>
            </a:endParaRPr>
          </a:p>
        </p:txBody>
      </p:sp>
      <p:cxnSp>
        <p:nvCxnSpPr>
          <p:cNvPr id="23" name="直接连接符 22"/>
          <p:cNvCxnSpPr/>
          <p:nvPr/>
        </p:nvCxnSpPr>
        <p:spPr>
          <a:xfrm>
            <a:off x="391898" y="1576636"/>
            <a:ext cx="378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7697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1022651"/>
            <a:ext cx="952137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流程图: 联系 7"/>
          <p:cNvSpPr/>
          <p:nvPr/>
        </p:nvSpPr>
        <p:spPr>
          <a:xfrm>
            <a:off x="9350062" y="-725996"/>
            <a:ext cx="3437024" cy="3437024"/>
          </a:xfrm>
          <a:prstGeom prst="flowChartConnector">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endParaRPr lang="zh-CN" altLang="zh-CN" sz="41300" b="1"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cxnSp>
        <p:nvCxnSpPr>
          <p:cNvPr id="10" name="直接连接符 9"/>
          <p:cNvCxnSpPr/>
          <p:nvPr/>
        </p:nvCxnSpPr>
        <p:spPr>
          <a:xfrm>
            <a:off x="0" y="6327622"/>
            <a:ext cx="121920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0107414" y="207686"/>
            <a:ext cx="1922321" cy="2123658"/>
          </a:xfrm>
          <a:prstGeom prst="rect">
            <a:avLst/>
          </a:prstGeom>
        </p:spPr>
        <p:txBody>
          <a:bodyPr wrap="none">
            <a:spAutoFit/>
          </a:bodyPr>
          <a:lstStyle/>
          <a:p>
            <a:pPr algn="just">
              <a:spcAft>
                <a:spcPts val="0"/>
              </a:spcAft>
            </a:pPr>
            <a:r>
              <a:rPr lang="zh-CN" altLang="en-US" sz="66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职场</a:t>
            </a:r>
            <a:endParaRPr lang="en-US" altLang="zh-CN" sz="66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a:p>
            <a:pPr algn="just">
              <a:spcAft>
                <a:spcPts val="0"/>
              </a:spcAft>
            </a:pPr>
            <a:r>
              <a:rPr lang="zh-CN" altLang="en-US" sz="66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大忌</a:t>
            </a:r>
            <a:endParaRPr lang="zh-CN" altLang="zh-CN" sz="6600" b="1"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sp>
        <p:nvSpPr>
          <p:cNvPr id="7" name="圆角矩形 6"/>
          <p:cNvSpPr/>
          <p:nvPr/>
        </p:nvSpPr>
        <p:spPr>
          <a:xfrm>
            <a:off x="590244" y="1664841"/>
            <a:ext cx="1794886" cy="4489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90244" y="1562141"/>
            <a:ext cx="1903085" cy="609398"/>
          </a:xfrm>
          <a:prstGeom prst="rect">
            <a:avLst/>
          </a:prstGeom>
        </p:spPr>
        <p:txBody>
          <a:bodyPr wrap="none">
            <a:spAutoFit/>
          </a:bodyPr>
          <a:lstStyle/>
          <a:p>
            <a:pPr algn="just">
              <a:lnSpc>
                <a:spcPct val="120000"/>
              </a:lnSpc>
              <a:spcAft>
                <a:spcPts val="0"/>
              </a:spcAft>
            </a:pPr>
            <a:r>
              <a:rPr lang="en-US" altLang="zh-CN" sz="28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4  Say no  </a:t>
            </a:r>
          </a:p>
        </p:txBody>
      </p:sp>
      <p:sp>
        <p:nvSpPr>
          <p:cNvPr id="11" name="矩形 10"/>
          <p:cNvSpPr/>
          <p:nvPr/>
        </p:nvSpPr>
        <p:spPr>
          <a:xfrm>
            <a:off x="2493329" y="2807366"/>
            <a:ext cx="2878202" cy="2308324"/>
          </a:xfrm>
          <a:prstGeom prst="rect">
            <a:avLst/>
          </a:prstGeom>
          <a:noFill/>
        </p:spPr>
        <p:txBody>
          <a:bodyPr wrap="square">
            <a:spAutoFit/>
          </a:bodyPr>
          <a:lstStyle/>
          <a:p>
            <a:pPr marL="457200" indent="-457200" algn="just">
              <a:lnSpc>
                <a:spcPct val="150000"/>
              </a:lnSpc>
              <a:spcAft>
                <a:spcPts val="0"/>
              </a:spcAft>
              <a:buFont typeface="+mj-ea"/>
              <a:buAutoNum type="circleNumDbPlain"/>
            </a:pP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工作</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态度不端正</a:t>
            </a:r>
          </a:p>
          <a:p>
            <a:pPr marL="457200" indent="-457200" algn="just">
              <a:lnSpc>
                <a:spcPct val="150000"/>
              </a:lnSpc>
              <a:spcAft>
                <a:spcPts val="0"/>
              </a:spcAft>
              <a:buFont typeface="+mj-ea"/>
              <a:buAutoNum type="circleNumDbPlain"/>
            </a:pP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当众</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情绪失控</a:t>
            </a:r>
          </a:p>
          <a:p>
            <a:pPr marL="457200" indent="-457200" algn="just">
              <a:lnSpc>
                <a:spcPct val="150000"/>
              </a:lnSpc>
              <a:spcAft>
                <a:spcPts val="0"/>
              </a:spcAft>
              <a:buFont typeface="+mj-ea"/>
              <a:buAutoNum type="circleNumDbPlain"/>
            </a:pP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拼命</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占便宜</a:t>
            </a:r>
          </a:p>
          <a:p>
            <a:pPr marL="457200" indent="-457200" algn="just">
              <a:lnSpc>
                <a:spcPct val="150000"/>
              </a:lnSpc>
              <a:spcAft>
                <a:spcPts val="0"/>
              </a:spcAft>
              <a:buFont typeface="+mj-ea"/>
              <a:buAutoNum type="circleNumDbPlain"/>
            </a:pP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宁</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死不吃亏</a:t>
            </a:r>
          </a:p>
        </p:txBody>
      </p:sp>
    </p:spTree>
    <p:extLst>
      <p:ext uri="{BB962C8B-B14F-4D97-AF65-F5344CB8AC3E}">
        <p14:creationId xmlns:p14="http://schemas.microsoft.com/office/powerpoint/2010/main" val="23120741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05843" y="2233134"/>
            <a:ext cx="7918411" cy="1625600"/>
            <a:chOff x="-73082" y="2301373"/>
            <a:chExt cx="7918411" cy="1625600"/>
          </a:xfrm>
        </p:grpSpPr>
        <p:sp>
          <p:nvSpPr>
            <p:cNvPr id="26" name="流程图: 过程 25"/>
            <p:cNvSpPr/>
            <p:nvPr/>
          </p:nvSpPr>
          <p:spPr>
            <a:xfrm>
              <a:off x="711200" y="2641600"/>
              <a:ext cx="7134129" cy="975701"/>
            </a:xfrm>
            <a:prstGeom prst="flowChartProcess">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饼形 15"/>
            <p:cNvSpPr/>
            <p:nvPr/>
          </p:nvSpPr>
          <p:spPr>
            <a:xfrm rot="2682947">
              <a:off x="-73082" y="2301373"/>
              <a:ext cx="1625600" cy="1625600"/>
            </a:xfrm>
            <a:prstGeom prst="pi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矩形 1"/>
          <p:cNvSpPr/>
          <p:nvPr/>
        </p:nvSpPr>
        <p:spPr>
          <a:xfrm>
            <a:off x="1974810" y="5191222"/>
            <a:ext cx="7849444" cy="923330"/>
          </a:xfrm>
          <a:prstGeom prst="rect">
            <a:avLst/>
          </a:prstGeom>
          <a:ln>
            <a:solidFill>
              <a:schemeClr val="bg1">
                <a:lumMod val="50000"/>
              </a:schemeClr>
            </a:solidFill>
            <a:prstDash val="dash"/>
          </a:ln>
        </p:spPr>
        <p:txBody>
          <a:bodyPr wrap="square">
            <a:spAutoFit/>
          </a:bodyPr>
          <a:lstStyle/>
          <a:p>
            <a:pPr algn="ctr">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无论</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和客户还是同事打交道</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ctr">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商务</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演示、电话和书面交流都是最重要的手段</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，其中</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又以商务演示最受重视</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6" name="标题 5"/>
          <p:cNvSpPr>
            <a:spLocks noGrp="1"/>
          </p:cNvSpPr>
          <p:nvPr>
            <p:ph type="title"/>
          </p:nvPr>
        </p:nvSpPr>
        <p:spPr/>
        <p:txBody>
          <a:bodyPr/>
          <a:lstStyle/>
          <a:p>
            <a:r>
              <a:rPr lang="zh-CN" altLang="zh-CN" kern="100" dirty="0">
                <a:latin typeface="造字工房悦黑体验版常规体" pitchFamily="50" charset="-122"/>
                <a:cs typeface="Times New Roman" panose="02020603050405020304" pitchFamily="18" charset="0"/>
              </a:rPr>
              <a:t>如何锻炼商务演示</a:t>
            </a:r>
            <a:r>
              <a:rPr lang="zh-CN" altLang="zh-CN" kern="100" dirty="0" smtClean="0">
                <a:latin typeface="造字工房悦黑体验版常规体" pitchFamily="50" charset="-122"/>
                <a:cs typeface="Times New Roman" panose="02020603050405020304" pitchFamily="18" charset="0"/>
              </a:rPr>
              <a:t>能力</a:t>
            </a:r>
            <a:endParaRPr lang="zh-CN" altLang="en-US" dirty="0"/>
          </a:p>
        </p:txBody>
      </p:sp>
      <p:sp>
        <p:nvSpPr>
          <p:cNvPr id="7" name="文本占位符 6"/>
          <p:cNvSpPr>
            <a:spLocks noGrp="1"/>
          </p:cNvSpPr>
          <p:nvPr>
            <p:ph type="body" sz="quarter" idx="13"/>
          </p:nvPr>
        </p:nvSpPr>
        <p:spPr/>
        <p:txBody>
          <a:bodyPr/>
          <a:lstStyle/>
          <a:p>
            <a:r>
              <a:rPr lang="en-US" altLang="zh-CN" dirty="0" smtClean="0"/>
              <a:t>2</a:t>
            </a:r>
            <a:endParaRPr lang="zh-CN" altLang="en-US" dirty="0"/>
          </a:p>
        </p:txBody>
      </p:sp>
      <p:sp>
        <p:nvSpPr>
          <p:cNvPr id="13" name="矩形 12"/>
          <p:cNvSpPr/>
          <p:nvPr/>
        </p:nvSpPr>
        <p:spPr>
          <a:xfrm>
            <a:off x="2877320" y="2732902"/>
            <a:ext cx="7040710" cy="707886"/>
          </a:xfrm>
          <a:prstGeom prst="rect">
            <a:avLst/>
          </a:prstGeom>
        </p:spPr>
        <p:txBody>
          <a:bodyPr wrap="none">
            <a:spAutoFit/>
          </a:bodyPr>
          <a:lstStyle/>
          <a:p>
            <a:pPr algn="just">
              <a:spcAft>
                <a:spcPts val="0"/>
              </a:spcAft>
            </a:pPr>
            <a:r>
              <a:rPr lang="zh-CN" altLang="zh-CN" sz="4000" b="1" kern="100" dirty="0">
                <a:latin typeface="造字工房悦黑体验版常规体" pitchFamily="50" charset="-122"/>
                <a:ea typeface="造字工房悦黑体验版常规体" pitchFamily="50" charset="-122"/>
                <a:cs typeface="Times New Roman" panose="02020603050405020304" pitchFamily="18" charset="0"/>
              </a:rPr>
              <a:t>商务演示能力是职场必备技能</a:t>
            </a:r>
          </a:p>
        </p:txBody>
      </p:sp>
    </p:spTree>
    <p:extLst>
      <p:ext uri="{BB962C8B-B14F-4D97-AF65-F5344CB8AC3E}">
        <p14:creationId xmlns:p14="http://schemas.microsoft.com/office/powerpoint/2010/main" val="3546033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流程图: 过程 24"/>
          <p:cNvSpPr/>
          <p:nvPr/>
        </p:nvSpPr>
        <p:spPr>
          <a:xfrm>
            <a:off x="68595" y="1008922"/>
            <a:ext cx="4763069" cy="711200"/>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zh-CN" altLang="en-US" sz="3200" b="1"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什么是</a:t>
            </a:r>
            <a:r>
              <a:rPr lang="zh-CN" altLang="zh-CN" sz="3200" b="1"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商务</a:t>
            </a:r>
            <a:r>
              <a:rPr lang="zh-CN" altLang="zh-CN" sz="3200" b="1"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演示</a:t>
            </a:r>
            <a:r>
              <a:rPr lang="zh-CN" altLang="zh-CN" sz="3200" b="1"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流程</a:t>
            </a:r>
            <a:r>
              <a:rPr lang="zh-CN" altLang="en-US" sz="3200" b="1"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a:t>
            </a:r>
            <a:endParaRPr lang="zh-CN" altLang="zh-CN" sz="3200" b="1"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endParaRPr>
          </a:p>
        </p:txBody>
      </p:sp>
      <p:grpSp>
        <p:nvGrpSpPr>
          <p:cNvPr id="23" name="组合 22"/>
          <p:cNvGrpSpPr/>
          <p:nvPr/>
        </p:nvGrpSpPr>
        <p:grpSpPr>
          <a:xfrm>
            <a:off x="2093583" y="2810855"/>
            <a:ext cx="8053544" cy="1152000"/>
            <a:chOff x="1681534" y="3036113"/>
            <a:chExt cx="8053544" cy="1152000"/>
          </a:xfrm>
        </p:grpSpPr>
        <p:cxnSp>
          <p:nvCxnSpPr>
            <p:cNvPr id="20" name="直接连接符 19"/>
            <p:cNvCxnSpPr/>
            <p:nvPr/>
          </p:nvCxnSpPr>
          <p:spPr>
            <a:xfrm>
              <a:off x="2510971" y="3612113"/>
              <a:ext cx="67056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1681534" y="3036113"/>
              <a:ext cx="8053544" cy="1152000"/>
              <a:chOff x="1681534" y="2318398"/>
              <a:chExt cx="8053544" cy="1152000"/>
            </a:xfrm>
          </p:grpSpPr>
          <p:sp>
            <p:nvSpPr>
              <p:cNvPr id="6" name="椭圆 5"/>
              <p:cNvSpPr/>
              <p:nvPr/>
            </p:nvSpPr>
            <p:spPr>
              <a:xfrm>
                <a:off x="1681534" y="2318398"/>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人员构成</a:t>
                </a:r>
              </a:p>
            </p:txBody>
          </p:sp>
          <p:sp>
            <p:nvSpPr>
              <p:cNvPr id="15" name="椭圆 14"/>
              <p:cNvSpPr/>
              <p:nvPr/>
            </p:nvSpPr>
            <p:spPr>
              <a:xfrm>
                <a:off x="3982049" y="2318398"/>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演示方案</a:t>
                </a:r>
              </a:p>
            </p:txBody>
          </p:sp>
          <p:sp>
            <p:nvSpPr>
              <p:cNvPr id="16" name="椭圆 15"/>
              <p:cNvSpPr/>
              <p:nvPr/>
            </p:nvSpPr>
            <p:spPr>
              <a:xfrm>
                <a:off x="6282564" y="2318398"/>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演示</a:t>
                </a:r>
                <a:r>
                  <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彩排</a:t>
                </a:r>
              </a:p>
            </p:txBody>
          </p:sp>
          <p:sp>
            <p:nvSpPr>
              <p:cNvPr id="17" name="椭圆 16"/>
              <p:cNvSpPr/>
              <p:nvPr/>
            </p:nvSpPr>
            <p:spPr>
              <a:xfrm>
                <a:off x="8583078" y="2318398"/>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zh-CN"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会谈纪要</a:t>
                </a:r>
                <a:endPar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grpSp>
      </p:grpSp>
      <p:sp>
        <p:nvSpPr>
          <p:cNvPr id="29" name="矩形 28"/>
          <p:cNvSpPr/>
          <p:nvPr/>
        </p:nvSpPr>
        <p:spPr>
          <a:xfrm>
            <a:off x="2019977" y="4789798"/>
            <a:ext cx="8511686" cy="707886"/>
          </a:xfrm>
          <a:prstGeom prst="rect">
            <a:avLst/>
          </a:prstGeom>
        </p:spPr>
        <p:txBody>
          <a:bodyPr wrap="square">
            <a:spAutoFit/>
          </a:bodyPr>
          <a:lstStyle/>
          <a:p>
            <a:pPr algn="just">
              <a:spcAft>
                <a:spcPts val="0"/>
              </a:spcAft>
            </a:pPr>
            <a:r>
              <a:rPr lang="zh-CN" altLang="zh-CN" sz="2000" b="1" kern="100" dirty="0" smtClean="0">
                <a:latin typeface="造字工房悦黑体验版常规体" pitchFamily="50" charset="-122"/>
                <a:ea typeface="造字工房悦黑体验版常规体" pitchFamily="50" charset="-122"/>
                <a:cs typeface="Times New Roman" panose="02020603050405020304" pitchFamily="18" charset="0"/>
              </a:rPr>
              <a:t>如何提高演示能力</a:t>
            </a:r>
            <a:r>
              <a:rPr lang="zh-CN" altLang="en-US" sz="2000" b="1" kern="100" dirty="0" smtClean="0">
                <a:latin typeface="造字工房悦黑体验版常规体" pitchFamily="50" charset="-122"/>
                <a:ea typeface="造字工房悦黑体验版常规体" pitchFamily="50" charset="-122"/>
                <a:cs typeface="Times New Roman" panose="02020603050405020304" pitchFamily="18" charset="0"/>
              </a:rPr>
              <a:t>？以上几个可能是你要努力的方向。</a:t>
            </a:r>
            <a:endParaRPr lang="zh-CN" altLang="zh-CN" sz="2000" b="1"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spcAft>
                <a:spcPts val="0"/>
              </a:spcAft>
            </a:pPr>
            <a:r>
              <a:rPr lang="en-US" altLang="zh-CN" sz="2000" b="1" kern="100" dirty="0" smtClean="0">
                <a:latin typeface="造字工房悦黑体验版常规体" pitchFamily="50" charset="-122"/>
                <a:ea typeface="造字工房悦黑体验版常规体" pitchFamily="50" charset="-122"/>
                <a:cs typeface="Times New Roman" panose="02020603050405020304" pitchFamily="18" charset="0"/>
              </a:rPr>
              <a:t>How to become of the conference room during the first meeting</a:t>
            </a:r>
            <a:endParaRPr lang="zh-CN" altLang="zh-CN" sz="2000" b="1" kern="100" dirty="0">
              <a:latin typeface="造字工房悦黑体验版常规体" pitchFamily="50" charset="-122"/>
              <a:ea typeface="造字工房悦黑体验版常规体" pitchFamily="50" charset="-122"/>
              <a:cs typeface="Times New Roman" panose="02020603050405020304" pitchFamily="18" charset="0"/>
            </a:endParaRPr>
          </a:p>
        </p:txBody>
      </p:sp>
      <p:cxnSp>
        <p:nvCxnSpPr>
          <p:cNvPr id="12" name="直接连接符 11"/>
          <p:cNvCxnSpPr/>
          <p:nvPr/>
        </p:nvCxnSpPr>
        <p:spPr>
          <a:xfrm>
            <a:off x="391898" y="1666789"/>
            <a:ext cx="38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圆角矩形 12"/>
          <p:cNvSpPr/>
          <p:nvPr/>
        </p:nvSpPr>
        <p:spPr>
          <a:xfrm>
            <a:off x="375108" y="469832"/>
            <a:ext cx="1794886" cy="4489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67289" y="367132"/>
            <a:ext cx="1879041" cy="587853"/>
          </a:xfrm>
          <a:prstGeom prst="rect">
            <a:avLst/>
          </a:prstGeom>
        </p:spPr>
        <p:txBody>
          <a:bodyPr wrap="none">
            <a:spAutoFit/>
          </a:bodyPr>
          <a:lstStyle/>
          <a:p>
            <a:pPr algn="just">
              <a:lnSpc>
                <a:spcPct val="120000"/>
              </a:lnSpc>
              <a:spcAft>
                <a:spcPts val="0"/>
              </a:spcAft>
            </a:pPr>
            <a:r>
              <a:rPr lang="en-US" altLang="zh-CN" sz="28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Question4</a:t>
            </a:r>
          </a:p>
        </p:txBody>
      </p:sp>
    </p:spTree>
    <p:extLst>
      <p:ext uri="{BB962C8B-B14F-4D97-AF65-F5344CB8AC3E}">
        <p14:creationId xmlns:p14="http://schemas.microsoft.com/office/powerpoint/2010/main" val="4243492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7" name="等腰三角形 10"/>
          <p:cNvSpPr/>
          <p:nvPr/>
        </p:nvSpPr>
        <p:spPr>
          <a:xfrm rot="884987">
            <a:off x="9540205" y="6256929"/>
            <a:ext cx="1800665" cy="504162"/>
          </a:xfrm>
          <a:custGeom>
            <a:avLst/>
            <a:gdLst>
              <a:gd name="connsiteX0" fmla="*/ 0 w 2644726"/>
              <a:gd name="connsiteY0" fmla="*/ 208741 h 208741"/>
              <a:gd name="connsiteX1" fmla="*/ 1322363 w 2644726"/>
              <a:gd name="connsiteY1" fmla="*/ 0 h 208741"/>
              <a:gd name="connsiteX2" fmla="*/ 2644726 w 2644726"/>
              <a:gd name="connsiteY2" fmla="*/ 208741 h 208741"/>
              <a:gd name="connsiteX3" fmla="*/ 0 w 2644726"/>
              <a:gd name="connsiteY3" fmla="*/ 208741 h 208741"/>
              <a:gd name="connsiteX0" fmla="*/ 478302 w 1800665"/>
              <a:gd name="connsiteY0" fmla="*/ 208741 h 504162"/>
              <a:gd name="connsiteX1" fmla="*/ 1800665 w 1800665"/>
              <a:gd name="connsiteY1" fmla="*/ 0 h 504162"/>
              <a:gd name="connsiteX2" fmla="*/ 0 w 1800665"/>
              <a:gd name="connsiteY2" fmla="*/ 504162 h 504162"/>
              <a:gd name="connsiteX3" fmla="*/ 478302 w 1800665"/>
              <a:gd name="connsiteY3" fmla="*/ 208741 h 504162"/>
              <a:gd name="connsiteX0" fmla="*/ 295422 w 1800665"/>
              <a:gd name="connsiteY0" fmla="*/ 208741 h 504162"/>
              <a:gd name="connsiteX1" fmla="*/ 1800665 w 1800665"/>
              <a:gd name="connsiteY1" fmla="*/ 0 h 504162"/>
              <a:gd name="connsiteX2" fmla="*/ 0 w 1800665"/>
              <a:gd name="connsiteY2" fmla="*/ 504162 h 504162"/>
              <a:gd name="connsiteX3" fmla="*/ 295422 w 1800665"/>
              <a:gd name="connsiteY3" fmla="*/ 208741 h 504162"/>
            </a:gdLst>
            <a:ahLst/>
            <a:cxnLst>
              <a:cxn ang="0">
                <a:pos x="connsiteX0" y="connsiteY0"/>
              </a:cxn>
              <a:cxn ang="0">
                <a:pos x="connsiteX1" y="connsiteY1"/>
              </a:cxn>
              <a:cxn ang="0">
                <a:pos x="connsiteX2" y="connsiteY2"/>
              </a:cxn>
              <a:cxn ang="0">
                <a:pos x="connsiteX3" y="connsiteY3"/>
              </a:cxn>
            </a:cxnLst>
            <a:rect l="l" t="t" r="r" b="b"/>
            <a:pathLst>
              <a:path w="1800665" h="504162">
                <a:moveTo>
                  <a:pt x="295422" y="208741"/>
                </a:moveTo>
                <a:lnTo>
                  <a:pt x="1800665" y="0"/>
                </a:lnTo>
                <a:lnTo>
                  <a:pt x="0" y="504162"/>
                </a:lnTo>
                <a:lnTo>
                  <a:pt x="295422" y="208741"/>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10"/>
          <p:cNvSpPr/>
          <p:nvPr/>
        </p:nvSpPr>
        <p:spPr>
          <a:xfrm rot="20715013" flipH="1">
            <a:off x="10549337" y="6004499"/>
            <a:ext cx="1505243" cy="334381"/>
          </a:xfrm>
          <a:custGeom>
            <a:avLst/>
            <a:gdLst>
              <a:gd name="connsiteX0" fmla="*/ 0 w 2644726"/>
              <a:gd name="connsiteY0" fmla="*/ 208741 h 208741"/>
              <a:gd name="connsiteX1" fmla="*/ 1322363 w 2644726"/>
              <a:gd name="connsiteY1" fmla="*/ 0 h 208741"/>
              <a:gd name="connsiteX2" fmla="*/ 2644726 w 2644726"/>
              <a:gd name="connsiteY2" fmla="*/ 208741 h 208741"/>
              <a:gd name="connsiteX3" fmla="*/ 0 w 2644726"/>
              <a:gd name="connsiteY3" fmla="*/ 208741 h 208741"/>
              <a:gd name="connsiteX0" fmla="*/ 478302 w 1800665"/>
              <a:gd name="connsiteY0" fmla="*/ 208741 h 504162"/>
              <a:gd name="connsiteX1" fmla="*/ 1800665 w 1800665"/>
              <a:gd name="connsiteY1" fmla="*/ 0 h 504162"/>
              <a:gd name="connsiteX2" fmla="*/ 0 w 1800665"/>
              <a:gd name="connsiteY2" fmla="*/ 504162 h 504162"/>
              <a:gd name="connsiteX3" fmla="*/ 478302 w 1800665"/>
              <a:gd name="connsiteY3" fmla="*/ 208741 h 504162"/>
              <a:gd name="connsiteX0" fmla="*/ 295422 w 1800665"/>
              <a:gd name="connsiteY0" fmla="*/ 208741 h 504162"/>
              <a:gd name="connsiteX1" fmla="*/ 1800665 w 1800665"/>
              <a:gd name="connsiteY1" fmla="*/ 0 h 504162"/>
              <a:gd name="connsiteX2" fmla="*/ 0 w 1800665"/>
              <a:gd name="connsiteY2" fmla="*/ 504162 h 504162"/>
              <a:gd name="connsiteX3" fmla="*/ 295422 w 1800665"/>
              <a:gd name="connsiteY3" fmla="*/ 208741 h 504162"/>
              <a:gd name="connsiteX0" fmla="*/ 0 w 1505243"/>
              <a:gd name="connsiteY0" fmla="*/ 208741 h 334381"/>
              <a:gd name="connsiteX1" fmla="*/ 1505243 w 1505243"/>
              <a:gd name="connsiteY1" fmla="*/ 0 h 334381"/>
              <a:gd name="connsiteX2" fmla="*/ 459967 w 1505243"/>
              <a:gd name="connsiteY2" fmla="*/ 334381 h 334381"/>
              <a:gd name="connsiteX3" fmla="*/ 0 w 1505243"/>
              <a:gd name="connsiteY3" fmla="*/ 208741 h 334381"/>
            </a:gdLst>
            <a:ahLst/>
            <a:cxnLst>
              <a:cxn ang="0">
                <a:pos x="connsiteX0" y="connsiteY0"/>
              </a:cxn>
              <a:cxn ang="0">
                <a:pos x="connsiteX1" y="connsiteY1"/>
              </a:cxn>
              <a:cxn ang="0">
                <a:pos x="connsiteX2" y="connsiteY2"/>
              </a:cxn>
              <a:cxn ang="0">
                <a:pos x="connsiteX3" y="connsiteY3"/>
              </a:cxn>
            </a:cxnLst>
            <a:rect l="l" t="t" r="r" b="b"/>
            <a:pathLst>
              <a:path w="1505243" h="334381">
                <a:moveTo>
                  <a:pt x="0" y="208741"/>
                </a:moveTo>
                <a:lnTo>
                  <a:pt x="1505243" y="0"/>
                </a:lnTo>
                <a:lnTo>
                  <a:pt x="459967" y="334381"/>
                </a:lnTo>
                <a:lnTo>
                  <a:pt x="0" y="208741"/>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2">
            <a:duotone>
              <a:prstClr val="black"/>
              <a:schemeClr val="bg1">
                <a:tint val="45000"/>
                <a:satMod val="400000"/>
              </a:schemeClr>
            </a:duotone>
          </a:blip>
          <a:srcRect b="-825"/>
          <a:stretch/>
        </p:blipFill>
        <p:spPr>
          <a:xfrm>
            <a:off x="10211848" y="1902005"/>
            <a:ext cx="1631199" cy="4548409"/>
          </a:xfrm>
          <a:prstGeom prst="rect">
            <a:avLst/>
          </a:prstGeom>
        </p:spPr>
      </p:pic>
      <p:sp>
        <p:nvSpPr>
          <p:cNvPr id="2" name="矩形 1"/>
          <p:cNvSpPr/>
          <p:nvPr/>
        </p:nvSpPr>
        <p:spPr>
          <a:xfrm>
            <a:off x="436096" y="1400702"/>
            <a:ext cx="10004441" cy="5001369"/>
          </a:xfrm>
          <a:prstGeom prst="rect">
            <a:avLst/>
          </a:prstGeom>
        </p:spPr>
        <p:txBody>
          <a:bodyPr wrap="square">
            <a:spAutoFit/>
          </a:bodyPr>
          <a:lstStyle/>
          <a:p>
            <a:r>
              <a:rPr lang="en-US" altLang="zh-CN" sz="2400" dirty="0" smtClean="0">
                <a:solidFill>
                  <a:schemeClr val="bg1"/>
                </a:solidFill>
                <a:latin typeface="造字工房悦圆演示版常规体" pitchFamily="50" charset="-122"/>
                <a:ea typeface="造字工房悦圆演示版常规体" pitchFamily="50" charset="-122"/>
              </a:rPr>
              <a:t>99</a:t>
            </a:r>
            <a:r>
              <a:rPr lang="en-US" altLang="zh-CN" sz="2400" dirty="0">
                <a:solidFill>
                  <a:schemeClr val="bg1"/>
                </a:solidFill>
                <a:latin typeface="造字工房悦圆演示版常规体" pitchFamily="50" charset="-122"/>
                <a:ea typeface="造字工房悦圆演示版常规体" pitchFamily="50" charset="-122"/>
              </a:rPr>
              <a:t>%</a:t>
            </a:r>
            <a:r>
              <a:rPr lang="zh-CN" altLang="en-US" sz="2400" dirty="0">
                <a:solidFill>
                  <a:schemeClr val="bg1"/>
                </a:solidFill>
                <a:latin typeface="造字工房悦圆演示版常规体" pitchFamily="50" charset="-122"/>
                <a:ea typeface="造字工房悦圆演示版常规体" pitchFamily="50" charset="-122"/>
              </a:rPr>
              <a:t>的新人初入职场都困惑重重</a:t>
            </a:r>
            <a:r>
              <a:rPr lang="zh-CN" altLang="en-US" sz="2400" dirty="0" smtClean="0">
                <a:solidFill>
                  <a:schemeClr val="bg1"/>
                </a:solidFill>
                <a:latin typeface="造字工房悦圆演示版常规体" pitchFamily="50" charset="-122"/>
                <a:ea typeface="造字工房悦圆演示版常规体" pitchFamily="50" charset="-122"/>
              </a:rPr>
              <a:t>，</a:t>
            </a:r>
            <a:endParaRPr lang="en-US" altLang="zh-CN" sz="2400" dirty="0" smtClean="0">
              <a:solidFill>
                <a:schemeClr val="bg1"/>
              </a:solidFill>
              <a:latin typeface="造字工房悦圆演示版常规体" pitchFamily="50" charset="-122"/>
              <a:ea typeface="造字工房悦圆演示版常规体" pitchFamily="50" charset="-122"/>
            </a:endParaRPr>
          </a:p>
          <a:p>
            <a:r>
              <a:rPr lang="en-US" altLang="zh-CN" sz="2400" dirty="0" smtClean="0">
                <a:solidFill>
                  <a:schemeClr val="bg1"/>
                </a:solidFill>
                <a:latin typeface="造字工房悦圆演示版常规体" pitchFamily="50" charset="-122"/>
                <a:ea typeface="造字工房悦圆演示版常规体" pitchFamily="50" charset="-122"/>
              </a:rPr>
              <a:t>80</a:t>
            </a:r>
            <a:r>
              <a:rPr lang="en-US" altLang="zh-CN" sz="2400" dirty="0">
                <a:solidFill>
                  <a:schemeClr val="bg1"/>
                </a:solidFill>
                <a:latin typeface="造字工房悦圆演示版常规体" pitchFamily="50" charset="-122"/>
                <a:ea typeface="造字工房悦圆演示版常规体" pitchFamily="50" charset="-122"/>
              </a:rPr>
              <a:t>%</a:t>
            </a:r>
            <a:r>
              <a:rPr lang="zh-CN" altLang="en-US" sz="2400" dirty="0">
                <a:solidFill>
                  <a:schemeClr val="bg1"/>
                </a:solidFill>
                <a:latin typeface="造字工房悦圆演示版常规体" pitchFamily="50" charset="-122"/>
                <a:ea typeface="造字工房悦圆演示版常规体" pitchFamily="50" charset="-122"/>
              </a:rPr>
              <a:t>的职场菜鸟头三年都跌跌撞撞</a:t>
            </a:r>
            <a:r>
              <a:rPr lang="zh-CN" altLang="en-US" sz="2400" dirty="0" smtClean="0">
                <a:solidFill>
                  <a:schemeClr val="bg1"/>
                </a:solidFill>
                <a:latin typeface="造字工房悦圆演示版常规体" pitchFamily="50" charset="-122"/>
                <a:ea typeface="造字工房悦圆演示版常规体" pitchFamily="50" charset="-122"/>
              </a:rPr>
              <a:t>，</a:t>
            </a:r>
            <a:endParaRPr lang="en-US" altLang="zh-CN" sz="2400" dirty="0" smtClean="0">
              <a:solidFill>
                <a:schemeClr val="bg1"/>
              </a:solidFill>
              <a:latin typeface="造字工房悦圆演示版常规体" pitchFamily="50" charset="-122"/>
              <a:ea typeface="造字工房悦圆演示版常规体" pitchFamily="50" charset="-122"/>
            </a:endParaRPr>
          </a:p>
          <a:p>
            <a:r>
              <a:rPr lang="zh-CN" altLang="en-US" sz="2800" dirty="0">
                <a:solidFill>
                  <a:srgbClr val="FFFF00"/>
                </a:solidFill>
                <a:latin typeface="造字工房悦圆演示版常规体" pitchFamily="50" charset="-122"/>
                <a:ea typeface="造字工房悦圆演示版常规体" pitchFamily="50" charset="-122"/>
              </a:rPr>
              <a:t>怎么破？！</a:t>
            </a:r>
            <a:endParaRPr lang="en-US" altLang="zh-CN" sz="2800" dirty="0">
              <a:solidFill>
                <a:srgbClr val="FFFF00"/>
              </a:solidFill>
              <a:latin typeface="造字工房悦圆演示版常规体" pitchFamily="50" charset="-122"/>
              <a:ea typeface="造字工房悦圆演示版常规体" pitchFamily="50" charset="-122"/>
            </a:endParaRPr>
          </a:p>
          <a:p>
            <a:endParaRPr lang="en-US" altLang="zh-CN" sz="2400" dirty="0">
              <a:solidFill>
                <a:schemeClr val="bg1"/>
              </a:solidFill>
              <a:latin typeface="造字工房悦圆演示版常规体" pitchFamily="50" charset="-122"/>
              <a:ea typeface="造字工房悦圆演示版常规体" pitchFamily="50" charset="-122"/>
            </a:endParaRPr>
          </a:p>
          <a:p>
            <a:r>
              <a:rPr lang="en-US" altLang="zh-CN" sz="2400" dirty="0">
                <a:solidFill>
                  <a:schemeClr val="bg1"/>
                </a:solidFill>
                <a:latin typeface="造字工房悦圆演示版常规体" pitchFamily="50" charset="-122"/>
                <a:ea typeface="造字工房悦圆演示版常规体" pitchFamily="50" charset="-122"/>
              </a:rPr>
              <a:t>99%</a:t>
            </a:r>
            <a:r>
              <a:rPr lang="zh-CN" altLang="en-US" sz="2400" dirty="0">
                <a:solidFill>
                  <a:schemeClr val="bg1"/>
                </a:solidFill>
                <a:latin typeface="造字工房悦圆演示版常规体" pitchFamily="50" charset="-122"/>
                <a:ea typeface="造字工房悦圆演示版常规体" pitchFamily="50" charset="-122"/>
              </a:rPr>
              <a:t>新人入职必备</a:t>
            </a:r>
            <a:r>
              <a:rPr lang="zh-CN" altLang="en-US" sz="2400" dirty="0" smtClean="0">
                <a:solidFill>
                  <a:schemeClr val="bg1"/>
                </a:solidFill>
                <a:latin typeface="造字工房悦圆演示版常规体" pitchFamily="50" charset="-122"/>
                <a:ea typeface="造字工房悦圆演示版常规体" pitchFamily="50" charset="-122"/>
              </a:rPr>
              <a:t>，</a:t>
            </a:r>
            <a:endParaRPr lang="en-US" altLang="zh-CN" sz="2400" dirty="0" smtClean="0">
              <a:solidFill>
                <a:schemeClr val="bg1"/>
              </a:solidFill>
              <a:latin typeface="造字工房悦圆演示版常规体" pitchFamily="50" charset="-122"/>
              <a:ea typeface="造字工房悦圆演示版常规体" pitchFamily="50" charset="-122"/>
            </a:endParaRPr>
          </a:p>
          <a:p>
            <a:r>
              <a:rPr lang="zh-CN" altLang="en-US" sz="2400" dirty="0" smtClean="0">
                <a:solidFill>
                  <a:schemeClr val="bg1"/>
                </a:solidFill>
                <a:latin typeface="造字工房悦圆演示版常规体" pitchFamily="50" charset="-122"/>
                <a:ea typeface="造字工房悦圆演示版常规体" pitchFamily="50" charset="-122"/>
              </a:rPr>
              <a:t>职</a:t>
            </a:r>
            <a:r>
              <a:rPr lang="zh-CN" altLang="en-US" sz="2400" dirty="0">
                <a:solidFill>
                  <a:schemeClr val="bg1"/>
                </a:solidFill>
                <a:latin typeface="造字工房悦圆演示版常规体" pitchFamily="50" charset="-122"/>
                <a:ea typeface="造字工房悦圆演示版常规体" pitchFamily="50" charset="-122"/>
              </a:rPr>
              <a:t>场弯弯道道一看就懂</a:t>
            </a:r>
            <a:r>
              <a:rPr lang="zh-CN" altLang="en-US" sz="2400" dirty="0" smtClean="0">
                <a:solidFill>
                  <a:schemeClr val="bg1"/>
                </a:solidFill>
                <a:latin typeface="造字工房悦圆演示版常规体" pitchFamily="50" charset="-122"/>
                <a:ea typeface="造字工房悦圆演示版常规体" pitchFamily="50" charset="-122"/>
              </a:rPr>
              <a:t>，</a:t>
            </a:r>
            <a:endParaRPr lang="en-US" altLang="zh-CN" sz="2400" dirty="0" smtClean="0">
              <a:solidFill>
                <a:schemeClr val="bg1"/>
              </a:solidFill>
              <a:latin typeface="造字工房悦圆演示版常规体" pitchFamily="50" charset="-122"/>
              <a:ea typeface="造字工房悦圆演示版常规体" pitchFamily="50" charset="-122"/>
            </a:endParaRPr>
          </a:p>
          <a:p>
            <a:r>
              <a:rPr lang="zh-CN" altLang="en-US" sz="2400" dirty="0" smtClean="0">
                <a:solidFill>
                  <a:schemeClr val="bg1"/>
                </a:solidFill>
                <a:latin typeface="造字工房悦圆演示版常规体" pitchFamily="50" charset="-122"/>
                <a:ea typeface="造字工房悦圆演示版常规体" pitchFamily="50" charset="-122"/>
              </a:rPr>
              <a:t>让</a:t>
            </a:r>
            <a:r>
              <a:rPr lang="zh-CN" altLang="en-US" sz="2400" dirty="0">
                <a:solidFill>
                  <a:schemeClr val="bg1"/>
                </a:solidFill>
                <a:latin typeface="造字工房悦圆演示版常规体" pitchFamily="50" charset="-122"/>
                <a:ea typeface="造字工房悦圆演示版常规体" pitchFamily="50" charset="-122"/>
              </a:rPr>
              <a:t>你的青春少走弯路和错路！</a:t>
            </a:r>
            <a:br>
              <a:rPr lang="zh-CN" altLang="en-US" sz="2400" dirty="0">
                <a:solidFill>
                  <a:schemeClr val="bg1"/>
                </a:solidFill>
                <a:latin typeface="造字工房悦圆演示版常规体" pitchFamily="50" charset="-122"/>
                <a:ea typeface="造字工房悦圆演示版常规体" pitchFamily="50" charset="-122"/>
              </a:rPr>
            </a:br>
            <a:r>
              <a:rPr lang="zh-CN" altLang="en-US" sz="2400" dirty="0">
                <a:solidFill>
                  <a:schemeClr val="bg1"/>
                </a:solidFill>
                <a:latin typeface="造字工房悦圆演示版常规体" pitchFamily="50" charset="-122"/>
                <a:ea typeface="造字工房悦圆演示版常规体" pitchFamily="50" charset="-122"/>
              </a:rPr>
              <a:t>站在未来做规划，一切才能更清晰、更直接！</a:t>
            </a:r>
          </a:p>
          <a:p>
            <a:endParaRPr lang="en-US" altLang="zh-CN" sz="1100" dirty="0" smtClean="0">
              <a:solidFill>
                <a:schemeClr val="bg1"/>
              </a:solidFill>
              <a:latin typeface="造字工房悦圆演示版常规体" pitchFamily="50" charset="-122"/>
              <a:ea typeface="造字工房悦圆演示版常规体" pitchFamily="50" charset="-122"/>
            </a:endParaRPr>
          </a:p>
          <a:p>
            <a:r>
              <a:rPr lang="zh-CN" altLang="en-US" sz="2400" dirty="0">
                <a:solidFill>
                  <a:schemeClr val="bg1"/>
                </a:solidFill>
                <a:latin typeface="造字工房悦圆演示版常规体" pitchFamily="50" charset="-122"/>
                <a:ea typeface="造字工房悦圆演示版常规体" pitchFamily="50" charset="-122"/>
              </a:rPr>
              <a:t/>
            </a:r>
            <a:br>
              <a:rPr lang="zh-CN" altLang="en-US" sz="2400" dirty="0">
                <a:solidFill>
                  <a:schemeClr val="bg1"/>
                </a:solidFill>
                <a:latin typeface="造字工房悦圆演示版常规体" pitchFamily="50" charset="-122"/>
                <a:ea typeface="造字工房悦圆演示版常规体" pitchFamily="50" charset="-122"/>
              </a:rPr>
            </a:br>
            <a:r>
              <a:rPr lang="zh-CN" altLang="en-US" sz="2800" dirty="0">
                <a:solidFill>
                  <a:srgbClr val="FFFF00"/>
                </a:solidFill>
                <a:latin typeface="造字工房悦圆演示版常规体" pitchFamily="50" charset="-122"/>
                <a:ea typeface="造字工房悦圆演示版常规体" pitchFamily="50" charset="-122"/>
              </a:rPr>
              <a:t>赶紧</a:t>
            </a:r>
            <a:r>
              <a:rPr lang="en-US" altLang="zh-CN" sz="2800" dirty="0">
                <a:solidFill>
                  <a:srgbClr val="FFFF00"/>
                </a:solidFill>
                <a:latin typeface="造字工房悦圆演示版常规体" pitchFamily="50" charset="-122"/>
                <a:ea typeface="造字工房悦圆演示版常规体" pitchFamily="50" charset="-122"/>
              </a:rPr>
              <a:t>@</a:t>
            </a:r>
            <a:r>
              <a:rPr lang="zh-CN" altLang="en-US" sz="2800" dirty="0">
                <a:solidFill>
                  <a:srgbClr val="FFFF00"/>
                </a:solidFill>
                <a:latin typeface="造字工房悦圆演示版常规体" pitchFamily="50" charset="-122"/>
                <a:ea typeface="造字工房悦圆演示版常规体" pitchFamily="50" charset="-122"/>
              </a:rPr>
              <a:t>解释系</a:t>
            </a:r>
            <a:r>
              <a:rPr lang="zh-CN" altLang="en-US" sz="2800" dirty="0" smtClean="0">
                <a:solidFill>
                  <a:srgbClr val="FFFF00"/>
                </a:solidFill>
                <a:latin typeface="造字工房悦圆演示版常规体" pitchFamily="50" charset="-122"/>
                <a:ea typeface="造字工房悦圆演示版常规体" pitchFamily="50" charset="-122"/>
              </a:rPr>
              <a:t>主任！</a:t>
            </a:r>
            <a:endParaRPr lang="en-US" altLang="zh-CN" sz="2800" dirty="0" smtClean="0">
              <a:solidFill>
                <a:srgbClr val="FFFF00"/>
              </a:solidFill>
              <a:latin typeface="造字工房悦圆演示版常规体" pitchFamily="50" charset="-122"/>
              <a:ea typeface="造字工房悦圆演示版常规体" pitchFamily="50" charset="-122"/>
            </a:endParaRPr>
          </a:p>
          <a:p>
            <a:r>
              <a:rPr lang="zh-CN" altLang="en-US" sz="2000" dirty="0">
                <a:solidFill>
                  <a:schemeClr val="bg1"/>
                </a:solidFill>
                <a:latin typeface="造字工房悦圆演示版常规体" pitchFamily="50" charset="-122"/>
                <a:ea typeface="造字工房悦圆演示版常规体" pitchFamily="50" charset="-122"/>
              </a:rPr>
              <a:t>毕业</a:t>
            </a:r>
            <a:r>
              <a:rPr lang="en-US" altLang="zh-CN" sz="2000" dirty="0">
                <a:solidFill>
                  <a:schemeClr val="bg1"/>
                </a:solidFill>
                <a:latin typeface="造字工房悦圆演示版常规体" pitchFamily="50" charset="-122"/>
                <a:ea typeface="造字工房悦圆演示版常规体" pitchFamily="50" charset="-122"/>
              </a:rPr>
              <a:t>5</a:t>
            </a:r>
            <a:r>
              <a:rPr lang="zh-CN" altLang="en-US" sz="2000" dirty="0">
                <a:solidFill>
                  <a:schemeClr val="bg1"/>
                </a:solidFill>
                <a:latin typeface="造字工房悦圆演示版常规体" pitchFamily="50" charset="-122"/>
                <a:ea typeface="造字工房悦圆演示版常规体" pitchFamily="50" charset="-122"/>
              </a:rPr>
              <a:t>年就做到跨国金融机构最年轻副总裁，</a:t>
            </a:r>
            <a:r>
              <a:rPr lang="en-US" altLang="zh-CN" sz="2000" dirty="0">
                <a:solidFill>
                  <a:schemeClr val="bg1"/>
                </a:solidFill>
                <a:latin typeface="造字工房悦圆演示版常规体" pitchFamily="50" charset="-122"/>
                <a:ea typeface="造字工房悦圆演示版常规体" pitchFamily="50" charset="-122"/>
              </a:rPr>
              <a:t>20</a:t>
            </a:r>
            <a:r>
              <a:rPr lang="zh-CN" altLang="en-US" sz="2000" dirty="0">
                <a:solidFill>
                  <a:schemeClr val="bg1"/>
                </a:solidFill>
                <a:latin typeface="造字工房悦圆演示版常规体" pitchFamily="50" charset="-122"/>
                <a:ea typeface="造字工房悦圆演示版常规体" pitchFamily="50" charset="-122"/>
              </a:rPr>
              <a:t>年外企纵横，阅尽</a:t>
            </a:r>
            <a:r>
              <a:rPr lang="en-US" altLang="zh-CN" sz="2000" dirty="0">
                <a:solidFill>
                  <a:schemeClr val="bg1"/>
                </a:solidFill>
                <a:latin typeface="造字工房悦圆演示版常规体" pitchFamily="50" charset="-122"/>
                <a:ea typeface="造字工房悦圆演示版常规体" pitchFamily="50" charset="-122"/>
              </a:rPr>
              <a:t>3000</a:t>
            </a:r>
            <a:r>
              <a:rPr lang="zh-CN" altLang="en-US" sz="2000" dirty="0">
                <a:solidFill>
                  <a:schemeClr val="bg1"/>
                </a:solidFill>
                <a:latin typeface="造字工房悦圆演示版常规体" pitchFamily="50" charset="-122"/>
                <a:ea typeface="造字工房悦圆演示版常规体" pitchFamily="50" charset="-122"/>
              </a:rPr>
              <a:t>位中外专业人士，兼具职场高度和宽度，给你最真实的案例，给你最靠谱的解释！</a:t>
            </a:r>
            <a:endParaRPr lang="en-US" altLang="zh-CN" sz="2000" dirty="0">
              <a:solidFill>
                <a:schemeClr val="bg1"/>
              </a:solidFill>
              <a:latin typeface="造字工房悦圆演示版常规体" pitchFamily="50" charset="-122"/>
              <a:ea typeface="造字工房悦圆演示版常规体" pitchFamily="50" charset="-122"/>
            </a:endParaRPr>
          </a:p>
          <a:p>
            <a:r>
              <a:rPr lang="zh-CN" altLang="en-US" sz="2000" dirty="0" smtClean="0">
                <a:solidFill>
                  <a:schemeClr val="bg1"/>
                </a:solidFill>
                <a:latin typeface="造字工房悦圆演示版常规体" pitchFamily="50" charset="-122"/>
                <a:ea typeface="造字工房悦圆演示版常规体" pitchFamily="50" charset="-122"/>
              </a:rPr>
              <a:t>新</a:t>
            </a:r>
            <a:r>
              <a:rPr lang="zh-CN" altLang="en-US" sz="2000" dirty="0">
                <a:solidFill>
                  <a:schemeClr val="bg1"/>
                </a:solidFill>
                <a:latin typeface="造字工房悦圆演示版常规体" pitchFamily="50" charset="-122"/>
                <a:ea typeface="造字工房悦圆演示版常规体" pitchFamily="50" charset="-122"/>
              </a:rPr>
              <a:t>浪职场专栏作家，不做职场导师，只关注职场成长。已经让数万忠实粉丝获益终生</a:t>
            </a:r>
            <a:r>
              <a:rPr lang="zh-CN" altLang="en-US" sz="2000" dirty="0" smtClean="0">
                <a:solidFill>
                  <a:schemeClr val="bg1"/>
                </a:solidFill>
                <a:latin typeface="造字工房悦圆演示版常规体" pitchFamily="50" charset="-122"/>
                <a:ea typeface="造字工房悦圆演示版常规体" pitchFamily="50" charset="-122"/>
              </a:rPr>
              <a:t>！</a:t>
            </a:r>
            <a:endParaRPr lang="zh-CN" altLang="en-US" sz="2400" dirty="0">
              <a:solidFill>
                <a:schemeClr val="bg1"/>
              </a:solidFill>
              <a:latin typeface="造字工房悦圆演示版常规体" pitchFamily="50" charset="-122"/>
              <a:ea typeface="造字工房悦圆演示版常规体" pitchFamily="50" charset="-122"/>
            </a:endParaRPr>
          </a:p>
        </p:txBody>
      </p:sp>
      <p:cxnSp>
        <p:nvCxnSpPr>
          <p:cNvPr id="4" name="直接连接符 3"/>
          <p:cNvCxnSpPr/>
          <p:nvPr/>
        </p:nvCxnSpPr>
        <p:spPr>
          <a:xfrm>
            <a:off x="534572" y="1083212"/>
            <a:ext cx="110150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36096" y="473335"/>
            <a:ext cx="2792752" cy="584775"/>
          </a:xfrm>
          <a:prstGeom prst="rect">
            <a:avLst/>
          </a:prstGeom>
        </p:spPr>
        <p:txBody>
          <a:bodyPr wrap="none">
            <a:spAutoFit/>
          </a:bodyPr>
          <a:lstStyle/>
          <a:p>
            <a:r>
              <a:rPr lang="zh-CN" altLang="en-US" sz="3200" dirty="0" smtClean="0">
                <a:solidFill>
                  <a:srgbClr val="FFFF00"/>
                </a:solidFill>
                <a:latin typeface="造字工房悦圆演示版常规体" pitchFamily="50" charset="-122"/>
                <a:ea typeface="造字工房悦圆演示版常规体" pitchFamily="50" charset="-122"/>
              </a:rPr>
              <a:t>关于本书</a:t>
            </a:r>
            <a:r>
              <a:rPr lang="en-US" altLang="zh-CN" sz="3200" dirty="0" smtClean="0">
                <a:solidFill>
                  <a:srgbClr val="FFFF00"/>
                </a:solidFill>
                <a:latin typeface="造字工房悦圆演示版常规体" pitchFamily="50" charset="-122"/>
                <a:ea typeface="造字工房悦圆演示版常规体" pitchFamily="50" charset="-122"/>
              </a:rPr>
              <a:t>/</a:t>
            </a:r>
            <a:r>
              <a:rPr lang="zh-CN" altLang="en-US" sz="3200" dirty="0" smtClean="0">
                <a:solidFill>
                  <a:srgbClr val="FFFF00"/>
                </a:solidFill>
                <a:latin typeface="造字工房悦圆演示版常规体" pitchFamily="50" charset="-122"/>
                <a:ea typeface="造字工房悦圆演示版常规体" pitchFamily="50" charset="-122"/>
              </a:rPr>
              <a:t>作者</a:t>
            </a:r>
            <a:endParaRPr lang="zh-CN" altLang="en-US" sz="3200" dirty="0">
              <a:solidFill>
                <a:srgbClr val="FFFF00"/>
              </a:solidFill>
              <a:latin typeface="造字工房悦圆演示版常规体" pitchFamily="50" charset="-122"/>
              <a:ea typeface="造字工房悦圆演示版常规体" pitchFamily="50" charset="-122"/>
            </a:endParaRPr>
          </a:p>
        </p:txBody>
      </p:sp>
    </p:spTree>
    <p:extLst>
      <p:ext uri="{BB962C8B-B14F-4D97-AF65-F5344CB8AC3E}">
        <p14:creationId xmlns:p14="http://schemas.microsoft.com/office/powerpoint/2010/main" val="15300896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normAutofit/>
          </a:bodyPr>
          <a:lstStyle/>
          <a:p>
            <a:r>
              <a:rPr lang="zh-CN" altLang="zh-CN" kern="100" dirty="0">
                <a:latin typeface="造字工房悦黑体验版常规体" pitchFamily="50" charset="-122"/>
                <a:cs typeface="Times New Roman" panose="02020603050405020304" pitchFamily="18" charset="0"/>
              </a:rPr>
              <a:t>你是职场高效能人士</a:t>
            </a:r>
            <a:r>
              <a:rPr lang="zh-CN" altLang="zh-CN" kern="100" dirty="0" smtClean="0">
                <a:latin typeface="造字工房悦黑体验版常规体" pitchFamily="50" charset="-122"/>
                <a:cs typeface="Times New Roman" panose="02020603050405020304" pitchFamily="18" charset="0"/>
              </a:rPr>
              <a:t>吗</a:t>
            </a:r>
            <a:endParaRPr lang="zh-CN" altLang="en-US" dirty="0"/>
          </a:p>
        </p:txBody>
      </p:sp>
      <p:sp>
        <p:nvSpPr>
          <p:cNvPr id="6" name="文本占位符 5"/>
          <p:cNvSpPr>
            <a:spLocks noGrp="1"/>
          </p:cNvSpPr>
          <p:nvPr>
            <p:ph type="body" sz="quarter" idx="13"/>
          </p:nvPr>
        </p:nvSpPr>
        <p:spPr/>
        <p:txBody>
          <a:bodyPr/>
          <a:lstStyle/>
          <a:p>
            <a:r>
              <a:rPr lang="en-US" altLang="zh-CN" dirty="0" smtClean="0"/>
              <a:t>3</a:t>
            </a:r>
            <a:endParaRPr lang="zh-CN" altLang="en-US" dirty="0"/>
          </a:p>
        </p:txBody>
      </p:sp>
      <p:cxnSp>
        <p:nvCxnSpPr>
          <p:cNvPr id="30" name="直接连接符 29"/>
          <p:cNvCxnSpPr/>
          <p:nvPr/>
        </p:nvCxnSpPr>
        <p:spPr>
          <a:xfrm>
            <a:off x="2192699" y="4537554"/>
            <a:ext cx="0" cy="2320446"/>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141977" y="4210982"/>
            <a:ext cx="0" cy="264701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0091255" y="4497588"/>
            <a:ext cx="0" cy="2360412"/>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383831" y="2670629"/>
            <a:ext cx="3617737" cy="3617737"/>
            <a:chOff x="383831" y="2670629"/>
            <a:chExt cx="3617737" cy="3617737"/>
          </a:xfrm>
        </p:grpSpPr>
        <p:sp>
          <p:nvSpPr>
            <p:cNvPr id="4" name="椭圆 3"/>
            <p:cNvSpPr/>
            <p:nvPr/>
          </p:nvSpPr>
          <p:spPr>
            <a:xfrm>
              <a:off x="383831" y="2670629"/>
              <a:ext cx="3617737" cy="36177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sz="3600" dirty="0">
                <a:latin typeface="造字工房悦黑体验版常规体" pitchFamily="50" charset="-122"/>
                <a:ea typeface="造字工房悦黑体验版常规体" pitchFamily="50" charset="-122"/>
              </a:endParaRPr>
            </a:p>
          </p:txBody>
        </p:sp>
        <p:sp>
          <p:nvSpPr>
            <p:cNvPr id="7" name="椭圆 6"/>
            <p:cNvSpPr/>
            <p:nvPr/>
          </p:nvSpPr>
          <p:spPr>
            <a:xfrm>
              <a:off x="1378980" y="2770389"/>
              <a:ext cx="1627439" cy="1627439"/>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zh-CN"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高</a:t>
              </a:r>
              <a:r>
                <a:rPr lang="zh-CN" altLang="en-US"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效</a:t>
              </a:r>
              <a:r>
                <a:rPr lang="zh-CN" altLang="zh-CN"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能法则一</a:t>
              </a:r>
              <a:endParaRPr lang="zh-CN" altLang="en-US" sz="2400" b="1" dirty="0">
                <a:solidFill>
                  <a:schemeClr val="tx1"/>
                </a:solidFill>
                <a:latin typeface="造字工房悦黑体验版常规体" pitchFamily="50" charset="-122"/>
                <a:ea typeface="造字工房悦黑体验版常规体" pitchFamily="50" charset="-122"/>
              </a:endParaRPr>
            </a:p>
          </p:txBody>
        </p:sp>
        <p:sp>
          <p:nvSpPr>
            <p:cNvPr id="8" name="矩形 7"/>
            <p:cNvSpPr/>
            <p:nvPr/>
          </p:nvSpPr>
          <p:spPr>
            <a:xfrm>
              <a:off x="715372" y="4888859"/>
              <a:ext cx="2954655" cy="646331"/>
            </a:xfrm>
            <a:prstGeom prst="rect">
              <a:avLst/>
            </a:prstGeom>
          </p:spPr>
          <p:txBody>
            <a:bodyPr wrap="none">
              <a:spAutoFit/>
            </a:bodyPr>
            <a:lstStyle/>
            <a:p>
              <a:pPr algn="dist"/>
              <a:r>
                <a:rPr lang="zh-CN" altLang="zh-CN" sz="36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写好工作计划</a:t>
              </a:r>
              <a:endParaRPr lang="zh-CN" altLang="en-US" sz="3600" dirty="0">
                <a:solidFill>
                  <a:srgbClr val="FFFF00"/>
                </a:solidFill>
                <a:latin typeface="造字工房悦黑体验版常规体" pitchFamily="50" charset="-122"/>
                <a:ea typeface="造字工房悦黑体验版常规体" pitchFamily="50" charset="-122"/>
              </a:endParaRPr>
            </a:p>
          </p:txBody>
        </p:sp>
      </p:grpSp>
      <p:grpSp>
        <p:nvGrpSpPr>
          <p:cNvPr id="19" name="组合 18"/>
          <p:cNvGrpSpPr/>
          <p:nvPr/>
        </p:nvGrpSpPr>
        <p:grpSpPr>
          <a:xfrm>
            <a:off x="4333109" y="2670629"/>
            <a:ext cx="3617737" cy="3617737"/>
            <a:chOff x="383831" y="2670629"/>
            <a:chExt cx="3617737" cy="3617737"/>
          </a:xfrm>
        </p:grpSpPr>
        <p:sp>
          <p:nvSpPr>
            <p:cNvPr id="20" name="椭圆 19"/>
            <p:cNvSpPr/>
            <p:nvPr/>
          </p:nvSpPr>
          <p:spPr>
            <a:xfrm>
              <a:off x="383831" y="2670629"/>
              <a:ext cx="3617737" cy="36177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sz="3600" dirty="0">
                <a:latin typeface="造字工房悦黑体验版常规体" pitchFamily="50" charset="-122"/>
                <a:ea typeface="造字工房悦黑体验版常规体" pitchFamily="50" charset="-122"/>
              </a:endParaRPr>
            </a:p>
          </p:txBody>
        </p:sp>
        <p:sp>
          <p:nvSpPr>
            <p:cNvPr id="21" name="椭圆 20"/>
            <p:cNvSpPr/>
            <p:nvPr/>
          </p:nvSpPr>
          <p:spPr>
            <a:xfrm>
              <a:off x="1378980" y="2770389"/>
              <a:ext cx="1627439" cy="1627439"/>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zh-CN"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高</a:t>
              </a:r>
              <a:r>
                <a:rPr lang="zh-CN" altLang="en-US"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效</a:t>
              </a:r>
              <a:r>
                <a:rPr lang="zh-CN" altLang="zh-CN"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能</a:t>
              </a:r>
              <a:r>
                <a:rPr lang="zh-CN" altLang="zh-CN"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法则</a:t>
              </a:r>
              <a:r>
                <a:rPr lang="zh-CN" altLang="en-US"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二</a:t>
              </a:r>
              <a:endParaRPr lang="zh-CN" altLang="en-US" sz="2400" b="1" dirty="0">
                <a:solidFill>
                  <a:schemeClr val="tx1"/>
                </a:solidFill>
                <a:latin typeface="造字工房悦黑体验版常规体" pitchFamily="50" charset="-122"/>
                <a:ea typeface="造字工房悦黑体验版常规体" pitchFamily="50" charset="-122"/>
              </a:endParaRPr>
            </a:p>
          </p:txBody>
        </p:sp>
        <p:sp>
          <p:nvSpPr>
            <p:cNvPr id="22" name="矩形 21"/>
            <p:cNvSpPr/>
            <p:nvPr/>
          </p:nvSpPr>
          <p:spPr>
            <a:xfrm>
              <a:off x="715373" y="4888859"/>
              <a:ext cx="2954655" cy="646331"/>
            </a:xfrm>
            <a:prstGeom prst="rect">
              <a:avLst/>
            </a:prstGeom>
          </p:spPr>
          <p:txBody>
            <a:bodyPr wrap="none">
              <a:spAutoFit/>
            </a:bodyPr>
            <a:lstStyle/>
            <a:p>
              <a:pPr algn="dist"/>
              <a:r>
                <a:rPr lang="zh-CN" altLang="en-US" sz="3600" dirty="0" smtClean="0">
                  <a:solidFill>
                    <a:srgbClr val="FFFF00"/>
                  </a:solidFill>
                  <a:latin typeface="造字工房悦黑体验版常规体" pitchFamily="50" charset="-122"/>
                  <a:ea typeface="造字工房悦黑体验版常规体" pitchFamily="50" charset="-122"/>
                </a:rPr>
                <a:t>管理你的时间</a:t>
              </a:r>
              <a:endParaRPr lang="zh-CN" altLang="en-US" sz="3600" dirty="0">
                <a:solidFill>
                  <a:srgbClr val="FFFF00"/>
                </a:solidFill>
                <a:latin typeface="造字工房悦黑体验版常规体" pitchFamily="50" charset="-122"/>
                <a:ea typeface="造字工房悦黑体验版常规体" pitchFamily="50" charset="-122"/>
              </a:endParaRPr>
            </a:p>
          </p:txBody>
        </p:sp>
      </p:grpSp>
      <p:grpSp>
        <p:nvGrpSpPr>
          <p:cNvPr id="23" name="组合 22"/>
          <p:cNvGrpSpPr/>
          <p:nvPr/>
        </p:nvGrpSpPr>
        <p:grpSpPr>
          <a:xfrm>
            <a:off x="8282387" y="2670629"/>
            <a:ext cx="3617737" cy="3617737"/>
            <a:chOff x="383831" y="2670629"/>
            <a:chExt cx="3617737" cy="3617737"/>
          </a:xfrm>
        </p:grpSpPr>
        <p:sp>
          <p:nvSpPr>
            <p:cNvPr id="24" name="椭圆 23"/>
            <p:cNvSpPr/>
            <p:nvPr/>
          </p:nvSpPr>
          <p:spPr>
            <a:xfrm>
              <a:off x="383831" y="2670629"/>
              <a:ext cx="3617737" cy="36177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sz="3600" dirty="0">
                <a:latin typeface="造字工房悦黑体验版常规体" pitchFamily="50" charset="-122"/>
                <a:ea typeface="造字工房悦黑体验版常规体" pitchFamily="50" charset="-122"/>
              </a:endParaRPr>
            </a:p>
          </p:txBody>
        </p:sp>
        <p:sp>
          <p:nvSpPr>
            <p:cNvPr id="25" name="椭圆 24"/>
            <p:cNvSpPr/>
            <p:nvPr/>
          </p:nvSpPr>
          <p:spPr>
            <a:xfrm>
              <a:off x="1378980" y="2770389"/>
              <a:ext cx="1627439" cy="1627439"/>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zh-CN"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高</a:t>
              </a:r>
              <a:r>
                <a:rPr lang="zh-CN" altLang="en-US"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效</a:t>
              </a:r>
              <a:r>
                <a:rPr lang="zh-CN" altLang="zh-CN" sz="2400" kern="100" dirty="0">
                  <a:solidFill>
                    <a:schemeClr val="tx1"/>
                  </a:solidFill>
                  <a:latin typeface="造字工房悦黑体验版常规体" pitchFamily="50" charset="-122"/>
                  <a:ea typeface="造字工房悦黑体验版常规体" pitchFamily="50" charset="-122"/>
                  <a:cs typeface="Times New Roman" panose="02020603050405020304" pitchFamily="18" charset="0"/>
                </a:rPr>
                <a:t>能</a:t>
              </a:r>
              <a:r>
                <a:rPr lang="zh-CN" altLang="zh-CN"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法则</a:t>
              </a:r>
              <a:r>
                <a:rPr lang="zh-CN" altLang="en-US" sz="2400" kern="100" dirty="0" smtClean="0">
                  <a:solidFill>
                    <a:schemeClr val="tx1"/>
                  </a:solidFill>
                  <a:latin typeface="造字工房悦黑体验版常规体" pitchFamily="50" charset="-122"/>
                  <a:ea typeface="造字工房悦黑体验版常规体" pitchFamily="50" charset="-122"/>
                  <a:cs typeface="Times New Roman" panose="02020603050405020304" pitchFamily="18" charset="0"/>
                </a:rPr>
                <a:t>三</a:t>
              </a:r>
              <a:endParaRPr lang="zh-CN" altLang="en-US" sz="2400" b="1" dirty="0">
                <a:solidFill>
                  <a:schemeClr val="tx1"/>
                </a:solidFill>
                <a:latin typeface="造字工房悦黑体验版常规体" pitchFamily="50" charset="-122"/>
                <a:ea typeface="造字工房悦黑体验版常规体" pitchFamily="50" charset="-122"/>
              </a:endParaRPr>
            </a:p>
          </p:txBody>
        </p:sp>
        <p:sp>
          <p:nvSpPr>
            <p:cNvPr id="26" name="矩形 25"/>
            <p:cNvSpPr/>
            <p:nvPr/>
          </p:nvSpPr>
          <p:spPr>
            <a:xfrm>
              <a:off x="715372" y="4888859"/>
              <a:ext cx="2954655" cy="646331"/>
            </a:xfrm>
            <a:prstGeom prst="rect">
              <a:avLst/>
            </a:prstGeom>
          </p:spPr>
          <p:txBody>
            <a:bodyPr wrap="none">
              <a:spAutoFit/>
            </a:bodyPr>
            <a:lstStyle/>
            <a:p>
              <a:pPr algn="dist"/>
              <a:r>
                <a:rPr lang="zh-CN" altLang="en-US" sz="3600" dirty="0" smtClean="0">
                  <a:solidFill>
                    <a:srgbClr val="FFFF00"/>
                  </a:solidFill>
                  <a:latin typeface="造字工房悦黑体验版常规体" pitchFamily="50" charset="-122"/>
                  <a:ea typeface="造字工房悦黑体验版常规体" pitchFamily="50" charset="-122"/>
                </a:rPr>
                <a:t>如何汇报工作</a:t>
              </a:r>
              <a:endParaRPr lang="zh-CN" altLang="en-US" sz="3600" dirty="0">
                <a:solidFill>
                  <a:srgbClr val="FFFF00"/>
                </a:solidFill>
                <a:latin typeface="造字工房悦黑体验版常规体" pitchFamily="50" charset="-122"/>
                <a:ea typeface="造字工房悦黑体验版常规体" pitchFamily="50" charset="-122"/>
              </a:endParaRPr>
            </a:p>
          </p:txBody>
        </p:sp>
      </p:grpSp>
    </p:spTree>
    <p:extLst>
      <p:ext uri="{BB962C8B-B14F-4D97-AF65-F5344CB8AC3E}">
        <p14:creationId xmlns:p14="http://schemas.microsoft.com/office/powerpoint/2010/main" val="29713063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2192699" y="0"/>
            <a:ext cx="0" cy="9000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6141977" y="0"/>
            <a:ext cx="0" cy="3528532"/>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0091255" y="0"/>
            <a:ext cx="0" cy="38520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4632491" y="3528532"/>
            <a:ext cx="3610757" cy="1338828"/>
          </a:xfrm>
          <a:prstGeom prst="rect">
            <a:avLst/>
          </a:prstGeom>
          <a:ln>
            <a:solidFill>
              <a:schemeClr val="bg1">
                <a:lumMod val="50000"/>
              </a:schemeClr>
            </a:solidFill>
          </a:ln>
        </p:spPr>
        <p:txBody>
          <a:bodyPr wrap="square">
            <a:spAutoFit/>
          </a:bodyPr>
          <a:lstStyle/>
          <a:p>
            <a:pPr algn="just">
              <a:lnSpc>
                <a:spcPct val="150000"/>
              </a:lnSpc>
              <a:spcAft>
                <a:spcPts val="0"/>
              </a:spcAft>
            </a:pP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任何一项事务，按照紧迫性和重要性两个要素进行评估，并事先想好处理的有限次序。</a:t>
            </a:r>
          </a:p>
        </p:txBody>
      </p:sp>
      <p:sp>
        <p:nvSpPr>
          <p:cNvPr id="9" name="矩形 8"/>
          <p:cNvSpPr/>
          <p:nvPr/>
        </p:nvSpPr>
        <p:spPr>
          <a:xfrm>
            <a:off x="1265203" y="943208"/>
            <a:ext cx="1857804" cy="4208844"/>
          </a:xfrm>
          <a:prstGeom prst="rect">
            <a:avLst/>
          </a:prstGeom>
          <a:ln>
            <a:solidFill>
              <a:schemeClr val="bg1">
                <a:lumMod val="50000"/>
              </a:schemeClr>
            </a:solidFill>
          </a:ln>
        </p:spPr>
        <p:txBody>
          <a:bodyPr wrap="square">
            <a:spAutoFit/>
          </a:bodyPr>
          <a:lstStyle/>
          <a:p>
            <a:pPr marL="342900" indent="-342900" algn="just">
              <a:lnSpc>
                <a:spcPct val="150000"/>
              </a:lnSpc>
              <a:buFont typeface="+mj-ea"/>
              <a:buAutoNum type="circleNumDbPlain"/>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搞清</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目的</a:t>
            </a:r>
            <a:endParaRPr lang="en-US" altLang="zh-CN" sz="2000" kern="100" dirty="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写</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个综述</a:t>
            </a:r>
          </a:p>
          <a:p>
            <a:pPr marL="342900" indent="-342900" algn="just">
              <a:lnSpc>
                <a:spcPct val="150000"/>
              </a:lnSpc>
              <a:buFont typeface="+mj-ea"/>
              <a:buAutoNum type="circleNumDbPlain"/>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确定</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目标</a:t>
            </a:r>
            <a:endParaRPr lang="en-US" altLang="zh-CN" sz="2000" kern="100" dirty="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目标</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具体</a:t>
            </a:r>
            <a:endParaRPr lang="en-US" altLang="zh-CN" sz="2000" kern="100" dirty="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en-US" sz="2000" kern="100" dirty="0" smtClean="0">
                <a:latin typeface="造字工房悦黑体验版常规体" pitchFamily="50" charset="-122"/>
                <a:ea typeface="造字工房悦黑体验版常规体" pitchFamily="50" charset="-122"/>
                <a:cs typeface="Times New Roman" panose="02020603050405020304" pitchFamily="18" charset="0"/>
              </a:rPr>
              <a:t>整合</a:t>
            </a:r>
            <a:r>
              <a:rPr lang="zh-CN" altLang="en-US" sz="2000" kern="100" dirty="0">
                <a:latin typeface="造字工房悦黑体验版常规体" pitchFamily="50" charset="-122"/>
                <a:ea typeface="造字工房悦黑体验版常规体" pitchFamily="50" charset="-122"/>
                <a:cs typeface="Times New Roman" panose="02020603050405020304" pitchFamily="18" charset="0"/>
              </a:rPr>
              <a:t>资源</a:t>
            </a:r>
            <a:endParaRPr lang="en-US" altLang="zh-CN" sz="2000" kern="100" dirty="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en-US" sz="2000" kern="100" dirty="0" smtClean="0">
                <a:latin typeface="造字工房悦黑体验版常规体" pitchFamily="50" charset="-122"/>
                <a:ea typeface="造字工房悦黑体验版常规体" pitchFamily="50" charset="-122"/>
                <a:cs typeface="Times New Roman" panose="02020603050405020304" pitchFamily="18" charset="0"/>
              </a:rPr>
              <a:t>组建团队</a:t>
            </a:r>
            <a:endParaRPr lang="en-US" altLang="zh-CN" sz="2000" kern="100" dirty="0" smtClean="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en-US" sz="2000" kern="100" dirty="0" smtClean="0">
                <a:latin typeface="造字工房悦黑体验版常规体" pitchFamily="50" charset="-122"/>
                <a:ea typeface="造字工房悦黑体验版常规体" pitchFamily="50" charset="-122"/>
                <a:cs typeface="Times New Roman" panose="02020603050405020304" pitchFamily="18" charset="0"/>
              </a:rPr>
              <a:t>具体</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方案</a:t>
            </a:r>
            <a:endParaRPr lang="en-US" altLang="zh-CN" sz="2000" kern="100" dirty="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备用</a:t>
            </a:r>
            <a:r>
              <a:rPr lang="zh-CN" altLang="zh-CN" sz="2000" kern="100" dirty="0">
                <a:latin typeface="造字工房悦黑体验版常规体" pitchFamily="50" charset="-122"/>
                <a:ea typeface="造字工房悦黑体验版常规体" pitchFamily="50" charset="-122"/>
                <a:cs typeface="Times New Roman" panose="02020603050405020304" pitchFamily="18" charset="0"/>
              </a:rPr>
              <a:t>计划</a:t>
            </a:r>
            <a:endParaRPr lang="en-US" altLang="zh-CN" sz="2000" kern="100" dirty="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en-US" sz="2000" kern="100" dirty="0" smtClean="0">
                <a:latin typeface="造字工房悦黑体验版常规体" pitchFamily="50" charset="-122"/>
                <a:ea typeface="造字工房悦黑体验版常规体" pitchFamily="50" charset="-122"/>
                <a:cs typeface="Times New Roman" panose="02020603050405020304" pitchFamily="18" charset="0"/>
              </a:rPr>
              <a:t>执行计划</a:t>
            </a:r>
            <a:endParaRPr lang="zh-CN" altLang="zh-CN" sz="2000"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10" name="矩形 9"/>
          <p:cNvSpPr/>
          <p:nvPr/>
        </p:nvSpPr>
        <p:spPr>
          <a:xfrm>
            <a:off x="9353254" y="3876703"/>
            <a:ext cx="1633193" cy="2585323"/>
          </a:xfrm>
          <a:prstGeom prst="rect">
            <a:avLst/>
          </a:prstGeom>
          <a:ln>
            <a:solidFill>
              <a:schemeClr val="bg1">
                <a:lumMod val="50000"/>
              </a:schemeClr>
            </a:solidFill>
          </a:ln>
        </p:spPr>
        <p:txBody>
          <a:bodyPr wrap="square">
            <a:spAutoFit/>
          </a:bodyPr>
          <a:lstStyle/>
          <a:p>
            <a:pPr marL="342900" indent="-342900" algn="just">
              <a:lnSpc>
                <a:spcPct val="150000"/>
              </a:lnSpc>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计划</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回顾</a:t>
            </a:r>
          </a:p>
          <a:p>
            <a:pPr marL="342900" indent="-342900" algn="just">
              <a:lnSpc>
                <a:spcPct val="150000"/>
              </a:lnSpc>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陈述</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事实</a:t>
            </a:r>
            <a:endParaRPr lang="en-US" altLang="zh-CN" kern="100" dirty="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问题困难</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解决</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方案</a:t>
            </a:r>
            <a:endParaRPr lang="en-US" altLang="zh-CN" kern="100" dirty="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换位</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思考</a:t>
            </a:r>
          </a:p>
          <a:p>
            <a:pPr marL="342900" indent="-342900" algn="just">
              <a:lnSpc>
                <a:spcPct val="150000"/>
              </a:lnSpc>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老板决定</a:t>
            </a:r>
            <a:endParaRPr lang="zh-CN" altLang="en-US" kern="100" dirty="0">
              <a:latin typeface="造字工房悦黑体验版常规体" pitchFamily="50" charset="-122"/>
              <a:ea typeface="造字工房悦黑体验版常规体" pitchFamily="50" charset="-122"/>
              <a:cs typeface="Times New Roman" panose="02020603050405020304" pitchFamily="18" charset="0"/>
            </a:endParaRPr>
          </a:p>
        </p:txBody>
      </p:sp>
    </p:spTree>
    <p:extLst>
      <p:ext uri="{BB962C8B-B14F-4D97-AF65-F5344CB8AC3E}">
        <p14:creationId xmlns:p14="http://schemas.microsoft.com/office/powerpoint/2010/main" val="13599974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5"/>
          <p:cNvSpPr/>
          <p:nvPr/>
        </p:nvSpPr>
        <p:spPr>
          <a:xfrm>
            <a:off x="0" y="2293034"/>
            <a:ext cx="5500468" cy="4564966"/>
          </a:xfrm>
          <a:prstGeom prst="triangle">
            <a:avLst>
              <a:gd name="adj" fmla="val 24936"/>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4375468" y="4037428"/>
            <a:ext cx="5500468" cy="2820572"/>
          </a:xfrm>
          <a:prstGeom prst="triangle">
            <a:avLst>
              <a:gd name="adj" fmla="val 52558"/>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2377856" y="5345722"/>
            <a:ext cx="5500468" cy="1512277"/>
          </a:xfrm>
          <a:prstGeom prst="triangle">
            <a:avLst>
              <a:gd name="adj" fmla="val 47442"/>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5"/>
          <p:cNvSpPr/>
          <p:nvPr/>
        </p:nvSpPr>
        <p:spPr>
          <a:xfrm>
            <a:off x="6635712" y="3017520"/>
            <a:ext cx="7240936" cy="3840480"/>
          </a:xfrm>
          <a:custGeom>
            <a:avLst/>
            <a:gdLst>
              <a:gd name="connsiteX0" fmla="*/ 0 w 5500468"/>
              <a:gd name="connsiteY0" fmla="*/ 4564966 h 4564966"/>
              <a:gd name="connsiteX1" fmla="*/ 2750234 w 5500468"/>
              <a:gd name="connsiteY1" fmla="*/ 0 h 4564966"/>
              <a:gd name="connsiteX2" fmla="*/ 5500468 w 5500468"/>
              <a:gd name="connsiteY2" fmla="*/ 4564966 h 4564966"/>
              <a:gd name="connsiteX3" fmla="*/ 0 w 5500468"/>
              <a:gd name="connsiteY3" fmla="*/ 4564966 h 4564966"/>
              <a:gd name="connsiteX0" fmla="*/ 0 w 5500468"/>
              <a:gd name="connsiteY0" fmla="*/ 5845126 h 5845126"/>
              <a:gd name="connsiteX1" fmla="*/ 2750234 w 5500468"/>
              <a:gd name="connsiteY1" fmla="*/ 0 h 5845126"/>
              <a:gd name="connsiteX2" fmla="*/ 5500468 w 5500468"/>
              <a:gd name="connsiteY2" fmla="*/ 5845126 h 5845126"/>
              <a:gd name="connsiteX3" fmla="*/ 0 w 5500468"/>
              <a:gd name="connsiteY3" fmla="*/ 5845126 h 5845126"/>
              <a:gd name="connsiteX0" fmla="*/ 0 w 5500468"/>
              <a:gd name="connsiteY0" fmla="*/ 3920686 h 3920686"/>
              <a:gd name="connsiteX1" fmla="*/ 3925728 w 5500468"/>
              <a:gd name="connsiteY1" fmla="*/ 0 h 3920686"/>
              <a:gd name="connsiteX2" fmla="*/ 5500468 w 5500468"/>
              <a:gd name="connsiteY2" fmla="*/ 3920686 h 3920686"/>
              <a:gd name="connsiteX3" fmla="*/ 0 w 5500468"/>
              <a:gd name="connsiteY3" fmla="*/ 3920686 h 3920686"/>
            </a:gdLst>
            <a:ahLst/>
            <a:cxnLst>
              <a:cxn ang="0">
                <a:pos x="connsiteX0" y="connsiteY0"/>
              </a:cxn>
              <a:cxn ang="0">
                <a:pos x="connsiteX1" y="connsiteY1"/>
              </a:cxn>
              <a:cxn ang="0">
                <a:pos x="connsiteX2" y="connsiteY2"/>
              </a:cxn>
              <a:cxn ang="0">
                <a:pos x="connsiteX3" y="connsiteY3"/>
              </a:cxn>
            </a:cxnLst>
            <a:rect l="l" t="t" r="r" b="b"/>
            <a:pathLst>
              <a:path w="5500468" h="3920686">
                <a:moveTo>
                  <a:pt x="0" y="3920686"/>
                </a:moveTo>
                <a:lnTo>
                  <a:pt x="3925728" y="0"/>
                </a:lnTo>
                <a:lnTo>
                  <a:pt x="5500468" y="3920686"/>
                </a:lnTo>
                <a:lnTo>
                  <a:pt x="0" y="3920686"/>
                </a:lnTo>
                <a:close/>
              </a:path>
            </a:pathLst>
          </a:cu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p:cNvSpPr>
            <a:spLocks noGrp="1"/>
          </p:cNvSpPr>
          <p:nvPr>
            <p:ph type="title"/>
          </p:nvPr>
        </p:nvSpPr>
        <p:spPr/>
        <p:txBody>
          <a:bodyPr/>
          <a:lstStyle/>
          <a:p>
            <a:r>
              <a:rPr lang="zh-CN" altLang="zh-CN" kern="100" dirty="0">
                <a:latin typeface="造字工房悦黑体验版常规体" pitchFamily="50" charset="-122"/>
                <a:cs typeface="Times New Roman" panose="02020603050405020304" pitchFamily="18" charset="0"/>
              </a:rPr>
              <a:t>职场严肃谈话</a:t>
            </a:r>
            <a:r>
              <a:rPr lang="zh-CN" altLang="zh-CN" kern="100" dirty="0" smtClean="0">
                <a:latin typeface="造字工房悦黑体验版常规体" pitchFamily="50" charset="-122"/>
                <a:cs typeface="Times New Roman" panose="02020603050405020304" pitchFamily="18" charset="0"/>
              </a:rPr>
              <a:t>技巧</a:t>
            </a:r>
            <a:endParaRPr lang="zh-CN" altLang="en-US" dirty="0"/>
          </a:p>
        </p:txBody>
      </p:sp>
      <p:sp>
        <p:nvSpPr>
          <p:cNvPr id="5" name="文本占位符 4"/>
          <p:cNvSpPr>
            <a:spLocks noGrp="1"/>
          </p:cNvSpPr>
          <p:nvPr>
            <p:ph type="body" sz="quarter" idx="13"/>
          </p:nvPr>
        </p:nvSpPr>
        <p:spPr/>
        <p:txBody>
          <a:bodyPr/>
          <a:lstStyle/>
          <a:p>
            <a:r>
              <a:rPr lang="en-US" altLang="zh-CN" dirty="0" smtClean="0"/>
              <a:t>4</a:t>
            </a:r>
            <a:endParaRPr lang="zh-CN" altLang="en-US" dirty="0"/>
          </a:p>
        </p:txBody>
      </p:sp>
      <p:sp>
        <p:nvSpPr>
          <p:cNvPr id="7" name="矩形 6"/>
          <p:cNvSpPr/>
          <p:nvPr/>
        </p:nvSpPr>
        <p:spPr>
          <a:xfrm>
            <a:off x="579550" y="1628955"/>
            <a:ext cx="8360228" cy="1754326"/>
          </a:xfrm>
          <a:prstGeom prst="rect">
            <a:avLst/>
          </a:prstGeom>
        </p:spPr>
        <p:txBody>
          <a:bodyPr wrap="square">
            <a:spAutoFit/>
          </a:bodyPr>
          <a:lstStyle/>
          <a:p>
            <a:pPr marL="342900" indent="-342900" algn="just">
              <a:lnSpc>
                <a:spcPct val="150000"/>
              </a:lnSpc>
              <a:spcAft>
                <a:spcPts val="0"/>
              </a:spcAft>
              <a:buFont typeface="+mj-ea"/>
              <a:buAutoNum type="circleNumDbPlain"/>
            </a:pP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谈话</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参与方的立场和利益诉求并不相同，甚至有直接冲突；</a:t>
            </a:r>
          </a:p>
          <a:p>
            <a:pPr marL="342900" indent="-342900" algn="just">
              <a:lnSpc>
                <a:spcPct val="150000"/>
              </a:lnSpc>
              <a:spcAft>
                <a:spcPts val="0"/>
              </a:spcAft>
              <a:buFont typeface="+mj-ea"/>
              <a:buAutoNum type="circleNumDbPlain"/>
            </a:pP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谈话</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参与方手里都有筹码，谈崩了都会蒙受损失；</a:t>
            </a:r>
          </a:p>
          <a:p>
            <a:pPr marL="342900" indent="-342900" algn="just">
              <a:lnSpc>
                <a:spcPct val="150000"/>
              </a:lnSpc>
              <a:spcAft>
                <a:spcPts val="0"/>
              </a:spcAft>
              <a:buFont typeface="+mj-ea"/>
              <a:buAutoNum type="circleNumDbPlain"/>
            </a:pP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谈话</a:t>
            </a: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参与方里一方或多方都可能有激烈情绪；</a:t>
            </a:r>
          </a:p>
        </p:txBody>
      </p:sp>
      <p:pic>
        <p:nvPicPr>
          <p:cNvPr id="2" name="图片 1"/>
          <p:cNvPicPr>
            <a:picLocks noChangeAspect="1"/>
          </p:cNvPicPr>
          <p:nvPr/>
        </p:nvPicPr>
        <p:blipFill rotWithShape="1">
          <a:blip r:embed="rId2"/>
          <a:srcRect r="10125" b="26189"/>
          <a:stretch/>
        </p:blipFill>
        <p:spPr>
          <a:xfrm>
            <a:off x="7644249" y="3111539"/>
            <a:ext cx="4547751" cy="3752900"/>
          </a:xfrm>
          <a:prstGeom prst="rect">
            <a:avLst/>
          </a:prstGeom>
        </p:spPr>
      </p:pic>
    </p:spTree>
    <p:extLst>
      <p:ext uri="{BB962C8B-B14F-4D97-AF65-F5344CB8AC3E}">
        <p14:creationId xmlns:p14="http://schemas.microsoft.com/office/powerpoint/2010/main" val="224337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3048" y="806709"/>
            <a:ext cx="2832827" cy="646331"/>
          </a:xfrm>
          <a:prstGeom prst="rect">
            <a:avLst/>
          </a:prstGeom>
        </p:spPr>
        <p:txBody>
          <a:bodyPr wrap="none">
            <a:spAutoFit/>
          </a:bodyPr>
          <a:lstStyle/>
          <a:p>
            <a:pPr algn="just">
              <a:lnSpc>
                <a:spcPct val="150000"/>
              </a:lnSpc>
              <a:spcAft>
                <a:spcPts val="0"/>
              </a:spcAft>
            </a:pPr>
            <a:r>
              <a:rPr lang="zh-CN" altLang="zh-CN" sz="2400" kern="100" dirty="0">
                <a:latin typeface="造字工房悦黑体验版常规体" pitchFamily="50" charset="-122"/>
                <a:ea typeface="造字工房悦黑体验版常规体" pitchFamily="50" charset="-122"/>
                <a:cs typeface="Times New Roman" panose="02020603050405020304" pitchFamily="18" charset="0"/>
              </a:rPr>
              <a:t>严肃</a:t>
            </a:r>
            <a:r>
              <a:rPr lang="zh-CN"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谈话</a:t>
            </a:r>
            <a:r>
              <a:rPr lang="zh-CN" altLang="en-US" sz="2400" kern="100" dirty="0" smtClean="0">
                <a:latin typeface="造字工房悦黑体验版常规体" pitchFamily="50" charset="-122"/>
                <a:ea typeface="造字工房悦黑体验版常规体" pitchFamily="50" charset="-122"/>
                <a:cs typeface="Times New Roman" panose="02020603050405020304" pitchFamily="18" charset="0"/>
              </a:rPr>
              <a:t>的</a:t>
            </a:r>
            <a:r>
              <a:rPr lang="en-US" altLang="zh-CN" sz="2400" kern="100" dirty="0" smtClean="0">
                <a:latin typeface="造字工房悦黑体验版常规体" pitchFamily="50" charset="-122"/>
                <a:ea typeface="造字工房悦黑体验版常规体" pitchFamily="50" charset="-122"/>
                <a:cs typeface="Times New Roman" panose="02020603050405020304" pitchFamily="18" charset="0"/>
              </a:rPr>
              <a:t>4</a:t>
            </a:r>
            <a:r>
              <a:rPr lang="zh-CN" altLang="en-US" sz="2400" kern="100" dirty="0" smtClean="0">
                <a:latin typeface="造字工房悦黑体验版常规体" pitchFamily="50" charset="-122"/>
                <a:ea typeface="造字工房悦黑体验版常规体" pitchFamily="50" charset="-122"/>
                <a:cs typeface="Times New Roman" panose="02020603050405020304" pitchFamily="18" charset="0"/>
              </a:rPr>
              <a:t>个技巧</a:t>
            </a:r>
            <a:endParaRPr lang="zh-CN" altLang="zh-CN" sz="2400" kern="100" dirty="0">
              <a:latin typeface="造字工房悦黑体验版常规体" pitchFamily="50" charset="-122"/>
              <a:ea typeface="造字工房悦黑体验版常规体" pitchFamily="50" charset="-122"/>
              <a:cs typeface="Times New Roman" panose="02020603050405020304" pitchFamily="18" charset="0"/>
            </a:endParaRPr>
          </a:p>
        </p:txBody>
      </p:sp>
      <p:grpSp>
        <p:nvGrpSpPr>
          <p:cNvPr id="30" name="组合 29"/>
          <p:cNvGrpSpPr/>
          <p:nvPr/>
        </p:nvGrpSpPr>
        <p:grpSpPr>
          <a:xfrm>
            <a:off x="3406316" y="2063700"/>
            <a:ext cx="1152000" cy="1674129"/>
            <a:chOff x="3426315" y="2063700"/>
            <a:chExt cx="1152000" cy="1674129"/>
          </a:xfrm>
        </p:grpSpPr>
        <p:cxnSp>
          <p:nvCxnSpPr>
            <p:cNvPr id="26" name="直接连接符 25"/>
            <p:cNvCxnSpPr/>
            <p:nvPr/>
          </p:nvCxnSpPr>
          <p:spPr>
            <a:xfrm>
              <a:off x="4002315" y="2873829"/>
              <a:ext cx="0" cy="8640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3426315" y="2063700"/>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地点</a:t>
              </a:r>
              <a:endPar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grpSp>
      <p:grpSp>
        <p:nvGrpSpPr>
          <p:cNvPr id="31" name="组合 30"/>
          <p:cNvGrpSpPr/>
          <p:nvPr/>
        </p:nvGrpSpPr>
        <p:grpSpPr>
          <a:xfrm>
            <a:off x="6409745" y="2063700"/>
            <a:ext cx="1152000" cy="1674129"/>
            <a:chOff x="6568658" y="2063700"/>
            <a:chExt cx="1152000" cy="1674129"/>
          </a:xfrm>
        </p:grpSpPr>
        <p:cxnSp>
          <p:nvCxnSpPr>
            <p:cNvPr id="27" name="直接连接符 26"/>
            <p:cNvCxnSpPr/>
            <p:nvPr/>
          </p:nvCxnSpPr>
          <p:spPr>
            <a:xfrm>
              <a:off x="7144658" y="2873829"/>
              <a:ext cx="0" cy="8640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6568658" y="2063700"/>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方式</a:t>
              </a:r>
              <a:endPar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grpSp>
      <p:grpSp>
        <p:nvGrpSpPr>
          <p:cNvPr id="32" name="组合 31"/>
          <p:cNvGrpSpPr/>
          <p:nvPr/>
        </p:nvGrpSpPr>
        <p:grpSpPr>
          <a:xfrm>
            <a:off x="9748323" y="2063700"/>
            <a:ext cx="1152000" cy="1674129"/>
            <a:chOff x="9711002" y="2063700"/>
            <a:chExt cx="1152000" cy="1674129"/>
          </a:xfrm>
        </p:grpSpPr>
        <p:cxnSp>
          <p:nvCxnSpPr>
            <p:cNvPr id="28" name="直接连接符 27"/>
            <p:cNvCxnSpPr/>
            <p:nvPr/>
          </p:nvCxnSpPr>
          <p:spPr>
            <a:xfrm>
              <a:off x="10287002" y="2873829"/>
              <a:ext cx="0" cy="8640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9711002" y="2063700"/>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蹦了</a:t>
              </a:r>
              <a:endPar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grpSp>
      <p:sp>
        <p:nvSpPr>
          <p:cNvPr id="15" name="矩形 14"/>
          <p:cNvSpPr/>
          <p:nvPr/>
        </p:nvSpPr>
        <p:spPr>
          <a:xfrm>
            <a:off x="362137" y="3826360"/>
            <a:ext cx="2031325" cy="925200"/>
          </a:xfrm>
          <a:prstGeom prst="rect">
            <a:avLst/>
          </a:prstGeom>
          <a:ln>
            <a:solidFill>
              <a:schemeClr val="bg1">
                <a:lumMod val="50000"/>
              </a:schemeClr>
            </a:solidFill>
            <a:prstDash val="dash"/>
          </a:ln>
        </p:spPr>
        <p:txBody>
          <a:bodyPr wrap="none">
            <a:spAutoFit/>
          </a:bodyPr>
          <a:lstStyle/>
          <a:p>
            <a:pPr algn="just">
              <a:lnSpc>
                <a:spcPct val="150000"/>
              </a:lnSpc>
              <a:spcAft>
                <a:spcPts val="0"/>
              </a:spcAft>
            </a:pP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工作日上班</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时间</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50000"/>
              </a:lnSpc>
              <a:spcAft>
                <a:spcPts val="0"/>
              </a:spcAft>
            </a:pP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或</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工作日</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下班时间</a:t>
            </a:r>
          </a:p>
        </p:txBody>
      </p:sp>
      <p:sp>
        <p:nvSpPr>
          <p:cNvPr id="16" name="矩形 15"/>
          <p:cNvSpPr/>
          <p:nvPr/>
        </p:nvSpPr>
        <p:spPr>
          <a:xfrm>
            <a:off x="2909011" y="3826359"/>
            <a:ext cx="2262158" cy="925200"/>
          </a:xfrm>
          <a:prstGeom prst="rect">
            <a:avLst/>
          </a:prstGeom>
          <a:ln>
            <a:solidFill>
              <a:schemeClr val="bg1">
                <a:lumMod val="50000"/>
              </a:schemeClr>
            </a:solidFill>
            <a:prstDash val="dash"/>
          </a:ln>
        </p:spPr>
        <p:txBody>
          <a:bodyPr wrap="none">
            <a:spAutoFit/>
          </a:bodyPr>
          <a:lstStyle/>
          <a:p>
            <a:pPr algn="just">
              <a:lnSpc>
                <a:spcPct val="150000"/>
              </a:lnSpc>
            </a:pP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公司里的正式场合</a:t>
            </a:r>
            <a:endParaRPr lang="en-US" altLang="zh-CN" kern="100" dirty="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50000"/>
              </a:lnSpc>
            </a:pPr>
            <a:r>
              <a:rPr lang="zh-CN" altLang="en-US" kern="100" dirty="0">
                <a:latin typeface="造字工房悦黑体验版常规体" pitchFamily="50" charset="-122"/>
                <a:ea typeface="造字工房悦黑体验版常规体" pitchFamily="50" charset="-122"/>
                <a:cs typeface="Times New Roman" panose="02020603050405020304" pitchFamily="18" charset="0"/>
              </a:rPr>
              <a:t>或</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公司外非正式场合</a:t>
            </a:r>
          </a:p>
        </p:txBody>
      </p:sp>
      <p:sp>
        <p:nvSpPr>
          <p:cNvPr id="17" name="矩形 16"/>
          <p:cNvSpPr/>
          <p:nvPr/>
        </p:nvSpPr>
        <p:spPr>
          <a:xfrm>
            <a:off x="5686718" y="3826360"/>
            <a:ext cx="2598055" cy="925200"/>
          </a:xfrm>
          <a:prstGeom prst="rect">
            <a:avLst/>
          </a:prstGeom>
          <a:ln>
            <a:solidFill>
              <a:schemeClr val="bg1">
                <a:lumMod val="50000"/>
              </a:schemeClr>
            </a:solidFill>
            <a:prstDash val="dash"/>
          </a:ln>
        </p:spPr>
        <p:txBody>
          <a:bodyPr wrap="square">
            <a:spAutoFit/>
          </a:bodyPr>
          <a:lstStyle/>
          <a:p>
            <a:pPr algn="just">
              <a:lnSpc>
                <a:spcPct val="150000"/>
              </a:lnSpc>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单刀直入</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开门见山</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50000"/>
              </a:lnSpc>
            </a:pP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或</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迂回</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环绕、</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旁敲侧击</a:t>
            </a:r>
            <a:endParaRPr lang="zh-CN" altLang="en-US"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18" name="矩形 17"/>
          <p:cNvSpPr/>
          <p:nvPr/>
        </p:nvSpPr>
        <p:spPr>
          <a:xfrm>
            <a:off x="8800323" y="3826360"/>
            <a:ext cx="3048000" cy="925200"/>
          </a:xfrm>
          <a:prstGeom prst="rect">
            <a:avLst/>
          </a:prstGeom>
          <a:ln>
            <a:solidFill>
              <a:schemeClr val="bg1">
                <a:lumMod val="50000"/>
              </a:schemeClr>
            </a:solidFill>
            <a:prstDash val="dash"/>
          </a:ln>
        </p:spPr>
        <p:txBody>
          <a:bodyPr wrap="square">
            <a:spAutoFit/>
          </a:bodyPr>
          <a:lstStyle/>
          <a:p>
            <a:pPr algn="just">
              <a:lnSpc>
                <a:spcPct val="150000"/>
              </a:lnSpc>
            </a:pP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谈不拢的</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预案，就是你对各种后果有预判并做出决定</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grpSp>
        <p:nvGrpSpPr>
          <p:cNvPr id="29" name="组合 28"/>
          <p:cNvGrpSpPr/>
          <p:nvPr/>
        </p:nvGrpSpPr>
        <p:grpSpPr>
          <a:xfrm>
            <a:off x="850028" y="2063700"/>
            <a:ext cx="1152000" cy="1674129"/>
            <a:chOff x="850028" y="2063700"/>
            <a:chExt cx="1152000" cy="1674129"/>
          </a:xfrm>
        </p:grpSpPr>
        <p:cxnSp>
          <p:nvCxnSpPr>
            <p:cNvPr id="23" name="直接连接符 22"/>
            <p:cNvCxnSpPr/>
            <p:nvPr/>
          </p:nvCxnSpPr>
          <p:spPr>
            <a:xfrm>
              <a:off x="1421342" y="2873829"/>
              <a:ext cx="0" cy="8640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850028" y="2063700"/>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r>
                <a:rPr lang="zh-CN" altLang="en-US" sz="2400"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时间</a:t>
              </a:r>
              <a:endPar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grpSp>
      <p:cxnSp>
        <p:nvCxnSpPr>
          <p:cNvPr id="34" name="直接连接符 33"/>
          <p:cNvCxnSpPr/>
          <p:nvPr/>
        </p:nvCxnSpPr>
        <p:spPr>
          <a:xfrm flipH="1">
            <a:off x="349813" y="1391444"/>
            <a:ext cx="26468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圆角矩形 20"/>
          <p:cNvSpPr/>
          <p:nvPr/>
        </p:nvSpPr>
        <p:spPr>
          <a:xfrm>
            <a:off x="349813" y="338157"/>
            <a:ext cx="1794886" cy="4489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00682" y="235457"/>
            <a:ext cx="1401346" cy="587853"/>
          </a:xfrm>
          <a:prstGeom prst="rect">
            <a:avLst/>
          </a:prstGeom>
        </p:spPr>
        <p:txBody>
          <a:bodyPr wrap="none">
            <a:spAutoFit/>
          </a:bodyPr>
          <a:lstStyle/>
          <a:p>
            <a:pPr algn="just">
              <a:lnSpc>
                <a:spcPct val="120000"/>
              </a:lnSpc>
              <a:spcAft>
                <a:spcPts val="0"/>
              </a:spcAft>
            </a:pPr>
            <a:r>
              <a:rPr lang="en-US" altLang="zh-CN" sz="28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4 Tips  </a:t>
            </a:r>
          </a:p>
        </p:txBody>
      </p:sp>
    </p:spTree>
    <p:extLst>
      <p:ext uri="{BB962C8B-B14F-4D97-AF65-F5344CB8AC3E}">
        <p14:creationId xmlns:p14="http://schemas.microsoft.com/office/powerpoint/2010/main" val="16264332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过程 5"/>
          <p:cNvSpPr/>
          <p:nvPr/>
        </p:nvSpPr>
        <p:spPr>
          <a:xfrm>
            <a:off x="579549" y="2721766"/>
            <a:ext cx="4442393" cy="2648520"/>
          </a:xfrm>
          <a:prstGeom prst="flowChartProcess">
            <a:avLst/>
          </a:prstGeom>
          <a:solidFill>
            <a:schemeClr val="bg1">
              <a:lumMod val="95000"/>
              <a:alpha val="4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过程 6"/>
          <p:cNvSpPr/>
          <p:nvPr/>
        </p:nvSpPr>
        <p:spPr>
          <a:xfrm>
            <a:off x="6740863" y="2115393"/>
            <a:ext cx="4442393" cy="3265715"/>
          </a:xfrm>
          <a:prstGeom prst="flowChartProcess">
            <a:avLst/>
          </a:prstGeom>
          <a:solidFill>
            <a:schemeClr val="bg1">
              <a:lumMod val="95000"/>
              <a:alpha val="4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942403" y="2803435"/>
            <a:ext cx="4079539" cy="1338828"/>
          </a:xfrm>
          <a:prstGeom prst="rect">
            <a:avLst/>
          </a:prstGeom>
        </p:spPr>
        <p:txBody>
          <a:bodyPr wrap="square">
            <a:spAutoFit/>
          </a:bodyPr>
          <a:lstStyle/>
          <a:p>
            <a:pPr marL="342900" indent="-342900" algn="just">
              <a:lnSpc>
                <a:spcPct val="150000"/>
              </a:lnSpc>
              <a:spcAft>
                <a:spcPts val="0"/>
              </a:spcAft>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说</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正确的话，做正确的事</a:t>
            </a:r>
          </a:p>
          <a:p>
            <a:pPr marL="342900" indent="-342900" algn="just">
              <a:lnSpc>
                <a:spcPct val="150000"/>
              </a:lnSpc>
              <a:spcAft>
                <a:spcPts val="0"/>
              </a:spcAft>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在</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公司内外要有足够的曝光率</a:t>
            </a:r>
          </a:p>
          <a:p>
            <a:pPr marL="342900" indent="-342900" algn="just">
              <a:lnSpc>
                <a:spcPct val="150000"/>
              </a:lnSpc>
              <a:spcAft>
                <a:spcPts val="0"/>
              </a:spcAft>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收获</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他人对你的正面积极的</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评价</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3" name="矩形 2"/>
          <p:cNvSpPr/>
          <p:nvPr/>
        </p:nvSpPr>
        <p:spPr>
          <a:xfrm>
            <a:off x="6871489" y="2803435"/>
            <a:ext cx="4442393" cy="2550698"/>
          </a:xfrm>
          <a:prstGeom prst="rect">
            <a:avLst/>
          </a:prstGeom>
        </p:spPr>
        <p:txBody>
          <a:bodyPr wrap="square">
            <a:spAutoFit/>
          </a:bodyPr>
          <a:lstStyle/>
          <a:p>
            <a:pPr marL="342900" indent="-342900" algn="just">
              <a:lnSpc>
                <a:spcPct val="150000"/>
              </a:lnSpc>
              <a:spcAft>
                <a:spcPts val="0"/>
              </a:spcAft>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参加公司内外活动</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spcAft>
                <a:spcPts val="0"/>
              </a:spcAft>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工作取得良好业绩</a:t>
            </a:r>
          </a:p>
          <a:p>
            <a:pPr marL="342900" indent="-342900" algn="just">
              <a:lnSpc>
                <a:spcPct val="150000"/>
              </a:lnSpc>
              <a:spcAft>
                <a:spcPts val="0"/>
              </a:spcAft>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专业刊物发表文章</a:t>
            </a:r>
          </a:p>
          <a:p>
            <a:pPr marL="342900" indent="-342900" algn="just">
              <a:lnSpc>
                <a:spcPct val="150000"/>
              </a:lnSpc>
              <a:spcAft>
                <a:spcPts val="0"/>
              </a:spcAft>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出席业界最高会议</a:t>
            </a:r>
            <a:r>
              <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rPr>
              <a:t>,</a:t>
            </a: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最好做主题演讲</a:t>
            </a:r>
            <a:endPar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spcAft>
                <a:spcPts val="0"/>
              </a:spcAft>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使用社交媒体，对业界事务发表评论</a:t>
            </a:r>
          </a:p>
          <a:p>
            <a:pPr marL="342900" indent="-342900" algn="just">
              <a:lnSpc>
                <a:spcPct val="150000"/>
              </a:lnSpc>
              <a:spcAft>
                <a:spcPts val="0"/>
              </a:spcAft>
              <a:buFont typeface="+mj-ea"/>
              <a:buAutoNum type="circleNumDbPlain"/>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使用专业人士的社交网络</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4" name="标题 3"/>
          <p:cNvSpPr>
            <a:spLocks noGrp="1"/>
          </p:cNvSpPr>
          <p:nvPr>
            <p:ph type="title"/>
          </p:nvPr>
        </p:nvSpPr>
        <p:spPr/>
        <p:txBody>
          <a:bodyPr/>
          <a:lstStyle/>
          <a:p>
            <a:r>
              <a:rPr lang="zh-CN" altLang="zh-CN" kern="100" dirty="0">
                <a:latin typeface="造字工房悦黑体验版常规体" pitchFamily="50" charset="-122"/>
                <a:cs typeface="Times New Roman" panose="02020603050405020304" pitchFamily="18" charset="0"/>
              </a:rPr>
              <a:t>职场自营销</a:t>
            </a:r>
            <a:r>
              <a:rPr lang="en-US" altLang="zh-CN" kern="100" dirty="0">
                <a:latin typeface="造字工房悦黑体验版常规体" pitchFamily="50" charset="-122"/>
                <a:cs typeface="Times New Roman" panose="02020603050405020304" pitchFamily="18" charset="0"/>
              </a:rPr>
              <a:t>——</a:t>
            </a:r>
            <a:r>
              <a:rPr lang="zh-CN" altLang="zh-CN" kern="100" dirty="0">
                <a:latin typeface="造字工房悦黑体验版常规体" pitchFamily="50" charset="-122"/>
                <a:cs typeface="Times New Roman" panose="02020603050405020304" pitchFamily="18" charset="0"/>
              </a:rPr>
              <a:t>管理你的职场</a:t>
            </a:r>
            <a:r>
              <a:rPr lang="zh-CN" altLang="zh-CN" kern="100" dirty="0" smtClean="0">
                <a:latin typeface="造字工房悦黑体验版常规体" pitchFamily="50" charset="-122"/>
                <a:cs typeface="Times New Roman" panose="02020603050405020304" pitchFamily="18" charset="0"/>
              </a:rPr>
              <a:t>曝光率</a:t>
            </a:r>
            <a:endParaRPr lang="zh-CN" altLang="en-US" dirty="0"/>
          </a:p>
        </p:txBody>
      </p:sp>
      <p:sp>
        <p:nvSpPr>
          <p:cNvPr id="5" name="文本占位符 4"/>
          <p:cNvSpPr>
            <a:spLocks noGrp="1"/>
          </p:cNvSpPr>
          <p:nvPr>
            <p:ph type="body" sz="quarter" idx="13"/>
          </p:nvPr>
        </p:nvSpPr>
        <p:spPr/>
        <p:txBody>
          <a:bodyPr/>
          <a:lstStyle/>
          <a:p>
            <a:r>
              <a:rPr lang="en-US" altLang="zh-CN" dirty="0" smtClean="0"/>
              <a:t>5</a:t>
            </a:r>
            <a:endParaRPr lang="zh-CN" altLang="en-US" dirty="0"/>
          </a:p>
        </p:txBody>
      </p:sp>
      <p:sp>
        <p:nvSpPr>
          <p:cNvPr id="10" name="流程图: 过程 9"/>
          <p:cNvSpPr/>
          <p:nvPr/>
        </p:nvSpPr>
        <p:spPr>
          <a:xfrm>
            <a:off x="579549" y="2104571"/>
            <a:ext cx="4442393" cy="617195"/>
          </a:xfrm>
          <a:prstGeom prst="flowChartProces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过程 10"/>
          <p:cNvSpPr/>
          <p:nvPr/>
        </p:nvSpPr>
        <p:spPr>
          <a:xfrm>
            <a:off x="6740863" y="2104571"/>
            <a:ext cx="4442393" cy="617195"/>
          </a:xfrm>
          <a:prstGeom prst="flowChartProces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272122" y="2233128"/>
            <a:ext cx="3057247" cy="523220"/>
          </a:xfrm>
          <a:prstGeom prst="rect">
            <a:avLst/>
          </a:prstGeom>
        </p:spPr>
        <p:txBody>
          <a:bodyPr wrap="none">
            <a:spAutoFit/>
          </a:bodyPr>
          <a:lstStyle/>
          <a:p>
            <a:pPr algn="just">
              <a:spcAft>
                <a:spcPts val="0"/>
              </a:spcAft>
            </a:pPr>
            <a:r>
              <a:rPr lang="zh-CN" altLang="zh-CN" sz="28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建立你的职场名誉</a:t>
            </a:r>
          </a:p>
        </p:txBody>
      </p:sp>
      <p:sp>
        <p:nvSpPr>
          <p:cNvPr id="8" name="矩形 7"/>
          <p:cNvSpPr/>
          <p:nvPr/>
        </p:nvSpPr>
        <p:spPr>
          <a:xfrm>
            <a:off x="7612972" y="2206222"/>
            <a:ext cx="2698175" cy="523220"/>
          </a:xfrm>
          <a:prstGeom prst="rect">
            <a:avLst/>
          </a:prstGeom>
        </p:spPr>
        <p:txBody>
          <a:bodyPr wrap="none">
            <a:spAutoFit/>
          </a:bodyPr>
          <a:lstStyle/>
          <a:p>
            <a:pPr algn="just">
              <a:spcAft>
                <a:spcPts val="0"/>
              </a:spcAft>
            </a:pPr>
            <a:r>
              <a:rPr lang="zh-CN" altLang="zh-CN" sz="28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主动营销你自己</a:t>
            </a:r>
          </a:p>
        </p:txBody>
      </p:sp>
      <p:sp>
        <p:nvSpPr>
          <p:cNvPr id="13" name="加号 12"/>
          <p:cNvSpPr/>
          <p:nvPr/>
        </p:nvSpPr>
        <p:spPr>
          <a:xfrm>
            <a:off x="5404780" y="3455536"/>
            <a:ext cx="934264" cy="934264"/>
          </a:xfrm>
          <a:prstGeom prst="mathPlus">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Tree>
    <p:extLst>
      <p:ext uri="{BB962C8B-B14F-4D97-AF65-F5344CB8AC3E}">
        <p14:creationId xmlns:p14="http://schemas.microsoft.com/office/powerpoint/2010/main" val="7996297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2" name="等腰三角形 15"/>
          <p:cNvSpPr/>
          <p:nvPr/>
        </p:nvSpPr>
        <p:spPr>
          <a:xfrm rot="16514643">
            <a:off x="4050588" y="-4064903"/>
            <a:ext cx="6095170" cy="9055020"/>
          </a:xfrm>
          <a:custGeom>
            <a:avLst/>
            <a:gdLst>
              <a:gd name="connsiteX0" fmla="*/ 0 w 6520427"/>
              <a:gd name="connsiteY0" fmla="*/ 5621058 h 5621058"/>
              <a:gd name="connsiteX1" fmla="*/ 3260214 w 6520427"/>
              <a:gd name="connsiteY1" fmla="*/ 0 h 5621058"/>
              <a:gd name="connsiteX2" fmla="*/ 6520427 w 6520427"/>
              <a:gd name="connsiteY2" fmla="*/ 5621058 h 5621058"/>
              <a:gd name="connsiteX3" fmla="*/ 0 w 6520427"/>
              <a:gd name="connsiteY3" fmla="*/ 5621058 h 5621058"/>
              <a:gd name="connsiteX0" fmla="*/ 0 w 6095170"/>
              <a:gd name="connsiteY0" fmla="*/ 5621058 h 9055020"/>
              <a:gd name="connsiteX1" fmla="*/ 3260214 w 6095170"/>
              <a:gd name="connsiteY1" fmla="*/ 0 h 9055020"/>
              <a:gd name="connsiteX2" fmla="*/ 6095170 w 6095170"/>
              <a:gd name="connsiteY2" fmla="*/ 9055020 h 9055020"/>
              <a:gd name="connsiteX3" fmla="*/ 0 w 6095170"/>
              <a:gd name="connsiteY3" fmla="*/ 5621058 h 9055020"/>
            </a:gdLst>
            <a:ahLst/>
            <a:cxnLst>
              <a:cxn ang="0">
                <a:pos x="connsiteX0" y="connsiteY0"/>
              </a:cxn>
              <a:cxn ang="0">
                <a:pos x="connsiteX1" y="connsiteY1"/>
              </a:cxn>
              <a:cxn ang="0">
                <a:pos x="connsiteX2" y="connsiteY2"/>
              </a:cxn>
              <a:cxn ang="0">
                <a:pos x="connsiteX3" y="connsiteY3"/>
              </a:cxn>
            </a:cxnLst>
            <a:rect l="l" t="t" r="r" b="b"/>
            <a:pathLst>
              <a:path w="6095170" h="9055020">
                <a:moveTo>
                  <a:pt x="0" y="5621058"/>
                </a:moveTo>
                <a:lnTo>
                  <a:pt x="3260214" y="0"/>
                </a:lnTo>
                <a:lnTo>
                  <a:pt x="6095170" y="9055020"/>
                </a:lnTo>
                <a:lnTo>
                  <a:pt x="0" y="5621058"/>
                </a:ln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15"/>
          <p:cNvSpPr/>
          <p:nvPr/>
        </p:nvSpPr>
        <p:spPr>
          <a:xfrm rot="6285306">
            <a:off x="4050588" y="652318"/>
            <a:ext cx="6095170" cy="10809675"/>
          </a:xfrm>
          <a:custGeom>
            <a:avLst/>
            <a:gdLst>
              <a:gd name="connsiteX0" fmla="*/ 0 w 6520427"/>
              <a:gd name="connsiteY0" fmla="*/ 5621058 h 5621058"/>
              <a:gd name="connsiteX1" fmla="*/ 3260214 w 6520427"/>
              <a:gd name="connsiteY1" fmla="*/ 0 h 5621058"/>
              <a:gd name="connsiteX2" fmla="*/ 6520427 w 6520427"/>
              <a:gd name="connsiteY2" fmla="*/ 5621058 h 5621058"/>
              <a:gd name="connsiteX3" fmla="*/ 0 w 6520427"/>
              <a:gd name="connsiteY3" fmla="*/ 5621058 h 5621058"/>
              <a:gd name="connsiteX0" fmla="*/ 0 w 6095170"/>
              <a:gd name="connsiteY0" fmla="*/ 5621058 h 9055020"/>
              <a:gd name="connsiteX1" fmla="*/ 3260214 w 6095170"/>
              <a:gd name="connsiteY1" fmla="*/ 0 h 9055020"/>
              <a:gd name="connsiteX2" fmla="*/ 6095170 w 6095170"/>
              <a:gd name="connsiteY2" fmla="*/ 9055020 h 9055020"/>
              <a:gd name="connsiteX3" fmla="*/ 0 w 6095170"/>
              <a:gd name="connsiteY3" fmla="*/ 5621058 h 9055020"/>
              <a:gd name="connsiteX0" fmla="*/ 0 w 6095170"/>
              <a:gd name="connsiteY0" fmla="*/ 7383299 h 10817261"/>
              <a:gd name="connsiteX1" fmla="*/ 377580 w 6095170"/>
              <a:gd name="connsiteY1" fmla="*/ 0 h 10817261"/>
              <a:gd name="connsiteX2" fmla="*/ 6095170 w 6095170"/>
              <a:gd name="connsiteY2" fmla="*/ 10817261 h 10817261"/>
              <a:gd name="connsiteX3" fmla="*/ 0 w 6095170"/>
              <a:gd name="connsiteY3" fmla="*/ 7383299 h 10817261"/>
              <a:gd name="connsiteX0" fmla="*/ 780515 w 6875685"/>
              <a:gd name="connsiteY0" fmla="*/ 3400802 h 6834764"/>
              <a:gd name="connsiteX1" fmla="*/ 0 w 6875685"/>
              <a:gd name="connsiteY1" fmla="*/ 0 h 6834764"/>
              <a:gd name="connsiteX2" fmla="*/ 6875685 w 6875685"/>
              <a:gd name="connsiteY2" fmla="*/ 6834764 h 6834764"/>
              <a:gd name="connsiteX3" fmla="*/ 780515 w 6875685"/>
              <a:gd name="connsiteY3" fmla="*/ 3400802 h 6834764"/>
              <a:gd name="connsiteX0" fmla="*/ 0 w 6095170"/>
              <a:gd name="connsiteY0" fmla="*/ 7375713 h 10809675"/>
              <a:gd name="connsiteX1" fmla="*/ 365734 w 6095170"/>
              <a:gd name="connsiteY1" fmla="*/ 0 h 10809675"/>
              <a:gd name="connsiteX2" fmla="*/ 6095170 w 6095170"/>
              <a:gd name="connsiteY2" fmla="*/ 10809675 h 10809675"/>
              <a:gd name="connsiteX3" fmla="*/ 0 w 6095170"/>
              <a:gd name="connsiteY3" fmla="*/ 7375713 h 10809675"/>
            </a:gdLst>
            <a:ahLst/>
            <a:cxnLst>
              <a:cxn ang="0">
                <a:pos x="connsiteX0" y="connsiteY0"/>
              </a:cxn>
              <a:cxn ang="0">
                <a:pos x="connsiteX1" y="connsiteY1"/>
              </a:cxn>
              <a:cxn ang="0">
                <a:pos x="connsiteX2" y="connsiteY2"/>
              </a:cxn>
              <a:cxn ang="0">
                <a:pos x="connsiteX3" y="connsiteY3"/>
              </a:cxn>
            </a:cxnLst>
            <a:rect l="l" t="t" r="r" b="b"/>
            <a:pathLst>
              <a:path w="6095170" h="10809675">
                <a:moveTo>
                  <a:pt x="0" y="7375713"/>
                </a:moveTo>
                <a:lnTo>
                  <a:pt x="365734" y="0"/>
                </a:lnTo>
                <a:lnTo>
                  <a:pt x="6095170" y="10809675"/>
                </a:lnTo>
                <a:lnTo>
                  <a:pt x="0" y="7375713"/>
                </a:ln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5"/>
          <p:cNvSpPr/>
          <p:nvPr/>
        </p:nvSpPr>
        <p:spPr>
          <a:xfrm rot="7358184">
            <a:off x="3131946" y="803572"/>
            <a:ext cx="6095170" cy="10809675"/>
          </a:xfrm>
          <a:custGeom>
            <a:avLst/>
            <a:gdLst>
              <a:gd name="connsiteX0" fmla="*/ 0 w 6520427"/>
              <a:gd name="connsiteY0" fmla="*/ 5621058 h 5621058"/>
              <a:gd name="connsiteX1" fmla="*/ 3260214 w 6520427"/>
              <a:gd name="connsiteY1" fmla="*/ 0 h 5621058"/>
              <a:gd name="connsiteX2" fmla="*/ 6520427 w 6520427"/>
              <a:gd name="connsiteY2" fmla="*/ 5621058 h 5621058"/>
              <a:gd name="connsiteX3" fmla="*/ 0 w 6520427"/>
              <a:gd name="connsiteY3" fmla="*/ 5621058 h 5621058"/>
              <a:gd name="connsiteX0" fmla="*/ 0 w 6095170"/>
              <a:gd name="connsiteY0" fmla="*/ 5621058 h 9055020"/>
              <a:gd name="connsiteX1" fmla="*/ 3260214 w 6095170"/>
              <a:gd name="connsiteY1" fmla="*/ 0 h 9055020"/>
              <a:gd name="connsiteX2" fmla="*/ 6095170 w 6095170"/>
              <a:gd name="connsiteY2" fmla="*/ 9055020 h 9055020"/>
              <a:gd name="connsiteX3" fmla="*/ 0 w 6095170"/>
              <a:gd name="connsiteY3" fmla="*/ 5621058 h 9055020"/>
              <a:gd name="connsiteX0" fmla="*/ 0 w 6095170"/>
              <a:gd name="connsiteY0" fmla="*/ 7383299 h 10817261"/>
              <a:gd name="connsiteX1" fmla="*/ 377580 w 6095170"/>
              <a:gd name="connsiteY1" fmla="*/ 0 h 10817261"/>
              <a:gd name="connsiteX2" fmla="*/ 6095170 w 6095170"/>
              <a:gd name="connsiteY2" fmla="*/ 10817261 h 10817261"/>
              <a:gd name="connsiteX3" fmla="*/ 0 w 6095170"/>
              <a:gd name="connsiteY3" fmla="*/ 7383299 h 10817261"/>
              <a:gd name="connsiteX0" fmla="*/ 780515 w 6875685"/>
              <a:gd name="connsiteY0" fmla="*/ 3400802 h 6834764"/>
              <a:gd name="connsiteX1" fmla="*/ 0 w 6875685"/>
              <a:gd name="connsiteY1" fmla="*/ 0 h 6834764"/>
              <a:gd name="connsiteX2" fmla="*/ 6875685 w 6875685"/>
              <a:gd name="connsiteY2" fmla="*/ 6834764 h 6834764"/>
              <a:gd name="connsiteX3" fmla="*/ 780515 w 6875685"/>
              <a:gd name="connsiteY3" fmla="*/ 3400802 h 6834764"/>
              <a:gd name="connsiteX0" fmla="*/ 0 w 6095170"/>
              <a:gd name="connsiteY0" fmla="*/ 7375713 h 10809675"/>
              <a:gd name="connsiteX1" fmla="*/ 365734 w 6095170"/>
              <a:gd name="connsiteY1" fmla="*/ 0 h 10809675"/>
              <a:gd name="connsiteX2" fmla="*/ 6095170 w 6095170"/>
              <a:gd name="connsiteY2" fmla="*/ 10809675 h 10809675"/>
              <a:gd name="connsiteX3" fmla="*/ 0 w 6095170"/>
              <a:gd name="connsiteY3" fmla="*/ 7375713 h 10809675"/>
            </a:gdLst>
            <a:ahLst/>
            <a:cxnLst>
              <a:cxn ang="0">
                <a:pos x="connsiteX0" y="connsiteY0"/>
              </a:cxn>
              <a:cxn ang="0">
                <a:pos x="connsiteX1" y="connsiteY1"/>
              </a:cxn>
              <a:cxn ang="0">
                <a:pos x="connsiteX2" y="connsiteY2"/>
              </a:cxn>
              <a:cxn ang="0">
                <a:pos x="connsiteX3" y="connsiteY3"/>
              </a:cxn>
            </a:cxnLst>
            <a:rect l="l" t="t" r="r" b="b"/>
            <a:pathLst>
              <a:path w="6095170" h="10809675">
                <a:moveTo>
                  <a:pt x="0" y="7375713"/>
                </a:moveTo>
                <a:lnTo>
                  <a:pt x="365734" y="0"/>
                </a:lnTo>
                <a:lnTo>
                  <a:pt x="6095170" y="10809675"/>
                </a:lnTo>
                <a:lnTo>
                  <a:pt x="0" y="7375713"/>
                </a:lnTo>
                <a:close/>
              </a:path>
            </a:pathLst>
          </a:custGeom>
          <a:solidFill>
            <a:schemeClr val="bg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8513087">
            <a:off x="4328266" y="-4822931"/>
            <a:ext cx="6095170" cy="9055020"/>
          </a:xfrm>
          <a:custGeom>
            <a:avLst/>
            <a:gdLst>
              <a:gd name="connsiteX0" fmla="*/ 0 w 6520427"/>
              <a:gd name="connsiteY0" fmla="*/ 5621058 h 5621058"/>
              <a:gd name="connsiteX1" fmla="*/ 3260214 w 6520427"/>
              <a:gd name="connsiteY1" fmla="*/ 0 h 5621058"/>
              <a:gd name="connsiteX2" fmla="*/ 6520427 w 6520427"/>
              <a:gd name="connsiteY2" fmla="*/ 5621058 h 5621058"/>
              <a:gd name="connsiteX3" fmla="*/ 0 w 6520427"/>
              <a:gd name="connsiteY3" fmla="*/ 5621058 h 5621058"/>
              <a:gd name="connsiteX0" fmla="*/ 0 w 6095170"/>
              <a:gd name="connsiteY0" fmla="*/ 5621058 h 9055020"/>
              <a:gd name="connsiteX1" fmla="*/ 3260214 w 6095170"/>
              <a:gd name="connsiteY1" fmla="*/ 0 h 9055020"/>
              <a:gd name="connsiteX2" fmla="*/ 6095170 w 6095170"/>
              <a:gd name="connsiteY2" fmla="*/ 9055020 h 9055020"/>
              <a:gd name="connsiteX3" fmla="*/ 0 w 6095170"/>
              <a:gd name="connsiteY3" fmla="*/ 5621058 h 9055020"/>
            </a:gdLst>
            <a:ahLst/>
            <a:cxnLst>
              <a:cxn ang="0">
                <a:pos x="connsiteX0" y="connsiteY0"/>
              </a:cxn>
              <a:cxn ang="0">
                <a:pos x="connsiteX1" y="connsiteY1"/>
              </a:cxn>
              <a:cxn ang="0">
                <a:pos x="connsiteX2" y="connsiteY2"/>
              </a:cxn>
              <a:cxn ang="0">
                <a:pos x="connsiteX3" y="connsiteY3"/>
              </a:cxn>
            </a:cxnLst>
            <a:rect l="l" t="t" r="r" b="b"/>
            <a:pathLst>
              <a:path w="6095170" h="9055020">
                <a:moveTo>
                  <a:pt x="0" y="5621058"/>
                </a:moveTo>
                <a:lnTo>
                  <a:pt x="3260214" y="0"/>
                </a:lnTo>
                <a:lnTo>
                  <a:pt x="6095170" y="9055020"/>
                </a:lnTo>
                <a:lnTo>
                  <a:pt x="0" y="5621058"/>
                </a:ln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884987">
            <a:off x="464241" y="6278073"/>
            <a:ext cx="1800665" cy="504162"/>
          </a:xfrm>
          <a:custGeom>
            <a:avLst/>
            <a:gdLst>
              <a:gd name="connsiteX0" fmla="*/ 0 w 2644726"/>
              <a:gd name="connsiteY0" fmla="*/ 208741 h 208741"/>
              <a:gd name="connsiteX1" fmla="*/ 1322363 w 2644726"/>
              <a:gd name="connsiteY1" fmla="*/ 0 h 208741"/>
              <a:gd name="connsiteX2" fmla="*/ 2644726 w 2644726"/>
              <a:gd name="connsiteY2" fmla="*/ 208741 h 208741"/>
              <a:gd name="connsiteX3" fmla="*/ 0 w 2644726"/>
              <a:gd name="connsiteY3" fmla="*/ 208741 h 208741"/>
              <a:gd name="connsiteX0" fmla="*/ 478302 w 1800665"/>
              <a:gd name="connsiteY0" fmla="*/ 208741 h 504162"/>
              <a:gd name="connsiteX1" fmla="*/ 1800665 w 1800665"/>
              <a:gd name="connsiteY1" fmla="*/ 0 h 504162"/>
              <a:gd name="connsiteX2" fmla="*/ 0 w 1800665"/>
              <a:gd name="connsiteY2" fmla="*/ 504162 h 504162"/>
              <a:gd name="connsiteX3" fmla="*/ 478302 w 1800665"/>
              <a:gd name="connsiteY3" fmla="*/ 208741 h 504162"/>
              <a:gd name="connsiteX0" fmla="*/ 295422 w 1800665"/>
              <a:gd name="connsiteY0" fmla="*/ 208741 h 504162"/>
              <a:gd name="connsiteX1" fmla="*/ 1800665 w 1800665"/>
              <a:gd name="connsiteY1" fmla="*/ 0 h 504162"/>
              <a:gd name="connsiteX2" fmla="*/ 0 w 1800665"/>
              <a:gd name="connsiteY2" fmla="*/ 504162 h 504162"/>
              <a:gd name="connsiteX3" fmla="*/ 295422 w 1800665"/>
              <a:gd name="connsiteY3" fmla="*/ 208741 h 504162"/>
            </a:gdLst>
            <a:ahLst/>
            <a:cxnLst>
              <a:cxn ang="0">
                <a:pos x="connsiteX0" y="connsiteY0"/>
              </a:cxn>
              <a:cxn ang="0">
                <a:pos x="connsiteX1" y="connsiteY1"/>
              </a:cxn>
              <a:cxn ang="0">
                <a:pos x="connsiteX2" y="connsiteY2"/>
              </a:cxn>
              <a:cxn ang="0">
                <a:pos x="connsiteX3" y="connsiteY3"/>
              </a:cxn>
            </a:cxnLst>
            <a:rect l="l" t="t" r="r" b="b"/>
            <a:pathLst>
              <a:path w="1800665" h="504162">
                <a:moveTo>
                  <a:pt x="295422" y="208741"/>
                </a:moveTo>
                <a:lnTo>
                  <a:pt x="1800665" y="0"/>
                </a:lnTo>
                <a:lnTo>
                  <a:pt x="0" y="504162"/>
                </a:lnTo>
                <a:lnTo>
                  <a:pt x="295422" y="208741"/>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0"/>
          <p:cNvSpPr/>
          <p:nvPr/>
        </p:nvSpPr>
        <p:spPr>
          <a:xfrm rot="20715013" flipH="1">
            <a:off x="1473373" y="6025643"/>
            <a:ext cx="1505243" cy="334381"/>
          </a:xfrm>
          <a:custGeom>
            <a:avLst/>
            <a:gdLst>
              <a:gd name="connsiteX0" fmla="*/ 0 w 2644726"/>
              <a:gd name="connsiteY0" fmla="*/ 208741 h 208741"/>
              <a:gd name="connsiteX1" fmla="*/ 1322363 w 2644726"/>
              <a:gd name="connsiteY1" fmla="*/ 0 h 208741"/>
              <a:gd name="connsiteX2" fmla="*/ 2644726 w 2644726"/>
              <a:gd name="connsiteY2" fmla="*/ 208741 h 208741"/>
              <a:gd name="connsiteX3" fmla="*/ 0 w 2644726"/>
              <a:gd name="connsiteY3" fmla="*/ 208741 h 208741"/>
              <a:gd name="connsiteX0" fmla="*/ 478302 w 1800665"/>
              <a:gd name="connsiteY0" fmla="*/ 208741 h 504162"/>
              <a:gd name="connsiteX1" fmla="*/ 1800665 w 1800665"/>
              <a:gd name="connsiteY1" fmla="*/ 0 h 504162"/>
              <a:gd name="connsiteX2" fmla="*/ 0 w 1800665"/>
              <a:gd name="connsiteY2" fmla="*/ 504162 h 504162"/>
              <a:gd name="connsiteX3" fmla="*/ 478302 w 1800665"/>
              <a:gd name="connsiteY3" fmla="*/ 208741 h 504162"/>
              <a:gd name="connsiteX0" fmla="*/ 295422 w 1800665"/>
              <a:gd name="connsiteY0" fmla="*/ 208741 h 504162"/>
              <a:gd name="connsiteX1" fmla="*/ 1800665 w 1800665"/>
              <a:gd name="connsiteY1" fmla="*/ 0 h 504162"/>
              <a:gd name="connsiteX2" fmla="*/ 0 w 1800665"/>
              <a:gd name="connsiteY2" fmla="*/ 504162 h 504162"/>
              <a:gd name="connsiteX3" fmla="*/ 295422 w 1800665"/>
              <a:gd name="connsiteY3" fmla="*/ 208741 h 504162"/>
              <a:gd name="connsiteX0" fmla="*/ 0 w 1505243"/>
              <a:gd name="connsiteY0" fmla="*/ 208741 h 334381"/>
              <a:gd name="connsiteX1" fmla="*/ 1505243 w 1505243"/>
              <a:gd name="connsiteY1" fmla="*/ 0 h 334381"/>
              <a:gd name="connsiteX2" fmla="*/ 459967 w 1505243"/>
              <a:gd name="connsiteY2" fmla="*/ 334381 h 334381"/>
              <a:gd name="connsiteX3" fmla="*/ 0 w 1505243"/>
              <a:gd name="connsiteY3" fmla="*/ 208741 h 334381"/>
            </a:gdLst>
            <a:ahLst/>
            <a:cxnLst>
              <a:cxn ang="0">
                <a:pos x="connsiteX0" y="connsiteY0"/>
              </a:cxn>
              <a:cxn ang="0">
                <a:pos x="connsiteX1" y="connsiteY1"/>
              </a:cxn>
              <a:cxn ang="0">
                <a:pos x="connsiteX2" y="connsiteY2"/>
              </a:cxn>
              <a:cxn ang="0">
                <a:pos x="connsiteX3" y="connsiteY3"/>
              </a:cxn>
            </a:cxnLst>
            <a:rect l="l" t="t" r="r" b="b"/>
            <a:pathLst>
              <a:path w="1505243" h="334381">
                <a:moveTo>
                  <a:pt x="0" y="208741"/>
                </a:moveTo>
                <a:lnTo>
                  <a:pt x="1505243" y="0"/>
                </a:lnTo>
                <a:lnTo>
                  <a:pt x="459967" y="334381"/>
                </a:lnTo>
                <a:lnTo>
                  <a:pt x="0" y="208741"/>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2989898" y="946342"/>
            <a:ext cx="7840170" cy="5493805"/>
            <a:chOff x="3441891" y="980051"/>
            <a:chExt cx="7840170" cy="5493805"/>
          </a:xfrm>
        </p:grpSpPr>
        <p:grpSp>
          <p:nvGrpSpPr>
            <p:cNvPr id="10" name="组合 9"/>
            <p:cNvGrpSpPr/>
            <p:nvPr/>
          </p:nvGrpSpPr>
          <p:grpSpPr>
            <a:xfrm>
              <a:off x="3441891" y="980051"/>
              <a:ext cx="7840170" cy="2391493"/>
              <a:chOff x="3599878" y="1570894"/>
              <a:chExt cx="7840170" cy="2391493"/>
            </a:xfrm>
          </p:grpSpPr>
          <p:grpSp>
            <p:nvGrpSpPr>
              <p:cNvPr id="6" name="组合 5"/>
              <p:cNvGrpSpPr/>
              <p:nvPr/>
            </p:nvGrpSpPr>
            <p:grpSpPr>
              <a:xfrm>
                <a:off x="3599878" y="1682847"/>
                <a:ext cx="7840170" cy="2279540"/>
                <a:chOff x="2213113" y="1992276"/>
                <a:chExt cx="6175513" cy="1795536"/>
              </a:xfrm>
            </p:grpSpPr>
            <p:sp>
              <p:nvSpPr>
                <p:cNvPr id="4" name="平行四边形 3"/>
                <p:cNvSpPr/>
                <p:nvPr/>
              </p:nvSpPr>
              <p:spPr>
                <a:xfrm>
                  <a:off x="2341021" y="2883240"/>
                  <a:ext cx="5796829" cy="596348"/>
                </a:xfrm>
                <a:custGeom>
                  <a:avLst/>
                  <a:gdLst>
                    <a:gd name="connsiteX0" fmla="*/ 0 w 5817706"/>
                    <a:gd name="connsiteY0" fmla="*/ 689114 h 689114"/>
                    <a:gd name="connsiteX1" fmla="*/ 172279 w 5817706"/>
                    <a:gd name="connsiteY1" fmla="*/ 0 h 689114"/>
                    <a:gd name="connsiteX2" fmla="*/ 5817706 w 5817706"/>
                    <a:gd name="connsiteY2" fmla="*/ 0 h 689114"/>
                    <a:gd name="connsiteX3" fmla="*/ 5645428 w 5817706"/>
                    <a:gd name="connsiteY3" fmla="*/ 689114 h 689114"/>
                    <a:gd name="connsiteX4" fmla="*/ 0 w 5817706"/>
                    <a:gd name="connsiteY4" fmla="*/ 689114 h 689114"/>
                    <a:gd name="connsiteX0" fmla="*/ 0 w 5817706"/>
                    <a:gd name="connsiteY0" fmla="*/ 689114 h 689114"/>
                    <a:gd name="connsiteX1" fmla="*/ 172279 w 5817706"/>
                    <a:gd name="connsiteY1" fmla="*/ 0 h 689114"/>
                    <a:gd name="connsiteX2" fmla="*/ 5817706 w 5817706"/>
                    <a:gd name="connsiteY2" fmla="*/ 0 h 689114"/>
                    <a:gd name="connsiteX3" fmla="*/ 5592419 w 5817706"/>
                    <a:gd name="connsiteY3" fmla="*/ 596349 h 689114"/>
                    <a:gd name="connsiteX4" fmla="*/ 0 w 5817706"/>
                    <a:gd name="connsiteY4" fmla="*/ 689114 h 689114"/>
                    <a:gd name="connsiteX0" fmla="*/ 0 w 5849021"/>
                    <a:gd name="connsiteY0" fmla="*/ 584730 h 596349"/>
                    <a:gd name="connsiteX1" fmla="*/ 203594 w 5849021"/>
                    <a:gd name="connsiteY1" fmla="*/ 0 h 596349"/>
                    <a:gd name="connsiteX2" fmla="*/ 5849021 w 5849021"/>
                    <a:gd name="connsiteY2" fmla="*/ 0 h 596349"/>
                    <a:gd name="connsiteX3" fmla="*/ 5623734 w 5849021"/>
                    <a:gd name="connsiteY3" fmla="*/ 596349 h 596349"/>
                    <a:gd name="connsiteX4" fmla="*/ 0 w 5849021"/>
                    <a:gd name="connsiteY4" fmla="*/ 584730 h 596349"/>
                    <a:gd name="connsiteX0" fmla="*/ 0 w 5796829"/>
                    <a:gd name="connsiteY0" fmla="*/ 553414 h 596349"/>
                    <a:gd name="connsiteX1" fmla="*/ 151402 w 5796829"/>
                    <a:gd name="connsiteY1" fmla="*/ 0 h 596349"/>
                    <a:gd name="connsiteX2" fmla="*/ 5796829 w 5796829"/>
                    <a:gd name="connsiteY2" fmla="*/ 0 h 596349"/>
                    <a:gd name="connsiteX3" fmla="*/ 5571542 w 5796829"/>
                    <a:gd name="connsiteY3" fmla="*/ 596349 h 596349"/>
                    <a:gd name="connsiteX4" fmla="*/ 0 w 5796829"/>
                    <a:gd name="connsiteY4" fmla="*/ 553414 h 596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6829" h="596349">
                      <a:moveTo>
                        <a:pt x="0" y="553414"/>
                      </a:moveTo>
                      <a:lnTo>
                        <a:pt x="151402" y="0"/>
                      </a:lnTo>
                      <a:lnTo>
                        <a:pt x="5796829" y="0"/>
                      </a:lnTo>
                      <a:lnTo>
                        <a:pt x="5571542" y="596349"/>
                      </a:lnTo>
                      <a:lnTo>
                        <a:pt x="0" y="553414"/>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rot="21126789">
                  <a:off x="2213113" y="1992276"/>
                  <a:ext cx="6175513" cy="1033669"/>
                </a:xfrm>
                <a:prstGeom prst="parallelogram">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sz="6000" dirty="0">
                    <a:solidFill>
                      <a:schemeClr val="tx1"/>
                    </a:solidFill>
                    <a:latin typeface="汉仪菱心体简" panose="02010609000101010101" pitchFamily="49" charset="-122"/>
                    <a:ea typeface="汉仪菱心体简" panose="02010609000101010101" pitchFamily="49" charset="-122"/>
                  </a:endParaRPr>
                </a:p>
              </p:txBody>
            </p:sp>
            <p:sp>
              <p:nvSpPr>
                <p:cNvPr id="5" name="平行四边形 4"/>
                <p:cNvSpPr/>
                <p:nvPr/>
              </p:nvSpPr>
              <p:spPr>
                <a:xfrm rot="21126789">
                  <a:off x="3904835" y="3159847"/>
                  <a:ext cx="4295663" cy="627965"/>
                </a:xfrm>
                <a:prstGeom prst="parallelogram">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rot="21120000">
                <a:off x="4758946" y="1570894"/>
                <a:ext cx="6186977" cy="1446550"/>
              </a:xfrm>
              <a:prstGeom prst="rect">
                <a:avLst/>
              </a:prstGeom>
              <a:noFill/>
            </p:spPr>
            <p:txBody>
              <a:bodyPr wrap="square" rtlCol="0">
                <a:spAutoFit/>
              </a:bodyPr>
              <a:lstStyle/>
              <a:p>
                <a:pPr algn="dist"/>
                <a:r>
                  <a:rPr lang="zh-CN" altLang="en-US" sz="8800" dirty="0" smtClean="0">
                    <a:latin typeface="方正超粗黑简体" panose="03000509000000000000" pitchFamily="65" charset="-122"/>
                    <a:ea typeface="方正超粗黑简体" panose="03000509000000000000" pitchFamily="65" charset="-122"/>
                  </a:rPr>
                  <a:t>职场解释系</a:t>
                </a:r>
                <a:endParaRPr lang="zh-CN" altLang="en-US" sz="8800" dirty="0">
                  <a:latin typeface="方正超粗黑简体" panose="03000509000000000000" pitchFamily="65" charset="-122"/>
                  <a:ea typeface="方正超粗黑简体" panose="03000509000000000000" pitchFamily="65" charset="-122"/>
                </a:endParaRPr>
              </a:p>
            </p:txBody>
          </p:sp>
          <p:sp>
            <p:nvSpPr>
              <p:cNvPr id="7" name="文本框 6"/>
              <p:cNvSpPr txBox="1"/>
              <p:nvPr/>
            </p:nvSpPr>
            <p:spPr>
              <a:xfrm rot="21120000">
                <a:off x="5872357" y="3316408"/>
                <a:ext cx="5272324" cy="523220"/>
              </a:xfrm>
              <a:prstGeom prst="rect">
                <a:avLst/>
              </a:prstGeom>
              <a:noFill/>
            </p:spPr>
            <p:txBody>
              <a:bodyPr wrap="square" rtlCol="0">
                <a:spAutoFit/>
              </a:bodyPr>
              <a:lstStyle/>
              <a:p>
                <a:r>
                  <a:rPr lang="zh-CN" altLang="en-US" sz="2800" dirty="0" smtClean="0">
                    <a:latin typeface="汉仪菱心体简" panose="02010609000101010101" pitchFamily="49" charset="-122"/>
                    <a:ea typeface="汉仪菱心体简" panose="02010609000101010101" pitchFamily="49" charset="-122"/>
                  </a:rPr>
                  <a:t>解释系主任给你上的职场第一课</a:t>
                </a:r>
                <a:endParaRPr lang="zh-CN" altLang="en-US" sz="2800" dirty="0">
                  <a:latin typeface="汉仪菱心体简" panose="02010609000101010101" pitchFamily="49" charset="-122"/>
                  <a:ea typeface="汉仪菱心体简" panose="02010609000101010101" pitchFamily="49" charset="-122"/>
                </a:endParaRPr>
              </a:p>
            </p:txBody>
          </p:sp>
        </p:grpSp>
        <p:sp>
          <p:nvSpPr>
            <p:cNvPr id="13" name="等腰三角形 12"/>
            <p:cNvSpPr/>
            <p:nvPr/>
          </p:nvSpPr>
          <p:spPr>
            <a:xfrm rot="10331956">
              <a:off x="7392751" y="3866788"/>
              <a:ext cx="3126112" cy="260706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1078212">
              <a:off x="5704370" y="3373615"/>
              <a:ext cx="4637441" cy="639599"/>
            </a:xfrm>
            <a:custGeom>
              <a:avLst/>
              <a:gdLst>
                <a:gd name="connsiteX0" fmla="*/ 0 w 3966845"/>
                <a:gd name="connsiteY0" fmla="*/ 0 h 667840"/>
                <a:gd name="connsiteX1" fmla="*/ 3966845 w 3966845"/>
                <a:gd name="connsiteY1" fmla="*/ 0 h 667840"/>
                <a:gd name="connsiteX2" fmla="*/ 3966845 w 3966845"/>
                <a:gd name="connsiteY2" fmla="*/ 667840 h 667840"/>
                <a:gd name="connsiteX3" fmla="*/ 0 w 3966845"/>
                <a:gd name="connsiteY3" fmla="*/ 667840 h 667840"/>
                <a:gd name="connsiteX4" fmla="*/ 0 w 3966845"/>
                <a:gd name="connsiteY4" fmla="*/ 0 h 667840"/>
                <a:gd name="connsiteX0" fmla="*/ 0 w 4942229"/>
                <a:gd name="connsiteY0" fmla="*/ 50046 h 667840"/>
                <a:gd name="connsiteX1" fmla="*/ 4942229 w 4942229"/>
                <a:gd name="connsiteY1" fmla="*/ 0 h 667840"/>
                <a:gd name="connsiteX2" fmla="*/ 4942229 w 4942229"/>
                <a:gd name="connsiteY2" fmla="*/ 667840 h 667840"/>
                <a:gd name="connsiteX3" fmla="*/ 975384 w 4942229"/>
                <a:gd name="connsiteY3" fmla="*/ 667840 h 667840"/>
                <a:gd name="connsiteX4" fmla="*/ 0 w 4942229"/>
                <a:gd name="connsiteY4" fmla="*/ 50046 h 667840"/>
                <a:gd name="connsiteX0" fmla="*/ 0 w 4942229"/>
                <a:gd name="connsiteY0" fmla="*/ 22735 h 640529"/>
                <a:gd name="connsiteX1" fmla="*/ 4283411 w 4942229"/>
                <a:gd name="connsiteY1" fmla="*/ 0 h 640529"/>
                <a:gd name="connsiteX2" fmla="*/ 4942229 w 4942229"/>
                <a:gd name="connsiteY2" fmla="*/ 640529 h 640529"/>
                <a:gd name="connsiteX3" fmla="*/ 975384 w 4942229"/>
                <a:gd name="connsiteY3" fmla="*/ 640529 h 640529"/>
                <a:gd name="connsiteX4" fmla="*/ 0 w 4942229"/>
                <a:gd name="connsiteY4" fmla="*/ 22735 h 640529"/>
                <a:gd name="connsiteX0" fmla="*/ 0 w 4942229"/>
                <a:gd name="connsiteY0" fmla="*/ 22735 h 651826"/>
                <a:gd name="connsiteX1" fmla="*/ 4283411 w 4942229"/>
                <a:gd name="connsiteY1" fmla="*/ 0 h 651826"/>
                <a:gd name="connsiteX2" fmla="*/ 4942229 w 4942229"/>
                <a:gd name="connsiteY2" fmla="*/ 640529 h 651826"/>
                <a:gd name="connsiteX3" fmla="*/ 1514445 w 4942229"/>
                <a:gd name="connsiteY3" fmla="*/ 651826 h 651826"/>
                <a:gd name="connsiteX4" fmla="*/ 0 w 4942229"/>
                <a:gd name="connsiteY4" fmla="*/ 22735 h 651826"/>
                <a:gd name="connsiteX0" fmla="*/ 0 w 4942229"/>
                <a:gd name="connsiteY0" fmla="*/ 0 h 629091"/>
                <a:gd name="connsiteX1" fmla="*/ 4388278 w 4942229"/>
                <a:gd name="connsiteY1" fmla="*/ 36000 h 629091"/>
                <a:gd name="connsiteX2" fmla="*/ 4942229 w 4942229"/>
                <a:gd name="connsiteY2" fmla="*/ 617794 h 629091"/>
                <a:gd name="connsiteX3" fmla="*/ 1514445 w 4942229"/>
                <a:gd name="connsiteY3" fmla="*/ 629091 h 629091"/>
                <a:gd name="connsiteX4" fmla="*/ 0 w 4942229"/>
                <a:gd name="connsiteY4" fmla="*/ 0 h 629091"/>
                <a:gd name="connsiteX0" fmla="*/ 0 w 4637441"/>
                <a:gd name="connsiteY0" fmla="*/ 0 h 656562"/>
                <a:gd name="connsiteX1" fmla="*/ 4388278 w 4637441"/>
                <a:gd name="connsiteY1" fmla="*/ 36000 h 656562"/>
                <a:gd name="connsiteX2" fmla="*/ 4637441 w 4637441"/>
                <a:gd name="connsiteY2" fmla="*/ 656562 h 656562"/>
                <a:gd name="connsiteX3" fmla="*/ 1514445 w 4637441"/>
                <a:gd name="connsiteY3" fmla="*/ 629091 h 656562"/>
                <a:gd name="connsiteX4" fmla="*/ 0 w 4637441"/>
                <a:gd name="connsiteY4" fmla="*/ 0 h 656562"/>
                <a:gd name="connsiteX0" fmla="*/ 0 w 4637441"/>
                <a:gd name="connsiteY0" fmla="*/ 0 h 656562"/>
                <a:gd name="connsiteX1" fmla="*/ 2921932 w 4637441"/>
                <a:gd name="connsiteY1" fmla="*/ 39411 h 656562"/>
                <a:gd name="connsiteX2" fmla="*/ 4637441 w 4637441"/>
                <a:gd name="connsiteY2" fmla="*/ 656562 h 656562"/>
                <a:gd name="connsiteX3" fmla="*/ 1514445 w 4637441"/>
                <a:gd name="connsiteY3" fmla="*/ 629091 h 656562"/>
                <a:gd name="connsiteX4" fmla="*/ 0 w 4637441"/>
                <a:gd name="connsiteY4" fmla="*/ 0 h 656562"/>
                <a:gd name="connsiteX0" fmla="*/ 0 w 4637441"/>
                <a:gd name="connsiteY0" fmla="*/ 0 h 656562"/>
                <a:gd name="connsiteX1" fmla="*/ 2921932 w 4637441"/>
                <a:gd name="connsiteY1" fmla="*/ 39411 h 656562"/>
                <a:gd name="connsiteX2" fmla="*/ 4637441 w 4637441"/>
                <a:gd name="connsiteY2" fmla="*/ 656562 h 656562"/>
                <a:gd name="connsiteX3" fmla="*/ 1472727 w 4637441"/>
                <a:gd name="connsiteY3" fmla="*/ 622541 h 656562"/>
                <a:gd name="connsiteX4" fmla="*/ 0 w 4637441"/>
                <a:gd name="connsiteY4" fmla="*/ 0 h 65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37441" h="656562">
                  <a:moveTo>
                    <a:pt x="0" y="0"/>
                  </a:moveTo>
                  <a:lnTo>
                    <a:pt x="2921932" y="39411"/>
                  </a:lnTo>
                  <a:lnTo>
                    <a:pt x="4637441" y="656562"/>
                  </a:lnTo>
                  <a:lnTo>
                    <a:pt x="1472727" y="622541"/>
                  </a:lnTo>
                  <a:lnTo>
                    <a:pt x="0" y="0"/>
                  </a:lnTo>
                  <a:close/>
                </a:path>
              </a:pathLst>
            </a:custGeom>
            <a:solidFill>
              <a:srgbClr val="7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rot="21118362">
              <a:off x="7638320" y="3774540"/>
              <a:ext cx="2622562" cy="1446550"/>
            </a:xfrm>
            <a:prstGeom prst="rect">
              <a:avLst/>
            </a:prstGeom>
            <a:noFill/>
          </p:spPr>
          <p:txBody>
            <a:bodyPr wrap="square" rtlCol="0">
              <a:spAutoFit/>
            </a:bodyPr>
            <a:lstStyle/>
            <a:p>
              <a:r>
                <a:rPr lang="en-US" altLang="zh-CN" sz="8800" dirty="0" smtClean="0">
                  <a:solidFill>
                    <a:sysClr val="windowText" lastClr="000000"/>
                  </a:solidFill>
                  <a:latin typeface="方正超粗黑简体" panose="03000509000000000000" pitchFamily="65" charset="-122"/>
                  <a:ea typeface="方正超粗黑简体" panose="03000509000000000000" pitchFamily="65" charset="-122"/>
                </a:rPr>
                <a:t>7</a:t>
              </a:r>
              <a:r>
                <a:rPr lang="zh-CN" altLang="en-US" sz="3600" dirty="0" smtClean="0">
                  <a:solidFill>
                    <a:sysClr val="windowText" lastClr="000000"/>
                  </a:solidFill>
                  <a:latin typeface="汉仪菱心体简" panose="02010609000101010101" pitchFamily="49" charset="-122"/>
                  <a:ea typeface="汉仪菱心体简" panose="02010609000101010101" pitchFamily="49" charset="-122"/>
                </a:rPr>
                <a:t>大</a:t>
              </a:r>
              <a:r>
                <a:rPr lang="zh-CN" altLang="en-US" sz="3600" dirty="0">
                  <a:solidFill>
                    <a:sysClr val="windowText" lastClr="000000"/>
                  </a:solidFill>
                  <a:latin typeface="汉仪菱心体简" panose="02010609000101010101" pitchFamily="49" charset="-122"/>
                  <a:ea typeface="汉仪菱心体简" panose="02010609000101010101" pitchFamily="49" charset="-122"/>
                </a:rPr>
                <a:t>干货</a:t>
              </a:r>
            </a:p>
          </p:txBody>
        </p:sp>
      </p:grpSp>
      <p:pic>
        <p:nvPicPr>
          <p:cNvPr id="17" name="图片 16"/>
          <p:cNvPicPr>
            <a:picLocks noChangeAspect="1"/>
          </p:cNvPicPr>
          <p:nvPr/>
        </p:nvPicPr>
        <p:blipFill rotWithShape="1">
          <a:blip r:embed="rId2"/>
          <a:srcRect b="-825"/>
          <a:stretch/>
        </p:blipFill>
        <p:spPr>
          <a:xfrm>
            <a:off x="1120211" y="1805357"/>
            <a:ext cx="1631199" cy="4548409"/>
          </a:xfrm>
          <a:prstGeom prst="rect">
            <a:avLst/>
          </a:prstGeom>
        </p:spPr>
      </p:pic>
      <p:sp>
        <p:nvSpPr>
          <p:cNvPr id="20" name="文本框 19"/>
          <p:cNvSpPr txBox="1"/>
          <p:nvPr/>
        </p:nvSpPr>
        <p:spPr>
          <a:xfrm rot="21033458">
            <a:off x="6608856" y="3450993"/>
            <a:ext cx="1924482" cy="461665"/>
          </a:xfrm>
          <a:prstGeom prst="rect">
            <a:avLst/>
          </a:prstGeom>
          <a:noFill/>
        </p:spPr>
        <p:txBody>
          <a:bodyPr wrap="square" rtlCol="0">
            <a:spAutoFit/>
          </a:bodyPr>
          <a:lstStyle/>
          <a:p>
            <a:r>
              <a:rPr lang="zh-CN" altLang="en-US" sz="2400" dirty="0" smtClean="0">
                <a:latin typeface="造字工房悦圆演示版常规体" pitchFamily="50" charset="-122"/>
                <a:ea typeface="造字工房悦圆演示版常规体" pitchFamily="50" charset="-122"/>
              </a:rPr>
              <a:t>黑天鹅图书</a:t>
            </a:r>
            <a:endParaRPr lang="zh-CN" altLang="en-US" sz="2400" dirty="0">
              <a:latin typeface="造字工房悦圆演示版常规体" pitchFamily="50" charset="-122"/>
              <a:ea typeface="造字工房悦圆演示版常规体" pitchFamily="50" charset="-122"/>
            </a:endParaRPr>
          </a:p>
        </p:txBody>
      </p:sp>
      <p:sp>
        <p:nvSpPr>
          <p:cNvPr id="23" name="文本框 22"/>
          <p:cNvSpPr txBox="1"/>
          <p:nvPr/>
        </p:nvSpPr>
        <p:spPr>
          <a:xfrm rot="372206">
            <a:off x="4129721" y="5629470"/>
            <a:ext cx="5272324" cy="523220"/>
          </a:xfrm>
          <a:prstGeom prst="rect">
            <a:avLst/>
          </a:prstGeom>
          <a:noFill/>
        </p:spPr>
        <p:txBody>
          <a:bodyPr wrap="square" rtlCol="0">
            <a:spAutoFit/>
          </a:bodyPr>
          <a:lstStyle/>
          <a:p>
            <a:r>
              <a:rPr lang="zh-CN" altLang="en-US" sz="2800" dirty="0" smtClean="0">
                <a:latin typeface="造字工房悦圆演示版常规体" pitchFamily="50" charset="-122"/>
                <a:ea typeface="造字工房悦圆演示版常规体" pitchFamily="50" charset="-122"/>
              </a:rPr>
              <a:t>更多精彩，赶紧买书！</a:t>
            </a:r>
            <a:endParaRPr lang="zh-CN" altLang="en-US" sz="2800" dirty="0">
              <a:latin typeface="造字工房悦圆演示版常规体" pitchFamily="50" charset="-122"/>
              <a:ea typeface="造字工房悦圆演示版常规体" pitchFamily="50" charset="-122"/>
            </a:endParaRPr>
          </a:p>
        </p:txBody>
      </p:sp>
    </p:spTree>
    <p:extLst>
      <p:ext uri="{BB962C8B-B14F-4D97-AF65-F5344CB8AC3E}">
        <p14:creationId xmlns:p14="http://schemas.microsoft.com/office/powerpoint/2010/main" val="30447228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89316" y="1035684"/>
            <a:ext cx="4603725" cy="2591727"/>
          </a:xfrm>
          <a:prstGeom prst="rect">
            <a:avLst/>
          </a:prstGeom>
          <a:ln w="38100">
            <a:solidFill>
              <a:schemeClr val="bg1">
                <a:lumMod val="85000"/>
              </a:schemeClr>
            </a:solidFill>
          </a:ln>
          <a:effectLst>
            <a:outerShdw blurRad="50800" dist="38100" dir="5400000" algn="t" rotWithShape="0">
              <a:prstClr val="black">
                <a:alpha val="40000"/>
              </a:prstClr>
            </a:outerShdw>
          </a:effectLst>
        </p:spPr>
      </p:pic>
      <p:pic>
        <p:nvPicPr>
          <p:cNvPr id="4" name="图片 3"/>
          <p:cNvPicPr>
            <a:picLocks noChangeAspect="1"/>
          </p:cNvPicPr>
          <p:nvPr/>
        </p:nvPicPr>
        <p:blipFill>
          <a:blip r:embed="rId3"/>
          <a:stretch>
            <a:fillRect/>
          </a:stretch>
        </p:blipFill>
        <p:spPr>
          <a:xfrm>
            <a:off x="689315" y="4004404"/>
            <a:ext cx="4584487" cy="2593344"/>
          </a:xfrm>
          <a:prstGeom prst="rect">
            <a:avLst/>
          </a:prstGeom>
          <a:ln w="38100">
            <a:solidFill>
              <a:schemeClr val="bg1">
                <a:lumMod val="85000"/>
              </a:schemeClr>
            </a:solidFill>
          </a:ln>
          <a:effectLst>
            <a:outerShdw blurRad="50800" dist="38100" dir="5400000" algn="t" rotWithShape="0">
              <a:prstClr val="black">
                <a:alpha val="40000"/>
              </a:prstClr>
            </a:outerShdw>
          </a:effectLst>
        </p:spPr>
      </p:pic>
      <p:pic>
        <p:nvPicPr>
          <p:cNvPr id="5" name="图片 4"/>
          <p:cNvPicPr>
            <a:picLocks noChangeAspect="1"/>
          </p:cNvPicPr>
          <p:nvPr/>
        </p:nvPicPr>
        <p:blipFill>
          <a:blip r:embed="rId4"/>
          <a:stretch>
            <a:fillRect/>
          </a:stretch>
        </p:blipFill>
        <p:spPr>
          <a:xfrm>
            <a:off x="6565926" y="4004404"/>
            <a:ext cx="4587408" cy="2593344"/>
          </a:xfrm>
          <a:prstGeom prst="rect">
            <a:avLst/>
          </a:prstGeom>
          <a:ln w="38100">
            <a:solidFill>
              <a:schemeClr val="bg1">
                <a:lumMod val="85000"/>
              </a:schemeClr>
            </a:solidFill>
          </a:ln>
          <a:effectLst>
            <a:outerShdw blurRad="50800" dist="38100" dir="5400000" algn="t" rotWithShape="0">
              <a:prstClr val="black">
                <a:alpha val="40000"/>
              </a:prstClr>
            </a:outerShdw>
          </a:effectLst>
        </p:spPr>
      </p:pic>
      <p:sp>
        <p:nvSpPr>
          <p:cNvPr id="6" name="文本框 5"/>
          <p:cNvSpPr txBox="1"/>
          <p:nvPr/>
        </p:nvSpPr>
        <p:spPr>
          <a:xfrm>
            <a:off x="2235988" y="262412"/>
            <a:ext cx="3172493" cy="584775"/>
          </a:xfrm>
          <a:prstGeom prst="rect">
            <a:avLst/>
          </a:prstGeom>
          <a:noFill/>
        </p:spPr>
        <p:txBody>
          <a:bodyPr wrap="square" rtlCol="0">
            <a:spAutoFit/>
          </a:bodyPr>
          <a:lstStyle/>
          <a:p>
            <a:r>
              <a:rPr lang="zh-CN" altLang="en-US" sz="3200" dirty="0" smtClean="0">
                <a:solidFill>
                  <a:prstClr val="black"/>
                </a:solidFill>
                <a:latin typeface="造字工房悦黑体验版常规体" pitchFamily="50" charset="-122"/>
                <a:ea typeface="造字工房悦黑体验版常规体" pitchFamily="50" charset="-122"/>
              </a:rPr>
              <a:t>修改前</a:t>
            </a:r>
            <a:endParaRPr lang="zh-CN" altLang="en-US" sz="3200" dirty="0">
              <a:solidFill>
                <a:prstClr val="black"/>
              </a:solidFill>
              <a:latin typeface="造字工房悦黑体验版常规体" pitchFamily="50" charset="-122"/>
              <a:ea typeface="造字工房悦黑体验版常规体" pitchFamily="50" charset="-122"/>
            </a:endParaRPr>
          </a:p>
        </p:txBody>
      </p:sp>
      <p:sp>
        <p:nvSpPr>
          <p:cNvPr id="7" name="文本框 6"/>
          <p:cNvSpPr txBox="1"/>
          <p:nvPr/>
        </p:nvSpPr>
        <p:spPr>
          <a:xfrm>
            <a:off x="7980841" y="272341"/>
            <a:ext cx="3172493" cy="584775"/>
          </a:xfrm>
          <a:prstGeom prst="rect">
            <a:avLst/>
          </a:prstGeom>
          <a:noFill/>
        </p:spPr>
        <p:txBody>
          <a:bodyPr wrap="square" rtlCol="0">
            <a:spAutoFit/>
          </a:bodyPr>
          <a:lstStyle/>
          <a:p>
            <a:r>
              <a:rPr lang="zh-CN" altLang="en-US" sz="3200" dirty="0" smtClean="0">
                <a:solidFill>
                  <a:prstClr val="black"/>
                </a:solidFill>
                <a:latin typeface="造字工房悦黑体验版常规体" pitchFamily="50" charset="-122"/>
                <a:ea typeface="造字工房悦黑体验版常规体" pitchFamily="50" charset="-122"/>
              </a:rPr>
              <a:t>修改后</a:t>
            </a:r>
            <a:endParaRPr lang="zh-CN" altLang="en-US" sz="3200" dirty="0">
              <a:solidFill>
                <a:prstClr val="black"/>
              </a:solidFill>
              <a:latin typeface="造字工房悦黑体验版常规体" pitchFamily="50" charset="-122"/>
              <a:ea typeface="造字工房悦黑体验版常规体" pitchFamily="50" charset="-122"/>
            </a:endParaRPr>
          </a:p>
        </p:txBody>
      </p:sp>
      <p:pic>
        <p:nvPicPr>
          <p:cNvPr id="8" name="图片 7"/>
          <p:cNvPicPr>
            <a:picLocks noChangeAspect="1"/>
          </p:cNvPicPr>
          <p:nvPr/>
        </p:nvPicPr>
        <p:blipFill>
          <a:blip r:embed="rId5"/>
          <a:stretch>
            <a:fillRect/>
          </a:stretch>
        </p:blipFill>
        <p:spPr>
          <a:xfrm>
            <a:off x="6565926" y="1035684"/>
            <a:ext cx="4587408" cy="2584660"/>
          </a:xfrm>
          <a:prstGeom prst="rect">
            <a:avLst/>
          </a:prstGeom>
          <a:ln w="38100">
            <a:solidFill>
              <a:schemeClr val="bg1">
                <a:lumMod val="85000"/>
              </a:schemeClr>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1181317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576000" y="696686"/>
            <a:ext cx="3172493" cy="584775"/>
          </a:xfrm>
          <a:prstGeom prst="rect">
            <a:avLst/>
          </a:prstGeom>
          <a:noFill/>
        </p:spPr>
        <p:txBody>
          <a:bodyPr wrap="square" rtlCol="0">
            <a:spAutoFit/>
          </a:bodyPr>
          <a:lstStyle/>
          <a:p>
            <a:r>
              <a:rPr lang="zh-CN" altLang="en-US" sz="3200" dirty="0" smtClean="0">
                <a:solidFill>
                  <a:prstClr val="black"/>
                </a:solidFill>
                <a:latin typeface="造字工房悦黑体验版常规体" pitchFamily="50" charset="-122"/>
                <a:ea typeface="造字工房悦黑体验版常规体" pitchFamily="50" charset="-122"/>
              </a:rPr>
              <a:t>个人感悟</a:t>
            </a:r>
            <a:endParaRPr lang="zh-CN" altLang="en-US" sz="3200" dirty="0">
              <a:solidFill>
                <a:prstClr val="black"/>
              </a:solidFill>
              <a:latin typeface="造字工房悦黑体验版常规体" pitchFamily="50" charset="-122"/>
              <a:ea typeface="造字工房悦黑体验版常规体" pitchFamily="50" charset="-122"/>
            </a:endParaRPr>
          </a:p>
        </p:txBody>
      </p:sp>
      <p:grpSp>
        <p:nvGrpSpPr>
          <p:cNvPr id="27" name="组合 26"/>
          <p:cNvGrpSpPr/>
          <p:nvPr/>
        </p:nvGrpSpPr>
        <p:grpSpPr>
          <a:xfrm>
            <a:off x="6128884" y="3307624"/>
            <a:ext cx="1475788" cy="3559484"/>
            <a:chOff x="2162246" y="3294745"/>
            <a:chExt cx="1475788" cy="3559484"/>
          </a:xfrm>
        </p:grpSpPr>
        <p:sp>
          <p:nvSpPr>
            <p:cNvPr id="8" name="椭圆 7"/>
            <p:cNvSpPr/>
            <p:nvPr/>
          </p:nvSpPr>
          <p:spPr>
            <a:xfrm>
              <a:off x="2162246" y="3294745"/>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a:solidFill>
                    <a:srgbClr val="FFFF00"/>
                  </a:solidFill>
                  <a:latin typeface="造字工房悦黑体验版常规体" pitchFamily="50" charset="-122"/>
                  <a:ea typeface="造字工房悦黑体验版常规体" pitchFamily="50" charset="-122"/>
                </a:rPr>
                <a:t>多看</a:t>
              </a:r>
              <a:endParaRPr lang="zh-CN" altLang="en-US" sz="2400" dirty="0">
                <a:solidFill>
                  <a:srgbClr val="FFFF00"/>
                </a:solidFill>
                <a:latin typeface="造字工房悦黑体验版常规体" pitchFamily="50" charset="-122"/>
                <a:ea typeface="造字工房悦黑体验版常规体" pitchFamily="50" charset="-122"/>
              </a:endParaRPr>
            </a:p>
          </p:txBody>
        </p:sp>
        <p:cxnSp>
          <p:nvCxnSpPr>
            <p:cNvPr id="12" name="直接连接符 11"/>
            <p:cNvCxnSpPr>
              <a:stCxn id="8" idx="4"/>
            </p:cNvCxnSpPr>
            <p:nvPr/>
          </p:nvCxnSpPr>
          <p:spPr>
            <a:xfrm>
              <a:off x="2738246" y="4446745"/>
              <a:ext cx="0" cy="24074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57719" y="4630061"/>
              <a:ext cx="877163" cy="369332"/>
            </a:xfrm>
            <a:prstGeom prst="rect">
              <a:avLst/>
            </a:prstGeom>
            <a:noFill/>
          </p:spPr>
          <p:txBody>
            <a:bodyPr wrap="none" rtlCol="0">
              <a:spAutoFit/>
            </a:bodyPr>
            <a:lstStyle/>
            <a:p>
              <a:r>
                <a:rPr lang="zh-CN" altLang="en-US" dirty="0" smtClean="0">
                  <a:solidFill>
                    <a:prstClr val="black"/>
                  </a:solidFill>
                  <a:latin typeface="造字工房悦黑体验版常规体" pitchFamily="50" charset="-122"/>
                  <a:ea typeface="造字工房悦黑体验版常规体" pitchFamily="50" charset="-122"/>
                </a:rPr>
                <a:t>看书籍</a:t>
              </a:r>
              <a:endParaRPr lang="zh-CN" altLang="en-US" dirty="0">
                <a:solidFill>
                  <a:prstClr val="black"/>
                </a:solidFill>
                <a:latin typeface="造字工房悦黑体验版常规体" pitchFamily="50" charset="-122"/>
                <a:ea typeface="造字工房悦黑体验版常规体" pitchFamily="50" charset="-122"/>
              </a:endParaRPr>
            </a:p>
          </p:txBody>
        </p:sp>
        <p:sp>
          <p:nvSpPr>
            <p:cNvPr id="15" name="文本框 14"/>
            <p:cNvSpPr txBox="1"/>
            <p:nvPr/>
          </p:nvSpPr>
          <p:spPr>
            <a:xfrm>
              <a:off x="2757719" y="5248340"/>
              <a:ext cx="877163" cy="369332"/>
            </a:xfrm>
            <a:prstGeom prst="rect">
              <a:avLst/>
            </a:prstGeom>
            <a:noFill/>
          </p:spPr>
          <p:txBody>
            <a:bodyPr wrap="none" rtlCol="0">
              <a:spAutoFit/>
            </a:bodyPr>
            <a:lstStyle/>
            <a:p>
              <a:r>
                <a:rPr lang="zh-CN" altLang="en-US" dirty="0" smtClean="0">
                  <a:solidFill>
                    <a:prstClr val="black"/>
                  </a:solidFill>
                  <a:latin typeface="造字工房悦黑体验版常规体" pitchFamily="50" charset="-122"/>
                  <a:ea typeface="造字工房悦黑体验版常规体" pitchFamily="50" charset="-122"/>
                </a:rPr>
                <a:t>看报纸</a:t>
              </a:r>
              <a:endParaRPr lang="zh-CN" altLang="en-US" dirty="0">
                <a:solidFill>
                  <a:prstClr val="black"/>
                </a:solidFill>
                <a:latin typeface="造字工房悦黑体验版常规体" pitchFamily="50" charset="-122"/>
                <a:ea typeface="造字工房悦黑体验版常规体" pitchFamily="50" charset="-122"/>
              </a:endParaRPr>
            </a:p>
          </p:txBody>
        </p:sp>
        <p:sp>
          <p:nvSpPr>
            <p:cNvPr id="16" name="文本框 15"/>
            <p:cNvSpPr txBox="1"/>
            <p:nvPr/>
          </p:nvSpPr>
          <p:spPr>
            <a:xfrm>
              <a:off x="2760871" y="5866619"/>
              <a:ext cx="877163" cy="369332"/>
            </a:xfrm>
            <a:prstGeom prst="rect">
              <a:avLst/>
            </a:prstGeom>
            <a:noFill/>
          </p:spPr>
          <p:txBody>
            <a:bodyPr wrap="none" rtlCol="0">
              <a:spAutoFit/>
            </a:bodyPr>
            <a:lstStyle/>
            <a:p>
              <a:r>
                <a:rPr lang="zh-CN" altLang="en-US" dirty="0" smtClean="0">
                  <a:solidFill>
                    <a:prstClr val="black"/>
                  </a:solidFill>
                  <a:latin typeface="造字工房悦黑体验版常规体" pitchFamily="50" charset="-122"/>
                  <a:ea typeface="造字工房悦黑体验版常规体" pitchFamily="50" charset="-122"/>
                </a:rPr>
                <a:t>看杂志</a:t>
              </a:r>
              <a:endParaRPr lang="zh-CN" altLang="en-US" dirty="0">
                <a:solidFill>
                  <a:prstClr val="black"/>
                </a:solidFill>
                <a:latin typeface="造字工房悦黑体验版常规体" pitchFamily="50" charset="-122"/>
                <a:ea typeface="造字工房悦黑体验版常规体" pitchFamily="50" charset="-122"/>
              </a:endParaRPr>
            </a:p>
          </p:txBody>
        </p:sp>
        <p:sp>
          <p:nvSpPr>
            <p:cNvPr id="17" name="文本框 16"/>
            <p:cNvSpPr txBox="1"/>
            <p:nvPr/>
          </p:nvSpPr>
          <p:spPr>
            <a:xfrm>
              <a:off x="2757719" y="6484897"/>
              <a:ext cx="877163" cy="369332"/>
            </a:xfrm>
            <a:prstGeom prst="rect">
              <a:avLst/>
            </a:prstGeom>
            <a:noFill/>
          </p:spPr>
          <p:txBody>
            <a:bodyPr wrap="none" rtlCol="0">
              <a:spAutoFit/>
            </a:bodyPr>
            <a:lstStyle/>
            <a:p>
              <a:r>
                <a:rPr lang="zh-CN" altLang="en-US" dirty="0" smtClean="0">
                  <a:solidFill>
                    <a:prstClr val="black"/>
                  </a:solidFill>
                  <a:latin typeface="造字工房悦黑体验版常规体" pitchFamily="50" charset="-122"/>
                  <a:ea typeface="造字工房悦黑体验版常规体" pitchFamily="50" charset="-122"/>
                </a:rPr>
                <a:t>看海报</a:t>
              </a:r>
              <a:endParaRPr lang="zh-CN" altLang="en-US" dirty="0">
                <a:solidFill>
                  <a:prstClr val="black"/>
                </a:solidFill>
                <a:latin typeface="造字工房悦黑体验版常规体" pitchFamily="50" charset="-122"/>
                <a:ea typeface="造字工房悦黑体验版常规体" pitchFamily="50" charset="-122"/>
              </a:endParaRPr>
            </a:p>
          </p:txBody>
        </p:sp>
      </p:grpSp>
      <p:grpSp>
        <p:nvGrpSpPr>
          <p:cNvPr id="28" name="组合 27"/>
          <p:cNvGrpSpPr/>
          <p:nvPr/>
        </p:nvGrpSpPr>
        <p:grpSpPr>
          <a:xfrm>
            <a:off x="8933817" y="3307624"/>
            <a:ext cx="3090444" cy="3559484"/>
            <a:chOff x="6822836" y="3294745"/>
            <a:chExt cx="3090444" cy="3559484"/>
          </a:xfrm>
        </p:grpSpPr>
        <p:sp>
          <p:nvSpPr>
            <p:cNvPr id="9" name="椭圆 8"/>
            <p:cNvSpPr/>
            <p:nvPr/>
          </p:nvSpPr>
          <p:spPr>
            <a:xfrm>
              <a:off x="6822836" y="3294745"/>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FFFF00"/>
                  </a:solidFill>
                  <a:latin typeface="造字工房悦黑体验版常规体" pitchFamily="50" charset="-122"/>
                  <a:ea typeface="造字工房悦黑体验版常规体" pitchFamily="50" charset="-122"/>
                </a:rPr>
                <a:t>多做</a:t>
              </a:r>
            </a:p>
          </p:txBody>
        </p:sp>
        <p:cxnSp>
          <p:nvCxnSpPr>
            <p:cNvPr id="13" name="直接连接符 12"/>
            <p:cNvCxnSpPr/>
            <p:nvPr/>
          </p:nvCxnSpPr>
          <p:spPr>
            <a:xfrm>
              <a:off x="7397332" y="4446745"/>
              <a:ext cx="0" cy="24074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7416803" y="4630061"/>
              <a:ext cx="2492990" cy="369332"/>
            </a:xfrm>
            <a:prstGeom prst="rect">
              <a:avLst/>
            </a:prstGeom>
            <a:noFill/>
          </p:spPr>
          <p:txBody>
            <a:bodyPr wrap="none" rtlCol="0">
              <a:spAutoFit/>
            </a:bodyPr>
            <a:lstStyle/>
            <a:p>
              <a:r>
                <a:rPr lang="zh-CN" altLang="en-US" dirty="0" smtClean="0">
                  <a:solidFill>
                    <a:prstClr val="black"/>
                  </a:solidFill>
                  <a:latin typeface="造字工房悦黑体验版常规体" pitchFamily="50" charset="-122"/>
                  <a:ea typeface="造字工房悦黑体验版常规体" pitchFamily="50" charset="-122"/>
                </a:rPr>
                <a:t>别人的好作品模仿制作</a:t>
              </a:r>
              <a:endParaRPr lang="zh-CN" altLang="en-US" dirty="0">
                <a:solidFill>
                  <a:prstClr val="black"/>
                </a:solidFill>
                <a:latin typeface="造字工房悦黑体验版常规体" pitchFamily="50" charset="-122"/>
                <a:ea typeface="造字工房悦黑体验版常规体" pitchFamily="50" charset="-122"/>
              </a:endParaRPr>
            </a:p>
          </p:txBody>
        </p:sp>
        <p:sp>
          <p:nvSpPr>
            <p:cNvPr id="19" name="文本框 18"/>
            <p:cNvSpPr txBox="1"/>
            <p:nvPr/>
          </p:nvSpPr>
          <p:spPr>
            <a:xfrm>
              <a:off x="7416802" y="5248340"/>
              <a:ext cx="2492990" cy="369332"/>
            </a:xfrm>
            <a:prstGeom prst="rect">
              <a:avLst/>
            </a:prstGeom>
            <a:noFill/>
          </p:spPr>
          <p:txBody>
            <a:bodyPr wrap="none" rtlCol="0">
              <a:spAutoFit/>
            </a:bodyPr>
            <a:lstStyle/>
            <a:p>
              <a:r>
                <a:rPr lang="zh-CN" altLang="en-US" dirty="0" smtClean="0">
                  <a:solidFill>
                    <a:prstClr val="black"/>
                  </a:solidFill>
                  <a:latin typeface="造字工房悦黑体验版常规体" pitchFamily="50" charset="-122"/>
                  <a:ea typeface="造字工房悦黑体验版常规体" pitchFamily="50" charset="-122"/>
                </a:rPr>
                <a:t>报纸好的排版模仿制作</a:t>
              </a:r>
              <a:endParaRPr lang="zh-CN" altLang="en-US" dirty="0">
                <a:solidFill>
                  <a:prstClr val="black"/>
                </a:solidFill>
                <a:latin typeface="造字工房悦黑体验版常规体" pitchFamily="50" charset="-122"/>
                <a:ea typeface="造字工房悦黑体验版常规体" pitchFamily="50" charset="-122"/>
              </a:endParaRPr>
            </a:p>
          </p:txBody>
        </p:sp>
        <p:sp>
          <p:nvSpPr>
            <p:cNvPr id="20" name="文本框 19"/>
            <p:cNvSpPr txBox="1"/>
            <p:nvPr/>
          </p:nvSpPr>
          <p:spPr>
            <a:xfrm>
              <a:off x="7420290" y="5866619"/>
              <a:ext cx="2492990" cy="369332"/>
            </a:xfrm>
            <a:prstGeom prst="rect">
              <a:avLst/>
            </a:prstGeom>
            <a:noFill/>
          </p:spPr>
          <p:txBody>
            <a:bodyPr wrap="none" rtlCol="0">
              <a:spAutoFit/>
            </a:bodyPr>
            <a:lstStyle/>
            <a:p>
              <a:r>
                <a:rPr lang="zh-CN" altLang="en-US" dirty="0">
                  <a:solidFill>
                    <a:prstClr val="black"/>
                  </a:solidFill>
                  <a:latin typeface="造字工房悦黑体验版常规体" pitchFamily="50" charset="-122"/>
                  <a:ea typeface="造字工房悦黑体验版常规体" pitchFamily="50" charset="-122"/>
                </a:rPr>
                <a:t>杂志</a:t>
              </a:r>
              <a:r>
                <a:rPr lang="zh-CN" altLang="en-US" dirty="0" smtClean="0">
                  <a:solidFill>
                    <a:prstClr val="black"/>
                  </a:solidFill>
                  <a:latin typeface="造字工房悦黑体验版常规体" pitchFamily="50" charset="-122"/>
                  <a:ea typeface="造字工房悦黑体验版常规体" pitchFamily="50" charset="-122"/>
                </a:rPr>
                <a:t>好的排版模仿制作</a:t>
              </a:r>
              <a:endParaRPr lang="zh-CN" altLang="en-US" dirty="0">
                <a:solidFill>
                  <a:prstClr val="black"/>
                </a:solidFill>
                <a:latin typeface="造字工房悦黑体验版常规体" pitchFamily="50" charset="-122"/>
                <a:ea typeface="造字工房悦黑体验版常规体" pitchFamily="50" charset="-122"/>
              </a:endParaRPr>
            </a:p>
          </p:txBody>
        </p:sp>
        <p:sp>
          <p:nvSpPr>
            <p:cNvPr id="21" name="文本框 20"/>
            <p:cNvSpPr txBox="1"/>
            <p:nvPr/>
          </p:nvSpPr>
          <p:spPr>
            <a:xfrm>
              <a:off x="7420290" y="6484897"/>
              <a:ext cx="2492990" cy="369332"/>
            </a:xfrm>
            <a:prstGeom prst="rect">
              <a:avLst/>
            </a:prstGeom>
            <a:noFill/>
          </p:spPr>
          <p:txBody>
            <a:bodyPr wrap="none" rtlCol="0">
              <a:spAutoFit/>
            </a:bodyPr>
            <a:lstStyle/>
            <a:p>
              <a:r>
                <a:rPr lang="zh-CN" altLang="en-US" dirty="0">
                  <a:solidFill>
                    <a:prstClr val="black"/>
                  </a:solidFill>
                  <a:latin typeface="造字工房悦黑体验版常规体" pitchFamily="50" charset="-122"/>
                  <a:ea typeface="造字工房悦黑体验版常规体" pitchFamily="50" charset="-122"/>
                </a:rPr>
                <a:t>海报</a:t>
              </a:r>
              <a:r>
                <a:rPr lang="zh-CN" altLang="en-US" dirty="0" smtClean="0">
                  <a:solidFill>
                    <a:prstClr val="black"/>
                  </a:solidFill>
                  <a:latin typeface="造字工房悦黑体验版常规体" pitchFamily="50" charset="-122"/>
                  <a:ea typeface="造字工房悦黑体验版常规体" pitchFamily="50" charset="-122"/>
                </a:rPr>
                <a:t>好的排版模仿制作</a:t>
              </a:r>
              <a:endParaRPr lang="zh-CN" altLang="en-US" dirty="0">
                <a:solidFill>
                  <a:prstClr val="black"/>
                </a:solidFill>
                <a:latin typeface="造字工房悦黑体验版常规体" pitchFamily="50" charset="-122"/>
                <a:ea typeface="造字工房悦黑体验版常规体" pitchFamily="50" charset="-122"/>
              </a:endParaRPr>
            </a:p>
          </p:txBody>
        </p:sp>
      </p:grpSp>
      <p:sp>
        <p:nvSpPr>
          <p:cNvPr id="25" name="文本框 24"/>
          <p:cNvSpPr txBox="1"/>
          <p:nvPr/>
        </p:nvSpPr>
        <p:spPr>
          <a:xfrm>
            <a:off x="575999" y="1464777"/>
            <a:ext cx="7025521" cy="1172629"/>
          </a:xfrm>
          <a:prstGeom prst="rect">
            <a:avLst/>
          </a:prstGeom>
          <a:noFill/>
        </p:spPr>
        <p:txBody>
          <a:bodyPr wrap="square" rtlCol="0">
            <a:spAutoFit/>
          </a:bodyPr>
          <a:lstStyle/>
          <a:p>
            <a:pPr algn="just">
              <a:lnSpc>
                <a:spcPct val="130000"/>
              </a:lnSpc>
            </a:pPr>
            <a:r>
              <a:rPr lang="zh-CN" altLang="en-US" dirty="0" smtClean="0">
                <a:solidFill>
                  <a:prstClr val="black"/>
                </a:solidFill>
                <a:latin typeface="造字工房悦黑体验版常规体" pitchFamily="50" charset="-122"/>
                <a:ea typeface="造字工房悦黑体验版常规体" pitchFamily="50" charset="-122"/>
              </a:rPr>
              <a:t>由于我工作是做大叔的课程助理，所以跟着大叔学习做</a:t>
            </a:r>
            <a:r>
              <a:rPr lang="en-US" altLang="zh-CN" dirty="0" smtClean="0">
                <a:solidFill>
                  <a:prstClr val="black"/>
                </a:solidFill>
                <a:latin typeface="造字工房悦黑体验版常规体" pitchFamily="50" charset="-122"/>
                <a:ea typeface="造字工房悦黑体验版常规体" pitchFamily="50" charset="-122"/>
              </a:rPr>
              <a:t>PPT</a:t>
            </a:r>
            <a:r>
              <a:rPr lang="zh-CN" altLang="en-US" dirty="0" smtClean="0">
                <a:solidFill>
                  <a:prstClr val="black"/>
                </a:solidFill>
                <a:latin typeface="造字工房悦黑体验版常规体" pitchFamily="50" charset="-122"/>
                <a:ea typeface="造字工房悦黑体验版常规体" pitchFamily="50" charset="-122"/>
              </a:rPr>
              <a:t>。其实制作很简单，只是缺少美的创意，从大叔那里学到看书看报学排版，不要偷懒，把好的板式做出来。</a:t>
            </a:r>
            <a:endParaRPr lang="en-US" altLang="zh-CN" dirty="0" smtClean="0">
              <a:solidFill>
                <a:prstClr val="black"/>
              </a:solidFill>
              <a:latin typeface="造字工房悦黑体验版常规体" pitchFamily="50" charset="-122"/>
              <a:ea typeface="造字工房悦黑体验版常规体" pitchFamily="50" charset="-122"/>
            </a:endParaRPr>
          </a:p>
        </p:txBody>
      </p:sp>
      <p:sp>
        <p:nvSpPr>
          <p:cNvPr id="29" name="文本框 28"/>
          <p:cNvSpPr txBox="1"/>
          <p:nvPr/>
        </p:nvSpPr>
        <p:spPr>
          <a:xfrm>
            <a:off x="4005674" y="3084280"/>
            <a:ext cx="1845377" cy="1862048"/>
          </a:xfrm>
          <a:prstGeom prst="rect">
            <a:avLst/>
          </a:prstGeom>
          <a:noFill/>
        </p:spPr>
        <p:txBody>
          <a:bodyPr wrap="none" rtlCol="0">
            <a:spAutoFit/>
          </a:bodyPr>
          <a:lstStyle/>
          <a:p>
            <a:r>
              <a:rPr lang="en-US" altLang="zh-CN" sz="11500" dirty="0" smtClean="0">
                <a:solidFill>
                  <a:prstClr val="black"/>
                </a:solidFill>
                <a:latin typeface="造字工房悦黑体验版常规体" pitchFamily="50" charset="-122"/>
                <a:ea typeface="造字工房悦黑体验版常规体" pitchFamily="50" charset="-122"/>
              </a:rPr>
              <a:t>2</a:t>
            </a:r>
            <a:r>
              <a:rPr lang="zh-CN" altLang="en-US" sz="2000" dirty="0" smtClean="0">
                <a:solidFill>
                  <a:prstClr val="black"/>
                </a:solidFill>
                <a:latin typeface="造字工房悦黑体验版常规体" pitchFamily="50" charset="-122"/>
                <a:ea typeface="造字工房悦黑体验版常规体" pitchFamily="50" charset="-122"/>
              </a:rPr>
              <a:t>个感悟</a:t>
            </a:r>
            <a:endParaRPr lang="zh-CN" altLang="en-US" sz="2000" dirty="0">
              <a:solidFill>
                <a:prstClr val="black"/>
              </a:solidFill>
              <a:latin typeface="造字工房悦黑体验版常规体" pitchFamily="50" charset="-122"/>
              <a:ea typeface="造字工房悦黑体验版常规体" pitchFamily="50" charset="-122"/>
            </a:endParaRPr>
          </a:p>
        </p:txBody>
      </p:sp>
      <p:cxnSp>
        <p:nvCxnSpPr>
          <p:cNvPr id="31" name="直接连接符 30"/>
          <p:cNvCxnSpPr/>
          <p:nvPr/>
        </p:nvCxnSpPr>
        <p:spPr>
          <a:xfrm>
            <a:off x="576000" y="1281461"/>
            <a:ext cx="17417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2514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4365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2"/>
          <a:stretch>
            <a:fillRect/>
          </a:stretch>
        </p:blipFill>
        <p:spPr>
          <a:xfrm>
            <a:off x="3659542" y="1878160"/>
            <a:ext cx="2693667" cy="3112915"/>
          </a:xfrm>
          <a:prstGeom prst="rect">
            <a:avLst/>
          </a:prstGeom>
        </p:spPr>
      </p:pic>
      <p:sp>
        <p:nvSpPr>
          <p:cNvPr id="19" name="等腰三角形 18"/>
          <p:cNvSpPr/>
          <p:nvPr/>
        </p:nvSpPr>
        <p:spPr>
          <a:xfrm>
            <a:off x="0" y="2293034"/>
            <a:ext cx="5500468" cy="4564966"/>
          </a:xfrm>
          <a:prstGeom prst="triangle">
            <a:avLst>
              <a:gd name="adj" fmla="val 24936"/>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4375468" y="4037428"/>
            <a:ext cx="5500468" cy="2820572"/>
          </a:xfrm>
          <a:prstGeom prst="triangle">
            <a:avLst>
              <a:gd name="adj" fmla="val 52558"/>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2377856" y="5345722"/>
            <a:ext cx="5500468" cy="1512277"/>
          </a:xfrm>
          <a:prstGeom prst="triangle">
            <a:avLst>
              <a:gd name="adj" fmla="val 47442"/>
            </a:avLst>
          </a:pr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5"/>
          <p:cNvSpPr/>
          <p:nvPr/>
        </p:nvSpPr>
        <p:spPr>
          <a:xfrm>
            <a:off x="6635712" y="3017520"/>
            <a:ext cx="7240936" cy="3840480"/>
          </a:xfrm>
          <a:custGeom>
            <a:avLst/>
            <a:gdLst>
              <a:gd name="connsiteX0" fmla="*/ 0 w 5500468"/>
              <a:gd name="connsiteY0" fmla="*/ 4564966 h 4564966"/>
              <a:gd name="connsiteX1" fmla="*/ 2750234 w 5500468"/>
              <a:gd name="connsiteY1" fmla="*/ 0 h 4564966"/>
              <a:gd name="connsiteX2" fmla="*/ 5500468 w 5500468"/>
              <a:gd name="connsiteY2" fmla="*/ 4564966 h 4564966"/>
              <a:gd name="connsiteX3" fmla="*/ 0 w 5500468"/>
              <a:gd name="connsiteY3" fmla="*/ 4564966 h 4564966"/>
              <a:gd name="connsiteX0" fmla="*/ 0 w 5500468"/>
              <a:gd name="connsiteY0" fmla="*/ 5845126 h 5845126"/>
              <a:gd name="connsiteX1" fmla="*/ 2750234 w 5500468"/>
              <a:gd name="connsiteY1" fmla="*/ 0 h 5845126"/>
              <a:gd name="connsiteX2" fmla="*/ 5500468 w 5500468"/>
              <a:gd name="connsiteY2" fmla="*/ 5845126 h 5845126"/>
              <a:gd name="connsiteX3" fmla="*/ 0 w 5500468"/>
              <a:gd name="connsiteY3" fmla="*/ 5845126 h 5845126"/>
              <a:gd name="connsiteX0" fmla="*/ 0 w 5500468"/>
              <a:gd name="connsiteY0" fmla="*/ 3920686 h 3920686"/>
              <a:gd name="connsiteX1" fmla="*/ 3925728 w 5500468"/>
              <a:gd name="connsiteY1" fmla="*/ 0 h 3920686"/>
              <a:gd name="connsiteX2" fmla="*/ 5500468 w 5500468"/>
              <a:gd name="connsiteY2" fmla="*/ 3920686 h 3920686"/>
              <a:gd name="connsiteX3" fmla="*/ 0 w 5500468"/>
              <a:gd name="connsiteY3" fmla="*/ 3920686 h 3920686"/>
            </a:gdLst>
            <a:ahLst/>
            <a:cxnLst>
              <a:cxn ang="0">
                <a:pos x="connsiteX0" y="connsiteY0"/>
              </a:cxn>
              <a:cxn ang="0">
                <a:pos x="connsiteX1" y="connsiteY1"/>
              </a:cxn>
              <a:cxn ang="0">
                <a:pos x="connsiteX2" y="connsiteY2"/>
              </a:cxn>
              <a:cxn ang="0">
                <a:pos x="connsiteX3" y="connsiteY3"/>
              </a:cxn>
            </a:cxnLst>
            <a:rect l="l" t="t" r="r" b="b"/>
            <a:pathLst>
              <a:path w="5500468" h="3920686">
                <a:moveTo>
                  <a:pt x="0" y="3920686"/>
                </a:moveTo>
                <a:lnTo>
                  <a:pt x="3925728" y="0"/>
                </a:lnTo>
                <a:lnTo>
                  <a:pt x="5500468" y="3920686"/>
                </a:lnTo>
                <a:lnTo>
                  <a:pt x="0" y="3920686"/>
                </a:lnTo>
                <a:close/>
              </a:path>
            </a:pathLst>
          </a:custGeom>
          <a:solidFill>
            <a:srgbClr val="00CC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435920" y="125938"/>
            <a:ext cx="3266535" cy="1107996"/>
          </a:xfrm>
          <a:prstGeom prst="rect">
            <a:avLst/>
          </a:prstGeom>
        </p:spPr>
        <p:txBody>
          <a:bodyPr wrap="none">
            <a:spAutoFit/>
          </a:bodyPr>
          <a:lstStyle/>
          <a:p>
            <a:r>
              <a:rPr lang="en-US" altLang="zh-CN" sz="6600" dirty="0" smtClean="0">
                <a:ea typeface="宋体" charset="-122"/>
              </a:rPr>
              <a:t>Contents</a:t>
            </a:r>
            <a:endParaRPr lang="zh-CN" altLang="en-US" sz="6600" dirty="0"/>
          </a:p>
        </p:txBody>
      </p:sp>
      <p:sp>
        <p:nvSpPr>
          <p:cNvPr id="4" name="文本框 3"/>
          <p:cNvSpPr txBox="1"/>
          <p:nvPr/>
        </p:nvSpPr>
        <p:spPr>
          <a:xfrm>
            <a:off x="6995409" y="1878160"/>
            <a:ext cx="4554165" cy="461665"/>
          </a:xfrm>
          <a:prstGeom prst="rect">
            <a:avLst/>
          </a:prstGeom>
          <a:solidFill>
            <a:schemeClr val="tx1"/>
          </a:solidFill>
        </p:spPr>
        <p:txBody>
          <a:bodyPr wrap="square" rtlCol="0">
            <a:spAutoFit/>
          </a:bodyPr>
          <a:lstStyle/>
          <a:p>
            <a:r>
              <a:rPr lang="en-US" altLang="zh-CN" sz="2400" dirty="0" smtClean="0">
                <a:solidFill>
                  <a:srgbClr val="FFFF00"/>
                </a:solidFill>
                <a:latin typeface="造字工房悦黑体验版常规体" pitchFamily="50" charset="-122"/>
                <a:ea typeface="造字工房悦黑体验版常规体" pitchFamily="50" charset="-122"/>
              </a:rPr>
              <a:t>Part1    </a:t>
            </a:r>
            <a:r>
              <a:rPr lang="zh-CN" altLang="en-US" sz="2400" dirty="0" smtClean="0">
                <a:solidFill>
                  <a:srgbClr val="FFFF00"/>
                </a:solidFill>
                <a:latin typeface="造字工房悦黑体验版常规体" pitchFamily="50" charset="-122"/>
                <a:ea typeface="造字工房悦黑体验版常规体" pitchFamily="50" charset="-122"/>
              </a:rPr>
              <a:t>新手上路</a:t>
            </a:r>
            <a:endParaRPr lang="zh-CN" altLang="en-US" sz="2400" dirty="0">
              <a:solidFill>
                <a:srgbClr val="FFFF00"/>
              </a:solidFill>
              <a:latin typeface="造字工房悦黑体验版常规体" pitchFamily="50" charset="-122"/>
              <a:ea typeface="造字工房悦黑体验版常规体" pitchFamily="50" charset="-122"/>
            </a:endParaRPr>
          </a:p>
        </p:txBody>
      </p:sp>
      <p:sp>
        <p:nvSpPr>
          <p:cNvPr id="5" name="文本框 4"/>
          <p:cNvSpPr txBox="1"/>
          <p:nvPr/>
        </p:nvSpPr>
        <p:spPr>
          <a:xfrm>
            <a:off x="6995409" y="2537764"/>
            <a:ext cx="4554167" cy="461665"/>
          </a:xfrm>
          <a:prstGeom prst="rect">
            <a:avLst/>
          </a:prstGeom>
          <a:solidFill>
            <a:schemeClr val="tx1"/>
          </a:solidFill>
        </p:spPr>
        <p:txBody>
          <a:bodyPr wrap="square" rtlCol="0">
            <a:spAutoFit/>
          </a:bodyPr>
          <a:lstStyle/>
          <a:p>
            <a:r>
              <a:rPr lang="en-US" altLang="zh-CN" sz="2400" dirty="0" smtClean="0">
                <a:solidFill>
                  <a:srgbClr val="FFFF00"/>
                </a:solidFill>
                <a:latin typeface="造字工房悦黑体验版常规体" pitchFamily="50" charset="-122"/>
                <a:ea typeface="造字工房悦黑体验版常规体" pitchFamily="50" charset="-122"/>
              </a:rPr>
              <a:t>Part2    </a:t>
            </a:r>
            <a:r>
              <a:rPr lang="zh-CN" altLang="en-US" sz="2400" dirty="0" smtClean="0">
                <a:solidFill>
                  <a:srgbClr val="FFFF00"/>
                </a:solidFill>
                <a:latin typeface="造字工房悦黑体验版常规体" pitchFamily="50" charset="-122"/>
                <a:ea typeface="造字工房悦黑体验版常规体" pitchFamily="50" charset="-122"/>
              </a:rPr>
              <a:t>能力篇</a:t>
            </a:r>
            <a:endParaRPr lang="zh-CN" altLang="en-US" sz="2400" dirty="0">
              <a:solidFill>
                <a:srgbClr val="FFFF00"/>
              </a:solidFill>
              <a:latin typeface="造字工房悦黑体验版常规体" pitchFamily="50" charset="-122"/>
              <a:ea typeface="造字工房悦黑体验版常规体" pitchFamily="50" charset="-122"/>
            </a:endParaRPr>
          </a:p>
        </p:txBody>
      </p:sp>
      <p:sp>
        <p:nvSpPr>
          <p:cNvPr id="6" name="文本框 5"/>
          <p:cNvSpPr txBox="1"/>
          <p:nvPr/>
        </p:nvSpPr>
        <p:spPr>
          <a:xfrm>
            <a:off x="6995409" y="3197368"/>
            <a:ext cx="4554167" cy="461665"/>
          </a:xfrm>
          <a:prstGeom prst="rect">
            <a:avLst/>
          </a:prstGeom>
          <a:solidFill>
            <a:schemeClr val="tx1"/>
          </a:solidFill>
        </p:spPr>
        <p:txBody>
          <a:bodyPr wrap="square" rtlCol="0">
            <a:spAutoFit/>
          </a:bodyPr>
          <a:lstStyle/>
          <a:p>
            <a:r>
              <a:rPr lang="en-US" altLang="zh-CN" sz="2400" dirty="0" smtClean="0">
                <a:solidFill>
                  <a:srgbClr val="FFFF00"/>
                </a:solidFill>
                <a:latin typeface="造字工房悦黑体验版常规体" pitchFamily="50" charset="-122"/>
                <a:ea typeface="造字工房悦黑体验版常规体" pitchFamily="50" charset="-122"/>
              </a:rPr>
              <a:t>Part3    </a:t>
            </a:r>
            <a:r>
              <a:rPr lang="zh-CN" altLang="en-US" sz="2400" dirty="0" smtClean="0">
                <a:solidFill>
                  <a:srgbClr val="FFFF00"/>
                </a:solidFill>
                <a:latin typeface="造字工房悦黑体验版常规体" pitchFamily="50" charset="-122"/>
                <a:ea typeface="造字工房悦黑体验版常规体" pitchFamily="50" charset="-122"/>
              </a:rPr>
              <a:t>沟通与人际关系篇</a:t>
            </a:r>
            <a:endParaRPr lang="zh-CN" altLang="en-US" sz="2400" dirty="0">
              <a:solidFill>
                <a:srgbClr val="FFFF00"/>
              </a:solidFill>
              <a:latin typeface="造字工房悦黑体验版常规体" pitchFamily="50" charset="-122"/>
              <a:ea typeface="造字工房悦黑体验版常规体" pitchFamily="50" charset="-122"/>
            </a:endParaRPr>
          </a:p>
        </p:txBody>
      </p:sp>
      <p:sp>
        <p:nvSpPr>
          <p:cNvPr id="7" name="文本框 6"/>
          <p:cNvSpPr txBox="1"/>
          <p:nvPr/>
        </p:nvSpPr>
        <p:spPr>
          <a:xfrm>
            <a:off x="6995409" y="3856972"/>
            <a:ext cx="4554167" cy="461665"/>
          </a:xfrm>
          <a:prstGeom prst="rect">
            <a:avLst/>
          </a:prstGeom>
          <a:solidFill>
            <a:schemeClr val="tx1"/>
          </a:solidFill>
        </p:spPr>
        <p:txBody>
          <a:bodyPr wrap="square" rtlCol="0">
            <a:spAutoFit/>
          </a:bodyPr>
          <a:lstStyle/>
          <a:p>
            <a:r>
              <a:rPr lang="en-US" altLang="zh-CN" sz="2400" dirty="0" smtClean="0">
                <a:solidFill>
                  <a:srgbClr val="FFFF00"/>
                </a:solidFill>
                <a:latin typeface="造字工房悦黑体验版常规体" pitchFamily="50" charset="-122"/>
                <a:ea typeface="造字工房悦黑体验版常规体" pitchFamily="50" charset="-122"/>
              </a:rPr>
              <a:t>Part4    </a:t>
            </a:r>
            <a:r>
              <a:rPr lang="zh-CN" altLang="en-US" sz="2400" dirty="0" smtClean="0">
                <a:solidFill>
                  <a:srgbClr val="FFFF00"/>
                </a:solidFill>
                <a:latin typeface="造字工房悦黑体验版常规体" pitchFamily="50" charset="-122"/>
                <a:ea typeface="造字工房悦黑体验版常规体" pitchFamily="50" charset="-122"/>
              </a:rPr>
              <a:t>辞职、晋升与加薪</a:t>
            </a:r>
            <a:endParaRPr lang="zh-CN" altLang="en-US" sz="2400" dirty="0">
              <a:solidFill>
                <a:srgbClr val="FFFF00"/>
              </a:solidFill>
              <a:latin typeface="造字工房悦黑体验版常规体" pitchFamily="50" charset="-122"/>
              <a:ea typeface="造字工房悦黑体验版常规体" pitchFamily="50" charset="-122"/>
            </a:endParaRPr>
          </a:p>
        </p:txBody>
      </p:sp>
      <p:sp>
        <p:nvSpPr>
          <p:cNvPr id="8" name="文本框 7"/>
          <p:cNvSpPr txBox="1"/>
          <p:nvPr/>
        </p:nvSpPr>
        <p:spPr>
          <a:xfrm>
            <a:off x="6995409" y="4516576"/>
            <a:ext cx="4554167" cy="461665"/>
          </a:xfrm>
          <a:prstGeom prst="rect">
            <a:avLst/>
          </a:prstGeom>
          <a:solidFill>
            <a:schemeClr val="tx1"/>
          </a:solidFill>
        </p:spPr>
        <p:txBody>
          <a:bodyPr wrap="square" rtlCol="0">
            <a:spAutoFit/>
          </a:bodyPr>
          <a:lstStyle/>
          <a:p>
            <a:r>
              <a:rPr lang="en-US" altLang="zh-CN" sz="2400" dirty="0" smtClean="0">
                <a:solidFill>
                  <a:srgbClr val="FFFF00"/>
                </a:solidFill>
                <a:latin typeface="造字工房悦黑体验版常规体" pitchFamily="50" charset="-122"/>
                <a:ea typeface="造字工房悦黑体验版常规体" pitchFamily="50" charset="-122"/>
              </a:rPr>
              <a:t>Part5    </a:t>
            </a:r>
            <a:r>
              <a:rPr lang="zh-CN" altLang="en-US" sz="2400" dirty="0" smtClean="0">
                <a:solidFill>
                  <a:srgbClr val="FFFF00"/>
                </a:solidFill>
                <a:latin typeface="造字工房悦黑体验版常规体" pitchFamily="50" charset="-122"/>
                <a:ea typeface="造字工房悦黑体验版常规体" pitchFamily="50" charset="-122"/>
              </a:rPr>
              <a:t>职场潜规则</a:t>
            </a:r>
            <a:endParaRPr lang="zh-CN" altLang="en-US" sz="2400" dirty="0">
              <a:solidFill>
                <a:srgbClr val="FFFF00"/>
              </a:solidFill>
              <a:latin typeface="造字工房悦黑体验版常规体" pitchFamily="50" charset="-122"/>
              <a:ea typeface="造字工房悦黑体验版常规体" pitchFamily="50" charset="-122"/>
            </a:endParaRPr>
          </a:p>
        </p:txBody>
      </p:sp>
      <p:sp>
        <p:nvSpPr>
          <p:cNvPr id="9" name="文本框 8"/>
          <p:cNvSpPr txBox="1"/>
          <p:nvPr/>
        </p:nvSpPr>
        <p:spPr>
          <a:xfrm>
            <a:off x="6995409" y="5176180"/>
            <a:ext cx="4554167" cy="461665"/>
          </a:xfrm>
          <a:prstGeom prst="rect">
            <a:avLst/>
          </a:prstGeom>
          <a:solidFill>
            <a:schemeClr val="tx1"/>
          </a:solidFill>
        </p:spPr>
        <p:txBody>
          <a:bodyPr wrap="square" rtlCol="0">
            <a:spAutoFit/>
          </a:bodyPr>
          <a:lstStyle/>
          <a:p>
            <a:r>
              <a:rPr lang="en-US" altLang="zh-CN" sz="2400" dirty="0" smtClean="0">
                <a:solidFill>
                  <a:srgbClr val="FFFF00"/>
                </a:solidFill>
                <a:latin typeface="造字工房悦黑体验版常规体" pitchFamily="50" charset="-122"/>
                <a:ea typeface="造字工房悦黑体验版常规体" pitchFamily="50" charset="-122"/>
              </a:rPr>
              <a:t>Part6    </a:t>
            </a:r>
            <a:r>
              <a:rPr lang="zh-CN" altLang="en-US" sz="2400" dirty="0" smtClean="0">
                <a:solidFill>
                  <a:srgbClr val="FFFF00"/>
                </a:solidFill>
                <a:latin typeface="造字工房悦黑体验版常规体" pitchFamily="50" charset="-122"/>
                <a:ea typeface="造字工房悦黑体验版常规体" pitchFamily="50" charset="-122"/>
              </a:rPr>
              <a:t>职场真实生态</a:t>
            </a:r>
            <a:endParaRPr lang="zh-CN" altLang="en-US" sz="2400" dirty="0">
              <a:solidFill>
                <a:srgbClr val="FFFF00"/>
              </a:solidFill>
              <a:latin typeface="造字工房悦黑体验版常规体" pitchFamily="50" charset="-122"/>
              <a:ea typeface="造字工房悦黑体验版常规体" pitchFamily="50" charset="-122"/>
            </a:endParaRPr>
          </a:p>
        </p:txBody>
      </p:sp>
      <p:sp>
        <p:nvSpPr>
          <p:cNvPr id="10" name="文本框 9"/>
          <p:cNvSpPr txBox="1"/>
          <p:nvPr/>
        </p:nvSpPr>
        <p:spPr>
          <a:xfrm>
            <a:off x="6995409" y="5835786"/>
            <a:ext cx="4554167" cy="461665"/>
          </a:xfrm>
          <a:prstGeom prst="rect">
            <a:avLst/>
          </a:prstGeom>
          <a:solidFill>
            <a:schemeClr val="tx1"/>
          </a:solidFill>
        </p:spPr>
        <p:txBody>
          <a:bodyPr wrap="square" rtlCol="0">
            <a:spAutoFit/>
          </a:bodyPr>
          <a:lstStyle/>
          <a:p>
            <a:r>
              <a:rPr lang="en-US" altLang="zh-CN" sz="2400" dirty="0" smtClean="0">
                <a:solidFill>
                  <a:srgbClr val="FFFF00"/>
                </a:solidFill>
                <a:latin typeface="造字工房悦黑体验版常规体" pitchFamily="50" charset="-122"/>
                <a:ea typeface="造字工房悦黑体验版常规体" pitchFamily="50" charset="-122"/>
              </a:rPr>
              <a:t>Part7    </a:t>
            </a:r>
            <a:r>
              <a:rPr lang="zh-CN" altLang="en-US" sz="2400" dirty="0" smtClean="0">
                <a:solidFill>
                  <a:srgbClr val="FFFF00"/>
                </a:solidFill>
                <a:latin typeface="造字工房悦黑体验版常规体" pitchFamily="50" charset="-122"/>
                <a:ea typeface="造字工房悦黑体验版常规体" pitchFamily="50" charset="-122"/>
              </a:rPr>
              <a:t>职业生涯规划</a:t>
            </a:r>
            <a:endParaRPr lang="zh-CN" altLang="en-US" sz="2400" dirty="0">
              <a:solidFill>
                <a:srgbClr val="FFFF00"/>
              </a:solidFill>
              <a:latin typeface="造字工房悦黑体验版常规体" pitchFamily="50" charset="-122"/>
              <a:ea typeface="造字工房悦黑体验版常规体" pitchFamily="50" charset="-122"/>
            </a:endParaRPr>
          </a:p>
        </p:txBody>
      </p:sp>
      <p:cxnSp>
        <p:nvCxnSpPr>
          <p:cNvPr id="16" name="直接连接符 15"/>
          <p:cNvCxnSpPr/>
          <p:nvPr/>
        </p:nvCxnSpPr>
        <p:spPr>
          <a:xfrm>
            <a:off x="534572" y="1083212"/>
            <a:ext cx="110150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756" y="537065"/>
            <a:ext cx="1151277" cy="584775"/>
          </a:xfrm>
          <a:prstGeom prst="rect">
            <a:avLst/>
          </a:prstGeom>
        </p:spPr>
        <p:txBody>
          <a:bodyPr wrap="none">
            <a:spAutoFit/>
          </a:bodyPr>
          <a:lstStyle/>
          <a:p>
            <a:r>
              <a:rPr lang="zh-CN" altLang="en-US" sz="3200" dirty="0" smtClean="0">
                <a:latin typeface="造字工房悦圆演示版常规体" pitchFamily="50" charset="-122"/>
                <a:ea typeface="造字工房悦圆演示版常规体" pitchFamily="50" charset="-122"/>
              </a:rPr>
              <a:t>目录</a:t>
            </a:r>
            <a:r>
              <a:rPr lang="en-US" altLang="zh-CN" sz="3200" dirty="0" smtClean="0">
                <a:latin typeface="造字工房悦圆演示版常规体" pitchFamily="50" charset="-122"/>
                <a:ea typeface="造字工房悦圆演示版常规体" pitchFamily="50" charset="-122"/>
              </a:rPr>
              <a:t>/</a:t>
            </a:r>
            <a:endParaRPr lang="zh-CN" altLang="en-US" sz="3200" dirty="0">
              <a:latin typeface="造字工房悦圆演示版常规体" pitchFamily="50" charset="-122"/>
              <a:ea typeface="造字工房悦圆演示版常规体" pitchFamily="50" charset="-122"/>
            </a:endParaRPr>
          </a:p>
        </p:txBody>
      </p:sp>
    </p:spTree>
    <p:extLst>
      <p:ext uri="{BB962C8B-B14F-4D97-AF65-F5344CB8AC3E}">
        <p14:creationId xmlns:p14="http://schemas.microsoft.com/office/powerpoint/2010/main" val="225949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3" name="文本框 2"/>
          <p:cNvSpPr txBox="1"/>
          <p:nvPr/>
        </p:nvSpPr>
        <p:spPr>
          <a:xfrm rot="6349">
            <a:off x="3395834" y="2809752"/>
            <a:ext cx="5354338" cy="830997"/>
          </a:xfrm>
          <a:prstGeom prst="rect">
            <a:avLst/>
          </a:prstGeom>
          <a:noFill/>
        </p:spPr>
        <p:txBody>
          <a:bodyPr wrap="square" rtlCol="0">
            <a:spAutoFit/>
          </a:bodyPr>
          <a:lstStyle/>
          <a:p>
            <a:pPr algn="ctr"/>
            <a:r>
              <a:rPr lang="en-US" altLang="zh-CN" sz="4800" dirty="0">
                <a:solidFill>
                  <a:srgbClr val="FFFF00"/>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rPr>
              <a:t>Part </a:t>
            </a:r>
            <a:r>
              <a:rPr lang="en-US" altLang="zh-CN" sz="4800" dirty="0" smtClean="0">
                <a:solidFill>
                  <a:srgbClr val="FFFF00"/>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rPr>
              <a:t>1    </a:t>
            </a:r>
            <a:r>
              <a:rPr lang="zh-CN" altLang="en-US" sz="4800" dirty="0" smtClean="0">
                <a:solidFill>
                  <a:srgbClr val="FFFF00"/>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rPr>
              <a:t>新手上路</a:t>
            </a:r>
            <a:endParaRPr lang="zh-CN" altLang="en-US" sz="4800" b="1" dirty="0">
              <a:solidFill>
                <a:srgbClr val="FFFF00"/>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endParaRPr>
          </a:p>
        </p:txBody>
      </p:sp>
      <p:sp>
        <p:nvSpPr>
          <p:cNvPr id="2" name="等腰三角形 1"/>
          <p:cNvSpPr/>
          <p:nvPr/>
        </p:nvSpPr>
        <p:spPr>
          <a:xfrm>
            <a:off x="0" y="2293034"/>
            <a:ext cx="5500468" cy="4564966"/>
          </a:xfrm>
          <a:prstGeom prst="triangle">
            <a:avLst>
              <a:gd name="adj" fmla="val 24936"/>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4375468" y="4037428"/>
            <a:ext cx="5500468" cy="2820572"/>
          </a:xfrm>
          <a:prstGeom prst="triangle">
            <a:avLst>
              <a:gd name="adj" fmla="val 52558"/>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2377856" y="5345722"/>
            <a:ext cx="5500468" cy="1512277"/>
          </a:xfrm>
          <a:prstGeom prst="triangle">
            <a:avLst>
              <a:gd name="adj" fmla="val 47442"/>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6635712" y="3017520"/>
            <a:ext cx="7240936" cy="3840480"/>
          </a:xfrm>
          <a:custGeom>
            <a:avLst/>
            <a:gdLst>
              <a:gd name="connsiteX0" fmla="*/ 0 w 5500468"/>
              <a:gd name="connsiteY0" fmla="*/ 4564966 h 4564966"/>
              <a:gd name="connsiteX1" fmla="*/ 2750234 w 5500468"/>
              <a:gd name="connsiteY1" fmla="*/ 0 h 4564966"/>
              <a:gd name="connsiteX2" fmla="*/ 5500468 w 5500468"/>
              <a:gd name="connsiteY2" fmla="*/ 4564966 h 4564966"/>
              <a:gd name="connsiteX3" fmla="*/ 0 w 5500468"/>
              <a:gd name="connsiteY3" fmla="*/ 4564966 h 4564966"/>
              <a:gd name="connsiteX0" fmla="*/ 0 w 5500468"/>
              <a:gd name="connsiteY0" fmla="*/ 5845126 h 5845126"/>
              <a:gd name="connsiteX1" fmla="*/ 2750234 w 5500468"/>
              <a:gd name="connsiteY1" fmla="*/ 0 h 5845126"/>
              <a:gd name="connsiteX2" fmla="*/ 5500468 w 5500468"/>
              <a:gd name="connsiteY2" fmla="*/ 5845126 h 5845126"/>
              <a:gd name="connsiteX3" fmla="*/ 0 w 5500468"/>
              <a:gd name="connsiteY3" fmla="*/ 5845126 h 5845126"/>
              <a:gd name="connsiteX0" fmla="*/ 0 w 5500468"/>
              <a:gd name="connsiteY0" fmla="*/ 3920686 h 3920686"/>
              <a:gd name="connsiteX1" fmla="*/ 3925728 w 5500468"/>
              <a:gd name="connsiteY1" fmla="*/ 0 h 3920686"/>
              <a:gd name="connsiteX2" fmla="*/ 5500468 w 5500468"/>
              <a:gd name="connsiteY2" fmla="*/ 3920686 h 3920686"/>
              <a:gd name="connsiteX3" fmla="*/ 0 w 5500468"/>
              <a:gd name="connsiteY3" fmla="*/ 3920686 h 3920686"/>
            </a:gdLst>
            <a:ahLst/>
            <a:cxnLst>
              <a:cxn ang="0">
                <a:pos x="connsiteX0" y="connsiteY0"/>
              </a:cxn>
              <a:cxn ang="0">
                <a:pos x="connsiteX1" y="connsiteY1"/>
              </a:cxn>
              <a:cxn ang="0">
                <a:pos x="connsiteX2" y="connsiteY2"/>
              </a:cxn>
              <a:cxn ang="0">
                <a:pos x="connsiteX3" y="connsiteY3"/>
              </a:cxn>
            </a:cxnLst>
            <a:rect l="l" t="t" r="r" b="b"/>
            <a:pathLst>
              <a:path w="5500468" h="3920686">
                <a:moveTo>
                  <a:pt x="0" y="3920686"/>
                </a:moveTo>
                <a:lnTo>
                  <a:pt x="3925728" y="0"/>
                </a:lnTo>
                <a:lnTo>
                  <a:pt x="5500468" y="3920686"/>
                </a:lnTo>
                <a:lnTo>
                  <a:pt x="0" y="3920686"/>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852909" y="435006"/>
            <a:ext cx="2947386" cy="369332"/>
          </a:xfrm>
          <a:prstGeom prst="rect">
            <a:avLst/>
          </a:prstGeom>
          <a:noFill/>
        </p:spPr>
        <p:txBody>
          <a:bodyPr wrap="square" rtlCol="0">
            <a:spAutoFit/>
          </a:bodyPr>
          <a:lstStyle/>
          <a:p>
            <a:r>
              <a:rPr lang="en-US" altLang="zh-CN" dirty="0">
                <a:solidFill>
                  <a:srgbClr val="00B0F0"/>
                </a:solidFill>
              </a:rPr>
              <a:t>https://www.ypppt.com/</a:t>
            </a:r>
            <a:endParaRPr lang="zh-CN" altLang="en-US" dirty="0">
              <a:solidFill>
                <a:srgbClr val="00B0F0"/>
              </a:solidFill>
            </a:endParaRPr>
          </a:p>
        </p:txBody>
      </p:sp>
    </p:spTree>
    <p:extLst>
      <p:ext uri="{BB962C8B-B14F-4D97-AF65-F5344CB8AC3E}">
        <p14:creationId xmlns:p14="http://schemas.microsoft.com/office/powerpoint/2010/main" val="2819938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1446787" y="5661425"/>
            <a:ext cx="8748090" cy="666419"/>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38"/>
          <p:cNvSpPr>
            <a:spLocks noGrp="1"/>
          </p:cNvSpPr>
          <p:nvPr>
            <p:ph type="title"/>
          </p:nvPr>
        </p:nvSpPr>
        <p:spPr/>
        <p:txBody>
          <a:bodyPr>
            <a:normAutofit/>
          </a:bodyPr>
          <a:lstStyle/>
          <a:p>
            <a:r>
              <a:rPr lang="zh-CN" altLang="en-US" dirty="0">
                <a:solidFill>
                  <a:schemeClr val="tx1"/>
                </a:solidFill>
              </a:rPr>
              <a:t>如何写</a:t>
            </a:r>
            <a:r>
              <a:rPr lang="zh-CN" altLang="en-US" dirty="0" smtClean="0">
                <a:solidFill>
                  <a:schemeClr val="tx1"/>
                </a:solidFill>
              </a:rPr>
              <a:t>简历</a:t>
            </a:r>
            <a:endParaRPr lang="zh-CN" altLang="en-US" dirty="0">
              <a:solidFill>
                <a:schemeClr val="tx1"/>
              </a:solidFill>
            </a:endParaRPr>
          </a:p>
        </p:txBody>
      </p:sp>
      <p:sp>
        <p:nvSpPr>
          <p:cNvPr id="38" name="文本占位符 37"/>
          <p:cNvSpPr>
            <a:spLocks noGrp="1"/>
          </p:cNvSpPr>
          <p:nvPr>
            <p:ph type="body" sz="quarter" idx="13"/>
          </p:nvPr>
        </p:nvSpPr>
        <p:spPr>
          <a:xfrm>
            <a:off x="0" y="643400"/>
            <a:ext cx="579551" cy="530307"/>
          </a:xfrm>
        </p:spPr>
        <p:txBody>
          <a:bodyPr/>
          <a:lstStyle/>
          <a:p>
            <a:r>
              <a:rPr lang="en-US" altLang="zh-CN" dirty="0" smtClean="0"/>
              <a:t>I</a:t>
            </a:r>
            <a:endParaRPr lang="zh-CN" altLang="en-US" dirty="0"/>
          </a:p>
        </p:txBody>
      </p:sp>
      <p:grpSp>
        <p:nvGrpSpPr>
          <p:cNvPr id="9" name="组合 8"/>
          <p:cNvGrpSpPr/>
          <p:nvPr/>
        </p:nvGrpSpPr>
        <p:grpSpPr>
          <a:xfrm>
            <a:off x="723456" y="2062160"/>
            <a:ext cx="1487514" cy="2928570"/>
            <a:chOff x="1345838" y="1877407"/>
            <a:chExt cx="1487514" cy="2928570"/>
          </a:xfrm>
        </p:grpSpPr>
        <p:sp>
          <p:nvSpPr>
            <p:cNvPr id="2" name="矩形 1"/>
            <p:cNvSpPr/>
            <p:nvPr/>
          </p:nvSpPr>
          <p:spPr>
            <a:xfrm>
              <a:off x="1911733" y="3051651"/>
              <a:ext cx="921619" cy="1754326"/>
            </a:xfrm>
            <a:prstGeom prst="rect">
              <a:avLst/>
            </a:prstGeom>
          </p:spPr>
          <p:txBody>
            <a:bodyPr wrap="square">
              <a:spAutoFit/>
            </a:bodyPr>
            <a:lstStyle/>
            <a:p>
              <a:pPr algn="just">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语言</a:t>
              </a:r>
            </a:p>
            <a:p>
              <a:pPr algn="just">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结构</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篇幅</a:t>
              </a:r>
            </a:p>
            <a:p>
              <a:pPr algn="just">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推荐信</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grpSp>
          <p:nvGrpSpPr>
            <p:cNvPr id="8" name="组合 7"/>
            <p:cNvGrpSpPr/>
            <p:nvPr/>
          </p:nvGrpSpPr>
          <p:grpSpPr>
            <a:xfrm>
              <a:off x="1345838" y="1877407"/>
              <a:ext cx="1152000" cy="2771866"/>
              <a:chOff x="1345838" y="1877407"/>
              <a:chExt cx="1152000" cy="2771866"/>
            </a:xfrm>
          </p:grpSpPr>
          <p:cxnSp>
            <p:nvCxnSpPr>
              <p:cNvPr id="17" name="直接连接符 16"/>
              <p:cNvCxnSpPr/>
              <p:nvPr/>
            </p:nvCxnSpPr>
            <p:spPr>
              <a:xfrm flipH="1">
                <a:off x="1898854" y="2112530"/>
                <a:ext cx="1" cy="2536743"/>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椭圆 42"/>
              <p:cNvSpPr/>
              <p:nvPr/>
            </p:nvSpPr>
            <p:spPr>
              <a:xfrm>
                <a:off x="1345838" y="1877407"/>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smtClean="0">
                    <a:solidFill>
                      <a:srgbClr val="FFFF00"/>
                    </a:solidFill>
                    <a:latin typeface="造字工房悦黑体验版常规体" pitchFamily="50" charset="-122"/>
                    <a:ea typeface="造字工房悦黑体验版常规体" pitchFamily="50" charset="-122"/>
                  </a:rPr>
                  <a:t>简历</a:t>
                </a:r>
                <a:endParaRPr lang="zh-CN" altLang="en-US" sz="2400" dirty="0">
                  <a:solidFill>
                    <a:srgbClr val="FFFF00"/>
                  </a:solidFill>
                  <a:latin typeface="造字工房悦黑体验版常规体" pitchFamily="50" charset="-122"/>
                  <a:ea typeface="造字工房悦黑体验版常规体" pitchFamily="50" charset="-122"/>
                </a:endParaRPr>
              </a:p>
            </p:txBody>
          </p:sp>
        </p:grpSp>
      </p:grpSp>
      <p:grpSp>
        <p:nvGrpSpPr>
          <p:cNvPr id="30" name="组合 29"/>
          <p:cNvGrpSpPr/>
          <p:nvPr/>
        </p:nvGrpSpPr>
        <p:grpSpPr>
          <a:xfrm>
            <a:off x="3112454" y="2062160"/>
            <a:ext cx="2260057" cy="2771866"/>
            <a:chOff x="2957069" y="2194205"/>
            <a:chExt cx="2260057" cy="2771866"/>
          </a:xfrm>
        </p:grpSpPr>
        <p:sp>
          <p:nvSpPr>
            <p:cNvPr id="3" name="矩形 2"/>
            <p:cNvSpPr/>
            <p:nvPr/>
          </p:nvSpPr>
          <p:spPr>
            <a:xfrm>
              <a:off x="3530958" y="3368449"/>
              <a:ext cx="1686168" cy="1338828"/>
            </a:xfrm>
            <a:prstGeom prst="rect">
              <a:avLst/>
            </a:prstGeom>
          </p:spPr>
          <p:txBody>
            <a:bodyPr wrap="square">
              <a:spAutoFit/>
            </a:bodyPr>
            <a:lstStyle/>
            <a:p>
              <a:pPr algn="just">
                <a:lnSpc>
                  <a:spcPct val="150000"/>
                </a:lnSpc>
                <a:spcAft>
                  <a:spcPts val="0"/>
                </a:spcAft>
              </a:pPr>
              <a:r>
                <a:rPr lang="zh-CN" altLang="en-US" kern="100" dirty="0">
                  <a:latin typeface="造字工房悦黑体验版常规体" pitchFamily="50" charset="-122"/>
                  <a:ea typeface="造字工房悦黑体验版常规体" pitchFamily="50" charset="-122"/>
                  <a:cs typeface="Times New Roman" panose="02020603050405020304" pitchFamily="18" charset="0"/>
                </a:rPr>
                <a:t>列出</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目标</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清单</a:t>
              </a:r>
            </a:p>
            <a:p>
              <a:pPr algn="just">
                <a:lnSpc>
                  <a:spcPct val="150000"/>
                </a:lnSpc>
                <a:spcAft>
                  <a:spcPts val="0"/>
                </a:spcAft>
              </a:pP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目标</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交叉</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检索</a:t>
              </a:r>
            </a:p>
            <a:p>
              <a:pPr algn="just">
                <a:lnSpc>
                  <a:spcPct val="150000"/>
                </a:lnSpc>
                <a:spcAft>
                  <a:spcPts val="0"/>
                </a:spcAft>
              </a:pP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收集</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目标</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信息</a:t>
              </a:r>
            </a:p>
          </p:txBody>
        </p:sp>
        <p:grpSp>
          <p:nvGrpSpPr>
            <p:cNvPr id="14" name="组合 13"/>
            <p:cNvGrpSpPr/>
            <p:nvPr/>
          </p:nvGrpSpPr>
          <p:grpSpPr>
            <a:xfrm>
              <a:off x="2957069" y="2194205"/>
              <a:ext cx="1152000" cy="2771866"/>
              <a:chOff x="1345838" y="1877407"/>
              <a:chExt cx="1152000" cy="2771866"/>
            </a:xfrm>
          </p:grpSpPr>
          <p:cxnSp>
            <p:nvCxnSpPr>
              <p:cNvPr id="15" name="直接连接符 14"/>
              <p:cNvCxnSpPr/>
              <p:nvPr/>
            </p:nvCxnSpPr>
            <p:spPr>
              <a:xfrm flipH="1">
                <a:off x="1898854" y="2112530"/>
                <a:ext cx="1" cy="2536743"/>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345838" y="1877407"/>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FFFF00"/>
                    </a:solidFill>
                    <a:latin typeface="造字工房悦黑体验版常规体" pitchFamily="50" charset="-122"/>
                    <a:ea typeface="造字工房悦黑体验版常规体" pitchFamily="50" charset="-122"/>
                  </a:rPr>
                  <a:t>准备</a:t>
                </a:r>
              </a:p>
            </p:txBody>
          </p:sp>
        </p:grpSp>
      </p:grpSp>
      <p:grpSp>
        <p:nvGrpSpPr>
          <p:cNvPr id="31" name="组合 30"/>
          <p:cNvGrpSpPr/>
          <p:nvPr/>
        </p:nvGrpSpPr>
        <p:grpSpPr>
          <a:xfrm>
            <a:off x="5946443" y="2062160"/>
            <a:ext cx="2597219" cy="2771866"/>
            <a:chOff x="5597047" y="2194205"/>
            <a:chExt cx="2597219" cy="2771866"/>
          </a:xfrm>
        </p:grpSpPr>
        <p:grpSp>
          <p:nvGrpSpPr>
            <p:cNvPr id="22" name="组合 21"/>
            <p:cNvGrpSpPr/>
            <p:nvPr/>
          </p:nvGrpSpPr>
          <p:grpSpPr>
            <a:xfrm>
              <a:off x="5597047" y="2194205"/>
              <a:ext cx="1152000" cy="2771866"/>
              <a:chOff x="1345838" y="1877407"/>
              <a:chExt cx="1152000" cy="2771866"/>
            </a:xfrm>
          </p:grpSpPr>
          <p:cxnSp>
            <p:nvCxnSpPr>
              <p:cNvPr id="23" name="直接连接符 22"/>
              <p:cNvCxnSpPr/>
              <p:nvPr/>
            </p:nvCxnSpPr>
            <p:spPr>
              <a:xfrm flipH="1">
                <a:off x="1898854" y="2112530"/>
                <a:ext cx="1" cy="2536743"/>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1345838" y="1877407"/>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smtClean="0">
                    <a:solidFill>
                      <a:srgbClr val="FFFF00"/>
                    </a:solidFill>
                    <a:latin typeface="造字工房悦黑体验版常规体" pitchFamily="50" charset="-122"/>
                    <a:ea typeface="造字工房悦黑体验版常规体" pitchFamily="50" charset="-122"/>
                  </a:rPr>
                  <a:t>写信</a:t>
                </a:r>
                <a:endParaRPr lang="zh-CN" altLang="en-US" sz="2400" dirty="0">
                  <a:solidFill>
                    <a:srgbClr val="FFFF00"/>
                  </a:solidFill>
                  <a:latin typeface="造字工房悦黑体验版常规体" pitchFamily="50" charset="-122"/>
                  <a:ea typeface="造字工房悦黑体验版常规体" pitchFamily="50" charset="-122"/>
                </a:endParaRPr>
              </a:p>
            </p:txBody>
          </p:sp>
        </p:grpSp>
        <p:sp>
          <p:nvSpPr>
            <p:cNvPr id="11" name="矩形 10"/>
            <p:cNvSpPr/>
            <p:nvPr/>
          </p:nvSpPr>
          <p:spPr>
            <a:xfrm>
              <a:off x="6162941" y="3368449"/>
              <a:ext cx="2031325" cy="1304203"/>
            </a:xfrm>
            <a:prstGeom prst="rect">
              <a:avLst/>
            </a:prstGeom>
          </p:spPr>
          <p:txBody>
            <a:bodyPr wrap="none">
              <a:spAutoFit/>
            </a:bodyPr>
            <a:lstStyle/>
            <a:p>
              <a:pPr>
                <a:lnSpc>
                  <a:spcPct val="150000"/>
                </a:lnSpc>
              </a:pPr>
              <a:r>
                <a:rPr lang="zh-CN" altLang="en-US" kern="100" dirty="0">
                  <a:latin typeface="造字工房悦黑体验版常规体" pitchFamily="50" charset="-122"/>
                  <a:ea typeface="造字工房悦黑体验版常规体" pitchFamily="50" charset="-122"/>
                  <a:cs typeface="Times New Roman" panose="02020603050405020304" pitchFamily="18" charset="0"/>
                </a:rPr>
                <a:t>写</a:t>
              </a: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一封求职信</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nSpc>
                  <a:spcPct val="150000"/>
                </a:lnSpc>
              </a:pP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彰显态度</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认真严肃</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nSpc>
                  <a:spcPct val="150000"/>
                </a:lnSpc>
              </a:pP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获得面试几率高</a:t>
              </a:r>
              <a:endParaRPr lang="zh-CN" altLang="en-US" dirty="0"/>
            </a:p>
          </p:txBody>
        </p:sp>
      </p:grpSp>
      <p:grpSp>
        <p:nvGrpSpPr>
          <p:cNvPr id="26" name="组合 25"/>
          <p:cNvGrpSpPr/>
          <p:nvPr/>
        </p:nvGrpSpPr>
        <p:grpSpPr>
          <a:xfrm>
            <a:off x="8790041" y="2062160"/>
            <a:ext cx="3149477" cy="2771866"/>
            <a:chOff x="9760407" y="1877407"/>
            <a:chExt cx="3149477" cy="2771866"/>
          </a:xfrm>
        </p:grpSpPr>
        <p:grpSp>
          <p:nvGrpSpPr>
            <p:cNvPr id="18" name="组合 17"/>
            <p:cNvGrpSpPr/>
            <p:nvPr/>
          </p:nvGrpSpPr>
          <p:grpSpPr>
            <a:xfrm>
              <a:off x="9760407" y="1877407"/>
              <a:ext cx="1152000" cy="2771866"/>
              <a:chOff x="1345838" y="1877407"/>
              <a:chExt cx="1152000" cy="2771866"/>
            </a:xfrm>
          </p:grpSpPr>
          <p:cxnSp>
            <p:nvCxnSpPr>
              <p:cNvPr id="19" name="直接连接符 18"/>
              <p:cNvCxnSpPr/>
              <p:nvPr/>
            </p:nvCxnSpPr>
            <p:spPr>
              <a:xfrm flipH="1">
                <a:off x="1898854" y="2112530"/>
                <a:ext cx="1" cy="2536743"/>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1345838" y="1877407"/>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FFFF00"/>
                    </a:solidFill>
                    <a:latin typeface="造字工房悦黑体验版常规体" pitchFamily="50" charset="-122"/>
                    <a:ea typeface="造字工房悦黑体验版常规体" pitchFamily="50" charset="-122"/>
                  </a:rPr>
                  <a:t>投递</a:t>
                </a:r>
              </a:p>
            </p:txBody>
          </p:sp>
        </p:grpSp>
        <p:sp>
          <p:nvSpPr>
            <p:cNvPr id="12" name="矩形 11"/>
            <p:cNvSpPr/>
            <p:nvPr/>
          </p:nvSpPr>
          <p:spPr>
            <a:xfrm>
              <a:off x="10329816" y="3051651"/>
              <a:ext cx="2580068" cy="923330"/>
            </a:xfrm>
            <a:prstGeom prst="rect">
              <a:avLst/>
            </a:prstGeom>
          </p:spPr>
          <p:txBody>
            <a:bodyPr wrap="square">
              <a:spAutoFit/>
            </a:bodyPr>
            <a:lstStyle/>
            <a:p>
              <a:pPr algn="just">
                <a:lnSpc>
                  <a:spcPct val="150000"/>
                </a:lnSpc>
                <a:spcAft>
                  <a:spcPts val="0"/>
                </a:spcAft>
              </a:pP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用电邮投递</a:t>
              </a:r>
            </a:p>
            <a:p>
              <a:pPr algn="just">
                <a:lnSpc>
                  <a:spcPct val="150000"/>
                </a:lnSpc>
                <a:spcAft>
                  <a:spcPts val="0"/>
                </a:spcAft>
              </a:pP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使用自己的私人邮箱</a:t>
              </a:r>
              <a:endParaRPr lang="zh-CN" altLang="en-US" dirty="0"/>
            </a:p>
          </p:txBody>
        </p:sp>
      </p:grpSp>
      <p:sp>
        <p:nvSpPr>
          <p:cNvPr id="27" name="矩形 26"/>
          <p:cNvSpPr/>
          <p:nvPr/>
        </p:nvSpPr>
        <p:spPr>
          <a:xfrm>
            <a:off x="1569617" y="5726868"/>
            <a:ext cx="9657385" cy="535531"/>
          </a:xfrm>
          <a:prstGeom prst="rect">
            <a:avLst/>
          </a:prstGeom>
        </p:spPr>
        <p:txBody>
          <a:bodyPr wrap="square">
            <a:spAutoFit/>
          </a:bodyPr>
          <a:lstStyle/>
          <a:p>
            <a:pPr algn="just">
              <a:lnSpc>
                <a:spcPct val="120000"/>
              </a:lnSpc>
              <a:spcAft>
                <a:spcPts val="0"/>
              </a:spcAft>
            </a:pPr>
            <a:r>
              <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职场大忌：不要用现有雇主的公司邮箱来发简历找下一份工作</a:t>
            </a:r>
            <a:r>
              <a:rPr lang="zh-CN" altLang="en-US"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a:t>
            </a:r>
            <a:endParaRPr lang="zh-CN" altLang="zh-CN" sz="2400"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spTree>
    <p:extLst>
      <p:ext uri="{BB962C8B-B14F-4D97-AF65-F5344CB8AC3E}">
        <p14:creationId xmlns:p14="http://schemas.microsoft.com/office/powerpoint/2010/main" val="740503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75108" y="469832"/>
            <a:ext cx="1794886" cy="4489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456996" y="1414537"/>
            <a:ext cx="42402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456996" y="1982801"/>
            <a:ext cx="9772959" cy="3554819"/>
          </a:xfrm>
          <a:prstGeom prst="rect">
            <a:avLst/>
          </a:prstGeom>
        </p:spPr>
        <p:txBody>
          <a:bodyPr wrap="square">
            <a:spAutoFit/>
          </a:bodyPr>
          <a:lstStyle/>
          <a:p>
            <a:pPr algn="just">
              <a:lnSpc>
                <a:spcPct val="150000"/>
              </a:lnSpc>
              <a:spcAft>
                <a:spcPts val="0"/>
              </a:spcAft>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第一：你选择理想雇主有那些基本考虑</a:t>
            </a:r>
            <a:r>
              <a:rPr lang="en-US"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50000"/>
              </a:lnSpc>
              <a:spcAft>
                <a:spcPts val="0"/>
              </a:spcAft>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第二：换位思考，你觉得你心仪的雇主会选什么样的人？自己符合标准吗？</a:t>
            </a:r>
          </a:p>
          <a:p>
            <a:pPr algn="just">
              <a:lnSpc>
                <a:spcPct val="150000"/>
              </a:lnSpc>
              <a:spcAft>
                <a:spcPts val="0"/>
              </a:spcAft>
            </a:pPr>
            <a:r>
              <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第三：你知道要投递简历的职位的考评标准吗</a:t>
            </a:r>
            <a:r>
              <a:rPr lang="en-US" altLang="zh-CN" sz="2000"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zh-CN" altLang="zh-CN" sz="2000"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50000"/>
              </a:lnSpc>
              <a:spcAft>
                <a:spcPts val="0"/>
              </a:spcAft>
            </a:pP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50000"/>
              </a:lnSpc>
              <a:spcAft>
                <a:spcPts val="0"/>
              </a:spcAft>
            </a:pPr>
            <a:endParaRPr lang="en-US" altLang="zh-CN" kern="100" dirty="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50000"/>
              </a:lnSpc>
              <a:spcAft>
                <a:spcPts val="0"/>
              </a:spcAft>
            </a:pP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5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简而言之，提高简历投递后的回应率需要应聘者在整体思路和执行的细节上多做些家庭作业</a:t>
            </a: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有分教：</a:t>
            </a:r>
            <a:r>
              <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rPr>
              <a:t>”Chance </a:t>
            </a:r>
            <a:r>
              <a:rPr lang="en-US" altLang="zh-CN" kern="100" dirty="0" err="1" smtClean="0">
                <a:latin typeface="造字工房悦黑体验版常规体" pitchFamily="50" charset="-122"/>
                <a:ea typeface="造字工房悦黑体验版常规体" pitchFamily="50" charset="-122"/>
                <a:cs typeface="Times New Roman" panose="02020603050405020304" pitchFamily="18" charset="0"/>
              </a:rPr>
              <a:t>favours</a:t>
            </a:r>
            <a:r>
              <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rPr>
              <a:t> the prepared mind, and never knocks on the same door twice”</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11" name="矩形 10"/>
          <p:cNvSpPr/>
          <p:nvPr/>
        </p:nvSpPr>
        <p:spPr>
          <a:xfrm>
            <a:off x="375108" y="395706"/>
            <a:ext cx="4608954" cy="1126462"/>
          </a:xfrm>
          <a:prstGeom prst="rect">
            <a:avLst/>
          </a:prstGeom>
        </p:spPr>
        <p:txBody>
          <a:bodyPr wrap="none">
            <a:spAutoFit/>
          </a:bodyPr>
          <a:lstStyle/>
          <a:p>
            <a:pPr algn="just">
              <a:lnSpc>
                <a:spcPct val="120000"/>
              </a:lnSpc>
              <a:spcAft>
                <a:spcPts val="0"/>
              </a:spcAft>
            </a:pPr>
            <a:r>
              <a:rPr lang="en-US" altLang="zh-CN" sz="28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Question1</a:t>
            </a:r>
          </a:p>
          <a:p>
            <a:pPr algn="just">
              <a:lnSpc>
                <a:spcPct val="120000"/>
              </a:lnSpc>
              <a:spcAft>
                <a:spcPts val="0"/>
              </a:spcAft>
            </a:pPr>
            <a:r>
              <a:rPr lang="zh-CN" altLang="zh-CN" sz="2800" b="1" kern="100" dirty="0" smtClean="0">
                <a:latin typeface="造字工房悦黑体验版常规体" pitchFamily="50" charset="-122"/>
                <a:ea typeface="造字工房悦黑体验版常规体" pitchFamily="50" charset="-122"/>
                <a:cs typeface="Times New Roman" panose="02020603050405020304" pitchFamily="18" charset="0"/>
              </a:rPr>
              <a:t>投递</a:t>
            </a:r>
            <a:r>
              <a:rPr lang="zh-CN" altLang="zh-CN" sz="2800" b="1" kern="100" dirty="0">
                <a:latin typeface="造字工房悦黑体验版常规体" pitchFamily="50" charset="-122"/>
                <a:ea typeface="造字工房悦黑体验版常规体" pitchFamily="50" charset="-122"/>
                <a:cs typeface="Times New Roman" panose="02020603050405020304" pitchFamily="18" charset="0"/>
              </a:rPr>
              <a:t>简历后没回音</a:t>
            </a:r>
            <a:r>
              <a:rPr lang="zh-CN" altLang="zh-CN" sz="2800" b="1" kern="100" dirty="0" smtClean="0">
                <a:latin typeface="造字工房悦黑体验版常规体" pitchFamily="50" charset="-122"/>
                <a:ea typeface="造字工房悦黑体验版常规体" pitchFamily="50" charset="-122"/>
                <a:cs typeface="Times New Roman" panose="02020603050405020304" pitchFamily="18" charset="0"/>
              </a:rPr>
              <a:t>怎么办</a:t>
            </a:r>
            <a:r>
              <a:rPr lang="zh-CN" altLang="en-US" sz="2800" b="1"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zh-CN" altLang="zh-CN" sz="2800" b="1" kern="100" dirty="0">
              <a:latin typeface="造字工房悦黑体验版常规体" pitchFamily="50" charset="-122"/>
              <a:ea typeface="造字工房悦黑体验版常规体" pitchFamily="50" charset="-122"/>
              <a:cs typeface="Times New Roman" panose="02020603050405020304" pitchFamily="18" charset="0"/>
            </a:endParaRPr>
          </a:p>
        </p:txBody>
      </p:sp>
    </p:spTree>
    <p:extLst>
      <p:ext uri="{BB962C8B-B14F-4D97-AF65-F5344CB8AC3E}">
        <p14:creationId xmlns:p14="http://schemas.microsoft.com/office/powerpoint/2010/main" val="2633756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15532" y="1929075"/>
            <a:ext cx="8975454" cy="1643527"/>
          </a:xfrm>
          <a:prstGeom prst="rect">
            <a:avLst/>
          </a:prstGeom>
        </p:spPr>
        <p:txBody>
          <a:bodyPr wrap="square">
            <a:spAutoFit/>
          </a:bodyPr>
          <a:lstStyle/>
          <a:p>
            <a:pPr algn="just">
              <a:lnSpc>
                <a:spcPct val="120000"/>
              </a:lnSpc>
              <a:spcAft>
                <a:spcPts val="0"/>
              </a:spcAft>
            </a:pPr>
            <a:r>
              <a:rPr lang="zh-CN" altLang="zh-CN" sz="2400" b="1" kern="100" dirty="0" smtClean="0">
                <a:latin typeface="造字工房悦黑体验版常规体" pitchFamily="50" charset="-122"/>
                <a:ea typeface="造字工房悦黑体验版常规体" pitchFamily="50" charset="-122"/>
                <a:cs typeface="Times New Roman" panose="02020603050405020304" pitchFamily="18" charset="0"/>
              </a:rPr>
              <a:t>交易</a:t>
            </a:r>
            <a:r>
              <a:rPr lang="zh-CN" altLang="zh-CN" sz="2400" b="1" kern="100" dirty="0">
                <a:latin typeface="造字工房悦黑体验版常规体" pitchFamily="50" charset="-122"/>
                <a:ea typeface="造字工房悦黑体验版常规体" pitchFamily="50" charset="-122"/>
                <a:cs typeface="Times New Roman" panose="02020603050405020304" pitchFamily="18" charset="0"/>
              </a:rPr>
              <a:t>驱动型</a:t>
            </a:r>
            <a:r>
              <a:rPr lang="zh-CN" altLang="zh-CN" sz="2400" b="1"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en-US" altLang="zh-CN" sz="2400" b="1"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2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根本</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不知道自己在干什么，就知道赶紧成交拿手续费</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走人</a:t>
            </a:r>
            <a:r>
              <a:rPr lang="zh-CN" altLang="en-US" kern="100" dirty="0">
                <a:latin typeface="造字工房悦黑体验版常规体" pitchFamily="50" charset="-122"/>
                <a:ea typeface="造字工房悦黑体验版常规体" pitchFamily="50" charset="-122"/>
                <a:cs typeface="Times New Roman" panose="02020603050405020304" pitchFamily="18" charset="0"/>
              </a:rPr>
              <a:t>。</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20000"/>
              </a:lnSpc>
              <a:spcAft>
                <a:spcPts val="0"/>
              </a:spcAft>
            </a:pPr>
            <a:r>
              <a:rPr lang="zh-CN" altLang="zh-CN" sz="2400" b="1" kern="100" dirty="0">
                <a:latin typeface="造字工房悦黑体验版常规体" pitchFamily="50" charset="-122"/>
                <a:ea typeface="造字工房悦黑体验版常规体" pitchFamily="50" charset="-122"/>
                <a:cs typeface="Times New Roman" panose="02020603050405020304" pitchFamily="18" charset="0"/>
              </a:rPr>
              <a:t>咨询顾问型</a:t>
            </a:r>
            <a:r>
              <a:rPr lang="zh-CN" altLang="zh-CN" sz="2400" b="1"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en-US" altLang="zh-CN" sz="2400" b="1"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2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会</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对雇主的招聘参数提出意见和建议</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，充分</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与招聘</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部门沟通</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后定稿</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3" name="矩形 2"/>
          <p:cNvSpPr/>
          <p:nvPr/>
        </p:nvSpPr>
        <p:spPr>
          <a:xfrm>
            <a:off x="2615532" y="4578164"/>
            <a:ext cx="7907325" cy="1643527"/>
          </a:xfrm>
          <a:prstGeom prst="rect">
            <a:avLst/>
          </a:prstGeom>
        </p:spPr>
        <p:txBody>
          <a:bodyPr wrap="square">
            <a:spAutoFit/>
          </a:bodyPr>
          <a:lstStyle/>
          <a:p>
            <a:pPr algn="just">
              <a:lnSpc>
                <a:spcPct val="120000"/>
              </a:lnSpc>
              <a:spcAft>
                <a:spcPts val="0"/>
              </a:spcAft>
            </a:pPr>
            <a:r>
              <a:rPr lang="zh-CN" altLang="zh-CN" sz="2400" b="1" kern="100" dirty="0" smtClean="0">
                <a:latin typeface="造字工房悦黑体验版常规体" pitchFamily="50" charset="-122"/>
                <a:ea typeface="造字工房悦黑体验版常规体" pitchFamily="50" charset="-122"/>
                <a:cs typeface="Times New Roman" panose="02020603050405020304" pitchFamily="18" charset="0"/>
              </a:rPr>
              <a:t>电话面试：</a:t>
            </a:r>
            <a:endParaRPr lang="en-US" altLang="zh-CN" sz="2400" b="1"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2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选择一个能安静通话的地方，不受打扰，可保私密性的时间段。</a:t>
            </a:r>
          </a:p>
          <a:p>
            <a:pPr algn="just">
              <a:lnSpc>
                <a:spcPct val="120000"/>
              </a:lnSpc>
              <a:spcAft>
                <a:spcPts val="0"/>
              </a:spcAft>
            </a:pPr>
            <a:r>
              <a:rPr lang="zh-CN" altLang="zh-CN" sz="2400" b="1" kern="100" dirty="0" smtClean="0">
                <a:latin typeface="造字工房悦黑体验版常规体" pitchFamily="50" charset="-122"/>
                <a:ea typeface="造字工房悦黑体验版常规体" pitchFamily="50" charset="-122"/>
                <a:cs typeface="Times New Roman" panose="02020603050405020304" pitchFamily="18" charset="0"/>
              </a:rPr>
              <a:t>视频会议面试：</a:t>
            </a:r>
            <a:endParaRPr lang="en-US" altLang="zh-CN" sz="2400" b="1" kern="100" dirty="0" smtClean="0">
              <a:latin typeface="造字工房悦黑体验版常规体" pitchFamily="50" charset="-122"/>
              <a:ea typeface="造字工房悦黑体验版常规体" pitchFamily="50" charset="-122"/>
              <a:cs typeface="Times New Roman" panose="02020603050405020304" pitchFamily="18" charset="0"/>
            </a:endParaRPr>
          </a:p>
          <a:p>
            <a:pPr algn="just">
              <a:lnSpc>
                <a:spcPct val="120000"/>
              </a:lnSpc>
              <a:spcAft>
                <a:spcPts val="0"/>
              </a:spcAft>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和当面面试一样，要有完全充分的准备。</a:t>
            </a:r>
            <a:endParaRPr lang="zh-CN" altLang="zh-CN" kern="100" dirty="0">
              <a:latin typeface="造字工房悦黑体验版常规体" pitchFamily="50" charset="-122"/>
              <a:ea typeface="造字工房悦黑体验版常规体" pitchFamily="50" charset="-122"/>
              <a:cs typeface="Times New Roman" panose="02020603050405020304" pitchFamily="18" charset="0"/>
            </a:endParaRPr>
          </a:p>
        </p:txBody>
      </p:sp>
      <p:sp>
        <p:nvSpPr>
          <p:cNvPr id="4" name="标题 3"/>
          <p:cNvSpPr>
            <a:spLocks noGrp="1"/>
          </p:cNvSpPr>
          <p:nvPr>
            <p:ph type="title"/>
          </p:nvPr>
        </p:nvSpPr>
        <p:spPr/>
        <p:txBody>
          <a:bodyPr/>
          <a:lstStyle/>
          <a:p>
            <a:r>
              <a:rPr lang="zh-CN" altLang="en-US" dirty="0">
                <a:solidFill>
                  <a:schemeClr val="tx1"/>
                </a:solidFill>
                <a:effectLst/>
              </a:rPr>
              <a:t>面试终极</a:t>
            </a:r>
            <a:r>
              <a:rPr lang="zh-CN" altLang="en-US" dirty="0" smtClean="0">
                <a:solidFill>
                  <a:schemeClr val="tx1"/>
                </a:solidFill>
                <a:effectLst/>
              </a:rPr>
              <a:t>攻略</a:t>
            </a:r>
            <a:endParaRPr lang="zh-CN" altLang="en-US" dirty="0">
              <a:solidFill>
                <a:schemeClr val="tx1"/>
              </a:solidFill>
              <a:effectLst/>
            </a:endParaRPr>
          </a:p>
        </p:txBody>
      </p:sp>
      <p:sp>
        <p:nvSpPr>
          <p:cNvPr id="5" name="文本占位符 4"/>
          <p:cNvSpPr>
            <a:spLocks noGrp="1"/>
          </p:cNvSpPr>
          <p:nvPr>
            <p:ph type="body" sz="quarter" idx="13"/>
          </p:nvPr>
        </p:nvSpPr>
        <p:spPr/>
        <p:txBody>
          <a:bodyPr/>
          <a:lstStyle/>
          <a:p>
            <a:r>
              <a:rPr lang="en-US" altLang="zh-CN" dirty="0" smtClean="0"/>
              <a:t>2</a:t>
            </a:r>
            <a:endParaRPr lang="zh-CN" altLang="en-US" dirty="0"/>
          </a:p>
        </p:txBody>
      </p:sp>
      <p:sp>
        <p:nvSpPr>
          <p:cNvPr id="12" name="椭圆 11"/>
          <p:cNvSpPr/>
          <p:nvPr/>
        </p:nvSpPr>
        <p:spPr>
          <a:xfrm>
            <a:off x="1322853" y="1731640"/>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FFF00"/>
                </a:solidFill>
                <a:latin typeface="造字工房悦黑体验版常规体" pitchFamily="50" charset="-122"/>
                <a:ea typeface="造字工房悦黑体验版常规体" pitchFamily="50" charset="-122"/>
              </a:rPr>
              <a:t>猎头</a:t>
            </a:r>
          </a:p>
        </p:txBody>
      </p:sp>
      <p:sp>
        <p:nvSpPr>
          <p:cNvPr id="15" name="椭圆 14"/>
          <p:cNvSpPr/>
          <p:nvPr/>
        </p:nvSpPr>
        <p:spPr>
          <a:xfrm>
            <a:off x="1322853" y="4380729"/>
            <a:ext cx="1152000" cy="115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FFF00"/>
                </a:solidFill>
                <a:latin typeface="造字工房悦黑体验版常规体" pitchFamily="50" charset="-122"/>
                <a:ea typeface="造字工房悦黑体验版常规体" pitchFamily="50" charset="-122"/>
              </a:rPr>
              <a:t>过招</a:t>
            </a:r>
          </a:p>
        </p:txBody>
      </p:sp>
    </p:spTree>
    <p:extLst>
      <p:ext uri="{BB962C8B-B14F-4D97-AF65-F5344CB8AC3E}">
        <p14:creationId xmlns:p14="http://schemas.microsoft.com/office/powerpoint/2010/main" val="27519041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61918" y="999965"/>
            <a:ext cx="4097219" cy="523220"/>
          </a:xfrm>
          <a:prstGeom prst="rect">
            <a:avLst/>
          </a:prstGeom>
        </p:spPr>
        <p:txBody>
          <a:bodyPr wrap="square">
            <a:spAutoFit/>
          </a:bodyPr>
          <a:lstStyle/>
          <a:p>
            <a:pPr algn="just">
              <a:spcAft>
                <a:spcPts val="0"/>
              </a:spcAft>
            </a:pPr>
            <a:r>
              <a:rPr lang="zh-CN" altLang="zh-CN" sz="2800" b="1" kern="100" dirty="0" smtClean="0">
                <a:latin typeface="造字工房悦黑体验版常规体" pitchFamily="50" charset="-122"/>
                <a:ea typeface="造字工房悦黑体验版常规体" pitchFamily="50" charset="-122"/>
                <a:cs typeface="Times New Roman" panose="02020603050405020304" pitchFamily="18" charset="0"/>
              </a:rPr>
              <a:t>面试</a:t>
            </a:r>
            <a:r>
              <a:rPr lang="zh-CN" altLang="en-US" sz="2800" b="1" kern="100" dirty="0" smtClean="0">
                <a:latin typeface="造字工房悦黑体验版常规体" pitchFamily="50" charset="-122"/>
                <a:ea typeface="造字工房悦黑体验版常规体" pitchFamily="50" charset="-122"/>
                <a:cs typeface="Times New Roman" panose="02020603050405020304" pitchFamily="18" charset="0"/>
              </a:rPr>
              <a:t>前    天你该做什么？</a:t>
            </a:r>
            <a:endParaRPr lang="zh-CN" altLang="zh-CN" sz="2800" b="1" kern="100" dirty="0" smtClean="0">
              <a:latin typeface="造字工房悦黑体验版常规体" pitchFamily="50" charset="-122"/>
              <a:ea typeface="造字工房悦黑体验版常规体" pitchFamily="50" charset="-122"/>
              <a:cs typeface="Times New Roman" panose="02020603050405020304" pitchFamily="18" charset="0"/>
            </a:endParaRPr>
          </a:p>
        </p:txBody>
      </p:sp>
      <p:cxnSp>
        <p:nvCxnSpPr>
          <p:cNvPr id="23" name="直接连接符 22"/>
          <p:cNvCxnSpPr/>
          <p:nvPr/>
        </p:nvCxnSpPr>
        <p:spPr>
          <a:xfrm>
            <a:off x="377707" y="1513977"/>
            <a:ext cx="421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1484792" y="801658"/>
            <a:ext cx="595035" cy="830997"/>
          </a:xfrm>
          <a:prstGeom prst="rect">
            <a:avLst/>
          </a:prstGeom>
        </p:spPr>
        <p:txBody>
          <a:bodyPr wrap="none">
            <a:spAutoFit/>
          </a:bodyPr>
          <a:lstStyle/>
          <a:p>
            <a:r>
              <a:rPr lang="en-US" altLang="zh-CN" sz="4800" kern="100" dirty="0">
                <a:latin typeface="Arial Black" panose="020B0A04020102020204" pitchFamily="34" charset="0"/>
                <a:ea typeface="Dotum" panose="020B0600000101010101" pitchFamily="34" charset="-127"/>
                <a:cs typeface="Times New Roman" panose="02020603050405020304" pitchFamily="18" charset="0"/>
              </a:rPr>
              <a:t>5</a:t>
            </a:r>
            <a:endParaRPr lang="zh-CN" altLang="en-US" sz="4800" dirty="0">
              <a:latin typeface="Arial Black" panose="020B0A04020102020204" pitchFamily="34" charset="0"/>
              <a:ea typeface="Dotum" panose="020B0600000101010101" pitchFamily="34" charset="-127"/>
            </a:endParaRPr>
          </a:p>
        </p:txBody>
      </p:sp>
      <p:cxnSp>
        <p:nvCxnSpPr>
          <p:cNvPr id="28" name="直接连接符 27"/>
          <p:cNvCxnSpPr/>
          <p:nvPr/>
        </p:nvCxnSpPr>
        <p:spPr>
          <a:xfrm>
            <a:off x="505353" y="3898032"/>
            <a:ext cx="107640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919988" y="2851758"/>
            <a:ext cx="596777" cy="5967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FFFF00"/>
                </a:solidFill>
                <a:latin typeface="Impact" panose="020B0806030902050204" pitchFamily="34" charset="0"/>
                <a:ea typeface="造字工房悦黑体验版常规体" pitchFamily="50" charset="-122"/>
              </a:rPr>
              <a:t>1</a:t>
            </a:r>
            <a:endParaRPr lang="zh-CN" altLang="en-US" sz="3200" dirty="0">
              <a:solidFill>
                <a:srgbClr val="FFFF00"/>
              </a:solidFill>
              <a:latin typeface="Impact" panose="020B0806030902050204" pitchFamily="34" charset="0"/>
              <a:ea typeface="造字工房悦黑体验版常规体" pitchFamily="50" charset="-122"/>
            </a:endParaRPr>
          </a:p>
        </p:txBody>
      </p:sp>
      <p:sp>
        <p:nvSpPr>
          <p:cNvPr id="15" name="椭圆 14"/>
          <p:cNvSpPr/>
          <p:nvPr/>
        </p:nvSpPr>
        <p:spPr>
          <a:xfrm>
            <a:off x="8083253" y="2851758"/>
            <a:ext cx="596777" cy="5967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FFF00"/>
                </a:solidFill>
                <a:latin typeface="Impact" panose="020B0806030902050204" pitchFamily="34" charset="0"/>
                <a:ea typeface="造字工房悦黑体验版常规体" pitchFamily="50" charset="-122"/>
              </a:rPr>
              <a:t>4</a:t>
            </a:r>
            <a:endParaRPr lang="zh-CN" altLang="en-US" sz="3200" dirty="0">
              <a:solidFill>
                <a:srgbClr val="FFFF00"/>
              </a:solidFill>
              <a:latin typeface="Impact" panose="020B0806030902050204" pitchFamily="34" charset="0"/>
              <a:ea typeface="造字工房悦黑体验版常规体" pitchFamily="50" charset="-122"/>
            </a:endParaRPr>
          </a:p>
        </p:txBody>
      </p:sp>
      <p:sp>
        <p:nvSpPr>
          <p:cNvPr id="16" name="椭圆 15"/>
          <p:cNvSpPr/>
          <p:nvPr/>
        </p:nvSpPr>
        <p:spPr>
          <a:xfrm>
            <a:off x="5695498" y="2851758"/>
            <a:ext cx="596777" cy="5967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FFF00"/>
                </a:solidFill>
                <a:latin typeface="Impact" panose="020B0806030902050204" pitchFamily="34" charset="0"/>
                <a:ea typeface="造字工房悦黑体验版常规体" pitchFamily="50" charset="-122"/>
              </a:rPr>
              <a:t>3</a:t>
            </a:r>
            <a:endParaRPr lang="zh-CN" altLang="en-US" sz="3200" dirty="0">
              <a:solidFill>
                <a:srgbClr val="FFFF00"/>
              </a:solidFill>
              <a:latin typeface="Impact" panose="020B0806030902050204" pitchFamily="34" charset="0"/>
              <a:ea typeface="造字工房悦黑体验版常规体" pitchFamily="50" charset="-122"/>
            </a:endParaRPr>
          </a:p>
        </p:txBody>
      </p:sp>
      <p:sp>
        <p:nvSpPr>
          <p:cNvPr id="17" name="椭圆 16"/>
          <p:cNvSpPr/>
          <p:nvPr/>
        </p:nvSpPr>
        <p:spPr>
          <a:xfrm>
            <a:off x="10471007" y="2851758"/>
            <a:ext cx="596777" cy="5967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FFF00"/>
                </a:solidFill>
                <a:latin typeface="Impact" panose="020B0806030902050204" pitchFamily="34" charset="0"/>
                <a:ea typeface="造字工房悦黑体验版常规体" pitchFamily="50" charset="-122"/>
              </a:rPr>
              <a:t>5</a:t>
            </a:r>
            <a:endParaRPr lang="zh-CN" altLang="en-US" sz="3200" dirty="0">
              <a:solidFill>
                <a:srgbClr val="FFFF00"/>
              </a:solidFill>
              <a:latin typeface="Impact" panose="020B0806030902050204" pitchFamily="34" charset="0"/>
              <a:ea typeface="造字工房悦黑体验版常规体" pitchFamily="50" charset="-122"/>
            </a:endParaRPr>
          </a:p>
        </p:txBody>
      </p:sp>
      <p:sp>
        <p:nvSpPr>
          <p:cNvPr id="18" name="椭圆 17"/>
          <p:cNvSpPr/>
          <p:nvPr/>
        </p:nvSpPr>
        <p:spPr>
          <a:xfrm>
            <a:off x="3307743" y="2851758"/>
            <a:ext cx="596777" cy="5967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FFF00"/>
                </a:solidFill>
                <a:latin typeface="Impact" panose="020B0806030902050204" pitchFamily="34" charset="0"/>
                <a:ea typeface="造字工房悦黑体验版常规体" pitchFamily="50" charset="-122"/>
              </a:rPr>
              <a:t>2</a:t>
            </a:r>
            <a:endParaRPr lang="zh-CN" altLang="en-US" sz="3200" dirty="0">
              <a:solidFill>
                <a:srgbClr val="FFFF00"/>
              </a:solidFill>
              <a:latin typeface="Impact" panose="020B0806030902050204" pitchFamily="34" charset="0"/>
              <a:ea typeface="造字工房悦黑体验版常规体" pitchFamily="50" charset="-122"/>
            </a:endParaRPr>
          </a:p>
        </p:txBody>
      </p:sp>
      <p:sp>
        <p:nvSpPr>
          <p:cNvPr id="26" name="矩形 25"/>
          <p:cNvSpPr/>
          <p:nvPr/>
        </p:nvSpPr>
        <p:spPr>
          <a:xfrm>
            <a:off x="399249" y="3528700"/>
            <a:ext cx="1650233" cy="369332"/>
          </a:xfrm>
          <a:prstGeom prst="rect">
            <a:avLst/>
          </a:prstGeom>
        </p:spPr>
        <p:txBody>
          <a:bodyPr wrap="square">
            <a:spAutoFit/>
          </a:bodyPr>
          <a:lstStyle/>
          <a:p>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阅读</a:t>
            </a: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雇</a:t>
            </a: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主资料</a:t>
            </a:r>
            <a:endParaRPr lang="zh-CN" altLang="en-US" dirty="0"/>
          </a:p>
        </p:txBody>
      </p:sp>
      <p:sp>
        <p:nvSpPr>
          <p:cNvPr id="34" name="矩形 33"/>
          <p:cNvSpPr/>
          <p:nvPr/>
        </p:nvSpPr>
        <p:spPr>
          <a:xfrm>
            <a:off x="3111676" y="3528700"/>
            <a:ext cx="1107996" cy="369332"/>
          </a:xfrm>
          <a:prstGeom prst="rect">
            <a:avLst/>
          </a:prstGeom>
        </p:spPr>
        <p:txBody>
          <a:bodyPr wrap="none">
            <a:spAutoFit/>
          </a:bodyPr>
          <a:lstStyle/>
          <a:p>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垂直搜索</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p:txBody>
      </p:sp>
      <p:sp>
        <p:nvSpPr>
          <p:cNvPr id="35" name="矩形 34"/>
          <p:cNvSpPr/>
          <p:nvPr/>
        </p:nvSpPr>
        <p:spPr>
          <a:xfrm>
            <a:off x="5695498" y="3528700"/>
            <a:ext cx="1107996" cy="369332"/>
          </a:xfrm>
          <a:prstGeom prst="rect">
            <a:avLst/>
          </a:prstGeom>
        </p:spPr>
        <p:txBody>
          <a:bodyPr wrap="none">
            <a:spAutoFit/>
          </a:bodyPr>
          <a:lstStyle/>
          <a:p>
            <a:pPr algn="just">
              <a:spcAft>
                <a:spcPts val="0"/>
              </a:spcAft>
            </a:pP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面试彩排</a:t>
            </a:r>
          </a:p>
        </p:txBody>
      </p:sp>
      <p:sp>
        <p:nvSpPr>
          <p:cNvPr id="36" name="矩形 35"/>
          <p:cNvSpPr/>
          <p:nvPr/>
        </p:nvSpPr>
        <p:spPr>
          <a:xfrm>
            <a:off x="7596811" y="3528700"/>
            <a:ext cx="1569660" cy="369332"/>
          </a:xfrm>
          <a:prstGeom prst="rect">
            <a:avLst/>
          </a:prstGeom>
        </p:spPr>
        <p:txBody>
          <a:bodyPr wrap="none">
            <a:spAutoFit/>
          </a:bodyPr>
          <a:lstStyle/>
          <a:p>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踩点熟悉</a:t>
            </a:r>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环境</a:t>
            </a:r>
            <a:endParaRPr lang="zh-CN" altLang="en-US" dirty="0"/>
          </a:p>
        </p:txBody>
      </p:sp>
      <p:sp>
        <p:nvSpPr>
          <p:cNvPr id="37" name="矩形 36"/>
          <p:cNvSpPr/>
          <p:nvPr/>
        </p:nvSpPr>
        <p:spPr>
          <a:xfrm>
            <a:off x="10251299" y="3528700"/>
            <a:ext cx="1107996" cy="369332"/>
          </a:xfrm>
          <a:prstGeom prst="rect">
            <a:avLst/>
          </a:prstGeom>
        </p:spPr>
        <p:txBody>
          <a:bodyPr wrap="none">
            <a:spAutoFit/>
          </a:bodyPr>
          <a:lstStyle/>
          <a:p>
            <a:r>
              <a:rPr lang="zh-CN" altLang="zh-CN" kern="100" dirty="0">
                <a:latin typeface="造字工房悦黑体验版常规体" pitchFamily="50" charset="-122"/>
                <a:ea typeface="造字工房悦黑体验版常规体" pitchFamily="50" charset="-122"/>
                <a:cs typeface="Times New Roman" panose="02020603050405020304" pitchFamily="18" charset="0"/>
              </a:rPr>
              <a:t>衣着正规</a:t>
            </a:r>
            <a:endParaRPr lang="zh-CN" altLang="en-US" dirty="0"/>
          </a:p>
        </p:txBody>
      </p:sp>
      <p:sp>
        <p:nvSpPr>
          <p:cNvPr id="19" name="圆角矩形 18"/>
          <p:cNvSpPr/>
          <p:nvPr/>
        </p:nvSpPr>
        <p:spPr>
          <a:xfrm>
            <a:off x="375108" y="469832"/>
            <a:ext cx="1794886" cy="4489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67289" y="367132"/>
            <a:ext cx="1879041" cy="609398"/>
          </a:xfrm>
          <a:prstGeom prst="rect">
            <a:avLst/>
          </a:prstGeom>
        </p:spPr>
        <p:txBody>
          <a:bodyPr wrap="none">
            <a:spAutoFit/>
          </a:bodyPr>
          <a:lstStyle/>
          <a:p>
            <a:pPr algn="just">
              <a:lnSpc>
                <a:spcPct val="120000"/>
              </a:lnSpc>
              <a:spcAft>
                <a:spcPts val="0"/>
              </a:spcAft>
            </a:pPr>
            <a:r>
              <a:rPr lang="en-US" altLang="zh-CN" sz="28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Question2</a:t>
            </a:r>
          </a:p>
        </p:txBody>
      </p:sp>
      <p:sp>
        <p:nvSpPr>
          <p:cNvPr id="21" name="圆角矩形 20"/>
          <p:cNvSpPr/>
          <p:nvPr/>
        </p:nvSpPr>
        <p:spPr>
          <a:xfrm>
            <a:off x="1119204" y="5661423"/>
            <a:ext cx="9363414" cy="666419"/>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484792" y="5763801"/>
            <a:ext cx="10481032" cy="461665"/>
          </a:xfrm>
          <a:prstGeom prst="rect">
            <a:avLst/>
          </a:prstGeom>
        </p:spPr>
        <p:txBody>
          <a:bodyPr wrap="square">
            <a:spAutoFit/>
          </a:bodyPr>
          <a:lstStyle/>
          <a:p>
            <a:pPr algn="just">
              <a:spcAft>
                <a:spcPts val="0"/>
              </a:spcAft>
            </a:pPr>
            <a:r>
              <a:rPr lang="zh-CN" altLang="zh-CN" sz="2400" b="1"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rPr>
              <a:t>记住：一次好的面试，必定是双向的交流，而不是你问我答。</a:t>
            </a:r>
          </a:p>
        </p:txBody>
      </p:sp>
    </p:spTree>
    <p:extLst>
      <p:ext uri="{BB962C8B-B14F-4D97-AF65-F5344CB8AC3E}">
        <p14:creationId xmlns:p14="http://schemas.microsoft.com/office/powerpoint/2010/main" val="2256224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82425" y="2711028"/>
            <a:ext cx="9162076" cy="3416320"/>
          </a:xfrm>
          <a:prstGeom prst="rect">
            <a:avLst/>
          </a:prstGeom>
        </p:spPr>
        <p:txBody>
          <a:bodyPr wrap="square">
            <a:spAutoFit/>
          </a:bodyPr>
          <a:lstStyle/>
          <a:p>
            <a:pPr marL="342900" indent="-342900" algn="just">
              <a:lnSpc>
                <a:spcPct val="150000"/>
              </a:lnSpc>
              <a:spcAft>
                <a:spcPts val="0"/>
              </a:spcAft>
              <a:buFont typeface="+mj-lt"/>
              <a:buAutoNum type="arabicPeriod"/>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出门前检查要带的东西：简历、证件、学历学位证书等；</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spcAft>
                <a:spcPts val="0"/>
              </a:spcAft>
              <a:buFont typeface="+mj-lt"/>
              <a:buAutoNum type="arabicPeriod"/>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提前几分钟到达面试地点；</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spcAft>
                <a:spcPts val="0"/>
              </a:spcAft>
              <a:buFont typeface="+mj-lt"/>
              <a:buAutoNum type="arabicPeriod"/>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如果面试的地点是在雇主的会议室进行，注意选择一进门就能看到的位置，那是客位</a:t>
            </a: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spcAft>
                <a:spcPts val="0"/>
              </a:spcAft>
              <a:buFont typeface="+mj-lt"/>
              <a:buAutoNum type="arabicPeriod"/>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如果面试是那种审讯室格局，即面试官已经落座（或者就在他的办公室里）</a:t>
            </a:r>
            <a:r>
              <a:rPr lang="zh-CN" altLang="en-US" kern="100" dirty="0" smtClean="0">
                <a:latin typeface="造字工房悦黑体验版常规体" pitchFamily="50" charset="-122"/>
                <a:ea typeface="造字工房悦黑体验版常规体" pitchFamily="50" charset="-122"/>
                <a:cs typeface="Times New Roman" panose="02020603050405020304" pitchFamily="18" charset="0"/>
              </a:rPr>
              <a:t>；</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spcAft>
                <a:spcPts val="0"/>
              </a:spcAft>
              <a:buFont typeface="+mj-lt"/>
              <a:buAutoNum type="arabicPeriod"/>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你进来后坐对面，也别那么急着坐下去，上去和人握个手，问个好，聊两句，在开始正式开始面试；</a:t>
            </a:r>
            <a:endParaRPr lang="en-US" altLang="zh-CN" kern="100" dirty="0" smtClean="0">
              <a:latin typeface="造字工房悦黑体验版常规体" pitchFamily="50" charset="-122"/>
              <a:ea typeface="造字工房悦黑体验版常规体" pitchFamily="50" charset="-122"/>
              <a:cs typeface="Times New Roman" panose="02020603050405020304" pitchFamily="18" charset="0"/>
            </a:endParaRPr>
          </a:p>
          <a:p>
            <a:pPr marL="342900" indent="-342900" algn="just">
              <a:lnSpc>
                <a:spcPct val="150000"/>
              </a:lnSpc>
              <a:spcAft>
                <a:spcPts val="0"/>
              </a:spcAft>
              <a:buFont typeface="+mj-lt"/>
              <a:buAutoNum type="arabicPeriod"/>
            </a:pPr>
            <a:r>
              <a:rPr lang="zh-CN" altLang="zh-CN" kern="100" dirty="0" smtClean="0">
                <a:latin typeface="造字工房悦黑体验版常规体" pitchFamily="50" charset="-122"/>
                <a:ea typeface="造字工房悦黑体验版常规体" pitchFamily="50" charset="-122"/>
                <a:cs typeface="Times New Roman" panose="02020603050405020304" pitchFamily="18" charset="0"/>
              </a:rPr>
              <a:t>你要一直和面试官保持目光接触，如果是多人面试你，则重点和发问的人保持目光接触，适度观察其他人的表情。</a:t>
            </a:r>
          </a:p>
        </p:txBody>
      </p:sp>
      <p:cxnSp>
        <p:nvCxnSpPr>
          <p:cNvPr id="3" name="直接连接符 2"/>
          <p:cNvCxnSpPr/>
          <p:nvPr/>
        </p:nvCxnSpPr>
        <p:spPr>
          <a:xfrm>
            <a:off x="0" y="1022651"/>
            <a:ext cx="952137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流程图: 联系 7"/>
          <p:cNvSpPr/>
          <p:nvPr/>
        </p:nvSpPr>
        <p:spPr>
          <a:xfrm>
            <a:off x="9350062" y="-725996"/>
            <a:ext cx="3437024" cy="3437024"/>
          </a:xfrm>
          <a:prstGeom prst="flowChartConnector">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spcAft>
                <a:spcPts val="0"/>
              </a:spcAft>
            </a:pPr>
            <a:endParaRPr lang="zh-CN" altLang="zh-CN" sz="41300" b="1"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cxnSp>
        <p:nvCxnSpPr>
          <p:cNvPr id="10" name="直接连接符 9"/>
          <p:cNvCxnSpPr/>
          <p:nvPr/>
        </p:nvCxnSpPr>
        <p:spPr>
          <a:xfrm>
            <a:off x="0" y="6327622"/>
            <a:ext cx="121920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0107414" y="207686"/>
            <a:ext cx="1922321" cy="2123658"/>
          </a:xfrm>
          <a:prstGeom prst="rect">
            <a:avLst/>
          </a:prstGeom>
        </p:spPr>
        <p:txBody>
          <a:bodyPr wrap="none">
            <a:spAutoFit/>
          </a:bodyPr>
          <a:lstStyle/>
          <a:p>
            <a:pPr algn="just">
              <a:spcAft>
                <a:spcPts val="0"/>
              </a:spcAft>
            </a:pPr>
            <a:r>
              <a:rPr lang="zh-CN" altLang="zh-CN" sz="66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面试</a:t>
            </a:r>
            <a:endParaRPr lang="en-US" altLang="zh-CN" sz="66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a:p>
            <a:pPr algn="just">
              <a:spcAft>
                <a:spcPts val="0"/>
              </a:spcAft>
            </a:pPr>
            <a:r>
              <a:rPr lang="zh-CN" altLang="zh-CN" sz="66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当天</a:t>
            </a:r>
            <a:endParaRPr lang="zh-CN" altLang="zh-CN" sz="6600" b="1" kern="100" dirty="0">
              <a:solidFill>
                <a:srgbClr val="FFFF00"/>
              </a:solidFill>
              <a:latin typeface="造字工房悦黑体验版常规体" pitchFamily="50" charset="-122"/>
              <a:ea typeface="造字工房悦黑体验版常规体" pitchFamily="50" charset="-122"/>
              <a:cs typeface="Times New Roman" panose="02020603050405020304" pitchFamily="18" charset="0"/>
            </a:endParaRPr>
          </a:p>
        </p:txBody>
      </p:sp>
      <p:sp>
        <p:nvSpPr>
          <p:cNvPr id="7" name="圆角矩形 6"/>
          <p:cNvSpPr/>
          <p:nvPr/>
        </p:nvSpPr>
        <p:spPr>
          <a:xfrm>
            <a:off x="590244" y="1664841"/>
            <a:ext cx="1794886" cy="4489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69977" y="1562141"/>
            <a:ext cx="1503938" cy="587853"/>
          </a:xfrm>
          <a:prstGeom prst="rect">
            <a:avLst/>
          </a:prstGeom>
        </p:spPr>
        <p:txBody>
          <a:bodyPr wrap="none">
            <a:spAutoFit/>
          </a:bodyPr>
          <a:lstStyle/>
          <a:p>
            <a:pPr algn="just">
              <a:lnSpc>
                <a:spcPct val="120000"/>
              </a:lnSpc>
              <a:spcAft>
                <a:spcPts val="0"/>
              </a:spcAft>
            </a:pPr>
            <a:r>
              <a:rPr lang="en-US" altLang="zh-CN" sz="2800" b="1" kern="100" dirty="0" smtClean="0">
                <a:solidFill>
                  <a:srgbClr val="FFFF00"/>
                </a:solidFill>
                <a:latin typeface="造字工房悦黑体验版常规体" pitchFamily="50" charset="-122"/>
                <a:ea typeface="造字工房悦黑体验版常规体" pitchFamily="50" charset="-122"/>
                <a:cs typeface="Times New Roman" panose="02020603050405020304" pitchFamily="18" charset="0"/>
              </a:rPr>
              <a:t>6  Tips  </a:t>
            </a:r>
          </a:p>
        </p:txBody>
      </p:sp>
    </p:spTree>
    <p:extLst>
      <p:ext uri="{BB962C8B-B14F-4D97-AF65-F5344CB8AC3E}">
        <p14:creationId xmlns:p14="http://schemas.microsoft.com/office/powerpoint/2010/main" val="24243982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1248</TotalTime>
  <Words>1702</Words>
  <Application>Microsoft Office PowerPoint</Application>
  <PresentationFormat>宽屏</PresentationFormat>
  <Paragraphs>262</Paragraphs>
  <Slides>28</Slides>
  <Notes>3</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28</vt:i4>
      </vt:variant>
    </vt:vector>
  </HeadingPairs>
  <TitlesOfParts>
    <vt:vector size="45" baseType="lpstr">
      <vt:lpstr>Arial Unicode MS</vt:lpstr>
      <vt:lpstr>Dotum</vt:lpstr>
      <vt:lpstr>Meiryo</vt:lpstr>
      <vt:lpstr>方正超粗黑简体</vt:lpstr>
      <vt:lpstr>汉仪菱心体简</vt:lpstr>
      <vt:lpstr>宋体</vt:lpstr>
      <vt:lpstr>微软雅黑</vt:lpstr>
      <vt:lpstr>造字工房悦黑体验版常规体</vt:lpstr>
      <vt:lpstr>造字工房悦圆演示版常规体</vt:lpstr>
      <vt:lpstr>Arial</vt:lpstr>
      <vt:lpstr>Arial Black</vt:lpstr>
      <vt:lpstr>Calibri</vt:lpstr>
      <vt:lpstr>Calibri Light</vt:lpstr>
      <vt:lpstr>Impact</vt:lpstr>
      <vt:lpstr>Times New Roman</vt:lpstr>
      <vt:lpstr>Office 主题</vt:lpstr>
      <vt:lpstr>Office Theme</vt:lpstr>
      <vt:lpstr>PowerPoint 演示文稿</vt:lpstr>
      <vt:lpstr>PowerPoint 演示文稿</vt:lpstr>
      <vt:lpstr>PowerPoint 演示文稿</vt:lpstr>
      <vt:lpstr>PowerPoint 演示文稿</vt:lpstr>
      <vt:lpstr>如何写简历</vt:lpstr>
      <vt:lpstr>PowerPoint 演示文稿</vt:lpstr>
      <vt:lpstr>面试终极攻略</vt:lpstr>
      <vt:lpstr>PowerPoint 演示文稿</vt:lpstr>
      <vt:lpstr>PowerPoint 演示文稿</vt:lpstr>
      <vt:lpstr>如何通过试用期</vt:lpstr>
      <vt:lpstr>职场新人生存法则</vt:lpstr>
      <vt:lpstr>PowerPoint 演示文稿</vt:lpstr>
      <vt:lpstr>PowerPoint 演示文稿</vt:lpstr>
      <vt:lpstr>职场必备技能大检查</vt:lpstr>
      <vt:lpstr>PowerPoint 演示文稿</vt:lpstr>
      <vt:lpstr>PowerPoint 演示文稿</vt:lpstr>
      <vt:lpstr>PowerPoint 演示文稿</vt:lpstr>
      <vt:lpstr>如何锻炼商务演示能力</vt:lpstr>
      <vt:lpstr>PowerPoint 演示文稿</vt:lpstr>
      <vt:lpstr>你是职场高效能人士吗</vt:lpstr>
      <vt:lpstr>PowerPoint 演示文稿</vt:lpstr>
      <vt:lpstr>职场严肃谈话技巧</vt:lpstr>
      <vt:lpstr>PowerPoint 演示文稿</vt:lpstr>
      <vt:lpstr>职场自营销——管理你的职场曝光率</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223</cp:revision>
  <dcterms:created xsi:type="dcterms:W3CDTF">2014-02-02T07:13:19Z</dcterms:created>
  <dcterms:modified xsi:type="dcterms:W3CDTF">2021-05-26T05:27:03Z</dcterms:modified>
</cp:coreProperties>
</file>